
<file path=[Content_Types].xml><?xml version="1.0" encoding="utf-8"?>
<Types xmlns="http://schemas.openxmlformats.org/package/2006/content-types">
  <Default Extension="emf" ContentType="image/x-emf"/>
  <Default Extension="glb" ContentType="model/gltf.binary"/>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256" r:id="rId2"/>
    <p:sldId id="259"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58"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257" r:id="rId8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92615" autoAdjust="0"/>
  </p:normalViewPr>
  <p:slideViewPr>
    <p:cSldViewPr snapToGrid="0">
      <p:cViewPr varScale="1">
        <p:scale>
          <a:sx n="99" d="100"/>
          <a:sy n="99" d="100"/>
        </p:scale>
        <p:origin x="89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D47D4E-D897-4F33-ACBF-C556F0FCF940}" type="datetimeFigureOut">
              <a:rPr lang="pt-BR" smtClean="0"/>
              <a:t>26/06/2026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EBFF1A-1259-4DA1-BA0E-CF4B6FC772EC}" type="slidenum">
              <a:rPr lang="pt-BR" smtClean="0"/>
              <a:t>‹nº›</a:t>
            </a:fld>
            <a:endParaRPr lang="pt-BR"/>
          </a:p>
        </p:txBody>
      </p:sp>
    </p:spTree>
    <p:extLst>
      <p:ext uri="{BB962C8B-B14F-4D97-AF65-F5344CB8AC3E}">
        <p14:creationId xmlns:p14="http://schemas.microsoft.com/office/powerpoint/2010/main" val="4160359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B4EBFF1A-1259-4DA1-BA0E-CF4B6FC772EC}" type="slidenum">
              <a:rPr lang="pt-BR" smtClean="0"/>
              <a:t>40</a:t>
            </a:fld>
            <a:endParaRPr lang="pt-BR"/>
          </a:p>
        </p:txBody>
      </p:sp>
    </p:spTree>
    <p:extLst>
      <p:ext uri="{BB962C8B-B14F-4D97-AF65-F5344CB8AC3E}">
        <p14:creationId xmlns:p14="http://schemas.microsoft.com/office/powerpoint/2010/main" val="4182239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B4EBFF1A-1259-4DA1-BA0E-CF4B6FC772EC}" type="slidenum">
              <a:rPr lang="pt-BR" smtClean="0"/>
              <a:t>44</a:t>
            </a:fld>
            <a:endParaRPr lang="pt-BR"/>
          </a:p>
        </p:txBody>
      </p:sp>
    </p:spTree>
    <p:extLst>
      <p:ext uri="{BB962C8B-B14F-4D97-AF65-F5344CB8AC3E}">
        <p14:creationId xmlns:p14="http://schemas.microsoft.com/office/powerpoint/2010/main" val="4112877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B4EBFF1A-1259-4DA1-BA0E-CF4B6FC772EC}" type="slidenum">
              <a:rPr lang="pt-BR" smtClean="0"/>
              <a:t>66</a:t>
            </a:fld>
            <a:endParaRPr lang="pt-BR"/>
          </a:p>
        </p:txBody>
      </p:sp>
    </p:spTree>
    <p:extLst>
      <p:ext uri="{BB962C8B-B14F-4D97-AF65-F5344CB8AC3E}">
        <p14:creationId xmlns:p14="http://schemas.microsoft.com/office/powerpoint/2010/main" val="3833647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26/06/2026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26/06/2026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26/06/2026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26/06/2026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26/06/2026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26/06/2026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26/06/2026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26/06/2026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26/06/2026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26/06/2026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26/06/2026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br.freepik.com/vetores/sons-desenho/5" TargetMode="External"/><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hyperlink" Target="https://www.youtube.com/watch?v=xZwSvwmYo4Y"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hyperlink" Target="https://travel.com.br/novidades/nazare-portugal-ondas-gigantes/" TargetMode="External"/><Relationship Id="rId5" Type="http://schemas.openxmlformats.org/officeDocument/2006/relationships/image" Target="../media/image10.png"/><Relationship Id="rId4" Type="http://schemas.openxmlformats.org/officeDocument/2006/relationships/hyperlink" Target="https://stockcake.com/pt/i/rock-creates-ripples_1221758_1143765"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magnific.com/br/fotos-vetores-gratis/caixa-de-som-desenho/9" TargetMode="External"/><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gemini.google.com/app/02e32aa3910aa4d7?utm_source=app_launcher&amp;utm_medium=owned&amp;utm_campaign=base_all" TargetMode="Externa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microsoft.com/office/2017/06/relationships/model3d" Target="../media/model3d1.glb"/><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hyperlink" Target="https://pt.wikipedia.org/wiki/Ficheiro:Representa%C3%A7%C3%A3o_da_Onda_Sonora.png"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amenteemaravilhosa.com.br/teoria-das-ondas-sobre-a-agua/" TargetMode="External"/><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hyperlink" Target="https://gemini.google.com/app/9f74269e376834c0?utm_source=app_launcher&amp;utm_medium=owned&amp;utm_campaign=base_all" TargetMode="Externa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hyperlink" Target="https://www.magnific.com/br/fotos-vetores-gratis/ondas-sismicas" TargetMode="External"/><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hyperlink" Target="https://www.amazon.com.br/R%C3%A1dio-amador-port%C3%A1til-ouvido-pacote/dp/B0B1TJ2DS3"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brasilescola.uol.com.br/fisica/forno-microondas.htm" TargetMode="External"/><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hyperlink" Target="https://www.magnific.com/br/vetores/sensores-presen%C3%A7a" TargetMode="Externa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hyperlink" Target="https://www.magnific.com/br/vetores/maquina-de-raio-x"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hyperlink" Target="https://artedafisicapibid.blogspot.com/2020/06/raquel-rodrigues-ensino-de-ondas.html"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mundoeducacao.uol.com.br/fisica/ondas-eletromagneticas.htm" TargetMode="External"/><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3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7.png"/><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68.png"/></Relationships>
</file>

<file path=ppt/slides/_rels/slide4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4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hyperlink" Target="https://mundoeducacao.uol.com.br/quimica/marie-curie.htm" TargetMode="External"/><Relationship Id="rId2" Type="http://schemas.openxmlformats.org/officeDocument/2006/relationships/image" Target="../media/image79.emf"/><Relationship Id="rId1" Type="http://schemas.openxmlformats.org/officeDocument/2006/relationships/slideLayout" Target="../slideLayouts/slideLayout7.xml"/><Relationship Id="rId4" Type="http://schemas.openxmlformats.org/officeDocument/2006/relationships/hyperlink" Target="https://mundoeducacao.uol.com.br/quimica/radio-ra.htm"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mundoeducacao.uol.com.br/quimica/ernest-rutherford.htm" TargetMode="External"/><Relationship Id="rId2" Type="http://schemas.openxmlformats.org/officeDocument/2006/relationships/image" Target="../media/image80.emf"/><Relationship Id="rId1" Type="http://schemas.openxmlformats.org/officeDocument/2006/relationships/slideLayout" Target="../slideLayouts/slideLayout7.xml"/><Relationship Id="rId4" Type="http://schemas.openxmlformats.org/officeDocument/2006/relationships/hyperlink" Target="https://mundoeducacao.uol.com.br/quimica/raios-x.htm"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mundoeducacao.uol.com.br/fisica/datacao-carbono-14.htm" TargetMode="External"/><Relationship Id="rId2" Type="http://schemas.openxmlformats.org/officeDocument/2006/relationships/hyperlink" Target="https://mundoeducacao.uol.com.br/doencas/cancer.htm" TargetMode="Externa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hyperlink" Target="https://mundoeducacao.uol.com.br/quimica/radiacoes.htm" TargetMode="External"/><Relationship Id="rId2" Type="http://schemas.openxmlformats.org/officeDocument/2006/relationships/hyperlink" Target="https://mundoeducacao.uol.com.br/doencas/radioterapia.htm" TargetMode="External"/><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63.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image" Target="../media/image83.em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image" Target="../media/image85.emf"/><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hyperlink" Target="https://www.youtube.com/watch?v=s0wVghg4vS4&amp;t=40s"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image" Target="../media/image88.emf"/><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90.emf"/><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91.emf"/><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hyperlink" Target="https://www.youtube.com/watch?v=-8xKSt0sY9Q&amp;t=199s" TargetMode="External"/><Relationship Id="rId2" Type="http://schemas.openxmlformats.org/officeDocument/2006/relationships/image" Target="../media/image98.png"/><Relationship Id="rId1" Type="http://schemas.openxmlformats.org/officeDocument/2006/relationships/slideLayout" Target="../slideLayouts/slideLayout7.xml"/><Relationship Id="rId4" Type="http://schemas.openxmlformats.org/officeDocument/2006/relationships/image" Target="../media/image99.png"/></Relationships>
</file>

<file path=ppt/slides/_rels/slide78.xml.rels><?xml version="1.0" encoding="UTF-8" standalone="yes"?>
<Relationships xmlns="http://schemas.openxmlformats.org/package/2006/relationships"><Relationship Id="rId3" Type="http://schemas.openxmlformats.org/officeDocument/2006/relationships/hyperlink" Target="https://br.freepik.com/vetores/banda-desenho/3" TargetMode="External"/><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070870"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9º ANO</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070870" y="50550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Ciências da Natureza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Página 5 | Vetores de Sons desenho - Baixe vetores grátis de alta qualidade  do Freepik | Freepik">
            <a:extLst>
              <a:ext uri="{FF2B5EF4-FFF2-40B4-BE49-F238E27FC236}">
                <a16:creationId xmlns:a16="http://schemas.microsoft.com/office/drawing/2014/main" id="{6997A87C-1B30-2F8B-BAF2-B2A9D3C782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7487" y="1518519"/>
            <a:ext cx="4392513" cy="4392513"/>
          </a:xfrm>
          <a:prstGeom prst="rect">
            <a:avLst/>
          </a:prstGeom>
          <a:noFill/>
          <a:ln>
            <a:noFill/>
          </a:ln>
        </p:spPr>
      </p:pic>
      <p:sp>
        <p:nvSpPr>
          <p:cNvPr id="4" name="CaixaDeTexto 3">
            <a:extLst>
              <a:ext uri="{FF2B5EF4-FFF2-40B4-BE49-F238E27FC236}">
                <a16:creationId xmlns:a16="http://schemas.microsoft.com/office/drawing/2014/main" id="{8950A8F1-FFEE-555E-BF7E-BBE65286C874}"/>
              </a:ext>
            </a:extLst>
          </p:cNvPr>
          <p:cNvSpPr txBox="1"/>
          <p:nvPr/>
        </p:nvSpPr>
        <p:spPr>
          <a:xfrm>
            <a:off x="0" y="730211"/>
            <a:ext cx="5891179" cy="848437"/>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Professor: Estudante, sabias que tens o poder de enxergar o som e escutar a luz?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C1C4C222-121D-3F4E-8EB7-98A4EE9A1284}"/>
              </a:ext>
            </a:extLst>
          </p:cNvPr>
          <p:cNvSpPr txBox="1"/>
          <p:nvPr/>
        </p:nvSpPr>
        <p:spPr>
          <a:xfrm>
            <a:off x="6300821" y="730211"/>
            <a:ext cx="5674869" cy="2324226"/>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Estudante: Sério professor?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Professor: Super sério!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Estudante: Como professor?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Professor: Vou te apresentar dois vídeos para começarmos o nosso papo. Tudo bem.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9C5BDF4C-8D7C-5157-0EB7-EF21F9C3A637}"/>
              </a:ext>
            </a:extLst>
          </p:cNvPr>
          <p:cNvSpPr txBox="1"/>
          <p:nvPr/>
        </p:nvSpPr>
        <p:spPr>
          <a:xfrm>
            <a:off x="216310" y="5988377"/>
            <a:ext cx="5674869" cy="600870"/>
          </a:xfrm>
          <a:prstGeom prst="rect">
            <a:avLst/>
          </a:prstGeom>
          <a:noFill/>
        </p:spPr>
        <p:txBody>
          <a:bodyPr wrap="square">
            <a:spAutoFit/>
          </a:bodyPr>
          <a:lstStyle/>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Disponível em: </a:t>
            </a:r>
            <a:r>
              <a:rPr lang="pt-BR" sz="1200"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https://br.freepik.com/vetores/sons-desenho/5</a:t>
            </a:r>
            <a:r>
              <a:rPr lang="pt-BR" sz="12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Acesso em: 22 maio 2026.</a:t>
            </a: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46695288-4A43-EF6A-503D-B58077FF432D}"/>
              </a:ext>
            </a:extLst>
          </p:cNvPr>
          <p:cNvPicPr>
            <a:picLocks noChangeAspect="1"/>
          </p:cNvPicPr>
          <p:nvPr/>
        </p:nvPicPr>
        <p:blipFill>
          <a:blip r:embed="rId4"/>
          <a:stretch>
            <a:fillRect/>
          </a:stretch>
        </p:blipFill>
        <p:spPr>
          <a:xfrm>
            <a:off x="6401783" y="3144690"/>
            <a:ext cx="5618532" cy="3076815"/>
          </a:xfrm>
          <a:prstGeom prst="rect">
            <a:avLst/>
          </a:prstGeom>
        </p:spPr>
      </p:pic>
      <p:sp>
        <p:nvSpPr>
          <p:cNvPr id="11" name="CaixaDeTexto 10">
            <a:extLst>
              <a:ext uri="{FF2B5EF4-FFF2-40B4-BE49-F238E27FC236}">
                <a16:creationId xmlns:a16="http://schemas.microsoft.com/office/drawing/2014/main" id="{6684DA83-6A07-67C3-13F1-46F7295E5B7F}"/>
              </a:ext>
            </a:extLst>
          </p:cNvPr>
          <p:cNvSpPr txBox="1"/>
          <p:nvPr/>
        </p:nvSpPr>
        <p:spPr>
          <a:xfrm>
            <a:off x="6204734" y="6221505"/>
            <a:ext cx="5674869" cy="285912"/>
          </a:xfrm>
          <a:prstGeom prst="rect">
            <a:avLst/>
          </a:prstGeom>
          <a:noFill/>
        </p:spPr>
        <p:txBody>
          <a:bodyPr wrap="square">
            <a:spAutoFit/>
          </a:bodyPr>
          <a:lstStyle/>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Imagem IA.</a:t>
            </a: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49AE4-A6FD-033F-A44A-0F049C8C2F0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350B72A-ABBE-B374-4FC6-D8B762AB187C}"/>
              </a:ext>
            </a:extLst>
          </p:cNvPr>
          <p:cNvSpPr txBox="1"/>
          <p:nvPr/>
        </p:nvSpPr>
        <p:spPr>
          <a:xfrm>
            <a:off x="206188" y="796184"/>
            <a:ext cx="5058986" cy="1442959"/>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Vídeo 1.</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ctr">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Como enxergar sua própria voz</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ct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(experimento de física)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3CDDA7BE-B7EE-B972-B3B8-8C07B2D86CD9}"/>
              </a:ext>
            </a:extLst>
          </p:cNvPr>
          <p:cNvPicPr>
            <a:picLocks noChangeAspect="1"/>
          </p:cNvPicPr>
          <p:nvPr/>
        </p:nvPicPr>
        <p:blipFill>
          <a:blip r:embed="rId2"/>
          <a:stretch>
            <a:fillRect/>
          </a:stretch>
        </p:blipFill>
        <p:spPr>
          <a:xfrm>
            <a:off x="1482508" y="2702247"/>
            <a:ext cx="2506345" cy="2705735"/>
          </a:xfrm>
          <a:prstGeom prst="rect">
            <a:avLst/>
          </a:prstGeom>
        </p:spPr>
      </p:pic>
      <p:sp>
        <p:nvSpPr>
          <p:cNvPr id="6" name="CaixaDeTexto 5">
            <a:extLst>
              <a:ext uri="{FF2B5EF4-FFF2-40B4-BE49-F238E27FC236}">
                <a16:creationId xmlns:a16="http://schemas.microsoft.com/office/drawing/2014/main" id="{0336CC85-FA35-47F6-310D-0663D096029B}"/>
              </a:ext>
            </a:extLst>
          </p:cNvPr>
          <p:cNvSpPr txBox="1"/>
          <p:nvPr/>
        </p:nvSpPr>
        <p:spPr>
          <a:xfrm>
            <a:off x="-367553" y="5754332"/>
            <a:ext cx="6699527" cy="459100"/>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https://www.youtube.com/watch?v=6lArL9pCkhs&amp;t=327s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DFEFD197-F8A3-727B-92DD-88ABE0B2BAE6}"/>
              </a:ext>
            </a:extLst>
          </p:cNvPr>
          <p:cNvSpPr txBox="1"/>
          <p:nvPr/>
        </p:nvSpPr>
        <p:spPr>
          <a:xfrm>
            <a:off x="6436658" y="796184"/>
            <a:ext cx="5342965" cy="1442959"/>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Vídeo 2.</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ctr">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Ouvindo o som da luz</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ct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(experimento de física)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53387758-DF4B-0A04-7B5E-E9164C4B06AD}"/>
              </a:ext>
            </a:extLst>
          </p:cNvPr>
          <p:cNvPicPr>
            <a:picLocks noChangeAspect="1"/>
          </p:cNvPicPr>
          <p:nvPr/>
        </p:nvPicPr>
        <p:blipFill>
          <a:blip r:embed="rId3"/>
          <a:stretch>
            <a:fillRect/>
          </a:stretch>
        </p:blipFill>
        <p:spPr>
          <a:xfrm>
            <a:off x="7828505" y="2702247"/>
            <a:ext cx="2684780" cy="2727325"/>
          </a:xfrm>
          <a:prstGeom prst="rect">
            <a:avLst/>
          </a:prstGeom>
        </p:spPr>
      </p:pic>
      <p:sp>
        <p:nvSpPr>
          <p:cNvPr id="11" name="CaixaDeTexto 10">
            <a:extLst>
              <a:ext uri="{FF2B5EF4-FFF2-40B4-BE49-F238E27FC236}">
                <a16:creationId xmlns:a16="http://schemas.microsoft.com/office/drawing/2014/main" id="{58174FC4-7F67-E85D-6A14-12E441BB0DAC}"/>
              </a:ext>
            </a:extLst>
          </p:cNvPr>
          <p:cNvSpPr txBox="1"/>
          <p:nvPr/>
        </p:nvSpPr>
        <p:spPr>
          <a:xfrm>
            <a:off x="5809129" y="5754332"/>
            <a:ext cx="6096000" cy="459100"/>
          </a:xfrm>
          <a:prstGeom prst="rect">
            <a:avLst/>
          </a:prstGeom>
          <a:noFill/>
        </p:spPr>
        <p:txBody>
          <a:bodyPr wrap="square">
            <a:spAutoFit/>
          </a:bodyPr>
          <a:lstStyle/>
          <a:p>
            <a:pPr indent="540385" algn="ctr">
              <a:lnSpc>
                <a:spcPct val="115000"/>
              </a:lnSpc>
              <a:spcAft>
                <a:spcPts val="800"/>
              </a:spcAft>
              <a:buNone/>
            </a:pPr>
            <a:r>
              <a:rPr lang="pt-BR" sz="2200" strike="noStrike" kern="100" dirty="0">
                <a:effectLst/>
                <a:latin typeface="Arial Narrow" panose="020B0606020202030204" pitchFamily="34" charset="0"/>
                <a:ea typeface="Aptos" panose="020B00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https://www.youtube.com/watch?v=xZwSvwmYo4Y</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1955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5CE68-B9C0-FB94-C1C0-08583E3E048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2173069-29CB-2BB1-780C-8A00D4C46868}"/>
              </a:ext>
            </a:extLst>
          </p:cNvPr>
          <p:cNvSpPr txBox="1"/>
          <p:nvPr/>
        </p:nvSpPr>
        <p:spPr>
          <a:xfrm>
            <a:off x="313765" y="794190"/>
            <a:ext cx="5351929" cy="5632247"/>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Professor: Então!? Muito bacana, perceber que podemos ouvir a luz e enxergar o som. </a:t>
            </a: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 o mais curioso, são experimentos que você, pode realizar em casa com poucos recursos aprendendo muito sobre essa parte fantástica da ciência que é a ondulatória.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Esse é o tema de nossos estudos: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Ondulatória.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 para começar, dentro do estudo de Ciências, temos as ciências da natureza composta por Biologia, Física e Química.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CBE5EC1B-022B-6E2F-E902-DD75C54BAC36}"/>
              </a:ext>
            </a:extLst>
          </p:cNvPr>
          <p:cNvSpPr txBox="1"/>
          <p:nvPr/>
        </p:nvSpPr>
        <p:spPr>
          <a:xfrm>
            <a:off x="6257365" y="794190"/>
            <a:ext cx="5620870" cy="3972306"/>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ondulatória é uma das áreas da Física que estuda as oscilações e ONDAS.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O destaque em </a:t>
            </a:r>
            <a:r>
              <a:rPr lang="pt-BR" sz="2200" b="1" i="1" u="sng" kern="100" dirty="0">
                <a:effectLst/>
                <a:latin typeface="Arial Narrow" panose="020B0606020202030204" pitchFamily="34" charset="0"/>
                <a:ea typeface="Aptos" panose="020B0004020202020204" pitchFamily="34" charset="0"/>
                <a:cs typeface="Arial" panose="020B0604020202020204" pitchFamily="34" charset="0"/>
              </a:rPr>
              <a:t>ondas</a:t>
            </a:r>
            <a:r>
              <a:rPr lang="pt-BR" sz="2200" kern="100" dirty="0">
                <a:effectLst/>
                <a:latin typeface="Arial Narrow" panose="020B0606020202030204" pitchFamily="34" charset="0"/>
                <a:ea typeface="Aptos" panose="020B0004020202020204" pitchFamily="34" charset="0"/>
                <a:cs typeface="Arial" panose="020B0604020202020204" pitchFamily="34" charset="0"/>
              </a:rPr>
              <a:t> é porque, onde tu, estudante, e eu, professor, iremos estreitar nossa relação no mundo encantado do conhecimento e aprendizado.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Vamos lá!</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59232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45A00-F4E8-F5A8-F2B2-6B7C0AE844FE}"/>
            </a:ext>
          </a:extLst>
        </p:cNvPr>
        <p:cNvGrpSpPr/>
        <p:nvPr/>
      </p:nvGrpSpPr>
      <p:grpSpPr>
        <a:xfrm>
          <a:off x="0" y="0"/>
          <a:ext cx="0" cy="0"/>
          <a:chOff x="0" y="0"/>
          <a:chExt cx="0" cy="0"/>
        </a:xfrm>
      </p:grpSpPr>
      <p:pic>
        <p:nvPicPr>
          <p:cNvPr id="2" name="Gráfico 1">
            <a:extLst>
              <a:ext uri="{FF2B5EF4-FFF2-40B4-BE49-F238E27FC236}">
                <a16:creationId xmlns:a16="http://schemas.microsoft.com/office/drawing/2014/main" id="{F9349BE3-0224-F309-6835-B064C2E08F7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89814" y="685874"/>
            <a:ext cx="10812371" cy="6081697"/>
          </a:xfrm>
          <a:prstGeom prst="rect">
            <a:avLst/>
          </a:prstGeom>
        </p:spPr>
      </p:pic>
    </p:spTree>
    <p:extLst>
      <p:ext uri="{BB962C8B-B14F-4D97-AF65-F5344CB8AC3E}">
        <p14:creationId xmlns:p14="http://schemas.microsoft.com/office/powerpoint/2010/main" val="3127270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E1518-1BBF-2F44-98EA-9D389DC04BE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BCC932-354D-65B7-8D14-E40D5D73C4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51747" y="602652"/>
            <a:ext cx="4243162" cy="903418"/>
          </a:xfrm>
          <a:prstGeom prst="rect">
            <a:avLst/>
          </a:prstGeom>
          <a:noFill/>
        </p:spPr>
      </p:pic>
      <p:sp>
        <p:nvSpPr>
          <p:cNvPr id="4" name="CaixaDeTexto 3">
            <a:extLst>
              <a:ext uri="{FF2B5EF4-FFF2-40B4-BE49-F238E27FC236}">
                <a16:creationId xmlns:a16="http://schemas.microsoft.com/office/drawing/2014/main" id="{C70CC1AE-D954-8DFD-6EAD-E29157319122}"/>
              </a:ext>
            </a:extLst>
          </p:cNvPr>
          <p:cNvSpPr txBox="1"/>
          <p:nvPr/>
        </p:nvSpPr>
        <p:spPr>
          <a:xfrm>
            <a:off x="-376519" y="1308906"/>
            <a:ext cx="4984378" cy="1922899"/>
          </a:xfrm>
          <a:prstGeom prst="rect">
            <a:avLst/>
          </a:prstGeom>
          <a:noFill/>
        </p:spPr>
        <p:txBody>
          <a:bodyPr wrap="square">
            <a:spAutoFit/>
          </a:bodyPr>
          <a:lstStyle/>
          <a:p>
            <a:pPr indent="540385" algn="just">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Arial" panose="020B0604020202020204" pitchFamily="34" charset="0"/>
              </a:rPr>
              <a:t>Leia o texto</a:t>
            </a:r>
            <a:endParaRPr lang="pt-BR" sz="2200" i="1"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Texto I</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O que são ondas?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 </a:t>
            </a:r>
            <a:r>
              <a:rPr lang="pt-BR" sz="2200" kern="100" dirty="0">
                <a:effectLst/>
                <a:latin typeface="Arial Narrow" panose="020B0606020202030204" pitchFamily="34" charset="0"/>
                <a:ea typeface="Aptos" panose="020B0004020202020204" pitchFamily="34" charset="0"/>
                <a:cs typeface="Arial" panose="020B0604020202020204" pitchFamily="34" charset="0"/>
              </a:rPr>
              <a:t>Observe a figura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5" name="Imagem 4" descr="Imagem Gratuita Pedra cria ondulações - Pedra, Ondulações, Água | Baixe no  StockCake">
            <a:extLst>
              <a:ext uri="{FF2B5EF4-FFF2-40B4-BE49-F238E27FC236}">
                <a16:creationId xmlns:a16="http://schemas.microsoft.com/office/drawing/2014/main" id="{B097794A-9468-9ABB-C4F9-CCBBF62DC57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3468" y="3180423"/>
            <a:ext cx="5428379" cy="3043549"/>
          </a:xfrm>
          <a:prstGeom prst="rect">
            <a:avLst/>
          </a:prstGeom>
          <a:noFill/>
          <a:ln>
            <a:noFill/>
          </a:ln>
        </p:spPr>
      </p:pic>
      <p:sp>
        <p:nvSpPr>
          <p:cNvPr id="7" name="CaixaDeTexto 6">
            <a:extLst>
              <a:ext uri="{FF2B5EF4-FFF2-40B4-BE49-F238E27FC236}">
                <a16:creationId xmlns:a16="http://schemas.microsoft.com/office/drawing/2014/main" id="{6C1EED34-83D0-561A-FB0E-B0CE568115AD}"/>
              </a:ext>
            </a:extLst>
          </p:cNvPr>
          <p:cNvSpPr txBox="1"/>
          <p:nvPr/>
        </p:nvSpPr>
        <p:spPr>
          <a:xfrm>
            <a:off x="-152400" y="6210523"/>
            <a:ext cx="6096000" cy="607346"/>
          </a:xfrm>
          <a:prstGeom prst="rect">
            <a:avLst/>
          </a:prstGeom>
          <a:noFill/>
        </p:spPr>
        <p:txBody>
          <a:bodyPr wrap="square">
            <a:spAutoFit/>
          </a:bodyPr>
          <a:lstStyle/>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Disponível em: </a:t>
            </a:r>
            <a:r>
              <a:rPr lang="pt-BR" sz="1200" strike="noStrike" kern="100" dirty="0">
                <a:effectLst/>
                <a:latin typeface="Arial Narrow" panose="020B0606020202030204" pitchFamily="34" charset="0"/>
                <a:ea typeface="Aptos" panose="020B00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https://stockcake.com/pt/i/rock-creates-ripples_1221758_1143765</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Acesso em: 25 maio 2026.</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852C56BD-3164-3407-38F8-543139891B1D}"/>
              </a:ext>
            </a:extLst>
          </p:cNvPr>
          <p:cNvSpPr txBox="1"/>
          <p:nvPr/>
        </p:nvSpPr>
        <p:spPr>
          <a:xfrm>
            <a:off x="6270812" y="581533"/>
            <a:ext cx="5627720" cy="4844403"/>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Sinta-se à vontade em realizar esse simples experimento. Em uma bacia ou tanque cheio de água, deixe cair uma </a:t>
            </a:r>
            <a:r>
              <a:rPr lang="pt-BR" sz="2200" kern="100" dirty="0" err="1">
                <a:effectLst/>
                <a:latin typeface="Arial Narrow" panose="020B0606020202030204" pitchFamily="34" charset="0"/>
                <a:ea typeface="Aptos" panose="020B0004020202020204" pitchFamily="34" charset="0"/>
                <a:cs typeface="Arial" panose="020B0604020202020204" pitchFamily="34" charset="0"/>
              </a:rPr>
              <a:t>pedrita</a:t>
            </a:r>
            <a:r>
              <a:rPr lang="pt-BR" sz="2200" kern="100" dirty="0">
                <a:effectLst/>
                <a:latin typeface="Arial Narrow" panose="020B0606020202030204" pitchFamily="34" charset="0"/>
                <a:ea typeface="Aptos" panose="020B0004020202020204" pitchFamily="34" charset="0"/>
                <a:cs typeface="Arial" panose="020B0604020202020204" pitchFamily="34" charset="0"/>
              </a:rPr>
              <a:t> de uma certa altura. Perceberás que a partir do seu ponto de contato com a superfície da água, surgirão pequenas oscilações que sobem e descem, circulares e concêntricas. </a:t>
            </a: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Do ponto de vista científico, ao tocar a superfície, a </a:t>
            </a:r>
            <a:r>
              <a:rPr lang="pt-BR" sz="2200" kern="100" dirty="0" err="1">
                <a:effectLst/>
                <a:latin typeface="Arial Narrow" panose="020B0606020202030204" pitchFamily="34" charset="0"/>
                <a:ea typeface="Aptos" panose="020B0004020202020204" pitchFamily="34" charset="0"/>
                <a:cs typeface="Arial" panose="020B0604020202020204" pitchFamily="34" charset="0"/>
              </a:rPr>
              <a:t>pedrita</a:t>
            </a:r>
            <a:r>
              <a:rPr lang="pt-BR" sz="2200" kern="100" dirty="0">
                <a:effectLst/>
                <a:latin typeface="Arial Narrow" panose="020B0606020202030204" pitchFamily="34" charset="0"/>
                <a:ea typeface="Aptos" panose="020B0004020202020204" pitchFamily="34" charset="0"/>
                <a:cs typeface="Arial" panose="020B0604020202020204" pitchFamily="34" charset="0"/>
              </a:rPr>
              <a:t> transfere energia cinética para o líquido, gerando naturalmente uma série de perturbações mecânicas divergentes em todas as direções conforme perceberás na forma de ondas circulares.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3" name="Imagem 12">
            <a:extLst>
              <a:ext uri="{FF2B5EF4-FFF2-40B4-BE49-F238E27FC236}">
                <a16:creationId xmlns:a16="http://schemas.microsoft.com/office/drawing/2014/main" id="{D23BA32C-6C43-CB60-A19D-51A91287E863}"/>
              </a:ext>
            </a:extLst>
          </p:cNvPr>
          <p:cNvPicPr>
            <a:picLocks noChangeAspect="1"/>
          </p:cNvPicPr>
          <p:nvPr/>
        </p:nvPicPr>
        <p:blipFill>
          <a:blip r:embed="rId5"/>
          <a:stretch>
            <a:fillRect/>
          </a:stretch>
        </p:blipFill>
        <p:spPr>
          <a:xfrm>
            <a:off x="7830598" y="4967985"/>
            <a:ext cx="4067934" cy="1348342"/>
          </a:xfrm>
          <a:prstGeom prst="rect">
            <a:avLst/>
          </a:prstGeom>
        </p:spPr>
      </p:pic>
      <p:sp>
        <p:nvSpPr>
          <p:cNvPr id="15" name="CaixaDeTexto 14">
            <a:extLst>
              <a:ext uri="{FF2B5EF4-FFF2-40B4-BE49-F238E27FC236}">
                <a16:creationId xmlns:a16="http://schemas.microsoft.com/office/drawing/2014/main" id="{9325F7F2-D784-2631-FF2F-F8A01F3E9596}"/>
              </a:ext>
            </a:extLst>
          </p:cNvPr>
          <p:cNvSpPr txBox="1"/>
          <p:nvPr/>
        </p:nvSpPr>
        <p:spPr>
          <a:xfrm>
            <a:off x="6355976" y="6396335"/>
            <a:ext cx="5542556" cy="461665"/>
          </a:xfrm>
          <a:prstGeom prst="rect">
            <a:avLst/>
          </a:prstGeom>
          <a:noFill/>
        </p:spPr>
        <p:txBody>
          <a:bodyPr wrap="square">
            <a:spAutoFit/>
          </a:bodyPr>
          <a:lstStyle/>
          <a:p>
            <a:pPr algn="r"/>
            <a:r>
              <a:rPr lang="pt-BR" sz="1200" dirty="0"/>
              <a:t>Disponível em: </a:t>
            </a:r>
            <a:r>
              <a:rPr lang="pt-BR" sz="1200" dirty="0">
                <a:hlinkClick r:id="rId6">
                  <a:extLst>
                    <a:ext uri="{A12FA001-AC4F-418D-AE19-62706E023703}">
                      <ahyp:hlinkClr xmlns:ahyp="http://schemas.microsoft.com/office/drawing/2018/hyperlinkcolor" val="tx"/>
                    </a:ext>
                  </a:extLst>
                </a:hlinkClick>
              </a:rPr>
              <a:t>https://travel.com.br/novidades/nazare-portugal-ondas-gigantes/</a:t>
            </a:r>
            <a:r>
              <a:rPr lang="pt-BR" sz="1200" dirty="0"/>
              <a:t> </a:t>
            </a:r>
          </a:p>
          <a:p>
            <a:pPr algn="r"/>
            <a:r>
              <a:rPr lang="pt-BR" sz="1200" dirty="0"/>
              <a:t>Acesso em: 26 junho 2026.</a:t>
            </a:r>
          </a:p>
        </p:txBody>
      </p:sp>
    </p:spTree>
    <p:extLst>
      <p:ext uri="{BB962C8B-B14F-4D97-AF65-F5344CB8AC3E}">
        <p14:creationId xmlns:p14="http://schemas.microsoft.com/office/powerpoint/2010/main" val="1722827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974CE-C81C-3E87-48BC-291ACCC0C3E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6EAEBFD-1FB0-54A8-577A-40ADD92A97AD}"/>
              </a:ext>
            </a:extLst>
          </p:cNvPr>
          <p:cNvSpPr txBox="1"/>
          <p:nvPr/>
        </p:nvSpPr>
        <p:spPr>
          <a:xfrm>
            <a:off x="152399" y="807609"/>
            <a:ext cx="5549153" cy="5345502"/>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Pronto! Está aí a teoria fundamental da ondulatória.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Onda é uma perturbação ou vibração que se propaga através de um meio como sólidos, líquidos ou gases e também pelo espaço, transferindo energia de um ponto ao outro sem o transporte de matéria.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Outros exemplos que merecem atenção são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descr="Página 9 | Caixa de som desenho Imagens – Download Grátis no Freepik">
            <a:extLst>
              <a:ext uri="{FF2B5EF4-FFF2-40B4-BE49-F238E27FC236}">
                <a16:creationId xmlns:a16="http://schemas.microsoft.com/office/drawing/2014/main" id="{DF59D2FE-BB6F-1501-A709-6C843F174A3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87671" y="1086730"/>
            <a:ext cx="4921623" cy="4921623"/>
          </a:xfrm>
          <a:prstGeom prst="rect">
            <a:avLst/>
          </a:prstGeom>
          <a:noFill/>
          <a:ln>
            <a:noFill/>
          </a:ln>
        </p:spPr>
      </p:pic>
      <p:sp>
        <p:nvSpPr>
          <p:cNvPr id="6" name="CaixaDeTexto 5">
            <a:extLst>
              <a:ext uri="{FF2B5EF4-FFF2-40B4-BE49-F238E27FC236}">
                <a16:creationId xmlns:a16="http://schemas.microsoft.com/office/drawing/2014/main" id="{39AF1ECF-967C-0E96-6C50-F761A14CE6D7}"/>
              </a:ext>
            </a:extLst>
          </p:cNvPr>
          <p:cNvSpPr txBox="1"/>
          <p:nvPr/>
        </p:nvSpPr>
        <p:spPr>
          <a:xfrm>
            <a:off x="5791200" y="6240517"/>
            <a:ext cx="6096000" cy="504754"/>
          </a:xfrm>
          <a:prstGeom prst="rect">
            <a:avLst/>
          </a:prstGeom>
          <a:noFill/>
        </p:spPr>
        <p:txBody>
          <a:bodyPr wrap="square">
            <a:spAutoFit/>
          </a:bodyPr>
          <a:lstStyle/>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Disponível em: </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https://www.magnific.com/</a:t>
            </a:r>
            <a:r>
              <a:rPr lang="pt-BR" sz="1200" u="none" strike="noStrike" kern="100" dirty="0" err="1">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br</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/fotos-vetores-</a:t>
            </a:r>
            <a:r>
              <a:rPr lang="pt-BR" sz="1200" u="none" strike="noStrike" kern="100" dirty="0" err="1">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gratis</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/caixa-de-som-desenho/9</a:t>
            </a:r>
            <a:r>
              <a:rPr lang="pt-BR" sz="1200" kern="100" dirty="0">
                <a:effectLst/>
                <a:latin typeface="Arial Narrow" panose="020B0606020202030204" pitchFamily="34" charset="0"/>
                <a:ea typeface="Aptos" panose="020B0004020202020204" pitchFamily="34" charset="0"/>
                <a:cs typeface="Arial" panose="020B0604020202020204" pitchFamily="34" charset="0"/>
              </a:rPr>
              <a:t>. Acesso em: 25 maio 2026.</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Retângulo 6">
            <a:extLst>
              <a:ext uri="{FF2B5EF4-FFF2-40B4-BE49-F238E27FC236}">
                <a16:creationId xmlns:a16="http://schemas.microsoft.com/office/drawing/2014/main" id="{3EA72A49-E3F6-ABEB-44E2-E4138FF97959}"/>
              </a:ext>
            </a:extLst>
          </p:cNvPr>
          <p:cNvSpPr/>
          <p:nvPr/>
        </p:nvSpPr>
        <p:spPr>
          <a:xfrm>
            <a:off x="242047" y="3832412"/>
            <a:ext cx="5459505" cy="1506552"/>
          </a:xfrm>
          <a:prstGeom prst="rect">
            <a:avLst/>
          </a:prstGeom>
          <a:solidFill>
            <a:srgbClr val="FFFF00"/>
          </a:solidFill>
        </p:spPr>
        <p:style>
          <a:lnRef idx="2">
            <a:schemeClr val="accent4"/>
          </a:lnRef>
          <a:fillRef idx="1">
            <a:schemeClr val="lt1"/>
          </a:fillRef>
          <a:effectRef idx="0">
            <a:schemeClr val="accent4"/>
          </a:effectRef>
          <a:fontRef idx="minor">
            <a:schemeClr val="dk1"/>
          </a:fontRef>
        </p:style>
        <p:txBody>
          <a:bodyPr rtlCol="0" anchor="ctr"/>
          <a:lstStyle/>
          <a:p>
            <a:pPr indent="540385" algn="ctr">
              <a:lnSpc>
                <a:spcPct val="115000"/>
              </a:lnSpc>
              <a:spcAft>
                <a:spcPts val="800"/>
              </a:spcAft>
              <a:buNone/>
            </a:pPr>
            <a:r>
              <a:rPr lang="pt-BR" sz="2200" kern="100" dirty="0">
                <a:latin typeface="Arial Narrow" panose="020B0606020202030204" pitchFamily="34" charset="0"/>
                <a:ea typeface="Aptos" panose="020B0004020202020204" pitchFamily="34" charset="0"/>
                <a:cs typeface="Arial" panose="020B0604020202020204" pitchFamily="34" charset="0"/>
              </a:rPr>
              <a:t>“A onda não transporta matéria. Transporta apenas energia.” </a:t>
            </a:r>
          </a:p>
          <a:p>
            <a:pPr indent="540385" algn="r">
              <a:lnSpc>
                <a:spcPct val="115000"/>
              </a:lnSpc>
              <a:spcAft>
                <a:spcPts val="800"/>
              </a:spcAft>
              <a:buNone/>
            </a:pPr>
            <a:r>
              <a:rPr lang="pt-BR" kern="100" dirty="0">
                <a:latin typeface="Arial Narrow" panose="020B0606020202030204" pitchFamily="34" charset="0"/>
                <a:ea typeface="Aptos" panose="020B0004020202020204" pitchFamily="34" charset="0"/>
                <a:cs typeface="Arial" panose="020B0604020202020204" pitchFamily="34" charset="0"/>
              </a:rPr>
              <a:t>Professor Francisco.</a:t>
            </a:r>
            <a:endParaRPr lang="pt-BR" sz="16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A843AAC9-FD6E-6E77-F2D6-5FCC3AFB3971}"/>
              </a:ext>
            </a:extLst>
          </p:cNvPr>
          <p:cNvSpPr txBox="1"/>
          <p:nvPr/>
        </p:nvSpPr>
        <p:spPr>
          <a:xfrm>
            <a:off x="7283824" y="584054"/>
            <a:ext cx="3110752" cy="447110"/>
          </a:xfrm>
          <a:prstGeom prst="rect">
            <a:avLst/>
          </a:prstGeom>
          <a:noFill/>
        </p:spPr>
        <p:txBody>
          <a:bodyPr wrap="square">
            <a:spAutoFit/>
          </a:bodyPr>
          <a:lstStyle/>
          <a:p>
            <a:pPr indent="540385" algn="ctr">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O som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51148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F9EAD-ECE8-8304-5B00-F8B93E91D22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4DCAD72-AEC6-2C8D-A85C-EFEBD09AE0A2}"/>
              </a:ext>
            </a:extLst>
          </p:cNvPr>
          <p:cNvSpPr txBox="1"/>
          <p:nvPr/>
        </p:nvSpPr>
        <p:spPr>
          <a:xfrm>
            <a:off x="268941" y="684523"/>
            <a:ext cx="5629835" cy="5837432"/>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Em si, tratando do som, tem-se uma onda mecânica.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Estudante: o que é uma onda mecânica?</a:t>
            </a:r>
          </a:p>
          <a:p>
            <a:pPr indent="540385"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Aí fica a pergunta. Professor, o que é uma onda mecânica?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Bem, o exemplo da pedra caindo na água representou o conceito de uma onda mecânica. </a:t>
            </a:r>
          </a:p>
          <a:p>
            <a:pPr indent="540385" algn="just">
              <a:lnSpc>
                <a:spcPct val="115000"/>
              </a:lnSpc>
              <a:spcAft>
                <a:spcPts val="800"/>
              </a:spcAft>
              <a:buNone/>
            </a:pPr>
            <a:endPar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onda mecânica necessita de um meio material para se propagar. </a:t>
            </a: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Esse meio pode ser sólido, líquido ou gasoso. O som é o seu exemplo midiático.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B665481-4B0E-F17A-D2E1-FD165D9D2250}"/>
              </a:ext>
            </a:extLst>
          </p:cNvPr>
          <p:cNvPicPr>
            <a:picLocks noChangeAspect="1"/>
          </p:cNvPicPr>
          <p:nvPr/>
        </p:nvPicPr>
        <p:blipFill>
          <a:blip r:embed="rId2"/>
          <a:stretch>
            <a:fillRect/>
          </a:stretch>
        </p:blipFill>
        <p:spPr>
          <a:xfrm>
            <a:off x="6293226" y="713932"/>
            <a:ext cx="5745262" cy="3119488"/>
          </a:xfrm>
          <a:prstGeom prst="rect">
            <a:avLst/>
          </a:prstGeom>
        </p:spPr>
      </p:pic>
      <p:sp>
        <p:nvSpPr>
          <p:cNvPr id="6" name="CaixaDeTexto 5">
            <a:extLst>
              <a:ext uri="{FF2B5EF4-FFF2-40B4-BE49-F238E27FC236}">
                <a16:creationId xmlns:a16="http://schemas.microsoft.com/office/drawing/2014/main" id="{B4CFD339-A9A0-1148-34E1-BE831ABDA835}"/>
              </a:ext>
            </a:extLst>
          </p:cNvPr>
          <p:cNvSpPr txBox="1"/>
          <p:nvPr/>
        </p:nvSpPr>
        <p:spPr>
          <a:xfrm>
            <a:off x="6024283" y="3815290"/>
            <a:ext cx="6096000" cy="710644"/>
          </a:xfrm>
          <a:prstGeom prst="rect">
            <a:avLst/>
          </a:prstGeom>
          <a:noFill/>
        </p:spPr>
        <p:txBody>
          <a:bodyPr wrap="square">
            <a:spAutoFit/>
          </a:bodyPr>
          <a:lstStyle/>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Disponível em: </a:t>
            </a:r>
            <a:r>
              <a:rPr lang="pt-BR" sz="1200"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https://gemini.google.com/app/02e32aa3910aa4d7?utm_source=</a:t>
            </a:r>
            <a:r>
              <a:rPr lang="pt-BR" sz="1200" strike="noStrike" kern="100" dirty="0" err="1">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app_launcher&amp;utm_medium</a:t>
            </a:r>
            <a:r>
              <a:rPr lang="pt-BR" sz="1200"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t>
            </a:r>
            <a:r>
              <a:rPr lang="pt-BR" sz="1200" strike="noStrike" kern="100" dirty="0" err="1">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owned&amp;utm_campaign</a:t>
            </a:r>
            <a:r>
              <a:rPr lang="pt-BR" sz="1200"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t>
            </a:r>
            <a:r>
              <a:rPr lang="pt-BR" sz="1200" strike="noStrike" kern="100" dirty="0" err="1">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base_all</a:t>
            </a:r>
            <a:r>
              <a:rPr lang="pt-BR" sz="1200" kern="100" dirty="0">
                <a:effectLst/>
                <a:latin typeface="Arial Narrow" panose="020B0606020202030204" pitchFamily="34" charset="0"/>
                <a:ea typeface="Aptos" panose="020B0004020202020204" pitchFamily="34" charset="0"/>
                <a:cs typeface="Arial" panose="020B0604020202020204" pitchFamily="34" charset="0"/>
              </a:rPr>
              <a:t>. Acesso em: 25 maio 2026</a:t>
            </a:r>
            <a:r>
              <a:rPr lang="pt-BR" sz="1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t>
            </a: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CFEAC766-1CC8-91D6-99C6-34A7E75AB2EA}"/>
              </a:ext>
            </a:extLst>
          </p:cNvPr>
          <p:cNvSpPr txBox="1"/>
          <p:nvPr/>
        </p:nvSpPr>
        <p:spPr>
          <a:xfrm>
            <a:off x="6293226" y="4551837"/>
            <a:ext cx="5629834" cy="2016449"/>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Todas as vezes que falamos de ondas mecânicas, o som vem quase que automático representar essa natureza de ondas. Inclusive, uma curiosidade, quando assistimos filmes de ficção científica, ouvimos explosões no espaço sideral.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54402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00698-F759-62E2-6296-B28AB79E958A}"/>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D250758C-AE28-9FE9-6737-4B4DB9EC73EF}"/>
              </a:ext>
            </a:extLst>
          </p:cNvPr>
          <p:cNvSpPr txBox="1"/>
          <p:nvPr/>
        </p:nvSpPr>
        <p:spPr>
          <a:xfrm>
            <a:off x="340661" y="697014"/>
            <a:ext cx="5629834" cy="1237775"/>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Não passa de entretenimento, afinal de contas, um filme de ação/ficção científica seria entediante se não fosse o barulho das explosões.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AAE1C429-06E7-EF2C-0DBC-531ED64CAB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93252"/>
            <a:ext cx="3651366" cy="1306493"/>
          </a:xfrm>
          <a:prstGeom prst="rect">
            <a:avLst/>
          </a:prstGeom>
        </p:spPr>
      </p:pic>
      <p:sp>
        <p:nvSpPr>
          <p:cNvPr id="5" name="CaixaDeTexto 4">
            <a:extLst>
              <a:ext uri="{FF2B5EF4-FFF2-40B4-BE49-F238E27FC236}">
                <a16:creationId xmlns:a16="http://schemas.microsoft.com/office/drawing/2014/main" id="{D7A21B79-439E-6568-0C66-E4D166DDB6C1}"/>
              </a:ext>
            </a:extLst>
          </p:cNvPr>
          <p:cNvSpPr txBox="1"/>
          <p:nvPr/>
        </p:nvSpPr>
        <p:spPr>
          <a:xfrm>
            <a:off x="340661" y="4216619"/>
            <a:ext cx="5450540" cy="1729704"/>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Uma excelente pergunta para si, Estudante. Se o som não propaga no espaço, como o astronauta se comunica com a Terra?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Ficai à vontade na busca por respostas.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49294CBA-D50F-8754-A861-62C9C558B307}"/>
              </a:ext>
            </a:extLst>
          </p:cNvPr>
          <p:cNvPicPr>
            <a:picLocks noChangeAspect="1"/>
          </p:cNvPicPr>
          <p:nvPr/>
        </p:nvPicPr>
        <p:blipFill>
          <a:blip r:embed="rId3"/>
          <a:stretch>
            <a:fillRect/>
          </a:stretch>
        </p:blipFill>
        <p:spPr>
          <a:xfrm>
            <a:off x="6172920" y="1070746"/>
            <a:ext cx="5848751" cy="3518888"/>
          </a:xfrm>
          <a:prstGeom prst="rect">
            <a:avLst/>
          </a:prstGeom>
        </p:spPr>
      </p:pic>
      <p:sp>
        <p:nvSpPr>
          <p:cNvPr id="8" name="CaixaDeTexto 7">
            <a:extLst>
              <a:ext uri="{FF2B5EF4-FFF2-40B4-BE49-F238E27FC236}">
                <a16:creationId xmlns:a16="http://schemas.microsoft.com/office/drawing/2014/main" id="{943B6580-44BD-8B34-4989-CDFAF420F647}"/>
              </a:ext>
            </a:extLst>
          </p:cNvPr>
          <p:cNvSpPr txBox="1"/>
          <p:nvPr/>
        </p:nvSpPr>
        <p:spPr>
          <a:xfrm>
            <a:off x="7799294" y="697014"/>
            <a:ext cx="2653553" cy="459036"/>
          </a:xfrm>
          <a:prstGeom prst="rect">
            <a:avLst/>
          </a:prstGeom>
          <a:noFill/>
        </p:spPr>
        <p:txBody>
          <a:bodyPr wrap="square">
            <a:spAutoFit/>
          </a:bodyPr>
          <a:lstStyle/>
          <a:p>
            <a:pPr indent="540385" algn="ctr">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O relâmpago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E984A91E-A18B-5F1F-4420-0445D8449CD1}"/>
              </a:ext>
            </a:extLst>
          </p:cNvPr>
          <p:cNvSpPr txBox="1"/>
          <p:nvPr/>
        </p:nvSpPr>
        <p:spPr>
          <a:xfrm>
            <a:off x="6400801" y="4589634"/>
            <a:ext cx="5620870" cy="2016449"/>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Sabe-se que o relâmpago é o clarão, ou seja, a emissão de luz que, durante a tempestade, temos o privilégio de observar. Pode até causar um certo espanto, mas é muito belo. Pois bem, o relâmpago é uma onda mecânica?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28444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D930D-45FB-AE32-89ED-03B0FF7D9E19}"/>
            </a:ext>
          </a:extLst>
        </p:cNvPr>
        <p:cNvGrpSpPr/>
        <p:nvPr/>
      </p:nvGrpSpPr>
      <p:grpSpPr>
        <a:xfrm>
          <a:off x="0" y="0"/>
          <a:ext cx="0" cy="0"/>
          <a:chOff x="0" y="0"/>
          <a:chExt cx="0" cy="0"/>
        </a:xfrm>
      </p:grpSpPr>
      <mc:AlternateContent xmlns:mc="http://schemas.openxmlformats.org/markup-compatibility/2006">
        <mc:Choice xmlns:am3d="http://schemas.microsoft.com/office/drawing/2017/model3d" Requires="am3d">
          <p:graphicFrame>
            <p:nvGraphicFramePr>
              <p:cNvPr id="2" name="Modelo 3D 1" descr="Sol">
                <a:extLst>
                  <a:ext uri="{FF2B5EF4-FFF2-40B4-BE49-F238E27FC236}">
                    <a16:creationId xmlns:a16="http://schemas.microsoft.com/office/drawing/2014/main" id="{7042E262-F0B7-C0EF-027E-19C843791A77}"/>
                  </a:ext>
                </a:extLst>
              </p:cNvPr>
              <p:cNvGraphicFramePr>
                <a:graphicFrameLocks noChangeAspect="1"/>
              </p:cNvGraphicFramePr>
              <p:nvPr>
                <p:extLst>
                  <p:ext uri="{D42A27DB-BD31-4B8C-83A1-F6EECF244321}">
                    <p14:modId xmlns:p14="http://schemas.microsoft.com/office/powerpoint/2010/main" val="2584944354"/>
                  </p:ext>
                </p:extLst>
              </p:nvPr>
            </p:nvGraphicFramePr>
            <p:xfrm>
              <a:off x="1541997" y="652238"/>
              <a:ext cx="3236867" cy="3236867"/>
            </p:xfrm>
            <a:graphic>
              <a:graphicData uri="http://schemas.microsoft.com/office/drawing/2017/model3d">
                <am3d:model3d r:embed="rId2">
                  <am3d:spPr>
                    <a:xfrm>
                      <a:off x="0" y="0"/>
                      <a:ext cx="3236867" cy="3236867"/>
                    </a:xfrm>
                    <a:prstGeom prst="rect">
                      <a:avLst/>
                    </a:prstGeom>
                  </am3d:spPr>
                  <am3d:camera>
                    <am3d:pos x="0" y="0" z="81469193"/>
                    <am3d:up dx="0" dy="36000000" dz="0"/>
                    <am3d:lookAt x="0" y="0" z="0"/>
                    <am3d:perspective fov="2700000"/>
                  </am3d:camera>
                  <am3d:trans>
                    <am3d:meterPerModelUnit n="5000000" d="1000000"/>
                    <am3d:preTrans dx="-3" dy="0" dz="-3"/>
                    <am3d:scale>
                      <am3d:sx n="1000000" d="1000000"/>
                      <am3d:sy n="1000000" d="1000000"/>
                      <am3d:sz n="1000000" d="1000000"/>
                    </am3d:scale>
                    <am3d:rot ax="2407870" ay="2923125" az="1941256"/>
                    <am3d:postTrans dx="0" dy="0" dz="0"/>
                  </am3d:trans>
                  <am3d:raster rName="Office3DRenderer" rVer="16.0.8326">
                    <am3d:blip r:embed="rId3"/>
                  </am3d:raster>
                  <am3d:objViewport viewportSz="576923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Modelo 3D 1" descr="Sol">
                <a:extLst>
                  <a:ext uri="{FF2B5EF4-FFF2-40B4-BE49-F238E27FC236}">
                    <a16:creationId xmlns:a16="http://schemas.microsoft.com/office/drawing/2014/main" id="{7042E262-F0B7-C0EF-027E-19C843791A77}"/>
                  </a:ext>
                </a:extLst>
              </p:cNvPr>
              <p:cNvPicPr>
                <a:picLocks noGrp="1" noRot="1" noChangeAspect="1" noMove="1" noResize="1" noEditPoints="1" noAdjustHandles="1" noChangeArrowheads="1" noChangeShapeType="1" noCrop="1"/>
              </p:cNvPicPr>
              <p:nvPr/>
            </p:nvPicPr>
            <p:blipFill>
              <a:blip r:embed="rId3"/>
              <a:stretch>
                <a:fillRect/>
              </a:stretch>
            </p:blipFill>
            <p:spPr>
              <a:xfrm>
                <a:off x="1541997" y="652238"/>
                <a:ext cx="3236867" cy="3236867"/>
              </a:xfrm>
              <a:prstGeom prst="rect">
                <a:avLst/>
              </a:prstGeom>
            </p:spPr>
          </p:pic>
        </mc:Fallback>
      </mc:AlternateContent>
      <p:sp>
        <p:nvSpPr>
          <p:cNvPr id="7" name="CaixaDeTexto 6">
            <a:extLst>
              <a:ext uri="{FF2B5EF4-FFF2-40B4-BE49-F238E27FC236}">
                <a16:creationId xmlns:a16="http://schemas.microsoft.com/office/drawing/2014/main" id="{9D106850-8FB1-D813-EA98-4E2153791828}"/>
              </a:ext>
            </a:extLst>
          </p:cNvPr>
          <p:cNvSpPr txBox="1"/>
          <p:nvPr/>
        </p:nvSpPr>
        <p:spPr>
          <a:xfrm>
            <a:off x="117287" y="3889105"/>
            <a:ext cx="5655984" cy="2897716"/>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Não. Tanto o clarão do relâmpago, quanto a luz emitida pelo Sol, não são ondas mecânicas e sim, ondas eletromagnéticas.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Ao contrário das ondas mecânicas, as ondas eletromagnéticas não precisam de um meio material para se propagarem, o que significa que podem viajar pelo vácuo absoluto.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DC57126E-FF83-1536-0238-1184E0EE85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2915" y="871930"/>
            <a:ext cx="3075118" cy="1100306"/>
          </a:xfrm>
          <a:prstGeom prst="rect">
            <a:avLst/>
          </a:prstGeom>
        </p:spPr>
      </p:pic>
      <p:sp>
        <p:nvSpPr>
          <p:cNvPr id="10" name="CaixaDeTexto 9">
            <a:extLst>
              <a:ext uri="{FF2B5EF4-FFF2-40B4-BE49-F238E27FC236}">
                <a16:creationId xmlns:a16="http://schemas.microsoft.com/office/drawing/2014/main" id="{CA89CEAC-2C19-92B0-BF0F-29AEDED6DA79}"/>
              </a:ext>
            </a:extLst>
          </p:cNvPr>
          <p:cNvSpPr txBox="1"/>
          <p:nvPr/>
        </p:nvSpPr>
        <p:spPr>
          <a:xfrm>
            <a:off x="6230471" y="2535434"/>
            <a:ext cx="5655984" cy="3377784"/>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Uma nova e fantástica pergunta sobre ondas mecânicas e eletromagnéticas. O que torna uma diferente da outra?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endPar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É, como já foi dito, </a:t>
            </a: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Ondas Mecânicas</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dependem da Matéria para se propagar. Sem átomos ou moléculas para transmitir a vibração adiante, a onda simplesmente não se propaga.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91084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79220-BCF6-1F5F-0F1D-EF9B75A386E7}"/>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7D7A9411-BD32-8BFB-7D86-316C95116CAB}"/>
                  </a:ext>
                </a:extLst>
              </p:cNvPr>
              <p:cNvSpPr txBox="1"/>
              <p:nvPr/>
            </p:nvSpPr>
            <p:spPr>
              <a:xfrm>
                <a:off x="143436" y="803186"/>
                <a:ext cx="5800164" cy="5734711"/>
              </a:xfrm>
              <a:prstGeom prst="rect">
                <a:avLst/>
              </a:prstGeom>
              <a:noFill/>
            </p:spPr>
            <p:txBody>
              <a:bodyPr wrap="square">
                <a:spAutoFit/>
              </a:bodyPr>
              <a:lstStyle/>
              <a:p>
                <a:pPr marL="342900" lvl="0" indent="-342900" algn="just">
                  <a:lnSpc>
                    <a:spcPct val="115000"/>
                  </a:lnSpc>
                  <a:spcAft>
                    <a:spcPts val="800"/>
                  </a:spcAft>
                  <a:buSzPts val="1000"/>
                  <a:buFont typeface="Symbol" panose="05050102010706020507" pitchFamily="18" charset="2"/>
                  <a:buChar char=""/>
                  <a:tabLst>
                    <a:tab pos="318770" algn="l"/>
                    <a:tab pos="457200" algn="l"/>
                  </a:tabLs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Como funcionam:</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Uma partícula vibra e empurra a partícula vizinha, transmitindo a energia sucessivamente.</a:t>
                </a:r>
              </a:p>
              <a:p>
                <a:pPr lvl="0" algn="just">
                  <a:lnSpc>
                    <a:spcPct val="115000"/>
                  </a:lnSpc>
                  <a:spcAft>
                    <a:spcPts val="800"/>
                  </a:spcAft>
                  <a:buSzPts val="1000"/>
                  <a:tabLst>
                    <a:tab pos="318770" algn="l"/>
                    <a:tab pos="457200" algn="l"/>
                  </a:tabLs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318770" algn="l"/>
                    <a:tab pos="457200" algn="l"/>
                  </a:tabLs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Velocidade:</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Geralmente viajam mais rápido em meios mais densos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18770" indent="540385" algn="ctr">
                  <a:lnSpc>
                    <a:spcPct val="115000"/>
                  </a:lnSpc>
                  <a:spcAft>
                    <a:spcPts val="800"/>
                  </a:spcAft>
                  <a:buNone/>
                </a:pPr>
                <a14:m>
                  <m:oMath xmlns:m="http://schemas.openxmlformats.org/officeDocument/2006/math">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s</m:t>
                    </m:r>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ó</m:t>
                    </m:r>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lidos</m:t>
                    </m:r>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&gt; </m:t>
                    </m:r>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l</m:t>
                    </m:r>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í</m:t>
                    </m:r>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quidos</m:t>
                    </m:r>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&gt; </m:t>
                    </m:r>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gases</m:t>
                    </m:r>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oMath>
                </a14:m>
                <a:r>
                  <a:rPr lang="pt-BR" sz="22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p>
              <a:p>
                <a:pPr marL="318770" indent="540385" algn="ctr">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318770" algn="l"/>
                    <a:tab pos="457200" algn="l"/>
                  </a:tabLs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Onde NÃO se propagam:</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No vácuo. O clássico clichê do cinema de explosões barulhentas no espaço é cientificamente impossível, pois o som é uma onda mecânica.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318770" algn="l"/>
                    <a:tab pos="457200" algn="l"/>
                  </a:tabLs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Exemplos comuns:</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7D7A9411-BD32-8BFB-7D86-316C95116CAB}"/>
                  </a:ext>
                </a:extLst>
              </p:cNvPr>
              <p:cNvSpPr txBox="1">
                <a:spLocks noRot="1" noChangeAspect="1" noMove="1" noResize="1" noEditPoints="1" noAdjustHandles="1" noChangeArrowheads="1" noChangeShapeType="1" noTextEdit="1"/>
              </p:cNvSpPr>
              <p:nvPr/>
            </p:nvSpPr>
            <p:spPr>
              <a:xfrm>
                <a:off x="143436" y="803186"/>
                <a:ext cx="5800164" cy="5734711"/>
              </a:xfrm>
              <a:prstGeom prst="rect">
                <a:avLst/>
              </a:prstGeom>
              <a:blipFill>
                <a:blip r:embed="rId2"/>
                <a:stretch>
                  <a:fillRect t="-532" r="-1367" b="-1170"/>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70926FE8-8DF2-B5E4-C600-66511B26C21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58481" y="1933092"/>
            <a:ext cx="5678644" cy="3632873"/>
          </a:xfrm>
          <a:prstGeom prst="rect">
            <a:avLst/>
          </a:prstGeom>
          <a:noFill/>
          <a:ln>
            <a:noFill/>
          </a:ln>
        </p:spPr>
      </p:pic>
      <p:sp>
        <p:nvSpPr>
          <p:cNvPr id="6" name="CaixaDeTexto 5">
            <a:extLst>
              <a:ext uri="{FF2B5EF4-FFF2-40B4-BE49-F238E27FC236}">
                <a16:creationId xmlns:a16="http://schemas.microsoft.com/office/drawing/2014/main" id="{648D88CC-F5EC-2216-A440-26C28DD1271C}"/>
              </a:ext>
            </a:extLst>
          </p:cNvPr>
          <p:cNvSpPr txBox="1"/>
          <p:nvPr/>
        </p:nvSpPr>
        <p:spPr>
          <a:xfrm>
            <a:off x="5943600" y="5695249"/>
            <a:ext cx="6096000" cy="646331"/>
          </a:xfrm>
          <a:prstGeom prst="rect">
            <a:avLst/>
          </a:prstGeom>
          <a:noFill/>
        </p:spPr>
        <p:txBody>
          <a:bodyPr wrap="square">
            <a:spAutoFit/>
          </a:bodyPr>
          <a:lstStyle/>
          <a:p>
            <a:pPr algn="r"/>
            <a:r>
              <a:rPr lang="pt-BR" sz="1200" dirty="0"/>
              <a:t>Disponível em: </a:t>
            </a:r>
            <a:r>
              <a:rPr lang="pt-BR" sz="1200" dirty="0">
                <a:hlinkClick r:id="rId4">
                  <a:extLst>
                    <a:ext uri="{A12FA001-AC4F-418D-AE19-62706E023703}">
                      <ahyp:hlinkClr xmlns:ahyp="http://schemas.microsoft.com/office/drawing/2018/hyperlinkcolor" val="tx"/>
                    </a:ext>
                  </a:extLst>
                </a:hlinkClick>
              </a:rPr>
              <a:t>https://pt.wikipedia.org/wiki/Ficheiro:Representa%C3%A7%C3%A3o_da_Onda_Sonora.png</a:t>
            </a:r>
            <a:r>
              <a:rPr lang="pt-BR" sz="1200" dirty="0"/>
              <a:t>.</a:t>
            </a:r>
          </a:p>
          <a:p>
            <a:pPr algn="r"/>
            <a:r>
              <a:rPr lang="pt-BR" sz="1200" dirty="0"/>
              <a:t> Acesso em: 25 maio 2026.</a:t>
            </a:r>
          </a:p>
        </p:txBody>
      </p:sp>
      <p:sp>
        <p:nvSpPr>
          <p:cNvPr id="8" name="CaixaDeTexto 7">
            <a:extLst>
              <a:ext uri="{FF2B5EF4-FFF2-40B4-BE49-F238E27FC236}">
                <a16:creationId xmlns:a16="http://schemas.microsoft.com/office/drawing/2014/main" id="{390C15D0-F966-6023-54BE-7ECFE97DA4CC}"/>
              </a:ext>
            </a:extLst>
          </p:cNvPr>
          <p:cNvSpPr txBox="1"/>
          <p:nvPr/>
        </p:nvSpPr>
        <p:spPr>
          <a:xfrm>
            <a:off x="5692588" y="803186"/>
            <a:ext cx="6096000" cy="459100"/>
          </a:xfrm>
          <a:prstGeom prst="rect">
            <a:avLst/>
          </a:prstGeom>
          <a:noFill/>
        </p:spPr>
        <p:txBody>
          <a:bodyPr wrap="square">
            <a:spAutoFit/>
          </a:bodyPr>
          <a:lstStyle/>
          <a:p>
            <a:pPr marL="742950" lvl="1" indent="-285750" algn="just">
              <a:lnSpc>
                <a:spcPct val="115000"/>
              </a:lnSpc>
              <a:spcAft>
                <a:spcPts val="800"/>
              </a:spcAft>
              <a:buSzPts val="1000"/>
              <a:buFont typeface="Courier New" panose="02070309020205020404" pitchFamily="49" charset="0"/>
              <a:buChar char="o"/>
              <a:tabLst>
                <a:tab pos="318770" algn="l"/>
                <a:tab pos="914400" algn="l"/>
              </a:tabLs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Ondas sonoras.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43583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7AF26-5D0B-B645-F96D-97D92944349B}"/>
            </a:ext>
          </a:extLst>
        </p:cNvPr>
        <p:cNvGrpSpPr/>
        <p:nvPr/>
      </p:nvGrpSpPr>
      <p:grpSpPr>
        <a:xfrm>
          <a:off x="0" y="0"/>
          <a:ext cx="0" cy="0"/>
          <a:chOff x="0" y="0"/>
          <a:chExt cx="0" cy="0"/>
        </a:xfrm>
      </p:grpSpPr>
      <p:pic>
        <p:nvPicPr>
          <p:cNvPr id="2" name="Imagem 1" descr="Gota de água formando ondas">
            <a:extLst>
              <a:ext uri="{FF2B5EF4-FFF2-40B4-BE49-F238E27FC236}">
                <a16:creationId xmlns:a16="http://schemas.microsoft.com/office/drawing/2014/main" id="{E5634EC8-6777-CAA2-FF90-C6E8353C045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184" y="1294987"/>
            <a:ext cx="5831728" cy="2815764"/>
          </a:xfrm>
          <a:prstGeom prst="rect">
            <a:avLst/>
          </a:prstGeom>
          <a:noFill/>
          <a:ln>
            <a:noFill/>
          </a:ln>
        </p:spPr>
      </p:pic>
      <p:sp>
        <p:nvSpPr>
          <p:cNvPr id="4" name="CaixaDeTexto 3">
            <a:extLst>
              <a:ext uri="{FF2B5EF4-FFF2-40B4-BE49-F238E27FC236}">
                <a16:creationId xmlns:a16="http://schemas.microsoft.com/office/drawing/2014/main" id="{478B6B6B-34BB-9DDF-79C4-C118689A7815}"/>
              </a:ext>
            </a:extLst>
          </p:cNvPr>
          <p:cNvSpPr txBox="1"/>
          <p:nvPr/>
        </p:nvSpPr>
        <p:spPr>
          <a:xfrm>
            <a:off x="242047" y="758533"/>
            <a:ext cx="5414682" cy="459100"/>
          </a:xfrm>
          <a:prstGeom prst="rect">
            <a:avLst/>
          </a:prstGeom>
          <a:noFill/>
        </p:spPr>
        <p:txBody>
          <a:bodyPr wrap="square">
            <a:spAutoFit/>
          </a:bodyPr>
          <a:lstStyle/>
          <a:p>
            <a:pPr marL="742950" lvl="1" indent="-285750" algn="just">
              <a:lnSpc>
                <a:spcPct val="115000"/>
              </a:lnSpc>
              <a:spcAft>
                <a:spcPts val="800"/>
              </a:spcAft>
              <a:buSzPts val="1000"/>
              <a:buFont typeface="Courier New" panose="02070309020205020404" pitchFamily="49" charset="0"/>
              <a:buChar char="o"/>
              <a:tabLst>
                <a:tab pos="318770" algn="l"/>
                <a:tab pos="914400" algn="l"/>
              </a:tabLs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Ondas na superfície da água.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30143A82-8251-0852-0DCE-2C574D64FFBC}"/>
              </a:ext>
            </a:extLst>
          </p:cNvPr>
          <p:cNvSpPr txBox="1"/>
          <p:nvPr/>
        </p:nvSpPr>
        <p:spPr>
          <a:xfrm>
            <a:off x="-98612" y="4188105"/>
            <a:ext cx="6096000" cy="607346"/>
          </a:xfrm>
          <a:prstGeom prst="rect">
            <a:avLst/>
          </a:prstGeom>
          <a:noFill/>
        </p:spPr>
        <p:txBody>
          <a:bodyPr wrap="square">
            <a:spAutoFit/>
          </a:bodyPr>
          <a:lstStyle/>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Disponível em: </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https://amenteemaravilhosa.com.br/teoria-das-ondas-sobre-a-agua/</a:t>
            </a:r>
            <a:r>
              <a:rPr lang="pt-BR" sz="1200" kern="100" dirty="0">
                <a:effectLst/>
                <a:latin typeface="Arial Narrow" panose="020B0606020202030204" pitchFamily="34" charset="0"/>
                <a:ea typeface="Aptos" panose="020B0004020202020204" pitchFamily="34" charset="0"/>
                <a:cs typeface="Arial" panose="020B0604020202020204" pitchFamily="34" charset="0"/>
              </a:rPr>
              <a:t>. </a:t>
            </a:r>
          </a:p>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Acesso em: 25 maio 2026.</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03890E1C-2521-5CF1-94AB-6A0D21242387}"/>
              </a:ext>
            </a:extLst>
          </p:cNvPr>
          <p:cNvSpPr txBox="1"/>
          <p:nvPr/>
        </p:nvSpPr>
        <p:spPr>
          <a:xfrm>
            <a:off x="6266328" y="758533"/>
            <a:ext cx="4724401" cy="459100"/>
          </a:xfrm>
          <a:prstGeom prst="rect">
            <a:avLst/>
          </a:prstGeom>
          <a:noFill/>
        </p:spPr>
        <p:txBody>
          <a:bodyPr wrap="square">
            <a:spAutoFit/>
          </a:bodyPr>
          <a:lstStyle/>
          <a:p>
            <a:pPr marL="742950" lvl="1" indent="-285750" algn="just">
              <a:lnSpc>
                <a:spcPct val="115000"/>
              </a:lnSpc>
              <a:spcAft>
                <a:spcPts val="800"/>
              </a:spcAft>
              <a:buSzPts val="1000"/>
              <a:buFont typeface="Courier New" panose="02070309020205020404" pitchFamily="49" charset="0"/>
              <a:buChar char="o"/>
              <a:tabLst>
                <a:tab pos="318770" algn="l"/>
                <a:tab pos="914400" algn="l"/>
              </a:tabLs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Ondas em uma corda de violão.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38E1D02D-4F3F-0B27-F200-0E416AC6D94D}"/>
              </a:ext>
            </a:extLst>
          </p:cNvPr>
          <p:cNvPicPr>
            <a:picLocks noChangeAspect="1"/>
          </p:cNvPicPr>
          <p:nvPr/>
        </p:nvPicPr>
        <p:blipFill>
          <a:blip r:embed="rId4"/>
          <a:stretch>
            <a:fillRect/>
          </a:stretch>
        </p:blipFill>
        <p:spPr>
          <a:xfrm>
            <a:off x="6209821" y="1294988"/>
            <a:ext cx="5842751" cy="3214260"/>
          </a:xfrm>
          <a:prstGeom prst="rect">
            <a:avLst/>
          </a:prstGeom>
        </p:spPr>
      </p:pic>
      <p:sp>
        <p:nvSpPr>
          <p:cNvPr id="11" name="CaixaDeTexto 10">
            <a:extLst>
              <a:ext uri="{FF2B5EF4-FFF2-40B4-BE49-F238E27FC236}">
                <a16:creationId xmlns:a16="http://schemas.microsoft.com/office/drawing/2014/main" id="{D038093F-68E8-33EE-CD9C-6F7B82351D63}"/>
              </a:ext>
            </a:extLst>
          </p:cNvPr>
          <p:cNvSpPr txBox="1"/>
          <p:nvPr/>
        </p:nvSpPr>
        <p:spPr>
          <a:xfrm>
            <a:off x="6209820" y="4872805"/>
            <a:ext cx="5842752" cy="1025602"/>
          </a:xfrm>
          <a:prstGeom prst="rect">
            <a:avLst/>
          </a:prstGeom>
          <a:noFill/>
        </p:spPr>
        <p:txBody>
          <a:bodyPr wrap="square">
            <a:spAutoFit/>
          </a:bodyPr>
          <a:lstStyle/>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Disponível em: </a:t>
            </a:r>
            <a:r>
              <a:rPr lang="pt-BR" sz="1200" strike="noStrike" kern="100" dirty="0">
                <a:effectLst/>
                <a:latin typeface="Arial Narrow" panose="020B0606020202030204" pitchFamily="34" charset="0"/>
                <a:ea typeface="Aptos" panose="020B00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https://gemini.google.com/app/9f74269e376834c0?utm_source=</a:t>
            </a:r>
            <a:r>
              <a:rPr lang="pt-BR" sz="1200" strike="noStrike" kern="100" dirty="0" err="1">
                <a:effectLst/>
                <a:latin typeface="Arial Narrow" panose="020B0606020202030204" pitchFamily="34" charset="0"/>
                <a:ea typeface="Aptos" panose="020B00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app_launcher&amp;utm_medium</a:t>
            </a:r>
            <a:r>
              <a:rPr lang="pt-BR" sz="1200" strike="noStrike" kern="100" dirty="0">
                <a:effectLst/>
                <a:latin typeface="Arial Narrow" panose="020B0606020202030204" pitchFamily="34" charset="0"/>
                <a:ea typeface="Aptos" panose="020B00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a:t>
            </a:r>
            <a:r>
              <a:rPr lang="pt-BR" sz="1200" strike="noStrike" kern="100" dirty="0" err="1">
                <a:effectLst/>
                <a:latin typeface="Arial Narrow" panose="020B0606020202030204" pitchFamily="34" charset="0"/>
                <a:ea typeface="Aptos" panose="020B00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owned&amp;utm_campaign</a:t>
            </a:r>
            <a:r>
              <a:rPr lang="pt-BR" sz="1200" strike="noStrike" kern="100" dirty="0">
                <a:effectLst/>
                <a:latin typeface="Arial Narrow" panose="020B0606020202030204" pitchFamily="34" charset="0"/>
                <a:ea typeface="Aptos" panose="020B00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a:t>
            </a:r>
            <a:r>
              <a:rPr lang="pt-BR" sz="1200" strike="noStrike" kern="100" dirty="0" err="1">
                <a:effectLst/>
                <a:latin typeface="Arial Narrow" panose="020B0606020202030204" pitchFamily="34" charset="0"/>
                <a:ea typeface="Aptos" panose="020B00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base_all</a:t>
            </a:r>
            <a:r>
              <a:rPr lang="pt-BR" sz="1200" kern="100" dirty="0">
                <a:effectLst/>
                <a:latin typeface="Arial Narrow" panose="020B0606020202030204" pitchFamily="34" charset="0"/>
                <a:ea typeface="Aptos" panose="020B0004020202020204" pitchFamily="34" charset="0"/>
                <a:cs typeface="Arial" panose="020B0604020202020204" pitchFamily="34" charset="0"/>
              </a:rPr>
              <a:t>.</a:t>
            </a: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Acesso em: 25 maio 2026.</a:t>
            </a: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57960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6575D-CC74-3A4C-5DE6-8E0619BBC3E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BEE489D-FFC7-9061-E547-2A4AE5B8B829}"/>
              </a:ext>
            </a:extLst>
          </p:cNvPr>
          <p:cNvSpPr txBox="1"/>
          <p:nvPr/>
        </p:nvSpPr>
        <p:spPr>
          <a:xfrm>
            <a:off x="-439271" y="758534"/>
            <a:ext cx="6096000" cy="459100"/>
          </a:xfrm>
          <a:prstGeom prst="rect">
            <a:avLst/>
          </a:prstGeom>
          <a:noFill/>
        </p:spPr>
        <p:txBody>
          <a:bodyPr wrap="square">
            <a:spAutoFit/>
          </a:bodyPr>
          <a:lstStyle/>
          <a:p>
            <a:pPr marL="742950" lvl="1" indent="-285750" algn="just">
              <a:lnSpc>
                <a:spcPct val="115000"/>
              </a:lnSpc>
              <a:spcAft>
                <a:spcPts val="800"/>
              </a:spcAft>
              <a:buSzPts val="1000"/>
              <a:buFont typeface="Courier New" panose="02070309020205020404" pitchFamily="49" charset="0"/>
              <a:buChar char="o"/>
              <a:tabLst>
                <a:tab pos="318770" algn="l"/>
                <a:tab pos="914400" algn="l"/>
              </a:tabLs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Ondas sísmicas (terremotos).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Ondas sismicas Imagens – Download Grátis no Freepik">
            <a:extLst>
              <a:ext uri="{FF2B5EF4-FFF2-40B4-BE49-F238E27FC236}">
                <a16:creationId xmlns:a16="http://schemas.microsoft.com/office/drawing/2014/main" id="{BB248113-A11D-39AA-0BA6-BE7F965B1AB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9247" y="1219416"/>
            <a:ext cx="4880050" cy="4880050"/>
          </a:xfrm>
          <a:prstGeom prst="rect">
            <a:avLst/>
          </a:prstGeom>
          <a:noFill/>
          <a:ln>
            <a:noFill/>
          </a:ln>
        </p:spPr>
      </p:pic>
      <p:sp>
        <p:nvSpPr>
          <p:cNvPr id="6" name="CaixaDeTexto 5">
            <a:extLst>
              <a:ext uri="{FF2B5EF4-FFF2-40B4-BE49-F238E27FC236}">
                <a16:creationId xmlns:a16="http://schemas.microsoft.com/office/drawing/2014/main" id="{AB7AD916-D4BA-9740-EA02-DC55800D0640}"/>
              </a:ext>
            </a:extLst>
          </p:cNvPr>
          <p:cNvSpPr txBox="1"/>
          <p:nvPr/>
        </p:nvSpPr>
        <p:spPr>
          <a:xfrm>
            <a:off x="-658905" y="6099466"/>
            <a:ext cx="6315634" cy="607346"/>
          </a:xfrm>
          <a:prstGeom prst="rect">
            <a:avLst/>
          </a:prstGeom>
          <a:noFill/>
        </p:spPr>
        <p:txBody>
          <a:bodyPr wrap="square">
            <a:spAutoFit/>
          </a:bodyPr>
          <a:lstStyle/>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Disponível em: </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https://www.magnific.com/</a:t>
            </a:r>
            <a:r>
              <a:rPr lang="pt-BR" sz="1200" u="none" strike="noStrike" kern="100" dirty="0" err="1">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br</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/fotos-vetores-</a:t>
            </a:r>
            <a:r>
              <a:rPr lang="pt-BR" sz="1200" u="none" strike="noStrike" kern="100" dirty="0" err="1">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gratis</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/ondas-</a:t>
            </a:r>
            <a:r>
              <a:rPr lang="pt-BR" sz="1200" u="none" strike="noStrike" kern="100" dirty="0" err="1">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sismicas</a:t>
            </a:r>
            <a:r>
              <a:rPr lang="pt-BR" sz="1200" kern="100" dirty="0">
                <a:effectLst/>
                <a:latin typeface="Arial Narrow" panose="020B0606020202030204" pitchFamily="34" charset="0"/>
                <a:ea typeface="Aptos" panose="020B0004020202020204" pitchFamily="34" charset="0"/>
                <a:cs typeface="Arial" panose="020B0604020202020204" pitchFamily="34" charset="0"/>
              </a:rPr>
              <a:t>. </a:t>
            </a:r>
          </a:p>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Acesso em: 25 maio 2026.</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95A544AB-EB04-E21C-BC76-AC70398F170A}"/>
              </a:ext>
            </a:extLst>
          </p:cNvPr>
          <p:cNvSpPr txBox="1"/>
          <p:nvPr/>
        </p:nvSpPr>
        <p:spPr>
          <a:xfrm>
            <a:off x="6266328" y="652846"/>
            <a:ext cx="5647765" cy="2496517"/>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Curiosidade!!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449580"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respeito do som, existe uma tabela chamada espectro de ondas sonoras que representa o conjunto de todas as frequências de som possíveis, divididas com base na capacidade de audição humana, medidas em hertz (Hz).</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DC9AF2A9-7A09-E443-5ABC-1DADA1849572}"/>
              </a:ext>
            </a:extLst>
          </p:cNvPr>
          <p:cNvPicPr>
            <a:picLocks noChangeAspect="1"/>
          </p:cNvPicPr>
          <p:nvPr/>
        </p:nvPicPr>
        <p:blipFill>
          <a:blip r:embed="rId4"/>
          <a:stretch>
            <a:fillRect/>
          </a:stretch>
        </p:blipFill>
        <p:spPr>
          <a:xfrm>
            <a:off x="7640993" y="3149363"/>
            <a:ext cx="2991148" cy="3678986"/>
          </a:xfrm>
          <a:prstGeom prst="rect">
            <a:avLst/>
          </a:prstGeom>
        </p:spPr>
      </p:pic>
    </p:spTree>
    <p:extLst>
      <p:ext uri="{BB962C8B-B14F-4D97-AF65-F5344CB8AC3E}">
        <p14:creationId xmlns:p14="http://schemas.microsoft.com/office/powerpoint/2010/main" val="3031416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728EB-DC82-1E2D-F144-B475AF355837}"/>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340FFAFA-D59B-9FFA-EED9-CF9B33F81792}"/>
              </a:ext>
            </a:extLst>
          </p:cNvPr>
          <p:cNvPicPr>
            <a:picLocks noChangeAspect="1"/>
          </p:cNvPicPr>
          <p:nvPr/>
        </p:nvPicPr>
        <p:blipFill>
          <a:blip r:embed="rId2"/>
          <a:stretch>
            <a:fillRect/>
          </a:stretch>
        </p:blipFill>
        <p:spPr>
          <a:xfrm>
            <a:off x="737420" y="644586"/>
            <a:ext cx="10894142" cy="6063276"/>
          </a:xfrm>
          <a:prstGeom prst="rect">
            <a:avLst/>
          </a:prstGeom>
        </p:spPr>
      </p:pic>
    </p:spTree>
    <p:extLst>
      <p:ext uri="{BB962C8B-B14F-4D97-AF65-F5344CB8AC3E}">
        <p14:creationId xmlns:p14="http://schemas.microsoft.com/office/powerpoint/2010/main" val="3597847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3F22E-BCFB-9AFF-841D-A178F884CED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9A7247F-BF4C-28DA-AC5E-5284AABFAFBD}"/>
              </a:ext>
            </a:extLst>
          </p:cNvPr>
          <p:cNvSpPr txBox="1"/>
          <p:nvPr/>
        </p:nvSpPr>
        <p:spPr>
          <a:xfrm>
            <a:off x="71718" y="836523"/>
            <a:ext cx="5934635" cy="1627112"/>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Já, as </a:t>
            </a: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Ondas Eletromagnéticas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são geradas por cargas elétricas oscilantes. Elas consistem na oscilação simultânea de um campo elétrico e um campo magnético, que são perpendiculares entre si.</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E0EB952B-3286-203C-B7FE-1017D36BD86E}"/>
              </a:ext>
            </a:extLst>
          </p:cNvPr>
          <p:cNvPicPr>
            <a:picLocks noChangeAspect="1"/>
          </p:cNvPicPr>
          <p:nvPr/>
        </p:nvPicPr>
        <p:blipFill>
          <a:blip r:embed="rId2"/>
          <a:stretch>
            <a:fillRect/>
          </a:stretch>
        </p:blipFill>
        <p:spPr>
          <a:xfrm>
            <a:off x="152401" y="2983303"/>
            <a:ext cx="5742542" cy="3307115"/>
          </a:xfrm>
          <a:prstGeom prst="rect">
            <a:avLst/>
          </a:prstGeom>
        </p:spPr>
      </p:pic>
      <p:sp>
        <p:nvSpPr>
          <p:cNvPr id="6" name="CaixaDeTexto 5">
            <a:extLst>
              <a:ext uri="{FF2B5EF4-FFF2-40B4-BE49-F238E27FC236}">
                <a16:creationId xmlns:a16="http://schemas.microsoft.com/office/drawing/2014/main" id="{45FB14F1-F245-D57A-D1F4-4F539B4AFF2E}"/>
              </a:ext>
            </a:extLst>
          </p:cNvPr>
          <p:cNvSpPr txBox="1"/>
          <p:nvPr/>
        </p:nvSpPr>
        <p:spPr>
          <a:xfrm>
            <a:off x="6185647" y="836523"/>
            <a:ext cx="5934635" cy="6021585"/>
          </a:xfrm>
          <a:prstGeom prst="rect">
            <a:avLst/>
          </a:prstGeom>
          <a:noFill/>
        </p:spPr>
        <p:txBody>
          <a:bodyPr wrap="square">
            <a:spAutoFit/>
          </a:bodyPr>
          <a:lstStyle/>
          <a:p>
            <a:pPr marL="342900" lvl="0" indent="-342900" algn="just">
              <a:lnSpc>
                <a:spcPct val="115000"/>
              </a:lnSpc>
              <a:spcAft>
                <a:spcPts val="800"/>
              </a:spcAft>
              <a:buSzPts val="1000"/>
              <a:buFont typeface="Symbol" panose="05050102010706020507" pitchFamily="18" charset="2"/>
              <a:buChar char=""/>
              <a:tabLst>
                <a:tab pos="457200" algn="l"/>
              </a:tabLs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Como funcionam: A variação do campo elétrico gera um campo magnético, e a variação desse campo magnético gera um campo elétrico. Esse ciclo permite que a onda se auto propague.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Velocidade: No vácuo, elas atingem a velocidade máxima do universo: a velocidade da luz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228600" indent="540385" algn="just">
              <a:lnSpc>
                <a:spcPct val="115000"/>
              </a:lnSpc>
              <a:spcAft>
                <a:spcPts val="800"/>
              </a:spcAft>
              <a:buNone/>
              <a:tabLst>
                <a:tab pos="457200" algn="l"/>
              </a:tabLst>
            </a:pPr>
            <a:endPar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endParaRPr>
          </a:p>
          <a:p>
            <a:pPr marL="228600" indent="540385" algn="just">
              <a:lnSpc>
                <a:spcPct val="115000"/>
              </a:lnSpc>
              <a:spcAft>
                <a:spcPts val="800"/>
              </a:spcAft>
              <a:buNone/>
              <a:tabLst>
                <a:tab pos="457200" algn="l"/>
              </a:tabLst>
            </a:pPr>
            <a:endPar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endParaRPr>
          </a:p>
          <a:p>
            <a:pPr marL="228600" indent="540385" algn="just">
              <a:lnSpc>
                <a:spcPct val="115000"/>
              </a:lnSpc>
              <a:spcAft>
                <a:spcPts val="800"/>
              </a:spcAft>
              <a:buNone/>
              <a:tabLst>
                <a:tab pos="457200" algn="l"/>
              </a:tabLs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Ao contrário das mecânicas, elas desaceleram ligeiramente ao entrar em meios mais densos (como a água ou o vidro).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Onde se propagam: Tanto em meios materiais quanto no vácuo.  É graças a isso que a luz do Sol e o sinal dos satélites chegam até a Terra.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7" name="Retângulo 6">
                <a:extLst>
                  <a:ext uri="{FF2B5EF4-FFF2-40B4-BE49-F238E27FC236}">
                    <a16:creationId xmlns:a16="http://schemas.microsoft.com/office/drawing/2014/main" id="{E644D3E2-8F8C-BA51-00B5-19E794B1F2C2}"/>
                  </a:ext>
                </a:extLst>
              </p:cNvPr>
              <p:cNvSpPr/>
              <p:nvPr/>
            </p:nvSpPr>
            <p:spPr>
              <a:xfrm>
                <a:off x="7351057" y="3349774"/>
                <a:ext cx="3603813" cy="815788"/>
              </a:xfrm>
              <a:prstGeom prst="rect">
                <a:avLst/>
              </a:prstGeom>
              <a:solidFill>
                <a:srgbClr val="FFFF00"/>
              </a:solidFill>
            </p:spPr>
            <p:style>
              <a:lnRef idx="2">
                <a:schemeClr val="accent2"/>
              </a:lnRef>
              <a:fillRef idx="1">
                <a:schemeClr val="lt1"/>
              </a:fillRef>
              <a:effectRef idx="0">
                <a:schemeClr val="accent2"/>
              </a:effectRef>
              <a:fontRef idx="minor">
                <a:schemeClr val="dk1"/>
              </a:fontRef>
            </p:style>
            <p:txBody>
              <a:bodyPr rtlCol="0" anchor="ctr"/>
              <a:lstStyle/>
              <a:p>
                <a:pPr marL="228600" indent="540385" algn="just">
                  <a:lnSpc>
                    <a:spcPct val="115000"/>
                  </a:lnSpc>
                  <a:spcAft>
                    <a:spcPts val="800"/>
                  </a:spcAft>
                  <a:buNone/>
                  <a:tabLst>
                    <a:tab pos="457200" algn="l"/>
                  </a:tabLst>
                </a:pPr>
                <a14:m>
                  <m:oMathPara xmlns:m="http://schemas.openxmlformats.org/officeDocument/2006/math">
                    <m:oMathParaPr>
                      <m:jc m:val="center"/>
                    </m:oMathParaPr>
                    <m:oMath xmlns:m="http://schemas.openxmlformats.org/officeDocument/2006/math">
                      <m:r>
                        <m:rPr>
                          <m:sty m:val="p"/>
                        </m:rPr>
                        <a:rPr lang="pt-BR" sz="3000" kern="100">
                          <a:latin typeface="Cambria Math" panose="02040503050406030204" pitchFamily="18" charset="0"/>
                          <a:ea typeface="Aptos" panose="020B0004020202020204" pitchFamily="34" charset="0"/>
                          <a:cs typeface="Times New Roman" panose="02020603050405020304" pitchFamily="18" charset="0"/>
                        </a:rPr>
                        <m:t>c</m:t>
                      </m:r>
                      <m:r>
                        <a:rPr lang="pt-BR" sz="3000" kern="100">
                          <a:latin typeface="Cambria Math" panose="02040503050406030204" pitchFamily="18" charset="0"/>
                          <a:ea typeface="Aptos" panose="020B0004020202020204" pitchFamily="34" charset="0"/>
                          <a:cs typeface="Times New Roman" panose="02020603050405020304" pitchFamily="18" charset="0"/>
                        </a:rPr>
                        <m:t>=3∙</m:t>
                      </m:r>
                      <m:sSup>
                        <m:sSupPr>
                          <m:ctrlPr>
                            <a:rPr lang="pt-BR" sz="3000" i="1" kern="100">
                              <a:latin typeface="Cambria Math" panose="02040503050406030204" pitchFamily="18" charset="0"/>
                              <a:ea typeface="Cambria Math" panose="02040503050406030204" pitchFamily="18" charset="0"/>
                              <a:cs typeface="Times New Roman" panose="02020603050405020304" pitchFamily="18" charset="0"/>
                            </a:rPr>
                          </m:ctrlPr>
                        </m:sSupPr>
                        <m:e>
                          <m:r>
                            <a:rPr lang="pt-BR" sz="3000" kern="100">
                              <a:latin typeface="Cambria Math" panose="02040503050406030204" pitchFamily="18" charset="0"/>
                              <a:ea typeface="Cambria Math" panose="02040503050406030204" pitchFamily="18" charset="0"/>
                              <a:cs typeface="Times New Roman" panose="02020603050405020304" pitchFamily="18" charset="0"/>
                            </a:rPr>
                            <m:t>10</m:t>
                          </m:r>
                        </m:e>
                        <m:sup>
                          <m:r>
                            <a:rPr lang="pt-BR" sz="3000" kern="100">
                              <a:latin typeface="Cambria Math" panose="02040503050406030204" pitchFamily="18" charset="0"/>
                              <a:ea typeface="Cambria Math" panose="02040503050406030204" pitchFamily="18" charset="0"/>
                              <a:cs typeface="Times New Roman" panose="02020603050405020304" pitchFamily="18" charset="0"/>
                            </a:rPr>
                            <m:t>8</m:t>
                          </m:r>
                        </m:sup>
                      </m:sSup>
                      <m:f>
                        <m:fPr>
                          <m:ctrlPr>
                            <a:rPr lang="pt-BR" sz="3000" i="1" kern="100">
                              <a:latin typeface="Cambria Math" panose="02040503050406030204" pitchFamily="18" charset="0"/>
                              <a:ea typeface="Cambria Math" panose="02040503050406030204" pitchFamily="18" charset="0"/>
                              <a:cs typeface="Times New Roman" panose="02020603050405020304" pitchFamily="18" charset="0"/>
                            </a:rPr>
                          </m:ctrlPr>
                        </m:fPr>
                        <m:num>
                          <m:r>
                            <m:rPr>
                              <m:sty m:val="p"/>
                            </m:rPr>
                            <a:rPr lang="pt-BR" sz="3000" kern="100">
                              <a:latin typeface="Cambria Math" panose="02040503050406030204" pitchFamily="18" charset="0"/>
                              <a:ea typeface="Cambria Math" panose="02040503050406030204" pitchFamily="18" charset="0"/>
                              <a:cs typeface="Times New Roman" panose="02020603050405020304" pitchFamily="18" charset="0"/>
                            </a:rPr>
                            <m:t>m</m:t>
                          </m:r>
                        </m:num>
                        <m:den>
                          <m:r>
                            <m:rPr>
                              <m:sty m:val="p"/>
                            </m:rPr>
                            <a:rPr lang="pt-BR" sz="3000" kern="100">
                              <a:latin typeface="Cambria Math" panose="02040503050406030204" pitchFamily="18" charset="0"/>
                              <a:ea typeface="Cambria Math" panose="02040503050406030204" pitchFamily="18" charset="0"/>
                              <a:cs typeface="Times New Roman" panose="02020603050405020304" pitchFamily="18" charset="0"/>
                            </a:rPr>
                            <m:t>s</m:t>
                          </m:r>
                        </m:den>
                      </m:f>
                    </m:oMath>
                  </m:oMathPara>
                </a14:m>
                <a:endParaRPr lang="pt-BR" sz="3000" kern="100" dirty="0">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7" name="Retângulo 6">
                <a:extLst>
                  <a:ext uri="{FF2B5EF4-FFF2-40B4-BE49-F238E27FC236}">
                    <a16:creationId xmlns:a16="http://schemas.microsoft.com/office/drawing/2014/main" id="{E644D3E2-8F8C-BA51-00B5-19E794B1F2C2}"/>
                  </a:ext>
                </a:extLst>
              </p:cNvPr>
              <p:cNvSpPr>
                <a:spLocks noRot="1" noChangeAspect="1" noMove="1" noResize="1" noEditPoints="1" noAdjustHandles="1" noChangeArrowheads="1" noChangeShapeType="1" noTextEdit="1"/>
              </p:cNvSpPr>
              <p:nvPr/>
            </p:nvSpPr>
            <p:spPr>
              <a:xfrm>
                <a:off x="7351057" y="3349774"/>
                <a:ext cx="3603813" cy="815788"/>
              </a:xfrm>
              <a:prstGeom prst="rect">
                <a:avLst/>
              </a:prstGeom>
              <a:blipFill>
                <a:blip r:embed="rId3"/>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4098414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B8F40-AE3A-33E4-87F0-5B5C6D4D445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B21C114-C8B7-BE62-C6A7-0FD5EDA8EDAD}"/>
              </a:ext>
            </a:extLst>
          </p:cNvPr>
          <p:cNvSpPr txBox="1"/>
          <p:nvPr/>
        </p:nvSpPr>
        <p:spPr>
          <a:xfrm>
            <a:off x="179294" y="825668"/>
            <a:ext cx="5692588" cy="3377784"/>
          </a:xfrm>
          <a:prstGeom prst="rect">
            <a:avLst/>
          </a:prstGeom>
          <a:noFill/>
        </p:spPr>
        <p:txBody>
          <a:bodyPr wrap="square">
            <a:spAutoFit/>
          </a:bodyPr>
          <a:lstStyle/>
          <a:p>
            <a:pPr marL="342900" lvl="0" indent="-342900" algn="just">
              <a:lnSpc>
                <a:spcPct val="115000"/>
              </a:lnSpc>
              <a:spcAft>
                <a:spcPts val="800"/>
              </a:spcAft>
              <a:buSzPts val="1000"/>
              <a:buFont typeface="Symbol" panose="05050102010706020507" pitchFamily="18" charset="2"/>
              <a:buChar char=""/>
              <a:tabLst>
                <a:tab pos="457200" algn="l"/>
              </a:tabLs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Exemplos mais comuns: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indent="-342900" algn="just">
              <a:lnSpc>
                <a:spcPct val="115000"/>
              </a:lnSpc>
              <a:spcAft>
                <a:spcPts val="800"/>
              </a:spcAft>
              <a:buFont typeface="Courier New" panose="02070309020205020404" pitchFamily="49" charset="0"/>
              <a:buChar char="o"/>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Luz Visível:</a:t>
            </a:r>
            <a:r>
              <a:rPr lang="pt-BR" sz="2200" kern="100" dirty="0">
                <a:effectLst/>
                <a:latin typeface="Arial Narrow" panose="020B0606020202030204" pitchFamily="34" charset="0"/>
                <a:ea typeface="Aptos" panose="020B0004020202020204" pitchFamily="34" charset="0"/>
                <a:cs typeface="Arial" panose="020B0604020202020204" pitchFamily="34" charset="0"/>
              </a:rPr>
              <a:t> A única parte do espectro que o olho humano consegue perceber. As cores que vemos (do vermelho ao violeta) dependem da frequência da onda.</a:t>
            </a:r>
          </a:p>
          <a:p>
            <a:pPr algn="ctr">
              <a:lnSpc>
                <a:spcPct val="115000"/>
              </a:lnSpc>
              <a:spcAft>
                <a:spcPts val="800"/>
              </a:spcAft>
            </a:pPr>
            <a:r>
              <a:rPr lang="pt-BR" sz="2200" dirty="0">
                <a:latin typeface="Arial Narrow" panose="020B0606020202030204" pitchFamily="34" charset="0"/>
              </a:rPr>
              <a:t>Luz do Sol, lâmpadas incandescentes e fluorescentes, laser, telas de celulares, Tvs e computadores.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AC2C83B-F99E-9BCD-0365-961F6384E81A}"/>
              </a:ext>
            </a:extLst>
          </p:cNvPr>
          <p:cNvPicPr>
            <a:picLocks noChangeAspect="1"/>
          </p:cNvPicPr>
          <p:nvPr/>
        </p:nvPicPr>
        <p:blipFill>
          <a:blip r:embed="rId2"/>
          <a:stretch>
            <a:fillRect/>
          </a:stretch>
        </p:blipFill>
        <p:spPr>
          <a:xfrm>
            <a:off x="764410" y="4203452"/>
            <a:ext cx="4524766" cy="2547111"/>
          </a:xfrm>
          <a:prstGeom prst="rect">
            <a:avLst/>
          </a:prstGeom>
        </p:spPr>
      </p:pic>
      <p:sp>
        <p:nvSpPr>
          <p:cNvPr id="6" name="CaixaDeTexto 5">
            <a:extLst>
              <a:ext uri="{FF2B5EF4-FFF2-40B4-BE49-F238E27FC236}">
                <a16:creationId xmlns:a16="http://schemas.microsoft.com/office/drawing/2014/main" id="{49EE6C08-8277-79DC-E323-CDCF9D7E4A25}"/>
              </a:ext>
            </a:extLst>
          </p:cNvPr>
          <p:cNvSpPr txBox="1"/>
          <p:nvPr/>
        </p:nvSpPr>
        <p:spPr>
          <a:xfrm>
            <a:off x="6203577" y="825668"/>
            <a:ext cx="5800165" cy="1627112"/>
          </a:xfrm>
          <a:prstGeom prst="rect">
            <a:avLst/>
          </a:prstGeom>
          <a:noFill/>
        </p:spPr>
        <p:txBody>
          <a:bodyPr wrap="square">
            <a:spAutoFit/>
          </a:bodyPr>
          <a:lstStyle/>
          <a:p>
            <a:pPr marL="342900" lvl="0" indent="-342900" algn="just">
              <a:lnSpc>
                <a:spcPct val="115000"/>
              </a:lnSpc>
              <a:spcAft>
                <a:spcPts val="800"/>
              </a:spcAft>
              <a:buFont typeface="Courier New" panose="02070309020205020404" pitchFamily="49" charset="0"/>
              <a:buChar char="o"/>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Ondas de Rádio:</a:t>
            </a:r>
            <a:r>
              <a:rPr lang="pt-BR" sz="2200" kern="100" dirty="0">
                <a:effectLst/>
                <a:latin typeface="Arial Narrow" panose="020B0606020202030204" pitchFamily="34" charset="0"/>
                <a:ea typeface="Aptos" panose="020B0004020202020204" pitchFamily="34" charset="0"/>
                <a:cs typeface="Arial" panose="020B0604020202020204" pitchFamily="34" charset="0"/>
              </a:rPr>
              <a:t> Possuem o maior comprimento de onda e a menor frequência. São usadas para transmissões de rádio, TV e comunicações via satélite.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5F7B5814-F3F4-0F1B-DF60-02BBE7862781}"/>
              </a:ext>
            </a:extLst>
          </p:cNvPr>
          <p:cNvPicPr>
            <a:picLocks noChangeAspect="1"/>
          </p:cNvPicPr>
          <p:nvPr/>
        </p:nvPicPr>
        <p:blipFill>
          <a:blip r:embed="rId3"/>
          <a:stretch>
            <a:fillRect/>
          </a:stretch>
        </p:blipFill>
        <p:spPr>
          <a:xfrm>
            <a:off x="6380461" y="2452780"/>
            <a:ext cx="5638034" cy="2935008"/>
          </a:xfrm>
          <a:prstGeom prst="rect">
            <a:avLst/>
          </a:prstGeom>
        </p:spPr>
      </p:pic>
      <p:sp>
        <p:nvSpPr>
          <p:cNvPr id="9" name="CaixaDeTexto 8">
            <a:extLst>
              <a:ext uri="{FF2B5EF4-FFF2-40B4-BE49-F238E27FC236}">
                <a16:creationId xmlns:a16="http://schemas.microsoft.com/office/drawing/2014/main" id="{13DA3643-396A-2594-D921-86EB52FAD46D}"/>
              </a:ext>
            </a:extLst>
          </p:cNvPr>
          <p:cNvSpPr txBox="1"/>
          <p:nvPr/>
        </p:nvSpPr>
        <p:spPr>
          <a:xfrm>
            <a:off x="6732496" y="5477007"/>
            <a:ext cx="5271246" cy="504754"/>
          </a:xfrm>
          <a:prstGeom prst="rect">
            <a:avLst/>
          </a:prstGeom>
          <a:noFill/>
        </p:spPr>
        <p:txBody>
          <a:bodyPr wrap="square">
            <a:spAutoFit/>
          </a:bodyPr>
          <a:lstStyle/>
          <a:p>
            <a:pPr marL="588645" indent="540385" algn="r">
              <a:lnSpc>
                <a:spcPct val="115000"/>
              </a:lnSpc>
              <a:spcAft>
                <a:spcPts val="800"/>
              </a:spcAft>
              <a:buNone/>
              <a:tabLst>
                <a:tab pos="914400" algn="l"/>
              </a:tabLst>
            </a:pPr>
            <a:r>
              <a:rPr lang="pt-BR" sz="1200" kern="100" dirty="0">
                <a:effectLst/>
                <a:latin typeface="Arial Narrow" panose="020B0606020202030204" pitchFamily="34" charset="0"/>
                <a:ea typeface="Aptos" panose="020B0004020202020204" pitchFamily="34" charset="0"/>
                <a:cs typeface="Arial" panose="020B0604020202020204" pitchFamily="34" charset="0"/>
              </a:rPr>
              <a:t>Disponível em: </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https://www.amazon.com.br/R%C3%A1dio-amador-port%C3%A1til-ouvido-pacote/</a:t>
            </a:r>
            <a:r>
              <a:rPr lang="pt-BR" sz="1200" u="none" strike="noStrike" kern="100" dirty="0" err="1">
                <a:effectLst/>
                <a:latin typeface="Arial Narrow" panose="020B0606020202030204" pitchFamily="34" charset="0"/>
                <a:ea typeface="Aptos" panose="020B00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dp</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/B0B1TJ2DS3</a:t>
            </a:r>
            <a:r>
              <a:rPr lang="pt-BR" sz="1200" kern="100" dirty="0">
                <a:effectLst/>
                <a:latin typeface="Arial Narrow" panose="020B0606020202030204" pitchFamily="34" charset="0"/>
                <a:ea typeface="Aptos" panose="020B0004020202020204" pitchFamily="34" charset="0"/>
                <a:cs typeface="Arial" panose="020B0604020202020204" pitchFamily="34" charset="0"/>
              </a:rPr>
              <a:t>. Acesso em: 26 maio 2026.</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42816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BCB1E-C38C-544A-94B0-AD5A7A4CE1B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07A88E9-AF6D-2976-4DDB-61BF4C02A814}"/>
              </a:ext>
            </a:extLst>
          </p:cNvPr>
          <p:cNvSpPr txBox="1"/>
          <p:nvPr/>
        </p:nvSpPr>
        <p:spPr>
          <a:xfrm>
            <a:off x="-197223" y="787518"/>
            <a:ext cx="6096000" cy="848437"/>
          </a:xfrm>
          <a:prstGeom prst="rect">
            <a:avLst/>
          </a:prstGeom>
          <a:noFill/>
        </p:spPr>
        <p:txBody>
          <a:bodyPr wrap="square">
            <a:spAutoFit/>
          </a:bodyPr>
          <a:lstStyle/>
          <a:p>
            <a:pPr marL="742950" lvl="1" indent="-285750" algn="just">
              <a:lnSpc>
                <a:spcPct val="115000"/>
              </a:lnSpc>
              <a:spcAft>
                <a:spcPts val="800"/>
              </a:spcAft>
              <a:buSzPts val="1000"/>
              <a:buFont typeface="Courier New" panose="02070309020205020404" pitchFamily="49" charset="0"/>
              <a:buChar char="o"/>
              <a:tabLst>
                <a:tab pos="228600" algn="l"/>
                <a:tab pos="914400" algn="l"/>
              </a:tabLst>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Micro-ondas:</a:t>
            </a:r>
            <a:r>
              <a:rPr lang="pt-BR" sz="2200" kern="100" dirty="0">
                <a:effectLst/>
                <a:latin typeface="Arial Narrow" panose="020B0606020202030204" pitchFamily="34" charset="0"/>
                <a:ea typeface="Aptos" panose="020B0004020202020204" pitchFamily="34" charset="0"/>
                <a:cs typeface="Arial" panose="020B0604020202020204" pitchFamily="34" charset="0"/>
              </a:rPr>
              <a:t> Usadas para aquecer alimentos e em sinais de Wi-Fi e Bluetooth.</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7BCF428-F3D5-956E-830A-186D699DDBBD}"/>
              </a:ext>
            </a:extLst>
          </p:cNvPr>
          <p:cNvPicPr>
            <a:picLocks noChangeAspect="1"/>
          </p:cNvPicPr>
          <p:nvPr/>
        </p:nvPicPr>
        <p:blipFill>
          <a:blip r:embed="rId2"/>
          <a:stretch>
            <a:fillRect/>
          </a:stretch>
        </p:blipFill>
        <p:spPr>
          <a:xfrm>
            <a:off x="813345" y="1635955"/>
            <a:ext cx="4074863" cy="4358261"/>
          </a:xfrm>
          <a:prstGeom prst="rect">
            <a:avLst/>
          </a:prstGeom>
        </p:spPr>
      </p:pic>
      <p:sp>
        <p:nvSpPr>
          <p:cNvPr id="6" name="CaixaDeTexto 5">
            <a:extLst>
              <a:ext uri="{FF2B5EF4-FFF2-40B4-BE49-F238E27FC236}">
                <a16:creationId xmlns:a16="http://schemas.microsoft.com/office/drawing/2014/main" id="{4FFB7214-419A-B80B-0E7B-116CD80717CE}"/>
              </a:ext>
            </a:extLst>
          </p:cNvPr>
          <p:cNvSpPr txBox="1"/>
          <p:nvPr/>
        </p:nvSpPr>
        <p:spPr>
          <a:xfrm>
            <a:off x="-295835" y="6070482"/>
            <a:ext cx="6194612" cy="607346"/>
          </a:xfrm>
          <a:prstGeom prst="rect">
            <a:avLst/>
          </a:prstGeom>
          <a:noFill/>
        </p:spPr>
        <p:txBody>
          <a:bodyPr wrap="square">
            <a:spAutoFit/>
          </a:bodyPr>
          <a:lstStyle/>
          <a:p>
            <a:pPr marL="228600" indent="540385" algn="r">
              <a:lnSpc>
                <a:spcPct val="115000"/>
              </a:lnSpc>
              <a:spcAft>
                <a:spcPts val="800"/>
              </a:spcAft>
              <a:buNone/>
              <a:tabLst>
                <a:tab pos="914400" algn="l"/>
              </a:tabLst>
            </a:pPr>
            <a:r>
              <a:rPr lang="pt-BR" sz="1200" kern="100" dirty="0">
                <a:effectLst/>
                <a:latin typeface="Arial Narrow" panose="020B0606020202030204" pitchFamily="34" charset="0"/>
                <a:ea typeface="Aptos" panose="020B0004020202020204" pitchFamily="34" charset="0"/>
                <a:cs typeface="Arial" panose="020B0604020202020204" pitchFamily="34" charset="0"/>
              </a:rPr>
              <a:t>Disponível em: </a:t>
            </a:r>
            <a:r>
              <a:rPr lang="pt-BR" sz="1200" u="none" strike="noStrike" kern="100" dirty="0">
                <a:solidFill>
                  <a:srgbClr val="0563C1"/>
                </a:solidFill>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https://brasilescola.uol.com.br/</a:t>
            </a:r>
            <a:r>
              <a:rPr lang="pt-BR" sz="1200" u="none" strike="noStrike" kern="100" dirty="0" err="1">
                <a:solidFill>
                  <a:srgbClr val="0563C1"/>
                </a:solidFill>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fisica</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/forno-microondas.htm</a:t>
            </a:r>
            <a:r>
              <a:rPr lang="pt-BR" sz="1200" kern="100" dirty="0">
                <a:effectLst/>
                <a:latin typeface="Arial Narrow" panose="020B0606020202030204" pitchFamily="34" charset="0"/>
                <a:ea typeface="Aptos" panose="020B0004020202020204" pitchFamily="34" charset="0"/>
                <a:cs typeface="Arial" panose="020B0604020202020204" pitchFamily="34" charset="0"/>
              </a:rPr>
              <a:t>. </a:t>
            </a:r>
          </a:p>
          <a:p>
            <a:pPr marL="228600" indent="540385" algn="r">
              <a:lnSpc>
                <a:spcPct val="115000"/>
              </a:lnSpc>
              <a:spcAft>
                <a:spcPts val="800"/>
              </a:spcAft>
              <a:buNone/>
              <a:tabLst>
                <a:tab pos="914400" algn="l"/>
              </a:tabLst>
            </a:pPr>
            <a:r>
              <a:rPr lang="pt-BR" sz="1200" kern="100" dirty="0">
                <a:effectLst/>
                <a:latin typeface="Arial Narrow" panose="020B0606020202030204" pitchFamily="34" charset="0"/>
                <a:ea typeface="Aptos" panose="020B0004020202020204" pitchFamily="34" charset="0"/>
                <a:cs typeface="Arial" panose="020B0604020202020204" pitchFamily="34" charset="0"/>
              </a:rPr>
              <a:t>Acesso em: 26 maio 2026.</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D3CB0954-D482-FA22-6C96-7AE84F6104E1}"/>
              </a:ext>
            </a:extLst>
          </p:cNvPr>
          <p:cNvSpPr txBox="1"/>
          <p:nvPr/>
        </p:nvSpPr>
        <p:spPr>
          <a:xfrm>
            <a:off x="6096000" y="787518"/>
            <a:ext cx="5889812" cy="1627112"/>
          </a:xfrm>
          <a:prstGeom prst="rect">
            <a:avLst/>
          </a:prstGeom>
          <a:noFill/>
        </p:spPr>
        <p:txBody>
          <a:bodyPr wrap="square">
            <a:spAutoFit/>
          </a:bodyPr>
          <a:lstStyle/>
          <a:p>
            <a:pPr marL="342900" lvl="0" indent="-342900" algn="just">
              <a:lnSpc>
                <a:spcPct val="115000"/>
              </a:lnSpc>
              <a:spcAft>
                <a:spcPts val="800"/>
              </a:spcAft>
              <a:buFont typeface="Courier New" panose="02070309020205020404" pitchFamily="49" charset="0"/>
              <a:buChar char="o"/>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Infravermelho:</a:t>
            </a:r>
            <a:r>
              <a:rPr lang="pt-BR" sz="2200" kern="100" dirty="0">
                <a:effectLst/>
                <a:latin typeface="Arial Narrow" panose="020B0606020202030204" pitchFamily="34" charset="0"/>
                <a:ea typeface="Aptos" panose="020B0004020202020204" pitchFamily="34" charset="0"/>
                <a:cs typeface="Arial" panose="020B0604020202020204" pitchFamily="34" charset="0"/>
              </a:rPr>
              <a:t> Conhecido como "radiação térmica". É o calor que sentimos do sol ou de uma fogueira. Usado em controles remotos e sensores de presença.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AAE8B93-0844-C57D-766D-E1F5EEF6E372}"/>
              </a:ext>
            </a:extLst>
          </p:cNvPr>
          <p:cNvPicPr>
            <a:picLocks noChangeAspect="1"/>
          </p:cNvPicPr>
          <p:nvPr/>
        </p:nvPicPr>
        <p:blipFill>
          <a:blip r:embed="rId4"/>
          <a:stretch>
            <a:fillRect/>
          </a:stretch>
        </p:blipFill>
        <p:spPr>
          <a:xfrm>
            <a:off x="7970333" y="2038113"/>
            <a:ext cx="2500443" cy="3981388"/>
          </a:xfrm>
          <a:prstGeom prst="rect">
            <a:avLst/>
          </a:prstGeom>
        </p:spPr>
      </p:pic>
      <p:sp>
        <p:nvSpPr>
          <p:cNvPr id="11" name="CaixaDeTexto 10">
            <a:extLst>
              <a:ext uri="{FF2B5EF4-FFF2-40B4-BE49-F238E27FC236}">
                <a16:creationId xmlns:a16="http://schemas.microsoft.com/office/drawing/2014/main" id="{CC118519-BE81-CCBB-0D82-D775958A21B0}"/>
              </a:ext>
            </a:extLst>
          </p:cNvPr>
          <p:cNvSpPr txBox="1"/>
          <p:nvPr/>
        </p:nvSpPr>
        <p:spPr>
          <a:xfrm>
            <a:off x="5948084" y="6019501"/>
            <a:ext cx="6243916" cy="607346"/>
          </a:xfrm>
          <a:prstGeom prst="rect">
            <a:avLst/>
          </a:prstGeom>
          <a:noFill/>
        </p:spPr>
        <p:txBody>
          <a:bodyPr wrap="square">
            <a:spAutoFit/>
          </a:bodyPr>
          <a:lstStyle/>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Disponível em: </a:t>
            </a:r>
            <a:r>
              <a:rPr lang="pt-BR" sz="1200" u="none" strike="noStrike" kern="100" dirty="0">
                <a:solidFill>
                  <a:srgbClr val="0563C1"/>
                </a:solidFill>
                <a:effectLst/>
                <a:latin typeface="Arial Narrow" panose="020B0606020202030204" pitchFamily="34" charset="0"/>
                <a:ea typeface="Aptos" panose="020B00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https://www.magnific.com/</a:t>
            </a:r>
            <a:r>
              <a:rPr lang="pt-BR" sz="1200" u="none" strike="noStrike" kern="100" dirty="0" err="1">
                <a:solidFill>
                  <a:srgbClr val="0563C1"/>
                </a:solidFill>
                <a:effectLst/>
                <a:latin typeface="Arial Narrow" panose="020B0606020202030204" pitchFamily="34" charset="0"/>
                <a:ea typeface="Aptos" panose="020B00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br</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/vetores/sensores-presen%C3%A7a</a:t>
            </a:r>
            <a:r>
              <a:rPr lang="pt-BR" sz="1200" kern="100" dirty="0">
                <a:effectLst/>
                <a:latin typeface="Arial Narrow" panose="020B0606020202030204" pitchFamily="34" charset="0"/>
                <a:ea typeface="Aptos" panose="020B0004020202020204" pitchFamily="34" charset="0"/>
                <a:cs typeface="Arial" panose="020B0604020202020204" pitchFamily="34" charset="0"/>
              </a:rPr>
              <a:t>. </a:t>
            </a:r>
          </a:p>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Acesso em: 26 maio 2026.</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19556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64E14-8898-43A1-C79D-37C8ECF07A7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1EF2FD0-C4EC-91BD-B3DB-0AD6D32FFF31}"/>
              </a:ext>
            </a:extLst>
          </p:cNvPr>
          <p:cNvSpPr txBox="1"/>
          <p:nvPr/>
        </p:nvSpPr>
        <p:spPr>
          <a:xfrm>
            <a:off x="62753" y="546958"/>
            <a:ext cx="5880847" cy="3573799"/>
          </a:xfrm>
          <a:prstGeom prst="rect">
            <a:avLst/>
          </a:prstGeom>
          <a:noFill/>
        </p:spPr>
        <p:txBody>
          <a:bodyPr wrap="square">
            <a:spAutoFit/>
          </a:bodyPr>
          <a:lstStyle/>
          <a:p>
            <a:pPr marL="342900" lvl="0" indent="-342900" algn="just">
              <a:lnSpc>
                <a:spcPct val="115000"/>
              </a:lnSpc>
              <a:spcAft>
                <a:spcPts val="800"/>
              </a:spcAft>
              <a:buFont typeface="Courier New" panose="02070309020205020404" pitchFamily="49" charset="0"/>
              <a:buChar char="o"/>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Ultravioleta (UV):</a:t>
            </a:r>
            <a:r>
              <a:rPr lang="pt-BR" sz="2200" kern="100" dirty="0">
                <a:effectLst/>
                <a:latin typeface="Arial Narrow" panose="020B0606020202030204" pitchFamily="34" charset="0"/>
                <a:ea typeface="Aptos" panose="020B0004020202020204" pitchFamily="34" charset="0"/>
                <a:cs typeface="Arial" panose="020B0604020202020204" pitchFamily="34" charset="0"/>
              </a:rPr>
              <a:t> Emitida pelo Sol, são uma forma de radiação eletromagnética invisível ao olho humano, situada no espectro entre a luz visível e os raios X. Eles são emitidos principalmente pelo Sol, mas também podem ser produzidos por fontes artificiais, como câmaras de bronzeamento e lâmpadas de descarga de gás. m doses moderadas, ajuda na produção de Vitamina D; em excesso, causa queimaduras e danos à pele.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C0584BD0-9088-7F2C-6E63-3935924DC96F}"/>
              </a:ext>
            </a:extLst>
          </p:cNvPr>
          <p:cNvPicPr>
            <a:picLocks noChangeAspect="1"/>
          </p:cNvPicPr>
          <p:nvPr/>
        </p:nvPicPr>
        <p:blipFill>
          <a:blip r:embed="rId2"/>
          <a:stretch>
            <a:fillRect/>
          </a:stretch>
        </p:blipFill>
        <p:spPr>
          <a:xfrm>
            <a:off x="771135" y="4120757"/>
            <a:ext cx="4784195" cy="2673333"/>
          </a:xfrm>
          <a:prstGeom prst="rect">
            <a:avLst/>
          </a:prstGeom>
        </p:spPr>
      </p:pic>
      <p:sp>
        <p:nvSpPr>
          <p:cNvPr id="6" name="CaixaDeTexto 5">
            <a:extLst>
              <a:ext uri="{FF2B5EF4-FFF2-40B4-BE49-F238E27FC236}">
                <a16:creationId xmlns:a16="http://schemas.microsoft.com/office/drawing/2014/main" id="{DB4CF43E-948E-8C85-4EDD-A1F474BD3626}"/>
              </a:ext>
            </a:extLst>
          </p:cNvPr>
          <p:cNvSpPr txBox="1"/>
          <p:nvPr/>
        </p:nvSpPr>
        <p:spPr>
          <a:xfrm>
            <a:off x="6169309" y="546958"/>
            <a:ext cx="5959938" cy="1237775"/>
          </a:xfrm>
          <a:prstGeom prst="rect">
            <a:avLst/>
          </a:prstGeom>
          <a:noFill/>
        </p:spPr>
        <p:txBody>
          <a:bodyPr wrap="square">
            <a:spAutoFit/>
          </a:bodyPr>
          <a:lstStyle/>
          <a:p>
            <a:pPr marL="342900" lvl="0" indent="-342900" algn="just">
              <a:lnSpc>
                <a:spcPct val="115000"/>
              </a:lnSpc>
              <a:spcAft>
                <a:spcPts val="800"/>
              </a:spcAft>
              <a:buFont typeface="Courier New" panose="02070309020205020404" pitchFamily="49" charset="0"/>
              <a:buChar char="o"/>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Raios X:</a:t>
            </a:r>
            <a:r>
              <a:rPr lang="pt-BR" sz="2200" kern="100" dirty="0">
                <a:effectLst/>
                <a:latin typeface="Arial Narrow" panose="020B0606020202030204" pitchFamily="34" charset="0"/>
                <a:ea typeface="Aptos" panose="020B0004020202020204" pitchFamily="34" charset="0"/>
                <a:cs typeface="Arial" panose="020B0604020202020204" pitchFamily="34" charset="0"/>
              </a:rPr>
              <a:t> Possuem alta energia e conseguem atravessar tecidos moles, sendo essenciais em exames médicos para visualizar ossos.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6A2C0B44-6610-F8C7-9362-F694B1A23C8A}"/>
              </a:ext>
            </a:extLst>
          </p:cNvPr>
          <p:cNvPicPr>
            <a:picLocks noChangeAspect="1"/>
          </p:cNvPicPr>
          <p:nvPr/>
        </p:nvPicPr>
        <p:blipFill>
          <a:blip r:embed="rId3"/>
          <a:stretch>
            <a:fillRect/>
          </a:stretch>
        </p:blipFill>
        <p:spPr>
          <a:xfrm>
            <a:off x="7687722" y="1784733"/>
            <a:ext cx="2734962" cy="4320232"/>
          </a:xfrm>
          <a:prstGeom prst="rect">
            <a:avLst/>
          </a:prstGeom>
        </p:spPr>
      </p:pic>
      <p:sp>
        <p:nvSpPr>
          <p:cNvPr id="9" name="CaixaDeTexto 8">
            <a:extLst>
              <a:ext uri="{FF2B5EF4-FFF2-40B4-BE49-F238E27FC236}">
                <a16:creationId xmlns:a16="http://schemas.microsoft.com/office/drawing/2014/main" id="{9B95F736-AAF7-9938-C525-84E7E4FDF6C0}"/>
              </a:ext>
            </a:extLst>
          </p:cNvPr>
          <p:cNvSpPr txBox="1"/>
          <p:nvPr/>
        </p:nvSpPr>
        <p:spPr>
          <a:xfrm>
            <a:off x="5797924" y="6186744"/>
            <a:ext cx="6109446" cy="607346"/>
          </a:xfrm>
          <a:prstGeom prst="rect">
            <a:avLst/>
          </a:prstGeom>
          <a:noFill/>
        </p:spPr>
        <p:txBody>
          <a:bodyPr wrap="square">
            <a:spAutoFit/>
          </a:bodyPr>
          <a:lstStyle/>
          <a:p>
            <a:pPr marL="228600" indent="540385" algn="r">
              <a:lnSpc>
                <a:spcPct val="115000"/>
              </a:lnSpc>
              <a:spcAft>
                <a:spcPts val="800"/>
              </a:spcAft>
              <a:buNone/>
              <a:tabLst>
                <a:tab pos="914400" algn="l"/>
              </a:tabLst>
            </a:pPr>
            <a:r>
              <a:rPr lang="pt-BR" sz="1200" kern="100" dirty="0">
                <a:effectLst/>
                <a:latin typeface="Arial Narrow" panose="020B0606020202030204" pitchFamily="34" charset="0"/>
                <a:ea typeface="Aptos" panose="020B0004020202020204" pitchFamily="34" charset="0"/>
                <a:cs typeface="Arial" panose="020B0604020202020204" pitchFamily="34" charset="0"/>
              </a:rPr>
              <a:t>Disponível em: </a:t>
            </a:r>
            <a:r>
              <a:rPr lang="pt-BR" sz="1200" u="none" strike="noStrike" kern="100" dirty="0">
                <a:solidFill>
                  <a:srgbClr val="0563C1"/>
                </a:solidFill>
                <a:effectLst/>
                <a:latin typeface="Arial Narrow" panose="020B0606020202030204" pitchFamily="34" charset="0"/>
                <a:ea typeface="Aptos" panose="020B00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https://www.magnific.com/</a:t>
            </a:r>
            <a:r>
              <a:rPr lang="pt-BR" sz="1200" u="none" strike="noStrike" kern="100" dirty="0" err="1">
                <a:solidFill>
                  <a:srgbClr val="0563C1"/>
                </a:solidFill>
                <a:effectLst/>
                <a:latin typeface="Arial Narrow" panose="020B0606020202030204" pitchFamily="34" charset="0"/>
                <a:ea typeface="Aptos" panose="020B00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br</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/vetores/maquina-de-raio-x</a:t>
            </a:r>
            <a:r>
              <a:rPr lang="pt-BR" sz="1200" kern="100" dirty="0">
                <a:effectLst/>
                <a:latin typeface="Arial Narrow" panose="020B0606020202030204" pitchFamily="34" charset="0"/>
                <a:ea typeface="Aptos" panose="020B0004020202020204" pitchFamily="34" charset="0"/>
                <a:cs typeface="Arial" panose="020B0604020202020204" pitchFamily="34" charset="0"/>
              </a:rPr>
              <a:t>. </a:t>
            </a:r>
          </a:p>
          <a:p>
            <a:pPr marL="228600" indent="540385" algn="r">
              <a:lnSpc>
                <a:spcPct val="115000"/>
              </a:lnSpc>
              <a:spcAft>
                <a:spcPts val="800"/>
              </a:spcAft>
              <a:buNone/>
              <a:tabLst>
                <a:tab pos="914400" algn="l"/>
              </a:tabLst>
            </a:pPr>
            <a:r>
              <a:rPr lang="pt-BR" sz="1200" kern="100" dirty="0">
                <a:effectLst/>
                <a:latin typeface="Arial Narrow" panose="020B0606020202030204" pitchFamily="34" charset="0"/>
                <a:ea typeface="Aptos" panose="020B0004020202020204" pitchFamily="34" charset="0"/>
                <a:cs typeface="Arial" panose="020B0604020202020204" pitchFamily="34" charset="0"/>
              </a:rPr>
              <a:t>Acesso em: 26 maio 2026.</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94476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6188B-640D-4691-81DC-13B58494B22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21EB733-47DD-70BC-CB17-67BFF30C16C2}"/>
              </a:ext>
            </a:extLst>
          </p:cNvPr>
          <p:cNvSpPr txBox="1"/>
          <p:nvPr/>
        </p:nvSpPr>
        <p:spPr>
          <a:xfrm>
            <a:off x="107577" y="704151"/>
            <a:ext cx="5827058" cy="1615250"/>
          </a:xfrm>
          <a:prstGeom prst="rect">
            <a:avLst/>
          </a:prstGeom>
          <a:noFill/>
        </p:spPr>
        <p:txBody>
          <a:bodyPr wrap="square">
            <a:spAutoFit/>
          </a:bodyPr>
          <a:lstStyle/>
          <a:p>
            <a:pPr marL="342900" lvl="0" indent="-342900" algn="just">
              <a:lnSpc>
                <a:spcPct val="115000"/>
              </a:lnSpc>
              <a:buFont typeface="Courier New" panose="02070309020205020404" pitchFamily="49" charset="0"/>
              <a:buChar char="o"/>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Raios Gama:</a:t>
            </a:r>
            <a:r>
              <a:rPr lang="pt-BR" sz="2200" kern="100" dirty="0">
                <a:effectLst/>
                <a:latin typeface="Arial Narrow" panose="020B0606020202030204" pitchFamily="34" charset="0"/>
                <a:ea typeface="Aptos" panose="020B0004020202020204" pitchFamily="34" charset="0"/>
                <a:cs typeface="Arial" panose="020B0604020202020204" pitchFamily="34" charset="0"/>
              </a:rPr>
              <a:t> São as ondas de maior energia. Produzidas por materiais radioativos e em fenômenos astronômicos extremos. Usadas em tratamentos contra o câncer (radioterapia).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descr="Ondas eletromagneticas espectro Imagens – Download Grátis no Freepik">
            <a:extLst>
              <a:ext uri="{FF2B5EF4-FFF2-40B4-BE49-F238E27FC236}">
                <a16:creationId xmlns:a16="http://schemas.microsoft.com/office/drawing/2014/main" id="{E62FE383-BC9F-6B21-B58E-17B92EEBCC7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8723" y="2319401"/>
            <a:ext cx="5614554" cy="3627427"/>
          </a:xfrm>
          <a:prstGeom prst="rect">
            <a:avLst/>
          </a:prstGeom>
          <a:noFill/>
          <a:ln>
            <a:noFill/>
          </a:ln>
        </p:spPr>
      </p:pic>
      <p:sp>
        <p:nvSpPr>
          <p:cNvPr id="5" name="CaixaDeTexto 4">
            <a:extLst>
              <a:ext uri="{FF2B5EF4-FFF2-40B4-BE49-F238E27FC236}">
                <a16:creationId xmlns:a16="http://schemas.microsoft.com/office/drawing/2014/main" id="{150E0348-D677-BDAD-19B8-657C5E62E444}"/>
              </a:ext>
            </a:extLst>
          </p:cNvPr>
          <p:cNvSpPr txBox="1"/>
          <p:nvPr/>
        </p:nvSpPr>
        <p:spPr>
          <a:xfrm>
            <a:off x="6003195" y="767583"/>
            <a:ext cx="5973652" cy="1627112"/>
          </a:xfrm>
          <a:prstGeom prst="rect">
            <a:avLst/>
          </a:prstGeom>
          <a:noFill/>
        </p:spPr>
        <p:txBody>
          <a:bodyPr wrap="square">
            <a:spAutoFit/>
          </a:bodyPr>
          <a:lstStyle/>
          <a:p>
            <a:pPr marL="571500" indent="-342900" algn="just">
              <a:lnSpc>
                <a:spcPct val="115000"/>
              </a:lnSpc>
              <a:buFont typeface="Courier New" panose="02070309020205020404" pitchFamily="49" charset="0"/>
              <a:buChar char="o"/>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 O espectro eletromagnético</a:t>
            </a:r>
            <a:r>
              <a:rPr lang="pt-BR" sz="2200" kern="100" dirty="0">
                <a:effectLst/>
                <a:latin typeface="Arial Narrow" panose="020B0606020202030204" pitchFamily="34" charset="0"/>
                <a:ea typeface="Aptos" panose="020B0004020202020204" pitchFamily="34" charset="0"/>
                <a:cs typeface="Arial" panose="020B0604020202020204" pitchFamily="34" charset="0"/>
              </a:rPr>
              <a:t> é a "régua" que organiza todos os tipos de ondas eletromagnéticas de acordo com sua frequência e comprimento de onda.</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Retângulo 7">
            <a:extLst>
              <a:ext uri="{FF2B5EF4-FFF2-40B4-BE49-F238E27FC236}">
                <a16:creationId xmlns:a16="http://schemas.microsoft.com/office/drawing/2014/main" id="{5881F8B6-A91C-3275-3F11-6DD3945B9813}"/>
              </a:ext>
            </a:extLst>
          </p:cNvPr>
          <p:cNvSpPr/>
          <p:nvPr/>
        </p:nvSpPr>
        <p:spPr>
          <a:xfrm>
            <a:off x="2167734" y="5817937"/>
            <a:ext cx="7533802" cy="945570"/>
          </a:xfrm>
          <a:prstGeom prst="rect">
            <a:avLst/>
          </a:prstGeom>
          <a:solidFill>
            <a:srgbClr val="FFFF00"/>
          </a:solidFill>
        </p:spPr>
        <p:style>
          <a:lnRef idx="2">
            <a:schemeClr val="accent4"/>
          </a:lnRef>
          <a:fillRef idx="1">
            <a:schemeClr val="lt1"/>
          </a:fillRef>
          <a:effectRef idx="0">
            <a:schemeClr val="accent4"/>
          </a:effectRef>
          <a:fontRef idx="minor">
            <a:schemeClr val="dk1"/>
          </a:fontRef>
        </p:style>
        <p:txBody>
          <a:bodyPr rtlCol="0" anchor="ctr"/>
          <a:lstStyle/>
          <a:p>
            <a:pPr indent="540385" algn="ctr">
              <a:lnSpc>
                <a:spcPct val="115000"/>
              </a:lnSpc>
              <a:spcAft>
                <a:spcPts val="800"/>
              </a:spcAft>
              <a:buNone/>
            </a:pPr>
            <a:r>
              <a:rPr lang="pt-BR" sz="2200" kern="100" dirty="0">
                <a:latin typeface="Arial Narrow" panose="020B0606020202030204" pitchFamily="34" charset="0"/>
                <a:ea typeface="Aptos" panose="020B0004020202020204" pitchFamily="34" charset="0"/>
                <a:cs typeface="Arial" panose="020B0604020202020204" pitchFamily="34" charset="0"/>
              </a:rPr>
              <a:t>“A onda não transporta matéria. Transporta apenas energia.” </a:t>
            </a:r>
          </a:p>
          <a:p>
            <a:pPr indent="540385" algn="r">
              <a:lnSpc>
                <a:spcPct val="115000"/>
              </a:lnSpc>
              <a:spcAft>
                <a:spcPts val="800"/>
              </a:spcAft>
              <a:buNone/>
            </a:pPr>
            <a:r>
              <a:rPr lang="pt-BR" kern="100" dirty="0">
                <a:latin typeface="Arial Narrow" panose="020B0606020202030204" pitchFamily="34" charset="0"/>
                <a:ea typeface="Aptos" panose="020B0004020202020204" pitchFamily="34" charset="0"/>
                <a:cs typeface="Arial" panose="020B0604020202020204" pitchFamily="34" charset="0"/>
              </a:rPr>
              <a:t>Professor Francisco.</a:t>
            </a:r>
            <a:endParaRPr lang="pt-BR" sz="16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9" name="Smiley 8">
            <a:extLst>
              <a:ext uri="{FF2B5EF4-FFF2-40B4-BE49-F238E27FC236}">
                <a16:creationId xmlns:a16="http://schemas.microsoft.com/office/drawing/2014/main" id="{54F016FB-4ABC-F632-0C37-C111AACD4036}"/>
              </a:ext>
            </a:extLst>
          </p:cNvPr>
          <p:cNvSpPr/>
          <p:nvPr/>
        </p:nvSpPr>
        <p:spPr>
          <a:xfrm>
            <a:off x="5948082" y="852172"/>
            <a:ext cx="291353" cy="277382"/>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500715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45CF8-C71C-5ED2-3CD7-E4D654FD57B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6CAAD8E-DA54-14AC-2618-5FA7515E872D}"/>
              </a:ext>
            </a:extLst>
          </p:cNvPr>
          <p:cNvSpPr txBox="1"/>
          <p:nvPr/>
        </p:nvSpPr>
        <p:spPr>
          <a:xfrm>
            <a:off x="1810869" y="554436"/>
            <a:ext cx="10416988" cy="459100"/>
          </a:xfrm>
          <a:prstGeom prst="rect">
            <a:avLst/>
          </a:prstGeom>
          <a:noFill/>
        </p:spPr>
        <p:txBody>
          <a:bodyPr wrap="square">
            <a:spAutoFit/>
          </a:bodyPr>
          <a:lstStyle/>
          <a:p>
            <a:pPr indent="44958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O mapa mental apresenta um pouco de tudo que estudamos até aqui.</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2262FE2D-7DD4-5EDA-759D-82F266A1F807}"/>
              </a:ext>
            </a:extLst>
          </p:cNvPr>
          <p:cNvPicPr>
            <a:picLocks noChangeAspect="1"/>
          </p:cNvPicPr>
          <p:nvPr/>
        </p:nvPicPr>
        <p:blipFill>
          <a:blip r:embed="rId2"/>
          <a:stretch>
            <a:fillRect/>
          </a:stretch>
        </p:blipFill>
        <p:spPr>
          <a:xfrm>
            <a:off x="1229898" y="1013536"/>
            <a:ext cx="9821559" cy="5751543"/>
          </a:xfrm>
          <a:prstGeom prst="rect">
            <a:avLst/>
          </a:prstGeom>
        </p:spPr>
      </p:pic>
      <p:sp>
        <p:nvSpPr>
          <p:cNvPr id="5" name="Smiley 4">
            <a:extLst>
              <a:ext uri="{FF2B5EF4-FFF2-40B4-BE49-F238E27FC236}">
                <a16:creationId xmlns:a16="http://schemas.microsoft.com/office/drawing/2014/main" id="{BAD1A01A-034C-040D-8344-A1B3C607CD55}"/>
              </a:ext>
            </a:extLst>
          </p:cNvPr>
          <p:cNvSpPr/>
          <p:nvPr/>
        </p:nvSpPr>
        <p:spPr>
          <a:xfrm>
            <a:off x="5948082" y="888032"/>
            <a:ext cx="291353" cy="277382"/>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131792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439B5-1956-39B9-B2F5-CF0498B2A492}"/>
            </a:ext>
          </a:extLst>
        </p:cNvPr>
        <p:cNvGrpSpPr/>
        <p:nvPr/>
      </p:nvGrpSpPr>
      <p:grpSpPr>
        <a:xfrm>
          <a:off x="0" y="0"/>
          <a:ext cx="0" cy="0"/>
          <a:chOff x="0" y="0"/>
          <a:chExt cx="0" cy="0"/>
        </a:xfrm>
      </p:grpSpPr>
      <p:sp>
        <p:nvSpPr>
          <p:cNvPr id="2" name="Nuvem 1">
            <a:extLst>
              <a:ext uri="{FF2B5EF4-FFF2-40B4-BE49-F238E27FC236}">
                <a16:creationId xmlns:a16="http://schemas.microsoft.com/office/drawing/2014/main" id="{050CD2E5-EBD9-D518-06F6-F12104E10397}"/>
              </a:ext>
            </a:extLst>
          </p:cNvPr>
          <p:cNvSpPr/>
          <p:nvPr/>
        </p:nvSpPr>
        <p:spPr>
          <a:xfrm>
            <a:off x="259976" y="1281953"/>
            <a:ext cx="5683624" cy="5298141"/>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a:r>
              <a:rPr lang="pt-BR" sz="2200" dirty="0"/>
              <a:t> “O mundo se resume, talvez, em notas musicais e regras matemáticas. Tentamos compor um retrato compreensivo do universo, imagem que nos deixa à vontade e que nos dá uma estabilidade que nossa vida externa não consegue oferecer.” </a:t>
            </a:r>
          </a:p>
          <a:p>
            <a:pPr algn="r"/>
            <a:r>
              <a:rPr lang="pt-BR" sz="2200" dirty="0"/>
              <a:t>Albert Einstein, físico alemão.</a:t>
            </a:r>
          </a:p>
        </p:txBody>
      </p:sp>
      <p:pic>
        <p:nvPicPr>
          <p:cNvPr id="3" name="Imagem 2">
            <a:extLst>
              <a:ext uri="{FF2B5EF4-FFF2-40B4-BE49-F238E27FC236}">
                <a16:creationId xmlns:a16="http://schemas.microsoft.com/office/drawing/2014/main" id="{8A696213-331C-4089-4397-B4BE8331C19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31442" y="738449"/>
            <a:ext cx="5286262" cy="776587"/>
          </a:xfrm>
          <a:prstGeom prst="rect">
            <a:avLst/>
          </a:prstGeom>
          <a:noFill/>
        </p:spPr>
      </p:pic>
      <p:sp>
        <p:nvSpPr>
          <p:cNvPr id="5" name="CaixaDeTexto 4">
            <a:extLst>
              <a:ext uri="{FF2B5EF4-FFF2-40B4-BE49-F238E27FC236}">
                <a16:creationId xmlns:a16="http://schemas.microsoft.com/office/drawing/2014/main" id="{55C773D4-2614-591B-F9DE-093011E95E11}"/>
              </a:ext>
            </a:extLst>
          </p:cNvPr>
          <p:cNvSpPr txBox="1"/>
          <p:nvPr/>
        </p:nvSpPr>
        <p:spPr>
          <a:xfrm>
            <a:off x="6355976" y="1701140"/>
            <a:ext cx="5683624" cy="4956165"/>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Estudante, Nesse primeiro momento, nossas atividades serão teóricas com o intuito de lembrar das aulas assistidas sobre o tema. Procure responder sem consultar e, justificar vossa resposta com teorias e exemplos. Pode ser!</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endParaRPr lang="pt-BR" sz="2200" b="1"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1. </a:t>
            </a:r>
            <a:r>
              <a:rPr lang="pt-BR" sz="2200" kern="100" dirty="0">
                <a:effectLst/>
                <a:latin typeface="Arial Narrow" panose="020B0606020202030204" pitchFamily="34" charset="0"/>
                <a:ea typeface="Aptos" panose="020B0004020202020204" pitchFamily="34" charset="0"/>
                <a:cs typeface="Arial" panose="020B0604020202020204" pitchFamily="34" charset="0"/>
              </a:rPr>
              <a:t>O que é uma onda?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Um tipo de matéria.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Uma forma de transportar energia.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Uma força gravitacional.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Um corpo em repouso.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03541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8FA82-4E98-246D-3C45-65CFB4448D7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A5C5289-7A22-E67F-DE3A-A2FDEAEED2BE}"/>
              </a:ext>
            </a:extLst>
          </p:cNvPr>
          <p:cNvSpPr txBox="1"/>
          <p:nvPr/>
        </p:nvSpPr>
        <p:spPr>
          <a:xfrm>
            <a:off x="215152" y="759535"/>
            <a:ext cx="5576048" cy="5767733"/>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2. </a:t>
            </a:r>
            <a:r>
              <a:rPr lang="pt-BR" sz="2200" kern="100" dirty="0">
                <a:effectLst/>
                <a:latin typeface="Arial Narrow" panose="020B0606020202030204" pitchFamily="34" charset="0"/>
                <a:ea typeface="Aptos" panose="020B0004020202020204" pitchFamily="34" charset="0"/>
                <a:cs typeface="Arial" panose="020B0604020202020204" pitchFamily="34" charset="0"/>
              </a:rPr>
              <a:t>As ondas mecânicas precisam de: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Vácuo.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Luz.</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Meio material.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Campo magnético.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endParaRPr lang="pt-BR" sz="2200" b="1" kern="100" dirty="0">
              <a:effectLst/>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3. </a:t>
            </a:r>
            <a:r>
              <a:rPr lang="pt-BR" sz="2200" kern="100" dirty="0">
                <a:effectLst/>
                <a:latin typeface="Arial Narrow" panose="020B0606020202030204" pitchFamily="34" charset="0"/>
                <a:ea typeface="Aptos" panose="020B0004020202020204" pitchFamily="34" charset="0"/>
                <a:cs typeface="Arial" panose="020B0604020202020204" pitchFamily="34" charset="0"/>
              </a:rPr>
              <a:t>Qual alternativa apresenta uma onda eletromagnética?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Som.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Luz.</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Onda na corda.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Onda do mar.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CFCAB6F3-5E46-5B28-834B-55E4DBE28C24}"/>
              </a:ext>
            </a:extLst>
          </p:cNvPr>
          <p:cNvSpPr txBox="1"/>
          <p:nvPr/>
        </p:nvSpPr>
        <p:spPr>
          <a:xfrm>
            <a:off x="6248400" y="759535"/>
            <a:ext cx="5334000" cy="2426818"/>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4. </a:t>
            </a:r>
            <a:r>
              <a:rPr lang="pt-BR" sz="2200" kern="100" dirty="0">
                <a:effectLst/>
                <a:latin typeface="Arial Narrow" panose="020B0606020202030204" pitchFamily="34" charset="0"/>
                <a:ea typeface="Aptos" panose="020B0004020202020204" pitchFamily="34" charset="0"/>
                <a:cs typeface="Arial" panose="020B0604020202020204" pitchFamily="34" charset="0"/>
              </a:rPr>
              <a:t>Um exemplo de onda mecânica é:</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Luz visível.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Raio X.</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Som.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Micro-ondas.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79845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2639D-B1C9-5A2C-EF50-FBCCF60FF34D}"/>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B60C0C65-076B-6592-B00F-C3D4148EFE1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7432" y="602653"/>
            <a:ext cx="4453691" cy="948242"/>
          </a:xfrm>
          <a:prstGeom prst="rect">
            <a:avLst/>
          </a:prstGeom>
          <a:noFill/>
        </p:spPr>
      </p:pic>
      <p:sp>
        <p:nvSpPr>
          <p:cNvPr id="4" name="CaixaDeTexto 3">
            <a:extLst>
              <a:ext uri="{FF2B5EF4-FFF2-40B4-BE49-F238E27FC236}">
                <a16:creationId xmlns:a16="http://schemas.microsoft.com/office/drawing/2014/main" id="{E39A55E4-BA5E-EA0D-4DB4-C787EA9D3D58}"/>
              </a:ext>
            </a:extLst>
          </p:cNvPr>
          <p:cNvSpPr txBox="1"/>
          <p:nvPr/>
        </p:nvSpPr>
        <p:spPr>
          <a:xfrm>
            <a:off x="233082" y="1673164"/>
            <a:ext cx="5567083" cy="4074770"/>
          </a:xfrm>
          <a:prstGeom prst="rect">
            <a:avLst/>
          </a:prstGeom>
          <a:noFill/>
        </p:spPr>
        <p:txBody>
          <a:bodyPr wrap="square">
            <a:spAutoFit/>
          </a:bodyPr>
          <a:lstStyle/>
          <a:p>
            <a:pPr indent="540385" algn="just">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Arial" panose="020B0604020202020204" pitchFamily="34" charset="0"/>
              </a:rPr>
              <a:t>Leia o texto</a:t>
            </a:r>
            <a:endParaRPr lang="pt-BR" sz="2200" i="1"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Texto II</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Ondas Eletromagnéticas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Como já estudamos um pouco sobre as ondas mecânicas e eletromagnéticas, vamos agora dar uma atenção especial para as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Ondas Eletromagnéticas</a:t>
            </a:r>
            <a:r>
              <a:rPr lang="pt-BR" sz="2200" kern="100" dirty="0">
                <a:effectLst/>
                <a:latin typeface="Arial Narrow" panose="020B0606020202030204" pitchFamily="34" charset="0"/>
                <a:ea typeface="Aptos" panose="020B0004020202020204" pitchFamily="34" charset="0"/>
                <a:cs typeface="Arial" panose="020B0604020202020204"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5" name="Imagem 4" descr="RAQUEL RODRIGUES: ENSINO DE ONDAS ELETROMAGNÉTICAS COM QUADRINHOS">
            <a:extLst>
              <a:ext uri="{FF2B5EF4-FFF2-40B4-BE49-F238E27FC236}">
                <a16:creationId xmlns:a16="http://schemas.microsoft.com/office/drawing/2014/main" id="{3ACC3495-D64C-551B-8B0F-7BF0D9C63F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69689" y="611614"/>
            <a:ext cx="6022311" cy="3503182"/>
          </a:xfrm>
          <a:prstGeom prst="rect">
            <a:avLst/>
          </a:prstGeom>
          <a:noFill/>
          <a:ln>
            <a:noFill/>
          </a:ln>
        </p:spPr>
      </p:pic>
      <p:sp>
        <p:nvSpPr>
          <p:cNvPr id="7" name="CaixaDeTexto 6">
            <a:extLst>
              <a:ext uri="{FF2B5EF4-FFF2-40B4-BE49-F238E27FC236}">
                <a16:creationId xmlns:a16="http://schemas.microsoft.com/office/drawing/2014/main" id="{C1513D4F-0524-5E30-E07C-82794B1F1B7E}"/>
              </a:ext>
            </a:extLst>
          </p:cNvPr>
          <p:cNvSpPr txBox="1"/>
          <p:nvPr/>
        </p:nvSpPr>
        <p:spPr>
          <a:xfrm>
            <a:off x="6051179" y="4090889"/>
            <a:ext cx="6096000" cy="504754"/>
          </a:xfrm>
          <a:prstGeom prst="rect">
            <a:avLst/>
          </a:prstGeom>
          <a:noFill/>
        </p:spPr>
        <p:txBody>
          <a:bodyPr wrap="square">
            <a:spAutoFit/>
          </a:bodyPr>
          <a:lstStyle/>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Disponível em: </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https://artedafisicapibid.blogspot.com/2020/06/raquel-rodrigues-ensino-de-ondas.html</a:t>
            </a:r>
            <a:r>
              <a:rPr lang="pt-BR" sz="1200" kern="100" dirty="0">
                <a:effectLst/>
                <a:latin typeface="Arial Narrow" panose="020B0606020202030204" pitchFamily="34" charset="0"/>
                <a:ea typeface="Aptos" panose="020B0004020202020204" pitchFamily="34" charset="0"/>
                <a:cs typeface="Arial" panose="020B0604020202020204" pitchFamily="34" charset="0"/>
              </a:rPr>
              <a:t>. Acesso em: 26 maio 2026.</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E3E58A33-E701-5678-126A-F1821BB99F5B}"/>
              </a:ext>
            </a:extLst>
          </p:cNvPr>
          <p:cNvSpPr txBox="1"/>
          <p:nvPr/>
        </p:nvSpPr>
        <p:spPr>
          <a:xfrm>
            <a:off x="6169689" y="4595643"/>
            <a:ext cx="5914735" cy="2016449"/>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Vamos compreender </a:t>
            </a:r>
            <a:r>
              <a:rPr lang="pt-BR" sz="2200" kern="100" dirty="0">
                <a:effectLst/>
                <a:latin typeface="Arial Narrow" panose="020B0606020202030204" pitchFamily="34" charset="0"/>
                <a:ea typeface="Aptos" panose="020B0004020202020204" pitchFamily="34" charset="0"/>
                <a:cs typeface="Arial" panose="020B0604020202020204" pitchFamily="34" charset="0"/>
              </a:rPr>
              <a:t>um pouco sobre a natureza das ondas eletromagnéticas, suas principais propriedades e como elas se organizam no espectro eletromagnético, identificando suas aplicações no cotidiano e na tecnologia.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108484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7CD55-361D-8E25-9C37-834C51060C2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BC2FB36-1980-DEC4-0E94-2D13D344F9D0}"/>
              </a:ext>
            </a:extLst>
          </p:cNvPr>
          <p:cNvSpPr txBox="1"/>
          <p:nvPr/>
        </p:nvSpPr>
        <p:spPr>
          <a:xfrm>
            <a:off x="62753" y="633876"/>
            <a:ext cx="5925671" cy="2795124"/>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Além de não precisarem de um</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 </a:t>
            </a:r>
            <a:r>
              <a:rPr lang="pt-BR" sz="2200" kern="100" dirty="0">
                <a:effectLst/>
                <a:latin typeface="Arial Narrow" panose="020B0606020202030204" pitchFamily="34" charset="0"/>
                <a:ea typeface="Aptos" panose="020B0004020202020204" pitchFamily="34" charset="0"/>
                <a:cs typeface="Arial" panose="020B0604020202020204" pitchFamily="34" charset="0"/>
              </a:rPr>
              <a:t>de um meio material (ar, água ou metal) para se propagarem, pois, elas conseguem viajar pelo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vácuo</a:t>
            </a:r>
            <a:r>
              <a:rPr lang="pt-BR" sz="2200" kern="100" dirty="0">
                <a:effectLst/>
                <a:latin typeface="Arial Narrow" panose="020B0606020202030204" pitchFamily="34" charset="0"/>
                <a:ea typeface="Aptos" panose="020B0004020202020204" pitchFamily="34" charset="0"/>
                <a:cs typeface="Arial" panose="020B0604020202020204" pitchFamily="34" charset="0"/>
              </a:rPr>
              <a:t> (o espaço vazio), e serem formadas pela oscilação de dois campos: um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campo elétrico</a:t>
            </a:r>
            <a:r>
              <a:rPr lang="pt-BR" sz="2200" kern="100" dirty="0">
                <a:effectLst/>
                <a:latin typeface="Arial Narrow" panose="020B0606020202030204" pitchFamily="34" charset="0"/>
                <a:ea typeface="Aptos" panose="020B0004020202020204" pitchFamily="34" charset="0"/>
                <a:cs typeface="Arial" panose="020B0604020202020204" pitchFamily="34" charset="0"/>
              </a:rPr>
              <a:t> e um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campo magnético</a:t>
            </a:r>
            <a:r>
              <a:rPr lang="pt-BR" sz="2200" kern="100" dirty="0">
                <a:effectLst/>
                <a:latin typeface="Arial Narrow" panose="020B0606020202030204" pitchFamily="34" charset="0"/>
                <a:ea typeface="Aptos" panose="020B0004020202020204" pitchFamily="34" charset="0"/>
                <a:cs typeface="Arial" panose="020B0604020202020204" pitchFamily="34" charset="0"/>
              </a:rPr>
              <a:t>, que vibram perpendicularmente um ao outro, apresentam também outras característica importantes.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757DBEB-8C32-C910-8DE5-E46D600A51CE}"/>
              </a:ext>
            </a:extLst>
          </p:cNvPr>
          <p:cNvSpPr txBox="1"/>
          <p:nvPr/>
        </p:nvSpPr>
        <p:spPr>
          <a:xfrm>
            <a:off x="62753" y="3290561"/>
            <a:ext cx="5925671" cy="2826928"/>
          </a:xfrm>
          <a:prstGeom prst="rect">
            <a:avLst/>
          </a:prstGeom>
          <a:noFill/>
        </p:spPr>
        <p:txBody>
          <a:bodyPr wrap="square">
            <a:spAutoFit/>
          </a:bodyPr>
          <a:lstStyle/>
          <a:p>
            <a:pPr indent="540385" algn="just">
              <a:lnSpc>
                <a:spcPct val="115000"/>
              </a:lnSpc>
              <a:spcAft>
                <a:spcPts val="800"/>
              </a:spcAft>
              <a:buNone/>
            </a:pPr>
            <a:r>
              <a:rPr lang="pt-BR" sz="18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228600" algn="l"/>
              </a:tabLst>
            </a:pPr>
            <a:r>
              <a:rPr lang="pt-BR" sz="2200" kern="100" dirty="0">
                <a:effectLst/>
                <a:latin typeface="Arial Narrow" panose="020B0606020202030204" pitchFamily="34" charset="0"/>
                <a:ea typeface="Aptos" panose="020B0004020202020204" pitchFamily="34" charset="0"/>
                <a:cs typeface="Arial" panose="020B0604020202020204" pitchFamily="34" charset="0"/>
              </a:rPr>
              <a:t>São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transversais</a:t>
            </a:r>
            <a:r>
              <a:rPr lang="pt-BR" sz="2200" kern="100" dirty="0">
                <a:effectLst/>
                <a:latin typeface="Arial Narrow" panose="020B0606020202030204" pitchFamily="34" charset="0"/>
                <a:ea typeface="Aptos" panose="020B0004020202020204" pitchFamily="34" charset="0"/>
                <a:cs typeface="Arial" panose="020B0604020202020204" pitchFamily="34" charset="0"/>
              </a:rPr>
              <a:t>, isto é, a perturbação responsável por produzi-las acontece em uma direção perpendicular à sua direção de propagação. Nas ondas eletromagnéticas, o campo elétrico, o campo magnético e a direção de propagação são perpendiculares entre si.</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Ondas eletromagnéticas: características e tipos - Mundo Educação">
            <a:extLst>
              <a:ext uri="{FF2B5EF4-FFF2-40B4-BE49-F238E27FC236}">
                <a16:creationId xmlns:a16="http://schemas.microsoft.com/office/drawing/2014/main" id="{F91D1B6E-7A12-3BAD-ADF2-91929CCD180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5839" y="839694"/>
            <a:ext cx="5495664" cy="3655914"/>
          </a:xfrm>
          <a:prstGeom prst="rect">
            <a:avLst/>
          </a:prstGeom>
          <a:noFill/>
          <a:ln>
            <a:noFill/>
          </a:ln>
        </p:spPr>
      </p:pic>
      <p:sp>
        <p:nvSpPr>
          <p:cNvPr id="8" name="CaixaDeTexto 7">
            <a:extLst>
              <a:ext uri="{FF2B5EF4-FFF2-40B4-BE49-F238E27FC236}">
                <a16:creationId xmlns:a16="http://schemas.microsoft.com/office/drawing/2014/main" id="{8755AA28-B208-DB81-E979-83491D25466C}"/>
              </a:ext>
            </a:extLst>
          </p:cNvPr>
          <p:cNvSpPr txBox="1"/>
          <p:nvPr/>
        </p:nvSpPr>
        <p:spPr>
          <a:xfrm>
            <a:off x="5701554" y="4866459"/>
            <a:ext cx="6104964" cy="607346"/>
          </a:xfrm>
          <a:prstGeom prst="rect">
            <a:avLst/>
          </a:prstGeom>
          <a:noFill/>
        </p:spPr>
        <p:txBody>
          <a:bodyPr wrap="square">
            <a:spAutoFit/>
          </a:bodyPr>
          <a:lstStyle/>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Disponível em: </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https://mundoeducacao.uol.com.br/</a:t>
            </a:r>
            <a:r>
              <a:rPr lang="pt-BR" sz="1200" u="none" strike="noStrike" kern="100" dirty="0" err="1">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fisica</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/ondas-eletromagneticas.htm</a:t>
            </a:r>
            <a:r>
              <a:rPr lang="pt-BR" sz="1200" kern="100" dirty="0">
                <a:effectLst/>
                <a:latin typeface="Arial Narrow" panose="020B0606020202030204" pitchFamily="34" charset="0"/>
                <a:ea typeface="Aptos" panose="020B0004020202020204" pitchFamily="34" charset="0"/>
                <a:cs typeface="Arial" panose="020B0604020202020204" pitchFamily="34" charset="0"/>
              </a:rPr>
              <a:t>.</a:t>
            </a:r>
          </a:p>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 Acesso em: 26 maio 2026.</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01634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AE488-8259-D0EE-3C67-2A7B8412E0C3}"/>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3B5DFD9F-4E2A-3113-404B-D6DD68A71675}"/>
                  </a:ext>
                </a:extLst>
              </p:cNvPr>
              <p:cNvSpPr txBox="1"/>
              <p:nvPr/>
            </p:nvSpPr>
            <p:spPr>
              <a:xfrm>
                <a:off x="152400" y="959180"/>
                <a:ext cx="5665694" cy="1431867"/>
              </a:xfrm>
              <a:prstGeom prst="rect">
                <a:avLst/>
              </a:prstGeom>
              <a:noFill/>
            </p:spPr>
            <p:txBody>
              <a:bodyPr wrap="square">
                <a:spAutoFit/>
              </a:bodyPr>
              <a:lstStyle/>
              <a:p>
                <a:pPr marL="342900" lvl="0" indent="-342900" algn="just">
                  <a:lnSpc>
                    <a:spcPct val="115000"/>
                  </a:lnSpc>
                  <a:spcAft>
                    <a:spcPts val="800"/>
                  </a:spcAft>
                  <a:buSzPts val="1000"/>
                  <a:buFont typeface="Symbol" panose="05050102010706020507" pitchFamily="18" charset="2"/>
                  <a:buChar char=""/>
                  <a:tabLst>
                    <a:tab pos="228600" algn="l"/>
                  </a:tabLst>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Velocidade:</a:t>
                </a:r>
                <a:r>
                  <a:rPr lang="pt-BR" sz="2200" kern="100" dirty="0">
                    <a:effectLst/>
                    <a:latin typeface="Arial Narrow" panose="020B0606020202030204" pitchFamily="34" charset="0"/>
                    <a:ea typeface="Aptos" panose="020B0004020202020204" pitchFamily="34" charset="0"/>
                    <a:cs typeface="Arial" panose="020B0604020202020204" pitchFamily="34" charset="0"/>
                  </a:rPr>
                  <a:t> No vácuo, todas as ondas eletromagnéticas viajam à "velocidade da luz", que é de aproximadamente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Arial" panose="020B0604020202020204" pitchFamily="34" charset="0"/>
                      </a:rPr>
                      <m:t>300 000</m:t>
                    </m:r>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effectLst/>
                            <a:latin typeface="Cambria Math" panose="02040503050406030204" pitchFamily="18" charset="0"/>
                            <a:ea typeface="Aptos" panose="020B0004020202020204" pitchFamily="34" charset="0"/>
                            <a:cs typeface="Arial" panose="020B0604020202020204" pitchFamily="34" charset="0"/>
                          </a:rPr>
                          <m:t>𝑘𝑚</m:t>
                        </m:r>
                      </m:num>
                      <m:den>
                        <m:r>
                          <a:rPr lang="pt-BR" sz="2200" i="1" kern="100">
                            <a:effectLst/>
                            <a:latin typeface="Cambria Math" panose="02040503050406030204" pitchFamily="18" charset="0"/>
                            <a:ea typeface="Aptos" panose="020B0004020202020204" pitchFamily="34" charset="0"/>
                            <a:cs typeface="Arial" panose="020B0604020202020204" pitchFamily="34" charset="0"/>
                          </a:rPr>
                          <m:t>𝑠</m:t>
                        </m:r>
                      </m:den>
                    </m:f>
                    <m:r>
                      <a:rPr lang="pt-BR" sz="2200" i="1" kern="100">
                        <a:effectLst/>
                        <a:latin typeface="Cambria Math" panose="02040503050406030204" pitchFamily="18" charset="0"/>
                        <a:ea typeface="Aptos" panose="020B0004020202020204" pitchFamily="34" charset="0"/>
                        <a:cs typeface="Arial" panose="020B0604020202020204" pitchFamily="34" charset="0"/>
                      </a:rPr>
                      <m:t> </m:t>
                    </m:r>
                  </m:oMath>
                </a14:m>
                <a:r>
                  <a:rPr lang="pt-BR" sz="2200" kern="100" dirty="0">
                    <a:effectLst/>
                    <a:latin typeface="Arial Narrow" panose="020B0606020202030204" pitchFamily="34" charset="0"/>
                    <a:ea typeface="Aptos" panose="020B0004020202020204" pitchFamily="34" charset="0"/>
                    <a:cs typeface="Arial" panose="020B0604020202020204" pitchFamily="34" charset="0"/>
                  </a:rPr>
                  <a:t>ou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3B5DFD9F-4E2A-3113-404B-D6DD68A71675}"/>
                  </a:ext>
                </a:extLst>
              </p:cNvPr>
              <p:cNvSpPr txBox="1">
                <a:spLocks noRot="1" noChangeAspect="1" noMove="1" noResize="1" noEditPoints="1" noAdjustHandles="1" noChangeArrowheads="1" noChangeShapeType="1" noTextEdit="1"/>
              </p:cNvSpPr>
              <p:nvPr/>
            </p:nvSpPr>
            <p:spPr>
              <a:xfrm>
                <a:off x="152400" y="959180"/>
                <a:ext cx="5665694" cy="1431867"/>
              </a:xfrm>
              <a:prstGeom prst="rect">
                <a:avLst/>
              </a:prstGeom>
              <a:blipFill>
                <a:blip r:embed="rId2"/>
                <a:stretch>
                  <a:fillRect t="-1702" r="-1399" b="-2553"/>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D3D209FF-94EC-3B3E-EECE-BA730AAE8182}"/>
              </a:ext>
            </a:extLst>
          </p:cNvPr>
          <p:cNvPicPr>
            <a:picLocks noChangeAspect="1"/>
          </p:cNvPicPr>
          <p:nvPr/>
        </p:nvPicPr>
        <p:blipFill>
          <a:blip r:embed="rId3"/>
          <a:stretch>
            <a:fillRect/>
          </a:stretch>
        </p:blipFill>
        <p:spPr>
          <a:xfrm>
            <a:off x="565416" y="2966057"/>
            <a:ext cx="5147903" cy="1896596"/>
          </a:xfrm>
          <a:prstGeom prst="rect">
            <a:avLst/>
          </a:prstGeom>
        </p:spPr>
      </p:pic>
      <p:sp>
        <p:nvSpPr>
          <p:cNvPr id="8" name="CaixaDeTexto 7">
            <a:extLst>
              <a:ext uri="{FF2B5EF4-FFF2-40B4-BE49-F238E27FC236}">
                <a16:creationId xmlns:a16="http://schemas.microsoft.com/office/drawing/2014/main" id="{4D7C8982-59EB-4D1C-7DEB-0550BBC42A27}"/>
              </a:ext>
            </a:extLst>
          </p:cNvPr>
          <p:cNvSpPr txBox="1"/>
          <p:nvPr/>
        </p:nvSpPr>
        <p:spPr>
          <a:xfrm>
            <a:off x="6185647" y="959180"/>
            <a:ext cx="5728765" cy="1237775"/>
          </a:xfrm>
          <a:prstGeom prst="rect">
            <a:avLst/>
          </a:prstGeom>
          <a:noFill/>
        </p:spPr>
        <p:txBody>
          <a:bodyPr wrap="square">
            <a:spAutoFit/>
          </a:bodyPr>
          <a:lstStyle/>
          <a:p>
            <a:pPr marL="342900" lvl="0" indent="-342900" algn="just">
              <a:lnSpc>
                <a:spcPct val="115000"/>
              </a:lnSpc>
              <a:spcAft>
                <a:spcPts val="800"/>
              </a:spcAft>
              <a:buSzPts val="1000"/>
              <a:buFont typeface="Symbol" panose="05050102010706020507" pitchFamily="18" charset="2"/>
              <a:buChar char=""/>
              <a:tabLst>
                <a:tab pos="228600" algn="l"/>
              </a:tabLst>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Natureza Transversal:</a:t>
            </a:r>
            <a:r>
              <a:rPr lang="pt-BR" sz="2200" kern="100" dirty="0">
                <a:effectLst/>
                <a:latin typeface="Arial Narrow" panose="020B0606020202030204" pitchFamily="34" charset="0"/>
                <a:ea typeface="Aptos" panose="020B0004020202020204" pitchFamily="34" charset="0"/>
                <a:cs typeface="Arial" panose="020B0604020202020204" pitchFamily="34" charset="0"/>
              </a:rPr>
              <a:t> A oscilação ocorre de forma perpendicular à direção em que a onda se desloca.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3CEA4D3A-524F-4E8F-D291-2269141D49BC}"/>
              </a:ext>
            </a:extLst>
          </p:cNvPr>
          <p:cNvPicPr>
            <a:picLocks noChangeAspect="1"/>
          </p:cNvPicPr>
          <p:nvPr/>
        </p:nvPicPr>
        <p:blipFill>
          <a:blip r:embed="rId4"/>
          <a:stretch>
            <a:fillRect/>
          </a:stretch>
        </p:blipFill>
        <p:spPr>
          <a:xfrm>
            <a:off x="6373908" y="2756647"/>
            <a:ext cx="5540504" cy="2315416"/>
          </a:xfrm>
          <a:prstGeom prst="rect">
            <a:avLst/>
          </a:prstGeom>
        </p:spPr>
      </p:pic>
    </p:spTree>
    <p:extLst>
      <p:ext uri="{BB962C8B-B14F-4D97-AF65-F5344CB8AC3E}">
        <p14:creationId xmlns:p14="http://schemas.microsoft.com/office/powerpoint/2010/main" val="2911931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0ABCB-D30D-43C6-FF1C-54317007962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4447817-529B-6468-945A-E7C3AC433DD8}"/>
              </a:ext>
            </a:extLst>
          </p:cNvPr>
          <p:cNvSpPr txBox="1"/>
          <p:nvPr/>
        </p:nvSpPr>
        <p:spPr>
          <a:xfrm>
            <a:off x="0" y="735853"/>
            <a:ext cx="5943600" cy="1237775"/>
          </a:xfrm>
          <a:prstGeom prst="rect">
            <a:avLst/>
          </a:prstGeom>
          <a:noFill/>
        </p:spPr>
        <p:txBody>
          <a:bodyPr wrap="square">
            <a:spAutoFit/>
          </a:bodyPr>
          <a:lstStyle/>
          <a:p>
            <a:pPr marL="342900" lvl="0" indent="-342900" algn="just">
              <a:lnSpc>
                <a:spcPct val="115000"/>
              </a:lnSpc>
              <a:spcAft>
                <a:spcPts val="800"/>
              </a:spcAft>
              <a:buSzPts val="1000"/>
              <a:buFont typeface="Symbol" panose="05050102010706020507" pitchFamily="18" charset="2"/>
              <a:buChar char=""/>
              <a:tabLst>
                <a:tab pos="228600" algn="l"/>
              </a:tabLst>
            </a:pPr>
            <a:r>
              <a:rPr lang="pt-BR" sz="2200" kern="100" dirty="0">
                <a:effectLst/>
                <a:latin typeface="Arial Narrow" panose="020B0606020202030204" pitchFamily="34" charset="0"/>
                <a:ea typeface="Aptos" panose="020B0004020202020204" pitchFamily="34" charset="0"/>
                <a:cs typeface="Arial" panose="020B0604020202020204" pitchFamily="34" charset="0"/>
              </a:rPr>
              <a:t>Relação Fundamental: Quanto maior a frequência (número de oscilações por segundo) de uma onda, menor é o seu comprimento e maior é a sua energia.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E23D3BF7-1D2A-9A36-B0ED-7882979EE263}"/>
              </a:ext>
            </a:extLst>
          </p:cNvPr>
          <p:cNvPicPr>
            <a:picLocks noChangeAspect="1"/>
          </p:cNvPicPr>
          <p:nvPr/>
        </p:nvPicPr>
        <p:blipFill>
          <a:blip r:embed="rId2"/>
          <a:stretch>
            <a:fillRect/>
          </a:stretch>
        </p:blipFill>
        <p:spPr>
          <a:xfrm>
            <a:off x="147485" y="2162468"/>
            <a:ext cx="5653548" cy="2300726"/>
          </a:xfrm>
          <a:prstGeom prst="rect">
            <a:avLst/>
          </a:prstGeom>
        </p:spPr>
      </p:pic>
      <p:sp>
        <p:nvSpPr>
          <p:cNvPr id="6" name="CaixaDeTexto 5">
            <a:extLst>
              <a:ext uri="{FF2B5EF4-FFF2-40B4-BE49-F238E27FC236}">
                <a16:creationId xmlns:a16="http://schemas.microsoft.com/office/drawing/2014/main" id="{39BDF2A2-3BF2-F558-6569-DBCCD346F232}"/>
              </a:ext>
            </a:extLst>
          </p:cNvPr>
          <p:cNvSpPr txBox="1"/>
          <p:nvPr/>
        </p:nvSpPr>
        <p:spPr>
          <a:xfrm>
            <a:off x="6238567" y="677616"/>
            <a:ext cx="5653548" cy="2016449"/>
          </a:xfrm>
          <a:prstGeom prst="rect">
            <a:avLst/>
          </a:prstGeom>
          <a:noFill/>
        </p:spPr>
        <p:txBody>
          <a:bodyPr wrap="square">
            <a:spAutoFit/>
          </a:bodyPr>
          <a:lstStyle/>
          <a:p>
            <a:pPr marL="342900" lvl="0" indent="-342900" algn="just">
              <a:lnSpc>
                <a:spcPct val="115000"/>
              </a:lnSpc>
              <a:spcAft>
                <a:spcPts val="800"/>
              </a:spcAft>
              <a:buSzPts val="1000"/>
              <a:buFont typeface="Symbol" panose="05050102010706020507" pitchFamily="18" charset="2"/>
              <a:buChar char=""/>
              <a:tabLst>
                <a:tab pos="228600" algn="l"/>
              </a:tabLst>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Equação Fundamental:</a:t>
            </a:r>
            <a:r>
              <a:rPr lang="pt-BR" sz="2200" kern="100" dirty="0">
                <a:effectLst/>
                <a:latin typeface="Arial Narrow" panose="020B0606020202030204" pitchFamily="34" charset="0"/>
                <a:ea typeface="Aptos" panose="020B0004020202020204" pitchFamily="34" charset="0"/>
                <a:cs typeface="Arial" panose="020B0604020202020204" pitchFamily="34" charset="0"/>
              </a:rPr>
              <a:t> é a relação matemática que conecta a velocidade de uma onda, seu comprimento de onda e sua frequência. Essa velocidade a rapidez com que a energia se propaga pelo espaço ou por um meio.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9178C791-44A5-B1BA-A28B-7EFC92047E2A}"/>
              </a:ext>
            </a:extLst>
          </p:cNvPr>
          <p:cNvPicPr>
            <a:picLocks noChangeAspect="1"/>
          </p:cNvPicPr>
          <p:nvPr/>
        </p:nvPicPr>
        <p:blipFill>
          <a:blip r:embed="rId3"/>
          <a:stretch>
            <a:fillRect/>
          </a:stretch>
        </p:blipFill>
        <p:spPr>
          <a:xfrm>
            <a:off x="6784866" y="2694065"/>
            <a:ext cx="4824429" cy="1731747"/>
          </a:xfrm>
          <a:prstGeom prst="rect">
            <a:avLst/>
          </a:prstGeom>
        </p:spPr>
      </p:pic>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88808BE9-2891-43FB-D5BD-E0A522A28053}"/>
                  </a:ext>
                </a:extLst>
              </p:cNvPr>
              <p:cNvSpPr txBox="1"/>
              <p:nvPr/>
            </p:nvSpPr>
            <p:spPr>
              <a:xfrm>
                <a:off x="6585893" y="4463194"/>
                <a:ext cx="5222374" cy="2038379"/>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em que,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nSpc>
                    <a:spcPct val="115000"/>
                  </a:lnSpc>
                  <a:spcAft>
                    <a:spcPts val="800"/>
                  </a:spcAft>
                  <a:buNone/>
                </a:pPr>
                <a14:m>
                  <m:oMath xmlns:m="http://schemas.openxmlformats.org/officeDocument/2006/math">
                    <m:r>
                      <a:rPr lang="pt-BR" sz="2200" i="1" kern="100">
                        <a:effectLst/>
                        <a:latin typeface="Cambria Math" panose="02040503050406030204" pitchFamily="18" charset="0"/>
                        <a:ea typeface="Aptos" panose="020B0004020202020204" pitchFamily="34" charset="0"/>
                        <a:cs typeface="Arial" panose="020B0604020202020204" pitchFamily="34" charset="0"/>
                      </a:rPr>
                      <m:t>𝑣</m:t>
                    </m:r>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verifica a velocidade da onda em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Arial" panose="020B0604020202020204" pitchFamily="34" charset="0"/>
                          </a:rPr>
                        </m:ctrlPr>
                      </m:fPr>
                      <m:num>
                        <m:r>
                          <a:rPr lang="pt-BR" sz="2200" i="1" kern="100">
                            <a:effectLst/>
                            <a:latin typeface="Cambria Math" panose="02040503050406030204" pitchFamily="18" charset="0"/>
                            <a:ea typeface="Times New Roman" panose="02020603050405020304" pitchFamily="18" charset="0"/>
                            <a:cs typeface="Arial" panose="020B0604020202020204" pitchFamily="34" charset="0"/>
                          </a:rPr>
                          <m:t>𝑚</m:t>
                        </m:r>
                      </m:num>
                      <m:den>
                        <m:r>
                          <a:rPr lang="pt-BR" sz="2200" i="1" kern="100">
                            <a:effectLst/>
                            <a:latin typeface="Cambria Math" panose="02040503050406030204" pitchFamily="18" charset="0"/>
                            <a:ea typeface="Times New Roman" panose="02020603050405020304" pitchFamily="18" charset="0"/>
                            <a:cs typeface="Arial" panose="020B0604020202020204" pitchFamily="34" charset="0"/>
                          </a:rPr>
                          <m:t>𝑠</m:t>
                        </m:r>
                      </m:den>
                    </m:f>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a:t>
                </a:r>
                <a:endParaRPr lang="pt-BR" sz="2200" kern="100" dirty="0">
                  <a:latin typeface="Arial Narrow" panose="020B0606020202030204" pitchFamily="34" charset="0"/>
                  <a:ea typeface="Times New Roman" panose="02020603050405020304" pitchFamily="18" charset="0"/>
                  <a:cs typeface="Times New Roman" panose="02020603050405020304" pitchFamily="18" charset="0"/>
                </a:endParaRPr>
              </a:p>
              <a:p>
                <a:pPr indent="540385">
                  <a:lnSpc>
                    <a:spcPct val="115000"/>
                  </a:lnSpc>
                  <a:spcAft>
                    <a:spcPts val="800"/>
                  </a:spcAft>
                  <a:buNone/>
                </a:pPr>
                <a14:m>
                  <m:oMath xmlns:m="http://schemas.openxmlformats.org/officeDocument/2006/math">
                    <m:r>
                      <a:rPr lang="pt-BR" sz="2200" i="1" kern="100">
                        <a:effectLst/>
                        <a:latin typeface="Cambria Math" panose="02040503050406030204" pitchFamily="18" charset="0"/>
                        <a:ea typeface="Aptos" panose="020B0004020202020204" pitchFamily="34" charset="0"/>
                        <a:cs typeface="Arial" panose="020B0604020202020204" pitchFamily="34" charset="0"/>
                      </a:rPr>
                      <m:t>𝜆</m:t>
                    </m:r>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mede o comprimento da onda em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Arial" panose="020B0604020202020204" pitchFamily="34" charset="0"/>
                      </a:rPr>
                      <m:t>𝑚</m:t>
                    </m:r>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14:m>
                  <m:oMath xmlns:m="http://schemas.openxmlformats.org/officeDocument/2006/math">
                    <m:r>
                      <a:rPr lang="pt-BR" sz="2200" i="1"/>
                      <m:t>𝑓</m:t>
                    </m:r>
                  </m:oMath>
                </a14:m>
                <a:r>
                  <a:rPr lang="pt-BR" sz="2200" dirty="0">
                    <a:latin typeface="Arial Narrow" panose="020B0606020202030204" pitchFamily="34" charset="0"/>
                  </a:rPr>
                  <a:t>apresenta a frequência da onda em </a:t>
                </a:r>
                <a14:m>
                  <m:oMath xmlns:m="http://schemas.openxmlformats.org/officeDocument/2006/math">
                    <m:r>
                      <a:rPr lang="pt-BR" sz="2200" i="1"/>
                      <m:t>𝐻𝑧</m:t>
                    </m:r>
                  </m:oMath>
                </a14:m>
                <a:r>
                  <a:rPr lang="pt-BR" sz="2200" dirty="0">
                    <a:latin typeface="Arial Narrow" panose="020B0606020202030204" pitchFamily="34" charset="0"/>
                  </a:rPr>
                  <a:t> (hertz).</a:t>
                </a:r>
              </a:p>
            </p:txBody>
          </p:sp>
        </mc:Choice>
        <mc:Fallback>
          <p:sp>
            <p:nvSpPr>
              <p:cNvPr id="9" name="CaixaDeTexto 8">
                <a:extLst>
                  <a:ext uri="{FF2B5EF4-FFF2-40B4-BE49-F238E27FC236}">
                    <a16:creationId xmlns:a16="http://schemas.microsoft.com/office/drawing/2014/main" id="{88808BE9-2891-43FB-D5BD-E0A522A28053}"/>
                  </a:ext>
                </a:extLst>
              </p:cNvPr>
              <p:cNvSpPr txBox="1">
                <a:spLocks noRot="1" noChangeAspect="1" noMove="1" noResize="1" noEditPoints="1" noAdjustHandles="1" noChangeArrowheads="1" noChangeShapeType="1" noTextEdit="1"/>
              </p:cNvSpPr>
              <p:nvPr/>
            </p:nvSpPr>
            <p:spPr>
              <a:xfrm>
                <a:off x="6585893" y="4463194"/>
                <a:ext cx="5222374" cy="2038379"/>
              </a:xfrm>
              <a:prstGeom prst="rect">
                <a:avLst/>
              </a:prstGeom>
              <a:blipFill>
                <a:blip r:embed="rId4"/>
                <a:stretch>
                  <a:fillRect l="-700" t="-1194" r="-117" b="-5373"/>
                </a:stretch>
              </a:blipFill>
            </p:spPr>
            <p:txBody>
              <a:bodyPr/>
              <a:lstStyle/>
              <a:p>
                <a:r>
                  <a:rPr lang="pt-BR">
                    <a:noFill/>
                  </a:rPr>
                  <a:t> </a:t>
                </a:r>
              </a:p>
            </p:txBody>
          </p:sp>
        </mc:Fallback>
      </mc:AlternateContent>
      <p:sp>
        <p:nvSpPr>
          <p:cNvPr id="10" name="Seta: para Cima 9">
            <a:extLst>
              <a:ext uri="{FF2B5EF4-FFF2-40B4-BE49-F238E27FC236}">
                <a16:creationId xmlns:a16="http://schemas.microsoft.com/office/drawing/2014/main" id="{2510F6C9-ED26-1946-54FE-0A090AF1CAE9}"/>
              </a:ext>
            </a:extLst>
          </p:cNvPr>
          <p:cNvSpPr/>
          <p:nvPr/>
        </p:nvSpPr>
        <p:spPr>
          <a:xfrm>
            <a:off x="711386" y="4805082"/>
            <a:ext cx="421341" cy="1595718"/>
          </a:xfrm>
          <a:prstGeom prst="up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pt-BR"/>
          </a:p>
        </p:txBody>
      </p:sp>
      <p:sp>
        <p:nvSpPr>
          <p:cNvPr id="11" name="Seta: para Cima 10">
            <a:extLst>
              <a:ext uri="{FF2B5EF4-FFF2-40B4-BE49-F238E27FC236}">
                <a16:creationId xmlns:a16="http://schemas.microsoft.com/office/drawing/2014/main" id="{039921CE-DB8E-30AA-F7F7-C676B6294956}"/>
              </a:ext>
            </a:extLst>
          </p:cNvPr>
          <p:cNvSpPr/>
          <p:nvPr/>
        </p:nvSpPr>
        <p:spPr>
          <a:xfrm>
            <a:off x="4554106" y="4805082"/>
            <a:ext cx="421341" cy="1595718"/>
          </a:xfrm>
          <a:prstGeom prst="up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pt-BR"/>
          </a:p>
        </p:txBody>
      </p:sp>
      <p:sp>
        <p:nvSpPr>
          <p:cNvPr id="12" name="Seta: para Cima 11">
            <a:extLst>
              <a:ext uri="{FF2B5EF4-FFF2-40B4-BE49-F238E27FC236}">
                <a16:creationId xmlns:a16="http://schemas.microsoft.com/office/drawing/2014/main" id="{666C0A95-710E-8D5F-7A2A-D7055B9CE050}"/>
              </a:ext>
            </a:extLst>
          </p:cNvPr>
          <p:cNvSpPr/>
          <p:nvPr/>
        </p:nvSpPr>
        <p:spPr>
          <a:xfrm rot="10800000">
            <a:off x="3769246" y="4823011"/>
            <a:ext cx="421341" cy="1595718"/>
          </a:xfrm>
          <a:prstGeom prst="up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pt-BR"/>
          </a:p>
        </p:txBody>
      </p:sp>
      <p:sp>
        <p:nvSpPr>
          <p:cNvPr id="13" name="Seta: para Cima 12">
            <a:extLst>
              <a:ext uri="{FF2B5EF4-FFF2-40B4-BE49-F238E27FC236}">
                <a16:creationId xmlns:a16="http://schemas.microsoft.com/office/drawing/2014/main" id="{AFA0D170-6BC0-A3FA-1502-B53652F4E01B}"/>
              </a:ext>
            </a:extLst>
          </p:cNvPr>
          <p:cNvSpPr/>
          <p:nvPr/>
        </p:nvSpPr>
        <p:spPr>
          <a:xfrm rot="10800000">
            <a:off x="1407535" y="4805663"/>
            <a:ext cx="421341" cy="1595718"/>
          </a:xfrm>
          <a:prstGeom prst="up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pt-BR"/>
          </a:p>
        </p:txBody>
      </p:sp>
      <mc:AlternateContent xmlns:mc="http://schemas.openxmlformats.org/markup-compatibility/2006">
        <mc:Choice xmlns:a14="http://schemas.microsoft.com/office/drawing/2010/main" Requires="a14">
          <p:sp>
            <p:nvSpPr>
              <p:cNvPr id="15" name="CaixaDeTexto 14">
                <a:extLst>
                  <a:ext uri="{FF2B5EF4-FFF2-40B4-BE49-F238E27FC236}">
                    <a16:creationId xmlns:a16="http://schemas.microsoft.com/office/drawing/2014/main" id="{61DF88B4-B18A-0E0A-D28A-3C68F87687DA}"/>
                  </a:ext>
                </a:extLst>
              </p:cNvPr>
              <p:cNvSpPr txBox="1"/>
              <p:nvPr/>
            </p:nvSpPr>
            <p:spPr>
              <a:xfrm>
                <a:off x="182918" y="5172054"/>
                <a:ext cx="586932" cy="86177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5000" i="1" kern="100" smtClean="0">
                          <a:effectLst/>
                          <a:latin typeface="Cambria Math" panose="02040503050406030204" pitchFamily="18" charset="0"/>
                          <a:ea typeface="Aptos" panose="020B0004020202020204" pitchFamily="34" charset="0"/>
                          <a:cs typeface="Arial" panose="020B0604020202020204" pitchFamily="34" charset="0"/>
                        </a:rPr>
                        <m:t>𝜆</m:t>
                      </m:r>
                    </m:oMath>
                  </m:oMathPara>
                </a14:m>
                <a:endParaRPr lang="pt-BR" sz="5000" dirty="0"/>
              </a:p>
            </p:txBody>
          </p:sp>
        </mc:Choice>
        <mc:Fallback>
          <p:sp>
            <p:nvSpPr>
              <p:cNvPr id="15" name="CaixaDeTexto 14">
                <a:extLst>
                  <a:ext uri="{FF2B5EF4-FFF2-40B4-BE49-F238E27FC236}">
                    <a16:creationId xmlns:a16="http://schemas.microsoft.com/office/drawing/2014/main" id="{61DF88B4-B18A-0E0A-D28A-3C68F87687DA}"/>
                  </a:ext>
                </a:extLst>
              </p:cNvPr>
              <p:cNvSpPr txBox="1">
                <a:spLocks noRot="1" noChangeAspect="1" noMove="1" noResize="1" noEditPoints="1" noAdjustHandles="1" noChangeArrowheads="1" noChangeShapeType="1" noTextEdit="1"/>
              </p:cNvSpPr>
              <p:nvPr/>
            </p:nvSpPr>
            <p:spPr>
              <a:xfrm>
                <a:off x="182918" y="5172054"/>
                <a:ext cx="586932" cy="861774"/>
              </a:xfrm>
              <a:prstGeom prst="rect">
                <a:avLst/>
              </a:prstGeom>
              <a:blipFill>
                <a:blip r:embed="rId5"/>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6" name="CaixaDeTexto 15">
                <a:extLst>
                  <a:ext uri="{FF2B5EF4-FFF2-40B4-BE49-F238E27FC236}">
                    <a16:creationId xmlns:a16="http://schemas.microsoft.com/office/drawing/2014/main" id="{AC04262E-D799-98B1-D520-F82E53947353}"/>
                  </a:ext>
                </a:extLst>
              </p:cNvPr>
              <p:cNvSpPr txBox="1"/>
              <p:nvPr/>
            </p:nvSpPr>
            <p:spPr>
              <a:xfrm>
                <a:off x="3268218" y="5189983"/>
                <a:ext cx="586932" cy="86177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5000" i="1" kern="100" smtClean="0">
                          <a:effectLst/>
                          <a:latin typeface="Cambria Math" panose="02040503050406030204" pitchFamily="18" charset="0"/>
                          <a:ea typeface="Aptos" panose="020B0004020202020204" pitchFamily="34" charset="0"/>
                          <a:cs typeface="Arial" panose="020B0604020202020204" pitchFamily="34" charset="0"/>
                        </a:rPr>
                        <m:t>𝜆</m:t>
                      </m:r>
                    </m:oMath>
                  </m:oMathPara>
                </a14:m>
                <a:endParaRPr lang="pt-BR" sz="5000" dirty="0"/>
              </a:p>
            </p:txBody>
          </p:sp>
        </mc:Choice>
        <mc:Fallback>
          <p:sp>
            <p:nvSpPr>
              <p:cNvPr id="16" name="CaixaDeTexto 15">
                <a:extLst>
                  <a:ext uri="{FF2B5EF4-FFF2-40B4-BE49-F238E27FC236}">
                    <a16:creationId xmlns:a16="http://schemas.microsoft.com/office/drawing/2014/main" id="{AC04262E-D799-98B1-D520-F82E53947353}"/>
                  </a:ext>
                </a:extLst>
              </p:cNvPr>
              <p:cNvSpPr txBox="1">
                <a:spLocks noRot="1" noChangeAspect="1" noMove="1" noResize="1" noEditPoints="1" noAdjustHandles="1" noChangeArrowheads="1" noChangeShapeType="1" noTextEdit="1"/>
              </p:cNvSpPr>
              <p:nvPr/>
            </p:nvSpPr>
            <p:spPr>
              <a:xfrm>
                <a:off x="3268218" y="5189983"/>
                <a:ext cx="586932" cy="861774"/>
              </a:xfrm>
              <a:prstGeom prst="rect">
                <a:avLst/>
              </a:prstGeom>
              <a:blipFill>
                <a:blip r:embed="rId6"/>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7" name="CaixaDeTexto 16">
                <a:extLst>
                  <a:ext uri="{FF2B5EF4-FFF2-40B4-BE49-F238E27FC236}">
                    <a16:creationId xmlns:a16="http://schemas.microsoft.com/office/drawing/2014/main" id="{B134F266-9A32-A3FF-E81A-1645CF1657D7}"/>
                  </a:ext>
                </a:extLst>
              </p:cNvPr>
              <p:cNvSpPr txBox="1"/>
              <p:nvPr/>
            </p:nvSpPr>
            <p:spPr>
              <a:xfrm>
                <a:off x="1786053" y="5172054"/>
                <a:ext cx="586932" cy="86177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5000" b="0" i="1" kern="100" smtClean="0">
                          <a:effectLst/>
                          <a:latin typeface="Cambria Math" panose="02040503050406030204" pitchFamily="18" charset="0"/>
                          <a:ea typeface="Aptos" panose="020B0004020202020204" pitchFamily="34" charset="0"/>
                          <a:cs typeface="Arial" panose="020B0604020202020204" pitchFamily="34" charset="0"/>
                        </a:rPr>
                        <m:t>𝑓</m:t>
                      </m:r>
                    </m:oMath>
                  </m:oMathPara>
                </a14:m>
                <a:endParaRPr lang="pt-BR" sz="5000" dirty="0"/>
              </a:p>
            </p:txBody>
          </p:sp>
        </mc:Choice>
        <mc:Fallback>
          <p:sp>
            <p:nvSpPr>
              <p:cNvPr id="17" name="CaixaDeTexto 16">
                <a:extLst>
                  <a:ext uri="{FF2B5EF4-FFF2-40B4-BE49-F238E27FC236}">
                    <a16:creationId xmlns:a16="http://schemas.microsoft.com/office/drawing/2014/main" id="{B134F266-9A32-A3FF-E81A-1645CF1657D7}"/>
                  </a:ext>
                </a:extLst>
              </p:cNvPr>
              <p:cNvSpPr txBox="1">
                <a:spLocks noRot="1" noChangeAspect="1" noMove="1" noResize="1" noEditPoints="1" noAdjustHandles="1" noChangeArrowheads="1" noChangeShapeType="1" noTextEdit="1"/>
              </p:cNvSpPr>
              <p:nvPr/>
            </p:nvSpPr>
            <p:spPr>
              <a:xfrm>
                <a:off x="1786053" y="5172054"/>
                <a:ext cx="586932" cy="861774"/>
              </a:xfrm>
              <a:prstGeom prst="rect">
                <a:avLst/>
              </a:prstGeom>
              <a:blipFill>
                <a:blip r:embed="rId7"/>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8" name="CaixaDeTexto 17">
                <a:extLst>
                  <a:ext uri="{FF2B5EF4-FFF2-40B4-BE49-F238E27FC236}">
                    <a16:creationId xmlns:a16="http://schemas.microsoft.com/office/drawing/2014/main" id="{B3B854ED-AA89-CD20-5EE4-3E1682091921}"/>
                  </a:ext>
                </a:extLst>
              </p:cNvPr>
              <p:cNvSpPr txBox="1"/>
              <p:nvPr/>
            </p:nvSpPr>
            <p:spPr>
              <a:xfrm>
                <a:off x="4948318" y="5172635"/>
                <a:ext cx="586932" cy="86177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5000" b="0" i="1" kern="100" smtClean="0">
                          <a:effectLst/>
                          <a:latin typeface="Cambria Math" panose="02040503050406030204" pitchFamily="18" charset="0"/>
                          <a:ea typeface="Aptos" panose="020B0004020202020204" pitchFamily="34" charset="0"/>
                          <a:cs typeface="Arial" panose="020B0604020202020204" pitchFamily="34" charset="0"/>
                        </a:rPr>
                        <m:t>𝑓</m:t>
                      </m:r>
                    </m:oMath>
                  </m:oMathPara>
                </a14:m>
                <a:endParaRPr lang="pt-BR" sz="5000" dirty="0"/>
              </a:p>
            </p:txBody>
          </p:sp>
        </mc:Choice>
        <mc:Fallback>
          <p:sp>
            <p:nvSpPr>
              <p:cNvPr id="18" name="CaixaDeTexto 17">
                <a:extLst>
                  <a:ext uri="{FF2B5EF4-FFF2-40B4-BE49-F238E27FC236}">
                    <a16:creationId xmlns:a16="http://schemas.microsoft.com/office/drawing/2014/main" id="{B3B854ED-AA89-CD20-5EE4-3E1682091921}"/>
                  </a:ext>
                </a:extLst>
              </p:cNvPr>
              <p:cNvSpPr txBox="1">
                <a:spLocks noRot="1" noChangeAspect="1" noMove="1" noResize="1" noEditPoints="1" noAdjustHandles="1" noChangeArrowheads="1" noChangeShapeType="1" noTextEdit="1"/>
              </p:cNvSpPr>
              <p:nvPr/>
            </p:nvSpPr>
            <p:spPr>
              <a:xfrm>
                <a:off x="4948318" y="5172635"/>
                <a:ext cx="586932" cy="861774"/>
              </a:xfrm>
              <a:prstGeom prst="rect">
                <a:avLst/>
              </a:prstGeom>
              <a:blipFill>
                <a:blip r:embed="rId8"/>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4163172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80372-690A-DCB1-6061-C118ED468DA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DFC0533-9B06-BDDB-B167-7DB2A9FDAAF7}"/>
              </a:ext>
            </a:extLst>
          </p:cNvPr>
          <p:cNvSpPr txBox="1"/>
          <p:nvPr/>
        </p:nvSpPr>
        <p:spPr>
          <a:xfrm>
            <a:off x="134471" y="769589"/>
            <a:ext cx="6096000" cy="848437"/>
          </a:xfrm>
          <a:prstGeom prst="rect">
            <a:avLst/>
          </a:prstGeom>
          <a:noFill/>
        </p:spPr>
        <p:txBody>
          <a:bodyPr wrap="square">
            <a:spAutoFit/>
          </a:bodyPr>
          <a:lstStyle/>
          <a:p>
            <a:pPr indent="540385" algn="l">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É possível identificar o comprimento de onda e a frequência dessa onda observando a figura.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E4334773-E7A2-1EEF-4C32-DDA8C0532DEA}"/>
              </a:ext>
            </a:extLst>
          </p:cNvPr>
          <p:cNvPicPr>
            <a:picLocks noChangeAspect="1"/>
          </p:cNvPicPr>
          <p:nvPr/>
        </p:nvPicPr>
        <p:blipFill>
          <a:blip r:embed="rId2"/>
          <a:stretch>
            <a:fillRect/>
          </a:stretch>
        </p:blipFill>
        <p:spPr>
          <a:xfrm>
            <a:off x="134472" y="2118303"/>
            <a:ext cx="5804572" cy="3036403"/>
          </a:xfrm>
          <a:prstGeom prst="rect">
            <a:avLst/>
          </a:prstGeom>
        </p:spPr>
      </p:pic>
      <p:pic>
        <p:nvPicPr>
          <p:cNvPr id="5" name="Imagem 4">
            <a:extLst>
              <a:ext uri="{FF2B5EF4-FFF2-40B4-BE49-F238E27FC236}">
                <a16:creationId xmlns:a16="http://schemas.microsoft.com/office/drawing/2014/main" id="{70BEB359-5AE8-4C9A-34F3-AD2005C9EC6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95465" y="548078"/>
            <a:ext cx="4843500" cy="1069948"/>
          </a:xfrm>
          <a:prstGeom prst="rect">
            <a:avLst/>
          </a:prstGeom>
          <a:noFill/>
        </p:spPr>
      </p:pic>
      <p:sp>
        <p:nvSpPr>
          <p:cNvPr id="7" name="CaixaDeTexto 6">
            <a:extLst>
              <a:ext uri="{FF2B5EF4-FFF2-40B4-BE49-F238E27FC236}">
                <a16:creationId xmlns:a16="http://schemas.microsoft.com/office/drawing/2014/main" id="{39D2A50D-24C8-E6F1-927F-4303B5B91797}"/>
              </a:ext>
            </a:extLst>
          </p:cNvPr>
          <p:cNvSpPr txBox="1"/>
          <p:nvPr/>
        </p:nvSpPr>
        <p:spPr>
          <a:xfrm>
            <a:off x="6252958" y="1741381"/>
            <a:ext cx="5540188" cy="4865434"/>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Aplicações no Cotidiano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As ondas eletromagnéticas revolucionaram a sociedade moderna. Sem elas, não teríamos: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Telecomunicações:</a:t>
            </a:r>
            <a:r>
              <a:rPr lang="pt-BR" sz="2200" kern="100" dirty="0">
                <a:effectLst/>
                <a:latin typeface="Arial Narrow" panose="020B0606020202030204" pitchFamily="34" charset="0"/>
                <a:ea typeface="Aptos" panose="020B0004020202020204" pitchFamily="34" charset="0"/>
                <a:cs typeface="Arial" panose="020B0604020202020204" pitchFamily="34" charset="0"/>
              </a:rPr>
              <a:t> Celulares e internet sem fio dependem de ondas de rádio e micro-ondas.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Medicina:</a:t>
            </a:r>
            <a:r>
              <a:rPr lang="pt-BR" sz="2200" kern="100" dirty="0">
                <a:effectLst/>
                <a:latin typeface="Arial Narrow" panose="020B0606020202030204" pitchFamily="34" charset="0"/>
                <a:ea typeface="Aptos" panose="020B0004020202020204" pitchFamily="34" charset="0"/>
                <a:cs typeface="Arial" panose="020B0604020202020204" pitchFamily="34" charset="0"/>
              </a:rPr>
              <a:t> Diagnósticos por imagem (Raios X) e tratamentos precisos.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Segurança:</a:t>
            </a:r>
            <a:r>
              <a:rPr lang="pt-BR" sz="2200" kern="100" dirty="0">
                <a:effectLst/>
                <a:latin typeface="Arial Narrow" panose="020B0606020202030204" pitchFamily="34" charset="0"/>
                <a:ea typeface="Aptos" panose="020B0004020202020204" pitchFamily="34" charset="0"/>
                <a:cs typeface="Arial" panose="020B0604020202020204" pitchFamily="34" charset="0"/>
              </a:rPr>
              <a:t> Scanners de aeroportos e sensores térmicos.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Visão:</a:t>
            </a:r>
            <a:r>
              <a:rPr lang="pt-BR" sz="2200" kern="100" dirty="0">
                <a:effectLst/>
                <a:latin typeface="Arial Narrow" panose="020B0606020202030204" pitchFamily="34" charset="0"/>
                <a:ea typeface="Aptos" panose="020B0004020202020204" pitchFamily="34" charset="0"/>
                <a:cs typeface="Arial" panose="020B0604020202020204" pitchFamily="34" charset="0"/>
              </a:rPr>
              <a:t> Tudo o que enxergamos é resultado da luz visível refletida nos objetos.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88026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1A64B-A823-E38A-1C4A-A26B892E72F0}"/>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A65C92F1-F455-C5A7-5396-768DF68945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949" y="711555"/>
            <a:ext cx="5753004" cy="845154"/>
          </a:xfrm>
          <a:prstGeom prst="rect">
            <a:avLst/>
          </a:prstGeom>
          <a:noFill/>
        </p:spPr>
      </p:pic>
      <p:sp>
        <p:nvSpPr>
          <p:cNvPr id="4" name="CaixaDeTexto 3">
            <a:extLst>
              <a:ext uri="{FF2B5EF4-FFF2-40B4-BE49-F238E27FC236}">
                <a16:creationId xmlns:a16="http://schemas.microsoft.com/office/drawing/2014/main" id="{80166B0D-95B5-F9E0-BBF0-2A394111F511}"/>
              </a:ext>
            </a:extLst>
          </p:cNvPr>
          <p:cNvSpPr txBox="1"/>
          <p:nvPr/>
        </p:nvSpPr>
        <p:spPr>
          <a:xfrm>
            <a:off x="100949" y="1493956"/>
            <a:ext cx="5753005" cy="2462213"/>
          </a:xfrm>
          <a:prstGeom prst="rect">
            <a:avLst/>
          </a:prstGeom>
          <a:noFill/>
        </p:spPr>
        <p:txBody>
          <a:bodyPr wrap="square">
            <a:spAutoFit/>
          </a:bodyPr>
          <a:lstStyle/>
          <a:p>
            <a:pPr algn="just"/>
            <a:r>
              <a:rPr lang="pt-BR" sz="2200" dirty="0">
                <a:effectLst/>
                <a:latin typeface="Arial Narrow" panose="020B0606020202030204" pitchFamily="34" charset="0"/>
                <a:ea typeface="Aptos" panose="020B0004020202020204" pitchFamily="34" charset="0"/>
                <a:cs typeface="Arial" panose="020B0604020202020204" pitchFamily="34" charset="0"/>
              </a:rPr>
              <a:t>	Estudante, mais um pouquinho de atividades teóricas para manter o cérebro em ação e, na sequência, iremos calcular e ao mesmo tempo rever a relação entre velocidade, comprimento de onda, período e frequência. </a:t>
            </a:r>
          </a:p>
          <a:p>
            <a:pPr algn="just"/>
            <a:r>
              <a:rPr lang="pt-BR" sz="2200" dirty="0">
                <a:latin typeface="Arial Narrow" panose="020B0606020202030204" pitchFamily="34" charset="0"/>
              </a:rPr>
              <a:t>	Importante lembrar que, tente responder sem consultar e, justifique vossa resposta. Pode ser!</a:t>
            </a:r>
          </a:p>
        </p:txBody>
      </p:sp>
      <p:sp>
        <p:nvSpPr>
          <p:cNvPr id="6" name="CaixaDeTexto 5">
            <a:extLst>
              <a:ext uri="{FF2B5EF4-FFF2-40B4-BE49-F238E27FC236}">
                <a16:creationId xmlns:a16="http://schemas.microsoft.com/office/drawing/2014/main" id="{72AFD426-77E4-C14E-7B9B-805172C466A5}"/>
              </a:ext>
            </a:extLst>
          </p:cNvPr>
          <p:cNvSpPr txBox="1"/>
          <p:nvPr/>
        </p:nvSpPr>
        <p:spPr>
          <a:xfrm>
            <a:off x="6006354" y="1014044"/>
            <a:ext cx="4975412" cy="2414956"/>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6. </a:t>
            </a:r>
            <a:r>
              <a:rPr lang="pt-BR" sz="2200" kern="100" dirty="0">
                <a:effectLst/>
                <a:latin typeface="Arial Narrow" panose="020B0606020202030204" pitchFamily="34" charset="0"/>
                <a:ea typeface="Aptos" panose="020B0004020202020204" pitchFamily="34" charset="0"/>
                <a:cs typeface="Arial" panose="020B0604020202020204" pitchFamily="34" charset="0"/>
              </a:rPr>
              <a:t>A frequência corresponde: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À distância entre duas cristas.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Ao número de vibrações por segundo.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À altura da onda.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Ao tempo de propagação.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76A053BC-59C1-C63F-D4E5-4657672D3B27}"/>
              </a:ext>
            </a:extLst>
          </p:cNvPr>
          <p:cNvSpPr txBox="1"/>
          <p:nvPr/>
        </p:nvSpPr>
        <p:spPr>
          <a:xfrm>
            <a:off x="100948" y="4156566"/>
            <a:ext cx="4739993" cy="2414956"/>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5. </a:t>
            </a:r>
            <a:r>
              <a:rPr lang="pt-BR" sz="2200" kern="100" dirty="0">
                <a:effectLst/>
                <a:latin typeface="Arial Narrow" panose="020B0606020202030204" pitchFamily="34" charset="0"/>
                <a:ea typeface="Aptos" panose="020B0004020202020204" pitchFamily="34" charset="0"/>
                <a:cs typeface="Arial" panose="020B0604020202020204" pitchFamily="34" charset="0"/>
              </a:rPr>
              <a:t>As ondas sonoras são: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Mecânicas e longitudinais.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Eletromagnéticas e transversais.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Mecânicas e transversais.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Eletromagnéticas e longitudinais.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B05094BB-25F4-7DC6-151D-ED4EFC1B1EEA}"/>
              </a:ext>
            </a:extLst>
          </p:cNvPr>
          <p:cNvSpPr txBox="1"/>
          <p:nvPr/>
        </p:nvSpPr>
        <p:spPr>
          <a:xfrm>
            <a:off x="6606989" y="3586733"/>
            <a:ext cx="4975412" cy="2631939"/>
          </a:xfrm>
          <a:prstGeom prst="rect">
            <a:avLst/>
          </a:prstGeom>
          <a:noFill/>
        </p:spPr>
        <p:txBody>
          <a:bodyPr wrap="square">
            <a:spAutoFit/>
          </a:bodyPr>
          <a:lstStyle/>
          <a:p>
            <a:pPr indent="540385"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Arial" panose="020B0604020202020204" pitchFamily="34" charset="0"/>
            </a:endParaRPr>
          </a:p>
          <a:p>
            <a:r>
              <a:rPr lang="pt-BR" sz="2200" b="1" dirty="0">
                <a:latin typeface="Arial Narrow" panose="020B0606020202030204" pitchFamily="34" charset="0"/>
              </a:rPr>
              <a:t>7. </a:t>
            </a:r>
            <a:r>
              <a:rPr lang="pt-BR" sz="2200" dirty="0">
                <a:latin typeface="Arial Narrow" panose="020B0606020202030204" pitchFamily="34" charset="0"/>
              </a:rPr>
              <a:t>A unidade da frequência é o</a:t>
            </a:r>
          </a:p>
          <a:p>
            <a:r>
              <a:rPr lang="pt-BR" sz="2200" dirty="0">
                <a:latin typeface="Arial Narrow" panose="020B0606020202030204" pitchFamily="34" charset="0"/>
              </a:rPr>
              <a:t>(A) newton.</a:t>
            </a:r>
          </a:p>
          <a:p>
            <a:r>
              <a:rPr lang="pt-BR" sz="2200" dirty="0">
                <a:latin typeface="Arial Narrow" panose="020B0606020202030204" pitchFamily="34" charset="0"/>
              </a:rPr>
              <a:t>(B) metro.</a:t>
            </a:r>
          </a:p>
          <a:p>
            <a:r>
              <a:rPr lang="pt-BR" sz="2200" dirty="0">
                <a:latin typeface="Arial Narrow" panose="020B0606020202030204" pitchFamily="34" charset="0"/>
              </a:rPr>
              <a:t>(C) hertz.</a:t>
            </a:r>
          </a:p>
          <a:p>
            <a:r>
              <a:rPr lang="pt-BR" sz="2200" dirty="0">
                <a:latin typeface="Arial Narrow" panose="020B0606020202030204" pitchFamily="34" charset="0"/>
              </a:rPr>
              <a:t>(D) segundo.</a:t>
            </a:r>
          </a:p>
          <a:p>
            <a:pPr indent="540385"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48932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73492-3CEA-EE9F-3C5D-49256421BBF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9B29D44-BA20-BE78-CAF9-20E5E8CCC411}"/>
              </a:ext>
            </a:extLst>
          </p:cNvPr>
          <p:cNvSpPr txBox="1"/>
          <p:nvPr/>
        </p:nvSpPr>
        <p:spPr>
          <a:xfrm>
            <a:off x="170329" y="972470"/>
            <a:ext cx="5334001" cy="5366534"/>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8. </a:t>
            </a:r>
            <a:r>
              <a:rPr lang="pt-BR" sz="2200" kern="100" dirty="0">
                <a:effectLst/>
                <a:latin typeface="Arial Narrow" panose="020B0606020202030204" pitchFamily="34" charset="0"/>
                <a:ea typeface="Aptos" panose="020B0004020202020204" pitchFamily="34" charset="0"/>
                <a:cs typeface="Arial" panose="020B0604020202020204" pitchFamily="34" charset="0"/>
              </a:rPr>
              <a:t>O comprimento de onda é:</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A velocidade da onda.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A distância entre dois vales consecutivos.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O tempo da oscilação.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A intensidade da onda.</a:t>
            </a:r>
          </a:p>
          <a:p>
            <a:pPr indent="540385"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9. </a:t>
            </a:r>
            <a:r>
              <a:rPr lang="pt-BR" sz="2200" kern="100" dirty="0">
                <a:effectLst/>
                <a:latin typeface="Arial Narrow" panose="020B0606020202030204" pitchFamily="34" charset="0"/>
                <a:ea typeface="Aptos" panose="020B0004020202020204" pitchFamily="34" charset="0"/>
                <a:cs typeface="Arial" panose="020B0604020202020204" pitchFamily="34" charset="0"/>
              </a:rPr>
              <a:t>Em ondas transversais, a vibração ocorre: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Paralela à propagação.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Perpendicular à propagação.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Sem direção definida.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Apenas no vácuo.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E11D7313-A74E-D9DF-A9B0-B09BDC1E21D3}"/>
                  </a:ext>
                </a:extLst>
              </p:cNvPr>
              <p:cNvSpPr txBox="1"/>
              <p:nvPr/>
            </p:nvSpPr>
            <p:spPr>
              <a:xfrm>
                <a:off x="6329081" y="972470"/>
                <a:ext cx="5593977" cy="5161349"/>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10. </a:t>
                </a:r>
                <a:r>
                  <a:rPr lang="pt-BR" sz="2200" kern="100" dirty="0">
                    <a:effectLst/>
                    <a:latin typeface="Arial Narrow" panose="020B0606020202030204" pitchFamily="34" charset="0"/>
                    <a:ea typeface="Aptos" panose="020B0004020202020204" pitchFamily="34" charset="0"/>
                    <a:cs typeface="Arial" panose="020B0604020202020204" pitchFamily="34" charset="0"/>
                  </a:rPr>
                  <a:t>A velocidade de uma onda pode ser calculada por: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14:m>
                  <m:oMathPara xmlns:m="http://schemas.openxmlformats.org/officeDocument/2006/math">
                    <m:oMathParaPr>
                      <m:jc m:val="centerGroup"/>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v</m:t>
                      </m:r>
                      <m:r>
                        <a:rPr lang="pt-BR" sz="2200" kern="100">
                          <a:effectLst/>
                          <a:latin typeface="Cambria Math" panose="02040503050406030204" pitchFamily="18" charset="0"/>
                          <a:ea typeface="Aptos" panose="020B0004020202020204" pitchFamily="34" charset="0"/>
                          <a:cs typeface="Arial" panose="020B0604020202020204" pitchFamily="34" charset="0"/>
                        </a:rPr>
                        <m:t>=</m:t>
                      </m:r>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λ</m:t>
                      </m:r>
                      <m:r>
                        <a:rPr lang="pt-BR" sz="2200" kern="100">
                          <a:effectLst/>
                          <a:latin typeface="Cambria Math" panose="02040503050406030204" pitchFamily="18" charset="0"/>
                          <a:ea typeface="Aptos" panose="020B0004020202020204" pitchFamily="34" charset="0"/>
                          <a:cs typeface="Arial" panose="020B0604020202020204" pitchFamily="34" charset="0"/>
                        </a:rPr>
                        <m:t>⋅</m:t>
                      </m:r>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f</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Nessa fórmula,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Arial" panose="020B0604020202020204" pitchFamily="34" charset="0"/>
                      </a:rPr>
                      <m:t>𝑓</m:t>
                    </m:r>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a:t>
                </a:r>
                <a:r>
                  <a:rPr lang="pt-BR" sz="2200" kern="100" dirty="0">
                    <a:effectLst/>
                    <a:latin typeface="Arial Narrow" panose="020B0606020202030204" pitchFamily="34" charset="0"/>
                    <a:ea typeface="Aptos" panose="020B0004020202020204" pitchFamily="34" charset="0"/>
                    <a:cs typeface="Arial" panose="020B0604020202020204" pitchFamily="34" charset="0"/>
                  </a:rPr>
                  <a:t>representa: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Frequência.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Amplitude.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Comprimento de onda.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Período.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endParaRPr lang="pt-BR" sz="2200" b="1" kern="100" dirty="0">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11. </a:t>
                </a:r>
                <a:r>
                  <a:rPr lang="pt-BR" sz="2200" kern="100" dirty="0">
                    <a:effectLst/>
                    <a:latin typeface="Arial Narrow" panose="020B0606020202030204" pitchFamily="34" charset="0"/>
                    <a:ea typeface="Aptos" panose="020B0004020202020204" pitchFamily="34" charset="0"/>
                    <a:cs typeface="Arial" panose="020B0604020202020204" pitchFamily="34" charset="0"/>
                  </a:rPr>
                  <a:t>Uma onda oscila em um período de </a:t>
                </a:r>
                <a14:m>
                  <m:oMath xmlns:m="http://schemas.openxmlformats.org/officeDocument/2006/math">
                    <m:r>
                      <a:rPr lang="pt-BR" sz="2200" kern="100">
                        <a:effectLst/>
                        <a:latin typeface="Cambria Math" panose="02040503050406030204" pitchFamily="18" charset="0"/>
                        <a:ea typeface="Aptos" panose="020B0004020202020204" pitchFamily="34" charset="0"/>
                        <a:cs typeface="Arial" panose="020B0604020202020204" pitchFamily="34" charset="0"/>
                      </a:rPr>
                      <m:t>0,1</m:t>
                    </m:r>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s. Determine a sua frequência.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E11D7313-A74E-D9DF-A9B0-B09BDC1E21D3}"/>
                  </a:ext>
                </a:extLst>
              </p:cNvPr>
              <p:cNvSpPr txBox="1">
                <a:spLocks noRot="1" noChangeAspect="1" noMove="1" noResize="1" noEditPoints="1" noAdjustHandles="1" noChangeArrowheads="1" noChangeShapeType="1" noTextEdit="1"/>
              </p:cNvSpPr>
              <p:nvPr/>
            </p:nvSpPr>
            <p:spPr>
              <a:xfrm>
                <a:off x="6329081" y="972470"/>
                <a:ext cx="5593977" cy="5161349"/>
              </a:xfrm>
              <a:prstGeom prst="rect">
                <a:avLst/>
              </a:prstGeom>
              <a:blipFill>
                <a:blip r:embed="rId2"/>
                <a:stretch>
                  <a:fillRect l="-1416" t="-591" r="-1416" b="-1537"/>
                </a:stretch>
              </a:blipFill>
            </p:spPr>
            <p:txBody>
              <a:bodyPr/>
              <a:lstStyle/>
              <a:p>
                <a:r>
                  <a:rPr lang="pt-BR">
                    <a:noFill/>
                  </a:rPr>
                  <a:t> </a:t>
                </a:r>
              </a:p>
            </p:txBody>
          </p:sp>
        </mc:Fallback>
      </mc:AlternateContent>
    </p:spTree>
    <p:extLst>
      <p:ext uri="{BB962C8B-B14F-4D97-AF65-F5344CB8AC3E}">
        <p14:creationId xmlns:p14="http://schemas.microsoft.com/office/powerpoint/2010/main" val="42837236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A065C-9500-AC05-DFD9-654A552C7CD4}"/>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23C68D2F-72B9-77FE-CFC5-8420FFADEC9F}"/>
                  </a:ext>
                </a:extLst>
              </p:cNvPr>
              <p:cNvSpPr txBox="1"/>
              <p:nvPr/>
            </p:nvSpPr>
            <p:spPr>
              <a:xfrm>
                <a:off x="170328" y="907941"/>
                <a:ext cx="5441577" cy="1758815"/>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12. </a:t>
                </a:r>
                <a:r>
                  <a:rPr lang="pt-BR" sz="2200" kern="100" dirty="0">
                    <a:effectLst/>
                    <a:latin typeface="Arial Narrow" panose="020B0606020202030204" pitchFamily="34" charset="0"/>
                    <a:ea typeface="Aptos" panose="020B0004020202020204" pitchFamily="34" charset="0"/>
                    <a:cs typeface="Arial" panose="020B0604020202020204" pitchFamily="34" charset="0"/>
                  </a:rPr>
                  <a:t>Ao longo de uma corda uma onda se propaga com velocidade de </a:t>
                </a:r>
                <a14:m>
                  <m:oMath xmlns:m="http://schemas.openxmlformats.org/officeDocument/2006/math">
                    <m:r>
                      <a:rPr lang="pt-BR" sz="2200" kern="100">
                        <a:effectLst/>
                        <a:latin typeface="Cambria Math" panose="02040503050406030204" pitchFamily="18" charset="0"/>
                        <a:ea typeface="Aptos" panose="020B0004020202020204" pitchFamily="34" charset="0"/>
                        <a:cs typeface="Arial" panose="020B0604020202020204" pitchFamily="34" charset="0"/>
                      </a:rPr>
                      <m:t>20</m:t>
                    </m:r>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m</m:t>
                        </m:r>
                      </m:num>
                      <m:den>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s</m:t>
                        </m:r>
                      </m:den>
                    </m:f>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Sendo o comprimento de onda </a:t>
                </a:r>
                <a14:m>
                  <m:oMath xmlns:m="http://schemas.openxmlformats.org/officeDocument/2006/math">
                    <m:r>
                      <a:rPr lang="pt-BR" sz="2200" kern="100">
                        <a:effectLst/>
                        <a:latin typeface="Cambria Math" panose="02040503050406030204" pitchFamily="18" charset="0"/>
                        <a:ea typeface="Times New Roman" panose="02020603050405020304" pitchFamily="18" charset="0"/>
                        <a:cs typeface="Arial" panose="020B0604020202020204" pitchFamily="34" charset="0"/>
                      </a:rPr>
                      <m:t>2 </m:t>
                    </m:r>
                    <m:r>
                      <m:rPr>
                        <m:sty m:val="p"/>
                      </m:rPr>
                      <a:rPr lang="pt-BR" sz="2200" kern="100">
                        <a:effectLst/>
                        <a:latin typeface="Cambria Math" panose="02040503050406030204" pitchFamily="18" charset="0"/>
                        <a:ea typeface="Times New Roman" panose="02020603050405020304" pitchFamily="18" charset="0"/>
                        <a:cs typeface="Arial" panose="020B0604020202020204" pitchFamily="34" charset="0"/>
                      </a:rPr>
                      <m:t>cm</m:t>
                    </m:r>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qual é a frequência dessa onda?</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23C68D2F-72B9-77FE-CFC5-8420FFADEC9F}"/>
                  </a:ext>
                </a:extLst>
              </p:cNvPr>
              <p:cNvSpPr txBox="1">
                <a:spLocks noRot="1" noChangeAspect="1" noMove="1" noResize="1" noEditPoints="1" noAdjustHandles="1" noChangeArrowheads="1" noChangeShapeType="1" noTextEdit="1"/>
              </p:cNvSpPr>
              <p:nvPr/>
            </p:nvSpPr>
            <p:spPr>
              <a:xfrm>
                <a:off x="170328" y="907941"/>
                <a:ext cx="5441577" cy="1758815"/>
              </a:xfrm>
              <a:prstGeom prst="rect">
                <a:avLst/>
              </a:prstGeom>
              <a:blipFill>
                <a:blip r:embed="rId2"/>
                <a:stretch>
                  <a:fillRect l="-1456" t="-1736" r="-1456" b="-5903"/>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798A22C3-9D25-1E80-0E7B-2B9D6BF4EC94}"/>
                  </a:ext>
                </a:extLst>
              </p:cNvPr>
              <p:cNvSpPr txBox="1"/>
              <p:nvPr/>
            </p:nvSpPr>
            <p:spPr>
              <a:xfrm>
                <a:off x="6230469" y="886444"/>
                <a:ext cx="5441577" cy="2148152"/>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13. </a:t>
                </a:r>
                <a:r>
                  <a:rPr lang="pt-BR" sz="2200" kern="100" dirty="0">
                    <a:effectLst/>
                    <a:latin typeface="Arial Narrow" panose="020B0606020202030204" pitchFamily="34" charset="0"/>
                    <a:ea typeface="Aptos" panose="020B0004020202020204" pitchFamily="34" charset="0"/>
                    <a:cs typeface="Arial" panose="020B0604020202020204" pitchFamily="34" charset="0"/>
                  </a:rPr>
                  <a:t>A distância entre duas cristas consecutivas representa o comprimento de uma onda. Se a velocidade de uma onda mede </a:t>
                </a:r>
                <a14:m>
                  <m:oMath xmlns:m="http://schemas.openxmlformats.org/officeDocument/2006/math">
                    <m:r>
                      <a:rPr lang="pt-BR" sz="2200" kern="100">
                        <a:effectLst/>
                        <a:latin typeface="Cambria Math" panose="02040503050406030204" pitchFamily="18" charset="0"/>
                        <a:ea typeface="Aptos" panose="020B0004020202020204" pitchFamily="34" charset="0"/>
                        <a:cs typeface="Arial" panose="020B0604020202020204" pitchFamily="34" charset="0"/>
                      </a:rPr>
                      <m:t>1,50</m:t>
                    </m:r>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m</m:t>
                        </m:r>
                      </m:num>
                      <m:den>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s</m:t>
                        </m:r>
                      </m:den>
                    </m:f>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e sua frequência, </a:t>
                </a:r>
                <a14:m>
                  <m:oMath xmlns:m="http://schemas.openxmlformats.org/officeDocument/2006/math">
                    <m:r>
                      <a:rPr lang="pt-BR" sz="2200" kern="100">
                        <a:effectLst/>
                        <a:latin typeface="Cambria Math" panose="02040503050406030204" pitchFamily="18" charset="0"/>
                        <a:ea typeface="Times New Roman" panose="02020603050405020304" pitchFamily="18" charset="0"/>
                        <a:cs typeface="Arial" panose="020B0604020202020204" pitchFamily="34" charset="0"/>
                      </a:rPr>
                      <m:t>0,03 </m:t>
                    </m:r>
                    <m:r>
                      <m:rPr>
                        <m:sty m:val="p"/>
                      </m:rPr>
                      <a:rPr lang="pt-BR" sz="2200" kern="100">
                        <a:effectLst/>
                        <a:latin typeface="Cambria Math" panose="02040503050406030204" pitchFamily="18" charset="0"/>
                        <a:ea typeface="Times New Roman" panose="02020603050405020304" pitchFamily="18" charset="0"/>
                        <a:cs typeface="Arial" panose="020B0604020202020204" pitchFamily="34" charset="0"/>
                      </a:rPr>
                      <m:t>Hz</m:t>
                    </m:r>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qual será o seu comprimento?</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798A22C3-9D25-1E80-0E7B-2B9D6BF4EC94}"/>
                  </a:ext>
                </a:extLst>
              </p:cNvPr>
              <p:cNvSpPr txBox="1">
                <a:spLocks noRot="1" noChangeAspect="1" noMove="1" noResize="1" noEditPoints="1" noAdjustHandles="1" noChangeArrowheads="1" noChangeShapeType="1" noTextEdit="1"/>
              </p:cNvSpPr>
              <p:nvPr/>
            </p:nvSpPr>
            <p:spPr>
              <a:xfrm>
                <a:off x="6230469" y="886444"/>
                <a:ext cx="5441577" cy="2148152"/>
              </a:xfrm>
              <a:prstGeom prst="rect">
                <a:avLst/>
              </a:prstGeom>
              <a:blipFill>
                <a:blip r:embed="rId3"/>
                <a:stretch>
                  <a:fillRect l="-1456" t="-1133" r="-1456" b="-4533"/>
                </a:stretch>
              </a:blipFill>
            </p:spPr>
            <p:txBody>
              <a:bodyPr/>
              <a:lstStyle/>
              <a:p>
                <a:r>
                  <a:rPr lang="pt-BR">
                    <a:noFill/>
                  </a:rPr>
                  <a:t> </a:t>
                </a:r>
              </a:p>
            </p:txBody>
          </p:sp>
        </mc:Fallback>
      </mc:AlternateContent>
    </p:spTree>
    <p:extLst>
      <p:ext uri="{BB962C8B-B14F-4D97-AF65-F5344CB8AC3E}">
        <p14:creationId xmlns:p14="http://schemas.microsoft.com/office/powerpoint/2010/main" val="1230592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CC0F8-8A6E-F280-3980-2CC4A2A4AE5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44E15EB-41CD-913F-80F1-A8BD849618C0}"/>
              </a:ext>
            </a:extLst>
          </p:cNvPr>
          <p:cNvSpPr txBox="1"/>
          <p:nvPr/>
        </p:nvSpPr>
        <p:spPr>
          <a:xfrm>
            <a:off x="0" y="778553"/>
            <a:ext cx="6096000" cy="837409"/>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14.</a:t>
            </a:r>
            <a:r>
              <a:rPr lang="pt-BR" sz="2200" kern="100" dirty="0">
                <a:effectLst/>
                <a:latin typeface="Arial Narrow" panose="020B0606020202030204" pitchFamily="34" charset="0"/>
                <a:ea typeface="Aptos" panose="020B0004020202020204" pitchFamily="34" charset="0"/>
                <a:cs typeface="Arial" panose="020B0604020202020204" pitchFamily="34" charset="0"/>
              </a:rPr>
              <a:t> A figura a seguir apresenta as principais características de um onda periódica</a:t>
            </a:r>
            <a:r>
              <a:rPr lang="pt-BR" sz="18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A1BB195-2C88-E179-396B-80E41A3A7C4A}"/>
              </a:ext>
            </a:extLst>
          </p:cNvPr>
          <p:cNvPicPr>
            <a:picLocks noChangeAspect="1"/>
          </p:cNvPicPr>
          <p:nvPr/>
        </p:nvPicPr>
        <p:blipFill>
          <a:blip r:embed="rId2"/>
          <a:stretch>
            <a:fillRect/>
          </a:stretch>
        </p:blipFill>
        <p:spPr>
          <a:xfrm>
            <a:off x="228417" y="2069094"/>
            <a:ext cx="5831357" cy="3596600"/>
          </a:xfrm>
          <a:prstGeom prst="rect">
            <a:avLst/>
          </a:prstGeom>
        </p:spPr>
      </p:pic>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38E6D719-70D5-B538-9EBB-D6C011A89BD6}"/>
                  </a:ext>
                </a:extLst>
              </p:cNvPr>
              <p:cNvSpPr txBox="1"/>
              <p:nvPr/>
            </p:nvSpPr>
            <p:spPr>
              <a:xfrm>
                <a:off x="6358219" y="779252"/>
                <a:ext cx="5493123" cy="1369477"/>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O comprimento dessa onda mede </a:t>
                </a:r>
                <a14:m>
                  <m:oMath xmlns:m="http://schemas.openxmlformats.org/officeDocument/2006/math">
                    <m:r>
                      <a:rPr lang="pt-BR" sz="2200" kern="100">
                        <a:effectLst/>
                        <a:latin typeface="Cambria Math" panose="02040503050406030204" pitchFamily="18" charset="0"/>
                        <a:ea typeface="Aptos" panose="020B0004020202020204" pitchFamily="34" charset="0"/>
                        <a:cs typeface="Arial" panose="020B0604020202020204" pitchFamily="34" charset="0"/>
                      </a:rPr>
                      <m:t>20 </m:t>
                    </m:r>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cm</m:t>
                    </m:r>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e sua velocidade </a:t>
                </a:r>
                <a14:m>
                  <m:oMath xmlns:m="http://schemas.openxmlformats.org/officeDocument/2006/math">
                    <m:r>
                      <a:rPr lang="pt-BR" sz="2200" kern="100">
                        <a:effectLst/>
                        <a:latin typeface="Cambria Math" panose="02040503050406030204" pitchFamily="18" charset="0"/>
                        <a:ea typeface="Times New Roman" panose="02020603050405020304" pitchFamily="18" charset="0"/>
                        <a:cs typeface="Arial" panose="020B0604020202020204" pitchFamily="34" charset="0"/>
                      </a:rPr>
                      <m:t>60</m:t>
                    </m:r>
                    <m:f>
                      <m:fPr>
                        <m:ctrlPr>
                          <a:rPr lang="pt-BR" sz="22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pt-BR" sz="2200" kern="100">
                            <a:effectLst/>
                            <a:latin typeface="Cambria Math" panose="02040503050406030204" pitchFamily="18" charset="0"/>
                            <a:ea typeface="Times New Roman" panose="02020603050405020304" pitchFamily="18" charset="0"/>
                            <a:cs typeface="Arial" panose="020B0604020202020204" pitchFamily="34" charset="0"/>
                          </a:rPr>
                          <m:t>m</m:t>
                        </m:r>
                      </m:num>
                      <m:den>
                        <m:r>
                          <m:rPr>
                            <m:sty m:val="p"/>
                          </m:rPr>
                          <a:rPr lang="pt-BR" sz="2200" kern="100">
                            <a:effectLst/>
                            <a:latin typeface="Cambria Math" panose="02040503050406030204" pitchFamily="18" charset="0"/>
                            <a:ea typeface="Times New Roman" panose="02020603050405020304" pitchFamily="18" charset="0"/>
                            <a:cs typeface="Arial" panose="020B0604020202020204" pitchFamily="34" charset="0"/>
                          </a:rPr>
                          <m:t>s</m:t>
                        </m:r>
                      </m:den>
                    </m:f>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Calcule a frequência em hertz e o período em segundos dessa onda.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38E6D719-70D5-B538-9EBB-D6C011A89BD6}"/>
                  </a:ext>
                </a:extLst>
              </p:cNvPr>
              <p:cNvSpPr txBox="1">
                <a:spLocks noRot="1" noChangeAspect="1" noMove="1" noResize="1" noEditPoints="1" noAdjustHandles="1" noChangeArrowheads="1" noChangeShapeType="1" noTextEdit="1"/>
              </p:cNvSpPr>
              <p:nvPr/>
            </p:nvSpPr>
            <p:spPr>
              <a:xfrm>
                <a:off x="6358219" y="779252"/>
                <a:ext cx="5493123" cy="1369477"/>
              </a:xfrm>
              <a:prstGeom prst="rect">
                <a:avLst/>
              </a:prstGeom>
              <a:blipFill>
                <a:blip r:embed="rId3"/>
                <a:stretch>
                  <a:fillRect l="-1443" t="-1786" r="-1443" b="-7589"/>
                </a:stretch>
              </a:blipFill>
            </p:spPr>
            <p:txBody>
              <a:bodyPr/>
              <a:lstStyle/>
              <a:p>
                <a:r>
                  <a:rPr lang="pt-BR">
                    <a:noFill/>
                  </a:rPr>
                  <a:t> </a:t>
                </a:r>
              </a:p>
            </p:txBody>
          </p:sp>
        </mc:Fallback>
      </mc:AlternateContent>
    </p:spTree>
    <p:extLst>
      <p:ext uri="{BB962C8B-B14F-4D97-AF65-F5344CB8AC3E}">
        <p14:creationId xmlns:p14="http://schemas.microsoft.com/office/powerpoint/2010/main" val="985348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C85D4-2791-0B04-4372-75A913231D6F}"/>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1644DDA4-50BD-957C-DD8E-82622C8D1FA1}"/>
                  </a:ext>
                </a:extLst>
              </p:cNvPr>
              <p:cNvSpPr txBox="1"/>
              <p:nvPr/>
            </p:nvSpPr>
            <p:spPr>
              <a:xfrm>
                <a:off x="242047" y="742452"/>
                <a:ext cx="5647765" cy="2250744"/>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15. </a:t>
                </a:r>
                <a:r>
                  <a:rPr lang="pt-BR" sz="2200" kern="100" dirty="0">
                    <a:effectLst/>
                    <a:latin typeface="Arial Narrow" panose="020B0606020202030204" pitchFamily="34" charset="0"/>
                    <a:ea typeface="Aptos" panose="020B0004020202020204" pitchFamily="34" charset="0"/>
                    <a:cs typeface="Arial" panose="020B0604020202020204" pitchFamily="34" charset="0"/>
                  </a:rPr>
                  <a:t>Um aparelho celular no Brasil emite ondas de frequências variadas.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Se a velocidade da luz é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c</m:t>
                    </m:r>
                    <m:r>
                      <a:rPr lang="pt-BR" sz="2200" kern="100">
                        <a:effectLst/>
                        <a:latin typeface="Cambria Math" panose="02040503050406030204" pitchFamily="18" charset="0"/>
                        <a:ea typeface="Aptos" panose="020B0004020202020204" pitchFamily="34" charset="0"/>
                        <a:cs typeface="Arial" panose="020B0604020202020204" pitchFamily="34" charset="0"/>
                      </a:rPr>
                      <m:t>=3∙</m:t>
                    </m:r>
                    <m:sSup>
                      <m:sSup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pPr>
                      <m:e>
                        <m:r>
                          <a:rPr lang="pt-BR" sz="2200" kern="100">
                            <a:effectLst/>
                            <a:latin typeface="Cambria Math" panose="02040503050406030204" pitchFamily="18" charset="0"/>
                            <a:ea typeface="Aptos" panose="020B0004020202020204" pitchFamily="34" charset="0"/>
                            <a:cs typeface="Arial" panose="020B0604020202020204" pitchFamily="34" charset="0"/>
                          </a:rPr>
                          <m:t>10</m:t>
                        </m:r>
                      </m:e>
                      <m:sup>
                        <m:r>
                          <a:rPr lang="pt-BR" sz="2200" kern="100">
                            <a:effectLst/>
                            <a:latin typeface="Cambria Math" panose="02040503050406030204" pitchFamily="18" charset="0"/>
                            <a:ea typeface="Aptos" panose="020B0004020202020204" pitchFamily="34" charset="0"/>
                            <a:cs typeface="Arial" panose="020B0604020202020204" pitchFamily="34" charset="0"/>
                          </a:rPr>
                          <m:t>8</m:t>
                        </m:r>
                      </m:sup>
                    </m:sSup>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m</m:t>
                        </m:r>
                      </m:num>
                      <m:den>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s</m:t>
                        </m:r>
                      </m:den>
                    </m:f>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e, a frequência aproximada desse aparelho for </a:t>
                </a:r>
                <a14:m>
                  <m:oMath xmlns:m="http://schemas.openxmlformats.org/officeDocument/2006/math">
                    <m:r>
                      <a:rPr lang="pt-BR" sz="2200" kern="100">
                        <a:effectLst/>
                        <a:latin typeface="Cambria Math" panose="02040503050406030204" pitchFamily="18" charset="0"/>
                        <a:ea typeface="Times New Roman" panose="02020603050405020304" pitchFamily="18" charset="0"/>
                        <a:cs typeface="Arial" panose="020B0604020202020204" pitchFamily="34" charset="0"/>
                      </a:rPr>
                      <m:t>3,0 </m:t>
                    </m:r>
                    <m:r>
                      <m:rPr>
                        <m:sty m:val="p"/>
                      </m:rPr>
                      <a:rPr lang="pt-BR" sz="2200" kern="100">
                        <a:effectLst/>
                        <a:latin typeface="Cambria Math" panose="02040503050406030204" pitchFamily="18" charset="0"/>
                        <a:ea typeface="Times New Roman" panose="02020603050405020304" pitchFamily="18" charset="0"/>
                        <a:cs typeface="Arial" panose="020B0604020202020204" pitchFamily="34" charset="0"/>
                      </a:rPr>
                      <m:t>GHz</m:t>
                    </m:r>
                  </m:oMath>
                </a14:m>
                <a:r>
                  <a:rPr lang="pt-BR" sz="2200" kern="100" dirty="0">
                    <a:effectLst/>
                    <a:latin typeface="Arial Narrow" panose="020B0606020202030204" pitchFamily="34" charset="0"/>
                    <a:ea typeface="Aptos" panose="020B0004020202020204" pitchFamily="34" charset="0"/>
                    <a:cs typeface="Arial" panose="020B0604020202020204" pitchFamily="34" charset="0"/>
                  </a:rPr>
                  <a:t> , calcule o seu comprimento de onda.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1644DDA4-50BD-957C-DD8E-82622C8D1FA1}"/>
                  </a:ext>
                </a:extLst>
              </p:cNvPr>
              <p:cNvSpPr txBox="1">
                <a:spLocks noRot="1" noChangeAspect="1" noMove="1" noResize="1" noEditPoints="1" noAdjustHandles="1" noChangeArrowheads="1" noChangeShapeType="1" noTextEdit="1"/>
              </p:cNvSpPr>
              <p:nvPr/>
            </p:nvSpPr>
            <p:spPr>
              <a:xfrm>
                <a:off x="242047" y="742452"/>
                <a:ext cx="5647765" cy="2250744"/>
              </a:xfrm>
              <a:prstGeom prst="rect">
                <a:avLst/>
              </a:prstGeom>
              <a:blipFill>
                <a:blip r:embed="rId2"/>
                <a:stretch>
                  <a:fillRect l="-1404" t="-1355" r="-1404" b="-4336"/>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ADBFC259-A0A5-A167-24EA-63DDB416D4F1}"/>
                  </a:ext>
                </a:extLst>
              </p:cNvPr>
              <p:cNvSpPr txBox="1"/>
              <p:nvPr/>
            </p:nvSpPr>
            <p:spPr>
              <a:xfrm>
                <a:off x="6239436" y="742452"/>
                <a:ext cx="5710517" cy="2148152"/>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16. </a:t>
                </a:r>
                <a:r>
                  <a:rPr lang="pt-BR" sz="2200" kern="100" dirty="0">
                    <a:effectLst/>
                    <a:latin typeface="Arial Narrow" panose="020B0606020202030204" pitchFamily="34" charset="0"/>
                    <a:ea typeface="Aptos" panose="020B0004020202020204" pitchFamily="34" charset="0"/>
                    <a:cs typeface="Arial" panose="020B0604020202020204" pitchFamily="34" charset="0"/>
                  </a:rPr>
                  <a:t>Os morcegos emitem ondas ultrassônicas com frequências entre </a:t>
                </a:r>
                <a14:m>
                  <m:oMath xmlns:m="http://schemas.openxmlformats.org/officeDocument/2006/math">
                    <m:r>
                      <a:rPr lang="pt-BR" sz="2200" kern="100">
                        <a:effectLst/>
                        <a:latin typeface="Cambria Math" panose="02040503050406030204" pitchFamily="18" charset="0"/>
                        <a:ea typeface="Aptos" panose="020B0004020202020204" pitchFamily="34" charset="0"/>
                        <a:cs typeface="Arial" panose="020B0604020202020204" pitchFamily="34" charset="0"/>
                      </a:rPr>
                      <m:t>20 000 </m:t>
                    </m:r>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Hz</m:t>
                    </m:r>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e </a:t>
                </a:r>
                <a14:m>
                  <m:oMath xmlns:m="http://schemas.openxmlformats.org/officeDocument/2006/math">
                    <m:r>
                      <a:rPr lang="pt-BR" sz="2200" kern="100">
                        <a:effectLst/>
                        <a:latin typeface="Cambria Math" panose="02040503050406030204" pitchFamily="18" charset="0"/>
                        <a:ea typeface="Times New Roman" panose="02020603050405020304" pitchFamily="18" charset="0"/>
                        <a:cs typeface="Arial" panose="020B0604020202020204" pitchFamily="34" charset="0"/>
                      </a:rPr>
                      <m:t>120 000 </m:t>
                    </m:r>
                    <m:r>
                      <m:rPr>
                        <m:sty m:val="p"/>
                      </m:rPr>
                      <a:rPr lang="pt-BR" sz="2200" kern="100">
                        <a:effectLst/>
                        <a:latin typeface="Cambria Math" panose="02040503050406030204" pitchFamily="18" charset="0"/>
                        <a:ea typeface="Times New Roman" panose="02020603050405020304" pitchFamily="18" charset="0"/>
                        <a:cs typeface="Arial" panose="020B0604020202020204" pitchFamily="34" charset="0"/>
                      </a:rPr>
                      <m:t>Hz</m:t>
                    </m:r>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A velocidade do som no ar é cerca de </a:t>
                </a:r>
                <a14:m>
                  <m:oMath xmlns:m="http://schemas.openxmlformats.org/officeDocument/2006/math">
                    <m:r>
                      <a:rPr lang="pt-BR" sz="2200" kern="100">
                        <a:effectLst/>
                        <a:latin typeface="Cambria Math" panose="02040503050406030204" pitchFamily="18" charset="0"/>
                        <a:ea typeface="Times New Roman" panose="02020603050405020304" pitchFamily="18" charset="0"/>
                        <a:cs typeface="Arial" panose="020B0604020202020204" pitchFamily="34" charset="0"/>
                      </a:rPr>
                      <m:t>340</m:t>
                    </m:r>
                    <m:f>
                      <m:fPr>
                        <m:ctrlPr>
                          <a:rPr lang="pt-BR" sz="2200" i="1" kern="100">
                            <a:effectLst/>
                            <a:latin typeface="Cambria Math" panose="02040503050406030204" pitchFamily="18" charset="0"/>
                            <a:ea typeface="Times New Roman" panose="02020603050405020304" pitchFamily="18" charset="0"/>
                            <a:cs typeface="Arial" panose="020B0604020202020204" pitchFamily="34" charset="0"/>
                          </a:rPr>
                        </m:ctrlPr>
                      </m:fPr>
                      <m:num>
                        <m:r>
                          <m:rPr>
                            <m:sty m:val="p"/>
                          </m:rPr>
                          <a:rPr lang="pt-BR" sz="2200" kern="100">
                            <a:effectLst/>
                            <a:latin typeface="Cambria Math" panose="02040503050406030204" pitchFamily="18" charset="0"/>
                            <a:ea typeface="Times New Roman" panose="02020603050405020304" pitchFamily="18" charset="0"/>
                            <a:cs typeface="Arial" panose="020B0604020202020204" pitchFamily="34" charset="0"/>
                          </a:rPr>
                          <m:t>m</m:t>
                        </m:r>
                      </m:num>
                      <m:den>
                        <m:r>
                          <m:rPr>
                            <m:sty m:val="p"/>
                          </m:rPr>
                          <a:rPr lang="pt-BR" sz="2200" kern="100">
                            <a:effectLst/>
                            <a:latin typeface="Cambria Math" panose="02040503050406030204" pitchFamily="18" charset="0"/>
                            <a:ea typeface="Times New Roman" panose="02020603050405020304" pitchFamily="18" charset="0"/>
                            <a:cs typeface="Arial" panose="020B0604020202020204" pitchFamily="34" charset="0"/>
                          </a:rPr>
                          <m:t>s</m:t>
                        </m:r>
                      </m:den>
                    </m:f>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Determine o comprimento de onda em cada uma dessas frequências.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ADBFC259-A0A5-A167-24EA-63DDB416D4F1}"/>
                  </a:ext>
                </a:extLst>
              </p:cNvPr>
              <p:cNvSpPr txBox="1">
                <a:spLocks noRot="1" noChangeAspect="1" noMove="1" noResize="1" noEditPoints="1" noAdjustHandles="1" noChangeArrowheads="1" noChangeShapeType="1" noTextEdit="1"/>
              </p:cNvSpPr>
              <p:nvPr/>
            </p:nvSpPr>
            <p:spPr>
              <a:xfrm>
                <a:off x="6239436" y="742452"/>
                <a:ext cx="5710517" cy="2148152"/>
              </a:xfrm>
              <a:prstGeom prst="rect">
                <a:avLst/>
              </a:prstGeom>
              <a:blipFill>
                <a:blip r:embed="rId3"/>
                <a:stretch>
                  <a:fillRect l="-1389" t="-1420" r="-1496" b="-4545"/>
                </a:stretch>
              </a:blipFill>
            </p:spPr>
            <p:txBody>
              <a:bodyPr/>
              <a:lstStyle/>
              <a:p>
                <a:r>
                  <a:rPr lang="pt-BR">
                    <a:noFill/>
                  </a:rPr>
                  <a:t> </a:t>
                </a:r>
              </a:p>
            </p:txBody>
          </p:sp>
        </mc:Fallback>
      </mc:AlternateContent>
    </p:spTree>
    <p:extLst>
      <p:ext uri="{BB962C8B-B14F-4D97-AF65-F5344CB8AC3E}">
        <p14:creationId xmlns:p14="http://schemas.microsoft.com/office/powerpoint/2010/main" val="26250441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FFD66-407F-FE95-26E2-0F050F178CD0}"/>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0475519A-426C-BE60-8EC0-0414CC68F4BC}"/>
                  </a:ext>
                </a:extLst>
              </p:cNvPr>
              <p:cNvSpPr txBox="1"/>
              <p:nvPr/>
            </p:nvSpPr>
            <p:spPr>
              <a:xfrm>
                <a:off x="62753" y="623419"/>
                <a:ext cx="5880847" cy="2537490"/>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17. </a:t>
                </a:r>
                <a:r>
                  <a:rPr lang="pt-BR" sz="2200" kern="100" dirty="0">
                    <a:effectLst/>
                    <a:latin typeface="Arial Narrow" panose="020B0606020202030204" pitchFamily="34" charset="0"/>
                    <a:ea typeface="Aptos" panose="020B0004020202020204" pitchFamily="34" charset="0"/>
                    <a:cs typeface="Arial" panose="020B0604020202020204" pitchFamily="34" charset="0"/>
                  </a:rPr>
                  <a:t>A velocidade da onda sonora depende do meio por onde ela se propaga. Geralmente, os aparelhos de ultrassom são calibrados para uma velocidade de </a:t>
                </a:r>
                <a14:m>
                  <m:oMath xmlns:m="http://schemas.openxmlformats.org/officeDocument/2006/math">
                    <m:r>
                      <a:rPr lang="pt-BR" sz="2200" kern="100">
                        <a:effectLst/>
                        <a:latin typeface="Cambria Math" panose="02040503050406030204" pitchFamily="18" charset="0"/>
                        <a:ea typeface="Aptos" panose="020B0004020202020204" pitchFamily="34" charset="0"/>
                        <a:cs typeface="Arial" panose="020B0604020202020204" pitchFamily="34" charset="0"/>
                      </a:rPr>
                      <m:t>1500</m:t>
                    </m:r>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m</m:t>
                        </m:r>
                      </m:num>
                      <m:den>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s</m:t>
                        </m:r>
                      </m:den>
                    </m:f>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em tecidos moles. Supondo o comprimento de onda </a:t>
                </a:r>
                <a14:m>
                  <m:oMath xmlns:m="http://schemas.openxmlformats.org/officeDocument/2006/math">
                    <m:r>
                      <a:rPr lang="pt-BR" sz="2200" kern="100">
                        <a:effectLst/>
                        <a:latin typeface="Cambria Math" panose="02040503050406030204" pitchFamily="18" charset="0"/>
                        <a:ea typeface="Times New Roman" panose="02020603050405020304" pitchFamily="18" charset="0"/>
                        <a:cs typeface="Arial" panose="020B0604020202020204" pitchFamily="34" charset="0"/>
                      </a:rPr>
                      <m:t>1,5 </m:t>
                    </m:r>
                    <m:r>
                      <m:rPr>
                        <m:sty m:val="p"/>
                      </m:rPr>
                      <a:rPr lang="pt-BR" sz="2200" kern="100">
                        <a:effectLst/>
                        <a:latin typeface="Cambria Math" panose="02040503050406030204" pitchFamily="18" charset="0"/>
                        <a:ea typeface="Times New Roman" panose="02020603050405020304" pitchFamily="18" charset="0"/>
                        <a:cs typeface="Arial" panose="020B0604020202020204" pitchFamily="34" charset="0"/>
                      </a:rPr>
                      <m:t>mm</m:t>
                    </m:r>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qual é a medida de sua frequência em hertz?</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0475519A-426C-BE60-8EC0-0414CC68F4BC}"/>
                  </a:ext>
                </a:extLst>
              </p:cNvPr>
              <p:cNvSpPr txBox="1">
                <a:spLocks noRot="1" noChangeAspect="1" noMove="1" noResize="1" noEditPoints="1" noAdjustHandles="1" noChangeArrowheads="1" noChangeShapeType="1" noTextEdit="1"/>
              </p:cNvSpPr>
              <p:nvPr/>
            </p:nvSpPr>
            <p:spPr>
              <a:xfrm>
                <a:off x="62753" y="623419"/>
                <a:ext cx="5880847" cy="2537490"/>
              </a:xfrm>
              <a:prstGeom prst="rect">
                <a:avLst/>
              </a:prstGeom>
              <a:blipFill>
                <a:blip r:embed="rId2"/>
                <a:stretch>
                  <a:fillRect l="-1347" t="-959" r="-1347" b="-3597"/>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FB50C061-F99F-2557-411F-28D855017160}"/>
                  </a:ext>
                </a:extLst>
              </p:cNvPr>
              <p:cNvSpPr txBox="1"/>
              <p:nvPr/>
            </p:nvSpPr>
            <p:spPr>
              <a:xfrm>
                <a:off x="6181164" y="623419"/>
                <a:ext cx="5880847" cy="4873514"/>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18. </a:t>
                </a:r>
                <a:r>
                  <a:rPr lang="pt-BR" sz="2200" kern="100" dirty="0">
                    <a:effectLst/>
                    <a:latin typeface="Arial Narrow" panose="020B0606020202030204" pitchFamily="34" charset="0"/>
                    <a:ea typeface="Aptos" panose="020B0004020202020204" pitchFamily="34" charset="0"/>
                    <a:cs typeface="Arial" panose="020B0604020202020204" pitchFamily="34" charset="0"/>
                  </a:rPr>
                  <a:t>Um eletroencefalograma (EEG) registra a atividade elétrica natural do cérebro. Embora os impulsos elétricos nervosos e suas ondas resultantes sejam uma forma de atividade eletromagnética, o aparelho não emite ondas mecânicas (como o ultrassom) nem transmite ondas eletromagnéticas ativas para o corpo, apenas capta os sinais elétricos. No eletroencefalograma (EEG), os sinais cerebrais são medidos principalmente pela frequência e amplitude, em vez do comprimento de onda. Mas, suponha que sua frequência seja 100 Hz, e sua velocidade é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c</m:t>
                    </m:r>
                    <m:r>
                      <a:rPr lang="pt-BR" sz="2200" kern="100">
                        <a:effectLst/>
                        <a:latin typeface="Cambria Math" panose="02040503050406030204" pitchFamily="18" charset="0"/>
                        <a:ea typeface="Aptos" panose="020B0004020202020204" pitchFamily="34" charset="0"/>
                        <a:cs typeface="Arial" panose="020B0604020202020204" pitchFamily="34" charset="0"/>
                      </a:rPr>
                      <m:t>=3∙</m:t>
                    </m:r>
                    <m:sSup>
                      <m:sSup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pPr>
                      <m:e>
                        <m:r>
                          <a:rPr lang="pt-BR" sz="2200" kern="100">
                            <a:effectLst/>
                            <a:latin typeface="Cambria Math" panose="02040503050406030204" pitchFamily="18" charset="0"/>
                            <a:ea typeface="Aptos" panose="020B0004020202020204" pitchFamily="34" charset="0"/>
                            <a:cs typeface="Arial" panose="020B0604020202020204" pitchFamily="34" charset="0"/>
                          </a:rPr>
                          <m:t>10</m:t>
                        </m:r>
                      </m:e>
                      <m:sup>
                        <m:r>
                          <a:rPr lang="pt-BR" sz="2200" kern="100">
                            <a:effectLst/>
                            <a:latin typeface="Cambria Math" panose="02040503050406030204" pitchFamily="18" charset="0"/>
                            <a:ea typeface="Aptos" panose="020B0004020202020204" pitchFamily="34" charset="0"/>
                            <a:cs typeface="Arial" panose="020B0604020202020204" pitchFamily="34" charset="0"/>
                          </a:rPr>
                          <m:t>8</m:t>
                        </m:r>
                      </m:sup>
                    </m:sSup>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m</m:t>
                        </m:r>
                      </m:num>
                      <m:den>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s</m:t>
                        </m:r>
                      </m:den>
                    </m:f>
                  </m:oMath>
                </a14:m>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Qual é a medida do comprimento dessa onda?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FB50C061-F99F-2557-411F-28D855017160}"/>
                  </a:ext>
                </a:extLst>
              </p:cNvPr>
              <p:cNvSpPr txBox="1">
                <a:spLocks noRot="1" noChangeAspect="1" noMove="1" noResize="1" noEditPoints="1" noAdjustHandles="1" noChangeArrowheads="1" noChangeShapeType="1" noTextEdit="1"/>
              </p:cNvSpPr>
              <p:nvPr/>
            </p:nvSpPr>
            <p:spPr>
              <a:xfrm>
                <a:off x="6181164" y="623419"/>
                <a:ext cx="5880847" cy="4873514"/>
              </a:xfrm>
              <a:prstGeom prst="rect">
                <a:avLst/>
              </a:prstGeom>
              <a:blipFill>
                <a:blip r:embed="rId3"/>
                <a:stretch>
                  <a:fillRect l="-1347" t="-500" r="-1347" b="-500"/>
                </a:stretch>
              </a:blipFill>
            </p:spPr>
            <p:txBody>
              <a:bodyPr/>
              <a:lstStyle/>
              <a:p>
                <a:r>
                  <a:rPr lang="pt-BR">
                    <a:noFill/>
                  </a:rPr>
                  <a:t> </a:t>
                </a:r>
              </a:p>
            </p:txBody>
          </p:sp>
        </mc:Fallback>
      </mc:AlternateContent>
    </p:spTree>
    <p:extLst>
      <p:ext uri="{BB962C8B-B14F-4D97-AF65-F5344CB8AC3E}">
        <p14:creationId xmlns:p14="http://schemas.microsoft.com/office/powerpoint/2010/main" val="17351674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06023-F8CE-4A98-4936-26970F3CC896}"/>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9A21936D-C0FC-FCE7-C1D4-545769CEB91E}"/>
                  </a:ext>
                </a:extLst>
              </p:cNvPr>
              <p:cNvSpPr txBox="1"/>
              <p:nvPr/>
            </p:nvSpPr>
            <p:spPr>
              <a:xfrm>
                <a:off x="179294" y="788918"/>
                <a:ext cx="5620870" cy="2640082"/>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19. (UERJ – adaptado) </a:t>
                </a:r>
                <a:r>
                  <a:rPr lang="pt-BR" sz="2200" kern="100" dirty="0">
                    <a:effectLst/>
                    <a:latin typeface="Arial Narrow" panose="020B0606020202030204" pitchFamily="34" charset="0"/>
                    <a:ea typeface="Aptos" panose="020B0004020202020204" pitchFamily="34" charset="0"/>
                    <a:cs typeface="Arial" panose="020B0604020202020204" pitchFamily="34" charset="0"/>
                  </a:rPr>
                  <a:t>A velocidade de propagação de uma onda ou radiação eletromagnética, no ar, é cerca de </a:t>
                </a:r>
                <a14:m>
                  <m:oMath xmlns:m="http://schemas.openxmlformats.org/officeDocument/2006/math">
                    <m:r>
                      <a:rPr lang="pt-BR" sz="2200" kern="100">
                        <a:effectLst/>
                        <a:latin typeface="Cambria Math" panose="02040503050406030204" pitchFamily="18" charset="0"/>
                        <a:ea typeface="Aptos" panose="020B0004020202020204" pitchFamily="34" charset="0"/>
                        <a:cs typeface="Arial" panose="020B0604020202020204" pitchFamily="34" charset="0"/>
                      </a:rPr>
                      <m:t>3∙</m:t>
                    </m:r>
                    <m:sSup>
                      <m:sSup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pPr>
                      <m:e>
                        <m:r>
                          <a:rPr lang="pt-BR" sz="2200" kern="100">
                            <a:effectLst/>
                            <a:latin typeface="Cambria Math" panose="02040503050406030204" pitchFamily="18" charset="0"/>
                            <a:ea typeface="Aptos" panose="020B0004020202020204" pitchFamily="34" charset="0"/>
                            <a:cs typeface="Arial" panose="020B0604020202020204" pitchFamily="34" charset="0"/>
                          </a:rPr>
                          <m:t>10</m:t>
                        </m:r>
                      </m:e>
                      <m:sup>
                        <m:r>
                          <a:rPr lang="pt-BR" sz="2200" kern="100">
                            <a:effectLst/>
                            <a:latin typeface="Cambria Math" panose="02040503050406030204" pitchFamily="18" charset="0"/>
                            <a:ea typeface="Aptos" panose="020B0004020202020204" pitchFamily="34" charset="0"/>
                            <a:cs typeface="Arial" panose="020B0604020202020204" pitchFamily="34" charset="0"/>
                          </a:rPr>
                          <m:t>8</m:t>
                        </m:r>
                      </m:sup>
                    </m:sSup>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m</m:t>
                        </m:r>
                      </m:num>
                      <m:den>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s</m:t>
                        </m:r>
                      </m:den>
                    </m:f>
                  </m:oMath>
                </a14:m>
                <a:r>
                  <a:rPr lang="pt-BR" sz="22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tabela a seguir mostra, em metros, a ordem de grandeza do comprimento de onda (λ), associado a algumas radiações eletromagnéticas.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9A21936D-C0FC-FCE7-C1D4-545769CEB91E}"/>
                  </a:ext>
                </a:extLst>
              </p:cNvPr>
              <p:cNvSpPr txBox="1">
                <a:spLocks noRot="1" noChangeAspect="1" noMove="1" noResize="1" noEditPoints="1" noAdjustHandles="1" noChangeArrowheads="1" noChangeShapeType="1" noTextEdit="1"/>
              </p:cNvSpPr>
              <p:nvPr/>
            </p:nvSpPr>
            <p:spPr>
              <a:xfrm>
                <a:off x="179294" y="788918"/>
                <a:ext cx="5620870" cy="2640082"/>
              </a:xfrm>
              <a:prstGeom prst="rect">
                <a:avLst/>
              </a:prstGeom>
              <a:blipFill>
                <a:blip r:embed="rId2"/>
                <a:stretch>
                  <a:fillRect l="-1410" t="-922" r="-1410" b="-3456"/>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4B73AEC2-900B-A99F-59BF-820BD899AF09}"/>
              </a:ext>
            </a:extLst>
          </p:cNvPr>
          <p:cNvPicPr>
            <a:picLocks noChangeAspect="1"/>
          </p:cNvPicPr>
          <p:nvPr/>
        </p:nvPicPr>
        <p:blipFill>
          <a:blip r:embed="rId3"/>
          <a:stretch>
            <a:fillRect/>
          </a:stretch>
        </p:blipFill>
        <p:spPr>
          <a:xfrm>
            <a:off x="501533" y="3429000"/>
            <a:ext cx="4976392" cy="3086044"/>
          </a:xfrm>
          <a:prstGeom prst="rect">
            <a:avLst/>
          </a:prstGeom>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0716EC26-A4AB-0DED-3D43-CAC195696D0F}"/>
                  </a:ext>
                </a:extLst>
              </p:cNvPr>
              <p:cNvSpPr txBox="1"/>
              <p:nvPr/>
            </p:nvSpPr>
            <p:spPr>
              <a:xfrm>
                <a:off x="6248400" y="788918"/>
                <a:ext cx="5620870" cy="1237775"/>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Uma onda eletromagnética de frequência </a:t>
                </a:r>
                <a14:m>
                  <m:oMath xmlns:m="http://schemas.openxmlformats.org/officeDocument/2006/math">
                    <m:r>
                      <a:rPr lang="pt-BR" sz="2200" kern="100">
                        <a:effectLst/>
                        <a:latin typeface="Cambria Math" panose="02040503050406030204" pitchFamily="18" charset="0"/>
                        <a:ea typeface="Aptos" panose="020B0004020202020204" pitchFamily="34" charset="0"/>
                        <a:cs typeface="Arial" panose="020B0604020202020204" pitchFamily="34" charset="0"/>
                      </a:rPr>
                      <m:t>2,5∙</m:t>
                    </m:r>
                    <m:sSup>
                      <m:sSup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pPr>
                      <m:e>
                        <m:r>
                          <a:rPr lang="pt-BR" sz="2200" kern="100">
                            <a:effectLst/>
                            <a:latin typeface="Cambria Math" panose="02040503050406030204" pitchFamily="18" charset="0"/>
                            <a:ea typeface="Aptos" panose="020B0004020202020204" pitchFamily="34" charset="0"/>
                            <a:cs typeface="Arial" panose="020B0604020202020204" pitchFamily="34" charset="0"/>
                          </a:rPr>
                          <m:t>10</m:t>
                        </m:r>
                      </m:e>
                      <m:sup>
                        <m:r>
                          <a:rPr lang="pt-BR" sz="2200" i="1" kern="100">
                            <a:effectLst/>
                            <a:latin typeface="Cambria Math" panose="02040503050406030204" pitchFamily="18" charset="0"/>
                            <a:ea typeface="Aptos" panose="020B0004020202020204" pitchFamily="34" charset="0"/>
                            <a:cs typeface="Arial" panose="020B0604020202020204" pitchFamily="34" charset="0"/>
                          </a:rPr>
                          <m:t>9</m:t>
                        </m:r>
                      </m:sup>
                    </m:sSup>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Hz</m:t>
                    </m:r>
                  </m:oMath>
                </a14:m>
                <a:r>
                  <a:rPr lang="pt-BR" sz="2200" kern="100" dirty="0">
                    <a:effectLst/>
                    <a:latin typeface="Arial Narrow" panose="020B0606020202030204" pitchFamily="34" charset="0"/>
                    <a:ea typeface="Aptos" panose="020B0004020202020204" pitchFamily="34" charset="0"/>
                    <a:cs typeface="Arial" panose="020B0604020202020204" pitchFamily="34" charset="0"/>
                  </a:rPr>
                  <a:t>, que se propaga na atmosfera, corresponderá a radiação classificada como: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0716EC26-A4AB-0DED-3D43-CAC195696D0F}"/>
                  </a:ext>
                </a:extLst>
              </p:cNvPr>
              <p:cNvSpPr txBox="1">
                <a:spLocks noRot="1" noChangeAspect="1" noMove="1" noResize="1" noEditPoints="1" noAdjustHandles="1" noChangeArrowheads="1" noChangeShapeType="1" noTextEdit="1"/>
              </p:cNvSpPr>
              <p:nvPr/>
            </p:nvSpPr>
            <p:spPr>
              <a:xfrm>
                <a:off x="6248400" y="788918"/>
                <a:ext cx="5620870" cy="1237775"/>
              </a:xfrm>
              <a:prstGeom prst="rect">
                <a:avLst/>
              </a:prstGeom>
              <a:blipFill>
                <a:blip r:embed="rId4"/>
                <a:stretch>
                  <a:fillRect l="-1410" t="-1478" r="-1410" b="-8867"/>
                </a:stretch>
              </a:blipFill>
            </p:spPr>
            <p:txBody>
              <a:bodyPr/>
              <a:lstStyle/>
              <a:p>
                <a:r>
                  <a:rPr lang="pt-BR">
                    <a:noFill/>
                  </a:rPr>
                  <a:t> </a:t>
                </a:r>
              </a:p>
            </p:txBody>
          </p:sp>
        </mc:Fallback>
      </mc:AlternateContent>
    </p:spTree>
    <p:extLst>
      <p:ext uri="{BB962C8B-B14F-4D97-AF65-F5344CB8AC3E}">
        <p14:creationId xmlns:p14="http://schemas.microsoft.com/office/powerpoint/2010/main" val="27652900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43DD8-9372-0455-6C54-1E7EB21DAF4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F447B04-205F-01A2-FD1B-4447D174A78C}"/>
              </a:ext>
            </a:extLst>
          </p:cNvPr>
          <p:cNvSpPr txBox="1"/>
          <p:nvPr/>
        </p:nvSpPr>
        <p:spPr>
          <a:xfrm>
            <a:off x="80682" y="679942"/>
            <a:ext cx="5773271" cy="848437"/>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20.  (PUC MG – adaptado) </a:t>
            </a:r>
            <a:r>
              <a:rPr lang="pt-BR" sz="2200" kern="100" dirty="0">
                <a:effectLst/>
                <a:latin typeface="Arial Narrow" panose="020B0606020202030204" pitchFamily="34" charset="0"/>
                <a:ea typeface="Aptos" panose="020B0004020202020204" pitchFamily="34" charset="0"/>
                <a:cs typeface="Arial" panose="020B0604020202020204" pitchFamily="34" charset="0"/>
              </a:rPr>
              <a:t>A figura apresenta o comportamento de uma 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6E455085-478B-76A5-3568-D130774B5D31}"/>
              </a:ext>
            </a:extLst>
          </p:cNvPr>
          <p:cNvPicPr>
            <a:picLocks noChangeAspect="1"/>
          </p:cNvPicPr>
          <p:nvPr/>
        </p:nvPicPr>
        <p:blipFill>
          <a:blip r:embed="rId2"/>
          <a:stretch>
            <a:fillRect/>
          </a:stretch>
        </p:blipFill>
        <p:spPr>
          <a:xfrm>
            <a:off x="110351" y="1712500"/>
            <a:ext cx="5883623" cy="2680205"/>
          </a:xfrm>
          <a:prstGeom prst="rect">
            <a:avLst/>
          </a:prstGeom>
        </p:spPr>
      </p:pic>
      <p:sp>
        <p:nvSpPr>
          <p:cNvPr id="6" name="CaixaDeTexto 5">
            <a:extLst>
              <a:ext uri="{FF2B5EF4-FFF2-40B4-BE49-F238E27FC236}">
                <a16:creationId xmlns:a16="http://schemas.microsoft.com/office/drawing/2014/main" id="{D3805722-9F74-1F08-5BA0-1023B15213B6}"/>
              </a:ext>
            </a:extLst>
          </p:cNvPr>
          <p:cNvSpPr txBox="1"/>
          <p:nvPr/>
        </p:nvSpPr>
        <p:spPr>
          <a:xfrm>
            <a:off x="80682" y="4723023"/>
            <a:ext cx="5883623" cy="848437"/>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partir dos dados observados, calcule a frequência e o período dessa 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728681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F9714-4570-BACF-8E88-CC53A939D0F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0AAE88F-2302-6DAD-2C3D-422FE3CF57C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9000" y="614026"/>
            <a:ext cx="5217150" cy="1152021"/>
          </a:xfrm>
          <a:prstGeom prst="rect">
            <a:avLst/>
          </a:prstGeom>
          <a:noFill/>
        </p:spPr>
      </p:pic>
      <p:sp>
        <p:nvSpPr>
          <p:cNvPr id="4" name="CaixaDeTexto 3">
            <a:extLst>
              <a:ext uri="{FF2B5EF4-FFF2-40B4-BE49-F238E27FC236}">
                <a16:creationId xmlns:a16="http://schemas.microsoft.com/office/drawing/2014/main" id="{0551A60C-8337-84D0-8E9A-920072A1092A}"/>
              </a:ext>
            </a:extLst>
          </p:cNvPr>
          <p:cNvSpPr txBox="1"/>
          <p:nvPr/>
        </p:nvSpPr>
        <p:spPr>
          <a:xfrm>
            <a:off x="6325852" y="712457"/>
            <a:ext cx="5579278" cy="5920019"/>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Vocês já conhecem as ondas quanto a sua natureza que são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Ondas mecânicas que necessitam de um meio material para se propagarem como as ondas em cordas, ondas sonoras etc.</a:t>
            </a:r>
          </a:p>
          <a:p>
            <a:pPr indent="540385" algn="just">
              <a:lnSpc>
                <a:spcPct val="115000"/>
              </a:lnSpc>
              <a:spcAft>
                <a:spcPts val="800"/>
              </a:spcAft>
              <a:buNone/>
            </a:pPr>
            <a:endParaRPr lang="pt-BR" sz="2200" dirty="0">
              <a:latin typeface="Arial Narrow" panose="020B0606020202030204" pitchFamily="34" charset="0"/>
            </a:endParaRPr>
          </a:p>
          <a:p>
            <a:pPr indent="540385" algn="just">
              <a:lnSpc>
                <a:spcPct val="115000"/>
              </a:lnSpc>
              <a:spcAft>
                <a:spcPts val="800"/>
              </a:spcAft>
              <a:buNone/>
            </a:pPr>
            <a:r>
              <a:rPr lang="pt-BR" sz="2200" dirty="0">
                <a:latin typeface="Arial Narrow" panose="020B0606020202030204" pitchFamily="34" charset="0"/>
              </a:rPr>
              <a:t>Ondas eletromagnéticas que não necessitam de um meio material para se propagarem como as ondas de rádio, ondas ultravioletas, ondas de luz etc.</a:t>
            </a:r>
          </a:p>
          <a:p>
            <a:pPr algn="just"/>
            <a:r>
              <a:rPr lang="pt-BR" sz="2200" dirty="0">
                <a:latin typeface="Arial Narrow" panose="020B0606020202030204" pitchFamily="34" charset="0"/>
              </a:rPr>
              <a:t>Agora, observando as novas modalidades de classificação,</a:t>
            </a:r>
          </a:p>
          <a:p>
            <a:pPr indent="540385"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5D065789-D288-2C56-1162-684A8DC2EBAD}"/>
              </a:ext>
            </a:extLst>
          </p:cNvPr>
          <p:cNvSpPr txBox="1"/>
          <p:nvPr/>
        </p:nvSpPr>
        <p:spPr>
          <a:xfrm>
            <a:off x="122274" y="1766047"/>
            <a:ext cx="5579278" cy="4956165"/>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Leia o texto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Texto III</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Classificação das ondas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 </a:t>
            </a:r>
            <a:r>
              <a:rPr lang="pt-BR" sz="2200" kern="100" dirty="0">
                <a:effectLst/>
                <a:latin typeface="Arial Narrow" panose="020B0606020202030204" pitchFamily="34" charset="0"/>
                <a:ea typeface="Aptos" panose="020B0004020202020204" pitchFamily="34" charset="0"/>
                <a:cs typeface="Arial" panose="020B0604020202020204" pitchFamily="34" charset="0"/>
              </a:rPr>
              <a:t>Depois de tudo que já estudamos a respeito de ondulatória, importante lembrar que elas podem ser classificadas também quanto à direção de vibração e à direção de propagação.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Estudante: Professor! Muita calma nessa hora. Explique essa bagagem de informações.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Professor: Explico sim! Vamos por etapas.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051075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1A767-5935-E0B2-1BF0-042008433CD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3F2173F-9FB6-E020-6265-218A97348E6F}"/>
              </a:ext>
            </a:extLst>
          </p:cNvPr>
          <p:cNvSpPr txBox="1"/>
          <p:nvPr/>
        </p:nvSpPr>
        <p:spPr>
          <a:xfrm>
            <a:off x="125506" y="729147"/>
            <a:ext cx="5818094" cy="2496517"/>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Arial" panose="020B0604020202020204" pitchFamily="34" charset="0"/>
              </a:rPr>
              <a:t>Quanto à sua direção de vibração: temos as ondas transversais,  longitudinais e mistas.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As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transversais</a:t>
            </a:r>
            <a:r>
              <a:rPr lang="pt-BR" sz="2200" kern="100" dirty="0">
                <a:effectLst/>
                <a:latin typeface="Arial Narrow" panose="020B0606020202030204" pitchFamily="34" charset="0"/>
                <a:ea typeface="Aptos" panose="020B0004020202020204" pitchFamily="34" charset="0"/>
                <a:cs typeface="Arial" panose="020B0604020202020204" pitchFamily="34" charset="0"/>
              </a:rPr>
              <a:t> são as ondas em que suas vibrações são perpendiculares à sua direção de propagação. A perturbação em uma corda é um exemplo de ondas transversais.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F57648CD-6801-069E-DAEA-A8896E43A818}"/>
              </a:ext>
            </a:extLst>
          </p:cNvPr>
          <p:cNvPicPr>
            <a:picLocks noChangeAspect="1"/>
          </p:cNvPicPr>
          <p:nvPr/>
        </p:nvPicPr>
        <p:blipFill>
          <a:blip r:embed="rId2"/>
          <a:stretch>
            <a:fillRect/>
          </a:stretch>
        </p:blipFill>
        <p:spPr>
          <a:xfrm>
            <a:off x="280693" y="3225664"/>
            <a:ext cx="5540241" cy="3300764"/>
          </a:xfrm>
          <a:prstGeom prst="rect">
            <a:avLst/>
          </a:prstGeom>
        </p:spPr>
      </p:pic>
      <p:sp>
        <p:nvSpPr>
          <p:cNvPr id="6" name="CaixaDeTexto 5">
            <a:extLst>
              <a:ext uri="{FF2B5EF4-FFF2-40B4-BE49-F238E27FC236}">
                <a16:creationId xmlns:a16="http://schemas.microsoft.com/office/drawing/2014/main" id="{B32D0790-710A-A513-3C72-83415EC483AA}"/>
              </a:ext>
            </a:extLst>
          </p:cNvPr>
          <p:cNvSpPr txBox="1"/>
          <p:nvPr/>
        </p:nvSpPr>
        <p:spPr>
          <a:xfrm>
            <a:off x="6096000" y="729147"/>
            <a:ext cx="5970494" cy="848437"/>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As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longitudinais</a:t>
            </a:r>
            <a:r>
              <a:rPr lang="pt-BR" sz="2200" kern="100" dirty="0">
                <a:effectLst/>
                <a:latin typeface="Arial Narrow" panose="020B0606020202030204" pitchFamily="34" charset="0"/>
                <a:ea typeface="Aptos" panose="020B0004020202020204" pitchFamily="34" charset="0"/>
                <a:cs typeface="Arial" panose="020B0604020202020204" pitchFamily="34" charset="0"/>
              </a:rPr>
              <a:t> são ondas em que suas vibrações têm a mesma direção de sua propagação.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C345A635-CAA4-F122-6E52-149CD381ACF0}"/>
              </a:ext>
            </a:extLst>
          </p:cNvPr>
          <p:cNvPicPr>
            <a:picLocks noChangeAspect="1"/>
          </p:cNvPicPr>
          <p:nvPr/>
        </p:nvPicPr>
        <p:blipFill>
          <a:blip r:embed="rId3"/>
          <a:stretch>
            <a:fillRect/>
          </a:stretch>
        </p:blipFill>
        <p:spPr>
          <a:xfrm>
            <a:off x="6249794" y="1872559"/>
            <a:ext cx="5662905" cy="3112882"/>
          </a:xfrm>
          <a:prstGeom prst="rect">
            <a:avLst/>
          </a:prstGeom>
        </p:spPr>
      </p:pic>
    </p:spTree>
    <p:extLst>
      <p:ext uri="{BB962C8B-B14F-4D97-AF65-F5344CB8AC3E}">
        <p14:creationId xmlns:p14="http://schemas.microsoft.com/office/powerpoint/2010/main" val="508342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D7697-E0E7-8056-A38B-FE1C527600B1}"/>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FEA958D5-0A20-8B3B-B81B-559573A387BB}"/>
              </a:ext>
            </a:extLst>
          </p:cNvPr>
          <p:cNvSpPr txBox="1"/>
          <p:nvPr/>
        </p:nvSpPr>
        <p:spPr>
          <a:xfrm>
            <a:off x="134471" y="778553"/>
            <a:ext cx="5818094" cy="848437"/>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As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mistas</a:t>
            </a:r>
            <a:r>
              <a:rPr lang="pt-BR" sz="2200" kern="100" dirty="0">
                <a:effectLst/>
                <a:latin typeface="Arial Narrow" panose="020B0606020202030204" pitchFamily="34" charset="0"/>
                <a:ea typeface="Aptos" panose="020B0004020202020204" pitchFamily="34" charset="0"/>
                <a:cs typeface="Arial" panose="020B0604020202020204" pitchFamily="34" charset="0"/>
              </a:rPr>
              <a:t> possuem características tanto de ondas transversais quanto de longitudinais.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1EE87F53-A788-6301-9E17-D66F056B1BF5}"/>
              </a:ext>
            </a:extLst>
          </p:cNvPr>
          <p:cNvPicPr>
            <a:picLocks noChangeAspect="1"/>
          </p:cNvPicPr>
          <p:nvPr/>
        </p:nvPicPr>
        <p:blipFill>
          <a:blip r:embed="rId2"/>
          <a:stretch>
            <a:fillRect/>
          </a:stretch>
        </p:blipFill>
        <p:spPr>
          <a:xfrm>
            <a:off x="426667" y="1626990"/>
            <a:ext cx="5525898" cy="4452457"/>
          </a:xfrm>
          <a:prstGeom prst="rect">
            <a:avLst/>
          </a:prstGeom>
        </p:spPr>
      </p:pic>
      <p:sp>
        <p:nvSpPr>
          <p:cNvPr id="9" name="CaixaDeTexto 8">
            <a:extLst>
              <a:ext uri="{FF2B5EF4-FFF2-40B4-BE49-F238E27FC236}">
                <a16:creationId xmlns:a16="http://schemas.microsoft.com/office/drawing/2014/main" id="{C94F7A1B-F26C-385F-47D6-279391A5EAF4}"/>
              </a:ext>
            </a:extLst>
          </p:cNvPr>
          <p:cNvSpPr txBox="1"/>
          <p:nvPr/>
        </p:nvSpPr>
        <p:spPr>
          <a:xfrm>
            <a:off x="6239437" y="778553"/>
            <a:ext cx="5629834" cy="2393925"/>
          </a:xfrm>
          <a:prstGeom prst="rect">
            <a:avLst/>
          </a:prstGeom>
          <a:noFill/>
        </p:spPr>
        <p:txBody>
          <a:bodyPr wrap="square">
            <a:spAutoFit/>
          </a:bodyPr>
          <a:lstStyle/>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Arial" panose="020B0604020202020204" pitchFamily="34" charset="0"/>
              </a:rPr>
              <a:t>Quanto à sua direção de propagação: temos as ondas unidimensionais, bidimensionais e tridimensionais.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228600"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As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unidimensionais</a:t>
            </a:r>
            <a:r>
              <a:rPr lang="pt-BR" sz="2200" kern="100" dirty="0">
                <a:effectLst/>
                <a:latin typeface="Arial Narrow" panose="020B0606020202030204" pitchFamily="34" charset="0"/>
                <a:ea typeface="Aptos" panose="020B0004020202020204" pitchFamily="34" charset="0"/>
                <a:cs typeface="Arial" panose="020B0604020202020204" pitchFamily="34" charset="0"/>
              </a:rPr>
              <a:t> propagam-se numa só direção como as cordas de um violão, as molas de um colchão de molas.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5BE3BD81-3423-E58A-3067-CD05C6699805}"/>
              </a:ext>
            </a:extLst>
          </p:cNvPr>
          <p:cNvSpPr txBox="1"/>
          <p:nvPr/>
        </p:nvSpPr>
        <p:spPr>
          <a:xfrm>
            <a:off x="322731" y="6079447"/>
            <a:ext cx="5629834" cy="285912"/>
          </a:xfrm>
          <a:prstGeom prst="rect">
            <a:avLst/>
          </a:prstGeom>
          <a:noFill/>
        </p:spPr>
        <p:txBody>
          <a:bodyPr wrap="square">
            <a:spAutoFit/>
          </a:bodyPr>
          <a:lstStyle/>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Imagem IA</a:t>
            </a: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755D3D95-F20F-6DBE-24AD-D27B6D555B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9438" y="3172478"/>
            <a:ext cx="5713772" cy="3452440"/>
          </a:xfrm>
          <a:prstGeom prst="rect">
            <a:avLst/>
          </a:prstGeom>
        </p:spPr>
      </p:pic>
    </p:spTree>
    <p:extLst>
      <p:ext uri="{BB962C8B-B14F-4D97-AF65-F5344CB8AC3E}">
        <p14:creationId xmlns:p14="http://schemas.microsoft.com/office/powerpoint/2010/main" val="41699801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A8082-6CCE-4808-36F2-3DEC4ECB8F7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5C2C0CC-5153-73F5-0E25-1192EBFD238E}"/>
              </a:ext>
            </a:extLst>
          </p:cNvPr>
          <p:cNvSpPr txBox="1"/>
          <p:nvPr/>
        </p:nvSpPr>
        <p:spPr>
          <a:xfrm>
            <a:off x="107576" y="780645"/>
            <a:ext cx="5853953" cy="1627112"/>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As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bidimensionais</a:t>
            </a:r>
            <a:r>
              <a:rPr lang="pt-BR" sz="2200" kern="100" dirty="0">
                <a:effectLst/>
                <a:latin typeface="Arial Narrow" panose="020B0606020202030204" pitchFamily="34" charset="0"/>
                <a:ea typeface="Aptos" panose="020B0004020202020204" pitchFamily="34" charset="0"/>
                <a:cs typeface="Arial" panose="020B0604020202020204" pitchFamily="34" charset="0"/>
              </a:rPr>
              <a:t> propagam-se num plano como as ondas na superfície de uma piscina, de um lago, de uma poça d’água, superfície de um tambor ou pandeiro etc.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D9326BBD-BC57-170B-FFDA-F0F48908CF0B}"/>
              </a:ext>
            </a:extLst>
          </p:cNvPr>
          <p:cNvPicPr>
            <a:picLocks noChangeAspect="1"/>
          </p:cNvPicPr>
          <p:nvPr/>
        </p:nvPicPr>
        <p:blipFill>
          <a:blip r:embed="rId2"/>
          <a:stretch>
            <a:fillRect/>
          </a:stretch>
        </p:blipFill>
        <p:spPr>
          <a:xfrm>
            <a:off x="161809" y="2407757"/>
            <a:ext cx="5745485" cy="3137498"/>
          </a:xfrm>
          <a:prstGeom prst="rect">
            <a:avLst/>
          </a:prstGeom>
        </p:spPr>
      </p:pic>
      <p:sp>
        <p:nvSpPr>
          <p:cNvPr id="6" name="CaixaDeTexto 5">
            <a:extLst>
              <a:ext uri="{FF2B5EF4-FFF2-40B4-BE49-F238E27FC236}">
                <a16:creationId xmlns:a16="http://schemas.microsoft.com/office/drawing/2014/main" id="{2BC84DAF-9A45-691C-94C5-22F28766ECC7}"/>
              </a:ext>
            </a:extLst>
          </p:cNvPr>
          <p:cNvSpPr txBox="1"/>
          <p:nvPr/>
        </p:nvSpPr>
        <p:spPr>
          <a:xfrm>
            <a:off x="-188706" y="5545255"/>
            <a:ext cx="6096000" cy="292388"/>
          </a:xfrm>
          <a:prstGeom prst="rect">
            <a:avLst/>
          </a:prstGeom>
          <a:noFill/>
        </p:spPr>
        <p:txBody>
          <a:bodyPr wrap="square">
            <a:spAutoFit/>
          </a:bodyPr>
          <a:lstStyle/>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Imagem IA</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0B4BD007-8AD5-F9BA-E06E-047C4882FDC1}"/>
              </a:ext>
            </a:extLst>
          </p:cNvPr>
          <p:cNvSpPr txBox="1"/>
          <p:nvPr/>
        </p:nvSpPr>
        <p:spPr>
          <a:xfrm>
            <a:off x="6230473" y="780645"/>
            <a:ext cx="5602939" cy="1237775"/>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As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tridimensionais</a:t>
            </a:r>
            <a:r>
              <a:rPr lang="pt-BR" sz="2200" kern="100" dirty="0">
                <a:effectLst/>
                <a:latin typeface="Arial Narrow" panose="020B0606020202030204" pitchFamily="34" charset="0"/>
                <a:ea typeface="Aptos" panose="020B0004020202020204" pitchFamily="34" charset="0"/>
                <a:cs typeface="Arial" panose="020B0604020202020204" pitchFamily="34" charset="0"/>
              </a:rPr>
              <a:t> propagam-se em todas as direções como som das ondas sonoras, as ondas eletromagnéticas, ondas sísmicas.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F935344D-05FD-0DE7-714C-BD6A5AF2D587}"/>
              </a:ext>
            </a:extLst>
          </p:cNvPr>
          <p:cNvPicPr>
            <a:picLocks noChangeAspect="1"/>
          </p:cNvPicPr>
          <p:nvPr/>
        </p:nvPicPr>
        <p:blipFill>
          <a:blip r:embed="rId3"/>
          <a:stretch>
            <a:fillRect/>
          </a:stretch>
        </p:blipFill>
        <p:spPr>
          <a:xfrm>
            <a:off x="6453914" y="2018420"/>
            <a:ext cx="5076143" cy="3819223"/>
          </a:xfrm>
          <a:prstGeom prst="rect">
            <a:avLst/>
          </a:prstGeom>
        </p:spPr>
      </p:pic>
      <p:sp>
        <p:nvSpPr>
          <p:cNvPr id="11" name="CaixaDeTexto 10">
            <a:extLst>
              <a:ext uri="{FF2B5EF4-FFF2-40B4-BE49-F238E27FC236}">
                <a16:creationId xmlns:a16="http://schemas.microsoft.com/office/drawing/2014/main" id="{B205D58E-780B-68B4-9078-91D6369F4D66}"/>
              </a:ext>
            </a:extLst>
          </p:cNvPr>
          <p:cNvSpPr txBox="1"/>
          <p:nvPr/>
        </p:nvSpPr>
        <p:spPr>
          <a:xfrm>
            <a:off x="6230473" y="6077355"/>
            <a:ext cx="5602939" cy="430887"/>
          </a:xfrm>
          <a:prstGeom prst="rect">
            <a:avLst/>
          </a:prstGeom>
          <a:noFill/>
        </p:spPr>
        <p:txBody>
          <a:bodyPr wrap="square">
            <a:spAutoFit/>
          </a:bodyPr>
          <a:lstStyle/>
          <a:p>
            <a:r>
              <a:rPr lang="pt-BR" sz="2200" dirty="0" err="1">
                <a:effectLst/>
                <a:latin typeface="Arial Narrow" panose="020B0606020202030204" pitchFamily="34" charset="0"/>
                <a:ea typeface="Aptos" panose="020B0004020202020204" pitchFamily="34" charset="0"/>
                <a:cs typeface="Arial" panose="020B0604020202020204" pitchFamily="34" charset="0"/>
              </a:rPr>
              <a:t>Ufas</a:t>
            </a:r>
            <a:r>
              <a:rPr lang="pt-BR" sz="2200" dirty="0">
                <a:effectLst/>
                <a:latin typeface="Arial Narrow" panose="020B0606020202030204" pitchFamily="34" charset="0"/>
                <a:ea typeface="Aptos" panose="020B0004020202020204" pitchFamily="34" charset="0"/>
                <a:cs typeface="Arial" panose="020B0604020202020204" pitchFamily="34" charset="0"/>
              </a:rPr>
              <a:t>! Tudo bem. Então vamos praticar um pouco.</a:t>
            </a:r>
            <a:endParaRPr lang="pt-BR" sz="2200" dirty="0"/>
          </a:p>
        </p:txBody>
      </p:sp>
    </p:spTree>
    <p:extLst>
      <p:ext uri="{BB962C8B-B14F-4D97-AF65-F5344CB8AC3E}">
        <p14:creationId xmlns:p14="http://schemas.microsoft.com/office/powerpoint/2010/main" val="22917348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19A09-DFA8-72F7-675E-1E53095F90D7}"/>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63E1CE53-154C-2FCE-0EC5-B49B86FC891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3807"/>
            <a:ext cx="4492956" cy="660045"/>
          </a:xfrm>
          <a:prstGeom prst="rect">
            <a:avLst/>
          </a:prstGeom>
          <a:noFill/>
        </p:spPr>
      </p:pic>
      <p:sp>
        <p:nvSpPr>
          <p:cNvPr id="4" name="CaixaDeTexto 3">
            <a:extLst>
              <a:ext uri="{FF2B5EF4-FFF2-40B4-BE49-F238E27FC236}">
                <a16:creationId xmlns:a16="http://schemas.microsoft.com/office/drawing/2014/main" id="{3713A79F-7751-C693-8F13-CC4AAE4F82F5}"/>
              </a:ext>
            </a:extLst>
          </p:cNvPr>
          <p:cNvSpPr txBox="1"/>
          <p:nvPr/>
        </p:nvSpPr>
        <p:spPr>
          <a:xfrm>
            <a:off x="94783" y="1004558"/>
            <a:ext cx="5848816" cy="5529655"/>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Estudante, depois de alguns momentos de estudos fazendo cálculos, vamos resolver as atividades seguintes com uma abordagem mais teórica. Tudo bem. Sempre que possível, agregue a sua resposta, exemplos, experiências, vivências etc. E, procure resolver consultando apenas a sua memória. Vamos lá!</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21. </a:t>
            </a:r>
            <a:r>
              <a:rPr lang="pt-BR" sz="2200" kern="100" dirty="0">
                <a:effectLst/>
                <a:latin typeface="Arial Narrow" panose="020B0606020202030204" pitchFamily="34" charset="0"/>
                <a:ea typeface="Aptos" panose="020B0004020202020204" pitchFamily="34" charset="0"/>
                <a:cs typeface="Arial" panose="020B0604020202020204" pitchFamily="34" charset="0"/>
              </a:rPr>
              <a:t>O que caracteriza uma onda transversal?</a:t>
            </a:r>
            <a:br>
              <a:rPr lang="pt-BR" sz="2200" kern="100" dirty="0">
                <a:effectLst/>
                <a:latin typeface="Arial Narrow" panose="020B0606020202030204" pitchFamily="34" charset="0"/>
                <a:ea typeface="Aptos" panose="020B0004020202020204" pitchFamily="34" charset="0"/>
                <a:cs typeface="Arial" panose="020B0604020202020204" pitchFamily="34" charset="0"/>
              </a:rPr>
            </a:br>
            <a:r>
              <a:rPr lang="pt-BR" sz="2200" kern="100" dirty="0">
                <a:latin typeface="Arial Narrow" panose="020B0606020202030204" pitchFamily="34" charset="0"/>
                <a:ea typeface="Aptos" panose="020B0004020202020204" pitchFamily="34" charset="0"/>
                <a:cs typeface="Arial" panose="020B0604020202020204" pitchFamily="34" charset="0"/>
              </a:rPr>
              <a:t>         </a:t>
            </a:r>
            <a:r>
              <a:rPr lang="pt-BR" sz="2200" kern="100" dirty="0">
                <a:effectLst/>
                <a:latin typeface="Arial Narrow" panose="020B0606020202030204" pitchFamily="34" charset="0"/>
                <a:ea typeface="Aptos" panose="020B0004020202020204" pitchFamily="34" charset="0"/>
                <a:cs typeface="Arial" panose="020B0604020202020204" pitchFamily="34" charset="0"/>
              </a:rPr>
              <a:t>(A) A direção de vibração é paralela à direção de propagação.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A direção de vibração é perpendicular à direção de propagação.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A onda se propaga apenas em uma dimensão.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O meio material se desloca junto com a onda.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DF06C1AA-4EE4-A35E-3D08-7BA74A1A91EA}"/>
              </a:ext>
            </a:extLst>
          </p:cNvPr>
          <p:cNvSpPr txBox="1"/>
          <p:nvPr/>
        </p:nvSpPr>
        <p:spPr>
          <a:xfrm>
            <a:off x="6248402" y="657767"/>
            <a:ext cx="5450541" cy="4853573"/>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22. </a:t>
            </a:r>
            <a:r>
              <a:rPr lang="pt-BR" sz="2200" kern="100" dirty="0">
                <a:effectLst/>
                <a:latin typeface="Arial Narrow" panose="020B0606020202030204" pitchFamily="34" charset="0"/>
                <a:ea typeface="Aptos" panose="020B0004020202020204" pitchFamily="34" charset="0"/>
                <a:cs typeface="Arial" panose="020B0604020202020204" pitchFamily="34" charset="0"/>
              </a:rPr>
              <a:t>O que caracteriza uma onda longitudinal?</a:t>
            </a:r>
            <a:br>
              <a:rPr lang="pt-BR" sz="2200" kern="100" dirty="0">
                <a:effectLst/>
                <a:latin typeface="Arial Narrow" panose="020B0606020202030204" pitchFamily="34" charset="0"/>
                <a:ea typeface="Aptos" panose="020B0004020202020204" pitchFamily="34" charset="0"/>
                <a:cs typeface="Arial" panose="020B0604020202020204" pitchFamily="34" charset="0"/>
              </a:rPr>
            </a:br>
            <a:endParaRPr lang="pt-BR" sz="2200" kern="100" dirty="0">
              <a:effectLst/>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A vibração ocorre de forma circular no meio.</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Não necessita de meio material para se propagar.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A direção de vibração é paralela à direção de propagação.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A direção de vibração é perpendicular à direção de propagação.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232843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D4AC8-47D9-A375-CA3A-C4BF5BAA4EE9}"/>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0A9D7706-E1CB-F0C6-9B12-33BFF96E6D24}"/>
              </a:ext>
            </a:extLst>
          </p:cNvPr>
          <p:cNvSpPr txBox="1"/>
          <p:nvPr/>
        </p:nvSpPr>
        <p:spPr>
          <a:xfrm>
            <a:off x="215154" y="926709"/>
            <a:ext cx="5647764" cy="3193631"/>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23. </a:t>
            </a:r>
            <a:r>
              <a:rPr lang="pt-BR" sz="2200" kern="100" dirty="0">
                <a:effectLst/>
                <a:latin typeface="Arial Narrow" panose="020B0606020202030204" pitchFamily="34" charset="0"/>
                <a:ea typeface="Aptos" panose="020B0004020202020204" pitchFamily="34" charset="0"/>
                <a:cs typeface="Arial" panose="020B0604020202020204" pitchFamily="34" charset="0"/>
              </a:rPr>
              <a:t>As ondas formadas em uma corda esticada, quando sacudimos uma de suas extremidades para cima e para baixo, são classificadas como: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Ondas longitudinais.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Ondas transversais.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Ondas tridimensionais.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Ondas eletromagnéticas.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9F5C9CC1-D1E0-1A81-8827-8CC1E07BA4A4}"/>
              </a:ext>
            </a:extLst>
          </p:cNvPr>
          <p:cNvSpPr txBox="1"/>
          <p:nvPr/>
        </p:nvSpPr>
        <p:spPr>
          <a:xfrm>
            <a:off x="6329084" y="847937"/>
            <a:ext cx="5647762" cy="4361643"/>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24. </a:t>
            </a:r>
            <a:r>
              <a:rPr lang="pt-BR" sz="2200" kern="100" dirty="0">
                <a:effectLst/>
                <a:latin typeface="Arial Narrow" panose="020B0606020202030204" pitchFamily="34" charset="0"/>
                <a:ea typeface="Aptos" panose="020B0004020202020204" pitchFamily="34" charset="0"/>
                <a:cs typeface="Arial" panose="020B0604020202020204" pitchFamily="34" charset="0"/>
              </a:rPr>
              <a:t>Em um estádio de futebol, a famosa "</a:t>
            </a:r>
            <a:r>
              <a:rPr lang="pt-BR" sz="2200" kern="100" dirty="0" err="1">
                <a:effectLst/>
                <a:latin typeface="Arial Narrow" panose="020B0606020202030204" pitchFamily="34" charset="0"/>
                <a:ea typeface="Aptos" panose="020B0004020202020204" pitchFamily="34" charset="0"/>
                <a:cs typeface="Arial" panose="020B0604020202020204" pitchFamily="34" charset="0"/>
              </a:rPr>
              <a:t>ola</a:t>
            </a:r>
            <a:r>
              <a:rPr lang="pt-BR" sz="2200" kern="100" dirty="0">
                <a:effectLst/>
                <a:latin typeface="Arial Narrow" panose="020B0606020202030204" pitchFamily="34" charset="0"/>
                <a:ea typeface="Aptos" panose="020B0004020202020204" pitchFamily="34" charset="0"/>
                <a:cs typeface="Arial" panose="020B0604020202020204" pitchFamily="34" charset="0"/>
              </a:rPr>
              <a:t> mexicana" faz com que os torcedores levantem e abaixem os braços (vibração na vertical), enquanto a onda de torcida se move ao redor do estádio (propagação na horizontal). Que tipo de onda esse movimento simula?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Onda longitudinal.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Onda transversal.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Onda unidimensional.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Onda eletromagnética.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765611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7D222-A712-DEEA-56B0-3822919DAC6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0F3A924-B80F-3D4C-5E6B-38DA6678745F}"/>
              </a:ext>
            </a:extLst>
          </p:cNvPr>
          <p:cNvSpPr txBox="1"/>
          <p:nvPr/>
        </p:nvSpPr>
        <p:spPr>
          <a:xfrm>
            <a:off x="89649" y="607687"/>
            <a:ext cx="5764306" cy="4681282"/>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25. </a:t>
            </a:r>
            <a:r>
              <a:rPr lang="pt-BR" sz="2200" kern="100" dirty="0">
                <a:effectLst/>
                <a:latin typeface="Arial Narrow" panose="020B0606020202030204" pitchFamily="34" charset="0"/>
                <a:ea typeface="Aptos" panose="020B0004020202020204" pitchFamily="34" charset="0"/>
                <a:cs typeface="Arial" panose="020B0604020202020204" pitchFamily="34" charset="0"/>
              </a:rPr>
              <a:t>Classifique as ondas abaixo respectivamente quanto à direção de vibração (transversal ou longitudinal):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I. Som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II. Luz</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III. Ondas em cordas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Longitudinal, Transversal, Transversal.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Transversal, Longitudinal, Longitudinal.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Longitudinal, Longitudinal, Transversal.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Transversal, Transversal, Longitudinal.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7A7F28D1-411B-AE0C-1F7B-E86B0B717D4B}"/>
              </a:ext>
            </a:extLst>
          </p:cNvPr>
          <p:cNvSpPr txBox="1"/>
          <p:nvPr/>
        </p:nvSpPr>
        <p:spPr>
          <a:xfrm>
            <a:off x="6338045" y="607687"/>
            <a:ext cx="5764306" cy="2816156"/>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26. </a:t>
            </a:r>
            <a:r>
              <a:rPr lang="pt-BR" sz="2200" kern="100" dirty="0">
                <a:effectLst/>
                <a:latin typeface="Arial Narrow" panose="020B0606020202030204" pitchFamily="34" charset="0"/>
                <a:ea typeface="Aptos" panose="020B0004020202020204" pitchFamily="34" charset="0"/>
                <a:cs typeface="Arial" panose="020B0604020202020204" pitchFamily="34" charset="0"/>
              </a:rPr>
              <a:t>Quanto à direção de propagação espacial, como são classificadas as ondas em uma corda?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Unidimensionais.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Bidimensionais.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Tridimensionais.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Longitudinais.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124879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D567F-043D-7EDC-54AA-5DBB680267BC}"/>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062ABD4F-A20E-AB22-43ED-402D99F75CAC}"/>
              </a:ext>
            </a:extLst>
          </p:cNvPr>
          <p:cNvSpPr txBox="1"/>
          <p:nvPr/>
        </p:nvSpPr>
        <p:spPr>
          <a:xfrm>
            <a:off x="116538" y="847728"/>
            <a:ext cx="5764307" cy="3205493"/>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27. </a:t>
            </a:r>
            <a:r>
              <a:rPr lang="pt-BR" sz="2200" kern="100" dirty="0">
                <a:effectLst/>
                <a:latin typeface="Arial Narrow" panose="020B0606020202030204" pitchFamily="34" charset="0"/>
                <a:ea typeface="Aptos" panose="020B0004020202020204" pitchFamily="34" charset="0"/>
                <a:cs typeface="Arial" panose="020B0604020202020204" pitchFamily="34" charset="0"/>
              </a:rPr>
              <a:t>As ondas formadas quando uma gota d'água cai na superfície de um lago são classificadas quanto à direção de propagação como: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Unidimensionais.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Bidimensionais.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Tridimensionais.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Radiais.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4BA4D148-CEAC-20BF-F4DD-27A9393F5E44}"/>
              </a:ext>
            </a:extLst>
          </p:cNvPr>
          <p:cNvSpPr txBox="1"/>
          <p:nvPr/>
        </p:nvSpPr>
        <p:spPr>
          <a:xfrm>
            <a:off x="6311155" y="847728"/>
            <a:ext cx="5764307" cy="3205493"/>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28. </a:t>
            </a:r>
            <a:r>
              <a:rPr lang="pt-BR" sz="2200" kern="100" dirty="0">
                <a:effectLst/>
                <a:latin typeface="Arial Narrow" panose="020B0606020202030204" pitchFamily="34" charset="0"/>
                <a:ea typeface="Aptos" panose="020B0004020202020204" pitchFamily="34" charset="0"/>
                <a:cs typeface="Arial" panose="020B0604020202020204" pitchFamily="34" charset="0"/>
              </a:rPr>
              <a:t>As ondas de rádio (FM) são eletromagnéticas. Logo, elas se propagam no vácuo e são caracterizadas como ondas: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Unidimensionais e longitudinais.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Tridimensionais e transversais.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Bidimensionais e longitudinais.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Unidimensionais e transversais.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882894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18691-39D8-DC34-7C2F-C7FD3689594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A23AC32-8997-DD17-5EBF-766594468727}"/>
              </a:ext>
            </a:extLst>
          </p:cNvPr>
          <p:cNvSpPr txBox="1"/>
          <p:nvPr/>
        </p:nvSpPr>
        <p:spPr>
          <a:xfrm>
            <a:off x="143436" y="589183"/>
            <a:ext cx="5800164" cy="4956165"/>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29. </a:t>
            </a:r>
            <a:r>
              <a:rPr lang="pt-BR" sz="2200" kern="100" dirty="0">
                <a:effectLst/>
                <a:latin typeface="Arial Narrow" panose="020B0606020202030204" pitchFamily="34" charset="0"/>
                <a:ea typeface="Aptos" panose="020B0004020202020204" pitchFamily="34" charset="0"/>
                <a:cs typeface="Arial" panose="020B0604020202020204" pitchFamily="34" charset="0"/>
              </a:rPr>
              <a:t>O ultrassom usado em exames médicos é um tipo de som de alta frequência. Como se comportam as partículas do meio em relação à direção de propagação do ultrassom?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Vibram paralelamente à propagação.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Não vibram, pois o som é energia pura.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Vibram perpendicularmente à propagação.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Movem-se junto com a onda de um lado para o outro.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endParaRPr lang="pt-BR" sz="2200" b="1" kern="100" dirty="0">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B1B81A28-07E6-C1B5-D4EE-78EAEA0C6B28}"/>
              </a:ext>
            </a:extLst>
          </p:cNvPr>
          <p:cNvSpPr txBox="1"/>
          <p:nvPr/>
        </p:nvSpPr>
        <p:spPr>
          <a:xfrm>
            <a:off x="6248399" y="589183"/>
            <a:ext cx="5800164" cy="4361643"/>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30. </a:t>
            </a:r>
            <a:r>
              <a:rPr lang="pt-BR" sz="2200" kern="100" dirty="0">
                <a:effectLst/>
                <a:latin typeface="Arial Narrow" panose="020B0606020202030204" pitchFamily="34" charset="0"/>
                <a:ea typeface="Aptos" panose="020B0004020202020204" pitchFamily="34" charset="0"/>
                <a:cs typeface="Arial" panose="020B0604020202020204" pitchFamily="34" charset="0"/>
              </a:rPr>
              <a:t>Uma onda mista ocorre em certas situações, como nas ondas que se formam na superfície da água do mar. O que caracteriza a vibração de uma partícula na superfície da água nesse caso?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Vibra de maneira a descrever órbitas circulares ou elípticas, combinando movimentos longitudinais e transversais.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Vibra exclusivamente na horizontal.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Vibra exclusivamente na vertical.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Não vibra.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846392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DE443-E8B1-64AD-E648-9F8064ED3EB6}"/>
            </a:ext>
          </a:extLst>
        </p:cNvPr>
        <p:cNvGrpSpPr/>
        <p:nvPr/>
      </p:nvGrpSpPr>
      <p:grpSpPr>
        <a:xfrm>
          <a:off x="0" y="0"/>
          <a:ext cx="0" cy="0"/>
          <a:chOff x="0" y="0"/>
          <a:chExt cx="0" cy="0"/>
        </a:xfrm>
      </p:grpSpPr>
      <p:pic>
        <p:nvPicPr>
          <p:cNvPr id="2" name="Imagem 1" descr="Interface gráfica do usuário, Texto&#10;&#10;O conteúdo gerado por IA pode estar incorreto.">
            <a:extLst>
              <a:ext uri="{FF2B5EF4-FFF2-40B4-BE49-F238E27FC236}">
                <a16:creationId xmlns:a16="http://schemas.microsoft.com/office/drawing/2014/main" id="{6F34E01A-4304-ABF2-F3C0-D979006BFA6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929" t="9235" r="13987" b="9623"/>
          <a:stretch>
            <a:fillRect/>
          </a:stretch>
        </p:blipFill>
        <p:spPr bwMode="auto">
          <a:xfrm>
            <a:off x="77745" y="653806"/>
            <a:ext cx="1401431" cy="796892"/>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3EDA70AF-B166-896C-0340-989FC6D117C3}"/>
              </a:ext>
            </a:extLst>
          </p:cNvPr>
          <p:cNvSpPr txBox="1"/>
          <p:nvPr/>
        </p:nvSpPr>
        <p:spPr>
          <a:xfrm>
            <a:off x="77745" y="1544929"/>
            <a:ext cx="5836023" cy="3984168"/>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Estudante, aproveite o viço de tua juventude e estude. Defenda o quanto puder a sua curiosidade ativa, o seu aprendizado. </a:t>
            </a:r>
          </a:p>
          <a:p>
            <a:pPr indent="540385"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Seja crítico, não apenas decore. Tudo bem!</a:t>
            </a:r>
          </a:p>
          <a:p>
            <a:pPr indent="540385" algn="just">
              <a:lnSpc>
                <a:spcPct val="115000"/>
              </a:lnSpc>
              <a:spcAft>
                <a:spcPts val="800"/>
              </a:spcAft>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Para relaxarmos um pouco, a poesia faz parte da física, os quadrinhos representam os pensamentos científicos que são estudados em física.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F06CE5EF-E209-49CB-9693-5D64DEC8A18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70838" y="367207"/>
            <a:ext cx="3088559" cy="1506689"/>
          </a:xfrm>
          <a:prstGeom prst="rect">
            <a:avLst/>
          </a:prstGeom>
          <a:noFill/>
          <a:ln>
            <a:noFill/>
          </a:ln>
        </p:spPr>
      </p:pic>
      <p:sp>
        <p:nvSpPr>
          <p:cNvPr id="7" name="CaixaDeTexto 6">
            <a:extLst>
              <a:ext uri="{FF2B5EF4-FFF2-40B4-BE49-F238E27FC236}">
                <a16:creationId xmlns:a16="http://schemas.microsoft.com/office/drawing/2014/main" id="{908B7AA3-2569-68BC-7CC9-7E4BCBA6B3FB}"/>
              </a:ext>
            </a:extLst>
          </p:cNvPr>
          <p:cNvSpPr txBox="1"/>
          <p:nvPr/>
        </p:nvSpPr>
        <p:spPr>
          <a:xfrm>
            <a:off x="6452033" y="1621476"/>
            <a:ext cx="5112821" cy="1627112"/>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Leia o poema a seguir: trata-se de um poema original e didático para ti, que desejas capturar a essência da física ondulatória de forma simples e musical.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9E20CA3C-9562-A5D5-BB36-0AECAC2DCA00}"/>
              </a:ext>
            </a:extLst>
          </p:cNvPr>
          <p:cNvPicPr>
            <a:picLocks noChangeAspect="1"/>
          </p:cNvPicPr>
          <p:nvPr/>
        </p:nvPicPr>
        <p:blipFill>
          <a:blip r:embed="rId5"/>
          <a:stretch>
            <a:fillRect/>
          </a:stretch>
        </p:blipFill>
        <p:spPr>
          <a:xfrm>
            <a:off x="7888942" y="3212170"/>
            <a:ext cx="2214280" cy="2952374"/>
          </a:xfrm>
          <a:prstGeom prst="rect">
            <a:avLst/>
          </a:prstGeom>
        </p:spPr>
      </p:pic>
      <p:sp>
        <p:nvSpPr>
          <p:cNvPr id="11" name="CaixaDeTexto 10">
            <a:extLst>
              <a:ext uri="{FF2B5EF4-FFF2-40B4-BE49-F238E27FC236}">
                <a16:creationId xmlns:a16="http://schemas.microsoft.com/office/drawing/2014/main" id="{1CD96F55-7E4A-B223-7778-57155D0A4C24}"/>
              </a:ext>
            </a:extLst>
          </p:cNvPr>
          <p:cNvSpPr txBox="1"/>
          <p:nvPr/>
        </p:nvSpPr>
        <p:spPr>
          <a:xfrm>
            <a:off x="6158706" y="6198405"/>
            <a:ext cx="5112821" cy="292388"/>
          </a:xfrm>
          <a:prstGeom prst="rect">
            <a:avLst/>
          </a:prstGeom>
          <a:noFill/>
        </p:spPr>
        <p:txBody>
          <a:bodyPr wrap="square">
            <a:spAutoFit/>
          </a:bodyPr>
          <a:lstStyle/>
          <a:p>
            <a:pPr indent="540385" algn="ctr">
              <a:lnSpc>
                <a:spcPct val="115000"/>
              </a:lnSpc>
              <a:spcAft>
                <a:spcPts val="800"/>
              </a:spcAft>
              <a:buNone/>
            </a:pPr>
            <a:r>
              <a:rPr lang="pt-BR" sz="1200" kern="100" dirty="0">
                <a:latin typeface="Arial Narrow" panose="020B0606020202030204" pitchFamily="34" charset="0"/>
                <a:ea typeface="Aptos" panose="020B0004020202020204" pitchFamily="34" charset="0"/>
                <a:cs typeface="Arial" panose="020B0604020202020204" pitchFamily="34" charset="0"/>
              </a:rPr>
              <a:t>Estátua de Fernando Pessoa, poeta português.</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986812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F024C-A664-B31C-1E1E-B7C8709EFDE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EF7B99D-F8D1-5CD9-9ED4-FE093584F818}"/>
              </a:ext>
            </a:extLst>
          </p:cNvPr>
          <p:cNvSpPr txBox="1"/>
          <p:nvPr/>
        </p:nvSpPr>
        <p:spPr>
          <a:xfrm>
            <a:off x="251010" y="650896"/>
            <a:ext cx="5844989" cy="3538020"/>
          </a:xfrm>
          <a:prstGeom prst="rect">
            <a:avLst/>
          </a:prstGeom>
          <a:noFill/>
        </p:spPr>
        <p:txBody>
          <a:bodyPr wrap="square">
            <a:spAutoFit/>
          </a:bodyPr>
          <a:lstStyle/>
          <a:p>
            <a:pPr indent="540385">
              <a:lnSpc>
                <a:spcPct val="115000"/>
              </a:lnSpc>
              <a:spcAft>
                <a:spcPts val="800"/>
              </a:spcAft>
              <a:buNone/>
            </a:pPr>
            <a:r>
              <a:rPr lang="pt-BR" sz="2200" kern="100" dirty="0">
                <a:solidFill>
                  <a:srgbClr val="000000"/>
                </a:solidFill>
                <a:effectLst/>
                <a:highlight>
                  <a:srgbClr val="C0C0C0"/>
                </a:highlight>
                <a:latin typeface="Arial Narrow" panose="020B0606020202030204" pitchFamily="34" charset="0"/>
                <a:ea typeface="Aptos" panose="020B0004020202020204" pitchFamily="34" charset="0"/>
                <a:cs typeface="Arial" panose="020B0604020202020204" pitchFamily="34" charset="0"/>
              </a:rPr>
              <a:t>Poesia 1:</a:t>
            </a:r>
            <a:endParaRPr lang="pt-BR" sz="2200" kern="100" dirty="0">
              <a:effectLst/>
              <a:highlight>
                <a:srgbClr val="C0C0C0"/>
              </a:highlight>
              <a:latin typeface="Arial Narrow" panose="020B0606020202030204" pitchFamily="34" charset="0"/>
              <a:ea typeface="Aptos" panose="020B0004020202020204" pitchFamily="34" charset="0"/>
              <a:cs typeface="Times New Roman" panose="02020603050405020304" pitchFamily="18" charset="0"/>
            </a:endParaRPr>
          </a:p>
          <a:p>
            <a:pPr indent="540385" algn="ctr">
              <a:lnSpc>
                <a:spcPct val="115000"/>
              </a:lnSpc>
              <a:spcAft>
                <a:spcPts val="800"/>
              </a:spcAft>
              <a:buNone/>
            </a:pPr>
            <a:r>
              <a:rPr lang="pt-BR"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No silêncio do espaço ou no fundo do mar,</a:t>
            </a:r>
            <a:br>
              <a:rPr lang="pt-BR"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Perturbações começam a se propagar.</a:t>
            </a:r>
            <a:br>
              <a:rPr lang="pt-BR"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É a onda que dança, levando energia,</a:t>
            </a:r>
            <a:br>
              <a:rPr lang="pt-BR"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Mas a matéria fica onde estava, que ironia!</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ctr">
              <a:lnSpc>
                <a:spcPct val="115000"/>
              </a:lnSpc>
              <a:spcAft>
                <a:spcPts val="800"/>
              </a:spcAft>
              <a:buNone/>
            </a:pPr>
            <a:r>
              <a:rPr lang="pt-BR"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A crista é o topo, o ponto mais alto,</a:t>
            </a:r>
            <a:br>
              <a:rPr lang="pt-BR"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Onde a água ou o som dão o seu salto.</a:t>
            </a:r>
            <a:br>
              <a:rPr lang="pt-BR"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Lá embaixo, o vale é a parte de baixo,</a:t>
            </a:r>
            <a:br>
              <a:rPr lang="pt-BR"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Na linha de equilíbrio eu me encaixo.</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FBD81857-42BC-1B2F-3D92-4E15AB3F1AD2}"/>
              </a:ext>
            </a:extLst>
          </p:cNvPr>
          <p:cNvSpPr txBox="1"/>
          <p:nvPr/>
        </p:nvSpPr>
        <p:spPr>
          <a:xfrm>
            <a:off x="6095998" y="650896"/>
            <a:ext cx="5970495" cy="1669303"/>
          </a:xfrm>
          <a:prstGeom prst="rect">
            <a:avLst/>
          </a:prstGeom>
          <a:noFill/>
        </p:spPr>
        <p:txBody>
          <a:bodyPr wrap="square">
            <a:spAutoFit/>
          </a:bodyPr>
          <a:lstStyle/>
          <a:p>
            <a:pPr indent="540385" algn="ctr">
              <a:lnSpc>
                <a:spcPct val="115000"/>
              </a:lnSpc>
              <a:spcAft>
                <a:spcPts val="800"/>
              </a:spcAft>
              <a:buNone/>
            </a:pPr>
            <a: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A frequência conta quantas oscilações,</a:t>
            </a:r>
            <a:b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Passam por segundo, gerando emoções.</a:t>
            </a:r>
            <a:b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E o período é o tempo para o ciclo findar,</a:t>
            </a:r>
            <a:b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Que com a frequência, aprendemos a calcular:</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41879F5F-B6D1-CA10-322A-D08D783E8184}"/>
              </a:ext>
            </a:extLst>
          </p:cNvPr>
          <p:cNvSpPr txBox="1"/>
          <p:nvPr/>
        </p:nvSpPr>
        <p:spPr>
          <a:xfrm>
            <a:off x="6239430" y="3904231"/>
            <a:ext cx="5844989" cy="2624949"/>
          </a:xfrm>
          <a:prstGeom prst="rect">
            <a:avLst/>
          </a:prstGeom>
          <a:noFill/>
        </p:spPr>
        <p:txBody>
          <a:bodyPr wrap="square">
            <a:spAutoFit/>
          </a:bodyPr>
          <a:lstStyle/>
          <a:p>
            <a:pPr indent="540385" algn="ctr">
              <a:lnSpc>
                <a:spcPct val="115000"/>
              </a:lnSpc>
              <a:spcAft>
                <a:spcPts val="800"/>
              </a:spcAft>
              <a:buNone/>
            </a:pPr>
            <a: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Se a onda é mecânica, exige um meio material,</a:t>
            </a:r>
            <a:b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Como o som que escutamos no espaço sideral?</a:t>
            </a:r>
            <a:b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Não! O som não se propaga onde há vácuo e ar,</a:t>
            </a:r>
            <a:b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Mas a luz (eletromagnética) consegue viajar.</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82217B49-51CB-BDC2-D92A-8ECDAE3290D1}"/>
                  </a:ext>
                </a:extLst>
              </p:cNvPr>
              <p:cNvSpPr txBox="1"/>
              <p:nvPr/>
            </p:nvSpPr>
            <p:spPr>
              <a:xfrm>
                <a:off x="7162798" y="2320199"/>
                <a:ext cx="3836894" cy="1609608"/>
              </a:xfrm>
              <a:prstGeom prst="rect">
                <a:avLst/>
              </a:prstGeom>
              <a:solidFill>
                <a:srgbClr val="FFFF00"/>
              </a:solidFill>
            </p:spPr>
            <p:txBody>
              <a:bodyPr wrap="square">
                <a:spAutoFit/>
              </a:bodyPr>
              <a:lstStyle/>
              <a:p>
                <a:pPr/>
                <a14:m>
                  <m:oMathPara xmlns:m="http://schemas.openxmlformats.org/officeDocument/2006/math">
                    <m:oMathParaPr>
                      <m:jc m:val="centerGroup"/>
                    </m:oMathParaPr>
                    <m:oMath xmlns:m="http://schemas.openxmlformats.org/officeDocument/2006/math">
                      <m:r>
                        <a:rPr lang="pt-BR" sz="4800" b="1" i="1" smtClean="0">
                          <a:latin typeface="Cambria Math" panose="02040503050406030204" pitchFamily="18" charset="0"/>
                        </a:rPr>
                        <m:t>𝑻</m:t>
                      </m:r>
                      <m:r>
                        <a:rPr lang="pt-BR" sz="4800" b="0" i="0">
                          <a:latin typeface="Cambria Math" panose="02040503050406030204" pitchFamily="18" charset="0"/>
                        </a:rPr>
                        <m:t>=</m:t>
                      </m:r>
                      <m:f>
                        <m:fPr>
                          <m:ctrlPr>
                            <a:rPr lang="pt-BR" sz="4800" b="0" i="1">
                              <a:latin typeface="Cambria Math" panose="02040503050406030204" pitchFamily="18" charset="0"/>
                            </a:rPr>
                          </m:ctrlPr>
                        </m:fPr>
                        <m:num>
                          <m:r>
                            <a:rPr lang="pt-BR" sz="4800" b="0" i="0">
                              <a:latin typeface="Cambria Math" panose="02040503050406030204" pitchFamily="18" charset="0"/>
                            </a:rPr>
                            <m:t>1</m:t>
                          </m:r>
                        </m:num>
                        <m:den>
                          <m:r>
                            <a:rPr lang="pt-BR" sz="4800" b="1" i="1">
                              <a:latin typeface="Cambria Math" panose="02040503050406030204" pitchFamily="18" charset="0"/>
                            </a:rPr>
                            <m:t>𝒇</m:t>
                          </m:r>
                        </m:den>
                      </m:f>
                    </m:oMath>
                  </m:oMathPara>
                </a14:m>
                <a:endParaRPr lang="pt-BR" sz="4800" dirty="0"/>
              </a:p>
            </p:txBody>
          </p:sp>
        </mc:Choice>
        <mc:Fallback>
          <p:sp>
            <p:nvSpPr>
              <p:cNvPr id="9" name="CaixaDeTexto 8">
                <a:extLst>
                  <a:ext uri="{FF2B5EF4-FFF2-40B4-BE49-F238E27FC236}">
                    <a16:creationId xmlns:a16="http://schemas.microsoft.com/office/drawing/2014/main" id="{82217B49-51CB-BDC2-D92A-8ECDAE3290D1}"/>
                  </a:ext>
                </a:extLst>
              </p:cNvPr>
              <p:cNvSpPr txBox="1">
                <a:spLocks noRot="1" noChangeAspect="1" noMove="1" noResize="1" noEditPoints="1" noAdjustHandles="1" noChangeArrowheads="1" noChangeShapeType="1" noTextEdit="1"/>
              </p:cNvSpPr>
              <p:nvPr/>
            </p:nvSpPr>
            <p:spPr>
              <a:xfrm>
                <a:off x="7162798" y="2320199"/>
                <a:ext cx="3836894" cy="1609608"/>
              </a:xfrm>
              <a:prstGeom prst="rect">
                <a:avLst/>
              </a:prstGeom>
              <a:blipFill>
                <a:blip r:embed="rId2"/>
                <a:stretch>
                  <a:fillRect/>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AEB959AE-8E29-5C45-5AE5-5D8F1A0DECAB}"/>
              </a:ext>
            </a:extLst>
          </p:cNvPr>
          <p:cNvSpPr txBox="1"/>
          <p:nvPr/>
        </p:nvSpPr>
        <p:spPr>
          <a:xfrm>
            <a:off x="125506" y="4306587"/>
            <a:ext cx="5844988" cy="1669303"/>
          </a:xfrm>
          <a:prstGeom prst="rect">
            <a:avLst/>
          </a:prstGeom>
          <a:noFill/>
        </p:spPr>
        <p:txBody>
          <a:bodyPr wrap="square">
            <a:spAutoFit/>
          </a:bodyPr>
          <a:lstStyle/>
          <a:p>
            <a:pPr indent="540385" algn="ctr">
              <a:lnSpc>
                <a:spcPct val="115000"/>
              </a:lnSpc>
              <a:spcAft>
                <a:spcPts val="800"/>
              </a:spcAft>
              <a:buNone/>
            </a:pPr>
            <a: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A amplitude mede a altura da onda,</a:t>
            </a:r>
            <a:b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E o comprimento é o tamanho que sonda</a:t>
            </a:r>
            <a:b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A distância entre dois vales ou cristas seguidas,</a:t>
            </a:r>
            <a:b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18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Onde as formas e ciclos se veem repetidas.</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212078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63E65-09F6-B804-901C-A0225E252F8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C07FBB-D0C3-4FC7-075E-BBF20B1D7621}"/>
              </a:ext>
            </a:extLst>
          </p:cNvPr>
          <p:cNvSpPr txBox="1"/>
          <p:nvPr/>
        </p:nvSpPr>
        <p:spPr>
          <a:xfrm>
            <a:off x="134471" y="634433"/>
            <a:ext cx="5800165" cy="5224379"/>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highlight>
                  <a:srgbClr val="C0C0C0"/>
                </a:highlight>
                <a:latin typeface="Arial Narrow" panose="020B0606020202030204" pitchFamily="34" charset="0"/>
                <a:ea typeface="Aptos" panose="020B0004020202020204" pitchFamily="34" charset="0"/>
                <a:cs typeface="Arial" panose="020B0604020202020204" pitchFamily="34" charset="0"/>
              </a:rPr>
              <a:t>Poesia 2:</a:t>
            </a:r>
            <a:endParaRPr lang="pt-BR" sz="2200" kern="100" dirty="0">
              <a:effectLst/>
              <a:highlight>
                <a:srgbClr val="C0C0C0"/>
              </a:highlight>
              <a:latin typeface="Arial Narrow" panose="020B0606020202030204" pitchFamily="34" charset="0"/>
              <a:ea typeface="Aptos" panose="020B0004020202020204" pitchFamily="34" charset="0"/>
              <a:cs typeface="Times New Roman" panose="02020603050405020304" pitchFamily="18" charset="0"/>
            </a:endParaRPr>
          </a:p>
          <a:p>
            <a:pPr indent="540385" algn="ctr">
              <a:lnSpc>
                <a:spcPct val="115000"/>
              </a:lnSpc>
              <a:spcAft>
                <a:spcPts val="800"/>
              </a:spcAft>
              <a:buNone/>
            </a:pPr>
            <a:r>
              <a:rPr lang="pt-BR" sz="2000" b="1"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O Canto das Ondas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ctr">
              <a:lnSpc>
                <a:spcPct val="115000"/>
              </a:lnSpc>
              <a:spcAft>
                <a:spcPts val="800"/>
              </a:spcAft>
              <a:buNone/>
            </a:pPr>
            <a:r>
              <a:rPr lang="pt-BR" sz="2000" b="1"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ctr">
              <a:lnSpc>
                <a:spcPct val="115000"/>
              </a:lnSpc>
              <a:spcAft>
                <a:spcPts val="800"/>
              </a:spcAft>
              <a:buNone/>
            </a:pP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Na vastidão que o espaço encerra,</a:t>
            </a:r>
            <a:b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A energia viaja, sem nunca parar.</a:t>
            </a:r>
            <a:b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Do céu estrelado ao fundo da terra,</a:t>
            </a:r>
            <a:b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O mundo é um sopro a ondular.</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ctr">
              <a:lnSpc>
                <a:spcPct val="115000"/>
              </a:lnSpc>
              <a:spcAft>
                <a:spcPts val="800"/>
              </a:spcAft>
              <a:buNone/>
            </a:pP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ctr">
              <a:lnSpc>
                <a:spcPct val="115000"/>
              </a:lnSpc>
              <a:spcAft>
                <a:spcPts val="800"/>
              </a:spcAft>
              <a:buNone/>
            </a:pP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A crista se ergue, o vale profundo,</a:t>
            </a:r>
            <a:b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Dançando no ritmo da oscilação.</a:t>
            </a:r>
            <a:b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A frequência é o pulso que dita o compasso,</a:t>
            </a:r>
            <a:b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A amplitude é a força de pulsação.</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195D25A6-0048-38AA-8A7E-66033BBFDB3C}"/>
              </a:ext>
            </a:extLst>
          </p:cNvPr>
          <p:cNvSpPr txBox="1"/>
          <p:nvPr/>
        </p:nvSpPr>
        <p:spPr>
          <a:xfrm>
            <a:off x="6257366" y="634433"/>
            <a:ext cx="5495363" cy="4173322"/>
          </a:xfrm>
          <a:prstGeom prst="rect">
            <a:avLst/>
          </a:prstGeom>
          <a:noFill/>
        </p:spPr>
        <p:txBody>
          <a:bodyPr wrap="square">
            <a:spAutoFit/>
          </a:bodyPr>
          <a:lstStyle/>
          <a:p>
            <a:pPr indent="540385" algn="ctr">
              <a:lnSpc>
                <a:spcPct val="115000"/>
              </a:lnSpc>
              <a:spcAft>
                <a:spcPts val="800"/>
              </a:spcAft>
              <a:buNone/>
            </a:pP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São ondas que cruzam a imensa matéria,</a:t>
            </a:r>
            <a:b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Na água, no vácuo, no ar ou no som.</a:t>
            </a:r>
            <a:b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A luz que ilumina a nossa plateia,</a:t>
            </a:r>
            <a:b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E o eco distante que traz o bom tom.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ctr">
              <a:lnSpc>
                <a:spcPct val="115000"/>
              </a:lnSpc>
              <a:spcAft>
                <a:spcPts val="800"/>
              </a:spcAft>
              <a:buNone/>
            </a:pP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ctr">
              <a:lnSpc>
                <a:spcPct val="115000"/>
              </a:lnSpc>
              <a:spcAft>
                <a:spcPts val="800"/>
              </a:spcAft>
              <a:buNone/>
            </a:pP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Comprimento de onda, um passo marcado,</a:t>
            </a:r>
            <a:b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Velocidade constante a se propagar.</a:t>
            </a:r>
            <a:b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O universo é um palco encantado,</a:t>
            </a:r>
            <a:b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br>
            <a:r>
              <a:rPr lang="pt-BR" sz="2000" kern="100" dirty="0">
                <a:solidFill>
                  <a:srgbClr val="000000"/>
                </a:solidFill>
                <a:effectLst/>
                <a:latin typeface="Cavolini" panose="03000502040302020204" pitchFamily="66" charset="0"/>
                <a:ea typeface="Aptos" panose="020B0004020202020204" pitchFamily="34" charset="0"/>
                <a:cs typeface="Times New Roman" panose="02020603050405020304" pitchFamily="18" charset="0"/>
              </a:rPr>
              <a:t>Onde a física insiste em nos ensinar.</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356C52E0-7D02-76E4-1B02-7B846A0929E8}"/>
              </a:ext>
            </a:extLst>
          </p:cNvPr>
          <p:cNvSpPr txBox="1"/>
          <p:nvPr/>
        </p:nvSpPr>
        <p:spPr>
          <a:xfrm>
            <a:off x="7100047" y="4807755"/>
            <a:ext cx="4760259" cy="819712"/>
          </a:xfrm>
          <a:prstGeom prst="rect">
            <a:avLst/>
          </a:prstGeom>
          <a:noFill/>
        </p:spPr>
        <p:txBody>
          <a:bodyPr wrap="square">
            <a:spAutoFit/>
          </a:bodyPr>
          <a:lstStyle/>
          <a:p>
            <a:pPr indent="540385" algn="r">
              <a:lnSpc>
                <a:spcPct val="115000"/>
              </a:lnSpc>
              <a:spcAft>
                <a:spcPts val="800"/>
              </a:spcAft>
              <a:buNone/>
            </a:pPr>
            <a:r>
              <a:rPr lang="pt-BR" sz="1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CICLO SOPHIA E AS ARTES NO CENTENÁRIO DO NASCIMENTO DE SOPHIA DE MELLO BREYNER ANDRESEN</a:t>
            </a:r>
            <a:endParaRPr lang="pt-BR" sz="1200" b="1"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r">
              <a:lnSpc>
                <a:spcPct val="115000"/>
              </a:lnSpc>
              <a:spcAft>
                <a:spcPts val="800"/>
              </a:spcAft>
              <a:buNone/>
            </a:pPr>
            <a:r>
              <a:rPr lang="pt-BR" sz="1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(16 NOV – 14 DEZ 2019)</a:t>
            </a:r>
            <a:endParaRPr lang="pt-BR" sz="1200" b="1"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BA5A6423-3FF3-E8DD-828C-87E1938BC631}"/>
              </a:ext>
            </a:extLst>
          </p:cNvPr>
          <p:cNvSpPr txBox="1"/>
          <p:nvPr/>
        </p:nvSpPr>
        <p:spPr>
          <a:xfrm>
            <a:off x="5934636" y="5858812"/>
            <a:ext cx="6096000" cy="717119"/>
          </a:xfrm>
          <a:prstGeom prst="rect">
            <a:avLst/>
          </a:prstGeom>
          <a:noFill/>
        </p:spPr>
        <p:txBody>
          <a:bodyPr wrap="square">
            <a:spAutoFit/>
          </a:bodyPr>
          <a:lstStyle/>
          <a:p>
            <a:pPr indent="540385" algn="r">
              <a:lnSpc>
                <a:spcPct val="115000"/>
              </a:lnSpc>
              <a:spcAft>
                <a:spcPts val="800"/>
              </a:spcAft>
              <a:buNone/>
            </a:pPr>
            <a:r>
              <a:rPr lang="pt-BR" sz="1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Programação:</a:t>
            </a:r>
            <a:r>
              <a:rPr lang="pt-BR" sz="1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Ana Luísa Amaral, Isabel Pires de Lima e Rosa Maria Martelo</a:t>
            </a:r>
            <a:br>
              <a:rPr lang="pt-BR" sz="1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br>
            <a:r>
              <a:rPr lang="pt-BR" sz="1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Organização e produção:</a:t>
            </a:r>
            <a:r>
              <a:rPr lang="pt-BR" sz="1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Fundação de Serralves, Instituto de Literatura Comparada Margarida </a:t>
            </a:r>
            <a:r>
              <a:rPr lang="pt-BR" sz="1200" kern="100" dirty="0" err="1">
                <a:solidFill>
                  <a:srgbClr val="000000"/>
                </a:solidFill>
                <a:effectLst/>
                <a:latin typeface="Arial Narrow" panose="020B0606020202030204" pitchFamily="34" charset="0"/>
                <a:ea typeface="Aptos" panose="020B0004020202020204" pitchFamily="34" charset="0"/>
                <a:cs typeface="Arial" panose="020B0604020202020204" pitchFamily="34" charset="0"/>
              </a:rPr>
              <a:t>Losa</a:t>
            </a:r>
            <a:r>
              <a:rPr lang="pt-BR" sz="1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e Biblioteca Municipal Almeida Garrett</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409292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35531-1B9A-D6BF-D407-E41EE7103B97}"/>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3D060647-600F-F643-FF4D-B2D4315B56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86976"/>
            <a:ext cx="2048750" cy="1177683"/>
          </a:xfrm>
          <a:prstGeom prst="rect">
            <a:avLst/>
          </a:prstGeom>
          <a:noFill/>
          <a:ln>
            <a:noFill/>
          </a:ln>
        </p:spPr>
      </p:pic>
      <p:pic>
        <p:nvPicPr>
          <p:cNvPr id="3" name="Imagem 2">
            <a:extLst>
              <a:ext uri="{FF2B5EF4-FFF2-40B4-BE49-F238E27FC236}">
                <a16:creationId xmlns:a16="http://schemas.microsoft.com/office/drawing/2014/main" id="{019BA30A-697B-2E31-8EB8-73B9F170390F}"/>
              </a:ext>
            </a:extLst>
          </p:cNvPr>
          <p:cNvPicPr>
            <a:picLocks noChangeAspect="1"/>
          </p:cNvPicPr>
          <p:nvPr/>
        </p:nvPicPr>
        <p:blipFill>
          <a:blip r:embed="rId3"/>
          <a:stretch>
            <a:fillRect/>
          </a:stretch>
        </p:blipFill>
        <p:spPr>
          <a:xfrm>
            <a:off x="311904" y="2121479"/>
            <a:ext cx="865115" cy="845839"/>
          </a:xfrm>
          <a:prstGeom prst="rect">
            <a:avLst/>
          </a:prstGeom>
        </p:spPr>
      </p:pic>
      <p:sp>
        <p:nvSpPr>
          <p:cNvPr id="5" name="CaixaDeTexto 4">
            <a:extLst>
              <a:ext uri="{FF2B5EF4-FFF2-40B4-BE49-F238E27FC236}">
                <a16:creationId xmlns:a16="http://schemas.microsoft.com/office/drawing/2014/main" id="{D3CA5848-6D12-91B5-3F7D-EE0AC785839B}"/>
              </a:ext>
            </a:extLst>
          </p:cNvPr>
          <p:cNvSpPr txBox="1"/>
          <p:nvPr/>
        </p:nvSpPr>
        <p:spPr>
          <a:xfrm>
            <a:off x="-1568824" y="2641154"/>
            <a:ext cx="6096000" cy="392352"/>
          </a:xfrm>
          <a:prstGeom prst="rect">
            <a:avLst/>
          </a:prstGeom>
          <a:noFill/>
        </p:spPr>
        <p:txBody>
          <a:bodyPr wrap="square">
            <a:spAutoFit/>
          </a:bodyPr>
          <a:lstStyle/>
          <a:p>
            <a:pPr indent="540385" algn="ctr">
              <a:lnSpc>
                <a:spcPct val="115000"/>
              </a:lnSpc>
              <a:spcAft>
                <a:spcPts val="800"/>
              </a:spcAft>
              <a:buNone/>
            </a:pPr>
            <a:r>
              <a:rPr lang="pt-BR" sz="18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&amp; Vestibulares</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DBA64794-42F0-49BA-F692-C9720DF029B5}"/>
              </a:ext>
            </a:extLst>
          </p:cNvPr>
          <p:cNvSpPr txBox="1"/>
          <p:nvPr/>
        </p:nvSpPr>
        <p:spPr>
          <a:xfrm>
            <a:off x="0" y="3429000"/>
            <a:ext cx="5755341" cy="2405787"/>
          </a:xfrm>
          <a:prstGeom prst="rect">
            <a:avLst/>
          </a:prstGeom>
          <a:noFill/>
        </p:spPr>
        <p:txBody>
          <a:bodyPr wrap="square">
            <a:spAutoFit/>
          </a:bodyPr>
          <a:lstStyle/>
          <a:p>
            <a:pPr indent="540385"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31. (UFG)</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As ondas eletromagnéticas foram previstas por Maxwell e comprovadas experimentalmente por Hertz (final do século </a:t>
            </a:r>
            <a:r>
              <a:rPr lang="pt-BR" sz="2200" kern="100" dirty="0" err="1">
                <a:solidFill>
                  <a:srgbClr val="000000"/>
                </a:solidFill>
                <a:effectLst/>
                <a:latin typeface="Arial Narrow" panose="020B0606020202030204" pitchFamily="34" charset="0"/>
                <a:ea typeface="Aptos" panose="020B0004020202020204" pitchFamily="34" charset="0"/>
                <a:cs typeface="Arial" panose="020B0604020202020204" pitchFamily="34" charset="0"/>
              </a:rPr>
              <a:t>XlX</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Essa descoberta revolucionou o mundo moderno. Sobre as ondas eletromagnéticas são feitas as afirmações: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7C45E43A-AFEE-FAE1-8D21-55D7162C96A8}"/>
                  </a:ext>
                </a:extLst>
              </p:cNvPr>
              <p:cNvSpPr txBox="1"/>
              <p:nvPr/>
            </p:nvSpPr>
            <p:spPr>
              <a:xfrm>
                <a:off x="6255504" y="834856"/>
                <a:ext cx="5624592" cy="5677901"/>
              </a:xfrm>
              <a:prstGeom prst="rect">
                <a:avLst/>
              </a:prstGeom>
              <a:noFill/>
            </p:spPr>
            <p:txBody>
              <a:bodyPr wrap="square">
                <a:spAutoFit/>
              </a:bodyPr>
              <a:lstStyle/>
              <a:p>
                <a:pPr indent="540385" algn="just">
                  <a:lnSpc>
                    <a:spcPct val="115000"/>
                  </a:lnSpc>
                  <a:spcAft>
                    <a:spcPts val="800"/>
                  </a:spcAft>
                  <a:buNone/>
                </a:pPr>
                <a:r>
                  <a:rPr lang="pt-BR"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I. Ondas eletromagnéticas são ondas longitudinais que se propagam no vácuo com velocidade constante </a:t>
                </a:r>
                <a14:m>
                  <m:oMath xmlns:m="http://schemas.openxmlformats.org/officeDocument/2006/math">
                    <m:r>
                      <m:rPr>
                        <m:sty m:val="p"/>
                      </m:rPr>
                      <a:rPr lang="pt-BR"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c</m:t>
                    </m:r>
                    <m:r>
                      <a:rPr lang="pt-BR"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=3,0∙</m:t>
                    </m:r>
                    <m:sSup>
                      <m:sSupPr>
                        <m:ctrlPr>
                          <a:rPr lang="pt-BR"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sSupPr>
                      <m:e>
                        <m:r>
                          <a:rPr lang="pt-BR"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10</m:t>
                        </m:r>
                      </m:e>
                      <m:sup>
                        <m:r>
                          <a:rPr lang="pt-BR"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8</m:t>
                        </m:r>
                      </m:sup>
                    </m:sSup>
                    <m:f>
                      <m:fPr>
                        <m:ctrlPr>
                          <a:rPr lang="pt-BR"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fPr>
                      <m:num>
                        <m:r>
                          <m:rPr>
                            <m:sty m:val="p"/>
                          </m:rPr>
                          <a:rPr lang="pt-BR"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m:t>
                        </m:r>
                      </m:num>
                      <m:den>
                        <m:r>
                          <m:rPr>
                            <m:sty m:val="p"/>
                          </m:rPr>
                          <a:rPr lang="pt-BR"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s</m:t>
                        </m:r>
                      </m:den>
                    </m:f>
                  </m:oMath>
                </a14:m>
                <a:r>
                  <a:rPr lang="pt-BR"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II. Variações no campo magnético produzem campos elétricos variáveis que, por sua vez, produzem campos magnéticos também dependentes do tempo e assim por diante, permitindo que energia e informações sejam transmitidas a grandes distâncias.</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III. São exemplos de ondas eletromagnéticas muito frequentes no cotidiano: ondas de rádio, sonoras, micro-ondas e raios X.</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Das afirmações acima, são verdadeiras:</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I, apenas.</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kern="100" dirty="0">
                    <a:effectLst/>
                    <a:latin typeface="Arial Narrow" panose="020B0606020202030204" pitchFamily="34" charset="0"/>
                    <a:ea typeface="Aptos" panose="020B0004020202020204" pitchFamily="34" charset="0"/>
                    <a:cs typeface="Arial" panose="020B0604020202020204" pitchFamily="34" charset="0"/>
                  </a:rPr>
                  <a:t>(B) II, apenas.</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 I e II, apenas.</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 I e III, apenas.</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7C45E43A-AFEE-FAE1-8D21-55D7162C96A8}"/>
                  </a:ext>
                </a:extLst>
              </p:cNvPr>
              <p:cNvSpPr txBox="1">
                <a:spLocks noRot="1" noChangeAspect="1" noMove="1" noResize="1" noEditPoints="1" noAdjustHandles="1" noChangeArrowheads="1" noChangeShapeType="1" noTextEdit="1"/>
              </p:cNvSpPr>
              <p:nvPr/>
            </p:nvSpPr>
            <p:spPr>
              <a:xfrm>
                <a:off x="6255504" y="834856"/>
                <a:ext cx="5624592" cy="5677901"/>
              </a:xfrm>
              <a:prstGeom prst="rect">
                <a:avLst/>
              </a:prstGeom>
              <a:blipFill>
                <a:blip r:embed="rId4"/>
                <a:stretch>
                  <a:fillRect l="-867" t="-322" r="-867" b="-644"/>
                </a:stretch>
              </a:blipFill>
            </p:spPr>
            <p:txBody>
              <a:bodyPr/>
              <a:lstStyle/>
              <a:p>
                <a:r>
                  <a:rPr lang="pt-BR">
                    <a:noFill/>
                  </a:rPr>
                  <a:t> </a:t>
                </a:r>
              </a:p>
            </p:txBody>
          </p:sp>
        </mc:Fallback>
      </mc:AlternateContent>
    </p:spTree>
    <p:extLst>
      <p:ext uri="{BB962C8B-B14F-4D97-AF65-F5344CB8AC3E}">
        <p14:creationId xmlns:p14="http://schemas.microsoft.com/office/powerpoint/2010/main" val="42304636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4EBCB-D5BA-FDC9-D449-C9836F6D922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0DED2AA-010C-CB48-88E6-7FAACCB0C561}"/>
              </a:ext>
            </a:extLst>
          </p:cNvPr>
          <p:cNvSpPr txBox="1"/>
          <p:nvPr/>
        </p:nvSpPr>
        <p:spPr>
          <a:xfrm>
            <a:off x="107577" y="832140"/>
            <a:ext cx="5773270" cy="2508379"/>
          </a:xfrm>
          <a:prstGeom prst="rect">
            <a:avLst/>
          </a:prstGeom>
          <a:noFill/>
        </p:spPr>
        <p:txBody>
          <a:bodyPr wrap="square">
            <a:spAutoFit/>
          </a:bodyPr>
          <a:lstStyle/>
          <a:p>
            <a:pPr indent="540385"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32. (UFMG)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Enquanto brinca, Gabriela produz uma onda transversal em uma corda esticada. Em certo instante, parte dessa corda tem a forma mostrada na figura a seguir.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direção de propagação da onda na corda também está indicada na figura.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4C91B111-B74D-DE85-F020-D3F7F71A4E0A}"/>
              </a:ext>
            </a:extLst>
          </p:cNvPr>
          <p:cNvPicPr>
            <a:picLocks noChangeAspect="1"/>
          </p:cNvPicPr>
          <p:nvPr/>
        </p:nvPicPr>
        <p:blipFill>
          <a:blip r:embed="rId2"/>
          <a:stretch>
            <a:fillRect/>
          </a:stretch>
        </p:blipFill>
        <p:spPr>
          <a:xfrm>
            <a:off x="313259" y="3340519"/>
            <a:ext cx="5458254" cy="2508379"/>
          </a:xfrm>
          <a:prstGeom prst="rect">
            <a:avLst/>
          </a:prstGeom>
        </p:spPr>
      </p:pic>
      <p:sp>
        <p:nvSpPr>
          <p:cNvPr id="6" name="CaixaDeTexto 5">
            <a:extLst>
              <a:ext uri="{FF2B5EF4-FFF2-40B4-BE49-F238E27FC236}">
                <a16:creationId xmlns:a16="http://schemas.microsoft.com/office/drawing/2014/main" id="{31CC1E15-951E-7E58-061B-2EA0FFAD2AF3}"/>
              </a:ext>
            </a:extLst>
          </p:cNvPr>
          <p:cNvSpPr txBox="1"/>
          <p:nvPr/>
        </p:nvSpPr>
        <p:spPr>
          <a:xfrm>
            <a:off x="6176682" y="832140"/>
            <a:ext cx="5907741" cy="1627112"/>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alternativa em que estão representados CORRETAMENTE a direção e o sentido do deslocamento do ponto P da corda, no instante mostrado é 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5B0CE1F1-547F-2BBD-1F20-07BA1D70EC6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6682" y="2981997"/>
            <a:ext cx="5907741" cy="2508602"/>
          </a:xfrm>
          <a:prstGeom prst="rect">
            <a:avLst/>
          </a:prstGeom>
          <a:noFill/>
          <a:ln>
            <a:noFill/>
          </a:ln>
        </p:spPr>
      </p:pic>
    </p:spTree>
    <p:extLst>
      <p:ext uri="{BB962C8B-B14F-4D97-AF65-F5344CB8AC3E}">
        <p14:creationId xmlns:p14="http://schemas.microsoft.com/office/powerpoint/2010/main" val="42190286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A7364-8F5C-1B64-44F0-A055E701BC7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399B61D-EFBF-5286-33D6-8B69F3BAA344}"/>
              </a:ext>
            </a:extLst>
          </p:cNvPr>
          <p:cNvSpPr txBox="1"/>
          <p:nvPr/>
        </p:nvSpPr>
        <p:spPr>
          <a:xfrm>
            <a:off x="313765" y="1211149"/>
            <a:ext cx="5504329" cy="5345502"/>
          </a:xfrm>
          <a:prstGeom prst="rect">
            <a:avLst/>
          </a:prstGeom>
          <a:noFill/>
        </p:spPr>
        <p:txBody>
          <a:bodyPr wrap="square">
            <a:spAutoFit/>
          </a:bodyPr>
          <a:lstStyle/>
          <a:p>
            <a:pPr indent="540385"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33. (UFSM)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Quando o badalo bate num sino e o faz vibrar comprimindo e rarefazendo o ar nas suas proximidades, produz-se uma onda sonora. As ondas sonoras no ar são _______________ e ________________. A velocidade das ondas sonoras em outro meio é _______________.</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alternativa que completa as lacunas é</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endPar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eletromagnéticas – transversal – igual.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 mecânicas – longitudinais – igual.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 mecânicas – transversais – diferente.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mecânicas – longitudinais – diferente.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778317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8447A-0FBC-3CCC-9BF5-2190D2027F8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64B8676-1BA0-D284-5371-845F43716B39}"/>
              </a:ext>
            </a:extLst>
          </p:cNvPr>
          <p:cNvSpPr txBox="1"/>
          <p:nvPr/>
        </p:nvSpPr>
        <p:spPr>
          <a:xfrm>
            <a:off x="421341" y="837806"/>
            <a:ext cx="5378824" cy="3573799"/>
          </a:xfrm>
          <a:prstGeom prst="rect">
            <a:avLst/>
          </a:prstGeom>
          <a:noFill/>
        </p:spPr>
        <p:txBody>
          <a:bodyPr wrap="square">
            <a:spAutoFit/>
          </a:bodyPr>
          <a:lstStyle/>
          <a:p>
            <a:pPr indent="540385"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34. (UFPEL - adaptada)</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Há algum tempo o físico Marcos Pontes se tornou o primeiro astronauta brasileiro a ultrapassar a atmosfera terrestre. Diariamente existiam contatos entre Marcos e a base, e alguns deles eram transmitidos através dos meios de comunicação. Com base no texto e em seus conhecimentos, é correto afirmar que conseguíamos “ouvir” e “falar” com Marcos porque, para essa conversa, estavam envolvidas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4BA7A401-C2AE-E032-70D9-4FB065C64D55}"/>
              </a:ext>
            </a:extLst>
          </p:cNvPr>
          <p:cNvSpPr txBox="1"/>
          <p:nvPr/>
        </p:nvSpPr>
        <p:spPr>
          <a:xfrm>
            <a:off x="6203576" y="837805"/>
            <a:ext cx="5567085" cy="5427063"/>
          </a:xfrm>
          <a:prstGeom prst="rect">
            <a:avLst/>
          </a:prstGeom>
          <a:noFill/>
        </p:spPr>
        <p:txBody>
          <a:bodyPr wrap="square">
            <a:spAutoFit/>
          </a:bodyPr>
          <a:lstStyle/>
          <a:p>
            <a:pPr indent="540385" algn="just">
              <a:lnSpc>
                <a:spcPct val="115000"/>
              </a:lnSpc>
              <a:spcAft>
                <a:spcPts val="800"/>
              </a:spcAft>
              <a:buNone/>
            </a:pPr>
            <a:r>
              <a:rPr lang="pt-BR" sz="18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apenas ondas mecânicas – transversais – já que estas se propagam, tanto no vácuo como no ar.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 apenas ondas eletromagnéticas – longitudinais – já que estas se propagam, tanto no vácuo como no ar.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 ondas eletromagnéticas – transversais – que apresentam as mesmas frequências, velocidade e comprimento de onda, ao passar de um meio para outro.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tanto ondas eletromagnéticas – transversais – que se propagam no vácuo, como ondas mecânicas – longitudinais – que necessitam de um meio material para a sua propagação.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305026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B7316-D23D-5E52-F51F-C0C34EC2B86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93EA69B-9033-E79F-E8B7-772F73C579CD}"/>
              </a:ext>
            </a:extLst>
          </p:cNvPr>
          <p:cNvSpPr txBox="1"/>
          <p:nvPr/>
        </p:nvSpPr>
        <p:spPr>
          <a:xfrm>
            <a:off x="116539" y="679840"/>
            <a:ext cx="5791200" cy="2885855"/>
          </a:xfrm>
          <a:prstGeom prst="rect">
            <a:avLst/>
          </a:prstGeom>
          <a:noFill/>
        </p:spPr>
        <p:txBody>
          <a:bodyPr wrap="square">
            <a:spAutoFit/>
          </a:bodyPr>
          <a:lstStyle/>
          <a:p>
            <a:pPr indent="540385"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35. (UFRS)</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São exemplos de ondas os raios X, os raios gama, as ondas de rádio, as ondas sonoras e as ondas de luz. Cada um desses cinco tipos de onda difere, de algum modo, dos demais.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Qual das alternativas apresenta uma afirmação que diferencia corretamente o tipo de onda referido das demais ondas acima citadas?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E8FD86BD-BF47-CF53-5E1F-64D69A8F4B39}"/>
              </a:ext>
            </a:extLst>
          </p:cNvPr>
          <p:cNvSpPr txBox="1"/>
          <p:nvPr/>
        </p:nvSpPr>
        <p:spPr>
          <a:xfrm>
            <a:off x="6284263" y="679840"/>
            <a:ext cx="5620868" cy="3480376"/>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Raios X são as únicas ondas que não são visíveis.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 Raios gama são as únicas ondas transversais.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 Ondas de rádio são as únicas ondas que transportam energia.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Ondas sonoras são as únicas ondas longitudinais.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78660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E2846-66E0-2818-ED15-6B992EB34A6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43053EC-E027-1D54-311D-97A88AC4118A}"/>
              </a:ext>
            </a:extLst>
          </p:cNvPr>
          <p:cNvSpPr txBox="1"/>
          <p:nvPr/>
        </p:nvSpPr>
        <p:spPr>
          <a:xfrm>
            <a:off x="179294" y="562017"/>
            <a:ext cx="5755341" cy="6325258"/>
          </a:xfrm>
          <a:prstGeom prst="rect">
            <a:avLst/>
          </a:prstGeom>
          <a:noFill/>
        </p:spPr>
        <p:txBody>
          <a:bodyPr wrap="square">
            <a:spAutoFit/>
          </a:bodyPr>
          <a:lstStyle/>
          <a:p>
            <a:pPr indent="540385"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36. (UFSCAR-SP)</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 diferença entre ondas mecânicas, como o som, e eletromagnéticas, como a luz, consiste no fato de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a velocidade de propagação, calculada pelo produto do comprimento de onda pela frequência, só é assim obtida para ondas eletromagnéticas.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 as ondas eletromagnéticas podem assumir uma configuração mista de propagação transversal e longitudinal.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 apenas as ondas eletromagnéticas, em especial a </a:t>
            </a:r>
            <a:r>
              <a:rPr lang="pt-BR" sz="2200" kern="100" dirty="0">
                <a:effectLst/>
                <a:latin typeface="Arial Narrow" panose="020B0606020202030204" pitchFamily="34" charset="0"/>
                <a:ea typeface="Aptos" panose="020B0004020202020204" pitchFamily="34" charset="0"/>
                <a:cs typeface="Arial" panose="020B0604020202020204" pitchFamily="34" charset="0"/>
              </a:rPr>
              <a:t>luz, sofrem o fenômeno denominado difração.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somente as ondas eletromagnéticas podem propagar-se em meios materiais ou não materiais.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055571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8E636-4155-C873-775C-1FEFB94824F1}"/>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FD80653-32B6-FE7C-183D-E8B032BFF1CF}"/>
              </a:ext>
            </a:extLst>
          </p:cNvPr>
          <p:cNvSpPr txBox="1"/>
          <p:nvPr/>
        </p:nvSpPr>
        <p:spPr>
          <a:xfrm>
            <a:off x="107577" y="687525"/>
            <a:ext cx="5755341" cy="4361643"/>
          </a:xfrm>
          <a:prstGeom prst="rect">
            <a:avLst/>
          </a:prstGeom>
          <a:noFill/>
        </p:spPr>
        <p:txBody>
          <a:bodyPr wrap="square">
            <a:spAutoFit/>
          </a:bodyPr>
          <a:lstStyle/>
          <a:p>
            <a:pPr indent="540385"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37. (UNESP-SP)</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I.   Uma onda transporta partículas do meio pelo qual passa.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II.  As ondas sonoras são perturbações que não podem se propagar no vácuo.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III. Quando uma onda mecânica periódica se propaga em um meio, as partículas do meio não são transportadas pela onda.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IV. Uma onda é transversal quando sua direção de propagação é perpendicular à direção de vibração.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CBFE4F6B-28C8-0FED-65FA-00E9A3923C15}"/>
              </a:ext>
            </a:extLst>
          </p:cNvPr>
          <p:cNvSpPr txBox="1"/>
          <p:nvPr/>
        </p:nvSpPr>
        <p:spPr>
          <a:xfrm>
            <a:off x="6329083" y="687525"/>
            <a:ext cx="4876800" cy="2414956"/>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Das afirmações acima, são verdadeiras: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somente I e II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 somente II e III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 somente III e IV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somente II, III e IV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97344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2D306-100F-03A2-925B-DD7C9EEBAA5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5A3C1E5-D8E4-6A63-3CC4-780C93CCC3A3}"/>
              </a:ext>
            </a:extLst>
          </p:cNvPr>
          <p:cNvSpPr txBox="1"/>
          <p:nvPr/>
        </p:nvSpPr>
        <p:spPr>
          <a:xfrm>
            <a:off x="295836" y="870489"/>
            <a:ext cx="5558117" cy="6022418"/>
          </a:xfrm>
          <a:prstGeom prst="rect">
            <a:avLst/>
          </a:prstGeom>
          <a:noFill/>
        </p:spPr>
        <p:txBody>
          <a:bodyPr wrap="square">
            <a:spAutoFit/>
          </a:bodyPr>
          <a:lstStyle/>
          <a:p>
            <a:pPr algn="just">
              <a:lnSpc>
                <a:spcPct val="115000"/>
              </a:lnSpc>
              <a:buNone/>
            </a:pPr>
            <a:r>
              <a:rPr lang="pt-PT" sz="2200" b="1" dirty="0">
                <a:solidFill>
                  <a:srgbClr val="000000"/>
                </a:solidFill>
                <a:effectLst/>
                <a:latin typeface="Arial Narrow" panose="020B0606020202030204" pitchFamily="34" charset="0"/>
                <a:ea typeface="Arial MT"/>
                <a:cs typeface="Arial" panose="020B0604020202020204" pitchFamily="34" charset="0"/>
              </a:rPr>
              <a:t>38. (UFSM – RS) </a:t>
            </a:r>
            <a:r>
              <a:rPr lang="pt-PT" sz="2200" dirty="0">
                <a:solidFill>
                  <a:srgbClr val="000000"/>
                </a:solidFill>
                <a:effectLst/>
                <a:latin typeface="Arial Narrow" panose="020B0606020202030204" pitchFamily="34" charset="0"/>
                <a:ea typeface="Arial MT"/>
                <a:cs typeface="Arial" panose="020B0604020202020204" pitchFamily="34" charset="0"/>
              </a:rPr>
              <a:t>A presença e a abrangência dos meios de comunicação na sociedade contemporânea vêm introduzindo elementos novos na relação entre as pessoas e entre elas e o seu contexto.</a:t>
            </a:r>
            <a:endParaRPr lang="pt-BR" sz="2200" dirty="0">
              <a:effectLst/>
              <a:latin typeface="Arial Narrow" panose="020B0606020202030204" pitchFamily="34" charset="0"/>
              <a:ea typeface="Arial MT"/>
              <a:cs typeface="Arial MT"/>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Rádio, televisão e telefone celular são meios de comunicação que utilizam ondas eletromagnéticas, as quais tem a(s) seguinte(s)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propriedade(s):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I – propagação no vácuo.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II – existência de campos elétricos variáveis perpendiculares a campos magnéticos variáveis.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III – transporte de energia e não de matéria.</a:t>
            </a:r>
            <a:r>
              <a:rPr lang="pt-BR" sz="18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7543F12F-559B-CFFE-23B5-DAD390287E6A}"/>
              </a:ext>
            </a:extLst>
          </p:cNvPr>
          <p:cNvSpPr txBox="1"/>
          <p:nvPr/>
        </p:nvSpPr>
        <p:spPr>
          <a:xfrm>
            <a:off x="6194612" y="870488"/>
            <a:ext cx="5871882" cy="2415790"/>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Das afirmações acima, são verdadeiras: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apenas I.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 apenas II.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 apenas III.   </a:t>
            </a:r>
          </a:p>
          <a:p>
            <a:pPr indent="540385" algn="just">
              <a:lnSpc>
                <a:spcPct val="115000"/>
              </a:lnSpc>
              <a:spcAft>
                <a:spcPts val="800"/>
              </a:spcAft>
              <a:buNone/>
            </a:pPr>
            <a:r>
              <a:rPr lang="pt-BR" sz="2200" kern="100" dirty="0">
                <a:solidFill>
                  <a:srgbClr val="000000"/>
                </a:solidFill>
                <a:latin typeface="Arial Narrow" panose="020B0606020202030204" pitchFamily="34" charset="0"/>
                <a:ea typeface="Aptos" panose="020B0004020202020204" pitchFamily="34" charset="0"/>
                <a:cs typeface="Arial" panose="020B0604020202020204" pitchFamily="34" charset="0"/>
              </a:rPr>
              <a:t>(D) I, II e III.</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r>
              <a:rPr lang="pt-BR" sz="18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324450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F9F1B-97BF-A880-856D-AAA0704CE537}"/>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226DF95-FC99-22C6-9280-63BDB9C3BAAF}"/>
              </a:ext>
            </a:extLst>
          </p:cNvPr>
          <p:cNvPicPr>
            <a:picLocks noChangeAspect="1"/>
          </p:cNvPicPr>
          <p:nvPr/>
        </p:nvPicPr>
        <p:blipFill>
          <a:blip r:embed="rId2"/>
          <a:stretch>
            <a:fillRect/>
          </a:stretch>
        </p:blipFill>
        <p:spPr>
          <a:xfrm>
            <a:off x="127747" y="1332342"/>
            <a:ext cx="5794184" cy="1885987"/>
          </a:xfrm>
          <a:prstGeom prst="rect">
            <a:avLst/>
          </a:prstGeom>
        </p:spPr>
      </p:pic>
      <p:sp>
        <p:nvSpPr>
          <p:cNvPr id="4" name="CaixaDeTexto 3">
            <a:extLst>
              <a:ext uri="{FF2B5EF4-FFF2-40B4-BE49-F238E27FC236}">
                <a16:creationId xmlns:a16="http://schemas.microsoft.com/office/drawing/2014/main" id="{61116C05-0CE5-0B5E-6301-FDC5F3F6435D}"/>
              </a:ext>
            </a:extLst>
          </p:cNvPr>
          <p:cNvSpPr txBox="1"/>
          <p:nvPr/>
        </p:nvSpPr>
        <p:spPr>
          <a:xfrm>
            <a:off x="127747" y="819596"/>
            <a:ext cx="5564841" cy="5665141"/>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39. (ENEM 2017)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a:t>
            </a:r>
          </a:p>
          <a:p>
            <a:pPr indent="540385"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faixa espectral da radiação solar que contribui fortemente para o efeito mostrado na tirinha é caracterizada como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visível.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(B) amarela.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vermelha.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 ultravioleta.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628463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68663-D9D0-82F6-E0CB-E3D40666AE98}"/>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2562EB71-07BF-3CCA-A2B8-4073708DD3BD}"/>
                  </a:ext>
                </a:extLst>
              </p:cNvPr>
              <p:cNvSpPr txBox="1"/>
              <p:nvPr/>
            </p:nvSpPr>
            <p:spPr>
              <a:xfrm>
                <a:off x="233082" y="929742"/>
                <a:ext cx="5558118" cy="5175135"/>
              </a:xfrm>
              <a:prstGeom prst="rect">
                <a:avLst/>
              </a:prstGeom>
              <a:noFill/>
            </p:spPr>
            <p:txBody>
              <a:bodyPr wrap="square">
                <a:spAutoFit/>
              </a:bodyPr>
              <a:lstStyle/>
              <a:p>
                <a:pPr indent="540385"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40. (FUVEST)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-Radiações como Raios X, luz verde, luz ultravioleta, micro-ondas ou ondas de rádio, são caracterizadas por seu comprimento de onda ( λ ) e por sua frequência (f). Quando essas radiações se propagam no vácuo, todas apresentam o mesmo valor para: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a:t>
                </a:r>
                <a14:m>
                  <m:oMath xmlns:m="http://schemas.openxmlformats.org/officeDocument/2006/math">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λ</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 </a:t>
                </a:r>
                <a14:m>
                  <m:oMath xmlns:m="http://schemas.openxmlformats.org/officeDocument/2006/math">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f</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 </a:t>
                </a:r>
                <a14:m>
                  <m:oMath xmlns:m="http://schemas.openxmlformats.org/officeDocument/2006/math">
                    <m:r>
                      <m:rPr>
                        <m:sty m:val="p"/>
                      </m:rP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λ</m:t>
                    </m:r>
                    <m:r>
                      <m:rPr>
                        <m:sty m:val="p"/>
                      </m:rPr>
                      <a:rPr lang="pt-BR" sz="2200" kern="100">
                        <a:effectLst/>
                        <a:latin typeface="Cambria Math" panose="02040503050406030204" pitchFamily="18" charset="0"/>
                        <a:ea typeface="Aptos" panose="020B0004020202020204" pitchFamily="34" charset="0"/>
                        <a:cs typeface="Arial" panose="020B0604020202020204" pitchFamily="34" charset="0"/>
                      </a:rPr>
                      <m:t>f</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f>
                      <m:fPr>
                        <m:ctrlPr>
                          <a:rPr lang="pt-BR" sz="2200" i="1">
                            <a:latin typeface="Cambria Math" panose="02040503050406030204" pitchFamily="18" charset="0"/>
                            <a:cs typeface="Arial" panose="020B0604020202020204" pitchFamily="34" charset="0"/>
                          </a:rPr>
                        </m:ctrlPr>
                      </m:fPr>
                      <m:num>
                        <m:r>
                          <m:rPr>
                            <m:sty m:val="p"/>
                          </m:rPr>
                          <a:rPr lang="pt-BR" sz="2200">
                            <a:latin typeface="Cambria Math" panose="02040503050406030204" pitchFamily="18" charset="0"/>
                            <a:ea typeface="Aptos" panose="020B0004020202020204" pitchFamily="34" charset="0"/>
                            <a:cs typeface="Arial" panose="020B0604020202020204" pitchFamily="34" charset="0"/>
                          </a:rPr>
                          <m:t>λ</m:t>
                        </m:r>
                      </m:num>
                      <m:den>
                        <m:r>
                          <m:rPr>
                            <m:sty m:val="p"/>
                          </m:rPr>
                          <a:rPr lang="pt-BR" sz="2200">
                            <a:latin typeface="Cambria Math" panose="02040503050406030204" pitchFamily="18" charset="0"/>
                            <a:ea typeface="Aptos" panose="020B0004020202020204" pitchFamily="34" charset="0"/>
                            <a:cs typeface="Arial" panose="020B0604020202020204" pitchFamily="34" charset="0"/>
                          </a:rPr>
                          <m:t>f</m:t>
                        </m:r>
                      </m:den>
                    </m:f>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buNone/>
                </a:pPr>
                <a:endParaRPr lang="pt-BR" sz="2200" dirty="0">
                  <a:latin typeface="Arial Narrow" panose="020B0606020202030204" pitchFamily="34" charset="0"/>
                </a:endParaRPr>
              </a:p>
            </p:txBody>
          </p:sp>
        </mc:Choice>
        <mc:Fallback>
          <p:sp>
            <p:nvSpPr>
              <p:cNvPr id="3" name="CaixaDeTexto 2">
                <a:extLst>
                  <a:ext uri="{FF2B5EF4-FFF2-40B4-BE49-F238E27FC236}">
                    <a16:creationId xmlns:a16="http://schemas.microsoft.com/office/drawing/2014/main" id="{2562EB71-07BF-3CCA-A2B8-4073708DD3BD}"/>
                  </a:ext>
                </a:extLst>
              </p:cNvPr>
              <p:cNvSpPr txBox="1">
                <a:spLocks noRot="1" noChangeAspect="1" noMove="1" noResize="1" noEditPoints="1" noAdjustHandles="1" noChangeArrowheads="1" noChangeShapeType="1" noTextEdit="1"/>
              </p:cNvSpPr>
              <p:nvPr/>
            </p:nvSpPr>
            <p:spPr>
              <a:xfrm>
                <a:off x="233082" y="929742"/>
                <a:ext cx="5558118" cy="5175135"/>
              </a:xfrm>
              <a:prstGeom prst="rect">
                <a:avLst/>
              </a:prstGeom>
              <a:blipFill>
                <a:blip r:embed="rId2"/>
                <a:stretch>
                  <a:fillRect l="-1425" t="-590" r="-1425"/>
                </a:stretch>
              </a:blipFill>
            </p:spPr>
            <p:txBody>
              <a:bodyPr/>
              <a:lstStyle/>
              <a:p>
                <a:r>
                  <a:rPr lang="pt-BR">
                    <a:noFill/>
                  </a:rPr>
                  <a:t> </a:t>
                </a:r>
              </a:p>
            </p:txBody>
          </p:sp>
        </mc:Fallback>
      </mc:AlternateContent>
    </p:spTree>
    <p:extLst>
      <p:ext uri="{BB962C8B-B14F-4D97-AF65-F5344CB8AC3E}">
        <p14:creationId xmlns:p14="http://schemas.microsoft.com/office/powerpoint/2010/main" val="21148710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050D-ECCF-7425-730D-DC6E605A35F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DE7970EE-7CB6-154A-0574-4340710F433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232" y="647026"/>
            <a:ext cx="4408637" cy="973687"/>
          </a:xfrm>
          <a:prstGeom prst="rect">
            <a:avLst/>
          </a:prstGeom>
          <a:noFill/>
        </p:spPr>
      </p:pic>
      <p:sp>
        <p:nvSpPr>
          <p:cNvPr id="4" name="CaixaDeTexto 3">
            <a:extLst>
              <a:ext uri="{FF2B5EF4-FFF2-40B4-BE49-F238E27FC236}">
                <a16:creationId xmlns:a16="http://schemas.microsoft.com/office/drawing/2014/main" id="{3ADF978A-B045-7B1C-02D7-03C26D661D33}"/>
              </a:ext>
            </a:extLst>
          </p:cNvPr>
          <p:cNvSpPr txBox="1"/>
          <p:nvPr/>
        </p:nvSpPr>
        <p:spPr>
          <a:xfrm>
            <a:off x="179295" y="1740500"/>
            <a:ext cx="3738281" cy="1442896"/>
          </a:xfrm>
          <a:prstGeom prst="rect">
            <a:avLst/>
          </a:prstGeom>
          <a:noFill/>
        </p:spPr>
        <p:txBody>
          <a:bodyPr wrap="square">
            <a:spAutoFit/>
          </a:bodyPr>
          <a:lstStyle/>
          <a:p>
            <a:pPr indent="540385" algn="just">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Arial" panose="020B0604020202020204" pitchFamily="34" charset="0"/>
              </a:rPr>
              <a:t>Leia o texto</a:t>
            </a:r>
            <a:endParaRPr lang="pt-BR" sz="2200" i="1"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Texto IV</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História da radiação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8F5D5176-8BF0-8113-84BA-F520038995F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4349" y="3183396"/>
            <a:ext cx="5045133" cy="3404081"/>
          </a:xfrm>
          <a:prstGeom prst="rect">
            <a:avLst/>
          </a:prstGeom>
          <a:noFill/>
          <a:ln>
            <a:noFill/>
          </a:ln>
        </p:spPr>
      </p:pic>
      <p:sp>
        <p:nvSpPr>
          <p:cNvPr id="7" name="CaixaDeTexto 6">
            <a:extLst>
              <a:ext uri="{FF2B5EF4-FFF2-40B4-BE49-F238E27FC236}">
                <a16:creationId xmlns:a16="http://schemas.microsoft.com/office/drawing/2014/main" id="{B6660B41-214D-7B2C-5A06-4D623E34AA5C}"/>
              </a:ext>
            </a:extLst>
          </p:cNvPr>
          <p:cNvSpPr txBox="1"/>
          <p:nvPr/>
        </p:nvSpPr>
        <p:spPr>
          <a:xfrm>
            <a:off x="6293223" y="879688"/>
            <a:ext cx="5620871" cy="5152180"/>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história da radiação teve início com as descobertas do físico alemão Wilhelm K. </a:t>
            </a:r>
            <a:r>
              <a:rPr lang="pt-BR" sz="2200" kern="100" dirty="0" err="1">
                <a:effectLst/>
                <a:latin typeface="Arial Narrow" panose="020B0606020202030204" pitchFamily="34" charset="0"/>
                <a:ea typeface="Aptos" panose="020B0004020202020204" pitchFamily="34" charset="0"/>
                <a:cs typeface="Arial" panose="020B0604020202020204" pitchFamily="34" charset="0"/>
              </a:rPr>
              <a:t>Röntgen</a:t>
            </a:r>
            <a:r>
              <a:rPr lang="pt-BR" sz="2200" kern="100" dirty="0">
                <a:effectLst/>
                <a:latin typeface="Arial Narrow" panose="020B0606020202030204" pitchFamily="34" charset="0"/>
                <a:ea typeface="Aptos" panose="020B0004020202020204" pitchFamily="34" charset="0"/>
                <a:cs typeface="Arial" panose="020B0604020202020204" pitchFamily="34" charset="0"/>
              </a:rPr>
              <a:t>, em 1895, a respeito dos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raios X</a:t>
            </a:r>
            <a:r>
              <a:rPr lang="pt-BR" sz="2200" kern="100" dirty="0">
                <a:effectLst/>
                <a:latin typeface="Arial Narrow" panose="020B0606020202030204" pitchFamily="34" charset="0"/>
                <a:ea typeface="Aptos" panose="020B0004020202020204" pitchFamily="34" charset="0"/>
                <a:cs typeface="Arial" panose="020B0604020202020204" pitchFamily="34" charset="0"/>
              </a:rPr>
              <a:t>. </a:t>
            </a:r>
          </a:p>
          <a:p>
            <a:pPr indent="540385"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Esse feito possibilitou que outros cientistas fizessem outras pesquisas sobre radiações. </a:t>
            </a:r>
          </a:p>
          <a:p>
            <a:pPr indent="540385"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Como é o caso do cientista Becquerel, que estudou as características de substâncias fosforescentes e fluorescentes, além também das propriedades de sais de urânio que o levaram à descoberta da radioatividade.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857766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33999-25C7-8E4E-60D7-658E8A59FA31}"/>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BB046BDB-F15E-B9B7-CE34-3475E001D42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7542" y="688805"/>
            <a:ext cx="5514341" cy="6009593"/>
          </a:xfrm>
          <a:prstGeom prst="rect">
            <a:avLst/>
          </a:prstGeom>
          <a:noFill/>
          <a:ln>
            <a:noFill/>
          </a:ln>
        </p:spPr>
      </p:pic>
      <p:sp>
        <p:nvSpPr>
          <p:cNvPr id="4" name="CaixaDeTexto 3">
            <a:extLst>
              <a:ext uri="{FF2B5EF4-FFF2-40B4-BE49-F238E27FC236}">
                <a16:creationId xmlns:a16="http://schemas.microsoft.com/office/drawing/2014/main" id="{651A1E80-AFDC-AA2B-D506-D9913BE45195}"/>
              </a:ext>
            </a:extLst>
          </p:cNvPr>
          <p:cNvSpPr txBox="1"/>
          <p:nvPr/>
        </p:nvSpPr>
        <p:spPr>
          <a:xfrm>
            <a:off x="6651811" y="1075876"/>
            <a:ext cx="5182647" cy="5152180"/>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Mais tarde, o casal formado por </a:t>
            </a:r>
            <a:r>
              <a:rPr lang="pt-BR" sz="2200" b="1"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Marie Curie</a:t>
            </a:r>
            <a:r>
              <a:rPr lang="pt-BR" sz="2200" kern="100" dirty="0">
                <a:effectLst/>
                <a:latin typeface="Arial Narrow" panose="020B0606020202030204" pitchFamily="34" charset="0"/>
                <a:ea typeface="Aptos" panose="020B0004020202020204" pitchFamily="34" charset="0"/>
                <a:cs typeface="Arial" panose="020B0604020202020204" pitchFamily="34" charset="0"/>
              </a:rPr>
              <a:t> e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Pierre Curie</a:t>
            </a:r>
            <a:r>
              <a:rPr lang="pt-BR" sz="2200" kern="100" dirty="0">
                <a:effectLst/>
                <a:latin typeface="Arial Narrow" panose="020B0606020202030204" pitchFamily="34" charset="0"/>
                <a:ea typeface="Aptos" panose="020B0004020202020204" pitchFamily="34" charset="0"/>
                <a:cs typeface="Arial" panose="020B0604020202020204" pitchFamily="34" charset="0"/>
              </a:rPr>
              <a:t>, aprofundando os trabalhos iniciados por Becquerel, descobriu outros dois elementos químicos que também eram capazes de emitir radiação. </a:t>
            </a:r>
          </a:p>
          <a:p>
            <a:pPr indent="540385"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esses elementos foram dados os nomes de </a:t>
            </a:r>
            <a:r>
              <a:rPr lang="pt-BR" sz="2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rádio</a:t>
            </a:r>
            <a:r>
              <a:rPr lang="pt-BR" sz="2200" kern="100" dirty="0">
                <a:effectLst/>
                <a:latin typeface="Arial Narrow" panose="020B0606020202030204" pitchFamily="34" charset="0"/>
                <a:ea typeface="Aptos" panose="020B0004020202020204" pitchFamily="34" charset="0"/>
                <a:cs typeface="Arial" panose="020B0604020202020204" pitchFamily="34" charset="0"/>
              </a:rPr>
              <a:t> (Ra) e polônio (</a:t>
            </a:r>
            <a:r>
              <a:rPr lang="pt-BR" sz="2200" kern="100" dirty="0" err="1">
                <a:effectLst/>
                <a:latin typeface="Arial Narrow" panose="020B0606020202030204" pitchFamily="34" charset="0"/>
                <a:ea typeface="Aptos" panose="020B0004020202020204" pitchFamily="34" charset="0"/>
                <a:cs typeface="Arial" panose="020B0604020202020204" pitchFamily="34" charset="0"/>
              </a:rPr>
              <a:t>Po</a:t>
            </a:r>
            <a:r>
              <a:rPr lang="pt-BR" sz="2200" kern="100" dirty="0">
                <a:effectLst/>
                <a:latin typeface="Arial Narrow" panose="020B0606020202030204" pitchFamily="34" charset="0"/>
                <a:ea typeface="Aptos" panose="020B0004020202020204" pitchFamily="34" charset="0"/>
                <a:cs typeface="Arial" panose="020B0604020202020204" pitchFamily="34" charset="0"/>
              </a:rPr>
              <a:t>) – em homenagem à Polônia, país de origem de Marie Curie. </a:t>
            </a:r>
          </a:p>
          <a:p>
            <a:pPr indent="540385"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Tais descobertas renderam aos três o Prêmio Nobel de Física, em 1903.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233699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39A24-6C81-5932-226F-13AEA3516CB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302DFC23-CEF3-9126-B789-002D4B37777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1180" y="816349"/>
            <a:ext cx="4980044" cy="3567166"/>
          </a:xfrm>
          <a:prstGeom prst="rect">
            <a:avLst/>
          </a:prstGeom>
          <a:noFill/>
          <a:ln>
            <a:noFill/>
          </a:ln>
        </p:spPr>
      </p:pic>
      <p:sp>
        <p:nvSpPr>
          <p:cNvPr id="4" name="CaixaDeTexto 3">
            <a:extLst>
              <a:ext uri="{FF2B5EF4-FFF2-40B4-BE49-F238E27FC236}">
                <a16:creationId xmlns:a16="http://schemas.microsoft.com/office/drawing/2014/main" id="{CE3C7376-24EA-D860-ABDD-AF5292102528}"/>
              </a:ext>
            </a:extLst>
          </p:cNvPr>
          <p:cNvSpPr txBox="1"/>
          <p:nvPr/>
        </p:nvSpPr>
        <p:spPr>
          <a:xfrm>
            <a:off x="273274" y="4576410"/>
            <a:ext cx="5683624" cy="2123658"/>
          </a:xfrm>
          <a:prstGeom prst="rect">
            <a:avLst/>
          </a:prstGeom>
          <a:noFill/>
        </p:spPr>
        <p:txBody>
          <a:bodyPr wrap="square">
            <a:spAutoFit/>
          </a:bodyPr>
          <a:lstStyle/>
          <a:p>
            <a:pPr algn="just"/>
            <a:r>
              <a:rPr lang="pt-BR" sz="2200" dirty="0">
                <a:effectLst/>
                <a:latin typeface="Arial Narrow" panose="020B0606020202030204" pitchFamily="34" charset="0"/>
                <a:ea typeface="Aptos" panose="020B0004020202020204" pitchFamily="34" charset="0"/>
                <a:cs typeface="Arial" panose="020B0604020202020204" pitchFamily="34" charset="0"/>
              </a:rPr>
              <a:t>	O físico </a:t>
            </a:r>
            <a:r>
              <a:rPr lang="pt-BR" sz="2200" b="1" u="none" strike="noStrike"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Ernest</a:t>
            </a:r>
            <a:r>
              <a:rPr lang="pt-BR" sz="2200" u="none" strike="noStrike"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 </a:t>
            </a:r>
            <a:r>
              <a:rPr lang="pt-BR" sz="2200" b="1" u="none" strike="noStrike"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Rutherford</a:t>
            </a:r>
            <a:r>
              <a:rPr lang="pt-BR" sz="2200" dirty="0">
                <a:effectLst/>
                <a:latin typeface="Arial Narrow" panose="020B0606020202030204" pitchFamily="34" charset="0"/>
                <a:ea typeface="Aptos" panose="020B0004020202020204" pitchFamily="34" charset="0"/>
                <a:cs typeface="Arial" panose="020B0604020202020204" pitchFamily="34" charset="0"/>
              </a:rPr>
              <a:t> também teve sua contribuição para o estudo das radiações. Foi a partir de suas pesquisas que foi possível descobrir a </a:t>
            </a:r>
            <a:r>
              <a:rPr lang="pt-BR" sz="2200" b="1" dirty="0">
                <a:effectLst/>
                <a:latin typeface="Arial Narrow" panose="020B0606020202030204" pitchFamily="34" charset="0"/>
                <a:ea typeface="Aptos" panose="020B0004020202020204" pitchFamily="34" charset="0"/>
                <a:cs typeface="Arial" panose="020B0604020202020204" pitchFamily="34" charset="0"/>
              </a:rPr>
              <a:t>natureza das emissões radioativas e os tipos de radiações emitidas</a:t>
            </a:r>
            <a:r>
              <a:rPr lang="pt-BR" sz="2200" dirty="0">
                <a:effectLst/>
                <a:latin typeface="Arial Narrow" panose="020B0606020202030204" pitchFamily="34" charset="0"/>
                <a:ea typeface="Aptos" panose="020B0004020202020204" pitchFamily="34" charset="0"/>
                <a:cs typeface="Arial" panose="020B0604020202020204" pitchFamily="34" charset="0"/>
              </a:rPr>
              <a:t> (raios alfa, raios beta e partículas gama).</a:t>
            </a:r>
            <a:endParaRPr lang="pt-BR" sz="2200" dirty="0"/>
          </a:p>
        </p:txBody>
      </p:sp>
      <p:sp>
        <p:nvSpPr>
          <p:cNvPr id="6" name="CaixaDeTexto 5">
            <a:extLst>
              <a:ext uri="{FF2B5EF4-FFF2-40B4-BE49-F238E27FC236}">
                <a16:creationId xmlns:a16="http://schemas.microsoft.com/office/drawing/2014/main" id="{D45567C2-BF4A-BA9F-BC95-0BB92D00ADA3}"/>
              </a:ext>
            </a:extLst>
          </p:cNvPr>
          <p:cNvSpPr txBox="1"/>
          <p:nvPr/>
        </p:nvSpPr>
        <p:spPr>
          <a:xfrm>
            <a:off x="6257365" y="816349"/>
            <a:ext cx="5728447" cy="5324471"/>
          </a:xfrm>
          <a:prstGeom prst="rect">
            <a:avLst/>
          </a:prstGeom>
          <a:noFill/>
        </p:spPr>
        <p:txBody>
          <a:bodyPr wrap="square">
            <a:spAutoFit/>
          </a:bodyPr>
          <a:lstStyle/>
          <a:p>
            <a:pPr indent="44958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Em 1908, Rutherford recebeu o Prêmio Nobel de Química por suas descobertas a respeito da desintegração dos elementos e a química de compostos radioativos.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44958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radiação</a:t>
            </a:r>
            <a:r>
              <a:rPr lang="pt-BR" sz="2200" kern="100" dirty="0">
                <a:effectLst/>
                <a:latin typeface="Arial Narrow" panose="020B0606020202030204" pitchFamily="34" charset="0"/>
                <a:ea typeface="Aptos" panose="020B0004020202020204" pitchFamily="34" charset="0"/>
                <a:cs typeface="Arial" panose="020B0604020202020204" pitchFamily="34" charset="0"/>
              </a:rPr>
              <a:t> é a propagação de ondas eletromagnéticas ou partículas, emitidas por fontes naturais, como o Sol, ou artificiais, quando são emitidas por aparelhos construídos pelo homem, como os equipamentos de </a:t>
            </a:r>
            <a:r>
              <a:rPr lang="pt-BR" sz="2200" strike="noStrike" kern="100" dirty="0">
                <a:effectLst/>
                <a:latin typeface="Arial Narrow" panose="020B0606020202030204" pitchFamily="34" charset="0"/>
                <a:ea typeface="Aptos" panose="020B00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raios-X</a:t>
            </a:r>
            <a:r>
              <a:rPr lang="pt-BR" sz="2200" kern="100" dirty="0">
                <a:effectLst/>
                <a:latin typeface="Arial Narrow" panose="020B0606020202030204" pitchFamily="34" charset="0"/>
                <a:ea typeface="Aptos" panose="020B0004020202020204" pitchFamily="34" charset="0"/>
                <a:cs typeface="Arial" panose="020B0604020202020204" pitchFamily="34" charset="0"/>
              </a:rPr>
              <a:t>.</a:t>
            </a:r>
          </a:p>
          <a:p>
            <a:pPr indent="449580" algn="just">
              <a:lnSpc>
                <a:spcPct val="115000"/>
              </a:lnSpc>
              <a:spcAft>
                <a:spcPts val="800"/>
              </a:spcAft>
              <a:buNone/>
            </a:pPr>
            <a:r>
              <a:rPr lang="pt-BR" sz="2200" dirty="0">
                <a:latin typeface="Arial Narrow" panose="020B0606020202030204" pitchFamily="34" charset="0"/>
              </a:rPr>
              <a:t>A radiação é caracterizada pela </a:t>
            </a:r>
            <a:r>
              <a:rPr lang="pt-BR" sz="2200" b="1" dirty="0">
                <a:latin typeface="Arial Narrow" panose="020B0606020202030204" pitchFamily="34" charset="0"/>
              </a:rPr>
              <a:t>emissão e deslocamento de energia</a:t>
            </a:r>
            <a:r>
              <a:rPr lang="pt-BR" sz="2200" dirty="0">
                <a:latin typeface="Arial Narrow" panose="020B0606020202030204" pitchFamily="34" charset="0"/>
              </a:rPr>
              <a:t> na forma de partículas ou ondas eletromagnéticas, seja no vácuo, seja em outro meio.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289565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FDEC2-CC69-E94D-4479-6E0D1D0AE22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3A0BED6-149F-AC4D-A70B-E1233D89D28D}"/>
              </a:ext>
            </a:extLst>
          </p:cNvPr>
          <p:cNvSpPr txBox="1"/>
          <p:nvPr/>
        </p:nvSpPr>
        <p:spPr>
          <a:xfrm>
            <a:off x="116541" y="704151"/>
            <a:ext cx="5683624" cy="5529655"/>
          </a:xfrm>
          <a:prstGeom prst="rect">
            <a:avLst/>
          </a:prstGeom>
          <a:noFill/>
        </p:spPr>
        <p:txBody>
          <a:bodyPr wrap="square">
            <a:spAutoFit/>
          </a:bodyPr>
          <a:lstStyle/>
          <a:p>
            <a:pPr indent="44958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Todos os dias, estamos expostos à radiação de diversas fontes e, apesar do senso comum dizer o contrário, não é prejudicial quando usada da maneira correta e controlada. </a:t>
            </a:r>
          </a:p>
          <a:p>
            <a:pPr indent="449580"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Arial" panose="020B0604020202020204" pitchFamily="34" charset="0"/>
            </a:endParaRPr>
          </a:p>
          <a:p>
            <a:pPr indent="44958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Alguns exemplos de radiação são: ondas de rádio AM e FM, raios X, radiação infravermelha e ultravioleta, entre outras.</a:t>
            </a:r>
          </a:p>
          <a:p>
            <a:pPr indent="449580"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Atualmente, são diversas as aplicações da radiação, mas uma das principais é na área da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saúde,</a:t>
            </a:r>
            <a:r>
              <a:rPr lang="pt-BR" sz="2200" kern="100" dirty="0">
                <a:effectLst/>
                <a:latin typeface="Arial Narrow" panose="020B0606020202030204" pitchFamily="34" charset="0"/>
                <a:ea typeface="Aptos" panose="020B0004020202020204" pitchFamily="34" charset="0"/>
                <a:cs typeface="Arial" panose="020B0604020202020204" pitchFamily="34" charset="0"/>
              </a:rPr>
              <a:t> como nos tratamentos radioterápicos, para o combate e cura do </a:t>
            </a:r>
            <a:r>
              <a:rPr lang="pt-BR" sz="2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câncer</a:t>
            </a:r>
            <a:r>
              <a:rPr lang="pt-BR" sz="2200" kern="100" dirty="0">
                <a:effectLst/>
                <a:latin typeface="Arial Narrow" panose="020B0606020202030204" pitchFamily="34" charset="0"/>
                <a:ea typeface="Aptos" panose="020B0004020202020204" pitchFamily="34" charset="0"/>
                <a:cs typeface="Arial" panose="020B0604020202020204"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AB4F5A3D-4BFF-9092-47C2-3E5BD5C2028B}"/>
              </a:ext>
            </a:extLst>
          </p:cNvPr>
          <p:cNvSpPr txBox="1"/>
          <p:nvPr/>
        </p:nvSpPr>
        <p:spPr>
          <a:xfrm>
            <a:off x="6248400" y="704151"/>
            <a:ext cx="5683624" cy="5357364"/>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Mas a radiação também é utilizada nos meios de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comunicação</a:t>
            </a:r>
            <a:r>
              <a:rPr lang="pt-BR" sz="2200" kern="100" dirty="0">
                <a:effectLst/>
                <a:latin typeface="Arial Narrow" panose="020B0606020202030204" pitchFamily="34" charset="0"/>
                <a:ea typeface="Aptos" panose="020B0004020202020204" pitchFamily="34" charset="0"/>
                <a:cs typeface="Arial" panose="020B0604020202020204" pitchFamily="34" charset="0"/>
              </a:rPr>
              <a:t>, como nos rádios e nos celulares. </a:t>
            </a:r>
          </a:p>
          <a:p>
            <a:pPr indent="540385"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Na arqueologia, a radiação é utilizada para fazer a </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datação de artefatos antigos</a:t>
            </a:r>
            <a:r>
              <a:rPr lang="pt-BR" sz="2200" kern="100" dirty="0">
                <a:effectLst/>
                <a:latin typeface="Arial Narrow" panose="020B0606020202030204" pitchFamily="34" charset="0"/>
                <a:ea typeface="Aptos" panose="020B0004020202020204" pitchFamily="34" charset="0"/>
                <a:cs typeface="Arial" panose="020B0604020202020204" pitchFamily="34" charset="0"/>
              </a:rPr>
              <a:t> e fósseis, utilizando </a:t>
            </a:r>
            <a:r>
              <a:rPr lang="pt-BR" sz="2200"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carbono-14</a:t>
            </a:r>
            <a:r>
              <a:rPr lang="pt-BR" sz="2200" kern="100" dirty="0">
                <a:effectLst/>
                <a:latin typeface="Arial Narrow" panose="020B0606020202030204" pitchFamily="34" charset="0"/>
                <a:ea typeface="Aptos" panose="020B0004020202020204" pitchFamily="34" charset="0"/>
                <a:cs typeface="Arial" panose="020B0604020202020204" pitchFamily="34" charset="0"/>
              </a:rPr>
              <a:t>.</a:t>
            </a:r>
          </a:p>
          <a:p>
            <a:pPr indent="540385" algn="just">
              <a:lnSpc>
                <a:spcPct val="115000"/>
              </a:lnSpc>
              <a:spcAft>
                <a:spcPts val="800"/>
              </a:spcAft>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Como dito anteriormente, a radiação é bastante utilizada no nosso cotidiano nas mais diversas áreas. </a:t>
            </a:r>
          </a:p>
          <a:p>
            <a:pPr indent="540385"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 seguir listaremos algumas das principais aplicações da radiação: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590135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73912-33E0-59B6-0D27-A10E147C786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8FFA218-9927-E43D-6220-8407E3A855BA}"/>
              </a:ext>
            </a:extLst>
          </p:cNvPr>
          <p:cNvSpPr txBox="1"/>
          <p:nvPr/>
        </p:nvSpPr>
        <p:spPr>
          <a:xfrm>
            <a:off x="259976" y="699022"/>
            <a:ext cx="5405718" cy="5459956"/>
          </a:xfrm>
          <a:prstGeom prst="rect">
            <a:avLst/>
          </a:prstGeom>
          <a:noFill/>
        </p:spPr>
        <p:txBody>
          <a:bodyPr wrap="square">
            <a:spAutoFit/>
          </a:bodyPr>
          <a:lstStyle/>
          <a:p>
            <a:pPr indent="540385" algn="just">
              <a:lnSpc>
                <a:spcPct val="115000"/>
              </a:lnSpc>
              <a:spcAft>
                <a:spcPts val="800"/>
              </a:spcAft>
              <a:buNone/>
            </a:pPr>
            <a:r>
              <a:rPr lang="pt-BR" sz="1800" kern="100" dirty="0">
                <a:effectLst/>
                <a:latin typeface="Arial Narrow" panose="020B0606020202030204" pitchFamily="34" charset="0"/>
                <a:ea typeface="Aptos" panose="020B0004020202020204" pitchFamily="34" charset="0"/>
                <a:cs typeface="Arial" panose="020B0604020202020204" pitchFamily="34" charset="0"/>
              </a:rPr>
              <a:t>- </a:t>
            </a:r>
            <a:r>
              <a:rPr lang="pt-BR" sz="2200" kern="100" dirty="0">
                <a:effectLst/>
                <a:latin typeface="Arial Narrow" panose="020B0606020202030204" pitchFamily="34" charset="0"/>
                <a:ea typeface="Aptos" panose="020B0004020202020204" pitchFamily="34" charset="0"/>
                <a:cs typeface="Arial" panose="020B0604020202020204" pitchFamily="34" charset="0"/>
              </a:rPr>
              <a:t>Tratamentos de </a:t>
            </a:r>
            <a:r>
              <a:rPr lang="pt-BR" sz="2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radioterapia</a:t>
            </a:r>
            <a:r>
              <a:rPr lang="pt-BR" sz="2200" kern="100" dirty="0">
                <a:effectLst/>
                <a:latin typeface="Arial Narrow" panose="020B0606020202030204" pitchFamily="34" charset="0"/>
                <a:ea typeface="Aptos" panose="020B0004020202020204" pitchFamily="34" charset="0"/>
                <a:cs typeface="Arial" panose="020B0604020202020204" pitchFamily="34"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Diagnósticos médicos por radiografia, mamografia e tomografia.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Esterilização de materiais cirúrgicos.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Controle de qualidade na fabricação de peças diversas na indústria.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Conservação de alimentos.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Datação de objetos antigos (arqueologia).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Geração de energia elétrica em usinas nucleares.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Utilização em centros de pesquisas e universidades para diversos estudos.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496C29C8-2CF4-7930-8CEA-371F40DAE0E2}"/>
              </a:ext>
            </a:extLst>
          </p:cNvPr>
          <p:cNvSpPr txBox="1"/>
          <p:nvPr/>
        </p:nvSpPr>
        <p:spPr>
          <a:xfrm>
            <a:off x="-259976" y="6158978"/>
            <a:ext cx="6096000" cy="607346"/>
          </a:xfrm>
          <a:prstGeom prst="rect">
            <a:avLst/>
          </a:prstGeom>
          <a:noFill/>
        </p:spPr>
        <p:txBody>
          <a:bodyPr wrap="square">
            <a:spAutoFit/>
          </a:bodyPr>
          <a:lstStyle/>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Disponível em: </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https://mundoeducacao.uol.com.br/</a:t>
            </a:r>
            <a:r>
              <a:rPr lang="pt-BR" sz="1200" u="none" strike="noStrike" kern="100" dirty="0" err="1">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quimica</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/radiacoes.htm</a:t>
            </a:r>
            <a:r>
              <a:rPr lang="pt-BR" sz="12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Acesso em: 29 maio 2026.</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A9714804-6F6D-EE94-1544-9E381EE3F11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67207" y="573516"/>
            <a:ext cx="2113915" cy="1038860"/>
          </a:xfrm>
          <a:prstGeom prst="rect">
            <a:avLst/>
          </a:prstGeom>
          <a:noFill/>
          <a:ln>
            <a:noFill/>
          </a:ln>
        </p:spPr>
      </p:pic>
      <p:sp>
        <p:nvSpPr>
          <p:cNvPr id="8" name="CaixaDeTexto 7">
            <a:extLst>
              <a:ext uri="{FF2B5EF4-FFF2-40B4-BE49-F238E27FC236}">
                <a16:creationId xmlns:a16="http://schemas.microsoft.com/office/drawing/2014/main" id="{3482CE43-BD50-1352-6012-2EE6C0BEFCB6}"/>
              </a:ext>
            </a:extLst>
          </p:cNvPr>
          <p:cNvSpPr txBox="1"/>
          <p:nvPr/>
        </p:nvSpPr>
        <p:spPr>
          <a:xfrm>
            <a:off x="6355976" y="938062"/>
            <a:ext cx="5564841" cy="5816400"/>
          </a:xfrm>
          <a:prstGeom prst="rect">
            <a:avLst/>
          </a:prstGeom>
          <a:noFill/>
        </p:spPr>
        <p:txBody>
          <a:bodyPr wrap="square">
            <a:spAutoFit/>
          </a:bodyPr>
          <a:lstStyle/>
          <a:p>
            <a:pPr indent="540385" algn="ctr">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Aplicações da radioatividade</a:t>
            </a:r>
            <a:r>
              <a:rPr lang="pt-BR" sz="22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Sem dúvida alguma, a principal forma de aplicação 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radioatividade está na medicina. Elementos radioativos (ou radioisótopos) são muito importantes para a obtenção de diagnósticos, como no caso dos exames de raios-X e de tomografia computadorizada. </a:t>
            </a: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Ainda, na medicina, utilizam-se radioisótopos no tratamento de doenças, principalmente o câncer. Tal tratamento é conhecido como radioterapia, que consiste na destruição de células de tumor cancerígenas pelo uso de fontes de radiação ionizante.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174004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0F3FC-8EE1-5C66-3828-6EC857DF6459}"/>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1554B485-B317-B065-A225-4705A1D55F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7284" y="647463"/>
            <a:ext cx="5850801" cy="3021705"/>
          </a:xfrm>
          <a:prstGeom prst="rect">
            <a:avLst/>
          </a:prstGeom>
          <a:noFill/>
          <a:ln>
            <a:noFill/>
          </a:ln>
        </p:spPr>
      </p:pic>
      <p:sp>
        <p:nvSpPr>
          <p:cNvPr id="4" name="CaixaDeTexto 3">
            <a:extLst>
              <a:ext uri="{FF2B5EF4-FFF2-40B4-BE49-F238E27FC236}">
                <a16:creationId xmlns:a16="http://schemas.microsoft.com/office/drawing/2014/main" id="{A2259202-7617-DFAD-63A9-A0731684269B}"/>
              </a:ext>
            </a:extLst>
          </p:cNvPr>
          <p:cNvSpPr txBox="1"/>
          <p:nvPr/>
        </p:nvSpPr>
        <p:spPr>
          <a:xfrm>
            <a:off x="215153" y="3669168"/>
            <a:ext cx="5755065" cy="3184462"/>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Na medicina, é comum introduzir no organismo de alguns pacientes radioisótopos artificiais, denominados </a:t>
            </a: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radiotraçadores</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Eles recebem esse nome porque, ao serem transportados pelo corpo da pessoa, emitem radiações que permitem seu monitoramento, sabendo por onde passaram e onde se depositaram. Isso permite que o radiologista faça um mapeamento de órgãos.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8CEFDAC0-43B6-06D3-B547-0FC79CD1E3F4}"/>
              </a:ext>
            </a:extLst>
          </p:cNvPr>
          <p:cNvSpPr txBox="1"/>
          <p:nvPr/>
        </p:nvSpPr>
        <p:spPr>
          <a:xfrm>
            <a:off x="6320117" y="968098"/>
            <a:ext cx="5656730" cy="5336333"/>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Um exemplo de radioisótopo é o iodo-131 que é usado no tratamento de câncer de tireoide, pois, por se acumular nesse órgão, suas radiações gama destroem as células cancerígenas. O quadro apresenta alguns exemplos de outros radioisótopos e sua utilização na medicina:</a:t>
            </a:r>
          </a:p>
          <a:p>
            <a:pPr indent="540385" algn="just">
              <a:lnSpc>
                <a:spcPct val="115000"/>
              </a:lnSpc>
              <a:spcAft>
                <a:spcPts val="800"/>
              </a:spcAft>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Além disso, é possível produzir imagens para os médicos analisarem, pois, as radiações beta e gama incidem sobre filmes fotográficos. As imagens também são geradas por radioisótopos emissores de pósitrons e assim é possível detectar se a lesão em questão é benigna ou maligna.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71243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4C6E7-2A8C-ACDF-96A1-19F68F880D71}"/>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3F61D5DD-8BFC-684A-334D-96A1F9425F4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168" y="755326"/>
            <a:ext cx="5273864" cy="2597474"/>
          </a:xfrm>
          <a:prstGeom prst="rect">
            <a:avLst/>
          </a:prstGeom>
          <a:noFill/>
          <a:ln>
            <a:noFill/>
          </a:ln>
        </p:spPr>
      </p:pic>
      <p:sp>
        <p:nvSpPr>
          <p:cNvPr id="4" name="CaixaDeTexto 3">
            <a:extLst>
              <a:ext uri="{FF2B5EF4-FFF2-40B4-BE49-F238E27FC236}">
                <a16:creationId xmlns:a16="http://schemas.microsoft.com/office/drawing/2014/main" id="{5BBAF56A-4169-8565-0EBE-6F038DCF8A64}"/>
              </a:ext>
            </a:extLst>
          </p:cNvPr>
          <p:cNvSpPr txBox="1"/>
          <p:nvPr/>
        </p:nvSpPr>
        <p:spPr>
          <a:xfrm>
            <a:off x="151959" y="3804207"/>
            <a:ext cx="5782676" cy="1627112"/>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As reações nucleares, mais especificamente a de fissão, são importantíssimas para a produção de energia elétrica, em instalações conhecidas como usinas nucleares.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80CDD703-3455-8372-0F79-A089369E06C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90970" y="647750"/>
            <a:ext cx="5238755" cy="2389804"/>
          </a:xfrm>
          <a:prstGeom prst="rect">
            <a:avLst/>
          </a:prstGeom>
          <a:noFill/>
          <a:ln>
            <a:noFill/>
          </a:ln>
        </p:spPr>
      </p:pic>
      <p:sp>
        <p:nvSpPr>
          <p:cNvPr id="7" name="CaixaDeTexto 6">
            <a:extLst>
              <a:ext uri="{FF2B5EF4-FFF2-40B4-BE49-F238E27FC236}">
                <a16:creationId xmlns:a16="http://schemas.microsoft.com/office/drawing/2014/main" id="{ED2EB6DD-1464-233E-2BEE-3FF2CD2636D5}"/>
              </a:ext>
            </a:extLst>
          </p:cNvPr>
          <p:cNvSpPr txBox="1"/>
          <p:nvPr/>
        </p:nvSpPr>
        <p:spPr>
          <a:xfrm>
            <a:off x="6257367" y="3204883"/>
            <a:ext cx="5719480" cy="3561937"/>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No meio ambiente, elementos radioativos podem ser </a:t>
            </a:r>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empregados para mapear poluentes no ar, na água ou no solo. Já na indústria de alimentos, os radioisótopos podem ser empregados na irradiação de alimentos, eliminando bactérias, fungos e outros agentes nocivos para nossa saúde. Em frutas e legumes, a radioatividade é capaz de diminuir a ação do hormônio do amadurecimento, aumentando assim o tempo para que sejam consumidos. </a:t>
            </a:r>
            <a:endParaRPr lang="pt-BR" sz="2200" dirty="0">
              <a:latin typeface="Arial Narrow" panose="020B0606020202030204" pitchFamily="34" charset="0"/>
            </a:endParaRPr>
          </a:p>
        </p:txBody>
      </p:sp>
    </p:spTree>
    <p:extLst>
      <p:ext uri="{BB962C8B-B14F-4D97-AF65-F5344CB8AC3E}">
        <p14:creationId xmlns:p14="http://schemas.microsoft.com/office/powerpoint/2010/main" val="27558715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942B6-2F2C-A0BB-5B11-1F759487082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B961941-B311-8CB7-8E7F-DB0937108A2D}"/>
              </a:ext>
            </a:extLst>
          </p:cNvPr>
          <p:cNvSpPr txBox="1"/>
          <p:nvPr/>
        </p:nvSpPr>
        <p:spPr>
          <a:xfrm>
            <a:off x="188258" y="868201"/>
            <a:ext cx="5674660" cy="1237775"/>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utilização de radioisótopos para esterilização também é feita em medicamentos hospitalares, médicos e odontológicos.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F4A92BD9-81EA-588B-8014-5B6870AD8F1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8258" y="2426779"/>
            <a:ext cx="5674660" cy="1002221"/>
          </a:xfrm>
          <a:prstGeom prst="rect">
            <a:avLst/>
          </a:prstGeom>
          <a:noFill/>
          <a:ln>
            <a:noFill/>
          </a:ln>
        </p:spPr>
      </p:pic>
      <p:sp>
        <p:nvSpPr>
          <p:cNvPr id="6" name="CaixaDeTexto 5">
            <a:extLst>
              <a:ext uri="{FF2B5EF4-FFF2-40B4-BE49-F238E27FC236}">
                <a16:creationId xmlns:a16="http://schemas.microsoft.com/office/drawing/2014/main" id="{80F732B2-0BA8-A0B3-15D6-369BAC4BB0BC}"/>
              </a:ext>
            </a:extLst>
          </p:cNvPr>
          <p:cNvSpPr txBox="1"/>
          <p:nvPr/>
        </p:nvSpPr>
        <p:spPr>
          <a:xfrm>
            <a:off x="-22412" y="3546355"/>
            <a:ext cx="6096000" cy="1032077"/>
          </a:xfrm>
          <a:prstGeom prst="rect">
            <a:avLst/>
          </a:prstGeom>
          <a:noFill/>
        </p:spPr>
        <p:txBody>
          <a:bodyPr wrap="square">
            <a:spAutoFit/>
          </a:bodyPr>
          <a:lstStyle/>
          <a:p>
            <a:pPr indent="540385" algn="r">
              <a:lnSpc>
                <a:spcPct val="115000"/>
              </a:lnSpc>
              <a:spcAft>
                <a:spcPts val="800"/>
              </a:spcAft>
              <a:buNone/>
            </a:pPr>
            <a:r>
              <a:rPr lang="pt-BR" sz="1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Disponível em: https://br.freepik.com/. Acesso em: 29 maio 2026. / Disponíveis em: https://encurtador.com.br/esFL5.</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r">
              <a:lnSpc>
                <a:spcPct val="115000"/>
              </a:lnSpc>
              <a:spcAft>
                <a:spcPts val="800"/>
              </a:spcAft>
              <a:buNone/>
            </a:pPr>
            <a:r>
              <a:rPr lang="pt-BR" sz="1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https://mundoeducacao.uol.com.br/</a:t>
            </a:r>
            <a:r>
              <a:rPr lang="pt-BR" sz="1200" kern="100" dirty="0" err="1">
                <a:solidFill>
                  <a:srgbClr val="000000"/>
                </a:solidFill>
                <a:effectLst/>
                <a:latin typeface="Arial Narrow" panose="020B0606020202030204" pitchFamily="34" charset="0"/>
                <a:ea typeface="Aptos" panose="020B0004020202020204" pitchFamily="34" charset="0"/>
                <a:cs typeface="Arial" panose="020B0604020202020204" pitchFamily="34" charset="0"/>
              </a:rPr>
              <a:t>quimica</a:t>
            </a:r>
            <a:r>
              <a:rPr lang="pt-BR" sz="1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/aplicacao-radioatividade-na-medicina.htm. Acesso em: 29 maio 2026.</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C20F5DCD-E1B7-FBA7-27FE-3489D60B786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84531" y="1600880"/>
            <a:ext cx="5619211" cy="3890949"/>
          </a:xfrm>
          <a:prstGeom prst="rect">
            <a:avLst/>
          </a:prstGeom>
          <a:noFill/>
          <a:ln>
            <a:noFill/>
          </a:ln>
        </p:spPr>
      </p:pic>
    </p:spTree>
    <p:extLst>
      <p:ext uri="{BB962C8B-B14F-4D97-AF65-F5344CB8AC3E}">
        <p14:creationId xmlns:p14="http://schemas.microsoft.com/office/powerpoint/2010/main" val="2078447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7D4F3-C042-4865-D792-6CF5F9CDA86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27519CB7-B3BC-476A-8CD6-7320A9B35FD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1533" y="720519"/>
            <a:ext cx="4981143" cy="731763"/>
          </a:xfrm>
          <a:prstGeom prst="rect">
            <a:avLst/>
          </a:prstGeom>
          <a:noFill/>
        </p:spPr>
      </p:pic>
      <p:sp>
        <p:nvSpPr>
          <p:cNvPr id="4" name="CaixaDeTexto 3">
            <a:extLst>
              <a:ext uri="{FF2B5EF4-FFF2-40B4-BE49-F238E27FC236}">
                <a16:creationId xmlns:a16="http://schemas.microsoft.com/office/drawing/2014/main" id="{6A7EA0B2-E0B6-1B02-6A15-FCC7B703B92E}"/>
              </a:ext>
            </a:extLst>
          </p:cNvPr>
          <p:cNvSpPr txBox="1"/>
          <p:nvPr/>
        </p:nvSpPr>
        <p:spPr>
          <a:xfrm>
            <a:off x="322729" y="1908686"/>
            <a:ext cx="5199530" cy="4464235"/>
          </a:xfrm>
          <a:prstGeom prst="rect">
            <a:avLst/>
          </a:prstGeom>
          <a:noFill/>
        </p:spPr>
        <p:txBody>
          <a:bodyPr wrap="square">
            <a:spAutoFit/>
          </a:bodyPr>
          <a:lstStyle/>
          <a:p>
            <a:pPr indent="540385"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41.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Onde podemos observar a utilização das radiações no nosso dia a dia?</a:t>
            </a:r>
          </a:p>
          <a:p>
            <a:pPr indent="540385"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42.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Como a descoberta das radiações contribuiu para a melhoria da nossa saúde?</a:t>
            </a:r>
          </a:p>
          <a:p>
            <a:pPr indent="540385" algn="just">
              <a:lnSpc>
                <a:spcPct val="115000"/>
              </a:lnSpc>
              <a:spcAft>
                <a:spcPts val="800"/>
              </a:spcAft>
              <a:buNone/>
            </a:pPr>
            <a:endParaRPr lang="pt-BR" sz="2200" kern="100" dirty="0">
              <a:solidFill>
                <a:srgbClr val="000000"/>
              </a:solidFill>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pPr>
            <a:r>
              <a:rPr lang="pt-BR" sz="2200" b="1" kern="100" dirty="0">
                <a:solidFill>
                  <a:srgbClr val="000000"/>
                </a:solidFill>
                <a:latin typeface="Arial Narrow" panose="020B0606020202030204" pitchFamily="34" charset="0"/>
                <a:ea typeface="Aptos" panose="020B0004020202020204" pitchFamily="34" charset="0"/>
                <a:cs typeface="Arial" panose="020B0604020202020204" pitchFamily="34" charset="0"/>
              </a:rPr>
              <a:t>43. </a:t>
            </a:r>
            <a:r>
              <a:rPr lang="pt-BR" sz="2200" kern="100" dirty="0">
                <a:solidFill>
                  <a:srgbClr val="000000"/>
                </a:solidFill>
                <a:latin typeface="Arial Narrow" panose="020B0606020202030204" pitchFamily="34" charset="0"/>
                <a:ea typeface="Aptos" panose="020B0004020202020204" pitchFamily="34" charset="0"/>
                <a:cs typeface="Arial" panose="020B0604020202020204" pitchFamily="34" charset="0"/>
              </a:rPr>
              <a:t>Além da medicina, quais são as outras aplicações das radiações exemplificadas no texto?</a:t>
            </a:r>
          </a:p>
          <a:p>
            <a:pPr indent="540385"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A54A73BE-A344-7C7F-5D72-0BFE3EA0EFB5}"/>
              </a:ext>
            </a:extLst>
          </p:cNvPr>
          <p:cNvSpPr txBox="1"/>
          <p:nvPr/>
        </p:nvSpPr>
        <p:spPr>
          <a:xfrm>
            <a:off x="6221505" y="873361"/>
            <a:ext cx="5755342" cy="5058757"/>
          </a:xfrm>
          <a:prstGeom prst="rect">
            <a:avLst/>
          </a:prstGeom>
          <a:noFill/>
        </p:spPr>
        <p:txBody>
          <a:bodyPr wrap="square">
            <a:spAutoFit/>
          </a:bodyPr>
          <a:lstStyle/>
          <a:p>
            <a:pPr indent="540385"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44.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Das consequências da exposição às radiações que surgem com o passar do tempo (efeito tardio), uma delas é</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câncer.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 queda de cabelo.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 vômitos e náuseas.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 distúrbios do comportamento.</a:t>
            </a:r>
          </a:p>
          <a:p>
            <a:pPr indent="540385" algn="just">
              <a:lnSpc>
                <a:spcPct val="115000"/>
              </a:lnSpc>
              <a:spcAft>
                <a:spcPts val="800"/>
              </a:spcAft>
              <a:buNone/>
            </a:pPr>
            <a:endParaRPr lang="pt-BR" sz="2200" kern="100" dirty="0">
              <a:solidFill>
                <a:srgbClr val="000000"/>
              </a:solidFill>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buNone/>
            </a:pPr>
            <a:endParaRPr lang="pt-BR" sz="2200" kern="100" dirty="0">
              <a:solidFill>
                <a:srgbClr val="000000"/>
              </a:solidFill>
              <a:latin typeface="Arial Narrow" panose="020B0606020202030204" pitchFamily="34" charset="0"/>
              <a:ea typeface="Aptos" panose="020B0004020202020204" pitchFamily="34" charset="0"/>
              <a:cs typeface="Arial" panose="020B0604020202020204" pitchFamily="34" charset="0"/>
            </a:endParaRPr>
          </a:p>
          <a:p>
            <a:pPr indent="540385" algn="just">
              <a:lnSpc>
                <a:spcPct val="115000"/>
              </a:lnSpc>
              <a:spcAft>
                <a:spcPts val="800"/>
              </a:spcAft>
            </a:pPr>
            <a:r>
              <a:rPr lang="pt-BR" sz="2200" b="1" dirty="0">
                <a:latin typeface="Arial Narrow" panose="020B0606020202030204" pitchFamily="34" charset="0"/>
              </a:rPr>
              <a:t>45. </a:t>
            </a:r>
            <a:r>
              <a:rPr lang="pt-BR" sz="2200" dirty="0">
                <a:latin typeface="Arial Narrow" panose="020B0606020202030204" pitchFamily="34" charset="0"/>
              </a:rPr>
              <a:t>Quem foi o estudioso/cientista que primeiro identificou a radioatividade? Como isso ocorreu?</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583660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9D5AF-7D4C-4BBE-9F0E-F6D5315881AF}"/>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DD43DDCD-48DA-0B23-6B1F-5BFDED7859D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4240" y="728159"/>
            <a:ext cx="4369477" cy="930312"/>
          </a:xfrm>
          <a:prstGeom prst="rect">
            <a:avLst/>
          </a:prstGeom>
          <a:noFill/>
        </p:spPr>
      </p:pic>
      <p:sp>
        <p:nvSpPr>
          <p:cNvPr id="4" name="CaixaDeTexto 3">
            <a:extLst>
              <a:ext uri="{FF2B5EF4-FFF2-40B4-BE49-F238E27FC236}">
                <a16:creationId xmlns:a16="http://schemas.microsoft.com/office/drawing/2014/main" id="{2D2A1B1F-E583-2EE1-FA06-B8055469AECD}"/>
              </a:ext>
            </a:extLst>
          </p:cNvPr>
          <p:cNvSpPr txBox="1"/>
          <p:nvPr/>
        </p:nvSpPr>
        <p:spPr>
          <a:xfrm>
            <a:off x="164240" y="1878317"/>
            <a:ext cx="5609031" cy="4557658"/>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Estudante, parabéns por chegar até aqui. Muito bom. Esses foram os seus primeiros passos para o conhecimento. A seguir, a história é real e faz parte de nossa vivência. </a:t>
            </a: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Dentro do seu tempo, leia o texto, pesquise sobre o assunto. Assista uma minissérie muito bem estruturada sobre o que aconteceu. E continue sempre a caminhar. Caminhes com o desejo insaciável de querer aprender sempre mais. Vamos à leitura então!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Dentro do teu tempo, assista. Vale a pena!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ECAE0CE2-2E3B-B988-2FF8-1CA23085AE03}"/>
              </a:ext>
            </a:extLst>
          </p:cNvPr>
          <p:cNvPicPr>
            <a:picLocks noChangeAspect="1"/>
          </p:cNvPicPr>
          <p:nvPr/>
        </p:nvPicPr>
        <p:blipFill>
          <a:blip r:embed="rId3"/>
          <a:stretch>
            <a:fillRect/>
          </a:stretch>
        </p:blipFill>
        <p:spPr>
          <a:xfrm>
            <a:off x="6329073" y="836152"/>
            <a:ext cx="5727339" cy="3673096"/>
          </a:xfrm>
          <a:prstGeom prst="rect">
            <a:avLst/>
          </a:prstGeom>
        </p:spPr>
      </p:pic>
      <p:sp>
        <p:nvSpPr>
          <p:cNvPr id="9" name="CaixaDeTexto 8">
            <a:extLst>
              <a:ext uri="{FF2B5EF4-FFF2-40B4-BE49-F238E27FC236}">
                <a16:creationId xmlns:a16="http://schemas.microsoft.com/office/drawing/2014/main" id="{846E3D21-EA7A-3868-10C8-FAE51DB23373}"/>
              </a:ext>
            </a:extLst>
          </p:cNvPr>
          <p:cNvSpPr txBox="1"/>
          <p:nvPr/>
        </p:nvSpPr>
        <p:spPr>
          <a:xfrm>
            <a:off x="5532981" y="4598895"/>
            <a:ext cx="6523431" cy="459100"/>
          </a:xfrm>
          <a:prstGeom prst="rect">
            <a:avLst/>
          </a:prstGeom>
          <a:noFill/>
        </p:spPr>
        <p:txBody>
          <a:bodyPr wrap="square">
            <a:spAutoFit/>
          </a:bodyPr>
          <a:lstStyle/>
          <a:p>
            <a:pPr indent="540385" algn="ctr">
              <a:lnSpc>
                <a:spcPct val="115000"/>
              </a:lnSpc>
              <a:spcAft>
                <a:spcPts val="800"/>
              </a:spcAft>
              <a:buNone/>
            </a:pPr>
            <a:r>
              <a:rPr lang="pt-BR" sz="2200" u="sng"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hlinkClick r:id="rId4"/>
              </a:rPr>
              <a:t>https://www.youtube.com/watch?v=s0wVghg4vS4&amp;t=40s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333550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871BA-1167-A3D8-CB36-C2E6817DDC9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93B0173-3688-E502-B921-9414DF6EDF31}"/>
              </a:ext>
            </a:extLst>
          </p:cNvPr>
          <p:cNvSpPr txBox="1"/>
          <p:nvPr/>
        </p:nvSpPr>
        <p:spPr>
          <a:xfrm>
            <a:off x="170328" y="700595"/>
            <a:ext cx="5692589" cy="1442896"/>
          </a:xfrm>
          <a:prstGeom prst="rect">
            <a:avLst/>
          </a:prstGeom>
          <a:noFill/>
        </p:spPr>
        <p:txBody>
          <a:bodyPr wrap="square">
            <a:spAutoFit/>
          </a:bodyPr>
          <a:lstStyle/>
          <a:p>
            <a:pPr indent="540385" algn="just">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Arial" panose="020B0604020202020204" pitchFamily="34" charset="0"/>
              </a:rPr>
              <a:t>Leia o texto</a:t>
            </a:r>
            <a:endParaRPr lang="pt-BR" sz="2200" i="1"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Texto V</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Acidente Radioativo em Goiânia – Césio 137</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2C309F81-89D2-629C-C1F4-09EDC5D431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139" y="2831172"/>
            <a:ext cx="5646778" cy="3104721"/>
          </a:xfrm>
          <a:prstGeom prst="rect">
            <a:avLst/>
          </a:prstGeom>
          <a:noFill/>
          <a:ln>
            <a:noFill/>
          </a:ln>
        </p:spPr>
      </p:pic>
      <p:pic>
        <p:nvPicPr>
          <p:cNvPr id="5" name="Imagem 4">
            <a:extLst>
              <a:ext uri="{FF2B5EF4-FFF2-40B4-BE49-F238E27FC236}">
                <a16:creationId xmlns:a16="http://schemas.microsoft.com/office/drawing/2014/main" id="{D26F15DE-4B4A-55FA-DE6F-947CAC35F99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38737" y="762086"/>
            <a:ext cx="5065056" cy="2784878"/>
          </a:xfrm>
          <a:prstGeom prst="rect">
            <a:avLst/>
          </a:prstGeom>
          <a:noFill/>
          <a:ln>
            <a:noFill/>
          </a:ln>
        </p:spPr>
      </p:pic>
      <p:sp>
        <p:nvSpPr>
          <p:cNvPr id="7" name="CaixaDeTexto 6">
            <a:extLst>
              <a:ext uri="{FF2B5EF4-FFF2-40B4-BE49-F238E27FC236}">
                <a16:creationId xmlns:a16="http://schemas.microsoft.com/office/drawing/2014/main" id="{D5EAAEAE-61F5-8D91-2C87-FBA1CBA16B40}"/>
              </a:ext>
            </a:extLst>
          </p:cNvPr>
          <p:cNvSpPr txBox="1"/>
          <p:nvPr/>
        </p:nvSpPr>
        <p:spPr>
          <a:xfrm>
            <a:off x="6247876" y="3546964"/>
            <a:ext cx="5646778" cy="3139321"/>
          </a:xfrm>
          <a:prstGeom prst="rect">
            <a:avLst/>
          </a:prstGeom>
          <a:noFill/>
        </p:spPr>
        <p:txBody>
          <a:bodyPr wrap="square">
            <a:spAutoFit/>
          </a:bodyPr>
          <a:lstStyle/>
          <a:p>
            <a:pPr algn="just"/>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Goiânia foi palco do maior acidente radiológico do mundo, em setembro de 1987. A contaminação afetou a saúde de centenas de pessoas. No dia 13 de setembro de 1987, um aparelho contendo uma peça radioativa foi achado e aberto por catadores de papel, em Goiânia. O equipamento estava num prédio abandonado onde funcionava uma clínica desativada. Os homens acharam que se tratava de sucata e venderam o fragmento a um ferro-velho.</a:t>
            </a:r>
            <a:endParaRPr lang="pt-BR" sz="2200" dirty="0"/>
          </a:p>
        </p:txBody>
      </p:sp>
    </p:spTree>
    <p:extLst>
      <p:ext uri="{BB962C8B-B14F-4D97-AF65-F5344CB8AC3E}">
        <p14:creationId xmlns:p14="http://schemas.microsoft.com/office/powerpoint/2010/main" val="5829211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54631-2D4E-44B5-9A4E-B4D566B9A92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FF98D08-ADC0-ABF4-EB3F-592659C887F6}"/>
              </a:ext>
            </a:extLst>
          </p:cNvPr>
          <p:cNvSpPr txBox="1"/>
          <p:nvPr/>
        </p:nvSpPr>
        <p:spPr>
          <a:xfrm>
            <a:off x="107576" y="647291"/>
            <a:ext cx="5818095" cy="6186309"/>
          </a:xfrm>
          <a:prstGeom prst="rect">
            <a:avLst/>
          </a:prstGeom>
          <a:noFill/>
        </p:spPr>
        <p:txBody>
          <a:bodyPr wrap="square">
            <a:spAutoFit/>
          </a:bodyPr>
          <a:lstStyle/>
          <a:p>
            <a:pPr algn="just"/>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 cápsula projetava uma luz brilhante que despertou curiosidade, e muita gente acabou manuseando o material. O acidente foi descoberto duas semanas depois. Após os primeiros sinais de contágio pela radioatividade, a peça foi levada à Vigilância Sanitária, que constatou tratar-se de material tóxico. A partir de então, casas e ruas foram isoladas, e a cidade foi invadida por especialistas e técnicos em radiação. </a:t>
            </a:r>
          </a:p>
          <a:p>
            <a:pPr algn="just"/>
            <a:r>
              <a:rPr lang="pt-BR" sz="2200" dirty="0">
                <a:latin typeface="Arial Narrow" panose="020B0606020202030204" pitchFamily="34" charset="0"/>
              </a:rPr>
              <a:t>	Moradores fizeram testes para saber se estavam contaminados. Os primeiros atendimentos foram no Estádio Olímpico de Goiânia, e os casos mais graves foram transferidos para o Rio de Janeiro. Mais de mil pessoas foram contaminadas por radiação de césio 137. Na ocasião, quatro morreram. Mas, estima-se que dezenas de pessoas faleceram em consequência de complicações desenvolvidas a partir da contaminação pelo césio 137.</a:t>
            </a:r>
            <a:endParaRPr lang="pt-BR" sz="2200" dirty="0"/>
          </a:p>
        </p:txBody>
      </p:sp>
      <p:sp>
        <p:nvSpPr>
          <p:cNvPr id="5" name="CaixaDeTexto 4">
            <a:extLst>
              <a:ext uri="{FF2B5EF4-FFF2-40B4-BE49-F238E27FC236}">
                <a16:creationId xmlns:a16="http://schemas.microsoft.com/office/drawing/2014/main" id="{FA406EDE-0677-2851-8A06-3A773A8357C0}"/>
              </a:ext>
            </a:extLst>
          </p:cNvPr>
          <p:cNvSpPr txBox="1"/>
          <p:nvPr/>
        </p:nvSpPr>
        <p:spPr>
          <a:xfrm>
            <a:off x="6266331" y="647291"/>
            <a:ext cx="5818093" cy="2016449"/>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tragédia causou uma comoção nacional, mas também gerou, na época, uma discriminação contra os goianos. Ainda hoje, uma associação de vítimas luta para resgatar a cidadania dessas pessoas que foram contaminadas.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B5FEEBB3-64BC-5370-D74B-20C052915AD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66331" y="2765402"/>
            <a:ext cx="5535378" cy="3445307"/>
          </a:xfrm>
          <a:prstGeom prst="rect">
            <a:avLst/>
          </a:prstGeom>
          <a:noFill/>
          <a:ln>
            <a:noFill/>
          </a:ln>
        </p:spPr>
      </p:pic>
    </p:spTree>
    <p:extLst>
      <p:ext uri="{BB962C8B-B14F-4D97-AF65-F5344CB8AC3E}">
        <p14:creationId xmlns:p14="http://schemas.microsoft.com/office/powerpoint/2010/main" val="25444456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87E0E-1F27-478D-F3EE-B77D592FE207}"/>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AF93B14F-DDB3-2519-501F-24F07C61603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661" y="696203"/>
            <a:ext cx="5732622" cy="3302056"/>
          </a:xfrm>
          <a:prstGeom prst="rect">
            <a:avLst/>
          </a:prstGeom>
          <a:noFill/>
          <a:ln>
            <a:noFill/>
          </a:ln>
        </p:spPr>
      </p:pic>
      <p:sp>
        <p:nvSpPr>
          <p:cNvPr id="4" name="CaixaDeTexto 3">
            <a:extLst>
              <a:ext uri="{FF2B5EF4-FFF2-40B4-BE49-F238E27FC236}">
                <a16:creationId xmlns:a16="http://schemas.microsoft.com/office/drawing/2014/main" id="{2E533950-FA97-B9CE-1741-4A197F8549DD}"/>
              </a:ext>
            </a:extLst>
          </p:cNvPr>
          <p:cNvSpPr txBox="1"/>
          <p:nvPr/>
        </p:nvSpPr>
        <p:spPr>
          <a:xfrm>
            <a:off x="-179294" y="3998259"/>
            <a:ext cx="6096000" cy="819712"/>
          </a:xfrm>
          <a:prstGeom prst="rect">
            <a:avLst/>
          </a:prstGeom>
          <a:noFill/>
        </p:spPr>
        <p:txBody>
          <a:bodyPr wrap="square">
            <a:spAutoFit/>
          </a:bodyPr>
          <a:lstStyle/>
          <a:p>
            <a:pPr indent="540385" algn="r">
              <a:lnSpc>
                <a:spcPct val="115000"/>
              </a:lnSpc>
              <a:spcAft>
                <a:spcPts val="800"/>
              </a:spcAft>
              <a:buNone/>
            </a:pPr>
            <a:r>
              <a:rPr lang="pt-BR" sz="1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Disponível em: https://memoriaglobo.globo.com/jornalismo/coberturas/acidente-radioativo-em-goiania-cesio-137/noticia/acidente-radioativo-</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r">
              <a:lnSpc>
                <a:spcPct val="115000"/>
              </a:lnSpc>
              <a:spcAft>
                <a:spcPts val="800"/>
              </a:spcAft>
              <a:buNone/>
            </a:pPr>
            <a:r>
              <a:rPr lang="pt-BR" sz="1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em-goiania-cesio-137.ghtml. Acesso em: 29 maio 2026.</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8542224D-C692-31C6-CE13-50FDA0312BB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63719" y="783273"/>
            <a:ext cx="4981143" cy="731763"/>
          </a:xfrm>
          <a:prstGeom prst="rect">
            <a:avLst/>
          </a:prstGeom>
          <a:noFill/>
        </p:spPr>
      </p:pic>
      <p:sp>
        <p:nvSpPr>
          <p:cNvPr id="11" name="CaixaDeTexto 10">
            <a:extLst>
              <a:ext uri="{FF2B5EF4-FFF2-40B4-BE49-F238E27FC236}">
                <a16:creationId xmlns:a16="http://schemas.microsoft.com/office/drawing/2014/main" id="{0D88B5ED-29E7-AED9-359E-4C582C8C8B3F}"/>
              </a:ext>
            </a:extLst>
          </p:cNvPr>
          <p:cNvSpPr txBox="1"/>
          <p:nvPr/>
        </p:nvSpPr>
        <p:spPr>
          <a:xfrm>
            <a:off x="6454589" y="1515036"/>
            <a:ext cx="5425709" cy="2405787"/>
          </a:xfrm>
          <a:prstGeom prst="rect">
            <a:avLst/>
          </a:prstGeom>
          <a:noFill/>
        </p:spPr>
        <p:txBody>
          <a:bodyPr wrap="square">
            <a:spAutoFit/>
          </a:bodyPr>
          <a:lstStyle/>
          <a:p>
            <a:pPr indent="540385" algn="just">
              <a:lnSpc>
                <a:spcPct val="115000"/>
              </a:lnSpc>
              <a:spcAft>
                <a:spcPts val="800"/>
              </a:spcAft>
              <a:buNone/>
            </a:pPr>
            <a:r>
              <a:rPr lang="pt-BR" sz="2200" b="1" kern="100" dirty="0">
                <a:solidFill>
                  <a:srgbClr val="000000"/>
                </a:solidFill>
                <a:latin typeface="Arial Narrow" panose="020B0606020202030204" pitchFamily="34" charset="0"/>
                <a:ea typeface="Aptos" panose="020B0004020202020204" pitchFamily="34" charset="0"/>
                <a:cs typeface="Arial" panose="020B0604020202020204" pitchFamily="34" charset="0"/>
              </a:rPr>
              <a:t>Extra.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Do ponto de vista da química, o césio tem como propriedade maciez e maleabilidade, além de ser explosivo em contato com a água. Mas, segundo o texto, qual característica desse elemento chamou a atenção dos catadores de papel em Goiânia?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037267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58B66-7E9D-7C2B-7271-75087F591349}"/>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D23C7013-1EDD-8B2F-7803-8726001CD44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6934" y="589840"/>
            <a:ext cx="2432037" cy="1391359"/>
          </a:xfrm>
          <a:prstGeom prst="rect">
            <a:avLst/>
          </a:prstGeom>
          <a:noFill/>
          <a:ln>
            <a:noFill/>
          </a:ln>
        </p:spPr>
      </p:pic>
      <p:pic>
        <p:nvPicPr>
          <p:cNvPr id="5" name="Imagem 4">
            <a:extLst>
              <a:ext uri="{FF2B5EF4-FFF2-40B4-BE49-F238E27FC236}">
                <a16:creationId xmlns:a16="http://schemas.microsoft.com/office/drawing/2014/main" id="{23DAEE63-DF3B-2522-B827-9252F49BAF7B}"/>
              </a:ext>
            </a:extLst>
          </p:cNvPr>
          <p:cNvPicPr>
            <a:picLocks noChangeAspect="1"/>
          </p:cNvPicPr>
          <p:nvPr/>
        </p:nvPicPr>
        <p:blipFill>
          <a:blip r:embed="rId3"/>
          <a:stretch>
            <a:fillRect/>
          </a:stretch>
        </p:blipFill>
        <p:spPr>
          <a:xfrm>
            <a:off x="1780434" y="1382123"/>
            <a:ext cx="4172131" cy="982999"/>
          </a:xfrm>
          <a:prstGeom prst="rect">
            <a:avLst/>
          </a:prstGeom>
        </p:spPr>
      </p:pic>
      <p:sp>
        <p:nvSpPr>
          <p:cNvPr id="7" name="CaixaDeTexto 6">
            <a:extLst>
              <a:ext uri="{FF2B5EF4-FFF2-40B4-BE49-F238E27FC236}">
                <a16:creationId xmlns:a16="http://schemas.microsoft.com/office/drawing/2014/main" id="{63A07649-4F5D-0425-B61F-F316D59E813C}"/>
              </a:ext>
            </a:extLst>
          </p:cNvPr>
          <p:cNvSpPr txBox="1"/>
          <p:nvPr/>
        </p:nvSpPr>
        <p:spPr>
          <a:xfrm>
            <a:off x="276934" y="2255777"/>
            <a:ext cx="5585984" cy="4545796"/>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Estudante, estás super ansioso para colocar em prática as duas perguntas realizadas nos inícios de nossos estudos! Então, vamos colocar em prática!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1ª experiência:</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Ouvindo a luz</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Para "ouvir" a luz, você precisa converter os fótons em sinais elétricos e, em seguida, em ondas sonoras. Isso é feito captando a intensidade luminosa de uma fonte (como um feixe de laser ou uma lâmpada modulada) e enviando-a para um alto-falante.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774438A4-C756-1884-4005-A1F10E7F6BE6}"/>
              </a:ext>
            </a:extLst>
          </p:cNvPr>
          <p:cNvSpPr txBox="1"/>
          <p:nvPr/>
        </p:nvSpPr>
        <p:spPr>
          <a:xfrm>
            <a:off x="6239437" y="635418"/>
            <a:ext cx="5872854" cy="1729704"/>
          </a:xfrm>
          <a:prstGeom prst="rect">
            <a:avLst/>
          </a:prstGeom>
          <a:noFill/>
        </p:spPr>
        <p:txBody>
          <a:bodyPr wrap="square">
            <a:spAutoFit/>
          </a:bodyPr>
          <a:lstStyle/>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Como montar um sistema para ouvir a luz:</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Você pode realizar essa experiência de conversão óptica-acústica usando um pequeno circuito elétrico. </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5616E598-9367-A6F7-AB92-C22E53E86518}"/>
              </a:ext>
            </a:extLst>
          </p:cNvPr>
          <p:cNvSpPr txBox="1"/>
          <p:nvPr/>
        </p:nvSpPr>
        <p:spPr>
          <a:xfrm>
            <a:off x="6329084" y="2365122"/>
            <a:ext cx="5585982" cy="2713563"/>
          </a:xfrm>
          <a:prstGeom prst="rect">
            <a:avLst/>
          </a:prstGeom>
          <a:noFill/>
        </p:spPr>
        <p:txBody>
          <a:bodyPr wrap="square">
            <a:spAutoFit/>
          </a:bodyPr>
          <a:lstStyle/>
          <a:p>
            <a:pPr indent="540385"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 que você precisa: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228600" algn="l"/>
              </a:tabLs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Uma fonte de luz modulada (um feixe de laser ou um LED que pisque rapidamente).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228600" algn="l"/>
              </a:tabLs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Um painel solar ou um fotodiodo (componente eletrônico que converte luz em eletricidade).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228600" algn="l"/>
              </a:tabLs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Uma caixa de som amplificada com cabo.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536086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08AD4-2E73-B7B1-550E-8FDB72C0902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AF9290E-2168-BAAA-BEBE-E8654754D46D}"/>
              </a:ext>
            </a:extLst>
          </p:cNvPr>
          <p:cNvSpPr txBox="1"/>
          <p:nvPr/>
        </p:nvSpPr>
        <p:spPr>
          <a:xfrm>
            <a:off x="143435" y="813605"/>
            <a:ext cx="5719483" cy="5632247"/>
          </a:xfrm>
          <a:prstGeom prst="rect">
            <a:avLst/>
          </a:prstGeom>
          <a:noFill/>
        </p:spPr>
        <p:txBody>
          <a:bodyPr wrap="square">
            <a:spAutoFit/>
          </a:bodyPr>
          <a:lstStyle/>
          <a:p>
            <a:pPr indent="540385"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Passo a Passo: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rabicPeriod"/>
              <a:tabLst>
                <a:tab pos="228600" algn="l"/>
              </a:tabLs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Conecte o terminal positivo e negativo do seu painel solar ou fotodiodo diretamente na entrada de áudio (conector P2) da sua caixa de som.</a:t>
            </a:r>
          </a:p>
          <a:p>
            <a:pPr lvl="0" algn="just">
              <a:lnSpc>
                <a:spcPct val="115000"/>
              </a:lnSpc>
              <a:spcAft>
                <a:spcPts val="800"/>
              </a:spcAft>
              <a:tabLst>
                <a:tab pos="228600" algn="l"/>
              </a:tabLs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lvl="0" algn="just">
              <a:lnSpc>
                <a:spcPct val="115000"/>
              </a:lnSpc>
              <a:spcAft>
                <a:spcPts val="800"/>
              </a:spcAft>
              <a:tabLst>
                <a:tab pos="228600" algn="l"/>
              </a:tabLs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2. Aponte o painel solar para a fonte de luz constante (uma lâmpada comum). Você ouvirá um zumbido contínuo correspondente à frequência da rede elétrica (60 Hz no Brasil).</a:t>
            </a:r>
          </a:p>
          <a:p>
            <a:pPr lvl="0" algn="just">
              <a:lnSpc>
                <a:spcPct val="115000"/>
              </a:lnSpc>
              <a:spcAft>
                <a:spcPts val="800"/>
              </a:spcAft>
              <a:tabLst>
                <a:tab pos="228600" algn="l"/>
              </a:tabLs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lvl="0" algn="just">
              <a:lnSpc>
                <a:spcPct val="115000"/>
              </a:lnSpc>
              <a:spcAft>
                <a:spcPts val="800"/>
              </a:spcAft>
              <a:tabLst>
                <a:tab pos="228600" algn="l"/>
              </a:tabLst>
            </a:pPr>
            <a:r>
              <a:rPr lang="pt-BR" sz="2200" kern="100" dirty="0">
                <a:latin typeface="Arial Narrow" panose="020B0606020202030204" pitchFamily="34" charset="0"/>
                <a:ea typeface="Aptos" panose="020B0004020202020204" pitchFamily="34" charset="0"/>
                <a:cs typeface="Times New Roman" panose="02020603050405020304" pitchFamily="18" charset="0"/>
              </a:rPr>
              <a:t>3.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Interrompa o feixe de luz rapidamente passando a mão na frente dele. Você ouvirá o som dessa interrupção no alto-falante.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5F6B9CE9-C876-35A6-5868-AF1D9B197EDB}"/>
              </a:ext>
            </a:extLst>
          </p:cNvPr>
          <p:cNvSpPr txBox="1"/>
          <p:nvPr/>
        </p:nvSpPr>
        <p:spPr>
          <a:xfrm>
            <a:off x="6329084" y="580523"/>
            <a:ext cx="5719483" cy="2783262"/>
          </a:xfrm>
          <a:prstGeom prst="rect">
            <a:avLst/>
          </a:prstGeom>
          <a:noFill/>
        </p:spPr>
        <p:txBody>
          <a:bodyPr wrap="square">
            <a:spAutoFit/>
          </a:bodyPr>
          <a:lstStyle/>
          <a:p>
            <a:pPr lvl="0" algn="just">
              <a:lnSpc>
                <a:spcPct val="115000"/>
              </a:lnSpc>
              <a:spcAft>
                <a:spcPts val="800"/>
              </a:spcAft>
              <a:tabLst>
                <a:tab pos="228600" algn="l"/>
              </a:tabLs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4. Para um experimento mais sofisticado, direcione o feixe de um apontador laser para o painel solar e conecte um reprodutor de música (</a:t>
            </a:r>
            <a:r>
              <a:rPr lang="pt-BR" sz="2200" kern="100" dirty="0" err="1">
                <a:solidFill>
                  <a:srgbClr val="000000"/>
                </a:solidFill>
                <a:effectLst/>
                <a:latin typeface="Arial Narrow" panose="020B0606020202030204" pitchFamily="34" charset="0"/>
                <a:ea typeface="Aptos" panose="020B0004020202020204" pitchFamily="34" charset="0"/>
                <a:cs typeface="Arial" panose="020B0604020202020204" pitchFamily="34" charset="0"/>
              </a:rPr>
              <a:t>ex</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celular) na fonte de alimentação do laser. Ao dar "play" na música, o laser irá piscar na mesma frequência do áudio, e o painel solar transformará a luz de volta em som na sua caixa.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57A95B56-5C96-38F8-19DB-D0F5FD7C4C98}"/>
              </a:ext>
            </a:extLst>
          </p:cNvPr>
          <p:cNvSpPr txBox="1"/>
          <p:nvPr/>
        </p:nvSpPr>
        <p:spPr>
          <a:xfrm>
            <a:off x="6096000" y="3429000"/>
            <a:ext cx="5862918" cy="3389646"/>
          </a:xfrm>
          <a:prstGeom prst="rect">
            <a:avLst/>
          </a:prstGeom>
          <a:noFill/>
        </p:spPr>
        <p:txBody>
          <a:bodyPr wrap="square">
            <a:spAutoFit/>
          </a:bodyPr>
          <a:lstStyle/>
          <a:p>
            <a:pPr indent="540385"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Outras formas de "escutar"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228600" algn="l"/>
              </a:tabLs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Na Ciência:</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O princípio fotoacústico e detectores a laser já são utilizados em pesquisas médicas para converter luz em ondas de ultrassom e criar tecnologias inovadoras de audição.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228600" algn="l"/>
              </a:tabLs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Na Arte:</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Artistas sonoros exploram a conversão de frequências luminosas inaudíveis ou imagens em composições musicais e paisagens sonoras.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724319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ABA18-B51B-B58E-2159-FE4E6482A2A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E370DDC-F86E-8C20-8995-F917A5902EC4}"/>
              </a:ext>
            </a:extLst>
          </p:cNvPr>
          <p:cNvSpPr txBox="1"/>
          <p:nvPr/>
        </p:nvSpPr>
        <p:spPr>
          <a:xfrm>
            <a:off x="107577" y="973684"/>
            <a:ext cx="5800164" cy="5357364"/>
          </a:xfrm>
          <a:prstGeom prst="rect">
            <a:avLst/>
          </a:prstGeom>
          <a:noFill/>
        </p:spPr>
        <p:txBody>
          <a:bodyPr wrap="square">
            <a:spAutoFit/>
          </a:bodyPr>
          <a:lstStyle/>
          <a:p>
            <a:pPr indent="540385" algn="just">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2ª experiência:</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Enxergando o som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tabLst>
                <a:tab pos="457200" algn="l"/>
              </a:tabLst>
            </a:pPr>
            <a:r>
              <a:rPr lang="pt-BR" sz="2200" kern="100" dirty="0">
                <a:effectLst/>
                <a:latin typeface="Arial Narrow" panose="020B0606020202030204" pitchFamily="34" charset="0"/>
                <a:ea typeface="Aptos" panose="020B0004020202020204" pitchFamily="34" charset="0"/>
                <a:cs typeface="Arial" panose="020B0604020202020204" pitchFamily="34" charset="0"/>
              </a:rPr>
              <a:t>Esse experimento projeta a sua voz na parede transformando o som em feixes de luz dançantes.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tabLst>
                <a:tab pos="457200" algn="l"/>
              </a:tabLst>
            </a:pPr>
            <a:r>
              <a:rPr lang="pt-BR" sz="22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tabLst>
                <a:tab pos="457200" algn="l"/>
              </a:tabLst>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O que você precisa: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tabLst>
                <a:tab pos="457200" algn="l"/>
              </a:tabLst>
            </a:pPr>
            <a:r>
              <a:rPr lang="pt-BR" sz="22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tabLst>
                <a:tab pos="457200" algn="l"/>
              </a:tabLst>
            </a:pPr>
            <a:r>
              <a:rPr lang="pt-BR" sz="2200" kern="100" dirty="0">
                <a:effectLst/>
                <a:latin typeface="Arial Narrow" panose="020B0606020202030204" pitchFamily="34" charset="0"/>
                <a:ea typeface="Aptos" panose="020B0004020202020204" pitchFamily="34" charset="0"/>
                <a:cs typeface="Arial" panose="020B0604020202020204" pitchFamily="34" charset="0"/>
              </a:rPr>
              <a:t>Um tubo aberto nas pontas (como um cano de PVC ou uma lata sem fundo), um pedaço de bexiga ou luva de borracha, um pedacinho de espelho pequeno (ou um pedaço de CD cortado), fita adesiva, um apontador laser e uma parede lisa.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F0480141-5FCC-55E8-7BE5-93961E7316B8}"/>
              </a:ext>
            </a:extLst>
          </p:cNvPr>
          <p:cNvSpPr txBox="1"/>
          <p:nvPr/>
        </p:nvSpPr>
        <p:spPr>
          <a:xfrm>
            <a:off x="6194612" y="740201"/>
            <a:ext cx="5800164" cy="3389646"/>
          </a:xfrm>
          <a:prstGeom prst="rect">
            <a:avLst/>
          </a:prstGeom>
          <a:noFill/>
        </p:spPr>
        <p:txBody>
          <a:bodyPr wrap="square">
            <a:spAutoFit/>
          </a:bodyPr>
          <a:lstStyle/>
          <a:p>
            <a:pPr indent="540385" algn="just">
              <a:lnSpc>
                <a:spcPct val="115000"/>
              </a:lnSpc>
              <a:spcAft>
                <a:spcPts val="800"/>
              </a:spcAft>
              <a:buNone/>
              <a:tabLst>
                <a:tab pos="457200" algn="l"/>
              </a:tabLst>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Passo a passo: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Arial" panose="020B0604020202020204" pitchFamily="34" charset="0"/>
              </a:rPr>
              <a:t>Estique a bexiga sobre uma das pontas do tubo para criar uma membrana bem firme.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Arial" panose="020B0604020202020204" pitchFamily="34" charset="0"/>
              </a:rPr>
              <a:t>Cole o pequeno espelho bem no centro da borracha esticada.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Arial" panose="020B0604020202020204" pitchFamily="34" charset="0"/>
              </a:rPr>
              <a:t>Prenda o laser de modo que o feixe de luz bata no espelho e reflita para a parede.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498247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3BDA2-E6EC-00BF-3179-80F99FD5442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B9622EB-9727-E78F-23F4-1820A79D788B}"/>
              </a:ext>
            </a:extLst>
          </p:cNvPr>
          <p:cNvSpPr txBox="1"/>
          <p:nvPr/>
        </p:nvSpPr>
        <p:spPr>
          <a:xfrm>
            <a:off x="89648" y="1134648"/>
            <a:ext cx="5585011" cy="4156459"/>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A Experiência:</a:t>
            </a:r>
            <a:r>
              <a:rPr lang="pt-BR" sz="22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Arial" panose="020B0604020202020204" pitchFamily="34" charset="0"/>
              </a:rPr>
              <a:t>Fale, cante ou emita sons perto da extremidade aberta do tubo.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Arial" panose="020B0604020202020204" pitchFamily="34" charset="0"/>
              </a:rPr>
              <a:t>As ondas da sua voz vão vibrar a membrana da bexiga, o que fará o espelho se mover levemente.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Arial" panose="020B0604020202020204" pitchFamily="34" charset="0"/>
              </a:rPr>
              <a:t>Na parede, o ponto de laser se transformará em formas e linhas geométricas únicas baseadas no tom e no volume da sua voz.</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F9E7C0B-A361-08A9-EE3D-468B9DF754F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96055" y="887935"/>
            <a:ext cx="2664677" cy="1209806"/>
          </a:xfrm>
          <a:prstGeom prst="rect">
            <a:avLst/>
          </a:prstGeom>
          <a:noFill/>
          <a:ln>
            <a:noFill/>
          </a:ln>
        </p:spPr>
      </p:pic>
      <p:pic>
        <p:nvPicPr>
          <p:cNvPr id="5" name="Imagem 4">
            <a:extLst>
              <a:ext uri="{FF2B5EF4-FFF2-40B4-BE49-F238E27FC236}">
                <a16:creationId xmlns:a16="http://schemas.microsoft.com/office/drawing/2014/main" id="{B9B66B31-E934-F6EA-2D59-91677EF138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5757" y="2013285"/>
            <a:ext cx="3849949" cy="496831"/>
          </a:xfrm>
          <a:prstGeom prst="rect">
            <a:avLst/>
          </a:prstGeom>
        </p:spPr>
      </p:pic>
      <p:sp>
        <p:nvSpPr>
          <p:cNvPr id="7" name="CaixaDeTexto 6">
            <a:extLst>
              <a:ext uri="{FF2B5EF4-FFF2-40B4-BE49-F238E27FC236}">
                <a16:creationId xmlns:a16="http://schemas.microsoft.com/office/drawing/2014/main" id="{6B6B8770-082D-8E71-AFE0-79943317FBE1}"/>
              </a:ext>
            </a:extLst>
          </p:cNvPr>
          <p:cNvSpPr txBox="1"/>
          <p:nvPr/>
        </p:nvSpPr>
        <p:spPr>
          <a:xfrm>
            <a:off x="6275294" y="2999824"/>
            <a:ext cx="5656730" cy="3000309"/>
          </a:xfrm>
          <a:prstGeom prst="rect">
            <a:avLst/>
          </a:prstGeom>
          <a:noFill/>
        </p:spPr>
        <p:txBody>
          <a:bodyPr wrap="square">
            <a:spAutoFit/>
          </a:bodyPr>
          <a:lstStyle/>
          <a:p>
            <a:pPr indent="540385" algn="just">
              <a:lnSpc>
                <a:spcPct val="115000"/>
              </a:lnSpc>
              <a:spcAft>
                <a:spcPts val="800"/>
              </a:spcAft>
              <a:buNone/>
            </a:pPr>
            <a:r>
              <a:rPr lang="pt-BR" sz="2200" kern="100" dirty="0" err="1">
                <a:effectLst/>
                <a:latin typeface="Arial Narrow" panose="020B0606020202030204" pitchFamily="34" charset="0"/>
                <a:ea typeface="Aptos" panose="020B0004020202020204" pitchFamily="34" charset="0"/>
                <a:cs typeface="Arial" panose="020B0604020202020204" pitchFamily="34" charset="0"/>
              </a:rPr>
              <a:t>Ufas</a:t>
            </a:r>
            <a:r>
              <a:rPr lang="pt-BR" sz="2200" kern="100" dirty="0">
                <a:effectLst/>
                <a:latin typeface="Arial Narrow" panose="020B0606020202030204" pitchFamily="34" charset="0"/>
                <a:ea typeface="Aptos" panose="020B0004020202020204" pitchFamily="34" charset="0"/>
                <a:cs typeface="Arial" panose="020B0604020202020204" pitchFamily="34" charset="0"/>
              </a:rPr>
              <a:t>! Depois de bastante estudarmos e experimentarmos as maravilhas da ondulatória, vamos ler um pouco? </a:t>
            </a: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Quem sabe assistir um cineminha sobre o assunto? </a:t>
            </a: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Claro, tudo muito bem acompanhado de um delicioso refresco com pipocas.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64288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FB111-368B-4934-F639-664B504EE9A2}"/>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B3DDA569-E817-3157-543C-8922230740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0471" y="604511"/>
            <a:ext cx="2715317" cy="3703380"/>
          </a:xfrm>
          <a:prstGeom prst="rect">
            <a:avLst/>
          </a:prstGeom>
        </p:spPr>
      </p:pic>
      <p:sp>
        <p:nvSpPr>
          <p:cNvPr id="4" name="CaixaDeTexto 3">
            <a:extLst>
              <a:ext uri="{FF2B5EF4-FFF2-40B4-BE49-F238E27FC236}">
                <a16:creationId xmlns:a16="http://schemas.microsoft.com/office/drawing/2014/main" id="{FEE0407F-EF96-8316-6A22-3940F30A0CC6}"/>
              </a:ext>
            </a:extLst>
          </p:cNvPr>
          <p:cNvSpPr txBox="1"/>
          <p:nvPr/>
        </p:nvSpPr>
        <p:spPr>
          <a:xfrm>
            <a:off x="224118" y="604511"/>
            <a:ext cx="5809128" cy="5682068"/>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Leitura 1: O que é Física?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 	</a:t>
            </a:r>
            <a:r>
              <a:rPr lang="pt-BR" sz="2200" dirty="0">
                <a:effectLst/>
                <a:latin typeface="Arial Narrow" panose="020B0606020202030204" pitchFamily="34" charset="0"/>
                <a:ea typeface="Calibri" panose="020F0502020204030204" pitchFamily="34" charset="0"/>
              </a:rPr>
              <a:t>É um livro de bolso (</a:t>
            </a:r>
            <a:r>
              <a:rPr lang="pt-BR" sz="2200" dirty="0" err="1">
                <a:effectLst/>
                <a:latin typeface="Arial Narrow" panose="020B0606020202030204" pitchFamily="34" charset="0"/>
                <a:ea typeface="Calibri" panose="020F0502020204030204" pitchFamily="34" charset="0"/>
              </a:rPr>
              <a:t>bolsilivro</a:t>
            </a:r>
            <a:r>
              <a:rPr lang="pt-BR" sz="2200" dirty="0">
                <a:effectLst/>
                <a:latin typeface="Arial Narrow" panose="020B0606020202030204" pitchFamily="34" charset="0"/>
                <a:ea typeface="Calibri" panose="020F0502020204030204" pitchFamily="34" charset="0"/>
              </a:rPr>
              <a:t>) que introduz de forma didática e saudável os fundamentos da física. </a:t>
            </a:r>
          </a:p>
          <a:p>
            <a:pPr marL="179705" algn="just">
              <a:spcAft>
                <a:spcPts val="600"/>
              </a:spcAft>
              <a:buNone/>
            </a:pPr>
            <a:r>
              <a:rPr lang="pt-BR" sz="2200" dirty="0">
                <a:effectLst/>
                <a:latin typeface="Arial Narrow" panose="020B0606020202030204" pitchFamily="34" charset="0"/>
                <a:ea typeface="Calibri" panose="020F0502020204030204" pitchFamily="34" charset="0"/>
              </a:rPr>
              <a:t>	Explora conceitos essenciais como movimento, energia, matéria, eletricidade e um pouco sobre a física atômica. </a:t>
            </a:r>
          </a:p>
          <a:p>
            <a:pPr marL="179705" algn="just">
              <a:spcAft>
                <a:spcPts val="600"/>
              </a:spcAft>
              <a:buNone/>
            </a:pPr>
            <a:r>
              <a:rPr lang="pt-BR" sz="2200" dirty="0">
                <a:effectLst/>
                <a:latin typeface="Arial Narrow" panose="020B0606020202030204" pitchFamily="34" charset="0"/>
                <a:ea typeface="Calibri" panose="020F0502020204030204" pitchFamily="34" charset="0"/>
              </a:rPr>
              <a:t>	Observando o mundo à sua volta e traduzindo essas observações em fórmulas e equações matemáticas, o ser humano descobriu que a Terra é redonda, que a distância mais curta entre dois pontos nem sempre é a reta e que o tempo, esse ser abstrato que regula a vida de tudo e de todos, poderia não ser constante, mas relativo. </a:t>
            </a:r>
          </a:p>
          <a:p>
            <a:pPr marL="179705" algn="just">
              <a:spcAft>
                <a:spcPts val="600"/>
              </a:spcAft>
              <a:buNone/>
            </a:pPr>
            <a:r>
              <a:rPr lang="pt-BR" sz="2200" dirty="0">
                <a:latin typeface="Arial Narrow" panose="020B0606020202030204" pitchFamily="34" charset="0"/>
                <a:ea typeface="Calibri" panose="020F0502020204030204" pitchFamily="34" charset="0"/>
              </a:rPr>
              <a:t>	Aos poucos, o que era misterioso vira descoberta da física.</a:t>
            </a:r>
            <a:endParaRPr lang="pt-BR" sz="22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EFF194FE-EF2C-7884-F26E-D15F53287DD3}"/>
              </a:ext>
            </a:extLst>
          </p:cNvPr>
          <p:cNvSpPr txBox="1"/>
          <p:nvPr/>
        </p:nvSpPr>
        <p:spPr>
          <a:xfrm>
            <a:off x="6391836" y="4259627"/>
            <a:ext cx="5692588" cy="2403030"/>
          </a:xfrm>
          <a:prstGeom prst="rect">
            <a:avLst/>
          </a:prstGeom>
          <a:noFill/>
        </p:spPr>
        <p:txBody>
          <a:bodyPr wrap="square">
            <a:spAutoFit/>
          </a:bodyPr>
          <a:lstStyle/>
          <a:p>
            <a:pPr indent="540385" algn="just">
              <a:lnSpc>
                <a:spcPct val="115000"/>
              </a:lnSpc>
              <a:spcAft>
                <a:spcPts val="800"/>
              </a:spcAft>
              <a:buNone/>
            </a:pPr>
            <a:r>
              <a:rPr lang="pt-BR" sz="2200" dirty="0">
                <a:effectLst/>
                <a:latin typeface="Arial Narrow" panose="020B0606020202030204" pitchFamily="34" charset="0"/>
                <a:ea typeface="Calibri" panose="020F0502020204030204" pitchFamily="34" charset="0"/>
              </a:rPr>
              <a:t>De Aristóteles a Newton, de Copérnico a Einstein, a física evolui pela observação dos fenômenos naturais, fenômenos esses que nunca ouviram falar da ciência dos seres humanos, mas que, desde a aurora dos tempos, obedecem às leis da física.</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8728452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82422-FD6B-D7EE-5E69-57651D88B5E5}"/>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12AB552-3E15-3F0B-953B-A8D7761CE7F5}"/>
              </a:ext>
            </a:extLst>
          </p:cNvPr>
          <p:cNvSpPr txBox="1"/>
          <p:nvPr/>
        </p:nvSpPr>
        <p:spPr>
          <a:xfrm>
            <a:off x="116543" y="692315"/>
            <a:ext cx="5531223" cy="4954177"/>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Leitura 2: Física mais que divertida.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marL="179705" algn="just">
              <a:spcAft>
                <a:spcPts val="600"/>
              </a:spcAft>
              <a:buNone/>
            </a:pPr>
            <a:r>
              <a:rPr lang="pt-BR" sz="2200" dirty="0">
                <a:effectLst/>
                <a:latin typeface="Arial Narrow" panose="020B0606020202030204" pitchFamily="34" charset="0"/>
                <a:ea typeface="Calibri" panose="020F0502020204030204" pitchFamily="34" charset="0"/>
              </a:rPr>
              <a:t>	Temas atuais, como fontes alternativas de energia, meio ambiente e nanotecnologia, além de inúmeros fenômenos do dia a dia, são abordados em mais de 150 experimentos eletrizantes que demandam apenas ferramentas de uso doméstico, materiais recicláveis e de baixo custo. </a:t>
            </a:r>
          </a:p>
          <a:p>
            <a:pPr marL="179705" algn="just">
              <a:spcAft>
                <a:spcPts val="600"/>
              </a:spcAft>
              <a:buNone/>
            </a:pPr>
            <a:r>
              <a:rPr lang="pt-BR" sz="2200" dirty="0">
                <a:effectLst/>
                <a:latin typeface="Arial Narrow" panose="020B0606020202030204" pitchFamily="34" charset="0"/>
                <a:ea typeface="Calibri" panose="020F0502020204030204" pitchFamily="34" charset="0"/>
              </a:rPr>
              <a:t>	</a:t>
            </a:r>
          </a:p>
          <a:p>
            <a:pPr marL="179705" algn="just">
              <a:spcAft>
                <a:spcPts val="600"/>
              </a:spcAft>
              <a:buNone/>
            </a:pPr>
            <a:r>
              <a:rPr lang="pt-BR" sz="2200" dirty="0">
                <a:effectLst/>
                <a:latin typeface="Arial Narrow" panose="020B0606020202030204" pitchFamily="34" charset="0"/>
                <a:ea typeface="Calibri" panose="020F0502020204030204" pitchFamily="34" charset="0"/>
              </a:rPr>
              <a:t>Traduzido para cinco idiomas (inglês, alemão, espanhol, basco e turco), Física mais que divertida associa a Ciência ao lúdico e o aprendizado à criatividade e à descoberta.</a:t>
            </a:r>
          </a:p>
        </p:txBody>
      </p:sp>
      <p:pic>
        <p:nvPicPr>
          <p:cNvPr id="5" name="Imagem 4">
            <a:extLst>
              <a:ext uri="{FF2B5EF4-FFF2-40B4-BE49-F238E27FC236}">
                <a16:creationId xmlns:a16="http://schemas.microsoft.com/office/drawing/2014/main" id="{1327B1E2-711A-13EB-AEA6-0D71E9DCA3D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2018" y="692315"/>
            <a:ext cx="4102475" cy="5954587"/>
          </a:xfrm>
          <a:prstGeom prst="rect">
            <a:avLst/>
          </a:prstGeom>
          <a:noFill/>
          <a:ln>
            <a:noFill/>
          </a:ln>
        </p:spPr>
      </p:pic>
    </p:spTree>
    <p:extLst>
      <p:ext uri="{BB962C8B-B14F-4D97-AF65-F5344CB8AC3E}">
        <p14:creationId xmlns:p14="http://schemas.microsoft.com/office/powerpoint/2010/main" val="12838279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C592D-EC4F-805A-6A65-E78E8BB585E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7D0BA38-641E-DEC3-27C6-2019257F61AC}"/>
              </a:ext>
            </a:extLst>
          </p:cNvPr>
          <p:cNvSpPr txBox="1"/>
          <p:nvPr/>
        </p:nvSpPr>
        <p:spPr>
          <a:xfrm>
            <a:off x="134470" y="760656"/>
            <a:ext cx="5773271" cy="1237711"/>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Cinema 1: Ondas eletromagnéticas - rádio, micro-ondas, infravermelho, luz visível, ultravioleta, raio x e gama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D509DAC4-BDDD-70D1-1711-A53EF625E25F}"/>
              </a:ext>
            </a:extLst>
          </p:cNvPr>
          <p:cNvPicPr>
            <a:picLocks noChangeAspect="1"/>
          </p:cNvPicPr>
          <p:nvPr/>
        </p:nvPicPr>
        <p:blipFill>
          <a:blip r:embed="rId2"/>
          <a:stretch>
            <a:fillRect/>
          </a:stretch>
        </p:blipFill>
        <p:spPr>
          <a:xfrm>
            <a:off x="508132" y="1998367"/>
            <a:ext cx="5025945" cy="3427137"/>
          </a:xfrm>
          <a:prstGeom prst="rect">
            <a:avLst/>
          </a:prstGeom>
        </p:spPr>
      </p:pic>
      <p:sp>
        <p:nvSpPr>
          <p:cNvPr id="8" name="CaixaDeTexto 7">
            <a:extLst>
              <a:ext uri="{FF2B5EF4-FFF2-40B4-BE49-F238E27FC236}">
                <a16:creationId xmlns:a16="http://schemas.microsoft.com/office/drawing/2014/main" id="{6891352B-EC08-3F38-7E64-545F560632BB}"/>
              </a:ext>
            </a:extLst>
          </p:cNvPr>
          <p:cNvSpPr txBox="1"/>
          <p:nvPr/>
        </p:nvSpPr>
        <p:spPr>
          <a:xfrm>
            <a:off x="-860612" y="5536723"/>
            <a:ext cx="7351059" cy="459100"/>
          </a:xfrm>
          <a:prstGeom prst="rect">
            <a:avLst/>
          </a:prstGeom>
          <a:noFill/>
        </p:spPr>
        <p:txBody>
          <a:bodyPr wrap="square">
            <a:spAutoFit/>
          </a:bodyPr>
          <a:lstStyle/>
          <a:p>
            <a:pPr indent="540385" algn="ctr">
              <a:lnSpc>
                <a:spcPct val="115000"/>
              </a:lnSpc>
              <a:spcAft>
                <a:spcPts val="800"/>
              </a:spcAft>
              <a:buNone/>
            </a:pPr>
            <a:r>
              <a:rPr lang="pt-BR" sz="2200" u="sng"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https://www.youtube.com/watch?v=-8xKSt0sY9Q&amp;t=199s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76B24498-5C8E-2B6A-B985-7B39BAB623C9}"/>
              </a:ext>
            </a:extLst>
          </p:cNvPr>
          <p:cNvSpPr txBox="1"/>
          <p:nvPr/>
        </p:nvSpPr>
        <p:spPr>
          <a:xfrm>
            <a:off x="5836023" y="862177"/>
            <a:ext cx="6526306" cy="459036"/>
          </a:xfrm>
          <a:prstGeom prst="rect">
            <a:avLst/>
          </a:prstGeom>
          <a:noFill/>
        </p:spPr>
        <p:txBody>
          <a:bodyPr wrap="square">
            <a:spAutoFit/>
          </a:bodyPr>
          <a:lstStyle/>
          <a:p>
            <a:pPr indent="540385"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Cinema 2: O que é uma 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F49AD927-6DA9-3425-A44E-F8F1D62B8545}"/>
              </a:ext>
            </a:extLst>
          </p:cNvPr>
          <p:cNvPicPr>
            <a:picLocks noChangeAspect="1"/>
          </p:cNvPicPr>
          <p:nvPr/>
        </p:nvPicPr>
        <p:blipFill>
          <a:blip r:embed="rId4"/>
          <a:stretch>
            <a:fillRect/>
          </a:stretch>
        </p:blipFill>
        <p:spPr>
          <a:xfrm>
            <a:off x="6609784" y="1998368"/>
            <a:ext cx="4978784" cy="3427136"/>
          </a:xfrm>
          <a:prstGeom prst="rect">
            <a:avLst/>
          </a:prstGeom>
        </p:spPr>
      </p:pic>
      <p:sp>
        <p:nvSpPr>
          <p:cNvPr id="13" name="CaixaDeTexto 12">
            <a:extLst>
              <a:ext uri="{FF2B5EF4-FFF2-40B4-BE49-F238E27FC236}">
                <a16:creationId xmlns:a16="http://schemas.microsoft.com/office/drawing/2014/main" id="{9D92F826-6676-B8F1-C03B-3DA9313D9F73}"/>
              </a:ext>
            </a:extLst>
          </p:cNvPr>
          <p:cNvSpPr txBox="1"/>
          <p:nvPr/>
        </p:nvSpPr>
        <p:spPr>
          <a:xfrm>
            <a:off x="6716088" y="5536723"/>
            <a:ext cx="6611470" cy="430887"/>
          </a:xfrm>
          <a:prstGeom prst="rect">
            <a:avLst/>
          </a:prstGeom>
          <a:noFill/>
        </p:spPr>
        <p:txBody>
          <a:bodyPr wrap="square">
            <a:spAutoFit/>
          </a:bodyPr>
          <a:lstStyle/>
          <a:p>
            <a:r>
              <a:rPr lang="pt-BR" sz="2200" dirty="0">
                <a:effectLst/>
                <a:latin typeface="Aptos" panose="020B0004020202020204" pitchFamily="34" charset="0"/>
                <a:ea typeface="Aptos" panose="020B0004020202020204" pitchFamily="34" charset="0"/>
                <a:cs typeface="Times New Roman" panose="02020603050405020304" pitchFamily="18" charset="0"/>
              </a:rPr>
              <a:t>https://www.youtube.com/watch?v=M</a:t>
            </a:r>
            <a:endParaRPr lang="pt-BR" sz="2200" dirty="0"/>
          </a:p>
        </p:txBody>
      </p:sp>
    </p:spTree>
    <p:extLst>
      <p:ext uri="{BB962C8B-B14F-4D97-AF65-F5344CB8AC3E}">
        <p14:creationId xmlns:p14="http://schemas.microsoft.com/office/powerpoint/2010/main" val="203096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A3A04-D485-7496-0366-53EED892F2C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0B4B329-63E0-053E-E6EE-9E0899B6E7FB}"/>
              </a:ext>
            </a:extLst>
          </p:cNvPr>
          <p:cNvSpPr txBox="1"/>
          <p:nvPr/>
        </p:nvSpPr>
        <p:spPr>
          <a:xfrm>
            <a:off x="0" y="939315"/>
            <a:ext cx="6096000" cy="3881575"/>
          </a:xfrm>
          <a:prstGeom prst="rect">
            <a:avLst/>
          </a:prstGeom>
          <a:noFill/>
        </p:spPr>
        <p:txBody>
          <a:bodyPr wrap="square">
            <a:spAutoFit/>
          </a:bodyPr>
          <a:lstStyle/>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Estudante, </a:t>
            </a: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Cora Coralina tinha por costume dizer que, o estudo e o aprendizado são processos contínuos de humildade, partilha e transformação. </a:t>
            </a: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Ela via a educação não apenas como acúmulo de saber, mas como uma troca amorosa e uma ferramenta de construção pessoal.</a:t>
            </a:r>
          </a:p>
          <a:p>
            <a:pPr indent="540385"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Arial" panose="020B0604020202020204" pitchFamily="34" charset="0"/>
              </a:rPr>
              <a:t> Portanto, muito sucesso em sua busca incessante pelo conhecimento.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66B74C4A-E814-0DFA-1A44-A3BEFABBB8F1}"/>
              </a:ext>
            </a:extLst>
          </p:cNvPr>
          <p:cNvPicPr>
            <a:picLocks noChangeAspect="1"/>
          </p:cNvPicPr>
          <p:nvPr/>
        </p:nvPicPr>
        <p:blipFill>
          <a:blip r:embed="rId2"/>
          <a:stretch>
            <a:fillRect/>
          </a:stretch>
        </p:blipFill>
        <p:spPr>
          <a:xfrm>
            <a:off x="6295577" y="939315"/>
            <a:ext cx="5319637" cy="1598464"/>
          </a:xfrm>
          <a:prstGeom prst="rect">
            <a:avLst/>
          </a:prstGeom>
        </p:spPr>
      </p:pic>
      <p:sp>
        <p:nvSpPr>
          <p:cNvPr id="6" name="CaixaDeTexto 5">
            <a:extLst>
              <a:ext uri="{FF2B5EF4-FFF2-40B4-BE49-F238E27FC236}">
                <a16:creationId xmlns:a16="http://schemas.microsoft.com/office/drawing/2014/main" id="{EAECA6E4-A40F-927C-3B1C-CA8AEC3EE9F3}"/>
              </a:ext>
            </a:extLst>
          </p:cNvPr>
          <p:cNvSpPr txBox="1"/>
          <p:nvPr/>
        </p:nvSpPr>
        <p:spPr>
          <a:xfrm>
            <a:off x="5551395" y="2615444"/>
            <a:ext cx="6136340" cy="607346"/>
          </a:xfrm>
          <a:prstGeom prst="rect">
            <a:avLst/>
          </a:prstGeom>
          <a:noFill/>
        </p:spPr>
        <p:txBody>
          <a:bodyPr wrap="square">
            <a:spAutoFit/>
          </a:bodyPr>
          <a:lstStyle/>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Disponível em: </a:t>
            </a:r>
            <a:r>
              <a:rPr lang="pt-BR" sz="1200" u="none" strike="noStrike" kern="100" dirty="0">
                <a:effectLst/>
                <a:latin typeface="Arial Narrow" panose="020B060602020203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https://br.freepik.com/vetores/banda-desenho/3</a:t>
            </a:r>
            <a:r>
              <a:rPr lang="pt-BR" sz="1200" kern="100" dirty="0">
                <a:effectLst/>
                <a:latin typeface="Arial Narrow" panose="020B0606020202030204" pitchFamily="34" charset="0"/>
                <a:ea typeface="Aptos" panose="020B0004020202020204" pitchFamily="34" charset="0"/>
                <a:cs typeface="Arial" panose="020B0604020202020204" pitchFamily="34" charset="0"/>
              </a:rPr>
              <a:t>.</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a:p>
            <a:pPr indent="540385" algn="r">
              <a:lnSpc>
                <a:spcPct val="115000"/>
              </a:lnSpc>
              <a:spcAft>
                <a:spcPts val="800"/>
              </a:spcAft>
              <a:buNone/>
            </a:pPr>
            <a:r>
              <a:rPr lang="pt-BR" sz="1200" kern="100" dirty="0">
                <a:effectLst/>
                <a:latin typeface="Arial Narrow" panose="020B0606020202030204" pitchFamily="34" charset="0"/>
                <a:ea typeface="Aptos" panose="020B0004020202020204" pitchFamily="34" charset="0"/>
                <a:cs typeface="Arial" panose="020B0604020202020204" pitchFamily="34" charset="0"/>
              </a:rPr>
              <a:t>Acesso em: 29 maio 2026.</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26871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1243</TotalTime>
  <Words>8287</Words>
  <Application>Microsoft Office PowerPoint</Application>
  <PresentationFormat>Widescreen</PresentationFormat>
  <Paragraphs>545</Paragraphs>
  <Slides>79</Slides>
  <Notes>3</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79</vt:i4>
      </vt:variant>
    </vt:vector>
  </HeadingPairs>
  <TitlesOfParts>
    <vt:vector size="90" baseType="lpstr">
      <vt:lpstr>Aptos</vt:lpstr>
      <vt:lpstr>Arial</vt:lpstr>
      <vt:lpstr>Arial Narrow</vt:lpstr>
      <vt:lpstr>Calibri</vt:lpstr>
      <vt:lpstr>Calibri Light</vt:lpstr>
      <vt:lpstr>Cambria Math</vt:lpstr>
      <vt:lpstr>Cavolini</vt:lpstr>
      <vt:lpstr>Courier New</vt:lpstr>
      <vt:lpstr>Symbol</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SILVIO COELHO DA SILVA</cp:lastModifiedBy>
  <cp:revision>14</cp:revision>
  <dcterms:created xsi:type="dcterms:W3CDTF">2024-02-02T11:27:21Z</dcterms:created>
  <dcterms:modified xsi:type="dcterms:W3CDTF">2026-06-26T20:11:18Z</dcterms:modified>
</cp:coreProperties>
</file>