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256" r:id="rId2"/>
    <p:sldId id="259" r:id="rId3"/>
    <p:sldId id="260" r:id="rId4"/>
    <p:sldId id="452" r:id="rId5"/>
    <p:sldId id="262" r:id="rId6"/>
    <p:sldId id="263" r:id="rId7"/>
    <p:sldId id="453" r:id="rId8"/>
    <p:sldId id="265" r:id="rId9"/>
    <p:sldId id="266" r:id="rId10"/>
    <p:sldId id="267" r:id="rId11"/>
    <p:sldId id="268" r:id="rId12"/>
    <p:sldId id="454" r:id="rId13"/>
    <p:sldId id="456" r:id="rId14"/>
    <p:sldId id="270" r:id="rId15"/>
    <p:sldId id="271" r:id="rId16"/>
    <p:sldId id="272" r:id="rId17"/>
    <p:sldId id="318"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455" r:id="rId34"/>
    <p:sldId id="457" r:id="rId35"/>
    <p:sldId id="460" r:id="rId36"/>
    <p:sldId id="458" r:id="rId37"/>
    <p:sldId id="459" r:id="rId38"/>
    <p:sldId id="462" r:id="rId39"/>
    <p:sldId id="461" r:id="rId40"/>
    <p:sldId id="464" r:id="rId41"/>
    <p:sldId id="467" r:id="rId42"/>
    <p:sldId id="465" r:id="rId43"/>
    <p:sldId id="466" r:id="rId44"/>
    <p:sldId id="468" r:id="rId45"/>
    <p:sldId id="469" r:id="rId46"/>
    <p:sldId id="470" r:id="rId47"/>
    <p:sldId id="463" r:id="rId48"/>
    <p:sldId id="471" r:id="rId49"/>
    <p:sldId id="473" r:id="rId50"/>
    <p:sldId id="474" r:id="rId51"/>
    <p:sldId id="472" r:id="rId52"/>
    <p:sldId id="475" r:id="rId53"/>
    <p:sldId id="477" r:id="rId54"/>
    <p:sldId id="476" r:id="rId55"/>
    <p:sldId id="479" r:id="rId56"/>
    <p:sldId id="478" r:id="rId57"/>
    <p:sldId id="480" r:id="rId58"/>
    <p:sldId id="356" r:id="rId59"/>
    <p:sldId id="481" r:id="rId60"/>
    <p:sldId id="482" r:id="rId61"/>
    <p:sldId id="483" r:id="rId62"/>
    <p:sldId id="484" r:id="rId63"/>
    <p:sldId id="492" r:id="rId64"/>
    <p:sldId id="501" r:id="rId65"/>
    <p:sldId id="502" r:id="rId66"/>
    <p:sldId id="503" r:id="rId67"/>
    <p:sldId id="493" r:id="rId68"/>
    <p:sldId id="504" r:id="rId69"/>
    <p:sldId id="505" r:id="rId70"/>
    <p:sldId id="506" r:id="rId71"/>
    <p:sldId id="494" r:id="rId72"/>
    <p:sldId id="507" r:id="rId73"/>
    <p:sldId id="509" r:id="rId74"/>
    <p:sldId id="495" r:id="rId75"/>
    <p:sldId id="508" r:id="rId76"/>
    <p:sldId id="510" r:id="rId77"/>
    <p:sldId id="511" r:id="rId78"/>
    <p:sldId id="512" r:id="rId79"/>
    <p:sldId id="513" r:id="rId80"/>
    <p:sldId id="514" r:id="rId81"/>
    <p:sldId id="515" r:id="rId82"/>
    <p:sldId id="496" r:id="rId83"/>
    <p:sldId id="516" r:id="rId84"/>
    <p:sldId id="517" r:id="rId85"/>
    <p:sldId id="518" r:id="rId86"/>
    <p:sldId id="497" r:id="rId87"/>
    <p:sldId id="519" r:id="rId88"/>
    <p:sldId id="521" r:id="rId89"/>
    <p:sldId id="498" r:id="rId90"/>
    <p:sldId id="522" r:id="rId91"/>
    <p:sldId id="451" r:id="rId92"/>
    <p:sldId id="520" r:id="rId93"/>
    <p:sldId id="486" r:id="rId94"/>
    <p:sldId id="487" r:id="rId95"/>
    <p:sldId id="485" r:id="rId96"/>
    <p:sldId id="523" r:id="rId97"/>
    <p:sldId id="353" r:id="rId98"/>
    <p:sldId id="488" r:id="rId99"/>
    <p:sldId id="489" r:id="rId100"/>
    <p:sldId id="354" r:id="rId101"/>
    <p:sldId id="490" r:id="rId102"/>
    <p:sldId id="328" r:id="rId103"/>
    <p:sldId id="416" r:id="rId104"/>
    <p:sldId id="257" r:id="rId10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E1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640" b="0" i="0" u="none" strike="noStrike" kern="1200" spc="0" baseline="0">
                <a:solidFill>
                  <a:schemeClr val="tx1"/>
                </a:solidFill>
                <a:latin typeface="Arial Narrow" panose="020B0606020202030204" pitchFamily="34" charset="0"/>
                <a:ea typeface="+mn-ea"/>
                <a:cs typeface="+mn-cs"/>
              </a:defRPr>
            </a:pPr>
            <a:r>
              <a:rPr lang="en-US">
                <a:solidFill>
                  <a:schemeClr val="tx1"/>
                </a:solidFill>
                <a:latin typeface="Arial Narrow" panose="020B0606020202030204" pitchFamily="34" charset="0"/>
              </a:rPr>
              <a:t>Afalfabetização no Brasil</a:t>
            </a:r>
          </a:p>
        </c:rich>
      </c:tx>
      <c:layout>
        <c:manualLayout>
          <c:xMode val="edge"/>
          <c:yMode val="edge"/>
          <c:x val="0.10985363220726442"/>
          <c:y val="2.9629629629629631E-2"/>
        </c:manualLayout>
      </c:layout>
      <c:overlay val="0"/>
      <c:spPr>
        <a:noFill/>
        <a:ln>
          <a:noFill/>
        </a:ln>
        <a:effectLst/>
      </c:spPr>
      <c:txPr>
        <a:bodyPr rot="0" spcFirstLastPara="1" vertOverflow="ellipsis" vert="horz" wrap="square" anchor="ctr" anchorCtr="1"/>
        <a:lstStyle/>
        <a:p>
          <a:pPr>
            <a:defRPr sz="2640" b="0" i="0" u="none" strike="noStrike" kern="1200" spc="0" baseline="0">
              <a:solidFill>
                <a:schemeClr val="tx1"/>
              </a:solidFill>
              <a:latin typeface="Arial Narrow" panose="020B0606020202030204" pitchFamily="34" charset="0"/>
              <a:ea typeface="+mn-ea"/>
              <a:cs typeface="+mn-cs"/>
            </a:defRPr>
          </a:pPr>
          <a:endParaRPr lang="pt-BR"/>
        </a:p>
      </c:txPr>
    </c:title>
    <c:autoTitleDeleted val="0"/>
    <c:plotArea>
      <c:layout/>
      <c:pieChart>
        <c:varyColors val="1"/>
        <c:ser>
          <c:idx val="0"/>
          <c:order val="0"/>
          <c:tx>
            <c:strRef>
              <c:f>Planilha1!$B$1</c:f>
              <c:strCache>
                <c:ptCount val="1"/>
                <c:pt idx="0">
                  <c:v>Vendas</c:v>
                </c:pt>
              </c:strCache>
            </c:strRef>
          </c:tx>
          <c:dPt>
            <c:idx val="0"/>
            <c:bubble3D val="0"/>
            <c:spPr>
              <a:solidFill>
                <a:srgbClr val="002060"/>
              </a:solidFill>
              <a:ln w="19050">
                <a:solidFill>
                  <a:schemeClr val="lt1"/>
                </a:solidFill>
              </a:ln>
              <a:effectLst/>
            </c:spPr>
            <c:extLst>
              <c:ext xmlns:c16="http://schemas.microsoft.com/office/drawing/2014/chart" uri="{C3380CC4-5D6E-409C-BE32-E72D297353CC}">
                <c16:uniqueId val="{00000001-369D-422D-9805-DAFBEACB98E2}"/>
              </c:ext>
            </c:extLst>
          </c:dPt>
          <c:dPt>
            <c:idx val="1"/>
            <c:bubble3D val="0"/>
            <c:spPr>
              <a:solidFill>
                <a:srgbClr val="008080"/>
              </a:solidFill>
              <a:ln w="19050">
                <a:solidFill>
                  <a:schemeClr val="lt1"/>
                </a:solidFill>
              </a:ln>
              <a:effectLst/>
            </c:spPr>
            <c:extLst>
              <c:ext xmlns:c16="http://schemas.microsoft.com/office/drawing/2014/chart" uri="{C3380CC4-5D6E-409C-BE32-E72D297353CC}">
                <c16:uniqueId val="{00000003-369D-422D-9805-DAFBEACB98E2}"/>
              </c:ext>
            </c:extLst>
          </c:dPt>
          <c:cat>
            <c:strRef>
              <c:f>Planilha1!$A$2:$A$3</c:f>
              <c:strCache>
                <c:ptCount val="2"/>
                <c:pt idx="0">
                  <c:v>Não alfabetizados</c:v>
                </c:pt>
                <c:pt idx="1">
                  <c:v>Alfabetizados</c:v>
                </c:pt>
              </c:strCache>
            </c:strRef>
          </c:cat>
          <c:val>
            <c:numRef>
              <c:f>Planilha1!$B$2:$B$3</c:f>
              <c:numCache>
                <c:formatCode>0%</c:formatCode>
                <c:ptCount val="2"/>
                <c:pt idx="0">
                  <c:v>7.0000000000000007E-2</c:v>
                </c:pt>
                <c:pt idx="1">
                  <c:v>0.93</c:v>
                </c:pt>
              </c:numCache>
            </c:numRef>
          </c:val>
          <c:extLst>
            <c:ext xmlns:c16="http://schemas.microsoft.com/office/drawing/2014/chart" uri="{C3380CC4-5D6E-409C-BE32-E72D297353CC}">
              <c16:uniqueId val="{00000004-369D-422D-9805-DAFBEACB98E2}"/>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2200" b="0" i="0" u="none" strike="noStrike" kern="1200" baseline="0">
                <a:solidFill>
                  <a:schemeClr val="tx1"/>
                </a:solidFill>
                <a:latin typeface="Arial Narrow" panose="020B0606020202030204" pitchFamily="34" charset="0"/>
                <a:ea typeface="+mn-ea"/>
                <a:cs typeface="+mn-cs"/>
              </a:defRPr>
            </a:pPr>
            <a:endParaRPr lang="pt-BR"/>
          </a:p>
        </c:txPr>
      </c:legendEntry>
      <c:legendEntry>
        <c:idx val="1"/>
        <c:txPr>
          <a:bodyPr rot="0" spcFirstLastPara="1" vertOverflow="ellipsis" vert="horz" wrap="square" anchor="ctr" anchorCtr="1"/>
          <a:lstStyle/>
          <a:p>
            <a:pPr>
              <a:defRPr sz="2200" b="0" i="0" u="none" strike="noStrike" kern="1200" baseline="0">
                <a:solidFill>
                  <a:schemeClr val="tx1"/>
                </a:solidFill>
                <a:latin typeface="Arial Narrow" panose="020B0606020202030204" pitchFamily="34" charset="0"/>
                <a:ea typeface="+mn-ea"/>
                <a:cs typeface="+mn-cs"/>
              </a:defRPr>
            </a:pPr>
            <a:endParaRPr lang="pt-BR"/>
          </a:p>
        </c:txPr>
      </c:legendEntry>
      <c:overlay val="0"/>
      <c:spPr>
        <a:noFill/>
        <a:ln>
          <a:noFill/>
        </a:ln>
        <a:effectLst/>
      </c:spPr>
      <c:txPr>
        <a:bodyPr rot="0" spcFirstLastPara="1" vertOverflow="ellipsis" vert="horz" wrap="square" anchor="ctr" anchorCtr="1"/>
        <a:lstStyle/>
        <a:p>
          <a:pPr>
            <a:defRPr sz="2200" b="0" i="0" u="none" strike="noStrike" kern="1200" baseline="0">
              <a:solidFill>
                <a:schemeClr val="tx1"/>
              </a:solidFill>
              <a:latin typeface="Arial Narrow" panose="020B0606020202030204" pitchFamily="34" charset="0"/>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200"/>
      </a:pPr>
      <a:endParaRPr lang="pt-B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0.3968</cdr:x>
      <cdr:y>0.59043</cdr:y>
    </cdr:from>
    <cdr:to>
      <cdr:x>0.64405</cdr:x>
      <cdr:y>0.68169</cdr:y>
    </cdr:to>
    <cdr:sp macro="" textlink="">
      <cdr:nvSpPr>
        <cdr:cNvPr id="2" name="Caixa de Texto 1"/>
        <cdr:cNvSpPr txBox="1"/>
      </cdr:nvSpPr>
      <cdr:spPr>
        <a:xfrm xmlns:a="http://schemas.openxmlformats.org/drawingml/2006/main">
          <a:off x="999811" y="1592664"/>
          <a:ext cx="622998" cy="24618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pt-BR" sz="2200" b="1" kern="1200" dirty="0">
              <a:solidFill>
                <a:schemeClr val="bg1"/>
              </a:solidFill>
            </a:rPr>
            <a:t>93%</a:t>
          </a:r>
        </a:p>
      </cdr:txBody>
    </cdr:sp>
  </cdr:relSizeAnchor>
  <cdr:relSizeAnchor xmlns:cdr="http://schemas.openxmlformats.org/drawingml/2006/chartDrawing">
    <cdr:from>
      <cdr:x>0.54182</cdr:x>
      <cdr:y>0.15191</cdr:y>
    </cdr:from>
    <cdr:to>
      <cdr:x>0.74099</cdr:x>
      <cdr:y>0.24318</cdr:y>
    </cdr:to>
    <cdr:sp macro="" textlink="">
      <cdr:nvSpPr>
        <cdr:cNvPr id="3" name="Caixa de Texto 1"/>
        <cdr:cNvSpPr txBox="1"/>
      </cdr:nvSpPr>
      <cdr:spPr>
        <a:xfrm xmlns:a="http://schemas.openxmlformats.org/drawingml/2006/main">
          <a:off x="2850828" y="896241"/>
          <a:ext cx="1047947" cy="53846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pt-BR" sz="2200" b="1" kern="1200" dirty="0">
              <a:solidFill>
                <a:schemeClr val="bg1"/>
              </a:solidFill>
            </a:rPr>
            <a:t>7%</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5D054C-F658-41A3-98B9-12030218AD77}" type="datetimeFigureOut">
              <a:rPr lang="pt-BR" smtClean="0"/>
              <a:t>29/07/2026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80435-2E4C-4CAC-A051-C93A77D67695}" type="slidenum">
              <a:rPr lang="pt-BR" smtClean="0"/>
              <a:t>‹nº›</a:t>
            </a:fld>
            <a:endParaRPr lang="pt-BR"/>
          </a:p>
        </p:txBody>
      </p:sp>
    </p:spTree>
    <p:extLst>
      <p:ext uri="{BB962C8B-B14F-4D97-AF65-F5344CB8AC3E}">
        <p14:creationId xmlns:p14="http://schemas.microsoft.com/office/powerpoint/2010/main" val="3212672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pic>
        <p:nvPicPr>
          <p:cNvPr id="3" name="Imagem 2">
            <a:extLst>
              <a:ext uri="{FF2B5EF4-FFF2-40B4-BE49-F238E27FC236}">
                <a16:creationId xmlns:a16="http://schemas.microsoft.com/office/drawing/2014/main" id="{F3502779-AB24-C81D-BD7B-C2989288C8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hyperlink" Target="https://www.poder360.com.br/poder-brasil/nascimentos-no-brasil-atingem-menor-numero-em-quase-50-ano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1.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47.emf"/></Relationships>
</file>

<file path=ppt/slides/_rels/slide48.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9.png"/><Relationship Id="rId1" Type="http://schemas.openxmlformats.org/officeDocument/2006/relationships/slideLayout" Target="../slideLayouts/slideLayout7.xml"/><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6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6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5" Type="http://schemas.openxmlformats.org/officeDocument/2006/relationships/image" Target="../media/image65.emf"/><Relationship Id="rId4" Type="http://schemas.openxmlformats.org/officeDocument/2006/relationships/image" Target="../media/image64.emf"/></Relationships>
</file>

<file path=ppt/slides/_rels/slide70.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68.emf"/><Relationship Id="rId5" Type="http://schemas.openxmlformats.org/officeDocument/2006/relationships/image" Target="../media/image91.png"/><Relationship Id="rId4" Type="http://schemas.openxmlformats.org/officeDocument/2006/relationships/image" Target="../media/image67.emf"/></Relationships>
</file>

<file path=ppt/slides/_rels/slide7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79.png"/><Relationship Id="rId4" Type="http://schemas.openxmlformats.org/officeDocument/2006/relationships/image" Target="../media/image7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7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4" Type="http://schemas.openxmlformats.org/officeDocument/2006/relationships/image" Target="../media/image104.emf"/></Relationships>
</file>

<file path=ppt/slides/_rels/slide88.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9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11.png"/><Relationship Id="rId4" Type="http://schemas.openxmlformats.org/officeDocument/2006/relationships/image" Target="../media/image110.png"/></Relationships>
</file>

<file path=ppt/slides/_rels/slide9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2.png"/><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9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7.xml"/><Relationship Id="rId4" Type="http://schemas.microsoft.com/office/2007/relationships/hdphoto" Target="../media/hdphoto8.wdp"/></Relationships>
</file>

<file path=ppt/slides/_rels/slide94.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16.emf"/><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9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125.png"/><Relationship Id="rId4" Type="http://schemas.openxmlformats.org/officeDocument/2006/relationships/image" Target="../media/image124.png"/></Relationships>
</file>

<file path=ppt/slides/_rels/slide9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28.jpeg"/></Relationships>
</file>

<file path=ppt/slides/_rels/slide9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7.xml"/><Relationship Id="rId5" Type="http://schemas.openxmlformats.org/officeDocument/2006/relationships/image" Target="../media/image134.png"/><Relationship Id="rId4" Type="http://schemas.microsoft.com/office/2007/relationships/hdphoto" Target="../media/hdphoto9.wdp"/></Relationships>
</file>

<file path=ppt/slides/_rels/slide10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png"/><Relationship Id="rId1" Type="http://schemas.openxmlformats.org/officeDocument/2006/relationships/slideLayout" Target="../slideLayouts/slideLayout7.xml"/><Relationship Id="rId4" Type="http://schemas.openxmlformats.org/officeDocument/2006/relationships/image" Target="../media/image137.png"/></Relationships>
</file>

<file path=ppt/slides/_rels/slide104.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endParaRPr lang="pt-BR" sz="2800" b="1" dirty="0">
              <a:solidFill>
                <a:schemeClr val="bg1"/>
              </a:solidFill>
              <a:ea typeface="Verdana" panose="020B0604030504040204" pitchFamily="34" charset="0"/>
              <a:cs typeface="ADLaM Display" panose="02010000000000000000" pitchFamily="2" charset="0"/>
            </a:endParaRP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193705C-6665-09A1-151F-EA121B31225F}"/>
              </a:ext>
            </a:extLst>
          </p:cNvPr>
          <p:cNvSpPr txBox="1"/>
          <p:nvPr/>
        </p:nvSpPr>
        <p:spPr>
          <a:xfrm>
            <a:off x="156000" y="2429206"/>
            <a:ext cx="5760000" cy="3816429"/>
          </a:xfrm>
          <a:prstGeom prst="rect">
            <a:avLst/>
          </a:prstGeom>
          <a:noFill/>
        </p:spPr>
        <p:txBody>
          <a:bodyPr wrap="square">
            <a:spAutoFit/>
          </a:bodyPr>
          <a:lstStyle/>
          <a:p>
            <a:pPr indent="180340" algn="just">
              <a:buNone/>
            </a:pPr>
            <a:r>
              <a:rPr lang="pt-BR" sz="2200" kern="100" dirty="0">
                <a:effectLst/>
                <a:latin typeface="Arial Narrow" panose="020B0606020202030204" pitchFamily="34" charset="0"/>
                <a:ea typeface="Aptos" panose="020B0004020202020204" pitchFamily="34" charset="0"/>
                <a:cs typeface="Arabic Typesetting" panose="03020402040406030203" pitchFamily="66" charset="-78"/>
              </a:rPr>
              <a:t>O mau uso e o desperdício de água, causados por hábitos domésticos ineficientes, vazamentos na rede e falta de gestão, ameaçam a disponibilidade desse recurso limitado. A agricultura é o maior consumidor, mas o desperdício doméstico é alto, com quase 40% da água potável perdida no Brasil. Hábitos domésticos como banhos longos, torneiras abertas ao escovar dentes, lavagem de calçadas com mangueira, uso de máquinas de lavar com pouca roupa, ou até mesmo rede de saneamento antigas ou malconservadas, resultam em desperdícios consideráveis.</a:t>
            </a:r>
          </a:p>
        </p:txBody>
      </p:sp>
      <p:sp>
        <p:nvSpPr>
          <p:cNvPr id="10" name="CaixaDeTexto 9">
            <a:extLst>
              <a:ext uri="{FF2B5EF4-FFF2-40B4-BE49-F238E27FC236}">
                <a16:creationId xmlns:a16="http://schemas.microsoft.com/office/drawing/2014/main" id="{230C38BC-B937-76A4-1734-AFF16A04215A}"/>
              </a:ext>
            </a:extLst>
          </p:cNvPr>
          <p:cNvSpPr txBox="1"/>
          <p:nvPr/>
        </p:nvSpPr>
        <p:spPr>
          <a:xfrm>
            <a:off x="6276002" y="655924"/>
            <a:ext cx="5760000" cy="2800767"/>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Arabic Typesetting" panose="03020402040406030203" pitchFamily="66" charset="-78"/>
              </a:rPr>
              <a:t>Como a água é um recurso essencial para a vida e o desperdício ainda é um problema latente, os estudantes de uma escola, decidiram investigar o consumo diário de água em suas casas. </a:t>
            </a:r>
          </a:p>
          <a:p>
            <a:pPr algn="just"/>
            <a:r>
              <a:rPr lang="pt-BR" sz="2200" kern="100" dirty="0">
                <a:effectLst/>
                <a:latin typeface="Arial Narrow" panose="020B0606020202030204" pitchFamily="34" charset="0"/>
                <a:ea typeface="Aptos" panose="020B0004020202020204" pitchFamily="34" charset="0"/>
                <a:cs typeface="Arabic Typesetting" panose="03020402040406030203" pitchFamily="66" charset="-78"/>
              </a:rPr>
              <a:t>Para isso, registraram, durante um dia, a quantidade aproximada de água consumida em suas casas por suas famílias, em litros.</a:t>
            </a:r>
          </a:p>
          <a:p>
            <a:pPr algn="just"/>
            <a:r>
              <a:rPr lang="pt-BR" sz="2200" kern="100" dirty="0">
                <a:latin typeface="Arial Narrow" panose="020B0606020202030204" pitchFamily="34" charset="0"/>
                <a:cs typeface="Arabic Typesetting" panose="03020402040406030203" pitchFamily="66" charset="-78"/>
              </a:rPr>
              <a:t>Os dados coletados foram os seguintes:</a:t>
            </a:r>
          </a:p>
        </p:txBody>
      </p:sp>
      <p:pic>
        <p:nvPicPr>
          <p:cNvPr id="12" name="Imagem 11">
            <a:extLst>
              <a:ext uri="{FF2B5EF4-FFF2-40B4-BE49-F238E27FC236}">
                <a16:creationId xmlns:a16="http://schemas.microsoft.com/office/drawing/2014/main" id="{87D3ABC6-304A-7741-3647-10E32EACF441}"/>
              </a:ext>
            </a:extLst>
          </p:cNvPr>
          <p:cNvPicPr>
            <a:picLocks noChangeAspect="1"/>
          </p:cNvPicPr>
          <p:nvPr/>
        </p:nvPicPr>
        <p:blipFill>
          <a:blip r:embed="rId2"/>
          <a:srcRect l="24876" r="23480" b="14293"/>
          <a:stretch>
            <a:fillRect/>
          </a:stretch>
        </p:blipFill>
        <p:spPr>
          <a:xfrm>
            <a:off x="6456002" y="3697941"/>
            <a:ext cx="5400000" cy="2935013"/>
          </a:xfrm>
          <a:prstGeom prst="rect">
            <a:avLst/>
          </a:prstGeom>
        </p:spPr>
      </p:pic>
      <p:pic>
        <p:nvPicPr>
          <p:cNvPr id="2" name="Imagem 1">
            <a:extLst>
              <a:ext uri="{FF2B5EF4-FFF2-40B4-BE49-F238E27FC236}">
                <a16:creationId xmlns:a16="http://schemas.microsoft.com/office/drawing/2014/main" id="{0302DF2C-E9FD-05B6-35B7-73A56ABAECF8}"/>
              </a:ext>
            </a:extLst>
          </p:cNvPr>
          <p:cNvPicPr>
            <a:picLocks noChangeAspect="1"/>
          </p:cNvPicPr>
          <p:nvPr/>
        </p:nvPicPr>
        <p:blipFill>
          <a:blip r:embed="rId3"/>
          <a:srcRect t="5739"/>
          <a:stretch>
            <a:fillRect/>
          </a:stretch>
        </p:blipFill>
        <p:spPr>
          <a:xfrm>
            <a:off x="156000" y="1215805"/>
            <a:ext cx="3600000" cy="762706"/>
          </a:xfrm>
          <a:prstGeom prst="rect">
            <a:avLst/>
          </a:prstGeom>
        </p:spPr>
      </p:pic>
      <p:pic>
        <p:nvPicPr>
          <p:cNvPr id="3" name="Imagem 2">
            <a:extLst>
              <a:ext uri="{FF2B5EF4-FFF2-40B4-BE49-F238E27FC236}">
                <a16:creationId xmlns:a16="http://schemas.microsoft.com/office/drawing/2014/main" id="{536F5D09-26F9-B960-5B7B-3283DC0A0B4D}"/>
              </a:ext>
            </a:extLst>
          </p:cNvPr>
          <p:cNvPicPr>
            <a:picLocks noChangeAspect="1"/>
          </p:cNvPicPr>
          <p:nvPr/>
        </p:nvPicPr>
        <p:blipFill>
          <a:blip r:embed="rId4"/>
          <a:srcRect t="-1" r="339" b="6216"/>
          <a:stretch>
            <a:fillRect/>
          </a:stretch>
        </p:blipFill>
        <p:spPr>
          <a:xfrm>
            <a:off x="1767035" y="753833"/>
            <a:ext cx="4320000" cy="559655"/>
          </a:xfrm>
          <a:prstGeom prst="rect">
            <a:avLst/>
          </a:prstGeom>
        </p:spPr>
      </p:pic>
    </p:spTree>
    <p:extLst>
      <p:ext uri="{BB962C8B-B14F-4D97-AF65-F5344CB8AC3E}">
        <p14:creationId xmlns:p14="http://schemas.microsoft.com/office/powerpoint/2010/main" val="2542301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B7755-2448-678B-2E22-9BCCE89A622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E8BDF68-F414-B7FC-D828-118750841336}"/>
              </a:ext>
            </a:extLst>
          </p:cNvPr>
          <p:cNvSpPr txBox="1"/>
          <p:nvPr/>
        </p:nvSpPr>
        <p:spPr>
          <a:xfrm>
            <a:off x="161364" y="926775"/>
            <a:ext cx="11880000" cy="5601533"/>
          </a:xfrm>
          <a:prstGeom prst="rect">
            <a:avLst/>
          </a:prstGeom>
          <a:solidFill>
            <a:schemeClr val="bg1"/>
          </a:solidFill>
        </p:spPr>
        <p:txBody>
          <a:bodyPr wrap="square">
            <a:spAutoFit/>
          </a:bodyPr>
          <a:lstStyle/>
          <a:p>
            <a:pPr indent="180340" algn="just">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Ao analisarem os dados, os estudantes perceberam que apenas observar os valores não era suficiente para compreender o consumo de água da turma.</a:t>
            </a:r>
          </a:p>
          <a:p>
            <a:pPr indent="180340" algn="just">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Diante disso, surgiram algumas questões:</a:t>
            </a:r>
          </a:p>
          <a:p>
            <a:pPr marL="342900" lvl="0" indent="-342900" algn="just">
              <a:spcAft>
                <a:spcPts val="600"/>
              </a:spcAft>
              <a:buSzPct val="100000"/>
              <a:buFont typeface="Arial" panose="020B0604020202020204" pitchFamily="34" charset="0"/>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menor valor observado? </a:t>
            </a:r>
          </a:p>
          <a:p>
            <a:pPr marL="342900" lvl="0" indent="-342900" algn="just">
              <a:spcAft>
                <a:spcPts val="600"/>
              </a:spcAft>
              <a:buSzPct val="100000"/>
              <a:buFont typeface="Arial" panose="020B0604020202020204" pitchFamily="34" charset="0"/>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maior valor observado? </a:t>
            </a:r>
          </a:p>
          <a:p>
            <a:pPr marL="342900" lvl="0" indent="-342900" algn="just">
              <a:spcAft>
                <a:spcPts val="600"/>
              </a:spcAft>
              <a:buSzPct val="100000"/>
              <a:buFont typeface="Arial" panose="020B0604020202020204" pitchFamily="34" charset="0"/>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valores são próximos entre si ou apresentam grande variação? </a:t>
            </a:r>
          </a:p>
          <a:p>
            <a:pPr marL="342900" lvl="0" indent="-342900" algn="just">
              <a:spcAft>
                <a:spcPts val="600"/>
              </a:spcAft>
              <a:buSzPct val="100000"/>
              <a:buFont typeface="Arial" panose="020B0604020202020204" pitchFamily="34" charset="0"/>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possível identificar facilmente um padrão apenas observando os dados?</a:t>
            </a:r>
          </a:p>
          <a:p>
            <a:pPr marL="342900" lvl="0" indent="-342900" algn="just">
              <a:spcAft>
                <a:spcPts val="600"/>
              </a:spcAft>
              <a:buSzPct val="100000"/>
              <a:buFont typeface="Arial" panose="020B0604020202020204" pitchFamily="34" charset="0"/>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Como organizar esses dados de forma mais clara? </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342900" indent="-342900" algn="just">
              <a:spcAft>
                <a:spcPts val="600"/>
              </a:spcAft>
              <a:buSzPct val="100000"/>
              <a:buFont typeface="Arial" panose="020B0604020202020204" pitchFamily="34" charset="0"/>
              <a:buChar char="•"/>
            </a:pPr>
            <a:r>
              <a:rPr lang="pt-BR" sz="2200" kern="100" dirty="0">
                <a:latin typeface="Arial Narrow" panose="020B0606020202030204" pitchFamily="34" charset="0"/>
                <a:cs typeface="Times New Roman" panose="02020603050405020304" pitchFamily="18" charset="0"/>
              </a:rPr>
              <a:t>Como comparar os consumos entre as famílias? </a:t>
            </a:r>
          </a:p>
          <a:p>
            <a:pPr marL="342900" indent="-342900" algn="just">
              <a:spcAft>
                <a:spcPts val="600"/>
              </a:spcAft>
              <a:buSzPct val="100000"/>
              <a:buFont typeface="Arial" panose="020B0604020202020204" pitchFamily="34" charset="0"/>
              <a:buChar char="•"/>
            </a:pPr>
            <a:r>
              <a:rPr lang="pt-BR" sz="2200" kern="100" dirty="0">
                <a:latin typeface="Arial Narrow" panose="020B0606020202030204" pitchFamily="34" charset="0"/>
                <a:cs typeface="Times New Roman" panose="02020603050405020304" pitchFamily="18" charset="0"/>
              </a:rPr>
              <a:t>Existe uma forma de resumir essas informações?</a:t>
            </a:r>
          </a:p>
          <a:p>
            <a:pPr algn="just">
              <a:spcAft>
                <a:spcPts val="600"/>
              </a:spcAft>
              <a:buSzPct val="100000"/>
            </a:pPr>
            <a:endParaRPr lang="pt-BR" sz="2200" kern="100" dirty="0">
              <a:latin typeface="Arial Narrow" panose="020B0606020202030204" pitchFamily="34" charset="0"/>
              <a:cs typeface="Times New Roman" panose="02020603050405020304" pitchFamily="18" charset="0"/>
            </a:endParaRPr>
          </a:p>
          <a:p>
            <a:pPr algn="just">
              <a:spcAft>
                <a:spcPts val="600"/>
              </a:spcAft>
              <a:buSzPct val="100000"/>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Ao analisarmos esses dados, percebemos que apenas listá-los não é suficiente para compreender o comportamento do consumo de água nas casas desses estudantes. Para facilitar a análise e interpretação, é necessário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organizar esses dados de forma estruturada</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utilizando </a:t>
            </a:r>
            <a:r>
              <a:rPr lang="pt-BR" sz="2200" dirty="0">
                <a:effectLst/>
                <a:latin typeface="Arial Narrow" panose="020B0606020202030204" pitchFamily="34" charset="0"/>
                <a:ea typeface="Times New Roman" panose="02020603050405020304" pitchFamily="18" charset="0"/>
              </a:rPr>
              <a:t>conceitos da </a:t>
            </a:r>
            <a:r>
              <a:rPr lang="pt-BR" sz="2200" b="1" dirty="0">
                <a:effectLst/>
                <a:latin typeface="Arial Narrow" panose="020B0606020202030204" pitchFamily="34" charset="0"/>
                <a:ea typeface="Times New Roman" panose="02020603050405020304" pitchFamily="18" charset="0"/>
              </a:rPr>
              <a:t>Estatística</a:t>
            </a:r>
            <a:r>
              <a:rPr lang="pt-BR" sz="2200" dirty="0">
                <a:effectLst/>
                <a:latin typeface="Arial Narrow" panose="020B0606020202030204" pitchFamily="34" charset="0"/>
                <a:ea typeface="Times New Roman" panose="02020603050405020304" pitchFamily="18" charset="0"/>
              </a:rPr>
              <a:t>.</a:t>
            </a:r>
            <a:endParaRPr lang="pt-BR" sz="2200" kern="100" dirty="0">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2090301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49642-A0CC-C605-C152-CBC51198520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3C50BEF-4D36-8A6A-9900-29AB5EE4C8D7}"/>
              </a:ext>
            </a:extLst>
          </p:cNvPr>
          <p:cNvSpPr txBox="1"/>
          <p:nvPr/>
        </p:nvSpPr>
        <p:spPr>
          <a:xfrm>
            <a:off x="206188" y="596967"/>
            <a:ext cx="5737412" cy="6038063"/>
          </a:xfrm>
          <a:prstGeom prst="rect">
            <a:avLst/>
          </a:prstGeom>
          <a:noFill/>
        </p:spPr>
        <p:txBody>
          <a:bodyPr wrap="square">
            <a:spAutoFit/>
          </a:bodyPr>
          <a:lstStyle/>
          <a:p>
            <a:pPr algn="ctr">
              <a:lnSpc>
                <a:spcPct val="115000"/>
              </a:lnSpc>
              <a:spcAft>
                <a:spcPts val="800"/>
              </a:spcAft>
              <a:buNone/>
            </a:pPr>
            <a:r>
              <a:rPr lang="pt-BR" sz="2200" b="1" u="sng" kern="100" dirty="0">
                <a:effectLst/>
                <a:latin typeface="Arial Narrow" panose="020B0606020202030204" pitchFamily="34" charset="0"/>
                <a:ea typeface="Aptos" panose="020B0004020202020204" pitchFamily="34" charset="0"/>
                <a:cs typeface="Times New Roman" panose="02020603050405020304" pitchFamily="18" charset="0"/>
              </a:rPr>
              <a:t>ESTATÍSTICA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8034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Estatística é um ramo da Matemática que estuda a coleta, organização, análise e interpretação de dados, o que tem grande relevância na nossa sociedade atual. Ela possui duas vertentes: </a:t>
            </a: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Estatística descritiva: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objetiva a </a:t>
            </a: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organização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resumo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 grandes conjuntos de dados. </a:t>
            </a:r>
          </a:p>
          <a:p>
            <a:pPr marL="342900" lvl="0" indent="-342900" algn="just">
              <a:lnSpc>
                <a:spcPct val="115000"/>
              </a:lnSpc>
              <a:spcAft>
                <a:spcPts val="800"/>
              </a:spcAft>
              <a:buSzPts val="1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Estatística inferencial: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objetiva a obtenção de </a:t>
            </a: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conclusões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ou </a:t>
            </a: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previsões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partir de dados. </a:t>
            </a:r>
          </a:p>
          <a:p>
            <a:pPr algn="just">
              <a:spcAft>
                <a:spcPts val="800"/>
              </a:spcAft>
              <a:buSzPts val="1000"/>
              <a:tabLst>
                <a:tab pos="457200" algn="l"/>
              </a:tabLst>
            </a:pPr>
            <a:r>
              <a:rPr lang="pt-BR" sz="2200" b="1" dirty="0">
                <a:latin typeface="Arial Narrow" panose="020B0606020202030204" pitchFamily="34" charset="0"/>
              </a:rPr>
              <a:t>A Estatística Descritiva</a:t>
            </a:r>
            <a:r>
              <a:rPr lang="pt-BR" sz="2200" dirty="0">
                <a:latin typeface="Arial Narrow" panose="020B0606020202030204" pitchFamily="34" charset="0"/>
              </a:rPr>
              <a:t> é usada para entender as propriedades básicas de um conjunto de dados e nos fornece uma visão geral rápida sobre esses dados, apresentando as informações por meio de tabelas, gráficos, medidas centrais (como a média) e frequências dos dados. </a:t>
            </a:r>
          </a:p>
        </p:txBody>
      </p:sp>
      <p:sp>
        <p:nvSpPr>
          <p:cNvPr id="5" name="CaixaDeTexto 4">
            <a:extLst>
              <a:ext uri="{FF2B5EF4-FFF2-40B4-BE49-F238E27FC236}">
                <a16:creationId xmlns:a16="http://schemas.microsoft.com/office/drawing/2014/main" id="{BE5D8745-FD24-6374-E3CB-EF8669207FA6}"/>
              </a:ext>
            </a:extLst>
          </p:cNvPr>
          <p:cNvSpPr txBox="1"/>
          <p:nvPr/>
        </p:nvSpPr>
        <p:spPr>
          <a:xfrm>
            <a:off x="6248401" y="799006"/>
            <a:ext cx="5800163" cy="5849230"/>
          </a:xfrm>
          <a:prstGeom prst="rect">
            <a:avLst/>
          </a:prstGeom>
          <a:noFill/>
        </p:spPr>
        <p:txBody>
          <a:bodyPr wrap="square">
            <a:spAutoFit/>
          </a:bodyPr>
          <a:lstStyle/>
          <a:p>
            <a:pPr indent="18034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Por exemplo, a partir da lista com o consumo de água da casa de cada um dos estudantes, podemos simplificar as informações por meio da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média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consumo. Mas para isso, é necessário compreender alguns conceitos importantes: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ct val="101000"/>
              <a:buFont typeface="Arial" panose="020B0604020202020204" pitchFamily="34" charset="0"/>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População: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conjunto de todos os elementos que se deseja estudar.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ct val="101000"/>
              <a:buFont typeface="Arial" panose="020B0604020202020204" pitchFamily="34" charset="0"/>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Amostra: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parte da população que foi analisada.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ct val="101000"/>
              <a:buFont typeface="Arial" panose="020B0604020202020204" pitchFamily="34" charset="0"/>
              <a:buChar char="•"/>
              <a:tabLst>
                <a:tab pos="457200" algn="l"/>
              </a:tabLst>
            </a:pPr>
            <a:r>
              <a:rPr lang="pt-BR" sz="2200" b="1" kern="100" dirty="0">
                <a:solidFill>
                  <a:srgbClr val="A02B93"/>
                </a:solidFill>
                <a:effectLst/>
                <a:latin typeface="Arial Narrow" panose="020B0606020202030204" pitchFamily="34" charset="0"/>
                <a:ea typeface="Aptos" panose="020B0004020202020204" pitchFamily="34" charset="0"/>
                <a:cs typeface="Times New Roman" panose="02020603050405020304" pitchFamily="18" charset="0"/>
              </a:rPr>
              <a:t>Variável</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característica que está sendo observada.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gn="just">
              <a:lnSpc>
                <a:spcPct val="115000"/>
              </a:lnSpc>
              <a:spcAft>
                <a:spcPts val="800"/>
              </a:spcAft>
              <a:buSzPct val="101000"/>
              <a:buFont typeface="Arial" panose="020B0604020202020204" pitchFamily="34" charset="0"/>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situação de consumo de água: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ct val="101000"/>
              <a:buFont typeface="Arial" panose="020B0604020202020204" pitchFamily="34" charset="0"/>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População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famílias da escola ou comunidade;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ct val="101000"/>
              <a:buFont typeface="Arial" panose="020B0604020202020204" pitchFamily="34" charset="0"/>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Amostra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16 famílias analisadas;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ct val="101000"/>
              <a:buFont typeface="Arial" panose="020B0604020202020204" pitchFamily="34" charset="0"/>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Variável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consumo diário de água, em litros.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06209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435DB-B35C-5B9D-4527-6C0F59C5F8C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0467B32-AABF-17C2-ED49-DB16D16AE133}"/>
              </a:ext>
            </a:extLst>
          </p:cNvPr>
          <p:cNvSpPr txBox="1"/>
          <p:nvPr/>
        </p:nvSpPr>
        <p:spPr>
          <a:xfrm>
            <a:off x="268941" y="744012"/>
            <a:ext cx="5665694" cy="4832413"/>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a:t>
            </a:r>
            <a:r>
              <a:rPr lang="pt-BR" sz="2200" b="1" kern="100" dirty="0">
                <a:solidFill>
                  <a:srgbClr val="A02B93"/>
                </a:solidFill>
                <a:effectLst/>
                <a:latin typeface="Arial Narrow" panose="020B0606020202030204" pitchFamily="34" charset="0"/>
                <a:ea typeface="Aptos" panose="020B0004020202020204" pitchFamily="34" charset="0"/>
                <a:cs typeface="Times New Roman" panose="02020603050405020304" pitchFamily="18" charset="0"/>
              </a:rPr>
              <a:t>variável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no estudo da Estatística, representa uma característica ou quantidade que pode ser medida, observada ou controlada em um estudo ou experimento. A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distinção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entre os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tipos de variáveis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necessária, pois diferentes técnicas de análise e de visualização são aplicadas a cada tipo, e a interpretarão dos resultados podem variar, dependendo da natureza da variável em estudo. As variáveis podem ser classificadas em dois tipos:</a:t>
            </a:r>
          </a:p>
          <a:p>
            <a:pPr marL="342900" lvl="0" indent="-342900" algn="just">
              <a:lnSpc>
                <a:spcPct val="115000"/>
              </a:lnSpc>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Qualitativas: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Representam características que não são numéricas.</a:t>
            </a:r>
          </a:p>
          <a:p>
            <a:pPr marL="342900" lvl="0" indent="-342900">
              <a:lnSpc>
                <a:spcPct val="115000"/>
              </a:lnSpc>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Quantitativas: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Representam valores numéricos.</a:t>
            </a:r>
          </a:p>
        </p:txBody>
      </p:sp>
      <p:graphicFrame>
        <p:nvGraphicFramePr>
          <p:cNvPr id="9" name="Tabela 8">
            <a:extLst>
              <a:ext uri="{FF2B5EF4-FFF2-40B4-BE49-F238E27FC236}">
                <a16:creationId xmlns:a16="http://schemas.microsoft.com/office/drawing/2014/main" id="{B4D3C0F6-C187-59C0-84D0-8C5E47DC51CE}"/>
              </a:ext>
            </a:extLst>
          </p:cNvPr>
          <p:cNvGraphicFramePr>
            <a:graphicFrameLocks noGrp="1"/>
          </p:cNvGraphicFramePr>
          <p:nvPr/>
        </p:nvGraphicFramePr>
        <p:xfrm>
          <a:off x="6257365" y="961168"/>
          <a:ext cx="5665694" cy="4005834"/>
        </p:xfrm>
        <a:graphic>
          <a:graphicData uri="http://schemas.openxmlformats.org/drawingml/2006/table">
            <a:tbl>
              <a:tblPr firstRow="1" firstCol="1" bandRow="1"/>
              <a:tblGrid>
                <a:gridCol w="2202500">
                  <a:extLst>
                    <a:ext uri="{9D8B030D-6E8A-4147-A177-3AD203B41FA5}">
                      <a16:colId xmlns:a16="http://schemas.microsoft.com/office/drawing/2014/main" val="2480352843"/>
                    </a:ext>
                  </a:extLst>
                </a:gridCol>
                <a:gridCol w="3463194">
                  <a:extLst>
                    <a:ext uri="{9D8B030D-6E8A-4147-A177-3AD203B41FA5}">
                      <a16:colId xmlns:a16="http://schemas.microsoft.com/office/drawing/2014/main" val="2141159029"/>
                    </a:ext>
                  </a:extLst>
                </a:gridCol>
              </a:tblGrid>
              <a:tr h="586740">
                <a:tc>
                  <a:txBody>
                    <a:bodyPr/>
                    <a:lstStyle/>
                    <a:p>
                      <a:pPr>
                        <a:buNone/>
                      </a:pP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E97132"/>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E97132"/>
                      </a:solidFill>
                      <a:prstDash val="solid"/>
                      <a:round/>
                      <a:headEnd type="none" w="med" len="med"/>
                      <a:tailEnd type="none" w="med" len="med"/>
                    </a:lnT>
                    <a:lnB w="28575" cap="flat" cmpd="sng" algn="ctr">
                      <a:solidFill>
                        <a:srgbClr val="E97132"/>
                      </a:solidFill>
                      <a:prstDash val="solid"/>
                      <a:round/>
                      <a:headEnd type="none" w="med" len="med"/>
                      <a:tailEnd type="none" w="med" len="med"/>
                    </a:lnB>
                    <a:noFill/>
                  </a:tcPr>
                </a:tc>
                <a:tc>
                  <a:txBody>
                    <a:bodyPr/>
                    <a:lstStyle/>
                    <a:p>
                      <a:pPr algn="just">
                        <a:lnSpc>
                          <a:spcPct val="115000"/>
                        </a:lnSpc>
                        <a:spcAft>
                          <a:spcPts val="800"/>
                        </a:spcAft>
                        <a:buNone/>
                      </a:pPr>
                      <a:r>
                        <a:rPr lang="pt-BR" sz="2100" b="1" kern="100" dirty="0">
                          <a:effectLst/>
                          <a:latin typeface="Arial Narrow" panose="020B0606020202030204" pitchFamily="34" charset="0"/>
                          <a:ea typeface="Aptos" panose="020B0004020202020204" pitchFamily="34" charset="0"/>
                          <a:cs typeface="Times New Roman" panose="02020603050405020304" pitchFamily="18" charset="0"/>
                        </a:rPr>
                        <a:t>Variáveis quantitativas</a:t>
                      </a: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podem ser subdivididas em dois tipos: contínuas e discretas.</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28575" cap="flat" cmpd="sng" algn="ctr">
                      <a:solidFill>
                        <a:srgbClr val="E97132"/>
                      </a:solidFill>
                      <a:prstDash val="solid"/>
                      <a:round/>
                      <a:headEnd type="none" w="med" len="med"/>
                      <a:tailEnd type="none" w="med" len="med"/>
                    </a:lnR>
                    <a:lnT w="28575" cap="flat" cmpd="sng" algn="ctr">
                      <a:solidFill>
                        <a:srgbClr val="E97132"/>
                      </a:solidFill>
                      <a:prstDash val="solid"/>
                      <a:round/>
                      <a:headEnd type="none" w="med" len="med"/>
                      <a:tailEnd type="none" w="med" len="med"/>
                    </a:lnT>
                    <a:lnB w="28575"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35187561"/>
                  </a:ext>
                </a:extLst>
              </a:tr>
              <a:tr h="219075">
                <a:tc gridSpan="2">
                  <a:txBody>
                    <a:bodyPr/>
                    <a:lstStyle/>
                    <a:p>
                      <a:pPr marL="342900" lvl="0" indent="-342900" algn="just">
                        <a:lnSpc>
                          <a:spcPct val="115000"/>
                        </a:lnSpc>
                        <a:buFont typeface="Wingdings" panose="05000000000000000000" pitchFamily="2" charset="2"/>
                        <a:buChar char=""/>
                      </a:pPr>
                      <a:r>
                        <a:rPr lang="pt-BR" sz="2100" b="1" i="1" kern="100" dirty="0">
                          <a:effectLst/>
                          <a:latin typeface="Arial Narrow" panose="020B0606020202030204" pitchFamily="34" charset="0"/>
                          <a:ea typeface="Aptos" panose="020B0004020202020204" pitchFamily="34" charset="0"/>
                          <a:cs typeface="Times New Roman" panose="02020603050405020304" pitchFamily="18" charset="0"/>
                        </a:rPr>
                        <a:t>variáveis contínuas</a:t>
                      </a:r>
                      <a:r>
                        <a:rPr lang="pt-BR" sz="2100" i="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podem assumir qualquer valor numérico dentro de um dado intervalo de números reais. </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100" b="1" i="1" kern="100" dirty="0">
                          <a:effectLst/>
                          <a:latin typeface="Arial Narrow" panose="020B0606020202030204" pitchFamily="34" charset="0"/>
                          <a:ea typeface="Aptos" panose="020B0004020202020204" pitchFamily="34" charset="0"/>
                          <a:cs typeface="Times New Roman" panose="02020603050405020304" pitchFamily="18" charset="0"/>
                        </a:rPr>
                        <a:t>variáveis discretas</a:t>
                      </a:r>
                      <a:r>
                        <a:rPr lang="pt-BR" sz="2100" i="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podem assumir apenas valores distintos e separados. Normalmente (mas nem sempre) ela assume valores inteiros. Por exemplo, o número de filhos ou o número de acidentes em uma estrada, em um determinado dia.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rgbClr val="E97132"/>
                      </a:solidFill>
                      <a:prstDash val="solid"/>
                      <a:round/>
                      <a:headEnd type="none" w="med" len="med"/>
                      <a:tailEnd type="none" w="med" len="med"/>
                    </a:lnL>
                    <a:lnR w="28575" cap="flat" cmpd="sng" algn="ctr">
                      <a:solidFill>
                        <a:srgbClr val="E97132"/>
                      </a:solidFill>
                      <a:prstDash val="solid"/>
                      <a:round/>
                      <a:headEnd type="none" w="med" len="med"/>
                      <a:tailEnd type="none" w="med" len="med"/>
                    </a:lnR>
                    <a:lnT w="28575" cap="flat" cmpd="sng" algn="ctr">
                      <a:solidFill>
                        <a:srgbClr val="E97132"/>
                      </a:solidFill>
                      <a:prstDash val="solid"/>
                      <a:round/>
                      <a:headEnd type="none" w="med" len="med"/>
                      <a:tailEnd type="none" w="med" len="med"/>
                    </a:lnT>
                    <a:lnB w="28575" cap="flat" cmpd="sng" algn="ctr">
                      <a:solidFill>
                        <a:srgbClr val="E97132"/>
                      </a:solidFill>
                      <a:prstDash val="solid"/>
                      <a:round/>
                      <a:headEnd type="none" w="med" len="med"/>
                      <a:tailEnd type="none" w="med" len="med"/>
                    </a:lnB>
                    <a:noFill/>
                  </a:tcPr>
                </a:tc>
                <a:tc hMerge="1">
                  <a:txBody>
                    <a:bodyPr/>
                    <a:lstStyle/>
                    <a:p>
                      <a:endParaRPr lang="pt-BR"/>
                    </a:p>
                  </a:txBody>
                  <a:tcPr/>
                </a:tc>
                <a:extLst>
                  <a:ext uri="{0D108BD9-81ED-4DB2-BD59-A6C34878D82A}">
                    <a16:rowId xmlns:a16="http://schemas.microsoft.com/office/drawing/2014/main" val="229287943"/>
                  </a:ext>
                </a:extLst>
              </a:tr>
            </a:tbl>
          </a:graphicData>
        </a:graphic>
      </p:graphicFrame>
      <p:pic>
        <p:nvPicPr>
          <p:cNvPr id="10" name="Imagem 9" descr="Interface gráfica do usuário, Texto&#10;&#10;O conteúdo gerado por IA pode estar incorreto.">
            <a:extLst>
              <a:ext uri="{FF2B5EF4-FFF2-40B4-BE49-F238E27FC236}">
                <a16:creationId xmlns:a16="http://schemas.microsoft.com/office/drawing/2014/main" id="{745681E2-97E2-B54C-C485-7917565C23C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6377510" y="1010474"/>
            <a:ext cx="1654866" cy="94107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15450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C385F-3D49-6594-5D3F-30293C6DBE06}"/>
            </a:ext>
          </a:extLst>
        </p:cNvPr>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D4C2EB14-57F4-DA00-77A3-D0B6EFAEA662}"/>
              </a:ext>
            </a:extLst>
          </p:cNvPr>
          <p:cNvSpPr/>
          <p:nvPr/>
        </p:nvSpPr>
        <p:spPr>
          <a:xfrm>
            <a:off x="165198" y="1755194"/>
            <a:ext cx="5838620" cy="3401265"/>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noFill/>
            </a:endParaRPr>
          </a:p>
        </p:txBody>
      </p:sp>
      <p:pic>
        <p:nvPicPr>
          <p:cNvPr id="2" name="Imagem 1" descr="Desenho de um círculo&#10;&#10;O conteúdo gerado por IA pode estar incorreto.">
            <a:extLst>
              <a:ext uri="{FF2B5EF4-FFF2-40B4-BE49-F238E27FC236}">
                <a16:creationId xmlns:a16="http://schemas.microsoft.com/office/drawing/2014/main" id="{CD9D635B-40F3-63D4-B6B7-07F1D78894BD}"/>
              </a:ext>
            </a:extLst>
          </p:cNvPr>
          <p:cNvPicPr>
            <a:picLocks noChangeAspect="1"/>
          </p:cNvPicPr>
          <p:nvPr/>
        </p:nvPicPr>
        <p:blipFill rotWithShape="1">
          <a:blip r:embed="rId2">
            <a:extLst>
              <a:ext uri="{28A0092B-C50C-407E-A947-70E740481C1C}">
                <a14:useLocalDpi xmlns:a14="http://schemas.microsoft.com/office/drawing/2010/main" val="0"/>
              </a:ext>
            </a:extLst>
          </a:blip>
          <a:srcRect l="3236" t="8032" r="1964" b="8032"/>
          <a:stretch>
            <a:fillRect/>
          </a:stretch>
        </p:blipFill>
        <p:spPr bwMode="auto">
          <a:xfrm>
            <a:off x="219046" y="631593"/>
            <a:ext cx="1861372" cy="948339"/>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B033DEB8-AD4D-B1E3-105B-474C283F84DD}"/>
              </a:ext>
            </a:extLst>
          </p:cNvPr>
          <p:cNvSpPr txBox="1"/>
          <p:nvPr/>
        </p:nvSpPr>
        <p:spPr>
          <a:xfrm>
            <a:off x="309931" y="1847693"/>
            <a:ext cx="5549153" cy="3216265"/>
          </a:xfrm>
          <a:prstGeom prst="rect">
            <a:avLst/>
          </a:prstGeom>
          <a:noFill/>
        </p:spPr>
        <p:txBody>
          <a:bodyPr wrap="square">
            <a:spAutoFit/>
          </a:bodyPr>
          <a:lstStyle/>
          <a:p>
            <a:pPr algn="just">
              <a:spcAft>
                <a:spcPts val="6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 caso da situação inicial, o consumo de água é uma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variável quantitativa contínua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pois pode assumir qualquer valor dentro de um intervalo, mesmo que os dados tenham sido registrados por aproximação em valores inteiros.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600"/>
              </a:spcAf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Agora, se os estudantes investigassem o consumo diário de água analisando o número de moradores, quantidade de torneiras ou número de banhos por dia, aí teríamos variáveis quantitativas discretas. </a:t>
            </a:r>
            <a:endParaRPr lang="pt-BR" sz="2200" dirty="0"/>
          </a:p>
        </p:txBody>
      </p:sp>
      <p:pic>
        <p:nvPicPr>
          <p:cNvPr id="6" name="Imagem 5" descr="Interface gráfica do usuário, Texto, Aplicativo&#10;&#10;O conteúdo gerado por IA pode estar incorreto.">
            <a:extLst>
              <a:ext uri="{FF2B5EF4-FFF2-40B4-BE49-F238E27FC236}">
                <a16:creationId xmlns:a16="http://schemas.microsoft.com/office/drawing/2014/main" id="{A439E0D0-D975-200F-9800-26E010EF3879}"/>
              </a:ext>
            </a:extLst>
          </p:cNvPr>
          <p:cNvPicPr>
            <a:picLocks noChangeAspect="1"/>
          </p:cNvPicPr>
          <p:nvPr/>
        </p:nvPicPr>
        <p:blipFill rotWithShape="1">
          <a:blip r:embed="rId3">
            <a:extLst>
              <a:ext uri="{28A0092B-C50C-407E-A947-70E740481C1C}">
                <a14:useLocalDpi xmlns:a14="http://schemas.microsoft.com/office/drawing/2010/main" val="0"/>
              </a:ext>
            </a:extLst>
          </a:blip>
          <a:srcRect t="8347" r="1840" b="8347"/>
          <a:stretch>
            <a:fillRect/>
          </a:stretch>
        </p:blipFill>
        <p:spPr bwMode="auto">
          <a:xfrm>
            <a:off x="6262386" y="725139"/>
            <a:ext cx="2272371" cy="948339"/>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B2F063B7-72CD-8621-5814-6159922F86C6}"/>
              </a:ext>
            </a:extLst>
          </p:cNvPr>
          <p:cNvSpPr txBox="1"/>
          <p:nvPr/>
        </p:nvSpPr>
        <p:spPr>
          <a:xfrm>
            <a:off x="6165124" y="1579932"/>
            <a:ext cx="5952563" cy="3206327"/>
          </a:xfrm>
          <a:prstGeom prst="rect">
            <a:avLst/>
          </a:prstGeom>
          <a:noFill/>
        </p:spPr>
        <p:txBody>
          <a:bodyPr wrap="square">
            <a:spAutoFit/>
          </a:bodyPr>
          <a:lstStyle/>
          <a:p>
            <a:pPr algn="just"/>
            <a:r>
              <a:rPr lang="pt-BR" sz="2200" b="1" kern="100" dirty="0">
                <a:latin typeface="Arial Narrow" panose="020B0606020202030204" pitchFamily="34" charset="0"/>
                <a:ea typeface="Aptos" panose="020B0004020202020204" pitchFamily="34" charset="0"/>
                <a:cs typeface="Times New Roman" panose="02020603050405020304" pitchFamily="18" charset="0"/>
              </a:rPr>
              <a:t>Exemplo 1. </a:t>
            </a:r>
            <a:r>
              <a:rPr lang="pt-BR" sz="2200" i="1" kern="100" dirty="0">
                <a:latin typeface="Arial Narrow" panose="020B0606020202030204" pitchFamily="34" charset="0"/>
                <a:ea typeface="Aptos" panose="020B0004020202020204" pitchFamily="34" charset="0"/>
                <a:cs typeface="Times New Roman" panose="02020603050405020304" pitchFamily="18" charset="0"/>
              </a:rPr>
              <a:t>O volume utilizado de água em uma caixa d’água é uma </a:t>
            </a:r>
            <a:r>
              <a:rPr lang="pt-BR" sz="2200" b="1" i="1" kern="100" dirty="0">
                <a:latin typeface="Arial Narrow" panose="020B0606020202030204" pitchFamily="34" charset="0"/>
                <a:ea typeface="Aptos" panose="020B0004020202020204" pitchFamily="34" charset="0"/>
                <a:cs typeface="Times New Roman" panose="02020603050405020304" pitchFamily="18" charset="0"/>
              </a:rPr>
              <a:t>variável contínua</a:t>
            </a:r>
            <a:r>
              <a:rPr lang="pt-BR" sz="2200" i="1" kern="100" dirty="0">
                <a:latin typeface="Arial Narrow" panose="020B0606020202030204" pitchFamily="34" charset="0"/>
                <a:ea typeface="Aptos" panose="020B0004020202020204" pitchFamily="34" charset="0"/>
                <a:cs typeface="Times New Roman" panose="02020603050405020304" pitchFamily="18" charset="0"/>
              </a:rPr>
              <a:t>. Imagine que a capacidade total da caixa seja 1000 litros. Começando com a caixa vazia e adicionado água  à caixa utilizando uma mangueira, o volume (em litros) adicionado após</a:t>
            </a: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certo tempo pode assumir qualquer número real de 0 até 1000 (inclusive valores não inteiros).</a:t>
            </a: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Visualmente falando, podemos representar essas </a:t>
            </a:r>
            <a:r>
              <a:rPr lang="pt-BR" sz="2200" b="1"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variáveis</a:t>
            </a:r>
            <a:r>
              <a:rPr lang="pt-BR" sz="2200"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contínuas</a:t>
            </a:r>
            <a:r>
              <a:rPr lang="pt-BR" sz="22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como </a:t>
            </a:r>
            <a:r>
              <a:rPr lang="pt-BR" sz="2200" kern="100" dirty="0">
                <a:solidFill>
                  <a:srgbClr val="0000FF"/>
                </a:solidFill>
                <a:effectLst/>
                <a:latin typeface="Arial Narrow" panose="020B0606020202030204" pitchFamily="34" charset="0"/>
                <a:ea typeface="Aptos" panose="020B0004020202020204" pitchFamily="34" charset="0"/>
                <a:cs typeface="Times New Roman" panose="02020603050405020304" pitchFamily="18" charset="0"/>
              </a:rPr>
              <a:t>qualquer valor do intervalo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p:txBody>
      </p:sp>
      <p:pic>
        <p:nvPicPr>
          <p:cNvPr id="11" name="Imagem 10">
            <a:extLst>
              <a:ext uri="{FF2B5EF4-FFF2-40B4-BE49-F238E27FC236}">
                <a16:creationId xmlns:a16="http://schemas.microsoft.com/office/drawing/2014/main" id="{CF93C979-661F-5755-A321-99B285434C9B}"/>
              </a:ext>
            </a:extLst>
          </p:cNvPr>
          <p:cNvPicPr>
            <a:picLocks noChangeAspect="1"/>
          </p:cNvPicPr>
          <p:nvPr/>
        </p:nvPicPr>
        <p:blipFill rotWithShape="1">
          <a:blip r:embed="rId4"/>
          <a:srcRect l="8132" t="27417" r="5038" b="60114"/>
          <a:stretch>
            <a:fillRect/>
          </a:stretch>
        </p:blipFill>
        <p:spPr bwMode="auto">
          <a:xfrm>
            <a:off x="6239437" y="4786259"/>
            <a:ext cx="5906663" cy="740401"/>
          </a:xfrm>
          <a:prstGeom prst="rect">
            <a:avLst/>
          </a:prstGeom>
          <a:ln>
            <a:noFill/>
          </a:ln>
          <a:extLst>
            <a:ext uri="{53640926-AAD7-44D8-BBD7-CCE9431645EC}">
              <a14:shadowObscured xmlns:a14="http://schemas.microsoft.com/office/drawing/2010/main"/>
            </a:ext>
          </a:extLst>
        </p:spPr>
      </p:pic>
      <p:sp>
        <p:nvSpPr>
          <p:cNvPr id="13" name="CaixaDeTexto 12">
            <a:extLst>
              <a:ext uri="{FF2B5EF4-FFF2-40B4-BE49-F238E27FC236}">
                <a16:creationId xmlns:a16="http://schemas.microsoft.com/office/drawing/2014/main" id="{66EC41BE-8617-8848-20E9-83E4D673D434}"/>
              </a:ext>
            </a:extLst>
          </p:cNvPr>
          <p:cNvSpPr txBox="1"/>
          <p:nvPr/>
        </p:nvSpPr>
        <p:spPr>
          <a:xfrm>
            <a:off x="6165124" y="5641052"/>
            <a:ext cx="6131858" cy="769441"/>
          </a:xfrm>
          <a:prstGeom prst="rect">
            <a:avLst/>
          </a:prstGeom>
          <a:noFill/>
        </p:spPr>
        <p:txBody>
          <a:bodyPr wrap="square">
            <a:spAutoFit/>
          </a:bodyPr>
          <a:lstStyle/>
          <a:p>
            <a:r>
              <a:rPr lang="pt-BR" sz="2200" dirty="0">
                <a:effectLst/>
                <a:latin typeface="Arial Narrow" panose="020B0606020202030204" pitchFamily="34" charset="0"/>
                <a:ea typeface="Aptos" panose="020B0004020202020204" pitchFamily="34" charset="0"/>
                <a:cs typeface="Times New Roman" panose="02020603050405020304" pitchFamily="18" charset="0"/>
              </a:rPr>
              <a:t>Logo, a variável pode assumir qualquer valor entre 0 e 1000. </a:t>
            </a:r>
            <a:endParaRPr lang="pt-BR" sz="2200" dirty="0"/>
          </a:p>
        </p:txBody>
      </p:sp>
    </p:spTree>
    <p:extLst>
      <p:ext uri="{BB962C8B-B14F-4D97-AF65-F5344CB8AC3E}">
        <p14:creationId xmlns:p14="http://schemas.microsoft.com/office/powerpoint/2010/main" val="1506105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AEEC3-4FF8-87D4-DE11-1A6BAF41D53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AA3B3F3-BEC7-DB91-43E6-781C80CE3849}"/>
              </a:ext>
            </a:extLst>
          </p:cNvPr>
          <p:cNvSpPr txBox="1"/>
          <p:nvPr/>
        </p:nvSpPr>
        <p:spPr>
          <a:xfrm>
            <a:off x="129988" y="697299"/>
            <a:ext cx="11932023" cy="6057877"/>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Um professor aplicou uma avalição com 20 questões, na qual cada questão valia exatamente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0</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5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pontos, de modo que a nota de cada aluno é um número no intervalo de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0</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0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0</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Mas veja que há apenas 21 notas possíveis.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Apesar de que pode haver notas cujos valores não sejam inteiros, as notas não podem assumir qualquer valor no intervalo de 0 a 10. E os valores que elas podem assumir estão separados entre si (há saltos entre um número e outro). Dessa forma, a nota obtida por um aluno nessa avalição é uma </a:t>
            </a: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variável discreta</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Visualmente falando, podemos representar essas </a:t>
            </a:r>
            <a:r>
              <a:rPr lang="pt-BR" sz="2200" b="1" kern="100" dirty="0">
                <a:solidFill>
                  <a:srgbClr val="CC00FF"/>
                </a:solidFill>
                <a:effectLst/>
                <a:latin typeface="Arial Narrow" panose="020B0606020202030204" pitchFamily="34" charset="0"/>
                <a:ea typeface="Aptos" panose="020B0004020202020204" pitchFamily="34" charset="0"/>
                <a:cs typeface="Times New Roman" panose="02020603050405020304" pitchFamily="18" charset="0"/>
              </a:rPr>
              <a:t>variáveis</a:t>
            </a:r>
            <a:r>
              <a:rPr lang="pt-BR" sz="2200" kern="100" dirty="0">
                <a:solidFill>
                  <a:srgbClr val="CC00FF"/>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b="1" kern="100" dirty="0">
                <a:solidFill>
                  <a:srgbClr val="CC00FF"/>
                </a:solidFill>
                <a:effectLst/>
                <a:latin typeface="Arial Narrow" panose="020B0606020202030204" pitchFamily="34" charset="0"/>
                <a:ea typeface="Aptos" panose="020B0004020202020204" pitchFamily="34" charset="0"/>
                <a:cs typeface="Times New Roman" panose="02020603050405020304" pitchFamily="18" charset="0"/>
              </a:rPr>
              <a:t>discretas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como os </a:t>
            </a:r>
            <a:r>
              <a:rPr lang="pt-BR" sz="2200" kern="100" dirty="0">
                <a:solidFill>
                  <a:srgbClr val="CC00FF"/>
                </a:solidFill>
                <a:effectLst/>
                <a:latin typeface="Arial Narrow" panose="020B0606020202030204" pitchFamily="34" charset="0"/>
                <a:ea typeface="Aptos" panose="020B0004020202020204" pitchFamily="34" charset="0"/>
                <a:cs typeface="Times New Roman" panose="02020603050405020304" pitchFamily="18" charset="0"/>
              </a:rPr>
              <a:t>valores isolados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D2EF3A1-E87E-0634-436F-5C84CAB017DA}"/>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Lst>
          </a:blip>
          <a:srcRect l="7597" t="15054" r="7894" b="64365"/>
          <a:stretch>
            <a:fillRect/>
          </a:stretch>
        </p:blipFill>
        <p:spPr bwMode="auto">
          <a:xfrm>
            <a:off x="898188" y="4174938"/>
            <a:ext cx="9885388" cy="13562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12590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8AE33-0C87-9695-97C0-9E34F0BD0DB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7C5F635-5C14-7844-F39A-4C86E8A74C15}"/>
              </a:ext>
            </a:extLst>
          </p:cNvPr>
          <p:cNvSpPr txBox="1"/>
          <p:nvPr/>
        </p:nvSpPr>
        <p:spPr>
          <a:xfrm>
            <a:off x="170329" y="692684"/>
            <a:ext cx="5674306" cy="5427063"/>
          </a:xfrm>
          <a:prstGeom prst="rect">
            <a:avLst/>
          </a:prstGeom>
          <a:solidFill>
            <a:schemeClr val="bg1"/>
          </a:solid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Frequência absoluta e relativa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80340"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descrever a distribuição de dados usamos duas medidas importantes, a frequência absoluta e a frequência relativa. Elas representam, respectivamente, quantas vezes um determinado valor ocorre e qual é a propor</a:t>
            </a:r>
            <a:r>
              <a:rPr lang="pt-BR" sz="2200" kern="100" dirty="0">
                <a:effectLst/>
                <a:latin typeface="Arial Narrow" panose="020B0606020202030204" pitchFamily="34" charset="0"/>
                <a:ea typeface="MS Gothic" panose="020B0609070205080204" pitchFamily="49" charset="-128"/>
                <a:cs typeface="MS Gothic" panose="020B0609070205080204" pitchFamily="49" charset="-128"/>
              </a:rPr>
              <a:t>ç</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ão de ocorrências em relação ao total de observações, ou seja:</a:t>
            </a:r>
          </a:p>
          <a:p>
            <a:pPr marL="342900" lvl="0" indent="-342900" algn="just">
              <a:lnSpc>
                <a:spcPct val="115000"/>
              </a:lnSpc>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Frequência absoluta: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Descreve a quantidade de vezes que um valor aparece.</a:t>
            </a:r>
          </a:p>
          <a:p>
            <a:pPr marL="342900" lvl="0" indent="-342900" algn="just">
              <a:lnSpc>
                <a:spcPct val="115000"/>
              </a:lnSpc>
              <a:spcAft>
                <a:spcPts val="800"/>
              </a:spcAft>
              <a:buFont typeface="Symbol" panose="05050102010706020507" pitchFamily="18"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Frequência relativa: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Descreve a razão entre a frequência absoluta e o total de dados.</a:t>
            </a:r>
          </a:p>
          <a:p>
            <a:pPr algn="just">
              <a:lnSpc>
                <a:spcPct val="115000"/>
              </a:lnSpc>
              <a:spcAft>
                <a:spcPts val="800"/>
              </a:spcAft>
            </a:pPr>
            <a:r>
              <a:rPr lang="pt-BR" sz="2200" dirty="0">
                <a:latin typeface="Arial Narrow" panose="020B0606020202030204" pitchFamily="34" charset="0"/>
              </a:rPr>
              <a:t>Analisando a situação inicial sobre o consumo de água, temos os seguintes dados:</a:t>
            </a:r>
          </a:p>
        </p:txBody>
      </p:sp>
      <p:graphicFrame>
        <p:nvGraphicFramePr>
          <p:cNvPr id="5" name="Tabela 4">
            <a:extLst>
              <a:ext uri="{FF2B5EF4-FFF2-40B4-BE49-F238E27FC236}">
                <a16:creationId xmlns:a16="http://schemas.microsoft.com/office/drawing/2014/main" id="{849FB7B3-55A0-EA5C-6178-B6E585AB5974}"/>
              </a:ext>
            </a:extLst>
          </p:cNvPr>
          <p:cNvGraphicFramePr>
            <a:graphicFrameLocks noGrp="1"/>
          </p:cNvGraphicFramePr>
          <p:nvPr>
            <p:extLst>
              <p:ext uri="{D42A27DB-BD31-4B8C-83A1-F6EECF244321}">
                <p14:modId xmlns:p14="http://schemas.microsoft.com/office/powerpoint/2010/main" val="2286564640"/>
              </p:ext>
            </p:extLst>
          </p:nvPr>
        </p:nvGraphicFramePr>
        <p:xfrm>
          <a:off x="6347366" y="2062498"/>
          <a:ext cx="5674305" cy="3268980"/>
        </p:xfrm>
        <a:graphic>
          <a:graphicData uri="http://schemas.openxmlformats.org/drawingml/2006/table">
            <a:tbl>
              <a:tblPr firstRow="1" firstCol="1" bandRow="1"/>
              <a:tblGrid>
                <a:gridCol w="805048">
                  <a:extLst>
                    <a:ext uri="{9D8B030D-6E8A-4147-A177-3AD203B41FA5}">
                      <a16:colId xmlns:a16="http://schemas.microsoft.com/office/drawing/2014/main" val="1320470879"/>
                    </a:ext>
                  </a:extLst>
                </a:gridCol>
                <a:gridCol w="1641962">
                  <a:extLst>
                    <a:ext uri="{9D8B030D-6E8A-4147-A177-3AD203B41FA5}">
                      <a16:colId xmlns:a16="http://schemas.microsoft.com/office/drawing/2014/main" val="1196287082"/>
                    </a:ext>
                  </a:extLst>
                </a:gridCol>
                <a:gridCol w="735106">
                  <a:extLst>
                    <a:ext uri="{9D8B030D-6E8A-4147-A177-3AD203B41FA5}">
                      <a16:colId xmlns:a16="http://schemas.microsoft.com/office/drawing/2014/main" val="216596618"/>
                    </a:ext>
                  </a:extLst>
                </a:gridCol>
                <a:gridCol w="770965">
                  <a:extLst>
                    <a:ext uri="{9D8B030D-6E8A-4147-A177-3AD203B41FA5}">
                      <a16:colId xmlns:a16="http://schemas.microsoft.com/office/drawing/2014/main" val="3313652115"/>
                    </a:ext>
                  </a:extLst>
                </a:gridCol>
                <a:gridCol w="1721224">
                  <a:extLst>
                    <a:ext uri="{9D8B030D-6E8A-4147-A177-3AD203B41FA5}">
                      <a16:colId xmlns:a16="http://schemas.microsoft.com/office/drawing/2014/main" val="3653103386"/>
                    </a:ext>
                  </a:extLst>
                </a:gridCol>
              </a:tblGrid>
              <a:tr h="330629">
                <a:tc>
                  <a:txBody>
                    <a:bodyPr/>
                    <a:lstStyle/>
                    <a:p>
                      <a:pPr>
                        <a:lnSpc>
                          <a:spcPct val="115000"/>
                        </a:lnSpc>
                        <a:spcAft>
                          <a:spcPts val="800"/>
                        </a:spcAft>
                        <a:buNone/>
                      </a:pPr>
                      <a:r>
                        <a:rPr lang="pt-BR" sz="22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Casa</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Consumo (L)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noFill/>
                  </a:tcPr>
                </a:tc>
                <a:tc>
                  <a:txBody>
                    <a:bodyPr/>
                    <a:lstStyle/>
                    <a:p>
                      <a:pPr>
                        <a:lnSpc>
                          <a:spcPct val="11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Casa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spcAft>
                          <a:spcPts val="800"/>
                        </a:spcAft>
                        <a:buNone/>
                      </a:pPr>
                      <a:r>
                        <a:rPr lang="pt-BR" sz="2200" b="1"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Consumo (L)</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05678097"/>
                  </a:ext>
                </a:extLst>
              </a:tr>
              <a:tr h="330629">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120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noFill/>
                  </a:tcPr>
                </a:tc>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9</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b="1" kern="10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250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5654391"/>
                  </a:ext>
                </a:extLst>
              </a:tr>
              <a:tr h="351950">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150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noFill/>
                  </a:tcPr>
                </a:tc>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300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1383238"/>
                  </a:ext>
                </a:extLst>
              </a:tr>
              <a:tr h="330629">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b="1" kern="10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150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noFill/>
                  </a:tcPr>
                </a:tc>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11</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320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1034530"/>
                  </a:ext>
                </a:extLst>
              </a:tr>
              <a:tr h="330629">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4</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180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noFill/>
                  </a:tcPr>
                </a:tc>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12</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b="1" kern="10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250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2899503"/>
                  </a:ext>
                </a:extLst>
              </a:tr>
              <a:tr h="330629">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5</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b="1" kern="10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200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noFill/>
                  </a:tcPr>
                </a:tc>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13</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b="1" kern="10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200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04787"/>
                  </a:ext>
                </a:extLst>
              </a:tr>
              <a:tr h="330629">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b="1" kern="10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200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noFill/>
                  </a:tcPr>
                </a:tc>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14</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350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1231554"/>
                  </a:ext>
                </a:extLst>
              </a:tr>
              <a:tr h="330629">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7</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220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noFill/>
                  </a:tcPr>
                </a:tc>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15</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400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7959053"/>
                  </a:ext>
                </a:extLst>
              </a:tr>
              <a:tr h="330629">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8</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b="1" kern="10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200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noFill/>
                  </a:tcPr>
                </a:tc>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16</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800"/>
                        </a:spcAft>
                        <a:buNone/>
                      </a:pP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250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3024789"/>
                  </a:ext>
                </a:extLst>
              </a:tr>
            </a:tbl>
          </a:graphicData>
        </a:graphic>
      </p:graphicFrame>
      <p:sp>
        <p:nvSpPr>
          <p:cNvPr id="6" name="CaixaDeTexto 5">
            <a:extLst>
              <a:ext uri="{FF2B5EF4-FFF2-40B4-BE49-F238E27FC236}">
                <a16:creationId xmlns:a16="http://schemas.microsoft.com/office/drawing/2014/main" id="{E379094C-B5E3-319E-8308-B4578BB71335}"/>
              </a:ext>
            </a:extLst>
          </p:cNvPr>
          <p:cNvSpPr txBox="1"/>
          <p:nvPr/>
        </p:nvSpPr>
        <p:spPr>
          <a:xfrm>
            <a:off x="6248400" y="979555"/>
            <a:ext cx="5674306" cy="836576"/>
          </a:xfrm>
          <a:prstGeom prst="rect">
            <a:avLst/>
          </a:prstGeom>
          <a:solidFill>
            <a:schemeClr val="bg1"/>
          </a:solidFill>
        </p:spPr>
        <p:txBody>
          <a:bodyPr wrap="square">
            <a:spAutoFit/>
          </a:bodyPr>
          <a:lstStyle/>
          <a:p>
            <a:pPr algn="just">
              <a:lnSpc>
                <a:spcPct val="115000"/>
              </a:lnSpc>
              <a:spcAft>
                <a:spcPts val="800"/>
              </a:spcAft>
            </a:pPr>
            <a:r>
              <a:rPr lang="pt-BR" sz="2200" dirty="0">
                <a:latin typeface="Arial Narrow" panose="020B0606020202030204" pitchFamily="34" charset="0"/>
              </a:rPr>
              <a:t>Analisando a situação inicial sobre o consumo de água, temos os seguintes dados:</a:t>
            </a:r>
          </a:p>
        </p:txBody>
      </p:sp>
    </p:spTree>
    <p:extLst>
      <p:ext uri="{BB962C8B-B14F-4D97-AF65-F5344CB8AC3E}">
        <p14:creationId xmlns:p14="http://schemas.microsoft.com/office/powerpoint/2010/main" val="1823566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1C5FA-650B-FF9A-57AE-214ADFF98AB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249AB6E-8138-9CEF-92DF-C5D247C315A3}"/>
              </a:ext>
            </a:extLst>
          </p:cNvPr>
          <p:cNvSpPr txBox="1"/>
          <p:nvPr/>
        </p:nvSpPr>
        <p:spPr>
          <a:xfrm>
            <a:off x="156000" y="867966"/>
            <a:ext cx="11880000" cy="5755422"/>
          </a:xfrm>
          <a:prstGeom prst="rect">
            <a:avLst/>
          </a:prstGeom>
          <a:solidFill>
            <a:schemeClr val="bg1"/>
          </a:solidFill>
        </p:spPr>
        <p:txBody>
          <a:bodyPr wrap="square">
            <a:spAutoFit/>
          </a:bodyPr>
          <a:lstStyle/>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 quantidade de vezes que cada consumo aparece na lista é chamada de </a:t>
            </a: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frequência absoluta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daquele consumo. Por exemplo, a frequência absoluta do consumo 400 litros, nessa pesquisa, é igual a 1.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 tabela, a seguir, mostra a frequência absoluta do consumo de cada casa, de forma resumida. </a:t>
            </a:r>
          </a:p>
          <a:p>
            <a:pPr algn="just">
              <a:spcAft>
                <a:spcPts val="800"/>
              </a:spcAft>
              <a:buNone/>
            </a:pPr>
            <a:endParaRPr lang="pt-BR" sz="2200" i="1" kern="100" dirty="0">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buNone/>
            </a:pP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marL="4840288" algn="just">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Dessa forma, podemos obter uma ideia muito mais clara do resultado geral da pesquisa. Por exemplo, podemos observar que a resposta mais frequente é “200 litros” (há 4 casas que consumiram 200 litros), seguida de “250” (3 casas). </a:t>
            </a:r>
          </a:p>
          <a:p>
            <a:pPr marL="4840288" algn="just">
              <a:spcAft>
                <a:spcPts val="800"/>
              </a:spcAft>
            </a:pPr>
            <a:endParaRPr lang="pt-BR" sz="2200" i="1" kern="100" dirty="0">
              <a:latin typeface="Arial Narrow" panose="020B0606020202030204" pitchFamily="34" charset="0"/>
              <a:ea typeface="Aptos" panose="020B0004020202020204" pitchFamily="34" charset="0"/>
              <a:cs typeface="Times New Roman" panose="02020603050405020304" pitchFamily="18" charset="0"/>
            </a:endParaRPr>
          </a:p>
          <a:p>
            <a:pPr marL="4840288" algn="just">
              <a:spcAft>
                <a:spcPts val="800"/>
              </a:spcAft>
            </a:pP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marL="4840288" algn="just">
              <a:spcAft>
                <a:spcPts val="800"/>
              </a:spcAft>
            </a:pP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marL="4840288" algn="just">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E006D0F8-3A53-A3A2-6216-9DFD0C684143}"/>
              </a:ext>
            </a:extLst>
          </p:cNvPr>
          <p:cNvGraphicFramePr>
            <a:graphicFrameLocks noGrp="1"/>
          </p:cNvGraphicFramePr>
          <p:nvPr>
            <p:extLst>
              <p:ext uri="{D42A27DB-BD31-4B8C-83A1-F6EECF244321}">
                <p14:modId xmlns:p14="http://schemas.microsoft.com/office/powerpoint/2010/main" val="2181934394"/>
              </p:ext>
            </p:extLst>
          </p:nvPr>
        </p:nvGraphicFramePr>
        <p:xfrm>
          <a:off x="829236" y="2233606"/>
          <a:ext cx="3487269" cy="3962274"/>
        </p:xfrm>
        <a:graphic>
          <a:graphicData uri="http://schemas.openxmlformats.org/drawingml/2006/table">
            <a:tbl>
              <a:tblPr firstRow="1" firstCol="1" bandRow="1"/>
              <a:tblGrid>
                <a:gridCol w="1841135">
                  <a:extLst>
                    <a:ext uri="{9D8B030D-6E8A-4147-A177-3AD203B41FA5}">
                      <a16:colId xmlns:a16="http://schemas.microsoft.com/office/drawing/2014/main" val="3319839646"/>
                    </a:ext>
                  </a:extLst>
                </a:gridCol>
                <a:gridCol w="1646134">
                  <a:extLst>
                    <a:ext uri="{9D8B030D-6E8A-4147-A177-3AD203B41FA5}">
                      <a16:colId xmlns:a16="http://schemas.microsoft.com/office/drawing/2014/main" val="2687296118"/>
                    </a:ext>
                  </a:extLst>
                </a:gridCol>
              </a:tblGrid>
              <a:tr h="278938">
                <a:tc>
                  <a:txBody>
                    <a:bodyPr/>
                    <a:lstStyle/>
                    <a:p>
                      <a:pPr algn="just">
                        <a:lnSpc>
                          <a:spcPct val="115000"/>
                        </a:lnSpc>
                        <a:spcAft>
                          <a:spcPts val="800"/>
                        </a:spcAft>
                        <a:buNone/>
                      </a:pPr>
                      <a:r>
                        <a:rPr lang="pt-BR" sz="2000" b="1" kern="100">
                          <a:effectLst/>
                          <a:latin typeface="Arial Narrow" panose="020B0606020202030204" pitchFamily="34" charset="0"/>
                          <a:ea typeface="Aptos" panose="020B0004020202020204" pitchFamily="34" charset="0"/>
                          <a:cs typeface="Times New Roman" panose="02020603050405020304" pitchFamily="18" charset="0"/>
                        </a:rPr>
                        <a:t>Consumo (L)</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800"/>
                        </a:spcAft>
                        <a:buNone/>
                      </a:pPr>
                      <a:r>
                        <a:rPr lang="pt-BR" sz="2000" b="1" kern="100">
                          <a:effectLst/>
                          <a:latin typeface="Arial Narrow" panose="020B0606020202030204" pitchFamily="34" charset="0"/>
                          <a:ea typeface="Aptos" panose="020B0004020202020204" pitchFamily="34" charset="0"/>
                          <a:cs typeface="Times New Roman" panose="02020603050405020304" pitchFamily="18" charset="0"/>
                        </a:rPr>
                        <a:t>Frequência</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79352212"/>
                  </a:ext>
                </a:extLst>
              </a:tr>
              <a:tr h="266919">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120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1</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9279335"/>
                  </a:ext>
                </a:extLst>
              </a:tr>
              <a:tr h="266919">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150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2</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4548636"/>
                  </a:ext>
                </a:extLst>
              </a:tr>
              <a:tr h="266919">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180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1</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83231827"/>
                  </a:ext>
                </a:extLst>
              </a:tr>
              <a:tr h="266919">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b="1" kern="100">
                          <a:solidFill>
                            <a:srgbClr val="E97132"/>
                          </a:solidFill>
                          <a:effectLst/>
                          <a:latin typeface="Arial Narrow" panose="020B0606020202030204" pitchFamily="34" charset="0"/>
                          <a:ea typeface="Aptos" panose="020B0004020202020204" pitchFamily="34" charset="0"/>
                          <a:cs typeface="Times New Roman" panose="02020603050405020304" pitchFamily="18" charset="0"/>
                        </a:rPr>
                        <a:t>4</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46623358"/>
                  </a:ext>
                </a:extLst>
              </a:tr>
              <a:tr h="266919">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220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1</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62190977"/>
                  </a:ext>
                </a:extLst>
              </a:tr>
              <a:tr h="266919">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250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b="1" kern="10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3</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10822577"/>
                  </a:ext>
                </a:extLst>
              </a:tr>
              <a:tr h="266919">
                <a:tc>
                  <a:txBody>
                    <a:bodyPr/>
                    <a:lstStyle/>
                    <a:p>
                      <a:pPr algn="ctr">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300</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1</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40069202"/>
                  </a:ext>
                </a:extLst>
              </a:tr>
              <a:tr h="266919">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320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1</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38632061"/>
                  </a:ext>
                </a:extLst>
              </a:tr>
              <a:tr h="266919">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350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1</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07342546"/>
                  </a:ext>
                </a:extLst>
              </a:tr>
              <a:tr h="266919">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400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1</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07814568"/>
                  </a:ext>
                </a:extLst>
              </a:tr>
              <a:tr h="266862">
                <a:tc>
                  <a:txBody>
                    <a:bodyPr/>
                    <a:lstStyle/>
                    <a:p>
                      <a:pPr algn="just">
                        <a:lnSpc>
                          <a:spcPct val="115000"/>
                        </a:lnSpc>
                        <a:spcAft>
                          <a:spcPts val="800"/>
                        </a:spcAft>
                        <a:buNone/>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Total</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16</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8911754"/>
                  </a:ext>
                </a:extLst>
              </a:tr>
            </a:tbl>
          </a:graphicData>
        </a:graphic>
      </p:graphicFrame>
    </p:spTree>
    <p:extLst>
      <p:ext uri="{BB962C8B-B14F-4D97-AF65-F5344CB8AC3E}">
        <p14:creationId xmlns:p14="http://schemas.microsoft.com/office/powerpoint/2010/main" val="454345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CA617-3C20-56FB-0701-269CEBA5F77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 name="Tabela 2">
                <a:extLst>
                  <a:ext uri="{FF2B5EF4-FFF2-40B4-BE49-F238E27FC236}">
                    <a16:creationId xmlns:a16="http://schemas.microsoft.com/office/drawing/2014/main" id="{ADA476DD-C128-D260-E7A3-0ABFD7086CC4}"/>
                  </a:ext>
                </a:extLst>
              </p:cNvPr>
              <p:cNvGraphicFramePr>
                <a:graphicFrameLocks noGrp="1"/>
              </p:cNvGraphicFramePr>
              <p:nvPr>
                <p:extLst>
                  <p:ext uri="{D42A27DB-BD31-4B8C-83A1-F6EECF244321}">
                    <p14:modId xmlns:p14="http://schemas.microsoft.com/office/powerpoint/2010/main" val="3597270632"/>
                  </p:ext>
                </p:extLst>
              </p:nvPr>
            </p:nvGraphicFramePr>
            <p:xfrm>
              <a:off x="6261847" y="747657"/>
              <a:ext cx="5800164" cy="6041046"/>
            </p:xfrm>
            <a:graphic>
              <a:graphicData uri="http://schemas.openxmlformats.org/drawingml/2006/table">
                <a:tbl>
                  <a:tblPr firstRow="1" firstCol="1" bandRow="1"/>
                  <a:tblGrid>
                    <a:gridCol w="1682490">
                      <a:extLst>
                        <a:ext uri="{9D8B030D-6E8A-4147-A177-3AD203B41FA5}">
                          <a16:colId xmlns:a16="http://schemas.microsoft.com/office/drawing/2014/main" val="3752392156"/>
                        </a:ext>
                      </a:extLst>
                    </a:gridCol>
                    <a:gridCol w="4117674">
                      <a:extLst>
                        <a:ext uri="{9D8B030D-6E8A-4147-A177-3AD203B41FA5}">
                          <a16:colId xmlns:a16="http://schemas.microsoft.com/office/drawing/2014/main" val="3134727491"/>
                        </a:ext>
                      </a:extLst>
                    </a:gridCol>
                  </a:tblGrid>
                  <a:tr h="812202">
                    <a:tc>
                      <a:txBody>
                        <a:bodyPr/>
                        <a:lstStyle/>
                        <a:p>
                          <a:pPr>
                            <a:lnSpc>
                              <a:spcPct val="100000"/>
                            </a:lnSpc>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4EA72E"/>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4EA72E"/>
                          </a:solidFill>
                          <a:prstDash val="solid"/>
                          <a:round/>
                          <a:headEnd type="none" w="med" len="med"/>
                          <a:tailEnd type="none" w="med" len="med"/>
                        </a:lnT>
                        <a:lnB w="19050" cap="flat" cmpd="sng" algn="ctr">
                          <a:solidFill>
                            <a:srgbClr val="4EA72E"/>
                          </a:solid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pt-BR" sz="24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Porcentagens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9050" cap="flat" cmpd="sng" algn="ctr">
                          <a:solidFill>
                            <a:srgbClr val="4EA72E"/>
                          </a:solidFill>
                          <a:prstDash val="solid"/>
                          <a:round/>
                          <a:headEnd type="none" w="med" len="med"/>
                          <a:tailEnd type="none" w="med" len="med"/>
                        </a:lnR>
                        <a:lnT w="19050" cap="flat" cmpd="sng" algn="ctr">
                          <a:solidFill>
                            <a:srgbClr val="4EA72E"/>
                          </a:solidFill>
                          <a:prstDash val="solid"/>
                          <a:round/>
                          <a:headEnd type="none" w="med" len="med"/>
                          <a:tailEnd type="none" w="med" len="med"/>
                        </a:lnT>
                        <a:lnB w="19050" cap="flat" cmpd="sng" algn="ctr">
                          <a:solidFill>
                            <a:srgbClr val="4EA72E"/>
                          </a:solidFill>
                          <a:prstDash val="solid"/>
                          <a:round/>
                          <a:headEnd type="none" w="med" len="med"/>
                          <a:tailEnd type="none" w="med" len="med"/>
                        </a:lnB>
                        <a:solidFill>
                          <a:schemeClr val="bg1"/>
                        </a:solidFill>
                      </a:tcPr>
                    </a:tc>
                    <a:extLst>
                      <a:ext uri="{0D108BD9-81ED-4DB2-BD59-A6C34878D82A}">
                        <a16:rowId xmlns:a16="http://schemas.microsoft.com/office/drawing/2014/main" val="4112898453"/>
                      </a:ext>
                    </a:extLst>
                  </a:tr>
                  <a:tr h="2447925">
                    <a:tc gridSpan="2">
                      <a:txBody>
                        <a:bodyPr/>
                        <a:lstStyle/>
                        <a:p>
                          <a:pPr algn="just">
                            <a:lnSpc>
                              <a:spcPct val="100000"/>
                            </a:lnSpc>
                            <a:spcAft>
                              <a:spcPts val="800"/>
                            </a:spcAft>
                            <a:buNone/>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Para calcular porcentagem, multiplique o valor total pela porcentagem desejada (em decimal ou fração). A forma mais simples é converter a porcentagem em um número decimal e multiplicar pelo valor, ou dividir o produto da porcentagem pelo total por 100. </a:t>
                          </a:r>
                        </a:p>
                        <a:p>
                          <a:pPr algn="just">
                            <a:lnSpc>
                              <a:spcPct val="100000"/>
                            </a:lnSpc>
                            <a:spcAft>
                              <a:spcPts val="800"/>
                            </a:spcAft>
                            <a:buNone/>
                          </a:pPr>
                          <a:r>
                            <a:rPr lang="pt-BR" sz="2100" b="1" kern="100" dirty="0">
                              <a:effectLst/>
                              <a:latin typeface="Arial Narrow" panose="020B0606020202030204" pitchFamily="34" charset="0"/>
                              <a:ea typeface="Aptos" panose="020B0004020202020204" pitchFamily="34" charset="0"/>
                              <a:cs typeface="Times New Roman" panose="02020603050405020304" pitchFamily="18" charset="0"/>
                            </a:rPr>
                            <a:t>Exemplo: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75%=</m:t>
                                </m:r>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75</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1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 4 </m:t>
                                    </m:r>
                                  </m:den>
                                </m:f>
                                <m:r>
                                  <a:rPr lang="pt-BR" sz="2100" i="1" kern="100">
                                    <a:effectLst/>
                                    <a:latin typeface="Cambria Math" panose="02040503050406030204" pitchFamily="18" charset="0"/>
                                    <a:ea typeface="Aptos" panose="020B0004020202020204" pitchFamily="34" charset="0"/>
                                    <a:cs typeface="Times New Roman" panose="02020603050405020304" pitchFamily="18" charset="0"/>
                                  </a:rPr>
                                  <m:t>=0,75</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0000"/>
                            </a:lnSpc>
                            <a:spcAft>
                              <a:spcPts val="800"/>
                            </a:spcAft>
                            <a:buNone/>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Ou seja, </a:t>
                          </a:r>
                        </a:p>
                        <a:p>
                          <a:pPr marL="342900" lvl="0" indent="-342900" algn="just">
                            <a:lnSpc>
                              <a:spcPct val="100000"/>
                            </a:lnSpc>
                            <a:spcAft>
                              <a:spcPts val="800"/>
                            </a:spcAft>
                            <a:buFont typeface="Symbol" panose="05050102010706020507" pitchFamily="18" charset="2"/>
                            <a:buChar char=""/>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20% de 540:</a:t>
                          </a: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0,2∙540=108</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00000"/>
                            </a:lnSpc>
                            <a:spcAft>
                              <a:spcPts val="800"/>
                            </a:spcAft>
                            <a:buFont typeface="Symbol" panose="05050102010706020507" pitchFamily="18" charset="2"/>
                            <a:buChar char=""/>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15% de 60:</a:t>
                          </a:r>
                        </a:p>
                        <a:p>
                          <a:pPr algn="just">
                            <a:lnSpc>
                              <a:spcPct val="100000"/>
                            </a:lnSpc>
                            <a:spcAft>
                              <a:spcPts val="800"/>
                            </a:spcAft>
                            <a:buNone/>
                          </a:pPr>
                          <a14:m>
                            <m:oMathPara xmlns:m="http://schemas.openxmlformats.org/officeDocument/2006/math">
                              <m:oMathParaPr>
                                <m:jc m:val="centerGroup"/>
                              </m:oMathParaPr>
                              <m:oMath xmlns:m="http://schemas.openxmlformats.org/officeDocument/2006/math">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15</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100" i="1" kern="100">
                                    <a:effectLst/>
                                    <a:latin typeface="Cambria Math" panose="02040503050406030204" pitchFamily="18" charset="0"/>
                                    <a:ea typeface="Aptos" panose="020B0004020202020204" pitchFamily="34" charset="0"/>
                                    <a:cs typeface="Times New Roman" panose="02020603050405020304" pitchFamily="18" charset="0"/>
                                  </a:rPr>
                                  <m:t>∙60 = </m:t>
                                </m:r>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 900 </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100" i="1" kern="100">
                                    <a:effectLst/>
                                    <a:latin typeface="Cambria Math" panose="02040503050406030204" pitchFamily="18" charset="0"/>
                                    <a:ea typeface="Aptos" panose="020B0004020202020204" pitchFamily="34" charset="0"/>
                                    <a:cs typeface="Times New Roman" panose="02020603050405020304" pitchFamily="18" charset="0"/>
                                  </a:rPr>
                                  <m:t>=9</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4EA72E"/>
                          </a:solidFill>
                          <a:prstDash val="solid"/>
                          <a:round/>
                          <a:headEnd type="none" w="med" len="med"/>
                          <a:tailEnd type="none" w="med" len="med"/>
                        </a:lnL>
                        <a:lnR w="19050" cap="flat" cmpd="sng" algn="ctr">
                          <a:solidFill>
                            <a:srgbClr val="4EA72E"/>
                          </a:solidFill>
                          <a:prstDash val="solid"/>
                          <a:round/>
                          <a:headEnd type="none" w="med" len="med"/>
                          <a:tailEnd type="none" w="med" len="med"/>
                        </a:lnR>
                        <a:lnT w="19050" cap="flat" cmpd="sng" algn="ctr">
                          <a:solidFill>
                            <a:srgbClr val="4EA72E"/>
                          </a:solidFill>
                          <a:prstDash val="solid"/>
                          <a:round/>
                          <a:headEnd type="none" w="med" len="med"/>
                          <a:tailEnd type="none" w="med" len="med"/>
                        </a:lnT>
                        <a:lnB w="19050" cap="flat" cmpd="sng" algn="ctr">
                          <a:solidFill>
                            <a:srgbClr val="4EA72E"/>
                          </a:solidFill>
                          <a:prstDash val="solid"/>
                          <a:round/>
                          <a:headEnd type="none" w="med" len="med"/>
                          <a:tailEnd type="none" w="med" len="med"/>
                        </a:lnB>
                        <a:solidFill>
                          <a:schemeClr val="bg1"/>
                        </a:solidFill>
                      </a:tcPr>
                    </a:tc>
                    <a:tc hMerge="1">
                      <a:txBody>
                        <a:bodyPr/>
                        <a:lstStyle/>
                        <a:p>
                          <a:endParaRPr lang="pt-BR"/>
                        </a:p>
                      </a:txBody>
                      <a:tcPr/>
                    </a:tc>
                    <a:extLst>
                      <a:ext uri="{0D108BD9-81ED-4DB2-BD59-A6C34878D82A}">
                        <a16:rowId xmlns:a16="http://schemas.microsoft.com/office/drawing/2014/main" val="3360120362"/>
                      </a:ext>
                    </a:extLst>
                  </a:tr>
                </a:tbl>
              </a:graphicData>
            </a:graphic>
          </p:graphicFrame>
        </mc:Choice>
        <mc:Fallback xmlns="">
          <p:graphicFrame>
            <p:nvGraphicFramePr>
              <p:cNvPr id="3" name="Tabela 2">
                <a:extLst>
                  <a:ext uri="{FF2B5EF4-FFF2-40B4-BE49-F238E27FC236}">
                    <a16:creationId xmlns:a16="http://schemas.microsoft.com/office/drawing/2014/main" id="{ADA476DD-C128-D260-E7A3-0ABFD7086CC4}"/>
                  </a:ext>
                </a:extLst>
              </p:cNvPr>
              <p:cNvGraphicFramePr>
                <a:graphicFrameLocks noGrp="1"/>
              </p:cNvGraphicFramePr>
              <p:nvPr>
                <p:extLst>
                  <p:ext uri="{D42A27DB-BD31-4B8C-83A1-F6EECF244321}">
                    <p14:modId xmlns:p14="http://schemas.microsoft.com/office/powerpoint/2010/main" val="3597270632"/>
                  </p:ext>
                </p:extLst>
              </p:nvPr>
            </p:nvGraphicFramePr>
            <p:xfrm>
              <a:off x="6261847" y="747657"/>
              <a:ext cx="5800164" cy="6041046"/>
            </p:xfrm>
            <a:graphic>
              <a:graphicData uri="http://schemas.openxmlformats.org/drawingml/2006/table">
                <a:tbl>
                  <a:tblPr firstRow="1" firstCol="1" bandRow="1"/>
                  <a:tblGrid>
                    <a:gridCol w="1682490">
                      <a:extLst>
                        <a:ext uri="{9D8B030D-6E8A-4147-A177-3AD203B41FA5}">
                          <a16:colId xmlns:a16="http://schemas.microsoft.com/office/drawing/2014/main" val="3752392156"/>
                        </a:ext>
                      </a:extLst>
                    </a:gridCol>
                    <a:gridCol w="4117674">
                      <a:extLst>
                        <a:ext uri="{9D8B030D-6E8A-4147-A177-3AD203B41FA5}">
                          <a16:colId xmlns:a16="http://schemas.microsoft.com/office/drawing/2014/main" val="3134727491"/>
                        </a:ext>
                      </a:extLst>
                    </a:gridCol>
                  </a:tblGrid>
                  <a:tr h="812202">
                    <a:tc>
                      <a:txBody>
                        <a:bodyPr/>
                        <a:lstStyle/>
                        <a:p>
                          <a:pPr>
                            <a:lnSpc>
                              <a:spcPct val="100000"/>
                            </a:lnSpc>
                            <a:buNone/>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4EA72E"/>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4EA72E"/>
                          </a:solidFill>
                          <a:prstDash val="solid"/>
                          <a:round/>
                          <a:headEnd type="none" w="med" len="med"/>
                          <a:tailEnd type="none" w="med" len="med"/>
                        </a:lnT>
                        <a:lnB w="19050" cap="flat" cmpd="sng" algn="ctr">
                          <a:solidFill>
                            <a:srgbClr val="4EA72E"/>
                          </a:solid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pt-BR" sz="2400" b="1" kern="100" dirty="0">
                              <a:solidFill>
                                <a:srgbClr val="4EA72E"/>
                              </a:solidFill>
                              <a:effectLst/>
                              <a:latin typeface="Arial Narrow" panose="020B0606020202030204" pitchFamily="34" charset="0"/>
                              <a:ea typeface="Aptos" panose="020B0004020202020204" pitchFamily="34" charset="0"/>
                              <a:cs typeface="Times New Roman" panose="02020603050405020304" pitchFamily="18" charset="0"/>
                            </a:rPr>
                            <a:t>Porcentagens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9050" cap="flat" cmpd="sng" algn="ctr">
                          <a:solidFill>
                            <a:srgbClr val="4EA72E"/>
                          </a:solidFill>
                          <a:prstDash val="solid"/>
                          <a:round/>
                          <a:headEnd type="none" w="med" len="med"/>
                          <a:tailEnd type="none" w="med" len="med"/>
                        </a:lnR>
                        <a:lnT w="19050" cap="flat" cmpd="sng" algn="ctr">
                          <a:solidFill>
                            <a:srgbClr val="4EA72E"/>
                          </a:solidFill>
                          <a:prstDash val="solid"/>
                          <a:round/>
                          <a:headEnd type="none" w="med" len="med"/>
                          <a:tailEnd type="none" w="med" len="med"/>
                        </a:lnT>
                        <a:lnB w="19050" cap="flat" cmpd="sng" algn="ctr">
                          <a:solidFill>
                            <a:srgbClr val="4EA72E"/>
                          </a:solidFill>
                          <a:prstDash val="solid"/>
                          <a:round/>
                          <a:headEnd type="none" w="med" len="med"/>
                          <a:tailEnd type="none" w="med" len="med"/>
                        </a:lnB>
                        <a:solidFill>
                          <a:schemeClr val="bg1"/>
                        </a:solidFill>
                      </a:tcPr>
                    </a:tc>
                    <a:extLst>
                      <a:ext uri="{0D108BD9-81ED-4DB2-BD59-A6C34878D82A}">
                        <a16:rowId xmlns:a16="http://schemas.microsoft.com/office/drawing/2014/main" val="4112898453"/>
                      </a:ext>
                    </a:extLst>
                  </a:tr>
                  <a:tr h="5228844">
                    <a:tc gridSpan="2">
                      <a:txBody>
                        <a:bodyPr/>
                        <a:lstStyle/>
                        <a:p>
                          <a:endParaRPr lang="pt-BR"/>
                        </a:p>
                      </a:txBody>
                      <a:tcPr marL="68580" marR="68580" marT="0" marB="0">
                        <a:lnL w="19050" cap="flat" cmpd="sng" algn="ctr">
                          <a:solidFill>
                            <a:srgbClr val="4EA72E"/>
                          </a:solidFill>
                          <a:prstDash val="solid"/>
                          <a:round/>
                          <a:headEnd type="none" w="med" len="med"/>
                          <a:tailEnd type="none" w="med" len="med"/>
                        </a:lnL>
                        <a:lnR w="19050" cap="flat" cmpd="sng" algn="ctr">
                          <a:solidFill>
                            <a:srgbClr val="4EA72E"/>
                          </a:solidFill>
                          <a:prstDash val="solid"/>
                          <a:round/>
                          <a:headEnd type="none" w="med" len="med"/>
                          <a:tailEnd type="none" w="med" len="med"/>
                        </a:lnR>
                        <a:lnT w="19050" cap="flat" cmpd="sng" algn="ctr">
                          <a:solidFill>
                            <a:srgbClr val="4EA72E"/>
                          </a:solidFill>
                          <a:prstDash val="solid"/>
                          <a:round/>
                          <a:headEnd type="none" w="med" len="med"/>
                          <a:tailEnd type="none" w="med" len="med"/>
                        </a:lnT>
                        <a:lnB w="19050" cap="flat" cmpd="sng" algn="ctr">
                          <a:solidFill>
                            <a:srgbClr val="4EA72E"/>
                          </a:solidFill>
                          <a:prstDash val="solid"/>
                          <a:round/>
                          <a:headEnd type="none" w="med" len="med"/>
                          <a:tailEnd type="none" w="med" len="med"/>
                        </a:lnB>
                        <a:blipFill>
                          <a:blip r:embed="rId2"/>
                          <a:stretch>
                            <a:fillRect l="-210" t="-15600" r="-315" b="-349"/>
                          </a:stretch>
                        </a:blipFill>
                      </a:tcPr>
                    </a:tc>
                    <a:tc hMerge="1">
                      <a:txBody>
                        <a:bodyPr/>
                        <a:lstStyle/>
                        <a:p>
                          <a:endParaRPr lang="pt-BR"/>
                        </a:p>
                      </a:txBody>
                      <a:tcPr/>
                    </a:tc>
                    <a:extLst>
                      <a:ext uri="{0D108BD9-81ED-4DB2-BD59-A6C34878D82A}">
                        <a16:rowId xmlns:a16="http://schemas.microsoft.com/office/drawing/2014/main" val="3360120362"/>
                      </a:ext>
                    </a:extLst>
                  </a:tr>
                </a:tbl>
              </a:graphicData>
            </a:graphic>
          </p:graphicFrame>
        </mc:Fallback>
      </mc:AlternateContent>
      <p:pic>
        <p:nvPicPr>
          <p:cNvPr id="4" name="Imagem 3" descr="Interface gráfica do usuário&#10;&#10;O conteúdo gerado por IA pode estar incorreto.">
            <a:extLst>
              <a:ext uri="{FF2B5EF4-FFF2-40B4-BE49-F238E27FC236}">
                <a16:creationId xmlns:a16="http://schemas.microsoft.com/office/drawing/2014/main" id="{87944CB0-5816-4A73-4A44-9B1D4C7A9C2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6326898" y="622151"/>
            <a:ext cx="1902703" cy="911642"/>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6B55196-02EC-4E80-38A3-CEA49249F505}"/>
                  </a:ext>
                </a:extLst>
              </p:cNvPr>
              <p:cNvSpPr txBox="1"/>
              <p:nvPr/>
            </p:nvSpPr>
            <p:spPr>
              <a:xfrm>
                <a:off x="129989" y="747657"/>
                <a:ext cx="5903258" cy="6076472"/>
              </a:xfrm>
              <a:prstGeom prst="rect">
                <a:avLst/>
              </a:prstGeom>
              <a:noFill/>
            </p:spPr>
            <p:txBody>
              <a:bodyPr wrap="square">
                <a:spAutoFit/>
              </a:bodyPr>
              <a:lstStyle/>
              <a:p>
                <a:pPr algn="jus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Para obter a </a:t>
                </a: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frequência relativa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de cada resposta, dividimos a frequência absoluta pelo total de observações. No nosso exemplo, o total de observações é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16</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então, a frequência relativa de cada resposta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179388" lvl="0" indent="-179388" algn="just">
                  <a:buFont typeface="Symbol" panose="05050102010706020507" pitchFamily="18" charset="2"/>
                  <a:buChar char=""/>
                </a:pP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Frequência relativa de 200 L: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16</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=0,25=25%</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179388" lvl="0" indent="-179388" algn="just">
                  <a:buFont typeface="Symbol" panose="05050102010706020507" pitchFamily="18" charset="2"/>
                  <a:buChar char=""/>
                </a:pP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Frequência relativa de 250 L:</a:t>
                </a:r>
                <a:r>
                  <a:rPr lang="pt-BR" sz="2200" i="1" kern="100" dirty="0">
                    <a:effectLst/>
                    <a:latin typeface="Cambria Math" panose="02040503050406030204" pitchFamily="18" charset="0"/>
                    <a:ea typeface="Aptos" panose="020B0004020202020204" pitchFamily="34"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16</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=0,1875=18,75%</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179388" lvl="0" indent="-179388" algn="just">
                  <a:buFont typeface="Symbol" panose="05050102010706020507" pitchFamily="18" charset="2"/>
                  <a:buChar char=""/>
                </a:pP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Frequência relativa de 150 L:</a:t>
                </a:r>
                <a:r>
                  <a:rPr lang="pt-BR" sz="2200" i="1" kern="100" dirty="0">
                    <a:effectLst/>
                    <a:latin typeface="Cambria Math" panose="02040503050406030204" pitchFamily="18" charset="0"/>
                    <a:ea typeface="Aptos" panose="020B0004020202020204" pitchFamily="34" charset="0"/>
                    <a:cs typeface="Times New Roman" panose="02020603050405020304" pitchFamily="18" charset="0"/>
                  </a:rPr>
                  <a:t>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16</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=0,125=12,5%</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179388" lvl="0" indent="-179388" algn="just">
                  <a:buFont typeface="Symbol" panose="05050102010706020507" pitchFamily="18" charset="2"/>
                  <a:buChar char=""/>
                </a:pPr>
                <a:r>
                  <a:rPr lang="pt-BR" sz="2200" b="1" i="1" kern="100" dirty="0">
                    <a:effectLst/>
                    <a:latin typeface="Arial Narrow" panose="020B0606020202030204" pitchFamily="34" charset="0"/>
                    <a:ea typeface="Aptos" panose="020B0004020202020204" pitchFamily="34" charset="0"/>
                    <a:cs typeface="Times New Roman" panose="02020603050405020304" pitchFamily="18" charset="0"/>
                  </a:rPr>
                  <a:t>Frequência relativa de 400 L:</a:t>
                </a:r>
                <a:r>
                  <a:rPr lang="pt-BR" sz="2200" i="1" kern="100" dirty="0">
                    <a:effectLst/>
                    <a:latin typeface="Cambria Math" panose="02040503050406030204" pitchFamily="18" charset="0"/>
                    <a:ea typeface="Aptos" panose="020B0004020202020204" pitchFamily="34" charset="0"/>
                    <a:cs typeface="Times New Roman" panose="02020603050405020304" pitchFamily="18" charset="0"/>
                  </a:rPr>
                  <a:t>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16</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=0,0625=6,25%</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Assim, podemos perceber que todos os consumos que aparecem apenas uma vez na tabela de frequência absoluta (120, 180, 220, 300, 320, 350 e 400), possuem frequência relativa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6,25%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06B55196-02EC-4E80-38A3-CEA49249F505}"/>
                  </a:ext>
                </a:extLst>
              </p:cNvPr>
              <p:cNvSpPr txBox="1">
                <a:spLocks noRot="1" noChangeAspect="1" noMove="1" noResize="1" noEditPoints="1" noAdjustHandles="1" noChangeArrowheads="1" noChangeShapeType="1" noTextEdit="1"/>
              </p:cNvSpPr>
              <p:nvPr/>
            </p:nvSpPr>
            <p:spPr>
              <a:xfrm>
                <a:off x="129989" y="747657"/>
                <a:ext cx="5903258" cy="6076472"/>
              </a:xfrm>
              <a:prstGeom prst="rect">
                <a:avLst/>
              </a:prstGeom>
              <a:blipFill>
                <a:blip r:embed="rId5"/>
                <a:stretch>
                  <a:fillRect l="-1342" t="-703" r="-1238" b="-1004"/>
                </a:stretch>
              </a:blipFill>
            </p:spPr>
            <p:txBody>
              <a:bodyPr/>
              <a:lstStyle/>
              <a:p>
                <a:r>
                  <a:rPr lang="pt-BR">
                    <a:noFill/>
                  </a:rPr>
                  <a:t> </a:t>
                </a:r>
              </a:p>
            </p:txBody>
          </p:sp>
        </mc:Fallback>
      </mc:AlternateContent>
    </p:spTree>
    <p:extLst>
      <p:ext uri="{BB962C8B-B14F-4D97-AF65-F5344CB8AC3E}">
        <p14:creationId xmlns:p14="http://schemas.microsoft.com/office/powerpoint/2010/main" val="1544533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FB45E-01AB-5DBD-3EE5-9059C1B9ACFF}"/>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940B5789-0454-33C3-D48D-C83AA25B2A57}"/>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13217" y="608180"/>
            <a:ext cx="2934556" cy="69170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3AAA87C-4D76-D00E-E6D7-389A1659C8EE}"/>
              </a:ext>
            </a:extLst>
          </p:cNvPr>
          <p:cNvSpPr txBox="1"/>
          <p:nvPr/>
        </p:nvSpPr>
        <p:spPr>
          <a:xfrm>
            <a:off x="49079" y="1299882"/>
            <a:ext cx="5997388" cy="123777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verificar o deslocamento até a escola, alguns estudantes de uma turma responderam uma pesquisa, obtendo o seguinte resultado: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70A3E840-EFC1-2202-A14A-42EB241D7718}"/>
              </a:ext>
            </a:extLst>
          </p:cNvPr>
          <p:cNvPicPr>
            <a:picLocks noChangeAspect="1"/>
          </p:cNvPicPr>
          <p:nvPr/>
        </p:nvPicPr>
        <p:blipFill>
          <a:blip r:embed="rId3"/>
          <a:srcRect l="26340" r="26071" b="15599"/>
          <a:stretch>
            <a:fillRect/>
          </a:stretch>
        </p:blipFill>
        <p:spPr>
          <a:xfrm>
            <a:off x="436784" y="2634569"/>
            <a:ext cx="5402267" cy="2842865"/>
          </a:xfrm>
          <a:prstGeom prst="rect">
            <a:avLst/>
          </a:prstGeom>
        </p:spPr>
      </p:pic>
      <p:sp>
        <p:nvSpPr>
          <p:cNvPr id="8" name="CaixaDeTexto 7">
            <a:extLst>
              <a:ext uri="{FF2B5EF4-FFF2-40B4-BE49-F238E27FC236}">
                <a16:creationId xmlns:a16="http://schemas.microsoft.com/office/drawing/2014/main" id="{7E0C86EB-0E06-26B2-02AB-CCAFE442EA74}"/>
              </a:ext>
            </a:extLst>
          </p:cNvPr>
          <p:cNvSpPr txBox="1"/>
          <p:nvPr/>
        </p:nvSpPr>
        <p:spPr>
          <a:xfrm>
            <a:off x="6273054" y="1067112"/>
            <a:ext cx="5685864" cy="4557658"/>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dos dados,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é a população da pesquisa?</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é a amostra da pesquisa?</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é a variável estudada?</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Classifique essa variável.</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Organize os dados em uma tabela de frequências absolutas.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Com base nos dados da pesquisa, é possível fazer alguma interpretação sobre a distância entre a residência dos estudantes e a escola? Justifique sua resposta.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59879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93B5A-3358-64EA-BE24-23D43FB5411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24B7581-7531-4DE5-8C89-E7A048FF6283}"/>
              </a:ext>
            </a:extLst>
          </p:cNvPr>
          <p:cNvSpPr txBox="1"/>
          <p:nvPr/>
        </p:nvSpPr>
        <p:spPr>
          <a:xfrm>
            <a:off x="156000" y="770425"/>
            <a:ext cx="11880000" cy="5878532"/>
          </a:xfrm>
          <a:prstGeom prst="rect">
            <a:avLst/>
          </a:prstGeom>
          <a:solidFill>
            <a:schemeClr val="bg1"/>
          </a:solidFill>
        </p:spPr>
        <p:txBody>
          <a:bodyPr wrap="square">
            <a:spAutoFit/>
          </a:bodyPr>
          <a:lstStyle/>
          <a:p>
            <a:pPr algn="just">
              <a:spcAft>
                <a:spcPts val="400"/>
              </a:spcAft>
              <a:buNone/>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2.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Uma biblioteca escolar realizou uma pesquisa com 30 estudantes sobre o tempo diário dedicado à leitura, em minutos. Os dados coletados foram os seguintes:</a:t>
            </a:r>
          </a:p>
          <a:p>
            <a:pPr algn="just">
              <a:spcAft>
                <a:spcPts val="4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15, 20, 25, 30, 20, 35, 40, 25, 30, 45,</a:t>
            </a:r>
          </a:p>
          <a:p>
            <a:pPr algn="ctr">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20, 25, 50, 60, 35, 40, 30, 20, 25, 45,</a:t>
            </a:r>
          </a:p>
          <a:p>
            <a:pPr algn="ctr">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50, 30, 35, 40, 20, 25, 30, 60, 45, 35</a:t>
            </a:r>
          </a:p>
          <a:p>
            <a:pPr algn="just">
              <a:spcAft>
                <a:spcPts val="400"/>
              </a:spcAft>
              <a:buNone/>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Com base nesses dados, responda:</a:t>
            </a:r>
          </a:p>
          <a:p>
            <a:pPr algn="just">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Qual é a variável estudada nessa pesquisa?</a:t>
            </a:r>
          </a:p>
          <a:p>
            <a:pPr algn="just">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Essa variável é qualitativa ou quantitativa? Justifique.</a:t>
            </a:r>
          </a:p>
          <a:p>
            <a:pPr algn="just">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A variável é discreta ou contínua? Explique.</a:t>
            </a:r>
          </a:p>
          <a:p>
            <a:pPr algn="just">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Organize os dados em uma tabela de frequências absolutas.</a:t>
            </a:r>
          </a:p>
          <a:p>
            <a:pPr algn="just">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 Qual foi o menor e o maior tempo de leitura registrado?</a:t>
            </a:r>
          </a:p>
          <a:p>
            <a:pPr algn="just">
              <a:spcAft>
                <a:spcPts val="400"/>
              </a:spcAft>
              <a:buNone/>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 Com base nos dados apresentados, o que é possível concluir sobre o hábito de leitura dessa turma?</a:t>
            </a:r>
          </a:p>
        </p:txBody>
      </p:sp>
    </p:spTree>
    <p:extLst>
      <p:ext uri="{BB962C8B-B14F-4D97-AF65-F5344CB8AC3E}">
        <p14:creationId xmlns:p14="http://schemas.microsoft.com/office/powerpoint/2010/main" val="1803880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93B5A-3358-64EA-BE24-23D43FB5411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708E6E6-8283-7AAF-DCEF-06FEBED9CFD2}"/>
              </a:ext>
            </a:extLst>
          </p:cNvPr>
          <p:cNvSpPr txBox="1"/>
          <p:nvPr/>
        </p:nvSpPr>
        <p:spPr>
          <a:xfrm>
            <a:off x="156000" y="880338"/>
            <a:ext cx="5760000" cy="1785104"/>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pesquisa foi realizada com 40 estudantes sobre o tempo diário de uso de aparelhos eletrônicos para lazer (celular, televisão, videogame e computador). Os tempos registrados, em horas, foram organizados no quadro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26C5172D-6682-29D4-0934-29B89904582C}"/>
              </a:ext>
            </a:extLst>
          </p:cNvPr>
          <p:cNvPicPr>
            <a:picLocks noChangeAspect="1"/>
          </p:cNvPicPr>
          <p:nvPr/>
        </p:nvPicPr>
        <p:blipFill>
          <a:blip r:embed="rId2"/>
          <a:srcRect l="38731" r="38731" b="14564"/>
          <a:stretch>
            <a:fillRect/>
          </a:stretch>
        </p:blipFill>
        <p:spPr>
          <a:xfrm>
            <a:off x="1239733" y="2787184"/>
            <a:ext cx="2937253" cy="3272957"/>
          </a:xfrm>
          <a:prstGeom prst="rect">
            <a:avLst/>
          </a:prstGeom>
        </p:spPr>
      </p:pic>
      <p:sp>
        <p:nvSpPr>
          <p:cNvPr id="9" name="CaixaDeTexto 8">
            <a:extLst>
              <a:ext uri="{FF2B5EF4-FFF2-40B4-BE49-F238E27FC236}">
                <a16:creationId xmlns:a16="http://schemas.microsoft.com/office/drawing/2014/main" id="{F9195E85-759A-B920-269A-124478CF8E64}"/>
              </a:ext>
            </a:extLst>
          </p:cNvPr>
          <p:cNvSpPr txBox="1"/>
          <p:nvPr/>
        </p:nvSpPr>
        <p:spPr>
          <a:xfrm>
            <a:off x="6276001" y="880338"/>
            <a:ext cx="5760000" cy="4047775"/>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nesses dados,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é a variável estudada na pesquisa?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Classifique essa variável.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é a amostra da pesquisa?</a:t>
            </a:r>
          </a:p>
          <a:p>
            <a:pPr algn="just"/>
            <a:r>
              <a:rPr lang="pt-BR" sz="2200" kern="100" dirty="0">
                <a:latin typeface="Arial Narrow" panose="020B0606020202030204" pitchFamily="34" charset="0"/>
                <a:ea typeface="Aptos" panose="020B0004020202020204" pitchFamily="34" charset="0"/>
                <a:cs typeface="Times New Roman" panose="02020603050405020304" pitchFamily="18" charset="0"/>
              </a:rPr>
              <a:t>d) Determine a frequência relativa correspondente a cada valor.</a:t>
            </a:r>
          </a:p>
          <a:p>
            <a:pPr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Qual é o percentual de estudantes que utiliza aparelhos eletrônicos por 4 horas diárias ou mais?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Os dados sugerem um uso moderado ou excessivo de aparelhos eletrônicos pela turma? Justifique sua resposta.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30184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1F5C9-0A98-5630-3D02-5016CD9EBFC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63FEFFD-2734-1D56-03DB-52A019F0E4F6}"/>
              </a:ext>
            </a:extLst>
          </p:cNvPr>
          <p:cNvSpPr txBox="1"/>
          <p:nvPr/>
        </p:nvSpPr>
        <p:spPr>
          <a:xfrm>
            <a:off x="156000" y="875277"/>
            <a:ext cx="5760000" cy="545995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Foi feita uma pesquisa, em uma sala com vinte estudantes, sobre o número de irmãos que cada um tem. O professor foi anotando cada uma das respostas à medida que perguntava, produzindo a seguinte lista:</a:t>
            </a:r>
          </a:p>
          <a:p>
            <a:pPr algn="ct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0, 1, 2, 1, 4, 1, 2, 1, 0, 1, 0, 1, 2, 2, 4, 2, 1, 2, 4, 0</a:t>
            </a:r>
          </a:p>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Sobre esses dados, responda: </a:t>
            </a:r>
          </a:p>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é a população dessa pesquisa?</a:t>
            </a:r>
          </a:p>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é a amostra dessa pesquisa?</a:t>
            </a:r>
          </a:p>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é a variável dessa pesquisa e qual o tipo de variável? Justifique sua resposta. </a:t>
            </a:r>
          </a:p>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Organize os dados em uma tabela de frequências:</a:t>
            </a:r>
          </a:p>
          <a:p>
            <a:pPr indent="180340">
              <a:lnSpc>
                <a:spcPct val="115000"/>
              </a:lnSpc>
              <a:spcAft>
                <a:spcPts val="800"/>
              </a:spcAft>
              <a:buNone/>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i.</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Absolutas		</a:t>
            </a:r>
            <a:r>
              <a:rPr lang="pt-BR" sz="2200" i="1" kern="100" dirty="0" err="1">
                <a:effectLst/>
                <a:latin typeface="Arial Narrow" panose="020B0606020202030204" pitchFamily="34" charset="0"/>
                <a:ea typeface="Aptos" panose="020B0004020202020204" pitchFamily="34" charset="0"/>
                <a:cs typeface="Times New Roman" panose="02020603050405020304" pitchFamily="18" charset="0"/>
              </a:rPr>
              <a:t>ii</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Relativas</a:t>
            </a:r>
          </a:p>
        </p:txBody>
      </p:sp>
      <p:sp>
        <p:nvSpPr>
          <p:cNvPr id="5" name="CaixaDeTexto 4">
            <a:extLst>
              <a:ext uri="{FF2B5EF4-FFF2-40B4-BE49-F238E27FC236}">
                <a16:creationId xmlns:a16="http://schemas.microsoft.com/office/drawing/2014/main" id="{49275C7E-EC15-C708-BE40-AD47E752D632}"/>
              </a:ext>
            </a:extLst>
          </p:cNvPr>
          <p:cNvSpPr txBox="1"/>
          <p:nvPr/>
        </p:nvSpPr>
        <p:spPr>
          <a:xfrm>
            <a:off x="6264001" y="678049"/>
            <a:ext cx="5760000" cy="1446550"/>
          </a:xfrm>
          <a:prstGeom prst="rect">
            <a:avLst/>
          </a:prstGeom>
          <a:noFill/>
        </p:spPr>
        <p:txBody>
          <a:bodyPr wrap="square">
            <a:spAutoFit/>
          </a:bodyPr>
          <a:lstStyle/>
          <a:p>
            <a:pPr algn="just">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escola realizou uma pesquisa com 50 estudantes para investigar com que frequência eles separam materiais recicláveis em casa. Os resultados foram organizados no seguinte quadro.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455CB17B-7AC1-A876-921B-20CA9228A376}"/>
              </a:ext>
            </a:extLst>
          </p:cNvPr>
          <p:cNvPicPr>
            <a:picLocks noChangeAspect="1"/>
          </p:cNvPicPr>
          <p:nvPr/>
        </p:nvPicPr>
        <p:blipFill>
          <a:blip r:embed="rId2"/>
          <a:srcRect l="34452" r="34182" b="18693"/>
          <a:stretch>
            <a:fillRect/>
          </a:stretch>
        </p:blipFill>
        <p:spPr>
          <a:xfrm>
            <a:off x="6158754" y="2223211"/>
            <a:ext cx="2913530" cy="1882625"/>
          </a:xfrm>
          <a:prstGeom prst="rect">
            <a:avLst/>
          </a:prstGeom>
        </p:spPr>
      </p:pic>
      <p:sp>
        <p:nvSpPr>
          <p:cNvPr id="9" name="CaixaDeTexto 8">
            <a:extLst>
              <a:ext uri="{FF2B5EF4-FFF2-40B4-BE49-F238E27FC236}">
                <a16:creationId xmlns:a16="http://schemas.microsoft.com/office/drawing/2014/main" id="{34EA4291-1A87-B0A1-05CA-6BCF2564F6DA}"/>
              </a:ext>
            </a:extLst>
          </p:cNvPr>
          <p:cNvSpPr txBox="1"/>
          <p:nvPr/>
        </p:nvSpPr>
        <p:spPr>
          <a:xfrm>
            <a:off x="9072284" y="2124599"/>
            <a:ext cx="2963716" cy="1913344"/>
          </a:xfrm>
          <a:prstGeom prst="rect">
            <a:avLst/>
          </a:prstGeom>
          <a:noFill/>
        </p:spPr>
        <p:txBody>
          <a:bodyPr wrap="square">
            <a:spAutoFit/>
          </a:bodyPr>
          <a:lstStyle/>
          <a:p>
            <a:pPr algn="just">
              <a:spcAft>
                <a:spcPts val="800"/>
              </a:spcAft>
              <a:buNone/>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Com base nos dados apresentados, responda: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a) Qual é a variável estudada nessa pesquisa?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b) Classifique essa variável.</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0ED0A044-A3C3-B7B6-854F-463211AB8DA1}"/>
              </a:ext>
            </a:extLst>
          </p:cNvPr>
          <p:cNvSpPr txBox="1"/>
          <p:nvPr/>
        </p:nvSpPr>
        <p:spPr>
          <a:xfrm>
            <a:off x="6158754" y="4105836"/>
            <a:ext cx="5970494" cy="2354491"/>
          </a:xfrm>
          <a:prstGeom prst="rect">
            <a:avLst/>
          </a:prstGeom>
          <a:noFill/>
        </p:spPr>
        <p:txBody>
          <a:bodyPr wrap="square">
            <a:spAutoFit/>
          </a:bodyPr>
          <a:lstStyle/>
          <a:p>
            <a:pPr algn="just">
              <a:buNone/>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c) Determine a frequência absoluta correspondente a cada categoria.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d) Qual categoria apresentou a maior frequência absoluta?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e) Quantos estudantes afirmaram separar o lixo sempre ou frequentemente?</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f) Os dados sugerem hábitos positivos de separação de lixo entre os estudantes? Justifique sua resposta.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56664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765F5-FFCE-4113-CEF2-E9352F2C5D4E}"/>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682846CD-6744-CBAD-E45A-17688F2CF7DD}"/>
              </a:ext>
            </a:extLst>
          </p:cNvPr>
          <p:cNvPicPr>
            <a:picLocks noChangeAspect="1"/>
          </p:cNvPicPr>
          <p:nvPr/>
        </p:nvPicPr>
        <p:blipFill rotWithShape="1">
          <a:blip r:embed="rId2">
            <a:extLst>
              <a:ext uri="{28A0092B-C50C-407E-A947-70E740481C1C}">
                <a14:useLocalDpi xmlns:a14="http://schemas.microsoft.com/office/drawing/2010/main" val="0"/>
              </a:ext>
            </a:extLst>
          </a:blip>
          <a:srcRect t="7333" b="20931"/>
          <a:stretch>
            <a:fillRect/>
          </a:stretch>
        </p:blipFill>
        <p:spPr bwMode="auto">
          <a:xfrm>
            <a:off x="259976" y="708211"/>
            <a:ext cx="2293774" cy="801109"/>
          </a:xfrm>
          <a:prstGeom prst="rect">
            <a:avLst/>
          </a:prstGeom>
          <a:noFill/>
          <a:ln>
            <a:noFill/>
          </a:ln>
          <a:extLst>
            <a:ext uri="{53640926-AAD7-44D8-BBD7-CCE9431645EC}">
              <a14:shadowObscured xmlns:a14="http://schemas.microsoft.com/office/drawing/2010/main"/>
            </a:ext>
          </a:extLst>
        </p:spPr>
      </p:pic>
      <p:sp>
        <p:nvSpPr>
          <p:cNvPr id="3" name="Retângulo: Cantos Arredondados 2">
            <a:extLst>
              <a:ext uri="{FF2B5EF4-FFF2-40B4-BE49-F238E27FC236}">
                <a16:creationId xmlns:a16="http://schemas.microsoft.com/office/drawing/2014/main" id="{E766AEEF-6407-1E03-4A92-ACB1827D970E}"/>
              </a:ext>
            </a:extLst>
          </p:cNvPr>
          <p:cNvSpPr/>
          <p:nvPr/>
        </p:nvSpPr>
        <p:spPr>
          <a:xfrm>
            <a:off x="259976" y="708211"/>
            <a:ext cx="5486400" cy="1960413"/>
          </a:xfrm>
          <a:prstGeom prst="round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 name="CaixaDeTexto 4">
            <a:extLst>
              <a:ext uri="{FF2B5EF4-FFF2-40B4-BE49-F238E27FC236}">
                <a16:creationId xmlns:a16="http://schemas.microsoft.com/office/drawing/2014/main" id="{7FB253BD-7E5A-7B70-6A32-EAE00093EBF7}"/>
              </a:ext>
            </a:extLst>
          </p:cNvPr>
          <p:cNvSpPr txBox="1"/>
          <p:nvPr/>
        </p:nvSpPr>
        <p:spPr>
          <a:xfrm>
            <a:off x="374837" y="1468295"/>
            <a:ext cx="5371539" cy="1200329"/>
          </a:xfrm>
          <a:prstGeom prst="rect">
            <a:avLst/>
          </a:prstGeom>
          <a:noFill/>
        </p:spPr>
        <p:txBody>
          <a:bodyPr wrap="square">
            <a:spAutoFit/>
          </a:bodyPr>
          <a:lstStyle/>
          <a:p>
            <a:pPr algn="just"/>
            <a:r>
              <a:rPr lang="pt-BR" sz="1800" dirty="0">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1800" b="1" dirty="0">
                <a:effectLst/>
                <a:latin typeface="Arial Narrow" panose="020B0606020202030204" pitchFamily="34" charset="0"/>
                <a:ea typeface="Aptos" panose="020B0004020202020204" pitchFamily="34" charset="0"/>
                <a:cs typeface="Times New Roman" panose="02020603050405020304" pitchFamily="18" charset="0"/>
              </a:rPr>
              <a:t>identificar</a:t>
            </a:r>
            <a:r>
              <a:rPr lang="pt-BR" sz="18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18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 variáveis e os tipos de variáveis em um conjunto de dados. </a:t>
            </a:r>
            <a:r>
              <a:rPr lang="pt-BR" sz="1800" dirty="0">
                <a:effectLst/>
                <a:latin typeface="Arial Narrow" panose="020B0606020202030204" pitchFamily="34" charset="0"/>
                <a:ea typeface="Aptos" panose="020B0004020202020204" pitchFamily="34" charset="0"/>
                <a:cs typeface="Times New Roman" panose="02020603050405020304" pitchFamily="18" charset="0"/>
              </a:rPr>
              <a:t>Fique atento a sua resolução e marque apenas uma alternativa.</a:t>
            </a:r>
            <a:endParaRPr lang="pt-BR" dirty="0"/>
          </a:p>
        </p:txBody>
      </p:sp>
      <p:sp>
        <p:nvSpPr>
          <p:cNvPr id="7" name="CaixaDeTexto 6">
            <a:extLst>
              <a:ext uri="{FF2B5EF4-FFF2-40B4-BE49-F238E27FC236}">
                <a16:creationId xmlns:a16="http://schemas.microsoft.com/office/drawing/2014/main" id="{545E558E-2544-EC88-2D25-3312C49614CB}"/>
              </a:ext>
            </a:extLst>
          </p:cNvPr>
          <p:cNvSpPr txBox="1"/>
          <p:nvPr/>
        </p:nvSpPr>
        <p:spPr>
          <a:xfrm>
            <a:off x="89646" y="2782349"/>
            <a:ext cx="5943601" cy="3853363"/>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escola realizou uma pesquisa para investigar o tempo diário que os estudantes utilizam aparelhos eletrônicos para lazer. Cada estudante informou a quantidade de horas de uso por dia.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variável estudada nessa pesquisa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o número de estudantes da escola.</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o tempo diário de uso de aparelhos eletrônicos.</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 quantidade de pesquisas realizadas pela escola.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dirty="0">
                <a:effectLst/>
                <a:latin typeface="Arial Narrow" panose="020B0606020202030204" pitchFamily="34" charset="0"/>
                <a:ea typeface="Aptos" panose="020B0004020202020204" pitchFamily="34" charset="0"/>
                <a:cs typeface="Times New Roman" panose="02020603050405020304" pitchFamily="18" charset="0"/>
              </a:rPr>
              <a:t>(D) os aparelhos eletrônicos utilizados pelos estudantes.</a:t>
            </a:r>
            <a:endParaRPr lang="pt-BR" sz="2200" dirty="0"/>
          </a:p>
        </p:txBody>
      </p:sp>
      <p:sp>
        <p:nvSpPr>
          <p:cNvPr id="9" name="CaixaDeTexto 8">
            <a:extLst>
              <a:ext uri="{FF2B5EF4-FFF2-40B4-BE49-F238E27FC236}">
                <a16:creationId xmlns:a16="http://schemas.microsoft.com/office/drawing/2014/main" id="{04654696-DE01-753F-23BF-C7420E1EAC80}"/>
              </a:ext>
            </a:extLst>
          </p:cNvPr>
          <p:cNvSpPr txBox="1"/>
          <p:nvPr/>
        </p:nvSpPr>
        <p:spPr>
          <a:xfrm>
            <a:off x="6221506" y="708211"/>
            <a:ext cx="5791200" cy="1627112"/>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pesquisa foi realizada com 40 estudantes sobre o tempo diário dedicado aos estudos fora da escola. Os resultados foram organizados na tabela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622EDEB0-A6BB-51AD-6AE0-E4C230157AA5}"/>
              </a:ext>
            </a:extLst>
          </p:cNvPr>
          <p:cNvPicPr>
            <a:picLocks noChangeAspect="1"/>
          </p:cNvPicPr>
          <p:nvPr/>
        </p:nvPicPr>
        <p:blipFill>
          <a:blip r:embed="rId3"/>
          <a:srcRect l="36480" r="36210" b="14736"/>
          <a:stretch>
            <a:fillRect/>
          </a:stretch>
        </p:blipFill>
        <p:spPr>
          <a:xfrm>
            <a:off x="7353738" y="2085142"/>
            <a:ext cx="3339643" cy="2818195"/>
          </a:xfrm>
          <a:prstGeom prst="rect">
            <a:avLst/>
          </a:prstGeom>
        </p:spPr>
      </p:pic>
      <p:sp>
        <p:nvSpPr>
          <p:cNvPr id="13" name="CaixaDeTexto 12">
            <a:extLst>
              <a:ext uri="{FF2B5EF4-FFF2-40B4-BE49-F238E27FC236}">
                <a16:creationId xmlns:a16="http://schemas.microsoft.com/office/drawing/2014/main" id="{E7EF9A52-4B56-341A-B94E-EF25E8D9FFED}"/>
              </a:ext>
            </a:extLst>
          </p:cNvPr>
          <p:cNvSpPr txBox="1"/>
          <p:nvPr/>
        </p:nvSpPr>
        <p:spPr>
          <a:xfrm>
            <a:off x="6168301" y="4903337"/>
            <a:ext cx="5710518" cy="84843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percentual de estudantes que estudam 4 horas diárias ou mais fora da escola?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C32A0EE1-444C-ED65-2BF3-BA2F32D87395}"/>
              </a:ext>
            </a:extLst>
          </p:cNvPr>
          <p:cNvSpPr txBox="1"/>
          <p:nvPr/>
        </p:nvSpPr>
        <p:spPr>
          <a:xfrm>
            <a:off x="6400800" y="5751774"/>
            <a:ext cx="3075475" cy="848437"/>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45%                 </a:t>
            </a:r>
            <a:r>
              <a:rPr lang="pt-BR" sz="2200" kern="100" dirty="0">
                <a:latin typeface="Arial Narrow" panose="020B0606020202030204" pitchFamily="34" charset="0"/>
                <a:ea typeface="Aptos" panose="020B0004020202020204" pitchFamily="34" charset="0"/>
                <a:cs typeface="Times New Roman" panose="02020603050405020304" pitchFamily="18" charset="0"/>
              </a:rPr>
              <a:t>(C) 35%</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40%                 (D) 30%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46691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4D4E9-9D50-9697-0C22-6456DC46420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DE37B4D7-9DCB-6223-4A37-C3E4835F9098}"/>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84866" y="532708"/>
            <a:ext cx="3274576" cy="67752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989E02A-892F-D098-E1D0-EC0D8BA35BB1}"/>
              </a:ext>
            </a:extLst>
          </p:cNvPr>
          <p:cNvSpPr txBox="1"/>
          <p:nvPr/>
        </p:nvSpPr>
        <p:spPr>
          <a:xfrm>
            <a:off x="156000" y="1210235"/>
            <a:ext cx="5760000" cy="5509200"/>
          </a:xfrm>
          <a:prstGeom prst="rect">
            <a:avLst/>
          </a:prstGeom>
          <a:noFill/>
        </p:spPr>
        <p:txBody>
          <a:bodyPr wrap="square">
            <a:spAutoFit/>
          </a:bodyPr>
          <a:lstStyle/>
          <a:p>
            <a:pPr indent="180340" algn="ct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GRÁFICOS E TABELAS</a:t>
            </a:r>
          </a:p>
          <a:p>
            <a:pPr indent="180340" algn="ct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80340"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dados brutos, de uma pesquisa ou de um experimento, são tipicamente apresentados na forma de listas ou tabelas, mas para visualizar um número expressivo de dados, convertemos esses dados para representações gráficas. Isso quer dizer que usamos os gráficos na representação visual dos dados, para facilitar a análise e a interpretação deles no intuito de proporcionar que os leitores compreendam os dados de maneira rápida. Eles podem ser utilizados para representar dados quantitativos ou qualitativos.</a:t>
            </a:r>
          </a:p>
          <a:p>
            <a:pPr indent="180340"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Imagine analisar, apenas por meio de uma tabela, os registros de nascimentos ocorridos no Brasil ao longo de quase 50 anos. A leitura e a comparação desses dados seriam demoradas e pouco práticas.</a:t>
            </a:r>
          </a:p>
        </p:txBody>
      </p:sp>
      <p:pic>
        <p:nvPicPr>
          <p:cNvPr id="7" name="Imagem 6">
            <a:extLst>
              <a:ext uri="{FF2B5EF4-FFF2-40B4-BE49-F238E27FC236}">
                <a16:creationId xmlns:a16="http://schemas.microsoft.com/office/drawing/2014/main" id="{0338E589-77F0-CB1C-D4CF-EF1D00DEE2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5863" y="2059239"/>
            <a:ext cx="4196274" cy="4196274"/>
          </a:xfrm>
          <a:prstGeom prst="rect">
            <a:avLst/>
          </a:prstGeom>
          <a:noFill/>
          <a:ln>
            <a:noFill/>
          </a:ln>
        </p:spPr>
      </p:pic>
      <p:sp>
        <p:nvSpPr>
          <p:cNvPr id="9" name="CaixaDeTexto 8">
            <a:extLst>
              <a:ext uri="{FF2B5EF4-FFF2-40B4-BE49-F238E27FC236}">
                <a16:creationId xmlns:a16="http://schemas.microsoft.com/office/drawing/2014/main" id="{F46B126A-F19F-E8C5-9DDF-FA710884955E}"/>
              </a:ext>
            </a:extLst>
          </p:cNvPr>
          <p:cNvSpPr txBox="1"/>
          <p:nvPr/>
        </p:nvSpPr>
        <p:spPr>
          <a:xfrm>
            <a:off x="6096000" y="6255513"/>
            <a:ext cx="6096000" cy="504754"/>
          </a:xfrm>
          <a:prstGeom prst="rect">
            <a:avLst/>
          </a:prstGeom>
          <a:noFill/>
        </p:spPr>
        <p:txBody>
          <a:bodyPr wrap="square">
            <a:spAutoFit/>
          </a:bodyPr>
          <a:lstStyle/>
          <a:p>
            <a:pPr algn="ctr">
              <a:lnSpc>
                <a:spcPct val="115000"/>
              </a:lnSpc>
              <a:spcAft>
                <a:spcPts val="800"/>
              </a:spcAft>
              <a:buNone/>
            </a:pPr>
            <a:r>
              <a:rPr lang="pt-BR" sz="1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a:t>
            </a:r>
            <a:r>
              <a:rPr lang="pt-BR" sz="1200" u="none" strike="noStrike"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hlinkClick r:id="rId4"/>
              </a:rPr>
              <a:t>https://www.poder360.com.br/poder-brasil/nascimentos-no-brasil-atingem-menor-numero-em-quase-50-anos/</a:t>
            </a:r>
            <a:r>
              <a:rPr lang="pt-BR" sz="1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Acesso em 12 de maio. 2026</a:t>
            </a:r>
            <a:endParaRPr lang="pt-BR" sz="6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BFBC023B-CD71-E464-C63B-C89271F53A7E}"/>
              </a:ext>
            </a:extLst>
          </p:cNvPr>
          <p:cNvSpPr txBox="1"/>
          <p:nvPr/>
        </p:nvSpPr>
        <p:spPr>
          <a:xfrm>
            <a:off x="6264000" y="674244"/>
            <a:ext cx="5760000" cy="1384995"/>
          </a:xfrm>
          <a:prstGeom prst="rect">
            <a:avLst/>
          </a:prstGeom>
          <a:noFill/>
        </p:spPr>
        <p:txBody>
          <a:bodyPr wrap="square">
            <a:spAutoFit/>
          </a:bodyPr>
          <a:lstStyle/>
          <a:p>
            <a:pPr indent="180340" algn="just"/>
            <a:r>
              <a:rPr lang="pt-BR" sz="2100" kern="100" dirty="0">
                <a:latin typeface="Arial Narrow" panose="020B0606020202030204" pitchFamily="34" charset="0"/>
                <a:ea typeface="Aptos" panose="020B0004020202020204" pitchFamily="34" charset="0"/>
                <a:cs typeface="Times New Roman" panose="02020603050405020304" pitchFamily="18" charset="0"/>
              </a:rPr>
              <a:t>Nesse caso, os gráficos tornam-se importantes ferramentas de representação, pois permitem identificar tendências, variações e mudanças ao longo do tempo de maneira mais rápida e visual.</a:t>
            </a:r>
            <a:endParaRPr lang="pt-BR" sz="2100" dirty="0">
              <a:latin typeface="Arial Narrow" panose="020B0606020202030204" pitchFamily="34" charset="0"/>
            </a:endParaRPr>
          </a:p>
        </p:txBody>
      </p:sp>
    </p:spTree>
    <p:extLst>
      <p:ext uri="{BB962C8B-B14F-4D97-AF65-F5344CB8AC3E}">
        <p14:creationId xmlns:p14="http://schemas.microsoft.com/office/powerpoint/2010/main" val="1562296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52B5C4-F8D1-FF16-90B1-8AC09E2D2016}"/>
              </a:ext>
            </a:extLst>
          </p:cNvPr>
          <p:cNvSpPr txBox="1"/>
          <p:nvPr/>
        </p:nvSpPr>
        <p:spPr>
          <a:xfrm>
            <a:off x="134471" y="573079"/>
            <a:ext cx="5889811" cy="6186309"/>
          </a:xfrm>
          <a:prstGeom prst="rect">
            <a:avLst/>
          </a:prstGeom>
          <a:noFill/>
        </p:spPr>
        <p:txBody>
          <a:bodyPr wrap="square">
            <a:spAutoFit/>
          </a:bodyPr>
          <a:lstStyle/>
          <a:p>
            <a:pPr marL="342900" lvl="0" indent="-342900" algn="just">
              <a:buFont typeface="Symbol" panose="05050102010706020507" pitchFamily="18" charset="2"/>
              <a:buChar char=""/>
            </a:pPr>
            <a:r>
              <a:rPr lang="pt-BR" sz="2200" b="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Gráfico de linhas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gráfico de linhas é uma representação visual que utiliza segmentos de reta para conectar pontos de dados, permitindo observar a evolução de valores ao longo do tempo.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Esse tipo de gráfico é adequado para representar séries temporais, isto é, situações em que desejamos analisar mudanças ocorridas em dias, meses ou anos, por 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 geral, o eixo horizontal representa o tempo, enquanto o eixo vertical representa a quantidade ou o valor analisado.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Os gráficos de linhas facilitam a identificação de tendências, aumentos, reduções e oscilações nos dados, além de permitirem comparações entre diferentes períodos.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a seguir, os dados sobre os registros de nascimentos ocorridos no Brasil ao longo dos anos.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2B072C7B-6691-2477-CB66-D1C85F5CCDF0}"/>
              </a:ext>
            </a:extLst>
          </p:cNvPr>
          <p:cNvPicPr>
            <a:picLocks noChangeAspect="1"/>
          </p:cNvPicPr>
          <p:nvPr/>
        </p:nvPicPr>
        <p:blipFill>
          <a:blip r:embed="rId2"/>
          <a:srcRect l="31020" r="31020" b="12097"/>
          <a:stretch>
            <a:fillRect/>
          </a:stretch>
        </p:blipFill>
        <p:spPr>
          <a:xfrm>
            <a:off x="6167719" y="870818"/>
            <a:ext cx="3749519" cy="2759888"/>
          </a:xfrm>
          <a:prstGeom prst="rect">
            <a:avLst/>
          </a:prstGeom>
        </p:spPr>
      </p:pic>
      <p:sp>
        <p:nvSpPr>
          <p:cNvPr id="7" name="CaixaDeTexto 6">
            <a:extLst>
              <a:ext uri="{FF2B5EF4-FFF2-40B4-BE49-F238E27FC236}">
                <a16:creationId xmlns:a16="http://schemas.microsoft.com/office/drawing/2014/main" id="{BA72C62F-FE16-765D-592E-ECE0F8D312F4}"/>
              </a:ext>
            </a:extLst>
          </p:cNvPr>
          <p:cNvSpPr txBox="1"/>
          <p:nvPr/>
        </p:nvSpPr>
        <p:spPr>
          <a:xfrm>
            <a:off x="9917238" y="1242537"/>
            <a:ext cx="2140291" cy="2016449"/>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Agora observe o gráfico que mostra os registros de nascimentos ocorridos no Brasil: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F8ACD253-4C09-23A5-698B-62D64517BE1A}"/>
              </a:ext>
            </a:extLst>
          </p:cNvPr>
          <p:cNvPicPr>
            <a:picLocks noChangeAspect="1"/>
          </p:cNvPicPr>
          <p:nvPr/>
        </p:nvPicPr>
        <p:blipFill>
          <a:blip r:embed="rId3"/>
          <a:stretch>
            <a:fillRect/>
          </a:stretch>
        </p:blipFill>
        <p:spPr>
          <a:xfrm>
            <a:off x="6490447" y="3666233"/>
            <a:ext cx="5047129" cy="2793946"/>
          </a:xfrm>
          <a:prstGeom prst="rect">
            <a:avLst/>
          </a:prstGeom>
        </p:spPr>
      </p:pic>
    </p:spTree>
    <p:extLst>
      <p:ext uri="{BB962C8B-B14F-4D97-AF65-F5344CB8AC3E}">
        <p14:creationId xmlns:p14="http://schemas.microsoft.com/office/powerpoint/2010/main" val="675756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C1F91-6D28-DB0F-6D4A-239BC303F37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A6406E6-657C-9AD2-9ADD-0763EB3A3287}"/>
              </a:ext>
            </a:extLst>
          </p:cNvPr>
          <p:cNvSpPr txBox="1"/>
          <p:nvPr/>
        </p:nvSpPr>
        <p:spPr>
          <a:xfrm>
            <a:off x="98612" y="689788"/>
            <a:ext cx="5898777" cy="2564805"/>
          </a:xfrm>
          <a:prstGeom prst="rect">
            <a:avLst/>
          </a:prstGeom>
          <a:noFill/>
        </p:spPr>
        <p:txBody>
          <a:bodyPr wrap="square">
            <a:spAutoFit/>
          </a:bodyPr>
          <a:lstStyle/>
          <a:p>
            <a:pPr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Repare na diferença entre esse gráfico e o gráfico mostrado na reportagem. Pensando nessas diferenças vamos analisar dois questionamentos: </a:t>
            </a:r>
          </a:p>
          <a:p>
            <a:pPr marL="342900" lvl="0" indent="-342900">
              <a:buFont typeface="Symbol" panose="05050102010706020507" pitchFamily="18" charset="2"/>
              <a:buChar char=""/>
            </a:pPr>
            <a:r>
              <a:rPr lang="pt-BR" sz="2200"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rPr>
              <a:t>Parece haver grandes mudanças ao longo do tempo? </a:t>
            </a:r>
            <a:endParaRPr lang="pt-BR" sz="2200" kern="100" dirty="0">
              <a:effectLst/>
              <a:uFill>
                <a:solidFill>
                  <a:srgbClr val="77206D"/>
                </a:solidFill>
              </a:uFill>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Font typeface="Symbol" panose="05050102010706020507" pitchFamily="18" charset="2"/>
              <a:buChar char=""/>
            </a:pPr>
            <a:r>
              <a:rPr lang="pt-BR" sz="2200"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rPr>
              <a:t>Em quais períodos ocorreu maior crescimento ou redução nos registros?</a:t>
            </a:r>
            <a:endParaRPr lang="pt-BR" sz="2200" kern="100" dirty="0">
              <a:effectLst/>
              <a:uFill>
                <a:solidFill>
                  <a:srgbClr val="77206D"/>
                </a:solidFill>
              </a:uFill>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ED2A2AC-D3FF-4948-3461-FDE8A7A7BE5A}"/>
              </a:ext>
            </a:extLst>
          </p:cNvPr>
          <p:cNvSpPr txBox="1"/>
          <p:nvPr/>
        </p:nvSpPr>
        <p:spPr>
          <a:xfrm>
            <a:off x="6194612" y="2827575"/>
            <a:ext cx="5862918" cy="3970318"/>
          </a:xfrm>
          <a:prstGeom prst="rect">
            <a:avLst/>
          </a:prstGeom>
          <a:noFill/>
        </p:spPr>
        <p:txBody>
          <a:bodyPr wrap="square">
            <a:spAutoFit/>
          </a:bodyPr>
          <a:lstStyle/>
          <a:p>
            <a:pPr indent="180340" algn="just">
              <a:buNone/>
            </a:pP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Ao observar o gráfico da reportagem, as oscilações nos dados parecem maiores. Isso ocorre porque o eixo vertical utiliza uma escala mais reduzida, destacando pequenas variações entre os valores. Já no gráfico construído a partir da tabela, cuja escala do eixo vertical começa em 0, as variações aparentam ser menores, mesmo representando os mesmos dados.</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indent="180340" algn="just">
              <a:buNone/>
            </a:pP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Esse exemplo mostra que </a:t>
            </a:r>
            <a:r>
              <a:rPr lang="pt-BR" sz="2100" b="1" kern="100" dirty="0">
                <a:solidFill>
                  <a:schemeClr val="accent1"/>
                </a:solidFill>
                <a:effectLst/>
                <a:latin typeface="Arial Narrow" panose="020B0606020202030204" pitchFamily="34" charset="0"/>
                <a:ea typeface="Aptos" panose="020B0004020202020204" pitchFamily="34" charset="0"/>
                <a:cs typeface="Times New Roman" panose="02020603050405020304" pitchFamily="18" charset="0"/>
              </a:rPr>
              <a:t>a escolha da escala pode influenciar a forma como interpretamos um gráfico</a:t>
            </a: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Por isso, ao analisar gráficos divulgados pela mídia, é importante observar atentamente os eixos, as escalas e a maneira como os dados foram representados. </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B5C68B35-3DB5-8A0D-212F-BB2A3A7065B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0772" y="3254593"/>
            <a:ext cx="3394455" cy="3394455"/>
          </a:xfrm>
          <a:prstGeom prst="rect">
            <a:avLst/>
          </a:prstGeom>
          <a:noFill/>
          <a:ln>
            <a:noFill/>
          </a:ln>
        </p:spPr>
      </p:pic>
      <p:pic>
        <p:nvPicPr>
          <p:cNvPr id="7" name="Imagem 6">
            <a:extLst>
              <a:ext uri="{FF2B5EF4-FFF2-40B4-BE49-F238E27FC236}">
                <a16:creationId xmlns:a16="http://schemas.microsoft.com/office/drawing/2014/main" id="{7976DB84-B7D1-5101-6207-766A649F6284}"/>
              </a:ext>
            </a:extLst>
          </p:cNvPr>
          <p:cNvPicPr>
            <a:picLocks noChangeAspect="1"/>
          </p:cNvPicPr>
          <p:nvPr/>
        </p:nvPicPr>
        <p:blipFill>
          <a:blip r:embed="rId3"/>
          <a:stretch>
            <a:fillRect/>
          </a:stretch>
        </p:blipFill>
        <p:spPr>
          <a:xfrm>
            <a:off x="7231904" y="754356"/>
            <a:ext cx="3788333" cy="2097113"/>
          </a:xfrm>
          <a:prstGeom prst="rect">
            <a:avLst/>
          </a:prstGeom>
        </p:spPr>
      </p:pic>
    </p:spTree>
    <p:extLst>
      <p:ext uri="{BB962C8B-B14F-4D97-AF65-F5344CB8AC3E}">
        <p14:creationId xmlns:p14="http://schemas.microsoft.com/office/powerpoint/2010/main" val="3070387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21921-4A5B-48FA-2991-CC3FDF5232C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74A3B43-4AA0-6DF4-3D04-73A44A54EAE6}"/>
              </a:ext>
            </a:extLst>
          </p:cNvPr>
          <p:cNvSpPr txBox="1"/>
          <p:nvPr/>
        </p:nvSpPr>
        <p:spPr>
          <a:xfrm>
            <a:off x="179293" y="858776"/>
            <a:ext cx="5689698" cy="5725670"/>
          </a:xfrm>
          <a:prstGeom prst="rect">
            <a:avLst/>
          </a:prstGeom>
          <a:solidFill>
            <a:schemeClr val="bg1"/>
          </a:solid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b="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Gráfico de colunas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180340"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gráfico de colunas é uma representação visual que utiliza retângulos (</a:t>
            </a: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colunas</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diferentes comprimentos ou alturas para representar dados e comparar valores entre categorias. Esse tipo de gráfico facilita a identificação de padrões, os maiores e menores valores e a proporção entre diferentes itens em uma rápida análise, por isso é muito importante que as alturas das colunas sejam diretamente proporcionais às quantidades que elas representam.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o gráfico de colunas que mostra os dados da pesquisa sobre Estatística do Registro Civil 2000/2022 divulgadas pelo IBGE.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16D67677-FA05-867D-9A0D-EE78D2B7F61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colorTemperature colorTemp="5300"/>
                    </a14:imgEffect>
                  </a14:imgLayer>
                </a14:imgProps>
              </a:ext>
              <a:ext uri="{28A0092B-C50C-407E-A947-70E740481C1C}">
                <a14:useLocalDpi xmlns:a14="http://schemas.microsoft.com/office/drawing/2010/main" val="0"/>
              </a:ext>
            </a:extLst>
          </a:blip>
          <a:srcRect l="6051" t="5132" r="11968" b="12901"/>
          <a:stretch>
            <a:fillRect/>
          </a:stretch>
        </p:blipFill>
        <p:spPr bwMode="auto">
          <a:xfrm>
            <a:off x="6439552" y="858776"/>
            <a:ext cx="5141513" cy="514044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69412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C6CAC-E815-68E4-4923-0DA1E209E7D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24A8FA3F-1D66-A229-7217-436C6ACA15E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colorTemperature colorTemp="5300"/>
                    </a14:imgEffect>
                  </a14:imgLayer>
                </a14:imgProps>
              </a:ext>
              <a:ext uri="{28A0092B-C50C-407E-A947-70E740481C1C}">
                <a14:useLocalDpi xmlns:a14="http://schemas.microsoft.com/office/drawing/2010/main" val="0"/>
              </a:ext>
            </a:extLst>
          </a:blip>
          <a:srcRect l="6051" t="5132" r="11968" b="12901"/>
          <a:stretch>
            <a:fillRect/>
          </a:stretch>
        </p:blipFill>
        <p:spPr bwMode="auto">
          <a:xfrm>
            <a:off x="2575183" y="2638043"/>
            <a:ext cx="3520817" cy="35200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F73689D-DDF9-5014-13C3-AEC5EF48942A}"/>
              </a:ext>
            </a:extLst>
          </p:cNvPr>
          <p:cNvSpPr txBox="1"/>
          <p:nvPr/>
        </p:nvSpPr>
        <p:spPr>
          <a:xfrm>
            <a:off x="6185647" y="688132"/>
            <a:ext cx="5643283" cy="1107996"/>
          </a:xfrm>
          <a:prstGeom prst="rect">
            <a:avLst/>
          </a:prstGeom>
          <a:noFill/>
        </p:spPr>
        <p:txBody>
          <a:bodyPr wrap="square">
            <a:spAutoFit/>
          </a:bodyPr>
          <a:lstStyle/>
          <a:p>
            <a:pPr indent="180340" algn="jus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Mas repare que esse conjunto de dados pode ser representado por outro tipo gráfico, </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gráfico de barras</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6AFBF215-65CE-A1DE-E383-0C2845A19CB5}"/>
              </a:ext>
            </a:extLst>
          </p:cNvPr>
          <p:cNvSpPr txBox="1"/>
          <p:nvPr/>
        </p:nvSpPr>
        <p:spPr>
          <a:xfrm>
            <a:off x="203983" y="699870"/>
            <a:ext cx="5760000" cy="1708160"/>
          </a:xfrm>
          <a:prstGeom prst="rect">
            <a:avLst/>
          </a:prstGeom>
          <a:noFill/>
        </p:spPr>
        <p:txBody>
          <a:bodyPr wrap="square">
            <a:spAutoFit/>
          </a:bodyPr>
          <a:lstStyle/>
          <a:p>
            <a:pPr algn="just"/>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Nesse exemplo, a </a:t>
            </a:r>
            <a:r>
              <a:rPr lang="pt-BR" sz="2100" b="1" kern="100" dirty="0">
                <a:solidFill>
                  <a:srgbClr val="60CAF3"/>
                </a:solidFill>
                <a:effectLst/>
                <a:latin typeface="Arial Narrow" panose="020B0606020202030204" pitchFamily="34" charset="0"/>
                <a:ea typeface="Aptos" panose="020B0004020202020204" pitchFamily="34" charset="0"/>
                <a:cs typeface="Times New Roman" panose="02020603050405020304" pitchFamily="18" charset="0"/>
              </a:rPr>
              <a:t>coluna azul claro</a:t>
            </a:r>
            <a:r>
              <a:rPr lang="pt-BR" sz="2100" kern="100" dirty="0">
                <a:solidFill>
                  <a:srgbClr val="60CAF3"/>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representa o número de nascimentos no ano de 2020, a </a:t>
            </a:r>
            <a:r>
              <a:rPr lang="pt-BR" sz="2100" b="1" kern="100" dirty="0">
                <a:solidFill>
                  <a:srgbClr val="009999"/>
                </a:solidFill>
                <a:effectLst/>
                <a:latin typeface="Arial Narrow" panose="020B0606020202030204" pitchFamily="34" charset="0"/>
                <a:ea typeface="Aptos" panose="020B0004020202020204" pitchFamily="34" charset="0"/>
                <a:cs typeface="Times New Roman" panose="02020603050405020304" pitchFamily="18" charset="0"/>
              </a:rPr>
              <a:t>coluna verde claro</a:t>
            </a:r>
            <a:r>
              <a:rPr lang="pt-BR" sz="2100" kern="100" dirty="0">
                <a:solidFill>
                  <a:srgbClr val="009999"/>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representa esse número no ano de 2010 e a </a:t>
            </a:r>
            <a:r>
              <a:rPr lang="pt-BR" sz="2100" b="1" kern="100" dirty="0">
                <a:solidFill>
                  <a:srgbClr val="006666"/>
                </a:solidFill>
                <a:effectLst/>
                <a:latin typeface="Arial Narrow" panose="020B0606020202030204" pitchFamily="34" charset="0"/>
                <a:ea typeface="Aptos" panose="020B0004020202020204" pitchFamily="34" charset="0"/>
                <a:cs typeface="Times New Roman" panose="02020603050405020304" pitchFamily="18" charset="0"/>
              </a:rPr>
              <a:t>coluna verde escuro</a:t>
            </a: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representa o número de nascimentos no ano de 2020. </a:t>
            </a:r>
            <a:endParaRPr lang="pt-BR" sz="2100" dirty="0"/>
          </a:p>
        </p:txBody>
      </p:sp>
      <p:sp>
        <p:nvSpPr>
          <p:cNvPr id="10" name="CaixaDeTexto 9">
            <a:extLst>
              <a:ext uri="{FF2B5EF4-FFF2-40B4-BE49-F238E27FC236}">
                <a16:creationId xmlns:a16="http://schemas.microsoft.com/office/drawing/2014/main" id="{D1872CCE-EC70-4FD0-319A-548E7947E522}"/>
              </a:ext>
            </a:extLst>
          </p:cNvPr>
          <p:cNvSpPr txBox="1"/>
          <p:nvPr/>
        </p:nvSpPr>
        <p:spPr>
          <a:xfrm>
            <a:off x="132265" y="2408030"/>
            <a:ext cx="2449570" cy="3647152"/>
          </a:xfrm>
          <a:prstGeom prst="rect">
            <a:avLst/>
          </a:prstGeom>
          <a:noFill/>
        </p:spPr>
        <p:txBody>
          <a:bodyPr wrap="square">
            <a:spAutoFit/>
          </a:bodyPr>
          <a:lstStyle/>
          <a:p>
            <a:pPr indent="180340" algn="just">
              <a:buNone/>
            </a:pP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Essa distribuição foi feita para 4 categorias de mães, mostrando esses dados </a:t>
            </a:r>
            <a:r>
              <a:rPr lang="pt-BR" sz="21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numéri-cos</a:t>
            </a: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para nascimentos ocorridos no grupo com menos de 20 anos, de 20 a 29 anos, de 30 a 39 anos e mulheres com 40 anos ou mais. </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53944CE6-224F-60C3-EA3F-12A0387B14B3}"/>
              </a:ext>
            </a:extLst>
          </p:cNvPr>
          <p:cNvPicPr>
            <a:picLocks noChangeAspect="1"/>
          </p:cNvPicPr>
          <p:nvPr/>
        </p:nvPicPr>
        <p:blipFill>
          <a:blip r:embed="rId4"/>
          <a:stretch>
            <a:fillRect/>
          </a:stretch>
        </p:blipFill>
        <p:spPr>
          <a:xfrm>
            <a:off x="6275295" y="1796128"/>
            <a:ext cx="5166529" cy="4145598"/>
          </a:xfrm>
          <a:prstGeom prst="rect">
            <a:avLst/>
          </a:prstGeom>
        </p:spPr>
      </p:pic>
    </p:spTree>
    <p:extLst>
      <p:ext uri="{BB962C8B-B14F-4D97-AF65-F5344CB8AC3E}">
        <p14:creationId xmlns:p14="http://schemas.microsoft.com/office/powerpoint/2010/main" val="1649028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6DD41-8AF2-749D-6544-01E6A046113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4A9E139-42D2-BE1E-441E-ABE5F7D1DB06}"/>
              </a:ext>
            </a:extLst>
          </p:cNvPr>
          <p:cNvSpPr txBox="1"/>
          <p:nvPr/>
        </p:nvSpPr>
        <p:spPr>
          <a:xfrm>
            <a:off x="143435" y="702052"/>
            <a:ext cx="5809130" cy="1627112"/>
          </a:xfrm>
          <a:prstGeom prst="rect">
            <a:avLst/>
          </a:prstGeom>
          <a:noFill/>
        </p:spPr>
        <p:txBody>
          <a:bodyPr wrap="square">
            <a:spAutoFit/>
          </a:bodyPr>
          <a:lstStyle/>
          <a:p>
            <a:pPr indent="180340"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Percebe que ambos os gráficos expressam os mesmos dados referente a pesquisa do IBGE sobre os nascimentos ocorridos e registrados no Brasil entre os anos de 2000 e 2022.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2AFC81C-6355-1C59-F51E-DB91DB92A1D9}"/>
              </a:ext>
            </a:extLst>
          </p:cNvPr>
          <p:cNvSpPr txBox="1"/>
          <p:nvPr/>
        </p:nvSpPr>
        <p:spPr>
          <a:xfrm>
            <a:off x="71717" y="2445994"/>
            <a:ext cx="5952565" cy="3344505"/>
          </a:xfrm>
          <a:prstGeom prst="rect">
            <a:avLst/>
          </a:prstGeom>
          <a:noFill/>
        </p:spPr>
        <p:txBody>
          <a:bodyPr wrap="square">
            <a:spAutoFit/>
          </a:bodyPr>
          <a:lstStyle/>
          <a:p>
            <a:pPr indent="180340" algn="just">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Embora muitas vezes sejam tratados como sinônimos, tecnicamente a diferença está na orientação: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gn="just">
              <a:spcAft>
                <a:spcPts val="800"/>
              </a:spcAft>
              <a:buSzPct val="100000"/>
              <a:buFont typeface="Wingdings" panose="05000000000000000000" pitchFamily="2" charset="2"/>
              <a:buChar char="§"/>
            </a:pPr>
            <a:r>
              <a:rPr lang="pt-BR" sz="2200" u="sng"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rPr>
              <a:t>Gráfico de barras:</a:t>
            </a:r>
            <a:r>
              <a:rPr lang="pt-BR" sz="2200"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rPr>
              <a:t> As barras são dispostas </a:t>
            </a:r>
            <a:r>
              <a:rPr lang="pt-BR" sz="2200" b="1"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rPr>
              <a:t>horizontalmente</a:t>
            </a:r>
            <a:r>
              <a:rPr lang="pt-BR" sz="2200"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rPr>
              <a:t>. É muito útil quando os nomes das categorias são textos longos (como nomes de regiões ou cargos), pois facilita a leitura do texto.</a:t>
            </a:r>
            <a:endParaRPr lang="pt-BR" sz="2200" u="sng"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endParaRPr>
          </a:p>
          <a:p>
            <a:pPr marL="285750" lvl="0" indent="-285750" algn="just">
              <a:spcAft>
                <a:spcPts val="800"/>
              </a:spcAft>
              <a:buSzPct val="100000"/>
              <a:buFont typeface="Wingdings" panose="05000000000000000000" pitchFamily="2" charset="2"/>
              <a:buChar char="§"/>
            </a:pPr>
            <a:r>
              <a:rPr lang="pt-BR" sz="2200" u="sng"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rPr>
              <a:t>Gráfico de colunas:</a:t>
            </a:r>
            <a:r>
              <a:rPr lang="pt-BR" sz="2200"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rPr>
              <a:t> As barras são dispostas </a:t>
            </a:r>
            <a:r>
              <a:rPr lang="pt-BR" sz="2200" b="1" kern="100" dirty="0">
                <a:solidFill>
                  <a:srgbClr val="000000"/>
                </a:solidFill>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rPr>
              <a:t>verticalmente.</a:t>
            </a:r>
            <a:endParaRPr lang="pt-BR" sz="2200" kern="100" dirty="0">
              <a:effectLst/>
              <a:uFill>
                <a:solidFill>
                  <a:srgbClr val="77206D"/>
                </a:solidFill>
              </a:u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39396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1108A-4209-4E0F-6A6D-BBDD803CDBE6}"/>
            </a:ext>
          </a:extLst>
        </p:cNvPr>
        <p:cNvGrpSpPr/>
        <p:nvPr/>
      </p:nvGrpSpPr>
      <p:grpSpPr>
        <a:xfrm>
          <a:off x="0" y="0"/>
          <a:ext cx="0" cy="0"/>
          <a:chOff x="0" y="0"/>
          <a:chExt cx="0" cy="0"/>
        </a:xfrm>
      </p:grpSpPr>
      <p:pic>
        <p:nvPicPr>
          <p:cNvPr id="6" name="Imagem 5" descr="Interface gráfica do usuário, Logotipo&#10;&#10;O conteúdo gerado por IA pode estar incorreto.">
            <a:extLst>
              <a:ext uri="{FF2B5EF4-FFF2-40B4-BE49-F238E27FC236}">
                <a16:creationId xmlns:a16="http://schemas.microsoft.com/office/drawing/2014/main" id="{A3367FB7-5F25-60E3-B5AA-29D4A3F4061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62754" y="576545"/>
            <a:ext cx="1775100" cy="109074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81A52604-348A-B302-A110-36E4117009E7}"/>
              </a:ext>
            </a:extLst>
          </p:cNvPr>
          <p:cNvSpPr txBox="1"/>
          <p:nvPr/>
        </p:nvSpPr>
        <p:spPr>
          <a:xfrm>
            <a:off x="224119" y="1667288"/>
            <a:ext cx="5809131" cy="4735655"/>
          </a:xfrm>
          <a:prstGeom prst="rect">
            <a:avLst/>
          </a:prstGeom>
          <a:noFill/>
        </p:spPr>
        <p:txBody>
          <a:bodyPr wrap="square">
            <a:spAutoFit/>
          </a:bodyPr>
          <a:lstStyle/>
          <a:p>
            <a:pPr indent="180340" algn="just">
              <a:lnSpc>
                <a:spcPct val="115000"/>
              </a:lnSpc>
              <a:spcAft>
                <a:spcPts val="800"/>
              </a:spcAft>
              <a:buNone/>
            </a:pP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Quando os dados numéricos são agrupados em intervalos e representados por frequências, pode-se utilizar um </a:t>
            </a:r>
            <a:r>
              <a:rPr lang="pt-BR" sz="21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histograma</a:t>
            </a: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um tipo especial de gráfico utilizado para representar a distribuição de dados quantitativos. Nesse tipo de gráfico, as barras aparecem unidas (sem espaços entre elas), pois representam intervalos contínuos de valores.</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indent="180340" algn="just">
              <a:lnSpc>
                <a:spcPct val="115000"/>
              </a:lnSpc>
              <a:spcAft>
                <a:spcPts val="800"/>
              </a:spcAft>
              <a:buNone/>
            </a:pP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não confundir, observe a principal diferença entre um histograma e um gráfico de barras/colunas:</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1350645" algn="l"/>
              </a:tabLst>
            </a:pPr>
            <a:r>
              <a:rPr lang="pt-BR" sz="2100"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Histograma:</a:t>
            </a: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as barras são unidas e representam intervalos contínuos de valores, como faixas de idade (por exemplo, de 20 a 30 anos) ou altura. </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816F4250-7C6F-E006-9A3B-240F2E8C90EA}"/>
              </a:ext>
            </a:extLst>
          </p:cNvPr>
          <p:cNvSpPr txBox="1"/>
          <p:nvPr/>
        </p:nvSpPr>
        <p:spPr>
          <a:xfrm>
            <a:off x="6158751" y="684122"/>
            <a:ext cx="5970495" cy="2780248"/>
          </a:xfrm>
          <a:prstGeom prst="rect">
            <a:avLst/>
          </a:prstGeom>
          <a:noFill/>
        </p:spPr>
        <p:txBody>
          <a:bodyPr wrap="square">
            <a:spAutoFit/>
          </a:bodyPr>
          <a:lstStyle/>
          <a:p>
            <a:pPr marL="342900" lvl="0" indent="-342900" algn="just">
              <a:buSzPts val="1000"/>
              <a:buFont typeface="Symbol" panose="05050102010706020507" pitchFamily="18" charset="2"/>
              <a:buChar char=""/>
              <a:tabLst>
                <a:tab pos="1350645" algn="l"/>
              </a:tabLst>
            </a:pPr>
            <a:r>
              <a:rPr lang="pt-BR" sz="2100"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Gráfico de barras/colunas:</a:t>
            </a: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apresenta espaços entre as barras e é utilizado para comparar categorias ou valores isolados, como marcas de automóveis, meios de transporte ou quantidade de irmãos.</a:t>
            </a:r>
          </a:p>
          <a:p>
            <a:pPr algn="just">
              <a:buSzPts val="1000"/>
              <a:tabLst>
                <a:tab pos="1350645" algn="l"/>
              </a:tabLst>
            </a:pPr>
            <a:r>
              <a:rPr lang="pt-BR" sz="2100" dirty="0">
                <a:latin typeface="Arial Narrow" panose="020B0606020202030204" pitchFamily="34" charset="0"/>
              </a:rPr>
              <a:t>É possível construir um histograma para representar os dados agrupados em intervalos. Essa representação permite observar melhor como os dados estão distribuídos ao longo das faixas de valores.</a:t>
            </a:r>
          </a:p>
        </p:txBody>
      </p:sp>
      <p:pic>
        <p:nvPicPr>
          <p:cNvPr id="8" name="Imagem 7">
            <a:extLst>
              <a:ext uri="{FF2B5EF4-FFF2-40B4-BE49-F238E27FC236}">
                <a16:creationId xmlns:a16="http://schemas.microsoft.com/office/drawing/2014/main" id="{7A05FE2B-564F-EC23-94EC-D4671BBB8D4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9461" y="3319818"/>
            <a:ext cx="4855361" cy="3236188"/>
          </a:xfrm>
          <a:prstGeom prst="rect">
            <a:avLst/>
          </a:prstGeom>
          <a:noFill/>
        </p:spPr>
      </p:pic>
    </p:spTree>
    <p:extLst>
      <p:ext uri="{BB962C8B-B14F-4D97-AF65-F5344CB8AC3E}">
        <p14:creationId xmlns:p14="http://schemas.microsoft.com/office/powerpoint/2010/main" val="869610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63960-4D2B-C97D-0F41-AB59405AD52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324B84F-98EC-92E2-74F1-D24B89F962A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7058" y="733297"/>
            <a:ext cx="4855361" cy="3236188"/>
          </a:xfrm>
          <a:prstGeom prst="rect">
            <a:avLst/>
          </a:prstGeom>
          <a:noFill/>
        </p:spPr>
      </p:pic>
      <p:sp>
        <p:nvSpPr>
          <p:cNvPr id="5" name="CaixaDeTexto 4">
            <a:extLst>
              <a:ext uri="{FF2B5EF4-FFF2-40B4-BE49-F238E27FC236}">
                <a16:creationId xmlns:a16="http://schemas.microsoft.com/office/drawing/2014/main" id="{959E25DF-0944-9ECF-7F0A-6F350130A331}"/>
              </a:ext>
            </a:extLst>
          </p:cNvPr>
          <p:cNvSpPr txBox="1"/>
          <p:nvPr/>
        </p:nvSpPr>
        <p:spPr>
          <a:xfrm>
            <a:off x="166809" y="3969485"/>
            <a:ext cx="11858382" cy="2662267"/>
          </a:xfrm>
          <a:prstGeom prst="rect">
            <a:avLst/>
          </a:prstGeom>
          <a:solidFill>
            <a:schemeClr val="bg1"/>
          </a:solidFill>
        </p:spPr>
        <p:txBody>
          <a:bodyPr wrap="square">
            <a:spAutoFit/>
          </a:bodyPr>
          <a:lstStyle/>
          <a:p>
            <a:pPr algn="just"/>
            <a:endParaRPr lang="pt-BR" sz="2100" b="0" i="0" u="none" strike="noStrike" baseline="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b="0" i="0" u="none" strike="noStrike" baseline="0" dirty="0">
              <a:latin typeface="Arial Narrow" panose="020B0606020202030204" pitchFamily="34" charset="0"/>
            </a:endParaRPr>
          </a:p>
          <a:p>
            <a:pPr algn="just"/>
            <a:endParaRPr lang="pt-BR" sz="2000" b="0" i="0" u="none" strike="noStrike" baseline="0" dirty="0">
              <a:latin typeface="Arial Narrow" panose="020B0606020202030204" pitchFamily="34" charset="0"/>
            </a:endParaRPr>
          </a:p>
          <a:p>
            <a:pPr algn="just"/>
            <a:r>
              <a:rPr lang="pt-BR" sz="2100" b="0" i="0" u="none" strike="noStrike" baseline="0" dirty="0">
                <a:latin typeface="Arial Narrow" panose="020B0606020202030204" pitchFamily="34" charset="0"/>
              </a:rPr>
              <a:t>Construa uma tabela com intervalos de classes e um gráfico de colunas que represente esses dados e reflita: Qual dos dois gráficos facilita mais a identificação da quantidade exata de infrações? E qual facilita observar a distribuição geral dos dados?</a:t>
            </a:r>
          </a:p>
          <a:p>
            <a:pPr algn="just"/>
            <a:endParaRPr lang="pt-BR" sz="2100" dirty="0">
              <a:latin typeface="Arial Narrow" panose="020B0606020202030204" pitchFamily="34" charset="0"/>
            </a:endParaRPr>
          </a:p>
        </p:txBody>
      </p:sp>
      <p:pic>
        <p:nvPicPr>
          <p:cNvPr id="3" name="Imagem 2" descr="Interface gráfica do usuário, Texto, Aplicativo&#10;&#10;O conteúdo gerado por IA pode estar incorreto.">
            <a:extLst>
              <a:ext uri="{FF2B5EF4-FFF2-40B4-BE49-F238E27FC236}">
                <a16:creationId xmlns:a16="http://schemas.microsoft.com/office/drawing/2014/main" id="{5C914E66-3648-BF4E-4831-D7D977BB090D}"/>
              </a:ext>
            </a:extLst>
          </p:cNvPr>
          <p:cNvPicPr>
            <a:picLocks noChangeAspect="1"/>
          </p:cNvPicPr>
          <p:nvPr/>
        </p:nvPicPr>
        <p:blipFill rotWithShape="1">
          <a:blip r:embed="rId3">
            <a:extLst>
              <a:ext uri="{28A0092B-C50C-407E-A947-70E740481C1C}">
                <a14:useLocalDpi xmlns:a14="http://schemas.microsoft.com/office/drawing/2010/main" val="0"/>
              </a:ext>
            </a:extLst>
          </a:blip>
          <a:srcRect l="3240" t="12343" r="1768" b="10039"/>
          <a:stretch>
            <a:fillRect/>
          </a:stretch>
        </p:blipFill>
        <p:spPr bwMode="auto">
          <a:xfrm>
            <a:off x="338518" y="3969485"/>
            <a:ext cx="2336832" cy="11852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81693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75273-A7F1-CE36-B185-1F647E43375A}"/>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E710336D-FEC3-5531-75B7-ED278748C470}"/>
              </a:ext>
            </a:extLst>
          </p:cNvPr>
          <p:cNvSpPr txBox="1"/>
          <p:nvPr/>
        </p:nvSpPr>
        <p:spPr>
          <a:xfrm>
            <a:off x="170329" y="842347"/>
            <a:ext cx="5809130" cy="5613845"/>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b="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Gráfico de setores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180340" algn="just">
              <a:lnSpc>
                <a:spcPct val="115000"/>
              </a:lnSpc>
              <a:buNone/>
            </a:pPr>
            <a:r>
              <a:rPr lang="pt-BR" sz="2200" dirty="0">
                <a:effectLst/>
                <a:latin typeface="Arial Narrow" panose="020B0606020202030204" pitchFamily="34" charset="0"/>
                <a:ea typeface="Times New Roman" panose="02020603050405020304" pitchFamily="18" charset="0"/>
              </a:rPr>
              <a:t>Os </a:t>
            </a:r>
            <a:r>
              <a:rPr lang="pt-BR" sz="2200" b="1" dirty="0">
                <a:effectLst/>
                <a:latin typeface="Arial Narrow" panose="020B0606020202030204" pitchFamily="34" charset="0"/>
                <a:ea typeface="Times New Roman" panose="02020603050405020304" pitchFamily="18" charset="0"/>
              </a:rPr>
              <a:t>gráficos de setores</a:t>
            </a:r>
            <a:r>
              <a:rPr lang="pt-BR" sz="2200" dirty="0">
                <a:effectLst/>
                <a:latin typeface="Arial Narrow" panose="020B0606020202030204" pitchFamily="34" charset="0"/>
                <a:ea typeface="Times New Roman" panose="02020603050405020304" pitchFamily="18" charset="0"/>
              </a:rPr>
              <a:t>, também chamados popularmente de </a:t>
            </a:r>
            <a:r>
              <a:rPr lang="pt-BR" sz="2200" b="1" dirty="0">
                <a:effectLst/>
                <a:latin typeface="Arial Narrow" panose="020B0606020202030204" pitchFamily="34" charset="0"/>
                <a:ea typeface="Times New Roman" panose="02020603050405020304" pitchFamily="18" charset="0"/>
              </a:rPr>
              <a:t>gráficos de pizza</a:t>
            </a:r>
            <a:r>
              <a:rPr lang="pt-BR" sz="2200" dirty="0">
                <a:effectLst/>
                <a:latin typeface="Arial Narrow" panose="020B0606020202030204" pitchFamily="34" charset="0"/>
                <a:ea typeface="Times New Roman" panose="02020603050405020304" pitchFamily="18" charset="0"/>
              </a:rPr>
              <a:t> ou </a:t>
            </a:r>
            <a:r>
              <a:rPr lang="pt-BR" sz="2200" b="1" dirty="0">
                <a:effectLst/>
                <a:latin typeface="Arial Narrow" panose="020B0606020202030204" pitchFamily="34" charset="0"/>
                <a:ea typeface="Times New Roman" panose="02020603050405020304" pitchFamily="18" charset="0"/>
              </a:rPr>
              <a:t>gráficos circulares</a:t>
            </a:r>
            <a:r>
              <a:rPr lang="pt-BR" sz="2200" dirty="0">
                <a:effectLst/>
                <a:latin typeface="Arial Narrow" panose="020B0606020202030204" pitchFamily="34" charset="0"/>
                <a:ea typeface="Times New Roman" panose="02020603050405020304" pitchFamily="18" charset="0"/>
              </a:rPr>
              <a:t>, são representações estatísticas utilizadas para mostrar como um total está dividido em partes.</a:t>
            </a:r>
            <a:endParaRPr lang="pt-BR" sz="2200" dirty="0">
              <a:effectLst/>
              <a:latin typeface="Times New Roman" panose="02020603050405020304" pitchFamily="18" charset="0"/>
              <a:ea typeface="Times New Roman" panose="02020603050405020304" pitchFamily="18" charset="0"/>
            </a:endParaRPr>
          </a:p>
          <a:p>
            <a:pPr indent="180340" algn="just">
              <a:lnSpc>
                <a:spcPct val="115000"/>
              </a:lnSpc>
              <a:buNone/>
            </a:pPr>
            <a:r>
              <a:rPr lang="pt-BR" sz="2200" dirty="0">
                <a:effectLst/>
                <a:latin typeface="Arial Narrow" panose="020B0606020202030204" pitchFamily="34" charset="0"/>
                <a:ea typeface="Times New Roman" panose="02020603050405020304" pitchFamily="18" charset="0"/>
              </a:rPr>
              <a:t>Nesse tipo de gráfico, um círculo é dividido em </a:t>
            </a:r>
            <a:r>
              <a:rPr lang="pt-BR" sz="2200" b="1" dirty="0">
                <a:effectLst/>
                <a:latin typeface="Arial Narrow" panose="020B0606020202030204" pitchFamily="34" charset="0"/>
                <a:ea typeface="Times New Roman" panose="02020603050405020304" pitchFamily="18" charset="0"/>
              </a:rPr>
              <a:t>setores </a:t>
            </a:r>
            <a:r>
              <a:rPr lang="pt-BR" sz="2200" b="0" dirty="0">
                <a:effectLst/>
                <a:latin typeface="Arial Narrow" panose="020B0606020202030204" pitchFamily="34" charset="0"/>
                <a:ea typeface="Times New Roman" panose="02020603050405020304" pitchFamily="18" charset="0"/>
              </a:rPr>
              <a:t>(</a:t>
            </a:r>
            <a:r>
              <a:rPr lang="pt-BR" sz="2200" b="0" i="1" dirty="0">
                <a:effectLst/>
                <a:latin typeface="Arial Narrow" panose="020B0606020202030204" pitchFamily="34" charset="0"/>
                <a:ea typeface="Times New Roman" panose="02020603050405020304" pitchFamily="18" charset="0"/>
              </a:rPr>
              <a:t>fatias</a:t>
            </a:r>
            <a:r>
              <a:rPr lang="pt-BR" sz="2200" b="0" dirty="0">
                <a:effectLst/>
                <a:latin typeface="Arial Narrow" panose="020B0606020202030204" pitchFamily="34" charset="0"/>
                <a:ea typeface="Times New Roman" panose="02020603050405020304" pitchFamily="18" charset="0"/>
              </a:rPr>
              <a:t>)</a:t>
            </a:r>
            <a:r>
              <a:rPr lang="pt-BR" sz="2200" b="1" dirty="0">
                <a:effectLst/>
                <a:latin typeface="Arial Narrow" panose="020B0606020202030204" pitchFamily="34" charset="0"/>
                <a:ea typeface="Times New Roman" panose="02020603050405020304" pitchFamily="18" charset="0"/>
              </a:rPr>
              <a:t>,</a:t>
            </a:r>
            <a:r>
              <a:rPr lang="pt-BR" sz="2200" dirty="0">
                <a:effectLst/>
                <a:latin typeface="Arial Narrow" panose="020B0606020202030204" pitchFamily="34" charset="0"/>
                <a:ea typeface="Times New Roman" panose="02020603050405020304" pitchFamily="18" charset="0"/>
              </a:rPr>
              <a:t> em que cada setor representa uma categoria ou parte do conjunto de dados. O tamanho de cada fatia é proporcional à quantidade ou porcentagem que ela representa do total.</a:t>
            </a:r>
            <a:endParaRPr lang="pt-BR" sz="2200" dirty="0">
              <a:effectLst/>
              <a:latin typeface="Times New Roman" panose="02020603050405020304" pitchFamily="18" charset="0"/>
              <a:ea typeface="Times New Roman" panose="02020603050405020304" pitchFamily="18" charset="0"/>
            </a:endParaRPr>
          </a:p>
          <a:p>
            <a:pPr indent="180340" algn="just">
              <a:lnSpc>
                <a:spcPct val="115000"/>
              </a:lnSpc>
              <a:buNone/>
            </a:pPr>
            <a:r>
              <a:rPr lang="pt-BR" sz="2200" dirty="0">
                <a:effectLst/>
                <a:latin typeface="Arial Narrow" panose="020B0606020202030204" pitchFamily="34" charset="0"/>
                <a:ea typeface="Times New Roman" panose="02020603050405020304" pitchFamily="18" charset="0"/>
              </a:rPr>
              <a:t>Como o círculo completo representa </a:t>
            </a:r>
            <a:r>
              <a:rPr lang="pt-BR" sz="2200" b="0" u="sng" dirty="0">
                <a:effectLst/>
                <a:latin typeface="Arial Narrow" panose="020B0606020202030204" pitchFamily="34" charset="0"/>
                <a:ea typeface="Times New Roman" panose="02020603050405020304" pitchFamily="18" charset="0"/>
              </a:rPr>
              <a:t>100% dos dados</a:t>
            </a:r>
            <a:r>
              <a:rPr lang="pt-BR" sz="2200" dirty="0">
                <a:effectLst/>
                <a:latin typeface="Arial Narrow" panose="020B0606020202030204" pitchFamily="34" charset="0"/>
                <a:ea typeface="Times New Roman" panose="02020603050405020304" pitchFamily="18" charset="0"/>
              </a:rPr>
              <a:t>, setores maiores indicam proporções maiores, enquanto setores menores representam proporções menores.</a:t>
            </a:r>
            <a:endParaRPr lang="pt-BR" sz="2200" dirty="0">
              <a:effectLst/>
              <a:latin typeface="Times New Roman" panose="02020603050405020304" pitchFamily="18" charset="0"/>
              <a:ea typeface="Times New Roman" panose="02020603050405020304" pitchFamily="18" charset="0"/>
            </a:endParaRPr>
          </a:p>
        </p:txBody>
      </p:sp>
      <p:sp>
        <p:nvSpPr>
          <p:cNvPr id="3" name="CaixaDeTexto 2">
            <a:extLst>
              <a:ext uri="{FF2B5EF4-FFF2-40B4-BE49-F238E27FC236}">
                <a16:creationId xmlns:a16="http://schemas.microsoft.com/office/drawing/2014/main" id="{A1A09CC8-6D82-8225-D50D-27B6D47115D2}"/>
              </a:ext>
            </a:extLst>
          </p:cNvPr>
          <p:cNvSpPr txBox="1"/>
          <p:nvPr/>
        </p:nvSpPr>
        <p:spPr>
          <a:xfrm>
            <a:off x="6212543" y="842347"/>
            <a:ext cx="5880845" cy="4352474"/>
          </a:xfrm>
          <a:prstGeom prst="rect">
            <a:avLst/>
          </a:prstGeom>
          <a:noFill/>
        </p:spPr>
        <p:txBody>
          <a:bodyPr wrap="square">
            <a:spAutoFit/>
          </a:bodyPr>
          <a:lstStyle/>
          <a:p>
            <a:pPr indent="180340" algn="just">
              <a:lnSpc>
                <a:spcPct val="115000"/>
              </a:lnSpc>
              <a:buNone/>
            </a:pPr>
            <a:r>
              <a:rPr lang="pt-BR" sz="2200" dirty="0">
                <a:effectLst/>
                <a:latin typeface="Arial Narrow" panose="020B0606020202030204" pitchFamily="34" charset="0"/>
                <a:ea typeface="Times New Roman" panose="02020603050405020304" pitchFamily="18" charset="0"/>
              </a:rPr>
              <a:t>Em geral, diferentes cores são utilizadas para facilitar a identificação e a comparação entre as partes representadas.</a:t>
            </a:r>
            <a:endParaRPr lang="pt-BR" sz="2200" dirty="0">
              <a:effectLst/>
              <a:latin typeface="Times New Roman" panose="02020603050405020304" pitchFamily="18" charset="0"/>
              <a:ea typeface="Times New Roman" panose="02020603050405020304" pitchFamily="18" charset="0"/>
            </a:endParaRPr>
          </a:p>
          <a:p>
            <a:pPr indent="180340" algn="just">
              <a:lnSpc>
                <a:spcPct val="115000"/>
              </a:lnSpc>
              <a:buNone/>
            </a:pPr>
            <a:r>
              <a:rPr lang="pt-BR" sz="2200" dirty="0">
                <a:effectLst/>
                <a:latin typeface="Arial Narrow" panose="020B0606020202030204" pitchFamily="34" charset="0"/>
                <a:ea typeface="Times New Roman" panose="02020603050405020304" pitchFamily="18" charset="0"/>
              </a:rPr>
              <a:t>O gráfico de setores é adequado quando desejamos comparar </a:t>
            </a:r>
            <a:r>
              <a:rPr lang="pt-BR" sz="2200" b="0" u="sng" dirty="0">
                <a:effectLst/>
                <a:latin typeface="Arial Narrow" panose="020B0606020202030204" pitchFamily="34" charset="0"/>
                <a:ea typeface="Times New Roman" panose="02020603050405020304" pitchFamily="18" charset="0"/>
              </a:rPr>
              <a:t>partes de um todo</a:t>
            </a:r>
            <a:r>
              <a:rPr lang="pt-BR" sz="2200" dirty="0">
                <a:effectLst/>
                <a:latin typeface="Arial Narrow" panose="020B0606020202030204" pitchFamily="34" charset="0"/>
                <a:ea typeface="Times New Roman" panose="02020603050405020304" pitchFamily="18" charset="0"/>
              </a:rPr>
              <a:t>, como a distribuição dos meios de transporte utilizados pelos estudantes, a composição dos gastos de uma família, a proporção de estudantes que praticam atividades físicas etc.</a:t>
            </a:r>
            <a:endParaRPr lang="pt-BR" sz="2200" dirty="0">
              <a:effectLst/>
              <a:latin typeface="Times New Roman" panose="02020603050405020304" pitchFamily="18" charset="0"/>
              <a:ea typeface="Times New Roman" panose="02020603050405020304" pitchFamily="18" charset="0"/>
            </a:endParaRPr>
          </a:p>
          <a:p>
            <a:pPr indent="179388" algn="just">
              <a:lnSpc>
                <a:spcPct val="115000"/>
              </a:lnSpc>
              <a:spcAft>
                <a:spcPts val="800"/>
              </a:spcAft>
              <a:buNone/>
              <a:tabLst>
                <a:tab pos="1524000" algn="l"/>
              </a:tabLs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o resultado do Censo de 2022 do IBGE sobre alfabetização no Brasil de pessoas com 15 anos ou mais.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8601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7637C-9551-566F-92E8-079827C0725F}"/>
            </a:ext>
          </a:extLst>
        </p:cNvPr>
        <p:cNvGrpSpPr/>
        <p:nvPr/>
      </p:nvGrpSpPr>
      <p:grpSpPr>
        <a:xfrm>
          <a:off x="0" y="0"/>
          <a:ext cx="0" cy="0"/>
          <a:chOff x="0" y="0"/>
          <a:chExt cx="0" cy="0"/>
        </a:xfrm>
      </p:grpSpPr>
      <p:graphicFrame>
        <p:nvGraphicFramePr>
          <p:cNvPr id="6" name="Gráfico 5">
            <a:extLst>
              <a:ext uri="{FF2B5EF4-FFF2-40B4-BE49-F238E27FC236}">
                <a16:creationId xmlns:a16="http://schemas.microsoft.com/office/drawing/2014/main" id="{E96CB4EA-3CBE-FE59-838A-CBFF0A034324}"/>
              </a:ext>
            </a:extLst>
          </p:cNvPr>
          <p:cNvGraphicFramePr/>
          <p:nvPr/>
        </p:nvGraphicFramePr>
        <p:xfrm>
          <a:off x="461383" y="708481"/>
          <a:ext cx="5261569" cy="5899663"/>
        </p:xfrm>
        <a:graphic>
          <a:graphicData uri="http://schemas.openxmlformats.org/drawingml/2006/chart">
            <c:chart xmlns:c="http://schemas.openxmlformats.org/drawingml/2006/chart" xmlns:r="http://schemas.openxmlformats.org/officeDocument/2006/relationships" r:id="rId2"/>
          </a:graphicData>
        </a:graphic>
      </p:graphicFrame>
      <p:sp>
        <p:nvSpPr>
          <p:cNvPr id="8" name="CaixaDeTexto 7">
            <a:extLst>
              <a:ext uri="{FF2B5EF4-FFF2-40B4-BE49-F238E27FC236}">
                <a16:creationId xmlns:a16="http://schemas.microsoft.com/office/drawing/2014/main" id="{0BF16358-7EAC-8AE3-5151-C41AD7C6F3B2}"/>
              </a:ext>
            </a:extLst>
          </p:cNvPr>
          <p:cNvSpPr txBox="1"/>
          <p:nvPr/>
        </p:nvSpPr>
        <p:spPr>
          <a:xfrm>
            <a:off x="6293224" y="1873954"/>
            <a:ext cx="5746375" cy="3573799"/>
          </a:xfrm>
          <a:prstGeom prst="rect">
            <a:avLst/>
          </a:prstGeom>
          <a:noFill/>
        </p:spPr>
        <p:txBody>
          <a:bodyPr wrap="square">
            <a:spAutoFit/>
          </a:bodyPr>
          <a:lstStyle/>
          <a:p>
            <a:pPr indent="179388" algn="just">
              <a:lnSpc>
                <a:spcPct val="115000"/>
              </a:lnSpc>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partir dos dados do Censo Demográfico de 2022, realizado pelo IBGE, é possível observar que, entre as pessoas com 15 anos ou mais, </a:t>
            </a:r>
            <a:r>
              <a:rPr lang="pt-BR" sz="2200" b="1" kern="100" dirty="0">
                <a:solidFill>
                  <a:srgbClr val="006666"/>
                </a:solidFill>
                <a:effectLst/>
                <a:latin typeface="Arial Narrow" panose="020B0606020202030204" pitchFamily="34" charset="0"/>
                <a:ea typeface="Aptos" panose="020B0004020202020204" pitchFamily="34" charset="0"/>
                <a:cs typeface="Times New Roman" panose="02020603050405020304" pitchFamily="18" charset="0"/>
              </a:rPr>
              <a:t>93% eram alfabetizadas</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enquanto </a:t>
            </a:r>
            <a:r>
              <a:rPr lang="pt-BR" sz="2200" b="1" kern="100" dirty="0">
                <a:solidFill>
                  <a:srgbClr val="002060"/>
                </a:solidFill>
                <a:effectLst/>
                <a:latin typeface="Arial Narrow" panose="020B0606020202030204" pitchFamily="34" charset="0"/>
                <a:ea typeface="Aptos" panose="020B0004020202020204" pitchFamily="34" charset="0"/>
                <a:cs typeface="Times New Roman" panose="02020603050405020304" pitchFamily="18" charset="0"/>
              </a:rPr>
              <a:t>7% não eram alfabetizadas</a:t>
            </a:r>
            <a:r>
              <a:rPr lang="pt-BR" sz="2200" kern="100" dirty="0">
                <a:solidFill>
                  <a:srgbClr val="00206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Brasil.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indent="179388" algn="just">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o gráfico representa partes de um total (100%), o gráfico de setores foi uma escolha adequada para mostrar a proporção entre pessoas alfabetizadas e não alfabetizadas.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888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05CDE-5793-297E-26A7-381F14B76D75}"/>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DA200FD8-177B-8671-AFDD-15A6C0C8D113}"/>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256651" y="645458"/>
            <a:ext cx="2964029" cy="753035"/>
          </a:xfrm>
          <a:prstGeom prst="rect">
            <a:avLst/>
          </a:prstGeom>
          <a:noFill/>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81F24DFD-5BE3-58B2-D861-C64B34077ADA}"/>
              </a:ext>
            </a:extLst>
          </p:cNvPr>
          <p:cNvPicPr>
            <a:picLocks noChangeAspect="1"/>
          </p:cNvPicPr>
          <p:nvPr/>
        </p:nvPicPr>
        <p:blipFill>
          <a:blip r:embed="rId3"/>
          <a:stretch>
            <a:fillRect/>
          </a:stretch>
        </p:blipFill>
        <p:spPr>
          <a:xfrm>
            <a:off x="184933" y="1398493"/>
            <a:ext cx="5762803" cy="4814049"/>
          </a:xfrm>
          <a:prstGeom prst="rect">
            <a:avLst/>
          </a:prstGeom>
        </p:spPr>
      </p:pic>
      <p:sp>
        <p:nvSpPr>
          <p:cNvPr id="6" name="CaixaDeTexto 5">
            <a:extLst>
              <a:ext uri="{FF2B5EF4-FFF2-40B4-BE49-F238E27FC236}">
                <a16:creationId xmlns:a16="http://schemas.microsoft.com/office/drawing/2014/main" id="{A7A97591-688C-D3E6-B276-E38287B5002B}"/>
              </a:ext>
            </a:extLst>
          </p:cNvPr>
          <p:cNvSpPr txBox="1"/>
          <p:nvPr/>
        </p:nvSpPr>
        <p:spPr>
          <a:xfrm>
            <a:off x="6176681" y="773568"/>
            <a:ext cx="5830385" cy="3139321"/>
          </a:xfrm>
          <a:prstGeom prst="rect">
            <a:avLst/>
          </a:prstGeom>
          <a:noFill/>
        </p:spPr>
        <p:txBody>
          <a:bodyPr wrap="square">
            <a:spAutoFit/>
          </a:bodyPr>
          <a:lstStyle/>
          <a:p>
            <a:pPr algn="jus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Cerrado é um dos principais biomas brasileiros e possui grande importância ambiental, pois abriga nascentes de rios e elevada biodiversidade. Entretanto, nos últimos anos, o desmatamento nessa região tem aumentado.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gráfico a seguir apresenta a área desmatada no Cerrado brasileiro, em hectares, entre os anos de 2019 e 2024, com base em dados do Relatório Anual do Desmatamento, produzido pelo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95A704D1-A937-B921-46A9-6FDDA498DE25}"/>
              </a:ext>
            </a:extLst>
          </p:cNvPr>
          <p:cNvPicPr>
            <a:picLocks noChangeAspect="1"/>
          </p:cNvPicPr>
          <p:nvPr/>
        </p:nvPicPr>
        <p:blipFill>
          <a:blip r:embed="rId4"/>
          <a:stretch>
            <a:fillRect/>
          </a:stretch>
        </p:blipFill>
        <p:spPr>
          <a:xfrm>
            <a:off x="6543161" y="3841376"/>
            <a:ext cx="4721151" cy="2644746"/>
          </a:xfrm>
          <a:prstGeom prst="rect">
            <a:avLst/>
          </a:prstGeom>
        </p:spPr>
      </p:pic>
    </p:spTree>
    <p:extLst>
      <p:ext uri="{BB962C8B-B14F-4D97-AF65-F5344CB8AC3E}">
        <p14:creationId xmlns:p14="http://schemas.microsoft.com/office/powerpoint/2010/main" val="3704813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46BF6-C870-ED0A-CC3F-908402980786}"/>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832C1C5C-CE44-9AA1-85F2-D3563B85F8B6}"/>
              </a:ext>
            </a:extLst>
          </p:cNvPr>
          <p:cNvPicPr>
            <a:picLocks noChangeAspect="1"/>
          </p:cNvPicPr>
          <p:nvPr/>
        </p:nvPicPr>
        <p:blipFill>
          <a:blip r:embed="rId2"/>
          <a:stretch>
            <a:fillRect/>
          </a:stretch>
        </p:blipFill>
        <p:spPr>
          <a:xfrm>
            <a:off x="919962" y="629329"/>
            <a:ext cx="4397599" cy="2463495"/>
          </a:xfrm>
          <a:prstGeom prst="rect">
            <a:avLst/>
          </a:prstGeom>
        </p:spPr>
      </p:pic>
      <p:sp>
        <p:nvSpPr>
          <p:cNvPr id="4" name="CaixaDeTexto 3">
            <a:extLst>
              <a:ext uri="{FF2B5EF4-FFF2-40B4-BE49-F238E27FC236}">
                <a16:creationId xmlns:a16="http://schemas.microsoft.com/office/drawing/2014/main" id="{90F8CDE4-76D4-D8BB-39B3-8892188EDE93}"/>
              </a:ext>
            </a:extLst>
          </p:cNvPr>
          <p:cNvSpPr txBox="1"/>
          <p:nvPr/>
        </p:nvSpPr>
        <p:spPr>
          <a:xfrm>
            <a:off x="304800" y="3207128"/>
            <a:ext cx="5791200" cy="1107996"/>
          </a:xfrm>
          <a:prstGeom prst="rect">
            <a:avLst/>
          </a:prstGeom>
          <a:noFill/>
        </p:spPr>
        <p:txBody>
          <a:bodyPr wrap="square">
            <a:spAutoFit/>
          </a:bodyPr>
          <a:lstStyle/>
          <a:p>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dirty="0">
                <a:latin typeface="Arial Narrow" panose="020B0606020202030204" pitchFamily="34" charset="0"/>
              </a:rPr>
              <a:t>Com base nessas informações, responda: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Complete o quadro, a seguir, com os valores apresentados no gráfico.</a:t>
            </a:r>
          </a:p>
        </p:txBody>
      </p:sp>
      <p:graphicFrame>
        <p:nvGraphicFramePr>
          <p:cNvPr id="6" name="Tabela 5">
            <a:extLst>
              <a:ext uri="{FF2B5EF4-FFF2-40B4-BE49-F238E27FC236}">
                <a16:creationId xmlns:a16="http://schemas.microsoft.com/office/drawing/2014/main" id="{80BB892B-D4B7-2BFF-E648-3266A45C2CE0}"/>
              </a:ext>
            </a:extLst>
          </p:cNvPr>
          <p:cNvGraphicFramePr>
            <a:graphicFrameLocks noGrp="1"/>
          </p:cNvGraphicFramePr>
          <p:nvPr/>
        </p:nvGraphicFramePr>
        <p:xfrm>
          <a:off x="645458" y="4315124"/>
          <a:ext cx="4267200" cy="2311400"/>
        </p:xfrm>
        <a:graphic>
          <a:graphicData uri="http://schemas.openxmlformats.org/drawingml/2006/table">
            <a:tbl>
              <a:tblPr firstRow="1" firstCol="1" bandRow="1"/>
              <a:tblGrid>
                <a:gridCol w="1150396">
                  <a:extLst>
                    <a:ext uri="{9D8B030D-6E8A-4147-A177-3AD203B41FA5}">
                      <a16:colId xmlns:a16="http://schemas.microsoft.com/office/drawing/2014/main" val="938629302"/>
                    </a:ext>
                  </a:extLst>
                </a:gridCol>
                <a:gridCol w="3116804">
                  <a:extLst>
                    <a:ext uri="{9D8B030D-6E8A-4147-A177-3AD203B41FA5}">
                      <a16:colId xmlns:a16="http://schemas.microsoft.com/office/drawing/2014/main" val="1257703186"/>
                    </a:ext>
                  </a:extLst>
                </a:gridCol>
              </a:tblGrid>
              <a:tr h="299579">
                <a:tc>
                  <a:txBody>
                    <a:bodyPr/>
                    <a:lstStyle/>
                    <a:p>
                      <a:pPr>
                        <a:lnSpc>
                          <a:spcPct val="115000"/>
                        </a:lnSpc>
                        <a:spcAft>
                          <a:spcPts val="800"/>
                        </a:spcAft>
                        <a:buNone/>
                      </a:pPr>
                      <a:r>
                        <a:rPr lang="pt-BR" sz="20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Ano</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AEDFB"/>
                    </a:solidFill>
                  </a:tcPr>
                </a:tc>
                <a:tc>
                  <a:txBody>
                    <a:bodyPr/>
                    <a:lstStyle/>
                    <a:p>
                      <a:pPr>
                        <a:lnSpc>
                          <a:spcPct val="115000"/>
                        </a:lnSpc>
                        <a:spcAft>
                          <a:spcPts val="800"/>
                        </a:spcAft>
                        <a:buNone/>
                      </a:pPr>
                      <a:r>
                        <a:rPr lang="pt-BR" sz="20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Área desmatada (ha)</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3534214911"/>
                  </a:ext>
                </a:extLst>
              </a:tr>
              <a:tr h="267621">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2019</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6609892"/>
                  </a:ext>
                </a:extLst>
              </a:tr>
              <a:tr h="267621">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8636731"/>
                  </a:ext>
                </a:extLst>
              </a:tr>
              <a:tr h="267621">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2021</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5994194"/>
                  </a:ext>
                </a:extLst>
              </a:tr>
              <a:tr h="267621">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2022</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2447443"/>
                  </a:ext>
                </a:extLst>
              </a:tr>
              <a:tr h="267621">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2023</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1813887"/>
                  </a:ext>
                </a:extLst>
              </a:tr>
              <a:tr h="267621">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2024</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4719055"/>
                  </a:ext>
                </a:extLst>
              </a:tr>
            </a:tbl>
          </a:graphicData>
        </a:graphic>
      </p:graphicFrame>
      <p:sp>
        <p:nvSpPr>
          <p:cNvPr id="8" name="CaixaDeTexto 7">
            <a:extLst>
              <a:ext uri="{FF2B5EF4-FFF2-40B4-BE49-F238E27FC236}">
                <a16:creationId xmlns:a16="http://schemas.microsoft.com/office/drawing/2014/main" id="{CD8A9617-0B7F-C347-0AF2-F695E44BC899}"/>
              </a:ext>
            </a:extLst>
          </p:cNvPr>
          <p:cNvSpPr txBox="1"/>
          <p:nvPr/>
        </p:nvSpPr>
        <p:spPr>
          <a:xfrm>
            <a:off x="6158753" y="872178"/>
            <a:ext cx="5853953" cy="554151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Em qual ano ocorreu o maior e o menor desmatamento, por área, no Cerrado?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Comparando os anos de 2022 e 2023, o que é possível observar sobre a evolução do desmatamento no Cerrado? Quantifique essa mudança.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Quantos hectares a mais foram desmatados no Cerrado em 2023, quando comparado a 2024?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O gráfico indica um comportamento regular do desmatamento? Justifique sua resposta.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Suponha que uma campanha ambiental tenha conseguido reduzir em 15% a área desmatada registrada em 2023. Quantos hectares deixariam de ser desmatados?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70945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726DC-5463-9962-B112-CC922851074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945974E-076C-1C3B-6052-169B593B7EDB}"/>
              </a:ext>
            </a:extLst>
          </p:cNvPr>
          <p:cNvSpPr txBox="1"/>
          <p:nvPr/>
        </p:nvSpPr>
        <p:spPr>
          <a:xfrm>
            <a:off x="80683" y="671009"/>
            <a:ext cx="12048564" cy="430887"/>
          </a:xfrm>
          <a:prstGeom prst="rect">
            <a:avLst/>
          </a:prstGeom>
          <a:solidFill>
            <a:schemeClr val="bg1"/>
          </a:solidFill>
        </p:spPr>
        <p:txBody>
          <a:bodyPr wrap="square">
            <a:spAutoFit/>
          </a:bodyPr>
          <a:lstStyle/>
          <a:p>
            <a:pPr algn="just">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gráfico que apresenta os dados sobre o Desmatamento no Brasil em hectares (ha) nos últimos 6 anos.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EFB53D4-BFF4-A11B-A40F-9FEB9AB39B2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58" t="2428" r="2043" b="2134"/>
          <a:stretch>
            <a:fillRect/>
          </a:stretch>
        </p:blipFill>
        <p:spPr bwMode="auto">
          <a:xfrm>
            <a:off x="225457" y="1247001"/>
            <a:ext cx="5062381" cy="327030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84B9E243-869B-668E-CDAD-4AE42DB2122C}"/>
              </a:ext>
            </a:extLst>
          </p:cNvPr>
          <p:cNvSpPr txBox="1"/>
          <p:nvPr/>
        </p:nvSpPr>
        <p:spPr>
          <a:xfrm>
            <a:off x="5368521" y="1101896"/>
            <a:ext cx="6823479" cy="5771132"/>
          </a:xfrm>
          <a:prstGeom prst="rect">
            <a:avLst/>
          </a:prstGeom>
          <a:solidFill>
            <a:schemeClr val="bg1"/>
          </a:solid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nessas informações,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LcParen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Complete a tabela a seguir com os valores apresentados no gráfico.</a:t>
            </a:r>
          </a:p>
          <a:p>
            <a:pPr marL="457200" indent="-457200" algn="just">
              <a:lnSpc>
                <a:spcPct val="115000"/>
              </a:lnSpc>
              <a:spcAft>
                <a:spcPts val="800"/>
              </a:spcAft>
              <a:buAutoNum type="alphaLcParenR"/>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LcParenR"/>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LcParenR"/>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LcParenR"/>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LcParenR"/>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LcParenR"/>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LcParenR"/>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LcParenR"/>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9" name="Tabela 8">
            <a:extLst>
              <a:ext uri="{FF2B5EF4-FFF2-40B4-BE49-F238E27FC236}">
                <a16:creationId xmlns:a16="http://schemas.microsoft.com/office/drawing/2014/main" id="{8CE5A370-F4A3-5DEF-0815-B1D88D89DF4F}"/>
              </a:ext>
            </a:extLst>
          </p:cNvPr>
          <p:cNvGraphicFramePr>
            <a:graphicFrameLocks noGrp="1"/>
          </p:cNvGraphicFramePr>
          <p:nvPr/>
        </p:nvGraphicFramePr>
        <p:xfrm>
          <a:off x="7172043" y="2066249"/>
          <a:ext cx="3791791" cy="2542540"/>
        </p:xfrm>
        <a:graphic>
          <a:graphicData uri="http://schemas.openxmlformats.org/drawingml/2006/table">
            <a:tbl>
              <a:tblPr firstRow="1" firstCol="1" bandRow="1"/>
              <a:tblGrid>
                <a:gridCol w="1540415">
                  <a:extLst>
                    <a:ext uri="{9D8B030D-6E8A-4147-A177-3AD203B41FA5}">
                      <a16:colId xmlns:a16="http://schemas.microsoft.com/office/drawing/2014/main" val="487450529"/>
                    </a:ext>
                  </a:extLst>
                </a:gridCol>
                <a:gridCol w="2251376">
                  <a:extLst>
                    <a:ext uri="{9D8B030D-6E8A-4147-A177-3AD203B41FA5}">
                      <a16:colId xmlns:a16="http://schemas.microsoft.com/office/drawing/2014/main" val="3319975069"/>
                    </a:ext>
                  </a:extLst>
                </a:gridCol>
              </a:tblGrid>
              <a:tr h="309371">
                <a:tc>
                  <a:txBody>
                    <a:bodyPr/>
                    <a:lstStyle/>
                    <a:p>
                      <a:pPr algn="ctr">
                        <a:lnSpc>
                          <a:spcPct val="115000"/>
                        </a:lnSpc>
                        <a:spcAft>
                          <a:spcPts val="800"/>
                        </a:spcAft>
                        <a:buNone/>
                      </a:pPr>
                      <a:r>
                        <a:rPr lang="pt-BR" sz="22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Ano</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800"/>
                        </a:spcAft>
                        <a:buNone/>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Desmatamento (ha)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804669657"/>
                  </a:ext>
                </a:extLst>
              </a:tr>
              <a:tr h="309371">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2019</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200" kern="10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27050965"/>
                  </a:ext>
                </a:extLst>
              </a:tr>
              <a:tr h="309371">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2020</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200" b="1" kern="10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60438213"/>
                  </a:ext>
                </a:extLst>
              </a:tr>
              <a:tr h="309371">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2021</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200" b="1" kern="1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01745699"/>
                  </a:ext>
                </a:extLst>
              </a:tr>
              <a:tr h="309371">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2022</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200" b="1" kern="1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41112168"/>
                  </a:ext>
                </a:extLst>
              </a:tr>
              <a:tr h="309371">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2023</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200" b="1" kern="10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1235847"/>
                  </a:ext>
                </a:extLst>
              </a:tr>
              <a:tr h="309371">
                <a:tc>
                  <a:txBody>
                    <a:bodyPr/>
                    <a:lstStyle/>
                    <a:p>
                      <a:pPr algn="ctr">
                        <a:lnSpc>
                          <a:spcPct val="115000"/>
                        </a:lnSpc>
                        <a:spcAft>
                          <a:spcPts val="800"/>
                        </a:spcAft>
                        <a:buNone/>
                      </a:pPr>
                      <a:r>
                        <a:rPr lang="pt-BR" sz="2200" kern="100">
                          <a:effectLst/>
                          <a:latin typeface="Arial Narrow" panose="020B0606020202030204" pitchFamily="34" charset="0"/>
                          <a:ea typeface="Aptos" panose="020B0004020202020204" pitchFamily="34" charset="0"/>
                          <a:cs typeface="Times New Roman" panose="02020603050405020304" pitchFamily="18" charset="0"/>
                        </a:rPr>
                        <a:t>2024</a:t>
                      </a:r>
                      <a:endParaRPr lang="pt-BR" sz="2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800"/>
                        </a:spcAft>
                        <a:buNone/>
                      </a:pPr>
                      <a:r>
                        <a:rPr lang="pt-BR" sz="2200" b="1" kern="1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59949477"/>
                  </a:ext>
                </a:extLst>
              </a:tr>
            </a:tbl>
          </a:graphicData>
        </a:graphic>
      </p:graphicFrame>
      <p:sp>
        <p:nvSpPr>
          <p:cNvPr id="11" name="CaixaDeTexto 10">
            <a:extLst>
              <a:ext uri="{FF2B5EF4-FFF2-40B4-BE49-F238E27FC236}">
                <a16:creationId xmlns:a16="http://schemas.microsoft.com/office/drawing/2014/main" id="{11E5383F-D7A3-FDB5-96EE-0BA00213CD01}"/>
              </a:ext>
            </a:extLst>
          </p:cNvPr>
          <p:cNvSpPr txBox="1"/>
          <p:nvPr/>
        </p:nvSpPr>
        <p:spPr>
          <a:xfrm>
            <a:off x="225456" y="4700270"/>
            <a:ext cx="11787249" cy="2123658"/>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Em qual ano ocorreu a maior e a menor área desmatada no Brasil?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Comparando os anos de 2022 e 2024, o que é possível observar sobre a evolução do desmatamento no Brasil? Quantifique essa mudança.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Qual é o percentual de diminuição do desmatamento no Brasil de 2023 para 2024?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Lembre-se: o percentual de diminuição pode ser calculado pela razão entre a diferença dos valores e o valor inicial</a:t>
            </a:r>
            <a:endParaRPr lang="pt-BR" sz="2200" dirty="0"/>
          </a:p>
        </p:txBody>
      </p:sp>
    </p:spTree>
    <p:extLst>
      <p:ext uri="{BB962C8B-B14F-4D97-AF65-F5344CB8AC3E}">
        <p14:creationId xmlns:p14="http://schemas.microsoft.com/office/powerpoint/2010/main" val="2396455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AA7F0-6656-CB13-9630-0BB02E4F105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2AD17FF-59A7-6615-0201-1A1A5052DA48}"/>
              </a:ext>
            </a:extLst>
          </p:cNvPr>
          <p:cNvSpPr txBox="1"/>
          <p:nvPr/>
        </p:nvSpPr>
        <p:spPr>
          <a:xfrm>
            <a:off x="107577" y="766492"/>
            <a:ext cx="11923058" cy="2328843"/>
          </a:xfrm>
          <a:prstGeom prst="rect">
            <a:avLst/>
          </a:prstGeom>
          <a:solidFill>
            <a:schemeClr val="bg1"/>
          </a:solidFill>
        </p:spPr>
        <p:txBody>
          <a:bodyPr wrap="square">
            <a:spAutoFit/>
          </a:bodyPr>
          <a:lstStyle/>
          <a:p>
            <a:pPr algn="just">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Quando comparada aos demais biomas brasileiros, a Caatinga apresentou uma das menores reduções do desmatamento entre 2023 e 2024, registrando uma queda de aproximadamente 13,4% na área desmatada, segundo os dados do Relatório Anual do Desmatamento (RAD2024), elaborado pelo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Esse cenário merece atenção, pois a Caatinga é o único bioma exclusivamente brasileiro e ocupa cerca de 10% do território nacional, desempenhando importante papel na biodiversidade e no equilíbrio ambiental do país.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gráfico de barras, a seguir, construído com base nos dados do RAD2024.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9BEC9B27-85E4-D70A-DE0B-DDAB309CF6D8}"/>
              </a:ext>
            </a:extLst>
          </p:cNvPr>
          <p:cNvPicPr>
            <a:picLocks noChangeAspect="1"/>
          </p:cNvPicPr>
          <p:nvPr/>
        </p:nvPicPr>
        <p:blipFill>
          <a:blip r:embed="rId2"/>
          <a:stretch>
            <a:fillRect/>
          </a:stretch>
        </p:blipFill>
        <p:spPr>
          <a:xfrm>
            <a:off x="765182" y="3222376"/>
            <a:ext cx="4539742" cy="3259105"/>
          </a:xfrm>
          <a:prstGeom prst="rect">
            <a:avLst/>
          </a:prstGeom>
        </p:spPr>
      </p:pic>
      <p:sp>
        <p:nvSpPr>
          <p:cNvPr id="7" name="CaixaDeTexto 6">
            <a:extLst>
              <a:ext uri="{FF2B5EF4-FFF2-40B4-BE49-F238E27FC236}">
                <a16:creationId xmlns:a16="http://schemas.microsoft.com/office/drawing/2014/main" id="{CDF6A690-9E9A-7D3D-8376-918D2C97791B}"/>
              </a:ext>
            </a:extLst>
          </p:cNvPr>
          <p:cNvSpPr txBox="1"/>
          <p:nvPr/>
        </p:nvSpPr>
        <p:spPr>
          <a:xfrm>
            <a:off x="6096000" y="3095335"/>
            <a:ext cx="5988423" cy="1107996"/>
          </a:xfrm>
          <a:prstGeom prst="rect">
            <a:avLst/>
          </a:prstGeom>
          <a:noFill/>
        </p:spPr>
        <p:txBody>
          <a:bodyPr wrap="square">
            <a:spAutoFit/>
          </a:bodyPr>
          <a:lstStyle/>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nessas informações,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Complete a tabela, a seguir, com os valores apresentados no gráfico.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9" name="Tabela 8">
            <a:extLst>
              <a:ext uri="{FF2B5EF4-FFF2-40B4-BE49-F238E27FC236}">
                <a16:creationId xmlns:a16="http://schemas.microsoft.com/office/drawing/2014/main" id="{E94C745C-033B-C352-F528-919756C86637}"/>
              </a:ext>
            </a:extLst>
          </p:cNvPr>
          <p:cNvGraphicFramePr>
            <a:graphicFrameLocks noGrp="1"/>
          </p:cNvGraphicFramePr>
          <p:nvPr/>
        </p:nvGraphicFramePr>
        <p:xfrm>
          <a:off x="6739827" y="4211180"/>
          <a:ext cx="4686991" cy="2461403"/>
        </p:xfrm>
        <a:graphic>
          <a:graphicData uri="http://schemas.openxmlformats.org/drawingml/2006/table">
            <a:tbl>
              <a:tblPr firstRow="1" firstCol="1" bandRow="1"/>
              <a:tblGrid>
                <a:gridCol w="1263568">
                  <a:extLst>
                    <a:ext uri="{9D8B030D-6E8A-4147-A177-3AD203B41FA5}">
                      <a16:colId xmlns:a16="http://schemas.microsoft.com/office/drawing/2014/main" val="3621071152"/>
                    </a:ext>
                  </a:extLst>
                </a:gridCol>
                <a:gridCol w="3423423">
                  <a:extLst>
                    <a:ext uri="{9D8B030D-6E8A-4147-A177-3AD203B41FA5}">
                      <a16:colId xmlns:a16="http://schemas.microsoft.com/office/drawing/2014/main" val="1035079053"/>
                    </a:ext>
                  </a:extLst>
                </a:gridCol>
              </a:tblGrid>
              <a:tr h="351629">
                <a:tc>
                  <a:txBody>
                    <a:bodyPr/>
                    <a:lstStyle/>
                    <a:p>
                      <a:pPr>
                        <a:lnSpc>
                          <a:spcPct val="115000"/>
                        </a:lnSpc>
                        <a:spcAft>
                          <a:spcPts val="800"/>
                        </a:spcAft>
                        <a:buNone/>
                      </a:pPr>
                      <a:r>
                        <a:rPr lang="pt-BR" sz="20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Ano</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AEDFB"/>
                    </a:solidFill>
                  </a:tcPr>
                </a:tc>
                <a:tc>
                  <a:txBody>
                    <a:bodyPr/>
                    <a:lstStyle/>
                    <a:p>
                      <a:pPr>
                        <a:lnSpc>
                          <a:spcPct val="115000"/>
                        </a:lnSpc>
                        <a:spcAft>
                          <a:spcPts val="800"/>
                        </a:spcAft>
                        <a:buNone/>
                      </a:pPr>
                      <a:r>
                        <a:rPr lang="pt-BR" sz="2000" kern="10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Área desmatada (ha)</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2070715513"/>
                  </a:ext>
                </a:extLst>
              </a:tr>
              <a:tr h="351629">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2019</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5013506"/>
                  </a:ext>
                </a:extLst>
              </a:tr>
              <a:tr h="351629">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2020</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5999220"/>
                  </a:ext>
                </a:extLst>
              </a:tr>
              <a:tr h="351629">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2021</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05030"/>
                  </a:ext>
                </a:extLst>
              </a:tr>
              <a:tr h="351629">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2022</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122938"/>
                  </a:ext>
                </a:extLst>
              </a:tr>
              <a:tr h="351629">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2023</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274392"/>
                  </a:ext>
                </a:extLst>
              </a:tr>
              <a:tr h="351629">
                <a:tc>
                  <a:txBody>
                    <a:bodyPr/>
                    <a:lstStyle/>
                    <a:p>
                      <a:pPr>
                        <a:lnSpc>
                          <a:spcPct val="115000"/>
                        </a:lnSpc>
                        <a:spcAft>
                          <a:spcPts val="800"/>
                        </a:spcAft>
                        <a:buNone/>
                      </a:pPr>
                      <a:r>
                        <a:rPr lang="pt-BR" sz="2000" kern="100">
                          <a:effectLst/>
                          <a:latin typeface="Arial Narrow" panose="020B0606020202030204" pitchFamily="34" charset="0"/>
                          <a:ea typeface="Aptos" panose="020B0004020202020204" pitchFamily="34" charset="0"/>
                          <a:cs typeface="Times New Roman" panose="02020603050405020304" pitchFamily="18" charset="0"/>
                        </a:rPr>
                        <a:t>2024</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6259761"/>
                  </a:ext>
                </a:extLst>
              </a:tr>
            </a:tbl>
          </a:graphicData>
        </a:graphic>
      </p:graphicFrame>
    </p:spTree>
    <p:extLst>
      <p:ext uri="{BB962C8B-B14F-4D97-AF65-F5344CB8AC3E}">
        <p14:creationId xmlns:p14="http://schemas.microsoft.com/office/powerpoint/2010/main" val="141176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E9AA1-144A-F7AB-4A52-98CBC0649A15}"/>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B46EC2C-4E11-71FC-C797-019C73D5AE22}"/>
              </a:ext>
            </a:extLst>
          </p:cNvPr>
          <p:cNvPicPr>
            <a:picLocks noChangeAspect="1"/>
          </p:cNvPicPr>
          <p:nvPr/>
        </p:nvPicPr>
        <p:blipFill>
          <a:blip r:embed="rId2"/>
          <a:stretch>
            <a:fillRect/>
          </a:stretch>
        </p:blipFill>
        <p:spPr>
          <a:xfrm>
            <a:off x="442650" y="1431894"/>
            <a:ext cx="5563703" cy="3994212"/>
          </a:xfrm>
          <a:prstGeom prst="rect">
            <a:avLst/>
          </a:prstGeom>
        </p:spPr>
      </p:pic>
      <p:sp>
        <p:nvSpPr>
          <p:cNvPr id="4" name="CaixaDeTexto 3">
            <a:extLst>
              <a:ext uri="{FF2B5EF4-FFF2-40B4-BE49-F238E27FC236}">
                <a16:creationId xmlns:a16="http://schemas.microsoft.com/office/drawing/2014/main" id="{D34D73F9-F81D-DC44-9574-01C1059C91BC}"/>
              </a:ext>
            </a:extLst>
          </p:cNvPr>
          <p:cNvSpPr txBox="1"/>
          <p:nvPr/>
        </p:nvSpPr>
        <p:spPr>
          <a:xfrm>
            <a:off x="6185649" y="1163365"/>
            <a:ext cx="5862918" cy="4124206"/>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Em qual ano ocorreu a maior e a menor área desmatada na Caatinga?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Comparando os anos de 2022 e 2023, o que é possível observar sobre a evolução do desmatamento na Caatinga? Quantifique essa mudança.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Quantos hectares a menos foram desmatados na Caatinga em 2024, quando comparado a 2023?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A previsão é que em 2025 o desmatamento da Caatinga  seja 25% menor que no ano anterior. Caso essa previsão se confirme, quantos hectares deixarão de ser desmatados?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23983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5999C-EEB8-1EA1-0B81-D7D1DF83888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F8449BC-8342-3E8E-CA0B-5AA39B0B55D7}"/>
              </a:ext>
            </a:extLst>
          </p:cNvPr>
          <p:cNvSpPr txBox="1"/>
          <p:nvPr/>
        </p:nvSpPr>
        <p:spPr>
          <a:xfrm>
            <a:off x="215153" y="659319"/>
            <a:ext cx="11896165" cy="1107996"/>
          </a:xfrm>
          <a:prstGeom prst="rect">
            <a:avLst/>
          </a:prstGeom>
          <a:solidFill>
            <a:schemeClr val="bg1"/>
          </a:solidFill>
        </p:spPr>
        <p:txBody>
          <a:bodyPr wrap="square">
            <a:spAutoFit/>
          </a:bodyPr>
          <a:lstStyle/>
          <a:p>
            <a:pPr algn="just">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reportagem sobre o desmatamento nos biomas brasileiros em 2024 apresentou o gráfico de setores a seguir. No entanto, ao construir o gráfico, houve um problema na forma de apresentar os dados: alguns biomas foram representados por valores absolutos (em hectares) e outros por valores relativos (em porcentagem).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999419C-5A51-4ED8-F6C6-69F5252860C9}"/>
              </a:ext>
            </a:extLst>
          </p:cNvPr>
          <p:cNvSpPr txBox="1"/>
          <p:nvPr/>
        </p:nvSpPr>
        <p:spPr>
          <a:xfrm>
            <a:off x="215153" y="1767315"/>
            <a:ext cx="5818094" cy="848374"/>
          </a:xfrm>
          <a:prstGeom prst="rect">
            <a:avLst/>
          </a:prstGeom>
          <a:noFill/>
        </p:spPr>
        <p:txBody>
          <a:bodyPr wrap="square">
            <a:spAutoFit/>
          </a:bodyPr>
          <a:lstStyle/>
          <a:p>
            <a:pPr algn="ctr">
              <a:lnSpc>
                <a:spcPct val="115000"/>
              </a:lnSpc>
              <a:spcAft>
                <a:spcPts val="800"/>
              </a:spcAft>
              <a:buNone/>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Participação dos biomas no desmatamento total do Brasil em 2024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5544B4E8-C279-6BA4-DBF8-BF2B5B7833DE}"/>
              </a:ext>
            </a:extLst>
          </p:cNvPr>
          <p:cNvPicPr>
            <a:picLocks noChangeAspect="1"/>
          </p:cNvPicPr>
          <p:nvPr/>
        </p:nvPicPr>
        <p:blipFill>
          <a:blip r:embed="rId2"/>
          <a:stretch>
            <a:fillRect/>
          </a:stretch>
        </p:blipFill>
        <p:spPr>
          <a:xfrm>
            <a:off x="1057836" y="2615689"/>
            <a:ext cx="4637605" cy="3964405"/>
          </a:xfrm>
          <a:prstGeom prst="rect">
            <a:avLst/>
          </a:prstGeom>
        </p:spPr>
      </p:pic>
      <p:sp>
        <p:nvSpPr>
          <p:cNvPr id="9" name="CaixaDeTexto 8">
            <a:extLst>
              <a:ext uri="{FF2B5EF4-FFF2-40B4-BE49-F238E27FC236}">
                <a16:creationId xmlns:a16="http://schemas.microsoft.com/office/drawing/2014/main" id="{75127DB9-978A-FC33-D15E-DD2557C8CFC8}"/>
              </a:ext>
            </a:extLst>
          </p:cNvPr>
          <p:cNvSpPr txBox="1"/>
          <p:nvPr/>
        </p:nvSpPr>
        <p:spPr>
          <a:xfrm>
            <a:off x="6158755" y="2068832"/>
            <a:ext cx="5916706" cy="4226798"/>
          </a:xfrm>
          <a:prstGeom prst="rect">
            <a:avLst/>
          </a:prstGeom>
          <a:noFill/>
        </p:spPr>
        <p:txBody>
          <a:bodyPr wrap="square">
            <a:spAutoFit/>
          </a:bodyPr>
          <a:lstStyle/>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no gráfico, responda o que se pede: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bioma apresentou a maior participação no desmatamento brasileiro em 2024?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problema pode ser observado na forma como os dados foram apresentados nesse gráfico?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Mesmo com o problema de apresentação, é possível concluir qual bioma apresentou a menor participação no desmatamento? Justifique.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Sabendo que o total desmatado no Brasil em 2024 foi de 1 242 079 hectares, determine aproximadamente a área desmatada correspondente ao Pantanal.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8671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A6287-2838-3109-8C0B-D8D81325F24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1107FDB-4747-4078-5BFB-D1F1BD809D50}"/>
              </a:ext>
            </a:extLst>
          </p:cNvPr>
          <p:cNvSpPr txBox="1"/>
          <p:nvPr/>
        </p:nvSpPr>
        <p:spPr>
          <a:xfrm>
            <a:off x="143435" y="653048"/>
            <a:ext cx="5889812" cy="848437"/>
          </a:xfrm>
          <a:prstGeom prst="rect">
            <a:avLst/>
          </a:prstGeom>
          <a:noFill/>
        </p:spPr>
        <p:txBody>
          <a:bodyPr wrap="square">
            <a:spAutoFit/>
          </a:bodyPr>
          <a:lstStyle/>
          <a:p>
            <a:pPr>
              <a:lnSpc>
                <a:spcPct val="115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Complete a tabela, a seguir, com os dados em valores absolutos e relativos: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C111CC6E-759F-9747-5812-F37547A3047E}"/>
              </a:ext>
            </a:extLst>
          </p:cNvPr>
          <p:cNvGraphicFramePr>
            <a:graphicFrameLocks noGrp="1"/>
          </p:cNvGraphicFramePr>
          <p:nvPr/>
        </p:nvGraphicFramePr>
        <p:xfrm>
          <a:off x="143435" y="1617237"/>
          <a:ext cx="5809130" cy="3158426"/>
        </p:xfrm>
        <a:graphic>
          <a:graphicData uri="http://schemas.openxmlformats.org/drawingml/2006/table">
            <a:tbl>
              <a:tblPr firstRow="1" firstCol="1" bandRow="1"/>
              <a:tblGrid>
                <a:gridCol w="1535881">
                  <a:extLst>
                    <a:ext uri="{9D8B030D-6E8A-4147-A177-3AD203B41FA5}">
                      <a16:colId xmlns:a16="http://schemas.microsoft.com/office/drawing/2014/main" val="2671118607"/>
                    </a:ext>
                  </a:extLst>
                </a:gridCol>
                <a:gridCol w="1910131">
                  <a:extLst>
                    <a:ext uri="{9D8B030D-6E8A-4147-A177-3AD203B41FA5}">
                      <a16:colId xmlns:a16="http://schemas.microsoft.com/office/drawing/2014/main" val="983773311"/>
                    </a:ext>
                  </a:extLst>
                </a:gridCol>
                <a:gridCol w="2363118">
                  <a:extLst>
                    <a:ext uri="{9D8B030D-6E8A-4147-A177-3AD203B41FA5}">
                      <a16:colId xmlns:a16="http://schemas.microsoft.com/office/drawing/2014/main" val="2439777237"/>
                    </a:ext>
                  </a:extLst>
                </a:gridCol>
              </a:tblGrid>
              <a:tr h="306665">
                <a:tc gridSpan="3">
                  <a:txBody>
                    <a:bodyPr/>
                    <a:lstStyle/>
                    <a:p>
                      <a:pPr algn="ctr">
                        <a:lnSpc>
                          <a:spcPct val="115000"/>
                        </a:lnSpc>
                        <a:spcAft>
                          <a:spcPts val="800"/>
                        </a:spcAft>
                        <a:buNone/>
                      </a:pPr>
                      <a:r>
                        <a:rPr lang="pt-BR" sz="2000" b="1"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Participação dos biomas no desmatamento total do Brasil em 2024</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1D1D1"/>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4278485772"/>
                  </a:ext>
                </a:extLst>
              </a:tr>
              <a:tr h="353967">
                <a:tc>
                  <a:txBody>
                    <a:bodyPr/>
                    <a:lstStyle/>
                    <a:p>
                      <a:pPr algn="ctr">
                        <a:lnSpc>
                          <a:spcPct val="115000"/>
                        </a:lnSpc>
                        <a:spcAft>
                          <a:spcPts val="800"/>
                        </a:spcAft>
                        <a:buNone/>
                      </a:pPr>
                      <a:r>
                        <a:rPr lang="pt-BR" sz="2000" b="1"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Bioma</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800"/>
                        </a:spcAft>
                        <a:buNone/>
                      </a:pPr>
                      <a:r>
                        <a:rPr lang="pt-BR" sz="2000" b="1"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Participação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800"/>
                        </a:spcAft>
                        <a:buNone/>
                      </a:pPr>
                      <a:r>
                        <a:rPr lang="pt-BR" sz="2000" b="1"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Área desmatada (ha)</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715526523"/>
                  </a:ext>
                </a:extLst>
              </a:tr>
              <a:tr h="353967">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Amazônia</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buNone/>
                      </a:pPr>
                      <a:endParaRPr lang="pt-BR" sz="2000" kern="100">
                        <a:effectLst/>
                        <a:latin typeface="Aptos" panose="020B0004020202020204" pitchFamily="34" charset="0"/>
                      </a:endParaRPr>
                    </a:p>
                  </a:txBody>
                  <a:tcPr marL="44450" marR="444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8744821"/>
                  </a:ext>
                </a:extLst>
              </a:tr>
              <a:tr h="353967">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Caatinga</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buNone/>
                      </a:pPr>
                      <a:endParaRPr lang="pt-BR" sz="2000" kern="100">
                        <a:effectLst/>
                        <a:latin typeface="Aptos" panose="020B0004020202020204" pitchFamily="34" charset="0"/>
                      </a:endParaRPr>
                    </a:p>
                  </a:txBody>
                  <a:tcPr marL="44450" marR="444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3391818"/>
                  </a:ext>
                </a:extLst>
              </a:tr>
              <a:tr h="353967">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Cerrado</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buNone/>
                      </a:pPr>
                      <a:endParaRPr lang="pt-BR" sz="2000" kern="100">
                        <a:effectLst/>
                        <a:latin typeface="Aptos" panose="020B0004020202020204" pitchFamily="34" charset="0"/>
                      </a:endParaRPr>
                    </a:p>
                  </a:txBody>
                  <a:tcPr marL="44450" marR="444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9354364"/>
                  </a:ext>
                </a:extLst>
              </a:tr>
              <a:tr h="353967">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Mata Atlântica</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buNone/>
                      </a:pPr>
                      <a:endParaRPr lang="pt-BR" sz="2000" kern="100">
                        <a:effectLst/>
                        <a:latin typeface="Aptos" panose="020B0004020202020204" pitchFamily="34" charset="0"/>
                      </a:endParaRPr>
                    </a:p>
                  </a:txBody>
                  <a:tcPr marL="44450" marR="444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1246122"/>
                  </a:ext>
                </a:extLst>
              </a:tr>
              <a:tr h="353967">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Pampa</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buNone/>
                      </a:pPr>
                      <a:endParaRPr lang="pt-BR" sz="2000" kern="100">
                        <a:effectLst/>
                        <a:latin typeface="Aptos" panose="020B0004020202020204" pitchFamily="34" charset="0"/>
                      </a:endParaRPr>
                    </a:p>
                  </a:txBody>
                  <a:tcPr marL="44450" marR="444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2817923"/>
                  </a:ext>
                </a:extLst>
              </a:tr>
              <a:tr h="353967">
                <a:tc>
                  <a:txBody>
                    <a:bodyPr/>
                    <a:lstStyle/>
                    <a:p>
                      <a:pPr algn="ctr">
                        <a:lnSpc>
                          <a:spcPct val="115000"/>
                        </a:lnSpc>
                        <a:spcAft>
                          <a:spcPts val="800"/>
                        </a:spcAft>
                        <a:buNone/>
                      </a:pPr>
                      <a:r>
                        <a:rPr lang="pt-BR" sz="2000" kern="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Pantanal</a:t>
                      </a:r>
                      <a:endParaRPr lang="pt-B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buNone/>
                      </a:pPr>
                      <a:endParaRPr lang="pt-BR" sz="2000" kern="100">
                        <a:effectLst/>
                        <a:latin typeface="Aptos" panose="020B0004020202020204" pitchFamily="34" charset="0"/>
                      </a:endParaRPr>
                    </a:p>
                  </a:txBody>
                  <a:tcPr marL="44450" marR="444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0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1468846"/>
                  </a:ext>
                </a:extLst>
              </a:tr>
            </a:tbl>
          </a:graphicData>
        </a:graphic>
      </p:graphicFrame>
      <p:pic>
        <p:nvPicPr>
          <p:cNvPr id="6" name="Imagem 5">
            <a:extLst>
              <a:ext uri="{FF2B5EF4-FFF2-40B4-BE49-F238E27FC236}">
                <a16:creationId xmlns:a16="http://schemas.microsoft.com/office/drawing/2014/main" id="{E51D4996-DD04-86E6-0C64-07705CA63E83}"/>
              </a:ext>
            </a:extLst>
          </p:cNvPr>
          <p:cNvPicPr>
            <a:picLocks noChangeAspect="1"/>
          </p:cNvPicPr>
          <p:nvPr/>
        </p:nvPicPr>
        <p:blipFill>
          <a:blip r:embed="rId2"/>
          <a:stretch>
            <a:fillRect/>
          </a:stretch>
        </p:blipFill>
        <p:spPr>
          <a:xfrm>
            <a:off x="6624918" y="885500"/>
            <a:ext cx="4637605" cy="3964405"/>
          </a:xfrm>
          <a:prstGeom prst="rect">
            <a:avLst/>
          </a:prstGeom>
        </p:spPr>
      </p:pic>
    </p:spTree>
    <p:extLst>
      <p:ext uri="{BB962C8B-B14F-4D97-AF65-F5344CB8AC3E}">
        <p14:creationId xmlns:p14="http://schemas.microsoft.com/office/powerpoint/2010/main" val="1159388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1308D3C-3B19-D7AC-1000-00AE45EA8B93}"/>
              </a:ext>
            </a:extLst>
          </p:cNvPr>
          <p:cNvSpPr txBox="1"/>
          <p:nvPr/>
        </p:nvSpPr>
        <p:spPr>
          <a:xfrm>
            <a:off x="149716" y="974974"/>
            <a:ext cx="5760000" cy="3919022"/>
          </a:xfrm>
          <a:prstGeom prst="rect">
            <a:avLst/>
          </a:prstGeom>
          <a:solidFill>
            <a:schemeClr val="bg1"/>
          </a:solid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10.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tamanho das áreas desmatadas no Cerrado pode variar bastante, enquanto alguns desmatamentos atingem pequenas áreas, outros ocupam grandes extensões do território. O Relatório Anual do Desmatamento (RAD2024), elaborado pelo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apresenta a distribuição da área desmatada no Cerrado brasileiro em 2024, organizada por classes de tamanho, em hectares.</a:t>
            </a: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os dados da tabela, a seguir, representando a distribuição da área desmatada no Cerrado de acordo com o tamanho das áreas atingidas.</a:t>
            </a:r>
          </a:p>
        </p:txBody>
      </p:sp>
      <p:pic>
        <p:nvPicPr>
          <p:cNvPr id="4" name="Imagem 3">
            <a:extLst>
              <a:ext uri="{FF2B5EF4-FFF2-40B4-BE49-F238E27FC236}">
                <a16:creationId xmlns:a16="http://schemas.microsoft.com/office/drawing/2014/main" id="{E11F75F3-27FE-A467-51F8-CDA5C6DB0847}"/>
              </a:ext>
            </a:extLst>
          </p:cNvPr>
          <p:cNvPicPr>
            <a:picLocks noChangeAspect="1"/>
          </p:cNvPicPr>
          <p:nvPr/>
        </p:nvPicPr>
        <p:blipFill>
          <a:blip r:embed="rId2"/>
          <a:srcRect l="32469" r="32469" b="16739"/>
          <a:stretch/>
        </p:blipFill>
        <p:spPr>
          <a:xfrm>
            <a:off x="6282286" y="974974"/>
            <a:ext cx="5343617" cy="3266902"/>
          </a:xfrm>
          <a:prstGeom prst="rect">
            <a:avLst/>
          </a:prstGeom>
        </p:spPr>
      </p:pic>
    </p:spTree>
    <p:extLst>
      <p:ext uri="{BB962C8B-B14F-4D97-AF65-F5344CB8AC3E}">
        <p14:creationId xmlns:p14="http://schemas.microsoft.com/office/powerpoint/2010/main" val="3182339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F64B2CB0-8FD2-DC5F-2D69-8FA1F7C75BFC}"/>
              </a:ext>
            </a:extLst>
          </p:cNvPr>
          <p:cNvPicPr>
            <a:picLocks noChangeAspect="1"/>
          </p:cNvPicPr>
          <p:nvPr/>
        </p:nvPicPr>
        <p:blipFill rotWithShape="1">
          <a:blip r:embed="rId2"/>
          <a:srcRect l="4364" t="6458" r="2087"/>
          <a:stretch>
            <a:fillRect/>
          </a:stretch>
        </p:blipFill>
        <p:spPr bwMode="auto">
          <a:xfrm>
            <a:off x="7187680" y="2206370"/>
            <a:ext cx="3809720" cy="4472834"/>
          </a:xfrm>
          <a:prstGeom prst="rect">
            <a:avLst/>
          </a:prstGeom>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893EBEE2-449F-6209-8BE0-7AF9A158BFF2}"/>
              </a:ext>
            </a:extLst>
          </p:cNvPr>
          <p:cNvSpPr txBox="1"/>
          <p:nvPr/>
        </p:nvSpPr>
        <p:spPr>
          <a:xfrm>
            <a:off x="6212540" y="759820"/>
            <a:ext cx="5760000" cy="1446550"/>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Construa, no espaço a seguir, um histograma que represente a distribuição da área desmatada no Cerrado, em 2024, de acordo com o tamanho do desmatamento (em hectares).</a:t>
            </a:r>
          </a:p>
        </p:txBody>
      </p:sp>
      <p:pic>
        <p:nvPicPr>
          <p:cNvPr id="4" name="Imagem 3">
            <a:extLst>
              <a:ext uri="{FF2B5EF4-FFF2-40B4-BE49-F238E27FC236}">
                <a16:creationId xmlns:a16="http://schemas.microsoft.com/office/drawing/2014/main" id="{463462C3-22F7-1F40-A107-EAE7D3838ABA}"/>
              </a:ext>
            </a:extLst>
          </p:cNvPr>
          <p:cNvPicPr>
            <a:picLocks noChangeAspect="1"/>
          </p:cNvPicPr>
          <p:nvPr/>
        </p:nvPicPr>
        <p:blipFill>
          <a:blip r:embed="rId3"/>
          <a:srcRect l="32469" r="32469" b="16739"/>
          <a:stretch/>
        </p:blipFill>
        <p:spPr>
          <a:xfrm>
            <a:off x="285940" y="1795549"/>
            <a:ext cx="5343617" cy="3266902"/>
          </a:xfrm>
          <a:prstGeom prst="rect">
            <a:avLst/>
          </a:prstGeom>
        </p:spPr>
      </p:pic>
    </p:spTree>
    <p:extLst>
      <p:ext uri="{BB962C8B-B14F-4D97-AF65-F5344CB8AC3E}">
        <p14:creationId xmlns:p14="http://schemas.microsoft.com/office/powerpoint/2010/main" val="4187854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893EBEE2-449F-6209-8BE0-7AF9A158BFF2}"/>
              </a:ext>
            </a:extLst>
          </p:cNvPr>
          <p:cNvSpPr txBox="1"/>
          <p:nvPr/>
        </p:nvSpPr>
        <p:spPr>
          <a:xfrm>
            <a:off x="6230470" y="849469"/>
            <a:ext cx="5760000" cy="5478423"/>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Determine o percentual aproximado da área desmatada que ocorreu em áreas acima de 100 hectares. O que esse resultado indica?</a:t>
            </a: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Agrupando as classes de 0 a 50 ha como “pequenos desmatamentos” e as classes acima de 50 ha como “grandes desmatamentos”, qual grupo concentrou maior área desmatada? Quantifique essa diferença.</a:t>
            </a: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Com base no histograma, a afirmação: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 maior parte do desmatamento no Cerrado acontece em pequenas áreas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pode ser considerada correta? Justifique com dados.</a:t>
            </a: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Explique por que um histograma foi mais adequado do que um gráfico de barras para representar esses dados.</a:t>
            </a:r>
          </a:p>
        </p:txBody>
      </p:sp>
      <p:pic>
        <p:nvPicPr>
          <p:cNvPr id="4" name="Imagem 3">
            <a:extLst>
              <a:ext uri="{FF2B5EF4-FFF2-40B4-BE49-F238E27FC236}">
                <a16:creationId xmlns:a16="http://schemas.microsoft.com/office/drawing/2014/main" id="{463462C3-22F7-1F40-A107-EAE7D3838ABA}"/>
              </a:ext>
            </a:extLst>
          </p:cNvPr>
          <p:cNvPicPr>
            <a:picLocks noChangeAspect="1"/>
          </p:cNvPicPr>
          <p:nvPr/>
        </p:nvPicPr>
        <p:blipFill>
          <a:blip r:embed="rId2"/>
          <a:srcRect l="32469" r="32469" b="16739"/>
          <a:stretch/>
        </p:blipFill>
        <p:spPr>
          <a:xfrm>
            <a:off x="285940" y="1795549"/>
            <a:ext cx="5343617" cy="3266902"/>
          </a:xfrm>
          <a:prstGeom prst="rect">
            <a:avLst/>
          </a:prstGeom>
        </p:spPr>
      </p:pic>
    </p:spTree>
    <p:extLst>
      <p:ext uri="{BB962C8B-B14F-4D97-AF65-F5344CB8AC3E}">
        <p14:creationId xmlns:p14="http://schemas.microsoft.com/office/powerpoint/2010/main" val="2284408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1EE559B7-1760-169B-963A-EA7600B852B0}"/>
              </a:ext>
            </a:extLst>
          </p:cNvPr>
          <p:cNvSpPr/>
          <p:nvPr/>
        </p:nvSpPr>
        <p:spPr>
          <a:xfrm>
            <a:off x="156000" y="895858"/>
            <a:ext cx="11880000" cy="1345318"/>
          </a:xfrm>
          <a:prstGeom prst="roundRect">
            <a:avLst>
              <a:gd name="adj" fmla="val 22629"/>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r>
              <a:rPr lang="pt-BR" sz="20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as habilidades de </a:t>
            </a:r>
            <a:r>
              <a:rPr lang="pt-BR" sz="20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associar </a:t>
            </a:r>
            <a:r>
              <a:rPr lang="pt-BR" sz="20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informações apresentadas em tabelas simples e gráficos para </a:t>
            </a:r>
            <a:r>
              <a:rPr lang="pt-BR" sz="20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resolver </a:t>
            </a:r>
            <a:r>
              <a:rPr lang="pt-BR" sz="20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problemas</a:t>
            </a:r>
            <a:r>
              <a:rPr lang="pt-BR" sz="20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0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que envolvam dados estatísticos. Fique atento a sua resolução e marque apenas uma alternativa.</a:t>
            </a: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10;&#10;O conteúdo gerado por IA pode estar incorreto.">
            <a:extLst>
              <a:ext uri="{FF2B5EF4-FFF2-40B4-BE49-F238E27FC236}">
                <a16:creationId xmlns:a16="http://schemas.microsoft.com/office/drawing/2014/main" id="{A984ECA4-FF16-9A38-737E-25B7D03B0462}"/>
              </a:ext>
            </a:extLst>
          </p:cNvPr>
          <p:cNvPicPr>
            <a:picLocks noChangeAspect="1"/>
          </p:cNvPicPr>
          <p:nvPr/>
        </p:nvPicPr>
        <p:blipFill rotWithShape="1">
          <a:blip r:embed="rId2">
            <a:extLst>
              <a:ext uri="{28A0092B-C50C-407E-A947-70E740481C1C}">
                <a14:useLocalDpi xmlns:a14="http://schemas.microsoft.com/office/drawing/2010/main" val="0"/>
              </a:ext>
            </a:extLst>
          </a:blip>
          <a:srcRect t="7333" b="20931"/>
          <a:stretch>
            <a:fillRect/>
          </a:stretch>
        </p:blipFill>
        <p:spPr bwMode="auto">
          <a:xfrm>
            <a:off x="140047" y="653810"/>
            <a:ext cx="2160000" cy="754388"/>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3B835CA3-5E8E-D8A6-833C-08936F4E5C03}"/>
              </a:ext>
            </a:extLst>
          </p:cNvPr>
          <p:cNvSpPr txBox="1"/>
          <p:nvPr/>
        </p:nvSpPr>
        <p:spPr>
          <a:xfrm>
            <a:off x="156000" y="2410815"/>
            <a:ext cx="5760000" cy="162711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gráfico, a seguir, apresenta a área desmatada, em hectares, em estados brasileiros entre 2019 e 2024, organizada segundo o ranking de desmatamento de 2024, elaborado pelo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C9BA4C1F-EDA4-7FE0-5DD8-5AD6594CC79D}"/>
              </a:ext>
            </a:extLst>
          </p:cNvPr>
          <p:cNvPicPr>
            <a:picLocks noChangeAspect="1"/>
          </p:cNvPicPr>
          <p:nvPr/>
        </p:nvPicPr>
        <p:blipFill>
          <a:blip r:embed="rId3"/>
          <a:stretch>
            <a:fillRect/>
          </a:stretch>
        </p:blipFill>
        <p:spPr>
          <a:xfrm>
            <a:off x="6429669" y="2410815"/>
            <a:ext cx="5400000" cy="3652678"/>
          </a:xfrm>
          <a:prstGeom prst="rect">
            <a:avLst/>
          </a:prstGeom>
        </p:spPr>
      </p:pic>
    </p:spTree>
    <p:extLst>
      <p:ext uri="{BB962C8B-B14F-4D97-AF65-F5344CB8AC3E}">
        <p14:creationId xmlns:p14="http://schemas.microsoft.com/office/powerpoint/2010/main" val="1359326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9B68D32B-408A-54ED-3B18-650ED1F61CDA}"/>
              </a:ext>
            </a:extLst>
          </p:cNvPr>
          <p:cNvSpPr txBox="1"/>
          <p:nvPr/>
        </p:nvSpPr>
        <p:spPr>
          <a:xfrm>
            <a:off x="156000" y="724452"/>
            <a:ext cx="5760000" cy="5273238"/>
          </a:xfrm>
          <a:prstGeom prst="rect">
            <a:avLst/>
          </a:prstGeom>
          <a:noFill/>
        </p:spPr>
        <p:txBody>
          <a:bodyPr wrap="square">
            <a:spAutoFit/>
          </a:bodyPr>
          <a:lstStyle/>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Além disso, o relatório informa que, pelo segundo ano consecutivo, o Cerrado permanece como o bioma com a maior área desmatada do Brasil, concentrando 52,5% da área total desmatada no país em 2024, o equivalente a 652 197 hectares.</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relatório também destaca que alguns estados brasileiros possuem mais de um bioma em seu território, o que pode resultar em diferentes padrões de desmatamento. Em Minas Gerais, por exemplo, 54% do território pertence ao Cerrado, sendo que 72,4% do desmatamento registrado no estado em 2024 ocorreu nesse bioma.</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Entre os estados com presença do Cerrado, Goiás apresentou a maior redução proporcional da área desmatada, com queda superior a 70% em 2024.</a:t>
            </a:r>
          </a:p>
        </p:txBody>
      </p:sp>
      <p:sp>
        <p:nvSpPr>
          <p:cNvPr id="4" name="CaixaDeTexto 3">
            <a:extLst>
              <a:ext uri="{FF2B5EF4-FFF2-40B4-BE49-F238E27FC236}">
                <a16:creationId xmlns:a16="http://schemas.microsoft.com/office/drawing/2014/main" id="{DD08353B-910A-248F-0D08-4E264B85A90A}"/>
              </a:ext>
            </a:extLst>
          </p:cNvPr>
          <p:cNvSpPr txBox="1"/>
          <p:nvPr/>
        </p:nvSpPr>
        <p:spPr>
          <a:xfrm>
            <a:off x="6276000" y="724452"/>
            <a:ext cx="5760000" cy="6052939"/>
          </a:xfrm>
          <a:prstGeom prst="rect">
            <a:avLst/>
          </a:prstGeom>
          <a:noFill/>
        </p:spPr>
        <p:txBody>
          <a:bodyPr wrap="square">
            <a:spAutoFit/>
          </a:bodyPr>
          <a:lstStyle/>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nas informações desse relatório, a conclusão mais adequada é</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como o Cerrado concentra mais da metade da área desmatada do país, é possível concluir que todos os estados onde esse bioma está presente apresentam níveis semelhantes de desmatamento.</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o fato de um bioma apresentar elevada área desmatada não significa que todos os estados onde ele está presente apresentem o mesmo padrão de desmatamento.</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como Minas Gerais possui parte do território na Mata Atlântica, o Cerrado não influencia significativamente o desmatamento observado no estado.</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 redução superior a 70% do desmatamento em Goiás permite concluir que o Cerrado deixou de ser o bioma mais desmatado do Brasil em 2024.</a:t>
            </a:r>
          </a:p>
        </p:txBody>
      </p:sp>
    </p:spTree>
    <p:extLst>
      <p:ext uri="{BB962C8B-B14F-4D97-AF65-F5344CB8AC3E}">
        <p14:creationId xmlns:p14="http://schemas.microsoft.com/office/powerpoint/2010/main" val="14115626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9A4C709-24B3-D1B0-C4A3-96FBD3CEEA95}"/>
                  </a:ext>
                </a:extLst>
              </p:cNvPr>
              <p:cNvSpPr txBox="1"/>
              <p:nvPr/>
            </p:nvSpPr>
            <p:spPr>
              <a:xfrm>
                <a:off x="156000" y="819356"/>
                <a:ext cx="11880000" cy="5789726"/>
              </a:xfrm>
              <a:prstGeom prst="rect">
                <a:avLst/>
              </a:prstGeom>
              <a:solidFill>
                <a:schemeClr val="bg1"/>
              </a:solid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MEDIDAS DE TENDÊNCIA CENTRAL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Após coletar, organizar e representar dados em tabelas e gráficos, a Estatística Descritiva também busca resumir informações importantes de um conjunto de dados. Para isso, utilizamos as chamadas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medidas de tendência central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que ajudam a identificar um valor representativo, ou central, de um conjunto de observações. As três principais são a média, a mediana e a moda. </a:t>
                </a: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SzPct val="100000"/>
                  <a:buFont typeface="Symbol" panose="05050102010706020507" pitchFamily="18" charset="2"/>
                  <a:buChar char=""/>
                  <a:tabLst>
                    <a:tab pos="457200" algn="l"/>
                  </a:tabLs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Média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358775" algn="just">
                  <a:lnSpc>
                    <a:spcPct val="115000"/>
                  </a:lnSpc>
                </a:pPr>
                <a:r>
                  <a:rPr lang="pt-BR" sz="2200" kern="0" dirty="0">
                    <a:effectLst/>
                    <a:latin typeface="Arial Narrow" panose="020B0606020202030204" pitchFamily="34" charset="0"/>
                    <a:ea typeface="LMRoman10-Regular"/>
                    <a:cs typeface="LMRoman10-Regular"/>
                  </a:rPr>
                  <a:t>A </a:t>
                </a:r>
                <a:r>
                  <a:rPr lang="pt-BR" sz="2200" b="1" kern="0" dirty="0">
                    <a:effectLst/>
                    <a:latin typeface="Arial Narrow" panose="020B0606020202030204" pitchFamily="34" charset="0"/>
                    <a:ea typeface="LMRoman10-Regular"/>
                    <a:cs typeface="LMRoman10-Regular"/>
                  </a:rPr>
                  <a:t>média aritmética</a:t>
                </a:r>
                <a:r>
                  <a:rPr lang="pt-BR" sz="2200" kern="0" dirty="0">
                    <a:effectLst/>
                    <a:latin typeface="Arial Narrow" panose="020B0606020202030204" pitchFamily="34" charset="0"/>
                    <a:ea typeface="LMRoman10-Regular"/>
                    <a:cs typeface="LMRoman10-Regular"/>
                  </a:rPr>
                  <a:t>, frequentemente chamada apenas de </a:t>
                </a:r>
                <a:r>
                  <a:rPr lang="pt-BR" sz="2200" b="1" kern="0" dirty="0">
                    <a:effectLst/>
                    <a:latin typeface="Arial Narrow" panose="020B0606020202030204" pitchFamily="34" charset="0"/>
                    <a:ea typeface="LMRoman10-Regular"/>
                    <a:cs typeface="LMRoman10-Regular"/>
                  </a:rPr>
                  <a:t>média</a:t>
                </a:r>
                <a:r>
                  <a:rPr lang="pt-BR" sz="2200" kern="0" dirty="0">
                    <a:effectLst/>
                    <a:latin typeface="Arial Narrow" panose="020B0606020202030204" pitchFamily="34" charset="0"/>
                    <a:ea typeface="LMRoman10-Regular"/>
                    <a:cs typeface="LMRoman10-Regular"/>
                  </a:rPr>
                  <a:t>, é obtida somando todos os valores de um conjunto de dados e dividindo o resultado pela quantidade total de observações. Ela é utilizada para representar um valor médio do conjunto de dados. Em outras palavras, a média </a:t>
                </a:r>
                <a14:m>
                  <m:oMath xmlns:m="http://schemas.openxmlformats.org/officeDocument/2006/math">
                    <m:d>
                      <m:d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dPr>
                      <m:e>
                        <m:bar>
                          <m:barPr>
                            <m:pos m:val="top"/>
                            <m:ctrlPr>
                              <a:rPr lang="pt-BR" sz="2200" i="1" kern="0">
                                <a:effectLst/>
                                <a:latin typeface="Cambria Math" panose="02040503050406030204" pitchFamily="18" charset="0"/>
                                <a:ea typeface="LMRoman10-Regular"/>
                                <a:cs typeface="LMRoman10-Regular"/>
                              </a:rPr>
                            </m:ctrlPr>
                          </m:barPr>
                          <m:e>
                            <m:r>
                              <a:rPr lang="pt-BR" sz="2200" i="1" kern="0">
                                <a:effectLst/>
                                <a:latin typeface="Cambria Math" panose="02040503050406030204" pitchFamily="18" charset="0"/>
                                <a:ea typeface="LMRoman10-Regular"/>
                                <a:cs typeface="LMRoman10-Regular"/>
                              </a:rPr>
                              <m:t>𝑥</m:t>
                            </m:r>
                          </m:e>
                        </m:bar>
                      </m:e>
                    </m:d>
                  </m:oMath>
                </a14:m>
                <a:r>
                  <a:rPr lang="pt-BR" sz="2200" kern="0" dirty="0">
                    <a:effectLst/>
                    <a:latin typeface="Arial Narrow" panose="020B0606020202030204" pitchFamily="34" charset="0"/>
                    <a:ea typeface="LMRoman10-Regular"/>
                    <a:cs typeface="LMRoman10-Regular"/>
                  </a:rPr>
                  <a:t> é a média aritmética simples dos termos da lista, definida por: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algn="just"/>
                <a14:m>
                  <m:oMathPara xmlns:m="http://schemas.openxmlformats.org/officeDocument/2006/math">
                    <m:oMathParaPr>
                      <m:jc m:val="centerGroup"/>
                    </m:oMathParaPr>
                    <m:oMath xmlns:m="http://schemas.openxmlformats.org/officeDocument/2006/math">
                      <m:bar>
                        <m:barPr>
                          <m:pos m:val="top"/>
                          <m:ctrlPr>
                            <a:rPr lang="pt-BR" sz="2200" i="1" kern="0">
                              <a:effectLst/>
                              <a:latin typeface="Cambria Math" panose="02040503050406030204" pitchFamily="18" charset="0"/>
                              <a:ea typeface="LMRoman10-Regular"/>
                              <a:cs typeface="LMRoman10-Regular"/>
                            </a:rPr>
                          </m:ctrlPr>
                        </m:barPr>
                        <m:e>
                          <m:r>
                            <a:rPr lang="pt-BR" sz="2200" i="1" kern="0">
                              <a:effectLst/>
                              <a:latin typeface="Cambria Math" panose="02040503050406030204" pitchFamily="18" charset="0"/>
                              <a:ea typeface="LMRoman10-Regular"/>
                              <a:cs typeface="LMRoman10-Regular"/>
                            </a:rPr>
                            <m:t>𝑥</m:t>
                          </m:r>
                        </m:e>
                      </m:bar>
                      <m:r>
                        <a:rPr lang="pt-BR" sz="2200" i="1" kern="0">
                          <a:effectLst/>
                          <a:latin typeface="Cambria Math" panose="02040503050406030204" pitchFamily="18" charset="0"/>
                          <a:ea typeface="LMRoman10-Regular"/>
                          <a:cs typeface="LMRoman10-Regular"/>
                        </a:rPr>
                        <m:t>=</m:t>
                      </m:r>
                      <m:f>
                        <m:fPr>
                          <m:ctrlPr>
                            <a:rPr lang="pt-BR" sz="2200" i="1" kern="0">
                              <a:effectLst/>
                              <a:latin typeface="Cambria Math" panose="02040503050406030204" pitchFamily="18" charset="0"/>
                              <a:ea typeface="LMRoman10-Regular"/>
                              <a:cs typeface="LMRoman10-Regular"/>
                            </a:rPr>
                          </m:ctrlPr>
                        </m:fPr>
                        <m:num>
                          <m:r>
                            <a:rPr lang="pt-BR" sz="2200" i="1" kern="0">
                              <a:effectLst/>
                              <a:latin typeface="Cambria Math" panose="02040503050406030204" pitchFamily="18" charset="0"/>
                              <a:ea typeface="LMRoman10-Regular"/>
                              <a:cs typeface="LMRoman10-Regular"/>
                            </a:rPr>
                            <m:t> </m:t>
                          </m:r>
                          <m:sSub>
                            <m:sSubPr>
                              <m:ctrlPr>
                                <a:rPr lang="pt-BR" sz="2200" i="1" kern="0">
                                  <a:effectLst/>
                                  <a:latin typeface="Cambria Math" panose="02040503050406030204" pitchFamily="18" charset="0"/>
                                  <a:ea typeface="LMRoman10-Regular"/>
                                  <a:cs typeface="LMRoman10-Regular"/>
                                </a:rPr>
                              </m:ctrlPr>
                            </m:sSubPr>
                            <m:e>
                              <m:r>
                                <a:rPr lang="pt-BR" sz="2200" i="1" kern="0">
                                  <a:effectLst/>
                                  <a:latin typeface="Cambria Math" panose="02040503050406030204" pitchFamily="18" charset="0"/>
                                  <a:ea typeface="LMRoman10-Regular"/>
                                  <a:cs typeface="LMRoman10-Regular"/>
                                </a:rPr>
                                <m:t>𝑥</m:t>
                              </m:r>
                            </m:e>
                            <m:sub>
                              <m:r>
                                <a:rPr lang="pt-BR" sz="2200" i="1" kern="0">
                                  <a:effectLst/>
                                  <a:latin typeface="Cambria Math" panose="02040503050406030204" pitchFamily="18" charset="0"/>
                                  <a:ea typeface="LMRoman10-Regular"/>
                                  <a:cs typeface="LMRoman10-Regular"/>
                                </a:rPr>
                                <m:t>1</m:t>
                              </m:r>
                            </m:sub>
                          </m:sSub>
                          <m:r>
                            <a:rPr lang="pt-BR" sz="2200" i="1" kern="0">
                              <a:effectLst/>
                              <a:latin typeface="Cambria Math" panose="02040503050406030204" pitchFamily="18" charset="0"/>
                              <a:ea typeface="LMRoman10-Regular"/>
                              <a:cs typeface="LMRoman10-Regular"/>
                            </a:rPr>
                            <m:t>+</m:t>
                          </m:r>
                          <m:sSub>
                            <m:sSubPr>
                              <m:ctrlPr>
                                <a:rPr lang="pt-BR" sz="2200" i="1" kern="0">
                                  <a:effectLst/>
                                  <a:latin typeface="Cambria Math" panose="02040503050406030204" pitchFamily="18" charset="0"/>
                                  <a:ea typeface="LMRoman10-Regular"/>
                                  <a:cs typeface="LMRoman10-Regular"/>
                                </a:rPr>
                              </m:ctrlPr>
                            </m:sSubPr>
                            <m:e>
                              <m:r>
                                <a:rPr lang="pt-BR" sz="2200" i="1" kern="0">
                                  <a:effectLst/>
                                  <a:latin typeface="Cambria Math" panose="02040503050406030204" pitchFamily="18" charset="0"/>
                                  <a:ea typeface="LMRoman10-Regular"/>
                                  <a:cs typeface="LMRoman10-Regular"/>
                                </a:rPr>
                                <m:t>𝑥</m:t>
                              </m:r>
                            </m:e>
                            <m:sub>
                              <m:r>
                                <a:rPr lang="pt-BR" sz="2200" i="1" kern="0">
                                  <a:effectLst/>
                                  <a:latin typeface="Cambria Math" panose="02040503050406030204" pitchFamily="18" charset="0"/>
                                  <a:ea typeface="LMRoman10-Regular"/>
                                  <a:cs typeface="LMRoman10-Regular"/>
                                </a:rPr>
                                <m:t>2</m:t>
                              </m:r>
                            </m:sub>
                          </m:sSub>
                          <m:r>
                            <a:rPr lang="pt-BR" sz="2200" i="1" kern="0">
                              <a:effectLst/>
                              <a:latin typeface="Cambria Math" panose="02040503050406030204" pitchFamily="18" charset="0"/>
                              <a:ea typeface="LMRoman10-Regular"/>
                              <a:cs typeface="LMRoman10-Regular"/>
                            </a:rPr>
                            <m:t>+</m:t>
                          </m:r>
                          <m:sSub>
                            <m:sSubPr>
                              <m:ctrlPr>
                                <a:rPr lang="pt-BR" sz="2200" i="1" kern="0">
                                  <a:effectLst/>
                                  <a:latin typeface="Cambria Math" panose="02040503050406030204" pitchFamily="18" charset="0"/>
                                  <a:ea typeface="LMRoman10-Regular"/>
                                  <a:cs typeface="LMRoman10-Regular"/>
                                </a:rPr>
                              </m:ctrlPr>
                            </m:sSubPr>
                            <m:e>
                              <m:r>
                                <a:rPr lang="pt-BR" sz="2200" i="1" kern="0">
                                  <a:effectLst/>
                                  <a:latin typeface="Cambria Math" panose="02040503050406030204" pitchFamily="18" charset="0"/>
                                  <a:ea typeface="LMRoman10-Regular"/>
                                  <a:cs typeface="LMRoman10-Regular"/>
                                </a:rPr>
                                <m:t>𝑥</m:t>
                              </m:r>
                            </m:e>
                            <m:sub>
                              <m:r>
                                <a:rPr lang="pt-BR" sz="2200" i="1" kern="0">
                                  <a:effectLst/>
                                  <a:latin typeface="Cambria Math" panose="02040503050406030204" pitchFamily="18" charset="0"/>
                                  <a:ea typeface="LMRoman10-Regular"/>
                                  <a:cs typeface="LMRoman10-Regular"/>
                                </a:rPr>
                                <m:t>3</m:t>
                              </m:r>
                            </m:sub>
                          </m:sSub>
                          <m:r>
                            <a:rPr lang="pt-BR" sz="2200" i="1" kern="0">
                              <a:effectLst/>
                              <a:latin typeface="Cambria Math" panose="02040503050406030204" pitchFamily="18" charset="0"/>
                              <a:ea typeface="LMRoman10-Regular"/>
                              <a:cs typeface="LMRoman10-Regular"/>
                            </a:rPr>
                            <m:t>+ ⋯+</m:t>
                          </m:r>
                          <m:sSub>
                            <m:sSubPr>
                              <m:ctrlPr>
                                <a:rPr lang="pt-BR" sz="2200" i="1" kern="0">
                                  <a:effectLst/>
                                  <a:latin typeface="Cambria Math" panose="02040503050406030204" pitchFamily="18" charset="0"/>
                                  <a:ea typeface="LMRoman10-Regular"/>
                                  <a:cs typeface="LMRoman10-Regular"/>
                                </a:rPr>
                              </m:ctrlPr>
                            </m:sSubPr>
                            <m:e>
                              <m:r>
                                <a:rPr lang="pt-BR" sz="2200" i="1" kern="0">
                                  <a:effectLst/>
                                  <a:latin typeface="Cambria Math" panose="02040503050406030204" pitchFamily="18" charset="0"/>
                                  <a:ea typeface="LMRoman10-Regular"/>
                                  <a:cs typeface="LMRoman10-Regular"/>
                                </a:rPr>
                                <m:t>𝑥</m:t>
                              </m:r>
                            </m:e>
                            <m:sub>
                              <m:r>
                                <a:rPr lang="pt-BR" sz="2200" b="1" i="1" kern="0">
                                  <a:solidFill>
                                    <a:srgbClr val="E97132"/>
                                  </a:solidFill>
                                  <a:effectLst/>
                                  <a:latin typeface="Cambria Math" panose="02040503050406030204" pitchFamily="18" charset="0"/>
                                  <a:ea typeface="LMRoman10-Regular"/>
                                  <a:cs typeface="LMRoman10-Regular"/>
                                </a:rPr>
                                <m:t>𝒏</m:t>
                              </m:r>
                            </m:sub>
                          </m:sSub>
                          <m:r>
                            <a:rPr lang="pt-BR" sz="2200" i="1" kern="0">
                              <a:effectLst/>
                              <a:latin typeface="Cambria Math" panose="02040503050406030204" pitchFamily="18" charset="0"/>
                              <a:ea typeface="LMRoman10-Regular"/>
                              <a:cs typeface="LMRoman10-Regular"/>
                            </a:rPr>
                            <m:t> </m:t>
                          </m:r>
                        </m:num>
                        <m:den>
                          <m:r>
                            <a:rPr lang="pt-BR" sz="2200" i="1" kern="0">
                              <a:solidFill>
                                <a:srgbClr val="E97132"/>
                              </a:solidFill>
                              <a:effectLst/>
                              <a:latin typeface="Cambria Math" panose="02040503050406030204" pitchFamily="18" charset="0"/>
                              <a:ea typeface="LMRoman10-Regular"/>
                              <a:cs typeface="LMRoman10-Regular"/>
                            </a:rPr>
                            <m:t>𝑛</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9A4C709-24B3-D1B0-C4A3-96FBD3CEEA95}"/>
                  </a:ext>
                </a:extLst>
              </p:cNvPr>
              <p:cNvSpPr txBox="1">
                <a:spLocks noRot="1" noChangeAspect="1" noMove="1" noResize="1" noEditPoints="1" noAdjustHandles="1" noChangeArrowheads="1" noChangeShapeType="1" noTextEdit="1"/>
              </p:cNvSpPr>
              <p:nvPr/>
            </p:nvSpPr>
            <p:spPr>
              <a:xfrm>
                <a:off x="156000" y="819356"/>
                <a:ext cx="11880000" cy="5789726"/>
              </a:xfrm>
              <a:prstGeom prst="rect">
                <a:avLst/>
              </a:prstGeom>
              <a:blipFill>
                <a:blip r:embed="rId2"/>
                <a:stretch>
                  <a:fillRect l="-719" t="-421" r="-719"/>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028EA42F-4210-45FB-1F84-00A3E635B45E}"/>
              </a:ext>
            </a:extLst>
          </p:cNvPr>
          <p:cNvPicPr>
            <a:picLocks noChangeAspect="1"/>
          </p:cNvPicPr>
          <p:nvPr/>
        </p:nvPicPr>
        <p:blipFill>
          <a:blip r:embed="rId3"/>
          <a:stretch>
            <a:fillRect/>
          </a:stretch>
        </p:blipFill>
        <p:spPr>
          <a:xfrm>
            <a:off x="156000" y="659562"/>
            <a:ext cx="3600000" cy="747630"/>
          </a:xfrm>
          <a:prstGeom prst="rect">
            <a:avLst/>
          </a:prstGeom>
        </p:spPr>
      </p:pic>
    </p:spTree>
    <p:extLst>
      <p:ext uri="{BB962C8B-B14F-4D97-AF65-F5344CB8AC3E}">
        <p14:creationId xmlns:p14="http://schemas.microsoft.com/office/powerpoint/2010/main" val="4049281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8A99442-D342-B71E-FBCA-873EE211BED0}"/>
                  </a:ext>
                </a:extLst>
              </p:cNvPr>
              <p:cNvSpPr txBox="1"/>
              <p:nvPr/>
            </p:nvSpPr>
            <p:spPr>
              <a:xfrm>
                <a:off x="156000" y="1509170"/>
                <a:ext cx="5760000" cy="4274055"/>
              </a:xfrm>
              <a:prstGeom prst="rect">
                <a:avLst/>
              </a:prstGeom>
              <a:noFill/>
            </p:spPr>
            <p:txBody>
              <a:bodyPr wrap="square">
                <a:spAutoFit/>
              </a:bodyPr>
              <a:lstStyle/>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Um grupo de cinco famílias foram acampar e cada uma foi em um carro diferente. Em determinado momento cada uma parou para abastecer, mas como eram carros diferentes cada uma abasteceu com uma quantidade diferente de combustível. As quantidades de combustível foram: </a:t>
                </a:r>
                <a14:m>
                  <m:oMath xmlns:m="http://schemas.openxmlformats.org/officeDocument/2006/math">
                    <m:r>
                      <a:rPr lang="pt-BR" sz="2200" kern="100">
                        <a:effectLst/>
                        <a:latin typeface="Cambria Math" panose="02040503050406030204" pitchFamily="18" charset="0"/>
                        <a:ea typeface="Aptos" panose="020B0004020202020204" pitchFamily="34" charset="0"/>
                        <a:cs typeface="Times New Roman" panose="02020603050405020304" pitchFamily="18" charset="0"/>
                      </a:rPr>
                      <m:t>25 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L</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31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L</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19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L</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35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L</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40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L</m:t>
                    </m:r>
                  </m:oMath>
                </a14:m>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 A média da quantidade de litros de combustível que foram abastecidas em cada carro é: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algn="just">
                  <a:lnSpc>
                    <a:spcPct val="150000"/>
                  </a:lnSpc>
                </a:pPr>
                <a14:m>
                  <m:oMathPara xmlns:m="http://schemas.openxmlformats.org/officeDocument/2006/math">
                    <m:oMathParaPr>
                      <m:jc m:val="centerGroup"/>
                    </m:oMathParaPr>
                    <m:oMath xmlns:m="http://schemas.openxmlformats.org/officeDocument/2006/math">
                      <m:bar>
                        <m:barPr>
                          <m:pos m:val="top"/>
                          <m:ctrlPr>
                            <a:rPr lang="pt-BR" sz="2200" i="1" kern="0">
                              <a:effectLst/>
                              <a:latin typeface="Cambria Math" panose="02040503050406030204" pitchFamily="18" charset="0"/>
                              <a:ea typeface="LMRoman10-Regular"/>
                              <a:cs typeface="LMRoman10-Regular"/>
                            </a:rPr>
                          </m:ctrlPr>
                        </m:barPr>
                        <m:e>
                          <m:r>
                            <a:rPr lang="pt-BR" sz="2200" i="1" kern="0">
                              <a:effectLst/>
                              <a:latin typeface="Cambria Math" panose="02040503050406030204" pitchFamily="18" charset="0"/>
                              <a:ea typeface="LMRoman10-Regular"/>
                              <a:cs typeface="LMRoman10-Regular"/>
                            </a:rPr>
                            <m:t>𝑥</m:t>
                          </m:r>
                        </m:e>
                      </m:bar>
                      <m:r>
                        <a:rPr lang="pt-BR" sz="2200" i="1" kern="0">
                          <a:effectLst/>
                          <a:latin typeface="Cambria Math" panose="02040503050406030204" pitchFamily="18" charset="0"/>
                          <a:ea typeface="LMRoman10-Regular"/>
                          <a:cs typeface="LMRoman10-Regular"/>
                        </a:rPr>
                        <m:t>=</m:t>
                      </m:r>
                      <m:f>
                        <m:fPr>
                          <m:ctrlPr>
                            <a:rPr lang="pt-BR" sz="2200" i="1" kern="0">
                              <a:effectLst/>
                              <a:latin typeface="Cambria Math" panose="02040503050406030204" pitchFamily="18" charset="0"/>
                              <a:ea typeface="LMRoman10-Regular"/>
                              <a:cs typeface="LMRoman10-Regular"/>
                            </a:rPr>
                          </m:ctrlPr>
                        </m:fPr>
                        <m:num>
                          <m:r>
                            <a:rPr lang="pt-BR" sz="2200" i="1" kern="0">
                              <a:effectLst/>
                              <a:latin typeface="Cambria Math" panose="02040503050406030204" pitchFamily="18" charset="0"/>
                              <a:ea typeface="LMRoman10-Regular"/>
                              <a:cs typeface="LMRoman10-Regular"/>
                            </a:rPr>
                            <m:t>25+31+19+ 35+40</m:t>
                          </m:r>
                        </m:num>
                        <m:den>
                          <m:r>
                            <a:rPr lang="pt-BR" sz="2200" i="1" kern="0">
                              <a:solidFill>
                                <a:srgbClr val="E97132"/>
                              </a:solidFill>
                              <a:effectLst/>
                              <a:latin typeface="Cambria Math" panose="02040503050406030204" pitchFamily="18" charset="0"/>
                              <a:ea typeface="LMRoman10-Regular"/>
                              <a:cs typeface="LMRoman10-Regular"/>
                            </a:rPr>
                            <m:t>5</m:t>
                          </m:r>
                        </m:den>
                      </m:f>
                      <m:r>
                        <a:rPr lang="pt-BR" sz="2200" i="1" kern="0">
                          <a:effectLst/>
                          <a:latin typeface="Cambria Math" panose="02040503050406030204" pitchFamily="18" charset="0"/>
                          <a:ea typeface="LMRoman10-Regular"/>
                          <a:cs typeface="LMRoman10-Regular"/>
                        </a:rPr>
                        <m:t>=</m:t>
                      </m:r>
                      <m:f>
                        <m:fPr>
                          <m:ctrlPr>
                            <a:rPr lang="pt-BR" sz="2200" i="1" kern="0">
                              <a:effectLst/>
                              <a:latin typeface="Cambria Math" panose="02040503050406030204" pitchFamily="18" charset="0"/>
                              <a:ea typeface="LMRoman10-Regular"/>
                              <a:cs typeface="LMRoman10-Regular"/>
                            </a:rPr>
                          </m:ctrlPr>
                        </m:fPr>
                        <m:num>
                          <m:r>
                            <a:rPr lang="pt-BR" sz="2200" i="1" kern="0">
                              <a:effectLst/>
                              <a:latin typeface="Cambria Math" panose="02040503050406030204" pitchFamily="18" charset="0"/>
                              <a:ea typeface="LMRoman10-Regular"/>
                              <a:cs typeface="LMRoman10-Regular"/>
                            </a:rPr>
                            <m:t>150</m:t>
                          </m:r>
                        </m:num>
                        <m:den>
                          <m:r>
                            <a:rPr lang="pt-BR" sz="2200" i="1" kern="0">
                              <a:solidFill>
                                <a:srgbClr val="E97132"/>
                              </a:solidFill>
                              <a:effectLst/>
                              <a:latin typeface="Cambria Math" panose="02040503050406030204" pitchFamily="18" charset="0"/>
                              <a:ea typeface="LMRoman10-Regular"/>
                              <a:cs typeface="LMRoman10-Regular"/>
                            </a:rPr>
                            <m:t>5</m:t>
                          </m:r>
                        </m:den>
                      </m:f>
                      <m:r>
                        <a:rPr lang="pt-BR" sz="2200" i="1" kern="0">
                          <a:effectLst/>
                          <a:latin typeface="Cambria Math" panose="02040503050406030204" pitchFamily="18" charset="0"/>
                          <a:ea typeface="LMRoman10-Regular"/>
                          <a:cs typeface="LMRoman10-Regular"/>
                        </a:rPr>
                        <m:t>=30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8A99442-D342-B71E-FBCA-873EE211BED0}"/>
                  </a:ext>
                </a:extLst>
              </p:cNvPr>
              <p:cNvSpPr txBox="1">
                <a:spLocks noRot="1" noChangeAspect="1" noMove="1" noResize="1" noEditPoints="1" noAdjustHandles="1" noChangeArrowheads="1" noChangeShapeType="1" noTextEdit="1"/>
              </p:cNvSpPr>
              <p:nvPr/>
            </p:nvSpPr>
            <p:spPr>
              <a:xfrm>
                <a:off x="156000" y="1509170"/>
                <a:ext cx="5760000" cy="4274055"/>
              </a:xfrm>
              <a:prstGeom prst="rect">
                <a:avLst/>
              </a:prstGeom>
              <a:blipFill>
                <a:blip r:embed="rId2"/>
                <a:stretch>
                  <a:fillRect l="-1377" t="-571" r="-1483"/>
                </a:stretch>
              </a:blipFill>
            </p:spPr>
            <p:txBody>
              <a:bodyPr/>
              <a:lstStyle/>
              <a:p>
                <a:r>
                  <a:rPr lang="pt-BR">
                    <a:noFill/>
                  </a:rPr>
                  <a:t> </a:t>
                </a:r>
              </a:p>
            </p:txBody>
          </p:sp>
        </mc:Fallback>
      </mc:AlternateContent>
      <p:pic>
        <p:nvPicPr>
          <p:cNvPr id="4" name="Imagem 3" descr="Interface gráfica do usuário, Texto, Aplicativo&#10;&#10;O conteúdo gerado por IA pode estar incorreto.">
            <a:extLst>
              <a:ext uri="{FF2B5EF4-FFF2-40B4-BE49-F238E27FC236}">
                <a16:creationId xmlns:a16="http://schemas.microsoft.com/office/drawing/2014/main" id="{03559F19-D500-809C-90F9-D595FD474A0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347" r="1840" b="8347"/>
          <a:stretch>
            <a:fillRect/>
          </a:stretch>
        </p:blipFill>
        <p:spPr bwMode="auto">
          <a:xfrm>
            <a:off x="156000" y="607019"/>
            <a:ext cx="2160000" cy="902151"/>
          </a:xfrm>
          <a:prstGeom prst="rect">
            <a:avLst/>
          </a:prstGeom>
          <a:noFill/>
          <a:ln>
            <a:noFill/>
          </a:ln>
          <a:extLst>
            <a:ext uri="{53640926-AAD7-44D8-BBD7-CCE9431645EC}">
              <a14:shadowObscured xmlns:a14="http://schemas.microsoft.com/office/drawing/2010/main"/>
            </a:ext>
          </a:extLst>
        </p:spPr>
      </p:pic>
      <p:grpSp>
        <p:nvGrpSpPr>
          <p:cNvPr id="9" name="Agrupar 8">
            <a:extLst>
              <a:ext uri="{FF2B5EF4-FFF2-40B4-BE49-F238E27FC236}">
                <a16:creationId xmlns:a16="http://schemas.microsoft.com/office/drawing/2014/main" id="{0AEDD8C1-40EC-F664-CA1D-0559FC57E34C}"/>
              </a:ext>
            </a:extLst>
          </p:cNvPr>
          <p:cNvGrpSpPr/>
          <p:nvPr/>
        </p:nvGrpSpPr>
        <p:grpSpPr>
          <a:xfrm>
            <a:off x="6176686" y="492759"/>
            <a:ext cx="5859316" cy="6134203"/>
            <a:chOff x="6176686" y="492759"/>
            <a:chExt cx="5859316" cy="6134203"/>
          </a:xfrm>
        </p:grpSpPr>
        <mc:AlternateContent xmlns:mc="http://schemas.openxmlformats.org/markup-compatibility/2006" xmlns:a14="http://schemas.microsoft.com/office/drawing/2010/main">
          <mc:Choice Requires="a14">
            <p:sp>
              <p:nvSpPr>
                <p:cNvPr id="6" name="Retângulo: Cantos Arredondados 5">
                  <a:extLst>
                    <a:ext uri="{FF2B5EF4-FFF2-40B4-BE49-F238E27FC236}">
                      <a16:creationId xmlns:a16="http://schemas.microsoft.com/office/drawing/2014/main" id="{75D935B2-8C8C-984D-5534-5CA6D911FA69}"/>
                    </a:ext>
                  </a:extLst>
                </p:cNvPr>
                <p:cNvSpPr/>
                <p:nvPr/>
              </p:nvSpPr>
              <p:spPr>
                <a:xfrm>
                  <a:off x="6276002" y="683362"/>
                  <a:ext cx="5760000" cy="5943600"/>
                </a:xfrm>
                <a:prstGeom prst="roundRect">
                  <a:avLst>
                    <a:gd name="adj" fmla="val 4213"/>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435100" algn="just"/>
                  <a:endParaRPr lang="pt-BR" kern="0" dirty="0">
                    <a:solidFill>
                      <a:schemeClr val="tx1"/>
                    </a:solidFill>
                    <a:effectLst/>
                    <a:latin typeface="Arial Narrow" panose="020B0606020202030204" pitchFamily="34" charset="0"/>
                    <a:ea typeface="LMRoman10-Regular"/>
                    <a:cs typeface="LMRoman10-Regular"/>
                  </a:endParaRPr>
                </a:p>
                <a:p>
                  <a:pPr indent="1435100" algn="just"/>
                  <a:r>
                    <a:rPr lang="pt-BR" kern="0" dirty="0">
                      <a:solidFill>
                        <a:schemeClr val="tx1"/>
                      </a:solidFill>
                      <a:effectLst/>
                      <a:latin typeface="Arial Narrow" panose="020B0606020202030204" pitchFamily="34" charset="0"/>
                      <a:ea typeface="LMRoman10-Regular"/>
                      <a:cs typeface="LMRoman10-Regular"/>
                    </a:rPr>
                    <a:t>Nessa aplicação, a quantidade média de combustível é uma informação importante para o dono do posto.</a:t>
                  </a:r>
                </a:p>
                <a:p>
                  <a:pPr algn="just"/>
                  <a:r>
                    <a:rPr lang="pt-BR" kern="0" dirty="0">
                      <a:solidFill>
                        <a:schemeClr val="tx1"/>
                      </a:solidFill>
                      <a:effectLst/>
                      <a:latin typeface="Arial Narrow" panose="020B0606020202030204" pitchFamily="34" charset="0"/>
                      <a:ea typeface="LMRoman10-Regular"/>
                      <a:cs typeface="LMRoman10-Regular"/>
                    </a:rPr>
                    <a:t>Não é necessário saber exatamente quanto cada cliente abasteceu. Conhecendo a média de consumo e o número esperado de clientes, o dono do posto pode fazer estimativas sobre a quantidade de combustível necessária para manter o estabelecimento abastecido.</a:t>
                  </a:r>
                  <a:endPar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kern="0" dirty="0">
                      <a:solidFill>
                        <a:schemeClr val="tx1"/>
                      </a:solidFill>
                      <a:effectLst/>
                      <a:latin typeface="Arial Narrow" panose="020B0606020202030204" pitchFamily="34" charset="0"/>
                      <a:ea typeface="LMRoman10-Regular"/>
                      <a:cs typeface="LMRoman10-Regular"/>
                    </a:rPr>
                    <a:t>Observe que, no exemplo anterior, encontramos uma média de 30 litros por carro. Isso significa que, em média, cada cliente abasteceu cerca de 30 litros.</a:t>
                  </a:r>
                  <a:endPar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kern="0" dirty="0">
                      <a:solidFill>
                        <a:schemeClr val="tx1"/>
                      </a:solidFill>
                      <a:effectLst/>
                      <a:latin typeface="Arial Narrow" panose="020B0606020202030204" pitchFamily="34" charset="0"/>
                      <a:ea typeface="LMRoman10-Regular"/>
                      <a:cs typeface="LMRoman10-Regular"/>
                    </a:rPr>
                    <a:t>Agora imagine que o dono do posto estime receber 60 clientes ao longo da semana e a média de abastecimento continue sendo de 30 litros por cliente. Nesse caso, ele pode estimar a quantidade de combustível necessária multiplicando:</a:t>
                  </a:r>
                  <a:endPar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i="1" kern="0">
                            <a:solidFill>
                              <a:schemeClr val="tx1"/>
                            </a:solidFill>
                            <a:effectLst/>
                            <a:latin typeface="Cambria Math" panose="02040503050406030204" pitchFamily="18" charset="0"/>
                            <a:ea typeface="LMRoman10-Regular"/>
                            <a:cs typeface="LMRoman10-Regular"/>
                          </a:rPr>
                          <m:t>60×30=1800</m:t>
                        </m:r>
                      </m:oMath>
                    </m:oMathPara>
                  </a14:m>
                  <a:endPar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pPr>
                  <a:r>
                    <a:rPr lang="pt-BR" kern="0" dirty="0">
                      <a:solidFill>
                        <a:schemeClr val="tx1"/>
                      </a:solidFill>
                      <a:effectLst/>
                      <a:latin typeface="Arial Narrow" panose="020B0606020202030204" pitchFamily="34" charset="0"/>
                      <a:ea typeface="LMRoman10-Regular"/>
                      <a:cs typeface="LMRoman10-Regular"/>
                    </a:rPr>
                    <a:t>Portanto, ele deverá comprar aproximadamente 1800 litros de combustível.</a:t>
                  </a:r>
                  <a:endPar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kern="0" dirty="0">
                      <a:solidFill>
                        <a:schemeClr val="tx1"/>
                      </a:solidFill>
                      <a:effectLst/>
                      <a:latin typeface="Arial Narrow" panose="020B0606020202030204" pitchFamily="34" charset="0"/>
                      <a:ea typeface="LMRoman10-Regular"/>
                      <a:cs typeface="LMRoman10-Regular"/>
                    </a:rPr>
                    <a:t>De fato, alguns clientes podem abastecer mais e outros menos, mas a média fornece uma boa estimativa do consumo total esperado. </a:t>
                  </a: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Retângulo: Cantos Arredondados 5">
                  <a:extLst>
                    <a:ext uri="{FF2B5EF4-FFF2-40B4-BE49-F238E27FC236}">
                      <a16:creationId xmlns:a16="http://schemas.microsoft.com/office/drawing/2014/main" id="{75D935B2-8C8C-984D-5534-5CA6D911FA69}"/>
                    </a:ext>
                  </a:extLst>
                </p:cNvPr>
                <p:cNvSpPr>
                  <a:spLocks noRot="1" noChangeAspect="1" noMove="1" noResize="1" noEditPoints="1" noAdjustHandles="1" noChangeArrowheads="1" noChangeShapeType="1" noTextEdit="1"/>
                </p:cNvSpPr>
                <p:nvPr/>
              </p:nvSpPr>
              <p:spPr>
                <a:xfrm>
                  <a:off x="6276002" y="683362"/>
                  <a:ext cx="5760000" cy="5943600"/>
                </a:xfrm>
                <a:prstGeom prst="roundRect">
                  <a:avLst>
                    <a:gd name="adj" fmla="val 4213"/>
                  </a:avLst>
                </a:prstGeom>
                <a:blipFill>
                  <a:blip r:embed="rId4"/>
                  <a:stretch>
                    <a:fillRect b="-1429"/>
                  </a:stretch>
                </a:blipFill>
                <a:ln w="28575">
                  <a:solidFill>
                    <a:srgbClr val="ED7D31"/>
                  </a:solidFill>
                </a:ln>
              </p:spPr>
              <p:txBody>
                <a:bodyPr/>
                <a:lstStyle/>
                <a:p>
                  <a:r>
                    <a:rPr lang="pt-BR">
                      <a:noFill/>
                    </a:rPr>
                    <a:t> </a:t>
                  </a:r>
                </a:p>
              </p:txBody>
            </p:sp>
          </mc:Fallback>
        </mc:AlternateContent>
        <p:pic>
          <p:nvPicPr>
            <p:cNvPr id="8" name="Imagem 7" descr="Interface gráfica do usuário, Texto&#10;&#10;O conteúdo gerado por IA pode estar incorreto.">
              <a:extLst>
                <a:ext uri="{FF2B5EF4-FFF2-40B4-BE49-F238E27FC236}">
                  <a16:creationId xmlns:a16="http://schemas.microsoft.com/office/drawing/2014/main" id="{ECA14D60-1891-1074-3398-8D2A42CA8F4D}"/>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6176686" y="492759"/>
              <a:ext cx="1439545" cy="819150"/>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848636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DD9F8D7-CF6B-D53F-7CDC-42E5E0F9CB75}"/>
              </a:ext>
            </a:extLst>
          </p:cNvPr>
          <p:cNvSpPr txBox="1"/>
          <p:nvPr/>
        </p:nvSpPr>
        <p:spPr>
          <a:xfrm>
            <a:off x="336000" y="909926"/>
            <a:ext cx="11520000" cy="5459315"/>
          </a:xfrm>
          <a:prstGeom prst="rect">
            <a:avLst/>
          </a:prstGeom>
          <a:solidFill>
            <a:schemeClr val="bg1"/>
          </a:solidFill>
        </p:spPr>
        <p:txBody>
          <a:bodyPr wrap="square">
            <a:spAutoFit/>
          </a:bodyPr>
          <a:lstStyle/>
          <a:p>
            <a:pPr marL="342900" lvl="0" indent="-342900" algn="just">
              <a:lnSpc>
                <a:spcPct val="115000"/>
              </a:lnSpc>
              <a:spcAft>
                <a:spcPts val="400"/>
              </a:spcAft>
              <a:buSzPct val="100000"/>
              <a:buFont typeface="Symbol" panose="05050102010706020507" pitchFamily="18" charset="2"/>
              <a:buChar char=""/>
              <a:tabLst>
                <a:tab pos="457200" algn="l"/>
              </a:tabLst>
            </a:pPr>
            <a:r>
              <a:rPr lang="pt-BR" sz="2400" b="1" u="sng" kern="100" dirty="0">
                <a:effectLst/>
                <a:latin typeface="Arial Narrow" panose="020B0606020202030204" pitchFamily="34" charset="0"/>
                <a:ea typeface="Ebrima" panose="02000000000000000000" pitchFamily="2" charset="0"/>
                <a:cs typeface="Ebrima" panose="02000000000000000000" pitchFamily="2" charset="0"/>
              </a:rPr>
              <a:t>Mediana</a:t>
            </a:r>
            <a:endParaRPr lang="pt-BR" sz="2400" kern="100" dirty="0">
              <a:effectLst/>
              <a:latin typeface="Arial Narrow" panose="020B0606020202030204" pitchFamily="34" charset="0"/>
              <a:ea typeface="Ebrima" panose="02000000000000000000" pitchFamily="2" charset="0"/>
              <a:cs typeface="Ebrima" panose="02000000000000000000" pitchFamily="2" charset="0"/>
            </a:endParaRPr>
          </a:p>
          <a:p>
            <a:pPr algn="just">
              <a:lnSpc>
                <a:spcPct val="115000"/>
              </a:lnSpc>
              <a:spcAft>
                <a:spcPts val="400"/>
              </a:spcAft>
            </a:pPr>
            <a:r>
              <a:rPr lang="pt-BR" sz="2400" kern="100" dirty="0">
                <a:effectLst/>
                <a:latin typeface="Arial Narrow" panose="020B0606020202030204" pitchFamily="34" charset="0"/>
                <a:ea typeface="Ebrima" panose="02000000000000000000" pitchFamily="2" charset="0"/>
                <a:cs typeface="Ebrima" panose="02000000000000000000" pitchFamily="2" charset="0"/>
              </a:rPr>
              <a:t>A mediana é o valor central de uma lista de dados quando esses valores são organizados em ordem crescente ou decrescente. Ela divide o conjunto de dados em duas partes: uma com valores menores e outra com valores maiores, indicando a posição central do conjunto. Para calcular a mediana, primeiro organizamos os dados em ordem (rol).</a:t>
            </a:r>
          </a:p>
          <a:p>
            <a:pPr marL="342900" lvl="0" indent="-342900" algn="just">
              <a:lnSpc>
                <a:spcPct val="115000"/>
              </a:lnSpc>
              <a:spcAft>
                <a:spcPts val="400"/>
              </a:spcAft>
              <a:buFont typeface="Symbol" panose="05050102010706020507" pitchFamily="18" charset="2"/>
              <a:buChar char=""/>
            </a:pPr>
            <a:r>
              <a:rPr lang="pt-BR" sz="2400" kern="100" dirty="0">
                <a:effectLst/>
                <a:latin typeface="Arial Narrow" panose="020B0606020202030204" pitchFamily="34" charset="0"/>
                <a:ea typeface="Ebrima" panose="02000000000000000000" pitchFamily="2" charset="0"/>
                <a:cs typeface="Ebrima" panose="02000000000000000000" pitchFamily="2" charset="0"/>
              </a:rPr>
              <a:t>Se houver um número ímpar de observações, a mediana será o valor que ocupa exatamente a posição central da lista; </a:t>
            </a:r>
          </a:p>
          <a:p>
            <a:pPr marL="342900" lvl="0" indent="-342900" algn="just">
              <a:lnSpc>
                <a:spcPct val="115000"/>
              </a:lnSpc>
              <a:spcAft>
                <a:spcPts val="400"/>
              </a:spcAft>
              <a:buFont typeface="Symbol" panose="05050102010706020507" pitchFamily="18" charset="2"/>
              <a:buChar char=""/>
            </a:pPr>
            <a:r>
              <a:rPr lang="pt-BR" sz="2400" kern="100" dirty="0">
                <a:effectLst/>
                <a:latin typeface="Arial Narrow" panose="020B0606020202030204" pitchFamily="34" charset="0"/>
                <a:ea typeface="Ebrima" panose="02000000000000000000" pitchFamily="2" charset="0"/>
                <a:cs typeface="Ebrima" panose="02000000000000000000" pitchFamily="2" charset="0"/>
              </a:rPr>
              <a:t>Se houver um número par de observações, a mediana será obtida pela média entre os dois valores centrais.</a:t>
            </a:r>
          </a:p>
          <a:p>
            <a:pPr marL="342900" lvl="0" indent="-342900" algn="just">
              <a:lnSpc>
                <a:spcPct val="115000"/>
              </a:lnSpc>
              <a:spcAft>
                <a:spcPts val="400"/>
              </a:spcAft>
              <a:buFont typeface="Symbol" panose="05050102010706020507" pitchFamily="18" charset="2"/>
              <a:buChar char=""/>
            </a:pPr>
            <a:endParaRPr lang="pt-BR" sz="2400" kern="100" dirty="0">
              <a:latin typeface="Arial Narrow" panose="020B0606020202030204" pitchFamily="34" charset="0"/>
              <a:ea typeface="Ebrima" panose="02000000000000000000" pitchFamily="2" charset="0"/>
              <a:cs typeface="Ebrima" panose="02000000000000000000" pitchFamily="2" charset="0"/>
            </a:endParaRPr>
          </a:p>
          <a:p>
            <a:pPr marL="342900" lvl="0" indent="-342900" algn="just">
              <a:lnSpc>
                <a:spcPct val="115000"/>
              </a:lnSpc>
              <a:spcAft>
                <a:spcPts val="400"/>
              </a:spcAft>
              <a:buFont typeface="Symbol" panose="05050102010706020507" pitchFamily="18" charset="2"/>
              <a:buChar char=""/>
            </a:pPr>
            <a:endParaRPr lang="pt-BR" sz="2400" kern="100" dirty="0">
              <a:effectLst/>
              <a:latin typeface="Arial Narrow" panose="020B0606020202030204" pitchFamily="34" charset="0"/>
              <a:ea typeface="Ebrima" panose="02000000000000000000" pitchFamily="2" charset="0"/>
              <a:cs typeface="Ebrima" panose="02000000000000000000" pitchFamily="2" charset="0"/>
            </a:endParaRPr>
          </a:p>
          <a:p>
            <a:pPr marL="342900" lvl="0" indent="-342900" algn="just">
              <a:lnSpc>
                <a:spcPct val="115000"/>
              </a:lnSpc>
              <a:spcAft>
                <a:spcPts val="400"/>
              </a:spcAft>
              <a:buFont typeface="Symbol" panose="05050102010706020507" pitchFamily="18" charset="2"/>
              <a:buChar char=""/>
            </a:pPr>
            <a:endParaRPr lang="pt-BR" sz="2400" kern="100" dirty="0">
              <a:effectLst/>
              <a:latin typeface="Arial Narrow" panose="020B0606020202030204" pitchFamily="34"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6276604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F90E777-546D-7CD1-C3C2-CACE37F4C362}"/>
                  </a:ext>
                </a:extLst>
              </p:cNvPr>
              <p:cNvSpPr txBox="1"/>
              <p:nvPr/>
            </p:nvSpPr>
            <p:spPr>
              <a:xfrm>
                <a:off x="156000" y="766495"/>
                <a:ext cx="11880000" cy="5754909"/>
              </a:xfrm>
              <a:prstGeom prst="rect">
                <a:avLst/>
              </a:prstGeom>
              <a:solidFill>
                <a:schemeClr val="bg1"/>
              </a:solidFill>
            </p:spPr>
            <p:txBody>
              <a:bodyPr wrap="square">
                <a:spAutoFit/>
              </a:bodyPr>
              <a:lstStyle/>
              <a:p>
                <a:pPr algn="just">
                  <a:spcAft>
                    <a:spcPts val="200"/>
                  </a:spcAft>
                </a:pP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endParaRPr lang="pt-BR" sz="2200" i="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Um grupo de cinco estudantes registrou o tempo, em minutos, gasto para chegar à escola. Os tempos observados foram: 18, 25, 20, 30 e 22 minutos. Para determinar a mediana, primeiro organizamos os dados em ordem, nesse caso crescente: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18, 20, 22, 25, 30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Como há 5 observações (quantidade ímpar), a mediana será o valor central da lista.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Portanto, a mediana do tempo gasto por esses estudantes é: 22 minutos.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No dia seguinte, outro estudante registrou o tempo gasto para chegar à escola, informando que levou 28 minutos. Assim, o conjunto de dados passou a ser: 18, 25, 20, 30, 22 e 28 minutos.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Organizando os dados em ordem crescente: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18, 20, 22, 25, 28, 30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Como agora há 6 observações (quantidade par), a mediana será calculada pela média dos dois valores centrais: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22+25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=23,5 </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Assim, a mediana do tempo gasto pelos estudantes é 23,5 minutos.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5F90E777-546D-7CD1-C3C2-CACE37F4C362}"/>
                  </a:ext>
                </a:extLst>
              </p:cNvPr>
              <p:cNvSpPr txBox="1">
                <a:spLocks noRot="1" noChangeAspect="1" noMove="1" noResize="1" noEditPoints="1" noAdjustHandles="1" noChangeArrowheads="1" noChangeShapeType="1" noTextEdit="1"/>
              </p:cNvSpPr>
              <p:nvPr/>
            </p:nvSpPr>
            <p:spPr>
              <a:xfrm>
                <a:off x="156000" y="766495"/>
                <a:ext cx="11880000" cy="5754909"/>
              </a:xfrm>
              <a:prstGeom prst="rect">
                <a:avLst/>
              </a:prstGeom>
              <a:blipFill>
                <a:blip r:embed="rId2"/>
                <a:stretch>
                  <a:fillRect l="-667" r="-719" b="-1271"/>
                </a:stretch>
              </a:blipFill>
            </p:spPr>
            <p:txBody>
              <a:bodyPr/>
              <a:lstStyle/>
              <a:p>
                <a:r>
                  <a:rPr lang="pt-BR">
                    <a:noFill/>
                  </a:rPr>
                  <a:t> </a:t>
                </a:r>
              </a:p>
            </p:txBody>
          </p:sp>
        </mc:Fallback>
      </mc:AlternateContent>
      <p:pic>
        <p:nvPicPr>
          <p:cNvPr id="2" name="Imagem 1" descr="Interface gráfica do usuário, Texto, Aplicativo&#10;&#10;O conteúdo gerado por IA pode estar incorreto.">
            <a:extLst>
              <a:ext uri="{FF2B5EF4-FFF2-40B4-BE49-F238E27FC236}">
                <a16:creationId xmlns:a16="http://schemas.microsoft.com/office/drawing/2014/main" id="{95BB41F1-63EB-FE07-5074-84361AE8AD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347" r="1840" b="8347"/>
          <a:stretch>
            <a:fillRect/>
          </a:stretch>
        </p:blipFill>
        <p:spPr bwMode="auto">
          <a:xfrm>
            <a:off x="156000" y="607019"/>
            <a:ext cx="2160000" cy="90215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92051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7">
            <a:extLst>
              <a:ext uri="{FF2B5EF4-FFF2-40B4-BE49-F238E27FC236}">
                <a16:creationId xmlns:a16="http://schemas.microsoft.com/office/drawing/2014/main" id="{605505DB-1C8F-9B18-9FA4-819B474904C3}"/>
              </a:ext>
            </a:extLst>
          </p:cNvPr>
          <p:cNvGrpSpPr/>
          <p:nvPr/>
        </p:nvGrpSpPr>
        <p:grpSpPr>
          <a:xfrm>
            <a:off x="268240" y="691757"/>
            <a:ext cx="5334701" cy="5242878"/>
            <a:chOff x="80685" y="691757"/>
            <a:chExt cx="5581410" cy="5242878"/>
          </a:xfrm>
        </p:grpSpPr>
        <p:sp>
          <p:nvSpPr>
            <p:cNvPr id="3" name="Retângulo: Cantos Arredondados 2">
              <a:extLst>
                <a:ext uri="{FF2B5EF4-FFF2-40B4-BE49-F238E27FC236}">
                  <a16:creationId xmlns:a16="http://schemas.microsoft.com/office/drawing/2014/main" id="{5902A95E-DA3B-EE3D-A04F-08C6138DF2C1}"/>
                </a:ext>
              </a:extLst>
            </p:cNvPr>
            <p:cNvSpPr/>
            <p:nvPr/>
          </p:nvSpPr>
          <p:spPr>
            <a:xfrm>
              <a:off x="156000" y="1021976"/>
              <a:ext cx="5506095" cy="4912659"/>
            </a:xfrm>
            <a:prstGeom prst="roundRect">
              <a:avLst>
                <a:gd name="adj" fmla="val 4213"/>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2200" kern="0" dirty="0">
                <a:solidFill>
                  <a:schemeClr val="tx1"/>
                </a:solidFill>
                <a:effectLst/>
                <a:latin typeface="Arial Narrow" panose="020B0606020202030204" pitchFamily="34" charset="0"/>
                <a:ea typeface="LMRoman10-Regular"/>
                <a:cs typeface="LMRoman10-Regular"/>
              </a:endParaRPr>
            </a:p>
            <a:p>
              <a:pPr indent="1703388" algn="just"/>
              <a:r>
                <a:rPr lang="pt-BR" sz="2200" kern="0" dirty="0">
                  <a:solidFill>
                    <a:schemeClr val="tx1"/>
                  </a:solidFill>
                  <a:effectLst/>
                  <a:latin typeface="Arial Narrow" panose="020B0606020202030204" pitchFamily="34" charset="0"/>
                  <a:ea typeface="LMRoman10-Regular"/>
                  <a:cs typeface="LMRoman10-Regular"/>
                </a:rPr>
                <a:t>Em alguns casos, a média engana e a mediana ajuda! Observe o caso:</a:t>
              </a:r>
            </a:p>
            <a:p>
              <a:pPr algn="just">
                <a:lnSpc>
                  <a:spcPct val="115000"/>
                </a:lnSpc>
              </a:pPr>
              <a:r>
                <a:rPr lang="pt-BR" sz="2200" kern="0" dirty="0">
                  <a:solidFill>
                    <a:schemeClr val="tx1"/>
                  </a:solidFill>
                  <a:effectLst/>
                  <a:latin typeface="Arial Narrow" panose="020B0606020202030204" pitchFamily="34" charset="0"/>
                  <a:ea typeface="LMRoman10-Regular"/>
                  <a:cs typeface="LMRoman10-Regular"/>
                </a:rPr>
                <a:t>Em um bairro, cinco casas estão à venda pelos seguintes preços:</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15000"/>
                </a:lnSpc>
                <a:buFont typeface="Symbol" panose="05050102010706020507" pitchFamily="18" charset="2"/>
                <a:buChar char=""/>
              </a:pPr>
              <a:r>
                <a:rPr lang="pt-BR" sz="2200" kern="0" dirty="0">
                  <a:solidFill>
                    <a:schemeClr val="tx1"/>
                  </a:solidFill>
                  <a:effectLst/>
                  <a:latin typeface="Arial Narrow" panose="020B0606020202030204" pitchFamily="34" charset="0"/>
                  <a:ea typeface="LMRoman10-Regular"/>
                  <a:cs typeface="LMRoman10-Regular"/>
                </a:rPr>
                <a:t>R$ 180 mil; </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15000"/>
                </a:lnSpc>
                <a:buFont typeface="Symbol" panose="05050102010706020507" pitchFamily="18" charset="2"/>
                <a:buChar char=""/>
              </a:pPr>
              <a:r>
                <a:rPr lang="pt-BR" sz="2200" kern="0" dirty="0">
                  <a:solidFill>
                    <a:schemeClr val="tx1"/>
                  </a:solidFill>
                  <a:effectLst/>
                  <a:latin typeface="Arial Narrow" panose="020B0606020202030204" pitchFamily="34" charset="0"/>
                  <a:ea typeface="LMRoman10-Regular"/>
                  <a:cs typeface="LMRoman10-Regular"/>
                </a:rPr>
                <a:t>R$ 200 mil; </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15000"/>
                </a:lnSpc>
                <a:buFont typeface="Symbol" panose="05050102010706020507" pitchFamily="18" charset="2"/>
                <a:buChar char=""/>
              </a:pPr>
              <a:r>
                <a:rPr lang="pt-BR" sz="2200" kern="0" dirty="0">
                  <a:solidFill>
                    <a:schemeClr val="tx1"/>
                  </a:solidFill>
                  <a:effectLst/>
                  <a:latin typeface="Arial Narrow" panose="020B0606020202030204" pitchFamily="34" charset="0"/>
                  <a:ea typeface="LMRoman10-Regular"/>
                  <a:cs typeface="LMRoman10-Regular"/>
                </a:rPr>
                <a:t>R$ 210 mil; </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15000"/>
                </a:lnSpc>
                <a:buFont typeface="Symbol" panose="05050102010706020507" pitchFamily="18" charset="2"/>
                <a:buChar char=""/>
              </a:pPr>
              <a:r>
                <a:rPr lang="pt-BR" sz="2200" kern="0" dirty="0">
                  <a:solidFill>
                    <a:schemeClr val="tx1"/>
                  </a:solidFill>
                  <a:effectLst/>
                  <a:latin typeface="Arial Narrow" panose="020B0606020202030204" pitchFamily="34" charset="0"/>
                  <a:ea typeface="LMRoman10-Regular"/>
                  <a:cs typeface="LMRoman10-Regular"/>
                </a:rPr>
                <a:t>R$ 220 mil;</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15000"/>
                </a:lnSpc>
                <a:buFont typeface="Symbol" panose="05050102010706020507" pitchFamily="18" charset="2"/>
                <a:buChar char=""/>
              </a:pPr>
              <a:r>
                <a:rPr lang="pt-BR" sz="2200" kern="0" dirty="0">
                  <a:solidFill>
                    <a:schemeClr val="tx1"/>
                  </a:solidFill>
                  <a:effectLst/>
                  <a:latin typeface="Arial Narrow" panose="020B0606020202030204" pitchFamily="34" charset="0"/>
                  <a:ea typeface="LMRoman10-Regular"/>
                  <a:cs typeface="LMRoman10-Regular"/>
                </a:rPr>
                <a:t>R$ 2 milhões.</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0" dirty="0">
                  <a:solidFill>
                    <a:schemeClr val="tx1"/>
                  </a:solidFill>
                  <a:effectLst/>
                  <a:latin typeface="Arial Narrow" panose="020B0606020202030204" pitchFamily="34" charset="0"/>
                  <a:ea typeface="LMRoman10-Regular"/>
                  <a:cs typeface="LMRoman10-Regular"/>
                </a:rPr>
                <a:t>Observe que uma das casas possui um valor muito superior às demais. </a:t>
              </a:r>
            </a:p>
          </p:txBody>
        </p:sp>
        <p:pic>
          <p:nvPicPr>
            <p:cNvPr id="4" name="Imagem 3" descr="Interface gráfica do usuário, Texto&#10;&#10;O conteúdo gerado por IA pode estar incorreto.">
              <a:extLst>
                <a:ext uri="{FF2B5EF4-FFF2-40B4-BE49-F238E27FC236}">
                  <a16:creationId xmlns:a16="http://schemas.microsoft.com/office/drawing/2014/main" id="{6A391B95-608F-73BB-479B-E4DA64DDEC3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80685" y="691757"/>
              <a:ext cx="1800000" cy="1024261"/>
            </a:xfrm>
            <a:prstGeom prst="rect">
              <a:avLst/>
            </a:prstGeom>
            <a:noFill/>
            <a:ln>
              <a:noFill/>
            </a:ln>
            <a:extLst>
              <a:ext uri="{53640926-AAD7-44D8-BBD7-CCE9431645EC}">
                <a14:shadowObscured xmlns:a14="http://schemas.microsoft.com/office/drawing/2010/main"/>
              </a:ext>
            </a:extLst>
          </p:spPr>
        </p:pic>
      </p:grpSp>
      <mc:AlternateContent xmlns:mc="http://schemas.openxmlformats.org/markup-compatibility/2006" xmlns:a14="http://schemas.microsoft.com/office/drawing/2010/main">
        <mc:Choice Requires="a14">
          <p:sp>
            <p:nvSpPr>
              <p:cNvPr id="7" name="Retângulo: Cantos Arredondados 6">
                <a:extLst>
                  <a:ext uri="{FF2B5EF4-FFF2-40B4-BE49-F238E27FC236}">
                    <a16:creationId xmlns:a16="http://schemas.microsoft.com/office/drawing/2014/main" id="{4260B8B2-8488-DD02-D223-B911A038CB73}"/>
                  </a:ext>
                </a:extLst>
              </p:cNvPr>
              <p:cNvSpPr/>
              <p:nvPr/>
            </p:nvSpPr>
            <p:spPr>
              <a:xfrm>
                <a:off x="5880848" y="691757"/>
                <a:ext cx="6105666" cy="5977984"/>
              </a:xfrm>
              <a:prstGeom prst="roundRect">
                <a:avLst>
                  <a:gd name="adj" fmla="val 4213"/>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100" kern="0" dirty="0">
                    <a:solidFill>
                      <a:schemeClr val="tx1"/>
                    </a:solidFill>
                    <a:effectLst/>
                    <a:latin typeface="Arial Narrow" panose="020B0606020202030204" pitchFamily="34" charset="0"/>
                    <a:ea typeface="LMRoman10-Regular"/>
                    <a:cs typeface="LMRoman10-Regular"/>
                  </a:rPr>
                  <a:t>Nesse caso, a média dos preços das casas desse bairro é bastante elevada. Para facilitar os cálculos, vamos representar todos os valores em milhares de reais:</a:t>
                </a:r>
                <a:endParaRPr lang="pt-BR" sz="21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bar>
                        <m:barPr>
                          <m:pos m:val="top"/>
                          <m:ctrlPr>
                            <a:rPr lang="pt-BR" sz="2100" i="1" kern="0">
                              <a:solidFill>
                                <a:schemeClr val="tx1"/>
                              </a:solidFill>
                              <a:effectLst/>
                              <a:latin typeface="Cambria Math" panose="02040503050406030204" pitchFamily="18" charset="0"/>
                              <a:ea typeface="LMRoman10-Regular"/>
                              <a:cs typeface="LMRoman10-Regular"/>
                            </a:rPr>
                          </m:ctrlPr>
                        </m:barPr>
                        <m:e>
                          <m:r>
                            <a:rPr lang="pt-BR" sz="2100" i="1" kern="0">
                              <a:solidFill>
                                <a:schemeClr val="tx1"/>
                              </a:solidFill>
                              <a:effectLst/>
                              <a:latin typeface="Cambria Math" panose="02040503050406030204" pitchFamily="18" charset="0"/>
                              <a:ea typeface="LMRoman10-Regular"/>
                              <a:cs typeface="LMRoman10-Regular"/>
                            </a:rPr>
                            <m:t>𝑥</m:t>
                          </m:r>
                        </m:e>
                      </m:bar>
                      <m:r>
                        <a:rPr lang="pt-BR" sz="2100" i="1" kern="0">
                          <a:solidFill>
                            <a:schemeClr val="tx1"/>
                          </a:solidFill>
                          <a:effectLst/>
                          <a:latin typeface="Cambria Math" panose="02040503050406030204" pitchFamily="18" charset="0"/>
                          <a:ea typeface="LMRoman10-Regular"/>
                          <a:cs typeface="LMRoman10-Regular"/>
                        </a:rPr>
                        <m:t>=</m:t>
                      </m:r>
                      <m:f>
                        <m:fPr>
                          <m:ctrlPr>
                            <a:rPr lang="pt-BR" sz="2100" i="1" kern="0">
                              <a:solidFill>
                                <a:schemeClr val="tx1"/>
                              </a:solidFill>
                              <a:effectLst/>
                              <a:latin typeface="Cambria Math" panose="02040503050406030204" pitchFamily="18" charset="0"/>
                              <a:ea typeface="LMRoman10-Regular"/>
                              <a:cs typeface="LMRoman10-Regular"/>
                            </a:rPr>
                          </m:ctrlPr>
                        </m:fPr>
                        <m:num>
                          <m:r>
                            <a:rPr lang="pt-BR" sz="2100" i="1" kern="0">
                              <a:solidFill>
                                <a:schemeClr val="tx1"/>
                              </a:solidFill>
                              <a:effectLst/>
                              <a:latin typeface="Cambria Math" panose="02040503050406030204" pitchFamily="18" charset="0"/>
                              <a:ea typeface="LMRoman10-Regular"/>
                              <a:cs typeface="LMRoman10-Regular"/>
                            </a:rPr>
                            <m:t>180+200+ 210+220+2000 </m:t>
                          </m:r>
                        </m:num>
                        <m:den>
                          <m:r>
                            <a:rPr lang="pt-BR" sz="2100" i="1" kern="0">
                              <a:solidFill>
                                <a:schemeClr val="tx1"/>
                              </a:solidFill>
                              <a:effectLst/>
                              <a:latin typeface="Cambria Math" panose="02040503050406030204" pitchFamily="18" charset="0"/>
                              <a:ea typeface="LMRoman10-Regular"/>
                              <a:cs typeface="LMRoman10-Regular"/>
                            </a:rPr>
                            <m:t>5</m:t>
                          </m:r>
                        </m:den>
                      </m:f>
                      <m:r>
                        <a:rPr lang="pt-BR" sz="2100" i="1" kern="0">
                          <a:solidFill>
                            <a:schemeClr val="tx1"/>
                          </a:solidFill>
                          <a:effectLst/>
                          <a:latin typeface="Cambria Math" panose="02040503050406030204" pitchFamily="18" charset="0"/>
                          <a:ea typeface="LMRoman10-Regular"/>
                          <a:cs typeface="LMRoman10-Regular"/>
                        </a:rPr>
                        <m:t>=562</m:t>
                      </m:r>
                    </m:oMath>
                  </m:oMathPara>
                </a14:m>
                <a:endParaRPr lang="pt-BR" sz="21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100" kern="0" dirty="0">
                    <a:solidFill>
                      <a:schemeClr val="tx1"/>
                    </a:solidFill>
                    <a:effectLst/>
                    <a:latin typeface="Arial Narrow" panose="020B0606020202030204" pitchFamily="34" charset="0"/>
                    <a:ea typeface="LMRoman10-Regular"/>
                    <a:cs typeface="LMRoman10-Regular"/>
                  </a:rPr>
                  <a:t>ou seja, a média de preços das casas desse bairro é de 562 mil reais. No entanto, esse valor deixa de representar adequadamente o preço da maioria dos imóveis da região. </a:t>
                </a:r>
              </a:p>
              <a:p>
                <a:pPr algn="just"/>
                <a:r>
                  <a:rPr lang="pt-BR" sz="2100" kern="0" dirty="0">
                    <a:solidFill>
                      <a:schemeClr val="tx1"/>
                    </a:solidFill>
                    <a:effectLst/>
                    <a:latin typeface="Arial Narrow" panose="020B0606020202030204" pitchFamily="34" charset="0"/>
                    <a:ea typeface="LMRoman10-Regular"/>
                    <a:cs typeface="LMRoman10-Regular"/>
                  </a:rPr>
                  <a:t>Já a </a:t>
                </a:r>
                <a:r>
                  <a:rPr lang="pt-BR" sz="2100" b="1" kern="0" dirty="0">
                    <a:solidFill>
                      <a:schemeClr val="tx1"/>
                    </a:solidFill>
                    <a:effectLst/>
                    <a:latin typeface="Arial Narrow" panose="020B0606020202030204" pitchFamily="34" charset="0"/>
                    <a:ea typeface="LMRoman10-Regular"/>
                    <a:cs typeface="LMRoman10-Regular"/>
                  </a:rPr>
                  <a:t>mediana</a:t>
                </a:r>
                <a:r>
                  <a:rPr lang="pt-BR" sz="2100" kern="0" dirty="0">
                    <a:solidFill>
                      <a:schemeClr val="tx1"/>
                    </a:solidFill>
                    <a:effectLst/>
                    <a:latin typeface="Arial Narrow" panose="020B0606020202030204" pitchFamily="34" charset="0"/>
                    <a:ea typeface="LMRoman10-Regular"/>
                    <a:cs typeface="LMRoman10-Regular"/>
                  </a:rPr>
                  <a:t>, por considerar o valor central dos dados organizados, fornece uma estimativa mais próxima do preço típico das casas da região.</a:t>
                </a:r>
                <a:r>
                  <a:rPr lang="pt-BR" sz="21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a:t>
                </a:r>
              </a:p>
              <a:p>
                <a:pPr algn="ctr"/>
                <a:r>
                  <a:rPr lang="pt-BR" sz="2100" kern="0" dirty="0">
                    <a:solidFill>
                      <a:schemeClr val="tx1"/>
                    </a:solidFill>
                    <a:effectLst/>
                    <a:latin typeface="Arial Narrow" panose="020B0606020202030204" pitchFamily="34" charset="0"/>
                    <a:ea typeface="LMRoman10-Regular"/>
                    <a:cs typeface="LMRoman10-Regular"/>
                  </a:rPr>
                  <a:t>180; 200; 210; 220; 2000</a:t>
                </a:r>
                <a:endParaRPr lang="pt-BR" sz="21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pPr>
                <a:r>
                  <a:rPr lang="pt-BR" sz="2100" kern="0" dirty="0">
                    <a:solidFill>
                      <a:schemeClr val="tx1"/>
                    </a:solidFill>
                    <a:effectLst/>
                    <a:latin typeface="Arial Narrow" panose="020B0606020202030204" pitchFamily="34" charset="0"/>
                    <a:ea typeface="LMRoman10-Regular"/>
                    <a:cs typeface="LMRoman10-Regular"/>
                  </a:rPr>
                  <a:t>O valor central é 210, ou seja, a mediana de preços das casas desse bairro é R$ 210 mil. </a:t>
                </a:r>
                <a:endParaRPr lang="pt-BR" sz="21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r>
                  <a:rPr lang="pt-BR" sz="2100" kern="0" dirty="0">
                    <a:solidFill>
                      <a:schemeClr val="tx1"/>
                    </a:solidFill>
                    <a:effectLst/>
                    <a:latin typeface="Arial Narrow" panose="020B0606020202030204" pitchFamily="34" charset="0"/>
                    <a:ea typeface="LMRoman10-Regular"/>
                    <a:cs typeface="LMRoman10-Regular"/>
                  </a:rPr>
                  <a:t>Em situações com valores muito altos ou muito baixos em comparação aos demais, como salários, imóveis, aluguel e renda, a mediana pode representar melhor o conjunto de dados do que a média.</a:t>
                </a:r>
              </a:p>
            </p:txBody>
          </p:sp>
        </mc:Choice>
        <mc:Fallback xmlns="">
          <p:sp>
            <p:nvSpPr>
              <p:cNvPr id="7" name="Retângulo: Cantos Arredondados 6">
                <a:extLst>
                  <a:ext uri="{FF2B5EF4-FFF2-40B4-BE49-F238E27FC236}">
                    <a16:creationId xmlns:a16="http://schemas.microsoft.com/office/drawing/2014/main" id="{4260B8B2-8488-DD02-D223-B911A038CB73}"/>
                  </a:ext>
                </a:extLst>
              </p:cNvPr>
              <p:cNvSpPr>
                <a:spLocks noRot="1" noChangeAspect="1" noMove="1" noResize="1" noEditPoints="1" noAdjustHandles="1" noChangeArrowheads="1" noChangeShapeType="1" noTextEdit="1"/>
              </p:cNvSpPr>
              <p:nvPr/>
            </p:nvSpPr>
            <p:spPr>
              <a:xfrm>
                <a:off x="5880848" y="691757"/>
                <a:ext cx="6105666" cy="5977984"/>
              </a:xfrm>
              <a:prstGeom prst="roundRect">
                <a:avLst>
                  <a:gd name="adj" fmla="val 4213"/>
                </a:avLst>
              </a:prstGeom>
              <a:blipFill>
                <a:blip r:embed="rId4"/>
                <a:stretch>
                  <a:fillRect r="-199" b="-1217"/>
                </a:stretch>
              </a:blipFill>
              <a:ln w="28575">
                <a:solidFill>
                  <a:srgbClr val="ED7D31"/>
                </a:solidFill>
              </a:ln>
            </p:spPr>
            <p:txBody>
              <a:bodyPr/>
              <a:lstStyle/>
              <a:p>
                <a:r>
                  <a:rPr lang="pt-BR">
                    <a:noFill/>
                  </a:rPr>
                  <a:t> </a:t>
                </a:r>
              </a:p>
            </p:txBody>
          </p:sp>
        </mc:Fallback>
      </mc:AlternateContent>
    </p:spTree>
    <p:extLst>
      <p:ext uri="{BB962C8B-B14F-4D97-AF65-F5344CB8AC3E}">
        <p14:creationId xmlns:p14="http://schemas.microsoft.com/office/powerpoint/2010/main" val="13699480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9DB0ABE-84E0-B8C6-BF73-752EAE626E4C}"/>
              </a:ext>
            </a:extLst>
          </p:cNvPr>
          <p:cNvSpPr txBox="1"/>
          <p:nvPr/>
        </p:nvSpPr>
        <p:spPr>
          <a:xfrm>
            <a:off x="156000" y="864300"/>
            <a:ext cx="5760000" cy="5508624"/>
          </a:xfrm>
          <a:prstGeom prst="rect">
            <a:avLst/>
          </a:prstGeom>
          <a:noFill/>
        </p:spPr>
        <p:txBody>
          <a:bodyPr wrap="square">
            <a:spAutoFit/>
          </a:bodyPr>
          <a:lstStyle/>
          <a:p>
            <a:pPr marL="358775" lvl="0" indent="-179388" algn="just">
              <a:lnSpc>
                <a:spcPct val="115000"/>
              </a:lnSpc>
              <a:buSzPts val="1000"/>
              <a:buFont typeface="Symbol" panose="05050102010706020507" pitchFamily="18" charset="2"/>
              <a:buChar char=""/>
            </a:pPr>
            <a:r>
              <a:rPr lang="pt-BR" sz="2200" b="1" u="sng" kern="100" dirty="0">
                <a:effectLst/>
                <a:latin typeface="Arial Narrow" panose="020B0606020202030204" pitchFamily="34" charset="0"/>
                <a:ea typeface="Aptos" panose="020B0004020202020204" pitchFamily="34" charset="0"/>
                <a:cs typeface="Times New Roman" panose="02020603050405020304" pitchFamily="18" charset="0"/>
              </a:rPr>
              <a:t>Moda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0" dirty="0">
                <a:effectLst/>
                <a:latin typeface="Arial Narrow" panose="020B0606020202030204" pitchFamily="34" charset="0"/>
                <a:ea typeface="LMRoman10-Bold"/>
                <a:cs typeface="LMRoman10-Bold"/>
              </a:rPr>
              <a:t>A moda é o valor que aparece com maior frequência em um conjunto de dados. Em outras palavras, é o valor que mais se repete.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0" dirty="0">
                <a:effectLst/>
                <a:latin typeface="Arial Narrow" panose="020B0606020202030204" pitchFamily="34" charset="0"/>
                <a:ea typeface="LMRoman10-Bold"/>
                <a:cs typeface="LMRoman10-Bold"/>
              </a:rPr>
              <a:t>Um conjunto de dados pode apresentar: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indent="179388" algn="just">
              <a:lnSpc>
                <a:spcPct val="115000"/>
              </a:lnSpc>
              <a:buSzPts val="1000"/>
              <a:buFont typeface="Symbol" panose="05050102010706020507" pitchFamily="18" charset="2"/>
              <a:buChar char=""/>
            </a:pPr>
            <a:r>
              <a:rPr lang="pt-BR" sz="2200" kern="0" dirty="0">
                <a:effectLst/>
                <a:latin typeface="Arial Narrow" panose="020B0606020202030204" pitchFamily="34" charset="0"/>
                <a:ea typeface="LMRoman10-Bold"/>
                <a:cs typeface="LMRoman10-Bold"/>
              </a:rPr>
              <a:t>uma única moda, sendo chamado de unimodal;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indent="179388" algn="just">
              <a:lnSpc>
                <a:spcPct val="115000"/>
              </a:lnSpc>
              <a:buSzPts val="1000"/>
              <a:buFont typeface="Symbol" panose="05050102010706020507" pitchFamily="18" charset="2"/>
              <a:buChar char=""/>
            </a:pPr>
            <a:r>
              <a:rPr lang="pt-BR" sz="2200" kern="0" dirty="0">
                <a:effectLst/>
                <a:latin typeface="Arial Narrow" panose="020B0606020202030204" pitchFamily="34" charset="0"/>
                <a:ea typeface="LMRoman10-Bold"/>
                <a:cs typeface="LMRoman10-Bold"/>
              </a:rPr>
              <a:t>duas modas, sendo chamado de bimodal;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indent="179388" algn="just">
              <a:lnSpc>
                <a:spcPct val="115000"/>
              </a:lnSpc>
              <a:buSzPts val="1000"/>
              <a:buFont typeface="Symbol" panose="05050102010706020507" pitchFamily="18" charset="2"/>
              <a:buChar char=""/>
            </a:pPr>
            <a:r>
              <a:rPr lang="pt-BR" sz="2200" kern="0" dirty="0">
                <a:effectLst/>
                <a:latin typeface="Arial Narrow" panose="020B0606020202030204" pitchFamily="34" charset="0"/>
                <a:ea typeface="LMRoman10-Bold"/>
                <a:cs typeface="LMRoman10-Bold"/>
              </a:rPr>
              <a:t>três ou mais modas, sendo chamado de multimodal, quando ocorre empate entre os valores com maior frequência.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LMRoman10-Bold"/>
                <a:cs typeface="LMRoman10-Bold"/>
              </a:rPr>
              <a:t>Também existem situações em que não há moda (conjunto amodal), quando todos os valores aparecem a mesma quantidade de vezes.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descr="Interface gráfica do usuário, Texto, Aplicativo&#10;&#10;O conteúdo gerado por IA pode estar incorreto.">
            <a:extLst>
              <a:ext uri="{FF2B5EF4-FFF2-40B4-BE49-F238E27FC236}">
                <a16:creationId xmlns:a16="http://schemas.microsoft.com/office/drawing/2014/main" id="{D69B200F-A85F-EFD4-297E-E3063E10D82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347" r="1840" b="8347"/>
          <a:stretch>
            <a:fillRect/>
          </a:stretch>
        </p:blipFill>
        <p:spPr bwMode="auto">
          <a:xfrm>
            <a:off x="6276002" y="723560"/>
            <a:ext cx="1800000" cy="751793"/>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311CDE2A-8371-268C-FD54-A3301795C1FE}"/>
              </a:ext>
            </a:extLst>
          </p:cNvPr>
          <p:cNvSpPr txBox="1"/>
          <p:nvPr/>
        </p:nvSpPr>
        <p:spPr>
          <a:xfrm>
            <a:off x="6276002" y="1475353"/>
            <a:ext cx="5760000" cy="1237903"/>
          </a:xfrm>
          <a:prstGeom prst="rect">
            <a:avLst/>
          </a:prstGeom>
          <a:noFill/>
        </p:spPr>
        <p:txBody>
          <a:bodyPr wrap="square">
            <a:spAutoFit/>
          </a:bodyPr>
          <a:lstStyle/>
          <a:p>
            <a:pPr algn="just">
              <a:lnSpc>
                <a:spcPct val="115000"/>
              </a:lnSpc>
              <a:spcAft>
                <a:spcPts val="800"/>
              </a:spcAft>
            </a:pP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Para receber o tênis que compõe o uniforme escolar, uma turma registrou o número de calçados de cada um dos estudantes: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F6AAA701-1E67-DFEA-85E2-EAEEFCBDF6F5}"/>
              </a:ext>
            </a:extLst>
          </p:cNvPr>
          <p:cNvPicPr>
            <a:picLocks noChangeAspect="1"/>
          </p:cNvPicPr>
          <p:nvPr/>
        </p:nvPicPr>
        <p:blipFill>
          <a:blip r:embed="rId3"/>
          <a:srcRect l="32064" r="32334" b="12020"/>
          <a:stretch/>
        </p:blipFill>
        <p:spPr>
          <a:xfrm>
            <a:off x="7176002" y="2731186"/>
            <a:ext cx="3960000" cy="3665850"/>
          </a:xfrm>
          <a:prstGeom prst="rect">
            <a:avLst/>
          </a:prstGeom>
        </p:spPr>
      </p:pic>
    </p:spTree>
    <p:extLst>
      <p:ext uri="{BB962C8B-B14F-4D97-AF65-F5344CB8AC3E}">
        <p14:creationId xmlns:p14="http://schemas.microsoft.com/office/powerpoint/2010/main" val="36397596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EC9FDE5-A3B8-C29B-ADC5-EEA34E1B092F}"/>
              </a:ext>
            </a:extLst>
          </p:cNvPr>
          <p:cNvSpPr txBox="1"/>
          <p:nvPr/>
        </p:nvSpPr>
        <p:spPr>
          <a:xfrm>
            <a:off x="156000" y="798540"/>
            <a:ext cx="11880000" cy="5711885"/>
          </a:xfrm>
          <a:prstGeom prst="rect">
            <a:avLst/>
          </a:prstGeom>
          <a:solidFill>
            <a:schemeClr val="bg1"/>
          </a:solidFill>
        </p:spPr>
        <p:txBody>
          <a:bodyPr wrap="square">
            <a:spAutoFit/>
          </a:bodyPr>
          <a:lstStyle/>
          <a:p>
            <a:pPr algn="just">
              <a:lnSpc>
                <a:spcPct val="115000"/>
              </a:lnSpc>
              <a:spcAft>
                <a:spcPts val="800"/>
              </a:spcAft>
            </a:pPr>
            <a:r>
              <a:rPr lang="pt-BR" sz="2100" i="1" kern="100" dirty="0">
                <a:effectLst/>
                <a:latin typeface="Arial Narrow" panose="020B0606020202030204" pitchFamily="34" charset="0"/>
                <a:ea typeface="Aptos" panose="020B0004020202020204" pitchFamily="34" charset="0"/>
                <a:cs typeface="Times New Roman" panose="02020603050405020304" pitchFamily="18" charset="0"/>
              </a:rPr>
              <a:t>Repare que é possível criar uma tabela de frequência, já que cada numeração aparece uma determinada quantidade de vezes.</a:t>
            </a:r>
          </a:p>
          <a:p>
            <a:pPr algn="just">
              <a:lnSpc>
                <a:spcPct val="115000"/>
              </a:lnSpc>
              <a:spcAft>
                <a:spcPts val="800"/>
              </a:spcAft>
            </a:pPr>
            <a:endParaRPr lang="pt-BR" sz="2100" i="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100" i="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100" i="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100" i="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100" i="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100" i="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100" i="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100" i="1" kern="100" dirty="0">
                <a:effectLst/>
                <a:latin typeface="Arial Narrow" panose="020B0606020202030204" pitchFamily="34" charset="0"/>
                <a:ea typeface="Aptos" panose="020B0004020202020204" pitchFamily="34" charset="0"/>
                <a:cs typeface="Times New Roman" panose="02020603050405020304" pitchFamily="18" charset="0"/>
              </a:rPr>
              <a:t>Com essa tabela, é possível observar que a numeração de calçado mais frequente entre os estudantes dessa turma é 37. Isso significa que a moda do conjunto é 37, pois essa foi a numeração que apareceu com maior frequência.</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100" i="1" kern="100" dirty="0">
                <a:effectLst/>
                <a:latin typeface="Arial Narrow" panose="020B0606020202030204" pitchFamily="34" charset="0"/>
                <a:ea typeface="Aptos" panose="020B0004020202020204" pitchFamily="34" charset="0"/>
                <a:cs typeface="Times New Roman" panose="02020603050405020304" pitchFamily="18" charset="0"/>
              </a:rPr>
              <a:t>Portanto, a escola provavelmente precisará disponibilizar uma quantidade maior de tênis dessa numeração para atender melhor aos estudantes.</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A1BEBBB-C562-A8D9-328C-316441C8EAE8}"/>
              </a:ext>
            </a:extLst>
          </p:cNvPr>
          <p:cNvPicPr>
            <a:picLocks noChangeAspect="1"/>
          </p:cNvPicPr>
          <p:nvPr/>
        </p:nvPicPr>
        <p:blipFill>
          <a:blip r:embed="rId2"/>
          <a:srcRect l="38672" r="38807" b="12253"/>
          <a:stretch/>
        </p:blipFill>
        <p:spPr>
          <a:xfrm>
            <a:off x="4625787" y="1479401"/>
            <a:ext cx="2528048" cy="3466224"/>
          </a:xfrm>
          <a:prstGeom prst="rect">
            <a:avLst/>
          </a:prstGeom>
        </p:spPr>
      </p:pic>
    </p:spTree>
    <p:extLst>
      <p:ext uri="{BB962C8B-B14F-4D97-AF65-F5344CB8AC3E}">
        <p14:creationId xmlns:p14="http://schemas.microsoft.com/office/powerpoint/2010/main" val="21629198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7">
            <a:extLst>
              <a:ext uri="{FF2B5EF4-FFF2-40B4-BE49-F238E27FC236}">
                <a16:creationId xmlns:a16="http://schemas.microsoft.com/office/drawing/2014/main" id="{605505DB-1C8F-9B18-9FA4-819B474904C3}"/>
              </a:ext>
            </a:extLst>
          </p:cNvPr>
          <p:cNvGrpSpPr/>
          <p:nvPr/>
        </p:nvGrpSpPr>
        <p:grpSpPr>
          <a:xfrm>
            <a:off x="268240" y="691757"/>
            <a:ext cx="5227304" cy="5745619"/>
            <a:chOff x="80685" y="691757"/>
            <a:chExt cx="5572118" cy="5745619"/>
          </a:xfrm>
        </p:grpSpPr>
        <p:sp>
          <p:nvSpPr>
            <p:cNvPr id="3" name="Retângulo: Cantos Arredondados 2">
              <a:extLst>
                <a:ext uri="{FF2B5EF4-FFF2-40B4-BE49-F238E27FC236}">
                  <a16:creationId xmlns:a16="http://schemas.microsoft.com/office/drawing/2014/main" id="{5902A95E-DA3B-EE3D-A04F-08C6138DF2C1}"/>
                </a:ext>
              </a:extLst>
            </p:cNvPr>
            <p:cNvSpPr/>
            <p:nvPr/>
          </p:nvSpPr>
          <p:spPr>
            <a:xfrm>
              <a:off x="156000" y="914401"/>
              <a:ext cx="5496803" cy="5522975"/>
            </a:xfrm>
            <a:prstGeom prst="roundRect">
              <a:avLst>
                <a:gd name="adj" fmla="val 4213"/>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524000" algn="ctr"/>
              <a:r>
                <a:rPr lang="pt-BR" sz="2000" b="1" kern="0" dirty="0">
                  <a:solidFill>
                    <a:schemeClr val="accent2">
                      <a:lumMod val="75000"/>
                    </a:schemeClr>
                  </a:solidFill>
                  <a:effectLst/>
                  <a:latin typeface="Arial Narrow" panose="020B0606020202030204" pitchFamily="34" charset="0"/>
                  <a:ea typeface="LMRoman10-Regular"/>
                  <a:cs typeface="LMRoman10-Regular"/>
                </a:rPr>
                <a:t>Média, mediana e moda podem ajudar em decisões diferentes!</a:t>
              </a:r>
            </a:p>
            <a:p>
              <a:pPr marL="1524000" algn="ctr"/>
              <a:endParaRPr lang="pt-BR" sz="2000" b="1" kern="0" dirty="0">
                <a:solidFill>
                  <a:schemeClr val="accent2">
                    <a:lumMod val="75000"/>
                  </a:schemeClr>
                </a:solidFill>
                <a:effectLst/>
                <a:latin typeface="Arial Narrow" panose="020B0606020202030204" pitchFamily="34" charset="0"/>
                <a:ea typeface="LMRoman10-Regular"/>
                <a:cs typeface="LMRoman10-Regular"/>
              </a:endParaRPr>
            </a:p>
            <a:p>
              <a:pPr algn="just">
                <a:lnSpc>
                  <a:spcPct val="115000"/>
                </a:lnSpc>
              </a:pPr>
              <a:r>
                <a:rPr lang="pt-BR" sz="2000" b="1" kern="0" dirty="0">
                  <a:solidFill>
                    <a:schemeClr val="accent2">
                      <a:lumMod val="75000"/>
                    </a:schemeClr>
                  </a:solidFill>
                  <a:effectLst/>
                  <a:latin typeface="Arial Narrow" panose="020B0606020202030204" pitchFamily="34" charset="0"/>
                  <a:ea typeface="LMRoman10-Regular"/>
                  <a:cs typeface="LMRoman10-Regular"/>
                </a:rPr>
                <a:t>Nessa situação, a escola pode utilizar diferentes medidas de tendência central para auxiliar na distribuição dos calçados.</a:t>
              </a:r>
              <a:endParaRPr lang="pt-BR" sz="2000" kern="100" dirty="0">
                <a:solidFill>
                  <a:schemeClr val="accent2">
                    <a:lumMod val="75000"/>
                  </a:schemeClr>
                </a:solidFill>
                <a:effectLst/>
                <a:latin typeface="Arial Narrow" panose="020B0606020202030204" pitchFamily="34" charset="0"/>
                <a:ea typeface="Aptos" panose="020B0004020202020204" pitchFamily="34" charset="0"/>
                <a:cs typeface="Times New Roman" panose="02020603050405020304" pitchFamily="18" charset="0"/>
              </a:endParaRPr>
            </a:p>
            <a:p>
              <a:pPr lvl="0" indent="268288" algn="just">
                <a:lnSpc>
                  <a:spcPct val="115000"/>
                </a:lnSpc>
                <a:buFont typeface="Symbol" panose="05050102010706020507" pitchFamily="18" charset="2"/>
                <a:buChar char=""/>
              </a:pPr>
              <a:r>
                <a:rPr lang="pt-BR" sz="2000" kern="0" dirty="0">
                  <a:solidFill>
                    <a:schemeClr val="tx1"/>
                  </a:solidFill>
                  <a:effectLst/>
                  <a:latin typeface="Arial Narrow" panose="020B0606020202030204" pitchFamily="34" charset="0"/>
                  <a:ea typeface="LMRoman10-Regular"/>
                  <a:cs typeface="LMRoman10-Regular"/>
                </a:rPr>
                <a:t>A </a:t>
              </a:r>
              <a:r>
                <a:rPr lang="pt-BR" sz="2000" b="1" kern="0" dirty="0">
                  <a:solidFill>
                    <a:schemeClr val="accent2">
                      <a:lumMod val="75000"/>
                    </a:schemeClr>
                  </a:solidFill>
                  <a:effectLst/>
                  <a:latin typeface="Arial Narrow" panose="020B0606020202030204" pitchFamily="34" charset="0"/>
                  <a:ea typeface="LMRoman10-Regular"/>
                  <a:cs typeface="LMRoman10-Regular"/>
                </a:rPr>
                <a:t>moda</a:t>
              </a:r>
              <a:r>
                <a:rPr lang="pt-BR" sz="2000" kern="0" dirty="0">
                  <a:solidFill>
                    <a:schemeClr val="tx1"/>
                  </a:solidFill>
                  <a:effectLst/>
                  <a:latin typeface="Arial Narrow" panose="020B0606020202030204" pitchFamily="34" charset="0"/>
                  <a:ea typeface="LMRoman10-Regular"/>
                  <a:cs typeface="LMRoman10-Regular"/>
                </a:rPr>
                <a:t> ajuda a identificar a numeração mais frequente da turma. Como o número 37 foi o que mais apareceu, a escola pode providenciar uma quantidade maior dessa numeração de calçado para evitar falta de tênis.</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lvl="0" indent="268288" algn="just">
                <a:lnSpc>
                  <a:spcPct val="115000"/>
                </a:lnSpc>
                <a:spcAft>
                  <a:spcPts val="800"/>
                </a:spcAft>
                <a:buFont typeface="Symbol" panose="05050102010706020507" pitchFamily="18" charset="2"/>
                <a:buChar char=""/>
              </a:pPr>
              <a:r>
                <a:rPr lang="pt-BR" sz="2000" kern="0" dirty="0">
                  <a:solidFill>
                    <a:schemeClr val="tx1"/>
                  </a:solidFill>
                  <a:effectLst/>
                  <a:latin typeface="Arial Narrow" panose="020B0606020202030204" pitchFamily="34" charset="0"/>
                  <a:ea typeface="LMRoman10-Regular"/>
                  <a:cs typeface="LMRoman10-Regular"/>
                </a:rPr>
                <a:t>A </a:t>
              </a:r>
              <a:r>
                <a:rPr lang="pt-BR" sz="2000" b="1" kern="0" dirty="0">
                  <a:solidFill>
                    <a:schemeClr val="accent2">
                      <a:lumMod val="75000"/>
                    </a:schemeClr>
                  </a:solidFill>
                  <a:effectLst/>
                  <a:latin typeface="Arial Narrow" panose="020B0606020202030204" pitchFamily="34" charset="0"/>
                  <a:ea typeface="LMRoman10-Regular"/>
                  <a:cs typeface="LMRoman10-Regular"/>
                </a:rPr>
                <a:t>mediana</a:t>
              </a:r>
              <a:r>
                <a:rPr lang="pt-BR" sz="2000" kern="0" dirty="0">
                  <a:solidFill>
                    <a:schemeClr val="tx1"/>
                  </a:solidFill>
                  <a:effectLst/>
                  <a:latin typeface="Arial Narrow" panose="020B0606020202030204" pitchFamily="34" charset="0"/>
                  <a:ea typeface="LMRoman10-Regular"/>
                  <a:cs typeface="LMRoman10-Regular"/>
                </a:rPr>
                <a:t> ajuda a identificar a numeração central da turma. Organizando os dados:</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000" kern="0" dirty="0">
                  <a:solidFill>
                    <a:schemeClr val="tx1"/>
                  </a:solidFill>
                  <a:effectLst/>
                  <a:latin typeface="Arial Narrow" panose="020B0606020202030204" pitchFamily="34" charset="0"/>
                  <a:ea typeface="LMRoman10-Regular"/>
                  <a:cs typeface="LMRoman10-Regular"/>
                </a:rPr>
                <a:t>34, 36, 36, 37, 37, 37, 37, 37, 37, 38, 38, </a:t>
              </a:r>
              <a:r>
                <a:rPr lang="pt-BR" sz="2000" b="1" kern="0" dirty="0">
                  <a:solidFill>
                    <a:schemeClr val="accent2">
                      <a:lumMod val="75000"/>
                    </a:schemeClr>
                  </a:solidFill>
                  <a:effectLst/>
                  <a:latin typeface="Arial Narrow" panose="020B0606020202030204" pitchFamily="34" charset="0"/>
                  <a:ea typeface="LMRoman10-Regular"/>
                  <a:cs typeface="LMRoman10-Regular"/>
                </a:rPr>
                <a:t>39</a:t>
              </a:r>
              <a:r>
                <a:rPr lang="pt-BR" sz="2000" kern="0" dirty="0">
                  <a:solidFill>
                    <a:schemeClr val="tx1"/>
                  </a:solidFill>
                  <a:effectLst/>
                  <a:latin typeface="Arial Narrow" panose="020B0606020202030204" pitchFamily="34" charset="0"/>
                  <a:ea typeface="LMRoman10-Regular"/>
                  <a:cs typeface="LMRoman10-Regular"/>
                </a:rPr>
                <a:t>,</a:t>
              </a:r>
            </a:p>
            <a:p>
              <a:pPr algn="ctr">
                <a:lnSpc>
                  <a:spcPct val="115000"/>
                </a:lnSpc>
                <a:spcAft>
                  <a:spcPts val="800"/>
                </a:spcAft>
              </a:pPr>
              <a:r>
                <a:rPr lang="pt-BR" sz="2000" b="1" kern="0" dirty="0">
                  <a:solidFill>
                    <a:schemeClr val="accent2">
                      <a:lumMod val="75000"/>
                    </a:schemeClr>
                  </a:solidFill>
                  <a:effectLst/>
                  <a:latin typeface="Arial Narrow" panose="020B0606020202030204" pitchFamily="34" charset="0"/>
                  <a:ea typeface="LMRoman10-Regular"/>
                  <a:cs typeface="LMRoman10-Regular"/>
                </a:rPr>
                <a:t>39</a:t>
              </a:r>
              <a:r>
                <a:rPr lang="pt-BR" sz="2000" kern="0" dirty="0">
                  <a:solidFill>
                    <a:schemeClr val="tx1"/>
                  </a:solidFill>
                  <a:effectLst/>
                  <a:latin typeface="Arial Narrow" panose="020B0606020202030204" pitchFamily="34" charset="0"/>
                  <a:ea typeface="LMRoman10-Regular"/>
                  <a:cs typeface="LMRoman10-Regular"/>
                </a:rPr>
                <a:t>, 39, 40, 40, 40, 40, 41, 42, 42, 42, 42, 45 </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descr="Interface gráfica do usuário, Texto&#10;&#10;O conteúdo gerado por IA pode estar incorreto.">
              <a:extLst>
                <a:ext uri="{FF2B5EF4-FFF2-40B4-BE49-F238E27FC236}">
                  <a16:creationId xmlns:a16="http://schemas.microsoft.com/office/drawing/2014/main" id="{6A391B95-608F-73BB-479B-E4DA64DDEC3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80685" y="691757"/>
              <a:ext cx="1534988" cy="873460"/>
            </a:xfrm>
            <a:prstGeom prst="rect">
              <a:avLst/>
            </a:prstGeom>
            <a:noFill/>
            <a:ln>
              <a:noFill/>
            </a:ln>
            <a:extLst>
              <a:ext uri="{53640926-AAD7-44D8-BBD7-CCE9431645EC}">
                <a14:shadowObscured xmlns:a14="http://schemas.microsoft.com/office/drawing/2010/main"/>
              </a:ext>
            </a:extLst>
          </p:spPr>
        </p:pic>
      </p:grpSp>
      <mc:AlternateContent xmlns:mc="http://schemas.openxmlformats.org/markup-compatibility/2006" xmlns:a14="http://schemas.microsoft.com/office/drawing/2010/main">
        <mc:Choice Requires="a14">
          <p:sp>
            <p:nvSpPr>
              <p:cNvPr id="7" name="Retângulo: Cantos Arredondados 6">
                <a:extLst>
                  <a:ext uri="{FF2B5EF4-FFF2-40B4-BE49-F238E27FC236}">
                    <a16:creationId xmlns:a16="http://schemas.microsoft.com/office/drawing/2014/main" id="{4260B8B2-8488-DD02-D223-B911A038CB73}"/>
                  </a:ext>
                </a:extLst>
              </p:cNvPr>
              <p:cNvSpPr/>
              <p:nvPr/>
            </p:nvSpPr>
            <p:spPr>
              <a:xfrm>
                <a:off x="5687568" y="691757"/>
                <a:ext cx="6400800" cy="5919355"/>
              </a:xfrm>
              <a:prstGeom prst="roundRect">
                <a:avLst>
                  <a:gd name="adj" fmla="val 3907"/>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4000"/>
                  </a:lnSpc>
                  <a:spcAft>
                    <a:spcPts val="200"/>
                  </a:spcAft>
                </a:pPr>
                <a:r>
                  <a:rPr lang="pt-BR" sz="2000" kern="0" dirty="0">
                    <a:solidFill>
                      <a:schemeClr val="tx1"/>
                    </a:solidFill>
                    <a:effectLst/>
                    <a:latin typeface="Arial Narrow" panose="020B0606020202030204" pitchFamily="34" charset="0"/>
                    <a:ea typeface="LMRoman10-Regular"/>
                    <a:cs typeface="LMRoman10-Regular"/>
                  </a:rPr>
                  <a:t>Como há 24 estudantes, os dois valores centrais são </a:t>
                </a:r>
                <a14:m>
                  <m:oMath xmlns:m="http://schemas.openxmlformats.org/officeDocument/2006/math">
                    <m:r>
                      <a:rPr lang="pt-BR" sz="2000" i="1" kern="0">
                        <a:solidFill>
                          <a:schemeClr val="tx1"/>
                        </a:solidFill>
                        <a:effectLst/>
                        <a:latin typeface="Cambria Math" panose="02040503050406030204" pitchFamily="18" charset="0"/>
                        <a:ea typeface="LMRoman10-Regular"/>
                        <a:cs typeface="LMRoman10-Regular"/>
                      </a:rPr>
                      <m:t>39</m:t>
                    </m:r>
                    <m:r>
                      <m:rPr>
                        <m:nor/>
                      </m:rPr>
                      <a:rPr lang="pt-BR" sz="2000" i="1" kern="0">
                        <a:solidFill>
                          <a:schemeClr val="tx1"/>
                        </a:solidFill>
                        <a:effectLst/>
                        <a:latin typeface="Arial Narrow" panose="020B0606020202030204" pitchFamily="34" charset="0"/>
                        <a:ea typeface="LMRoman10-Regular"/>
                        <a:cs typeface="LMRoman10-Regular"/>
                      </a:rPr>
                      <m:t> </m:t>
                    </m:r>
                    <m:r>
                      <m:rPr>
                        <m:nor/>
                      </m:rPr>
                      <a:rPr lang="pt-BR" sz="2000" kern="0">
                        <a:solidFill>
                          <a:schemeClr val="tx1"/>
                        </a:solidFill>
                        <a:effectLst/>
                        <a:latin typeface="Arial Narrow" panose="020B0606020202030204" pitchFamily="34" charset="0"/>
                        <a:ea typeface="LMRoman10-Regular"/>
                        <a:cs typeface="LMRoman10-Regular"/>
                      </a:rPr>
                      <m:t>e</m:t>
                    </m:r>
                    <m:r>
                      <m:rPr>
                        <m:nor/>
                      </m:rPr>
                      <a:rPr lang="pt-BR" sz="2000" i="1" kern="0">
                        <a:solidFill>
                          <a:schemeClr val="tx1"/>
                        </a:solidFill>
                        <a:effectLst/>
                        <a:latin typeface="Arial Narrow" panose="020B0606020202030204" pitchFamily="34" charset="0"/>
                        <a:ea typeface="LMRoman10-Regular"/>
                        <a:cs typeface="LMRoman10-Regular"/>
                      </a:rPr>
                      <m:t> </m:t>
                    </m:r>
                    <m:r>
                      <a:rPr lang="pt-BR" sz="2000" i="1" kern="0">
                        <a:solidFill>
                          <a:schemeClr val="tx1"/>
                        </a:solidFill>
                        <a:effectLst/>
                        <a:latin typeface="Cambria Math" panose="02040503050406030204" pitchFamily="18" charset="0"/>
                        <a:ea typeface="LMRoman10-Regular"/>
                        <a:cs typeface="LMRoman10-Regular"/>
                      </a:rPr>
                      <m:t>39</m:t>
                    </m:r>
                  </m:oMath>
                </a14:m>
                <a:r>
                  <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t>
                </a:r>
              </a:p>
              <a:p>
                <a:pPr algn="just">
                  <a:lnSpc>
                    <a:spcPct val="114000"/>
                  </a:lnSpc>
                  <a:spcAft>
                    <a:spcPts val="200"/>
                  </a:spcAft>
                </a:pPr>
                <a:r>
                  <a:rPr lang="pt-BR" sz="2000" kern="0" dirty="0">
                    <a:solidFill>
                      <a:schemeClr val="tx1"/>
                    </a:solidFill>
                    <a:effectLst/>
                    <a:latin typeface="Arial Narrow" panose="020B0606020202030204" pitchFamily="34" charset="0"/>
                    <a:ea typeface="LMRoman10-Regular"/>
                    <a:cs typeface="LMRoman10-Regular"/>
                  </a:rPr>
                  <a:t>Assim, a mediana é:</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pPr>
                <a14:m>
                  <m:oMathPara xmlns:m="http://schemas.openxmlformats.org/officeDocument/2006/math">
                    <m:oMathParaPr>
                      <m:jc m:val="centerGroup"/>
                    </m:oMathParaPr>
                    <m:oMath xmlns:m="http://schemas.openxmlformats.org/officeDocument/2006/math">
                      <m:f>
                        <m:fPr>
                          <m:ctrlPr>
                            <a:rPr lang="pt-BR" sz="2000" i="1" kern="0">
                              <a:solidFill>
                                <a:schemeClr val="tx1"/>
                              </a:solidFill>
                              <a:effectLst/>
                              <a:latin typeface="Cambria Math" panose="02040503050406030204" pitchFamily="18" charset="0"/>
                              <a:ea typeface="LMRoman10-Regular"/>
                              <a:cs typeface="LMRoman10-Regular"/>
                            </a:rPr>
                          </m:ctrlPr>
                        </m:fPr>
                        <m:num>
                          <m:r>
                            <a:rPr lang="pt-BR" sz="2000" i="1" kern="0">
                              <a:solidFill>
                                <a:schemeClr val="tx1"/>
                              </a:solidFill>
                              <a:effectLst/>
                              <a:latin typeface="Cambria Math" panose="02040503050406030204" pitchFamily="18" charset="0"/>
                              <a:ea typeface="LMRoman10-Regular"/>
                              <a:cs typeface="LMRoman10-Regular"/>
                            </a:rPr>
                            <m:t>39+39</m:t>
                          </m:r>
                        </m:num>
                        <m:den>
                          <m:r>
                            <a:rPr lang="pt-BR" sz="2000" i="1" kern="0">
                              <a:solidFill>
                                <a:schemeClr val="tx1"/>
                              </a:solidFill>
                              <a:effectLst/>
                              <a:latin typeface="Cambria Math" panose="02040503050406030204" pitchFamily="18" charset="0"/>
                              <a:ea typeface="LMRoman10-Regular"/>
                              <a:cs typeface="LMRoman10-Regular"/>
                            </a:rPr>
                            <m:t>2</m:t>
                          </m:r>
                        </m:den>
                      </m:f>
                      <m:r>
                        <a:rPr lang="pt-BR" sz="2000" i="1" kern="0">
                          <a:solidFill>
                            <a:schemeClr val="tx1"/>
                          </a:solidFill>
                          <a:effectLst/>
                          <a:latin typeface="Cambria Math" panose="02040503050406030204" pitchFamily="18" charset="0"/>
                          <a:ea typeface="LMRoman10-Regular"/>
                          <a:cs typeface="LMRoman10-Regular"/>
                        </a:rPr>
                        <m:t>=39</m:t>
                      </m:r>
                    </m:oMath>
                  </m:oMathPara>
                </a14:m>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pPr>
                <a:r>
                  <a:rPr lang="pt-BR" sz="2000" kern="0" dirty="0">
                    <a:solidFill>
                      <a:schemeClr val="tx1"/>
                    </a:solidFill>
                    <a:effectLst/>
                    <a:latin typeface="Arial Narrow" panose="020B0606020202030204" pitchFamily="34" charset="0"/>
                    <a:ea typeface="LMRoman10-Regular"/>
                    <a:cs typeface="LMRoman10-Regular"/>
                  </a:rPr>
                  <a:t>Isso significa que 39 representa a numeração central da turma, servindo como referência para compreender como os tamanhos se distribuem entre valores menores e maiores. Na prática, essa informação pode ajudar a escola a planejar uma distribuição mais equilibrada dos calçados.</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lvl="0" indent="265113" algn="just">
                  <a:lnSpc>
                    <a:spcPct val="114000"/>
                  </a:lnSpc>
                  <a:spcAft>
                    <a:spcPts val="200"/>
                  </a:spcAft>
                  <a:buFont typeface="Symbol" panose="05050102010706020507" pitchFamily="18" charset="2"/>
                  <a:buChar char=""/>
                </a:pPr>
                <a:r>
                  <a:rPr lang="pt-BR" sz="2000" kern="0" dirty="0">
                    <a:solidFill>
                      <a:schemeClr val="tx1"/>
                    </a:solidFill>
                    <a:effectLst/>
                    <a:latin typeface="Arial Narrow" panose="020B0606020202030204" pitchFamily="34" charset="0"/>
                    <a:ea typeface="LMRoman10-Regular"/>
                    <a:cs typeface="LMRoman10-Regular"/>
                  </a:rPr>
                  <a:t>Já a </a:t>
                </a:r>
                <a:r>
                  <a:rPr lang="pt-BR" sz="2000" b="1" kern="0" dirty="0">
                    <a:solidFill>
                      <a:schemeClr val="accent2">
                        <a:lumMod val="75000"/>
                      </a:schemeClr>
                    </a:solidFill>
                    <a:effectLst/>
                    <a:latin typeface="Arial Narrow" panose="020B0606020202030204" pitchFamily="34" charset="0"/>
                    <a:ea typeface="LMRoman10-Regular"/>
                    <a:cs typeface="LMRoman10-Regular"/>
                  </a:rPr>
                  <a:t>média</a:t>
                </a:r>
                <a:r>
                  <a:rPr lang="pt-BR" sz="2000" kern="0" dirty="0">
                    <a:solidFill>
                      <a:schemeClr val="tx1"/>
                    </a:solidFill>
                    <a:effectLst/>
                    <a:latin typeface="Arial Narrow" panose="020B0606020202030204" pitchFamily="34" charset="0"/>
                    <a:ea typeface="LMRoman10-Regular"/>
                    <a:cs typeface="LMRoman10-Regular"/>
                  </a:rPr>
                  <a:t> permite estimar uma numeração média da turma:</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pPr>
                <a14:m>
                  <m:oMathPara xmlns:m="http://schemas.openxmlformats.org/officeDocument/2006/math">
                    <m:oMathParaPr>
                      <m:jc m:val="centerGroup"/>
                    </m:oMathParaPr>
                    <m:oMath xmlns:m="http://schemas.openxmlformats.org/officeDocument/2006/math">
                      <m:f>
                        <m:fPr>
                          <m:ctrlPr>
                            <a:rPr lang="pt-BR" sz="1600" i="1" kern="0">
                              <a:solidFill>
                                <a:schemeClr val="tx1"/>
                              </a:solidFill>
                              <a:effectLst/>
                              <a:latin typeface="Cambria Math" panose="02040503050406030204" pitchFamily="18" charset="0"/>
                              <a:ea typeface="LMRoman10-Regular"/>
                              <a:cs typeface="LMRoman10-Regular"/>
                            </a:rPr>
                          </m:ctrlPr>
                        </m:fPr>
                        <m:num>
                          <m:r>
                            <a:rPr lang="pt-BR" sz="1600" i="1" kern="0">
                              <a:solidFill>
                                <a:schemeClr val="tx1"/>
                              </a:solidFill>
                              <a:effectLst/>
                              <a:latin typeface="Cambria Math" panose="02040503050406030204" pitchFamily="18" charset="0"/>
                              <a:ea typeface="LMRoman10-Regular"/>
                              <a:cs typeface="LMRoman10-Regular"/>
                            </a:rPr>
                            <m:t>34+2∙36+6∙37+2∙38+3∙39+4∙40+41+4∙42+45</m:t>
                          </m:r>
                        </m:num>
                        <m:den>
                          <m:r>
                            <a:rPr lang="pt-BR" sz="1600" i="1" kern="0">
                              <a:solidFill>
                                <a:schemeClr val="tx1"/>
                              </a:solidFill>
                              <a:effectLst/>
                              <a:latin typeface="Cambria Math" panose="02040503050406030204" pitchFamily="18" charset="0"/>
                              <a:ea typeface="LMRoman10-Regular"/>
                              <a:cs typeface="LMRoman10-Regular"/>
                            </a:rPr>
                            <m:t>24</m:t>
                          </m:r>
                        </m:den>
                      </m:f>
                      <m:r>
                        <a:rPr lang="pt-BR" sz="1600" b="0" i="1" kern="0" smtClean="0">
                          <a:solidFill>
                            <a:schemeClr val="tx1"/>
                          </a:solidFill>
                          <a:effectLst/>
                          <a:latin typeface="Cambria Math" panose="02040503050406030204" pitchFamily="18" charset="0"/>
                          <a:ea typeface="LMRoman10-Regular"/>
                          <a:cs typeface="LMRoman10-Regular"/>
                        </a:rPr>
                        <m:t>=39</m:t>
                      </m:r>
                    </m:oMath>
                  </m:oMathPara>
                </a14:m>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200"/>
                  </a:spcAft>
                </a:pPr>
                <a:r>
                  <a:rPr lang="pt-BR" sz="2000" kern="0" dirty="0">
                    <a:solidFill>
                      <a:schemeClr val="tx1"/>
                    </a:solidFill>
                    <a:effectLst/>
                    <a:latin typeface="Arial Narrow" panose="020B0606020202030204" pitchFamily="34" charset="0"/>
                    <a:ea typeface="LMRoman10-Regular"/>
                    <a:cs typeface="LMRoman10-Regular"/>
                  </a:rPr>
                  <a:t>Como a média fornece uma estimativa geral das numerações da turma, o valor </a:t>
                </a:r>
                <a:r>
                  <a:rPr lang="pt-BR" sz="2000" b="1" kern="0" dirty="0">
                    <a:solidFill>
                      <a:schemeClr val="tx1"/>
                    </a:solidFill>
                    <a:effectLst/>
                    <a:latin typeface="Arial Narrow" panose="020B0606020202030204" pitchFamily="34" charset="0"/>
                    <a:ea typeface="LMRoman10-Regular"/>
                    <a:cs typeface="LMRoman10-Regular"/>
                  </a:rPr>
                  <a:t>39</a:t>
                </a:r>
                <a:r>
                  <a:rPr lang="pt-BR" sz="2000" kern="0" dirty="0">
                    <a:solidFill>
                      <a:schemeClr val="tx1"/>
                    </a:solidFill>
                    <a:effectLst/>
                    <a:latin typeface="Arial Narrow" panose="020B0606020202030204" pitchFamily="34" charset="0"/>
                    <a:ea typeface="LMRoman10-Regular"/>
                    <a:cs typeface="LMRoman10-Regular"/>
                  </a:rPr>
                  <a:t> pode ajudar a escola a compreender o tamanho médio dos calçados dos estudantes, auxiliando no planejamento geral da distribuição.</a:t>
                </a:r>
              </a:p>
            </p:txBody>
          </p:sp>
        </mc:Choice>
        <mc:Fallback xmlns="">
          <p:sp>
            <p:nvSpPr>
              <p:cNvPr id="7" name="Retângulo: Cantos Arredondados 6">
                <a:extLst>
                  <a:ext uri="{FF2B5EF4-FFF2-40B4-BE49-F238E27FC236}">
                    <a16:creationId xmlns:a16="http://schemas.microsoft.com/office/drawing/2014/main" id="{4260B8B2-8488-DD02-D223-B911A038CB73}"/>
                  </a:ext>
                </a:extLst>
              </p:cNvPr>
              <p:cNvSpPr>
                <a:spLocks noRot="1" noChangeAspect="1" noMove="1" noResize="1" noEditPoints="1" noAdjustHandles="1" noChangeArrowheads="1" noChangeShapeType="1" noTextEdit="1"/>
              </p:cNvSpPr>
              <p:nvPr/>
            </p:nvSpPr>
            <p:spPr>
              <a:xfrm>
                <a:off x="5687568" y="691757"/>
                <a:ext cx="6400800" cy="5919355"/>
              </a:xfrm>
              <a:prstGeom prst="roundRect">
                <a:avLst>
                  <a:gd name="adj" fmla="val 3907"/>
                </a:avLst>
              </a:prstGeom>
              <a:blipFill>
                <a:blip r:embed="rId4"/>
                <a:stretch>
                  <a:fillRect/>
                </a:stretch>
              </a:blipFill>
              <a:ln w="28575">
                <a:solidFill>
                  <a:srgbClr val="ED7D31"/>
                </a:solidFill>
              </a:ln>
            </p:spPr>
            <p:txBody>
              <a:bodyPr/>
              <a:lstStyle/>
              <a:p>
                <a:r>
                  <a:rPr lang="pt-BR">
                    <a:noFill/>
                  </a:rPr>
                  <a:t> </a:t>
                </a:r>
              </a:p>
            </p:txBody>
          </p:sp>
        </mc:Fallback>
      </mc:AlternateContent>
    </p:spTree>
    <p:extLst>
      <p:ext uri="{BB962C8B-B14F-4D97-AF65-F5344CB8AC3E}">
        <p14:creationId xmlns:p14="http://schemas.microsoft.com/office/powerpoint/2010/main" val="2103889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CB060EB-DFB0-9FD3-DEEB-218B7C38E61F}"/>
              </a:ext>
            </a:extLst>
          </p:cNvPr>
          <p:cNvSpPr txBox="1"/>
          <p:nvPr/>
        </p:nvSpPr>
        <p:spPr>
          <a:xfrm>
            <a:off x="156000" y="1176185"/>
            <a:ext cx="11880000" cy="5301195"/>
          </a:xfrm>
          <a:prstGeom prst="rect">
            <a:avLst/>
          </a:prstGeom>
          <a:solidFill>
            <a:schemeClr val="bg1"/>
          </a:solidFill>
        </p:spPr>
        <p:txBody>
          <a:bodyPr wrap="square">
            <a:spAutoFit/>
          </a:bodyPr>
          <a:lstStyle/>
          <a:p>
            <a:pPr marL="1882775"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A escolha entre média, mediana e moda depende do tipo de informação que se deseja analisar.</a:t>
            </a: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A moda é útil quando queremos identificar o valor que aparece com maior frequência. Por isso, ela é bastante utilizada em pesquisas de opinião, preferências do público, tamanhos de roupas ou calçados e estudos de mercado.</a:t>
            </a: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Em alguns casos, a mediana pode representar melhor os dados do que a média, principalmente quando existem valores muito altos ou muito baixos em relação aos demais (valores extremos). Isso acontece porque a mediana é menos influenciada por esses valores.</a:t>
            </a: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Já a média costuma representar bem os dados quando os valores estão distribuídos de forma mais equilibrada, sem grandes extremos. </a:t>
            </a:r>
          </a:p>
          <a:p>
            <a:pPr marL="5468938"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Quando os dados apresentam uma distribuição mais equilibrada, ou seja, simétrica (caso do meio), média, mediana e moda podem coincidir. Porém, quando os dados apresentam assimetria, a média tende a ser mais influenciada pelos valores extremos, enquanto a mediana sofre menor alteração.</a:t>
            </a:r>
          </a:p>
        </p:txBody>
      </p:sp>
      <p:pic>
        <p:nvPicPr>
          <p:cNvPr id="5" name="Imagem 4">
            <a:extLst>
              <a:ext uri="{FF2B5EF4-FFF2-40B4-BE49-F238E27FC236}">
                <a16:creationId xmlns:a16="http://schemas.microsoft.com/office/drawing/2014/main" id="{3B9F7AD1-495F-3E18-CA57-A996E8F24C0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4006" t="5618" r="1684"/>
          <a:stretch/>
        </p:blipFill>
        <p:spPr bwMode="auto">
          <a:xfrm>
            <a:off x="459402" y="4545106"/>
            <a:ext cx="5040000" cy="2008124"/>
          </a:xfrm>
          <a:prstGeom prst="rect">
            <a:avLst/>
          </a:prstGeom>
          <a:ln>
            <a:noFill/>
          </a:ln>
          <a:extLst>
            <a:ext uri="{53640926-AAD7-44D8-BBD7-CCE9431645EC}">
              <a14:shadowObscured xmlns:a14="http://schemas.microsoft.com/office/drawing/2010/main"/>
            </a:ext>
          </a:extLst>
        </p:spPr>
      </p:pic>
      <p:pic>
        <p:nvPicPr>
          <p:cNvPr id="2" name="Imagem 1" descr="Interface gráfica do usuário, Texto, Aplicativo&#10;&#10;O conteúdo gerado por IA pode estar incorreto.">
            <a:extLst>
              <a:ext uri="{FF2B5EF4-FFF2-40B4-BE49-F238E27FC236}">
                <a16:creationId xmlns:a16="http://schemas.microsoft.com/office/drawing/2014/main" id="{7DAFB11C-D446-FF61-84D8-66737DC42AE6}"/>
              </a:ext>
            </a:extLst>
          </p:cNvPr>
          <p:cNvPicPr>
            <a:picLocks noChangeAspect="1"/>
          </p:cNvPicPr>
          <p:nvPr/>
        </p:nvPicPr>
        <p:blipFill rotWithShape="1">
          <a:blip r:embed="rId4">
            <a:extLst>
              <a:ext uri="{28A0092B-C50C-407E-A947-70E740481C1C}">
                <a14:useLocalDpi xmlns:a14="http://schemas.microsoft.com/office/drawing/2010/main" val="0"/>
              </a:ext>
            </a:extLst>
          </a:blip>
          <a:srcRect l="3240" t="10039" r="1768" b="10039"/>
          <a:stretch>
            <a:fillRect/>
          </a:stretch>
        </p:blipFill>
        <p:spPr bwMode="auto">
          <a:xfrm>
            <a:off x="160038" y="702982"/>
            <a:ext cx="1800000" cy="93937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704778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5D096FF1-10B2-87A1-7AB9-EACC6012E6B1}"/>
                  </a:ext>
                </a:extLst>
              </p:cNvPr>
              <p:cNvSpPr txBox="1"/>
              <p:nvPr/>
            </p:nvSpPr>
            <p:spPr>
              <a:xfrm>
                <a:off x="6276002" y="797906"/>
                <a:ext cx="5760000" cy="5448095"/>
              </a:xfrm>
              <a:prstGeom prst="rect">
                <a:avLst/>
              </a:prstGeom>
              <a:noFill/>
            </p:spPr>
            <p:txBody>
              <a:bodyPr wrap="square">
                <a:spAutoFit/>
              </a:bodyPr>
              <a:lstStyle/>
              <a:p>
                <a:pPr marL="6350" algn="just">
                  <a:lnSpc>
                    <a:spcPct val="115000"/>
                  </a:lnSpc>
                  <a:spcAft>
                    <a:spcPts val="800"/>
                  </a:spcAft>
                </a:pPr>
                <a:r>
                  <a:rPr lang="pt-BR" sz="2200" b="1"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12.</a:t>
                </a: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 O controle de qualidade de uma indústria forneceu o seguinte número de peças defeituosas (por lote de 100 unidades).</a:t>
                </a:r>
              </a:p>
              <a:p>
                <a:pPr marL="6350" algn="just">
                  <a:lnSpc>
                    <a:spcPct val="115000"/>
                  </a:lnSpc>
                  <a:spcAft>
                    <a:spcPts val="800"/>
                  </a:spcAft>
                </a:pPr>
                <a:endParaRPr lang="pt-BR" sz="2200" kern="100" dirty="0">
                  <a:solidFill>
                    <a:srgbClr val="181717"/>
                  </a:solidFill>
                  <a:latin typeface="Arial Narrow" panose="020B0606020202030204" pitchFamily="34" charset="0"/>
                  <a:ea typeface="Calibri" panose="020F0502020204030204" pitchFamily="34" charset="0"/>
                  <a:cs typeface="Calibri" panose="020F0502020204030204" pitchFamily="34" charset="0"/>
                </a:endParaRPr>
              </a:p>
              <a:p>
                <a:pPr marL="6350"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175" indent="-6985"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Determine a mediana do número de peças defeituosas.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175" indent="-6985"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175" indent="-6985" algn="just">
                  <a:lnSpc>
                    <a:spcPct val="115000"/>
                  </a:lnSpc>
                  <a:spcAft>
                    <a:spcPts val="800"/>
                  </a:spcAft>
                </a:pPr>
                <a:r>
                  <a:rPr lang="pt-BR" sz="2200" b="1"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13.</a:t>
                </a: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 Encontre a moda dos seguintes conjuntos de valores.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175" indent="-6985"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a) </a:t>
                </a:r>
                <a14:m>
                  <m:oMath xmlns:m="http://schemas.openxmlformats.org/officeDocument/2006/math">
                    <m:r>
                      <a:rPr lang="pt-BR" sz="2200" i="1" kern="100">
                        <a:solidFill>
                          <a:srgbClr val="181717"/>
                        </a:solidFill>
                        <a:effectLst/>
                        <a:latin typeface="Cambria Math" panose="02040503050406030204" pitchFamily="18" charset="0"/>
                        <a:ea typeface="Calibri" panose="020F0502020204030204" pitchFamily="34" charset="0"/>
                        <a:cs typeface="Calibri" panose="020F0502020204030204" pitchFamily="34" charset="0"/>
                      </a:rPr>
                      <m:t>5; 6; 9; 11; 9; 3; 4; 9</m:t>
                    </m:r>
                  </m:oMath>
                </a14:m>
                <a:r>
                  <a:rPr lang="pt-BR" sz="2200" kern="100" dirty="0">
                    <a:solidFill>
                      <a:srgbClr val="181717"/>
                    </a:solidFill>
                    <a:effectLst/>
                    <a:latin typeface="Arial Narrow" panose="020B0606020202030204" pitchFamily="34" charset="0"/>
                    <a:ea typeface="Times New Roman" panose="02020603050405020304" pitchFamily="18" charset="0"/>
                    <a:cs typeface="Calibri" panose="020F050202020403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367665" algn="ctr"/>
                    <a:tab pos="1406525" algn="ctr"/>
                  </a:tabLst>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	</a:t>
                </a: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b) </a:t>
                </a:r>
                <a14:m>
                  <m:oMath xmlns:m="http://schemas.openxmlformats.org/officeDocument/2006/math">
                    <m:r>
                      <a:rPr lang="pt-BR" sz="2200" i="1" kern="100">
                        <a:solidFill>
                          <a:srgbClr val="181717"/>
                        </a:solidFill>
                        <a:effectLst/>
                        <a:latin typeface="Cambria Math" panose="02040503050406030204" pitchFamily="18" charset="0"/>
                        <a:ea typeface="Calibri" panose="020F0502020204030204" pitchFamily="34" charset="0"/>
                        <a:cs typeface="Calibri" panose="020F0502020204030204" pitchFamily="34" charset="0"/>
                      </a:rPr>
                      <m:t>1; 2; 4; 6; 9; 11; 20</m:t>
                    </m:r>
                  </m:oMath>
                </a14:m>
                <a:r>
                  <a:rPr lang="pt-BR" sz="2200" kern="100" dirty="0">
                    <a:solidFill>
                      <a:srgbClr val="181717"/>
                    </a:solidFill>
                    <a:effectLst/>
                    <a:latin typeface="Arial Narrow" panose="020B0606020202030204" pitchFamily="34" charset="0"/>
                    <a:ea typeface="Times New Roman" panose="02020603050405020304" pitchFamily="18" charset="0"/>
                    <a:cs typeface="Calibri" panose="020F050202020403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5D096FF1-10B2-87A1-7AB9-EACC6012E6B1}"/>
                  </a:ext>
                </a:extLst>
              </p:cNvPr>
              <p:cNvSpPr txBox="1">
                <a:spLocks noRot="1" noChangeAspect="1" noMove="1" noResize="1" noEditPoints="1" noAdjustHandles="1" noChangeArrowheads="1" noChangeShapeType="1" noTextEdit="1"/>
              </p:cNvSpPr>
              <p:nvPr/>
            </p:nvSpPr>
            <p:spPr>
              <a:xfrm>
                <a:off x="6276002" y="797906"/>
                <a:ext cx="5760000" cy="5448095"/>
              </a:xfrm>
              <a:prstGeom prst="rect">
                <a:avLst/>
              </a:prstGeom>
              <a:blipFill>
                <a:blip r:embed="rId2"/>
                <a:stretch>
                  <a:fillRect l="-1377" t="-559" r="-1483" b="-1342"/>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03C28A50-F5C1-9E75-CE98-725BDFB82411}"/>
              </a:ext>
            </a:extLst>
          </p:cNvPr>
          <p:cNvPicPr>
            <a:picLocks noChangeAspect="1"/>
          </p:cNvPicPr>
          <p:nvPr/>
        </p:nvPicPr>
        <p:blipFill rotWithShape="1">
          <a:blip r:embed="rId3">
            <a:extLst>
              <a:ext uri="{28A0092B-C50C-407E-A947-70E740481C1C}">
                <a14:useLocalDpi xmlns:a14="http://schemas.microsoft.com/office/drawing/2010/main" val="0"/>
              </a:ext>
            </a:extLst>
          </a:blip>
          <a:srcRect l="1742" r="63619" b="-4"/>
          <a:stretch>
            <a:fillRect/>
          </a:stretch>
        </p:blipFill>
        <p:spPr bwMode="auto">
          <a:xfrm>
            <a:off x="156000" y="781261"/>
            <a:ext cx="2520000" cy="640226"/>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1F30324D-3500-B017-04C3-2A1C9BFA2D44}"/>
              </a:ext>
            </a:extLst>
          </p:cNvPr>
          <p:cNvPicPr>
            <a:picLocks noChangeAspect="1"/>
          </p:cNvPicPr>
          <p:nvPr/>
        </p:nvPicPr>
        <p:blipFill>
          <a:blip r:embed="rId4"/>
          <a:srcRect l="23030" r="23029" b="36917"/>
          <a:stretch/>
        </p:blipFill>
        <p:spPr>
          <a:xfrm>
            <a:off x="6366002" y="2115987"/>
            <a:ext cx="5580000" cy="840767"/>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48DEA6D-642A-5D0D-4830-45C6A3882D77}"/>
                  </a:ext>
                </a:extLst>
              </p:cNvPr>
              <p:cNvSpPr txBox="1"/>
              <p:nvPr/>
            </p:nvSpPr>
            <p:spPr>
              <a:xfrm>
                <a:off x="156000" y="1431485"/>
                <a:ext cx="5760000" cy="2209772"/>
              </a:xfrm>
              <a:prstGeom prst="rect">
                <a:avLst/>
              </a:prstGeom>
              <a:noFill/>
            </p:spPr>
            <p:txBody>
              <a:bodyPr wrap="square">
                <a:spAutoFit/>
              </a:bodyPr>
              <a:lstStyle/>
              <a:p>
                <a:pPr algn="just">
                  <a:lnSpc>
                    <a:spcPct val="115000"/>
                  </a:lnSpc>
                  <a:spcAft>
                    <a:spcPts val="800"/>
                  </a:spcAft>
                </a:pPr>
                <a:r>
                  <a:rPr lang="pt-BR" sz="2200" b="1"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11.</a:t>
                </a: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 Veja as notas obtidas por um aluno em oito disciplinas do ensino fundamental, no quarto bimestre do ano letivo: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844675"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181717"/>
                          </a:solidFill>
                          <a:effectLst/>
                          <a:latin typeface="Cambria Math" panose="02040503050406030204" pitchFamily="18" charset="0"/>
                          <a:ea typeface="Calibri" panose="020F0502020204030204" pitchFamily="34" charset="0"/>
                          <a:cs typeface="Calibri" panose="020F0502020204030204" pitchFamily="34" charset="0"/>
                        </a:rPr>
                        <m:t>8,5; 6,0; 4,0; 3,9; 4,0; 6,2; 8,0; 5,2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Calcule a média aritmética desses valores.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F48DEA6D-642A-5D0D-4830-45C6A3882D77}"/>
                  </a:ext>
                </a:extLst>
              </p:cNvPr>
              <p:cNvSpPr txBox="1">
                <a:spLocks noRot="1" noChangeAspect="1" noMove="1" noResize="1" noEditPoints="1" noAdjustHandles="1" noChangeArrowheads="1" noChangeShapeType="1" noTextEdit="1"/>
              </p:cNvSpPr>
              <p:nvPr/>
            </p:nvSpPr>
            <p:spPr>
              <a:xfrm>
                <a:off x="156000" y="1431485"/>
                <a:ext cx="5760000" cy="2209772"/>
              </a:xfrm>
              <a:prstGeom prst="rect">
                <a:avLst/>
              </a:prstGeom>
              <a:blipFill>
                <a:blip r:embed="rId5"/>
                <a:stretch>
                  <a:fillRect l="-1377" t="-1381" r="-1483" b="-4972"/>
                </a:stretch>
              </a:blipFill>
            </p:spPr>
            <p:txBody>
              <a:bodyPr/>
              <a:lstStyle/>
              <a:p>
                <a:r>
                  <a:rPr lang="pt-BR">
                    <a:noFill/>
                  </a:rPr>
                  <a:t> </a:t>
                </a:r>
              </a:p>
            </p:txBody>
          </p:sp>
        </mc:Fallback>
      </mc:AlternateContent>
    </p:spTree>
    <p:extLst>
      <p:ext uri="{BB962C8B-B14F-4D97-AF65-F5344CB8AC3E}">
        <p14:creationId xmlns:p14="http://schemas.microsoft.com/office/powerpoint/2010/main" val="30973661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BAA7A3D-2EC4-2FCC-7229-C7C3C58DB7EA}"/>
              </a:ext>
            </a:extLst>
          </p:cNvPr>
          <p:cNvSpPr txBox="1"/>
          <p:nvPr/>
        </p:nvSpPr>
        <p:spPr>
          <a:xfrm>
            <a:off x="6276000" y="878170"/>
            <a:ext cx="5760000" cy="3296223"/>
          </a:xfrm>
          <a:prstGeom prst="rect">
            <a:avLst/>
          </a:prstGeom>
          <a:noFill/>
        </p:spPr>
        <p:txBody>
          <a:bodyPr wrap="square">
            <a:spAutoFit/>
          </a:bodyPr>
          <a:lstStyle/>
          <a:p>
            <a:pPr algn="just">
              <a:lnSpc>
                <a:spcPct val="115000"/>
              </a:lnSpc>
              <a:spcAft>
                <a:spcPts val="800"/>
              </a:spcAft>
            </a:pPr>
            <a:r>
              <a:rPr lang="pt-BR" sz="2200" b="1"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15.</a:t>
            </a: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 O quadro, a seguir, representa a nota de 50 estudantes em certa disciplina.</a:t>
            </a:r>
          </a:p>
          <a:p>
            <a:pPr algn="just">
              <a:lnSpc>
                <a:spcPct val="115000"/>
              </a:lnSpc>
              <a:spcAft>
                <a:spcPts val="800"/>
              </a:spcAft>
            </a:pPr>
            <a:endParaRPr lang="pt-BR" sz="2200" kern="100" dirty="0">
              <a:solidFill>
                <a:srgbClr val="181717"/>
              </a:solidFill>
              <a:latin typeface="Arial Narrow" panose="020B0606020202030204" pitchFamily="34" charset="0"/>
              <a:ea typeface="Calibri" panose="020F0502020204030204" pitchFamily="34" charset="0"/>
              <a:cs typeface="Calibri" panose="020F0502020204030204" pitchFamily="34"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905" indent="-6350"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Observando os dados determine: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a) A nota mediana.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b) A nota modal.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FF43712-0AF6-A560-4864-81755E116561}"/>
              </a:ext>
            </a:extLst>
          </p:cNvPr>
          <p:cNvSpPr txBox="1"/>
          <p:nvPr/>
        </p:nvSpPr>
        <p:spPr>
          <a:xfrm>
            <a:off x="156000" y="878170"/>
            <a:ext cx="5760000" cy="544809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As idades dos atletas olímpicos de dois países são:</a:t>
            </a:r>
          </a:p>
          <a:p>
            <a:pPr algn="just">
              <a:lnSpc>
                <a:spcPct val="115000"/>
              </a:lnSpc>
              <a:spcAft>
                <a:spcPts val="800"/>
              </a:spcAft>
            </a:pPr>
            <a:endParaRPr lang="pt-BR" sz="2200" kern="100" dirty="0">
              <a:solidFill>
                <a:srgbClr val="181717"/>
              </a:solidFill>
              <a:latin typeface="Arial Narrow" panose="020B0606020202030204" pitchFamily="34" charset="0"/>
              <a:ea typeface="Calibri" panose="020F0502020204030204" pitchFamily="34" charset="0"/>
              <a:cs typeface="Calibri" panose="020F0502020204030204" pitchFamily="34"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Agora responda: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a) Qual a idade que mais se repete em cada país (moda)?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b) Qual a idade mediana de cada país?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c) Qual a idade que mais se repete juntando todos os atletas (moda)?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181717"/>
                </a:solidFill>
                <a:effectLst/>
                <a:latin typeface="Arial Narrow" panose="020B0606020202030204" pitchFamily="34" charset="0"/>
                <a:ea typeface="Calibri" panose="020F0502020204030204" pitchFamily="34" charset="0"/>
                <a:cs typeface="Calibri" panose="020F0502020204030204" pitchFamily="34" charset="0"/>
              </a:rPr>
              <a:t>d) Qual a idade mediana juntando os atletas do país “A” e do país “B”?</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F2FFE955-0876-4609-6CF2-41F6D65DA16C}"/>
              </a:ext>
            </a:extLst>
          </p:cNvPr>
          <p:cNvPicPr>
            <a:picLocks noChangeAspect="1"/>
          </p:cNvPicPr>
          <p:nvPr/>
        </p:nvPicPr>
        <p:blipFill>
          <a:blip r:embed="rId2"/>
          <a:srcRect r="45145" b="38145"/>
          <a:stretch/>
        </p:blipFill>
        <p:spPr>
          <a:xfrm>
            <a:off x="156000" y="1807485"/>
            <a:ext cx="5760000" cy="775774"/>
          </a:xfrm>
          <a:prstGeom prst="rect">
            <a:avLst/>
          </a:prstGeom>
        </p:spPr>
      </p:pic>
      <p:pic>
        <p:nvPicPr>
          <p:cNvPr id="3" name="Imagem 2">
            <a:extLst>
              <a:ext uri="{FF2B5EF4-FFF2-40B4-BE49-F238E27FC236}">
                <a16:creationId xmlns:a16="http://schemas.microsoft.com/office/drawing/2014/main" id="{F1DB4201-E4D2-4C28-9C80-69E361D73C19}"/>
              </a:ext>
            </a:extLst>
          </p:cNvPr>
          <p:cNvPicPr>
            <a:picLocks noChangeAspect="1"/>
          </p:cNvPicPr>
          <p:nvPr/>
        </p:nvPicPr>
        <p:blipFill>
          <a:blip r:embed="rId3"/>
          <a:srcRect l="25322" r="25186" b="40775"/>
          <a:stretch/>
        </p:blipFill>
        <p:spPr>
          <a:xfrm>
            <a:off x="6276000" y="1853215"/>
            <a:ext cx="5760000" cy="730044"/>
          </a:xfrm>
          <a:prstGeom prst="rect">
            <a:avLst/>
          </a:prstGeom>
        </p:spPr>
      </p:pic>
    </p:spTree>
    <p:extLst>
      <p:ext uri="{BB962C8B-B14F-4D97-AF65-F5344CB8AC3E}">
        <p14:creationId xmlns:p14="http://schemas.microsoft.com/office/powerpoint/2010/main" val="38134628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C5CD40C2-46DB-D102-7E64-994F4A87C0DE}"/>
              </a:ext>
            </a:extLst>
          </p:cNvPr>
          <p:cNvGrpSpPr/>
          <p:nvPr/>
        </p:nvGrpSpPr>
        <p:grpSpPr>
          <a:xfrm>
            <a:off x="140047" y="653810"/>
            <a:ext cx="11895953" cy="1497720"/>
            <a:chOff x="140047" y="653810"/>
            <a:chExt cx="11895953" cy="1497720"/>
          </a:xfrm>
        </p:grpSpPr>
        <p:sp>
          <p:nvSpPr>
            <p:cNvPr id="3" name="Retângulo: Cantos Arredondados 2">
              <a:extLst>
                <a:ext uri="{FF2B5EF4-FFF2-40B4-BE49-F238E27FC236}">
                  <a16:creationId xmlns:a16="http://schemas.microsoft.com/office/drawing/2014/main" id="{1EE559B7-1760-169B-963A-EA7600B852B0}"/>
                </a:ext>
              </a:extLst>
            </p:cNvPr>
            <p:cNvSpPr/>
            <p:nvPr/>
          </p:nvSpPr>
          <p:spPr>
            <a:xfrm>
              <a:off x="156000" y="895858"/>
              <a:ext cx="11880000" cy="1255672"/>
            </a:xfrm>
            <a:prstGeom prst="roundRect">
              <a:avLst>
                <a:gd name="adj" fmla="val 22629"/>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20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interpretar</a:t>
              </a:r>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significado das medidas de tendência central</a:t>
              </a:r>
              <a:r>
                <a:rPr lang="pt-BR" sz="20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Essa é uma questão do Enem, mas fique tranquilo(a), pois a habilidade desenvolvida nela é condizente com as desenvolvidas por nós até aqui. Fique atento a sua resolução e marque apenas uma alternativa.</a:t>
              </a: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10;&#10;O conteúdo gerado por IA pode estar incorreto.">
              <a:extLst>
                <a:ext uri="{FF2B5EF4-FFF2-40B4-BE49-F238E27FC236}">
                  <a16:creationId xmlns:a16="http://schemas.microsoft.com/office/drawing/2014/main" id="{A984ECA4-FF16-9A38-737E-25B7D03B0462}"/>
                </a:ext>
              </a:extLst>
            </p:cNvPr>
            <p:cNvPicPr>
              <a:picLocks noChangeAspect="1"/>
            </p:cNvPicPr>
            <p:nvPr/>
          </p:nvPicPr>
          <p:blipFill rotWithShape="1">
            <a:blip r:embed="rId2">
              <a:extLst>
                <a:ext uri="{28A0092B-C50C-407E-A947-70E740481C1C}">
                  <a14:useLocalDpi xmlns:a14="http://schemas.microsoft.com/office/drawing/2010/main" val="0"/>
                </a:ext>
              </a:extLst>
            </a:blip>
            <a:srcRect t="7333" b="20931"/>
            <a:stretch>
              <a:fillRect/>
            </a:stretch>
          </p:blipFill>
          <p:spPr bwMode="auto">
            <a:xfrm>
              <a:off x="140047" y="653810"/>
              <a:ext cx="2160000" cy="754388"/>
            </a:xfrm>
            <a:prstGeom prst="rect">
              <a:avLst/>
            </a:prstGeom>
            <a:noFill/>
            <a:ln>
              <a:noFill/>
            </a:ln>
            <a:extLst>
              <a:ext uri="{53640926-AAD7-44D8-BBD7-CCE9431645EC}">
                <a14:shadowObscured xmlns:a14="http://schemas.microsoft.com/office/drawing/2010/main"/>
              </a:ext>
            </a:extLst>
          </p:spPr>
        </p:pic>
      </p:grpSp>
      <p:sp>
        <p:nvSpPr>
          <p:cNvPr id="6" name="CaixaDeTexto 5">
            <a:extLst>
              <a:ext uri="{FF2B5EF4-FFF2-40B4-BE49-F238E27FC236}">
                <a16:creationId xmlns:a16="http://schemas.microsoft.com/office/drawing/2014/main" id="{810E48EF-148D-A8A6-455E-B2E812EA3F7B}"/>
              </a:ext>
            </a:extLst>
          </p:cNvPr>
          <p:cNvSpPr txBox="1"/>
          <p:nvPr/>
        </p:nvSpPr>
        <p:spPr>
          <a:xfrm>
            <a:off x="156000" y="2295063"/>
            <a:ext cx="5760000" cy="327519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(ENEM 2024 – Adaptado)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Contratos de vários serviços disponíveis na internet apresentam uma quantidade excessiva de informações. Isso faz com que o tempo necessário para a leitura desses contratos possa ser longo.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quadro apresenta uma amostra do tempo considerado necessário para a leitura completa do contrato de alguns serviços digitais. </a:t>
            </a:r>
          </a:p>
        </p:txBody>
      </p:sp>
      <p:sp>
        <p:nvSpPr>
          <p:cNvPr id="9" name="CaixaDeTexto 8">
            <a:extLst>
              <a:ext uri="{FF2B5EF4-FFF2-40B4-BE49-F238E27FC236}">
                <a16:creationId xmlns:a16="http://schemas.microsoft.com/office/drawing/2014/main" id="{CC8092AB-1160-3EE3-ABED-BC016ECC47E5}"/>
              </a:ext>
            </a:extLst>
          </p:cNvPr>
          <p:cNvSpPr txBox="1"/>
          <p:nvPr/>
        </p:nvSpPr>
        <p:spPr>
          <a:xfrm>
            <a:off x="6276002" y="4195581"/>
            <a:ext cx="5760000" cy="2492990"/>
          </a:xfrm>
          <a:prstGeom prst="rect">
            <a:avLst/>
          </a:prstGeom>
          <a:noFill/>
        </p:spPr>
        <p:txBody>
          <a:bodyPr wrap="square">
            <a:spAutoFit/>
          </a:bodyPr>
          <a:lstStyle/>
          <a:p>
            <a:pPr algn="just">
              <a:spcAft>
                <a:spcPts val="400"/>
              </a:spcAft>
            </a:pPr>
            <a:r>
              <a:rPr lang="pt-BR" sz="1400" kern="100" dirty="0">
                <a:effectLst/>
                <a:latin typeface="Arial Narrow" panose="020B0606020202030204" pitchFamily="34" charset="0"/>
                <a:ea typeface="Aptos" panose="020B0004020202020204" pitchFamily="34" charset="0"/>
                <a:cs typeface="Times New Roman" panose="02020603050405020304" pitchFamily="18" charset="0"/>
              </a:rPr>
              <a:t>ROMERO, L. Não li e concordo. Superinteressante, n. 307, ago. 2012 (adaptado).</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tempo médio, em minuto, necessário para a leitura completa de um contrato de serviço dentre os listados no quadro é, com uma casa decimal, aproximadamente,</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13,0.			(C) 19,8.</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15,0.			(D) 20,0.</a:t>
            </a:r>
          </a:p>
        </p:txBody>
      </p:sp>
      <p:pic>
        <p:nvPicPr>
          <p:cNvPr id="10" name="Imagem 9" descr="Tabela&#10;&#10;Descrição gerada automaticamente">
            <a:extLst>
              <a:ext uri="{FF2B5EF4-FFF2-40B4-BE49-F238E27FC236}">
                <a16:creationId xmlns:a16="http://schemas.microsoft.com/office/drawing/2014/main" id="{1E519994-4101-2C9A-3722-5FB69B2BA91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9458" y="2213525"/>
            <a:ext cx="3960000" cy="1986524"/>
          </a:xfrm>
          <a:prstGeom prst="rect">
            <a:avLst/>
          </a:prstGeom>
          <a:noFill/>
          <a:ln>
            <a:noFill/>
          </a:ln>
        </p:spPr>
      </p:pic>
    </p:spTree>
    <p:extLst>
      <p:ext uri="{BB962C8B-B14F-4D97-AF65-F5344CB8AC3E}">
        <p14:creationId xmlns:p14="http://schemas.microsoft.com/office/powerpoint/2010/main" val="25602330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F824924-B190-09FC-951A-98346C3B49C5}"/>
              </a:ext>
            </a:extLst>
          </p:cNvPr>
          <p:cNvSpPr txBox="1"/>
          <p:nvPr/>
        </p:nvSpPr>
        <p:spPr>
          <a:xfrm>
            <a:off x="156000" y="923274"/>
            <a:ext cx="11880000" cy="5345502"/>
          </a:xfrm>
          <a:prstGeom prst="rect">
            <a:avLst/>
          </a:prstGeom>
          <a:solidFill>
            <a:schemeClr val="bg1"/>
          </a:solidFill>
        </p:spPr>
        <p:txBody>
          <a:bodyPr wrap="square">
            <a:spAutoFit/>
          </a:bodyPr>
          <a:lstStyle/>
          <a:p>
            <a:pPr algn="ctr">
              <a:lnSpc>
                <a:spcPct val="115000"/>
              </a:lnSpc>
              <a:spcAft>
                <a:spcPts val="800"/>
              </a:spcAft>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ANALISE DE DADOS DE PESQUISAS ESTATISTICAS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Ao resolver problemas que envolvem dados estatísticos apresentados em tabelas e gráficos, é possível realizar inferências, ou seja, tirar conclusões e fazer interpretações a partir das informações observadas.</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isso, podemos utilizar as medidas de tendência central (média, mediana e moda), que ajudam a resumir características importantes de um conjunto de dados, além de analisar padrões, comparações e tendências presentes nas informações apresentadas.</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 estudo do desmatamento apresentado anteriormente, por exemplo, os gráficos e as tabelas permitiram identificar padrões e mudanças ao longo dos anos. Agora, além de interpretar os dados, também podemos usar medidas de tendência central para aprofundar essa análise. </a:t>
            </a: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1256044A-1569-2372-5656-65756B85F7C5}"/>
              </a:ext>
            </a:extLst>
          </p:cNvPr>
          <p:cNvPicPr>
            <a:picLocks noChangeAspect="1"/>
          </p:cNvPicPr>
          <p:nvPr/>
        </p:nvPicPr>
        <p:blipFill>
          <a:blip r:embed="rId2"/>
          <a:srcRect l="566" t="4213" r="-1"/>
          <a:stretch>
            <a:fillRect/>
          </a:stretch>
        </p:blipFill>
        <p:spPr>
          <a:xfrm>
            <a:off x="156000" y="663389"/>
            <a:ext cx="3600000" cy="725583"/>
          </a:xfrm>
          <a:prstGeom prst="rect">
            <a:avLst/>
          </a:prstGeom>
        </p:spPr>
      </p:pic>
    </p:spTree>
    <p:extLst>
      <p:ext uri="{BB962C8B-B14F-4D97-AF65-F5344CB8AC3E}">
        <p14:creationId xmlns:p14="http://schemas.microsoft.com/office/powerpoint/2010/main" val="1980208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CF2603E-3782-0B4E-3639-8BAF5B450D86}"/>
              </a:ext>
            </a:extLst>
          </p:cNvPr>
          <p:cNvPicPr>
            <a:picLocks noChangeAspect="1"/>
          </p:cNvPicPr>
          <p:nvPr/>
        </p:nvPicPr>
        <p:blipFill>
          <a:blip r:embed="rId2"/>
          <a:stretch>
            <a:fillRect/>
          </a:stretch>
        </p:blipFill>
        <p:spPr>
          <a:xfrm>
            <a:off x="155998" y="2886740"/>
            <a:ext cx="5040000" cy="2822922"/>
          </a:xfrm>
          <a:prstGeom prst="rect">
            <a:avLst/>
          </a:prstGeom>
        </p:spPr>
      </p:pic>
      <p:sp>
        <p:nvSpPr>
          <p:cNvPr id="4" name="CaixaDeTexto 3">
            <a:extLst>
              <a:ext uri="{FF2B5EF4-FFF2-40B4-BE49-F238E27FC236}">
                <a16:creationId xmlns:a16="http://schemas.microsoft.com/office/drawing/2014/main" id="{F4DA9F03-31E3-87F1-FC6E-B82726A8B83A}"/>
              </a:ext>
            </a:extLst>
          </p:cNvPr>
          <p:cNvSpPr txBox="1"/>
          <p:nvPr/>
        </p:nvSpPr>
        <p:spPr>
          <a:xfrm>
            <a:off x="156000" y="870291"/>
            <a:ext cx="5400000" cy="201644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gráfico que apresenta a área desmatada no Cerrado brasileiro, em hectares, entre os anos de 2019 e 2024, criado a partir do Relatório Anual do Desmatamento, produzido pelo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1" name="Conector reto 10">
            <a:extLst>
              <a:ext uri="{FF2B5EF4-FFF2-40B4-BE49-F238E27FC236}">
                <a16:creationId xmlns:a16="http://schemas.microsoft.com/office/drawing/2014/main" id="{C5135CF5-45AB-7AA5-F913-C4194F6F8DC4}"/>
              </a:ext>
            </a:extLst>
          </p:cNvPr>
          <p:cNvCxnSpPr>
            <a:cxnSpLocks/>
          </p:cNvCxnSpPr>
          <p:nvPr/>
        </p:nvCxnSpPr>
        <p:spPr>
          <a:xfrm>
            <a:off x="6096000" y="879253"/>
            <a:ext cx="0" cy="5771219"/>
          </a:xfrm>
          <a:prstGeom prst="line">
            <a:avLst/>
          </a:prstGeom>
          <a:ln>
            <a:solidFill>
              <a:schemeClr val="bg1"/>
            </a:solidFill>
          </a:ln>
        </p:spPr>
        <p:style>
          <a:lnRef idx="1">
            <a:schemeClr val="accent2"/>
          </a:lnRef>
          <a:fillRef idx="0">
            <a:schemeClr val="accent2"/>
          </a:fillRef>
          <a:effectRef idx="0">
            <a:schemeClr val="accent2"/>
          </a:effectRef>
          <a:fontRef idx="minor">
            <a:schemeClr val="tx1"/>
          </a:fontRef>
        </p:style>
      </p:cxnSp>
      <p:sp>
        <p:nvSpPr>
          <p:cNvPr id="6" name="CaixaDeTexto 5">
            <a:extLst>
              <a:ext uri="{FF2B5EF4-FFF2-40B4-BE49-F238E27FC236}">
                <a16:creationId xmlns:a16="http://schemas.microsoft.com/office/drawing/2014/main" id="{48DB6502-EB59-09F8-4D12-04FED98A81BF}"/>
              </a:ext>
            </a:extLst>
          </p:cNvPr>
          <p:cNvSpPr txBox="1"/>
          <p:nvPr/>
        </p:nvSpPr>
        <p:spPr>
          <a:xfrm>
            <a:off x="6159461" y="870291"/>
            <a:ext cx="5760000" cy="459100"/>
          </a:xfrm>
          <a:prstGeom prst="rect">
            <a:avLst/>
          </a:prstGeom>
          <a:noFill/>
        </p:spPr>
        <p:txBody>
          <a:bodyPr wrap="square">
            <a:spAutoFit/>
          </a:bodyPr>
          <a:lstStyle/>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dados podem ser tabulados da seguinte maneira: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925DFA0F-D244-3050-2D7E-D1D348E3FE76}"/>
              </a:ext>
            </a:extLst>
          </p:cNvPr>
          <p:cNvPicPr>
            <a:picLocks noChangeAspect="1"/>
          </p:cNvPicPr>
          <p:nvPr/>
        </p:nvPicPr>
        <p:blipFill>
          <a:blip r:embed="rId3"/>
          <a:srcRect l="35211" r="35661" b="15903"/>
          <a:stretch/>
        </p:blipFill>
        <p:spPr>
          <a:xfrm>
            <a:off x="7239461" y="1329391"/>
            <a:ext cx="3600000" cy="2692499"/>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D3FCDA23-7BBC-0C37-F3C6-CA6F9AA6F24F}"/>
                  </a:ext>
                </a:extLst>
              </p:cNvPr>
              <p:cNvSpPr txBox="1"/>
              <p:nvPr/>
            </p:nvSpPr>
            <p:spPr>
              <a:xfrm>
                <a:off x="5746377" y="4161092"/>
                <a:ext cx="6289625" cy="2248564"/>
              </a:xfrm>
              <a:prstGeom prst="rect">
                <a:avLst/>
              </a:prstGeom>
              <a:solidFill>
                <a:schemeClr val="bg1"/>
              </a:solid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possível ver que a média de área desmatada nesse período foi 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666 121,8</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pois: </a:t>
                </a:r>
              </a:p>
              <a:p>
                <a:pPr algn="just">
                  <a:lnSpc>
                    <a:spcPct val="115000"/>
                  </a:lnSpc>
                  <a:spcAft>
                    <a:spcPts val="800"/>
                  </a:spcAft>
                </a:pPr>
                <a14:m>
                  <m:oMathPara xmlns:m="http://schemas.openxmlformats.org/officeDocument/2006/math">
                    <m:oMathParaPr>
                      <m:jc m:val="centerGroup"/>
                    </m:oMathParaPr>
                    <m:oMath xmlns:m="http://schemas.openxmlformats.org/officeDocument/2006/math">
                      <m:bar>
                        <m:barPr>
                          <m:pos m:val="top"/>
                          <m:ctrlPr>
                            <a:rPr lang="pt-BR" sz="1600" i="1" kern="100">
                              <a:effectLst/>
                              <a:latin typeface="Cambria Math" panose="02040503050406030204" pitchFamily="18" charset="0"/>
                              <a:ea typeface="Aptos" panose="020B0004020202020204" pitchFamily="34" charset="0"/>
                              <a:cs typeface="Times New Roman" panose="02020603050405020304" pitchFamily="18" charset="0"/>
                            </a:rPr>
                          </m:ctrlPr>
                        </m:barPr>
                        <m:e>
                          <m:r>
                            <a:rPr lang="pt-BR" sz="1600" i="1" kern="100">
                              <a:effectLst/>
                              <a:latin typeface="Cambria Math" panose="02040503050406030204" pitchFamily="18" charset="0"/>
                              <a:ea typeface="Aptos" panose="020B0004020202020204" pitchFamily="34" charset="0"/>
                              <a:cs typeface="Times New Roman" panose="02020603050405020304" pitchFamily="18" charset="0"/>
                            </a:rPr>
                            <m:t>𝑥</m:t>
                          </m:r>
                        </m:e>
                      </m:bar>
                      <m:r>
                        <a:rPr lang="pt-BR" sz="16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16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600" i="1" kern="100">
                              <a:effectLst/>
                              <a:latin typeface="Cambria Math" panose="02040503050406030204" pitchFamily="18" charset="0"/>
                              <a:ea typeface="Aptos" panose="020B0004020202020204" pitchFamily="34" charset="0"/>
                              <a:cs typeface="Times New Roman" panose="02020603050405020304" pitchFamily="18" charset="0"/>
                            </a:rPr>
                            <m:t>399 588+</m:t>
                          </m:r>
                          <m:r>
                            <a:rPr lang="pt-BR" sz="1600" kern="100">
                              <a:effectLst/>
                              <a:latin typeface="Cambria Math" panose="02040503050406030204" pitchFamily="18" charset="0"/>
                              <a:ea typeface="Aptos" panose="020B0004020202020204" pitchFamily="34" charset="0"/>
                              <a:cs typeface="Times New Roman" panose="02020603050405020304" pitchFamily="18" charset="0"/>
                            </a:rPr>
                            <m:t>636 441</m:t>
                          </m:r>
                          <m:r>
                            <a:rPr lang="pt-BR" sz="1600" i="1" kern="100">
                              <a:effectLst/>
                              <a:latin typeface="Cambria Math" panose="02040503050406030204" pitchFamily="18" charset="0"/>
                              <a:ea typeface="Aptos" panose="020B0004020202020204" pitchFamily="34" charset="0"/>
                              <a:cs typeface="Times New Roman" panose="02020603050405020304" pitchFamily="18" charset="0"/>
                            </a:rPr>
                            <m:t>+536 474+662 181+1 109 850+652 197</m:t>
                          </m:r>
                        </m:num>
                        <m:den>
                          <m:r>
                            <a:rPr lang="pt-BR" sz="1600" i="1" kern="100">
                              <a:effectLst/>
                              <a:latin typeface="Cambria Math" panose="02040503050406030204" pitchFamily="18" charset="0"/>
                              <a:ea typeface="Aptos" panose="020B0004020202020204" pitchFamily="34" charset="0"/>
                              <a:cs typeface="Times New Roman" panose="02020603050405020304" pitchFamily="18" charset="0"/>
                            </a:rPr>
                            <m:t>6</m:t>
                          </m:r>
                        </m:den>
                      </m:f>
                    </m:oMath>
                  </m:oMathPara>
                </a14:m>
                <a:endParaRPr lang="pt-BR" sz="1600" i="1" kern="100" dirty="0">
                  <a:effectLst/>
                  <a:latin typeface="Cambria Math" panose="02040503050406030204" pitchFamily="18"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1600" i="1" kern="100">
                          <a:latin typeface="Cambria Math" panose="02040503050406030204" pitchFamily="18" charset="0"/>
                          <a:ea typeface="Aptos" panose="020B0004020202020204" pitchFamily="34" charset="0"/>
                          <a:cs typeface="Times New Roman" panose="02020603050405020304" pitchFamily="18" charset="0"/>
                        </a:rPr>
                        <m:t>𝑥</m:t>
                      </m:r>
                      <m:r>
                        <a:rPr lang="pt-BR" sz="1600" i="1" kern="100">
                          <a:latin typeface="Cambria Math" panose="02040503050406030204" pitchFamily="18" charset="0"/>
                          <a:ea typeface="Aptos" panose="020B0004020202020204" pitchFamily="34" charset="0"/>
                          <a:cs typeface="Times New Roman" panose="02020603050405020304" pitchFamily="18" charset="0"/>
                        </a:rPr>
                        <m:t> =</m:t>
                      </m:r>
                      <m:f>
                        <m:fPr>
                          <m:ctrlPr>
                            <a:rPr lang="pt-BR" sz="16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1600" i="1" kern="100">
                              <a:effectLst/>
                              <a:latin typeface="Cambria Math" panose="02040503050406030204" pitchFamily="18" charset="0"/>
                              <a:ea typeface="Aptos" panose="020B0004020202020204" pitchFamily="34" charset="0"/>
                              <a:cs typeface="Times New Roman" panose="02020603050405020304" pitchFamily="18" charset="0"/>
                            </a:rPr>
                            <m:t>3 996 731</m:t>
                          </m:r>
                        </m:num>
                        <m:den>
                          <m:r>
                            <a:rPr lang="pt-BR" sz="1600" i="1" kern="100">
                              <a:effectLst/>
                              <a:latin typeface="Cambria Math" panose="02040503050406030204" pitchFamily="18" charset="0"/>
                              <a:ea typeface="Aptos" panose="020B0004020202020204" pitchFamily="34" charset="0"/>
                              <a:cs typeface="Times New Roman" panose="02020603050405020304" pitchFamily="18" charset="0"/>
                            </a:rPr>
                            <m:t>6</m:t>
                          </m:r>
                        </m:den>
                      </m:f>
                      <m:r>
                        <a:rPr lang="pt-BR" sz="1600" i="1" kern="100">
                          <a:effectLst/>
                          <a:latin typeface="Cambria Math" panose="02040503050406030204" pitchFamily="18" charset="0"/>
                          <a:ea typeface="Aptos" panose="020B0004020202020204" pitchFamily="34" charset="0"/>
                          <a:cs typeface="Times New Roman" panose="02020603050405020304" pitchFamily="18" charset="0"/>
                        </a:rPr>
                        <m:t>≅666 121,8</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D3FCDA23-7BBC-0C37-F3C6-CA6F9AA6F24F}"/>
                  </a:ext>
                </a:extLst>
              </p:cNvPr>
              <p:cNvSpPr txBox="1">
                <a:spLocks noRot="1" noChangeAspect="1" noMove="1" noResize="1" noEditPoints="1" noAdjustHandles="1" noChangeArrowheads="1" noChangeShapeType="1" noTextEdit="1"/>
              </p:cNvSpPr>
              <p:nvPr/>
            </p:nvSpPr>
            <p:spPr>
              <a:xfrm>
                <a:off x="5746377" y="4161092"/>
                <a:ext cx="6289625" cy="2248564"/>
              </a:xfrm>
              <a:prstGeom prst="rect">
                <a:avLst/>
              </a:prstGeom>
              <a:blipFill>
                <a:blip r:embed="rId4"/>
                <a:stretch>
                  <a:fillRect l="-1261" t="-1087" r="-1358"/>
                </a:stretch>
              </a:blipFill>
            </p:spPr>
            <p:txBody>
              <a:bodyPr/>
              <a:lstStyle/>
              <a:p>
                <a:r>
                  <a:rPr lang="pt-BR">
                    <a:noFill/>
                  </a:rPr>
                  <a:t> </a:t>
                </a:r>
              </a:p>
            </p:txBody>
          </p:sp>
        </mc:Fallback>
      </mc:AlternateContent>
      <p:cxnSp>
        <p:nvCxnSpPr>
          <p:cNvPr id="10" name="Conector reto 9">
            <a:extLst>
              <a:ext uri="{FF2B5EF4-FFF2-40B4-BE49-F238E27FC236}">
                <a16:creationId xmlns:a16="http://schemas.microsoft.com/office/drawing/2014/main" id="{9C32F95D-1AA1-3DF4-1976-6D10F211FC00}"/>
              </a:ext>
            </a:extLst>
          </p:cNvPr>
          <p:cNvCxnSpPr/>
          <p:nvPr/>
        </p:nvCxnSpPr>
        <p:spPr>
          <a:xfrm>
            <a:off x="5683623" y="852361"/>
            <a:ext cx="0" cy="577121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580323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9C7A87F-9E3A-C809-3809-A09689188F42}"/>
                  </a:ext>
                </a:extLst>
              </p:cNvPr>
              <p:cNvSpPr txBox="1"/>
              <p:nvPr/>
            </p:nvSpPr>
            <p:spPr>
              <a:xfrm>
                <a:off x="156000" y="707579"/>
                <a:ext cx="5760000" cy="6082306"/>
              </a:xfrm>
              <a:prstGeom prst="rect">
                <a:avLst/>
              </a:prstGeom>
              <a:solidFill>
                <a:schemeClr val="bg1"/>
              </a:solid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Isso significa que, entre 2019 e 2024, a área média desmatada no Cerrado foi de aproximadamente 666 mil hectares por ano.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Além da média, também podemos analisar a </a:t>
                </a: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mediana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 área desmatada no Cerrado nesse período.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isso, primeiro organizamos os dados em ordem rol crescente:</a:t>
                </a: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i="1" kern="100">
                          <a:effectLst/>
                          <a:latin typeface="Cambria Math" panose="02040503050406030204" pitchFamily="18" charset="0"/>
                          <a:ea typeface="Aptos" panose="020B0004020202020204" pitchFamily="34" charset="0"/>
                          <a:cs typeface="Times New Roman" panose="02020603050405020304" pitchFamily="18" charset="0"/>
                        </a:rPr>
                        <m:t>399 588, 536 474, 636 441, 652 197, 662 181, </m:t>
                      </m:r>
                      <m:r>
                        <a:rPr lang="pt-BR" kern="100">
                          <a:effectLst/>
                          <a:latin typeface="Cambria Math" panose="02040503050406030204" pitchFamily="18" charset="0"/>
                          <a:ea typeface="Aptos" panose="020B0004020202020204" pitchFamily="34" charset="0"/>
                          <a:cs typeface="Times New Roman" panose="02020603050405020304" pitchFamily="18" charset="0"/>
                        </a:rPr>
                        <m:t>1 109 850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Como há 6 valores, a mediana será obtida pela média entre os dois termos centrais:</a:t>
                </a: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636 441+652 197</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=644 319</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Portanto, a mediana da área desmatada no Cerrado entre 2019 e 2024 é de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644 319 hectares.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9C7A87F-9E3A-C809-3809-A09689188F42}"/>
                  </a:ext>
                </a:extLst>
              </p:cNvPr>
              <p:cNvSpPr txBox="1">
                <a:spLocks noRot="1" noChangeAspect="1" noMove="1" noResize="1" noEditPoints="1" noAdjustHandles="1" noChangeArrowheads="1" noChangeShapeType="1" noTextEdit="1"/>
              </p:cNvSpPr>
              <p:nvPr/>
            </p:nvSpPr>
            <p:spPr>
              <a:xfrm>
                <a:off x="156000" y="707579"/>
                <a:ext cx="5760000" cy="6082306"/>
              </a:xfrm>
              <a:prstGeom prst="rect">
                <a:avLst/>
              </a:prstGeom>
              <a:blipFill>
                <a:blip r:embed="rId2"/>
                <a:stretch>
                  <a:fillRect l="-1377" t="-401" r="-1483"/>
                </a:stretch>
              </a:blipFill>
            </p:spPr>
            <p:txBody>
              <a:bodyPr/>
              <a:lstStyle/>
              <a:p>
                <a:r>
                  <a:rPr lang="pt-BR">
                    <a:noFill/>
                  </a:rPr>
                  <a:t> </a:t>
                </a:r>
              </a:p>
            </p:txBody>
          </p:sp>
        </mc:Fallback>
      </mc:AlternateContent>
      <p:grpSp>
        <p:nvGrpSpPr>
          <p:cNvPr id="4" name="Agrupar 3">
            <a:extLst>
              <a:ext uri="{FF2B5EF4-FFF2-40B4-BE49-F238E27FC236}">
                <a16:creationId xmlns:a16="http://schemas.microsoft.com/office/drawing/2014/main" id="{4FD8D6AE-9CC6-6D84-65F1-C7D0E8480A90}"/>
              </a:ext>
            </a:extLst>
          </p:cNvPr>
          <p:cNvGrpSpPr/>
          <p:nvPr/>
        </p:nvGrpSpPr>
        <p:grpSpPr>
          <a:xfrm>
            <a:off x="6276002" y="707579"/>
            <a:ext cx="5759998" cy="5969018"/>
            <a:chOff x="-38959" y="691757"/>
            <a:chExt cx="6139949" cy="5969018"/>
          </a:xfrm>
        </p:grpSpPr>
        <p:sp>
          <p:nvSpPr>
            <p:cNvPr id="5" name="Retângulo: Cantos Arredondados 4">
              <a:extLst>
                <a:ext uri="{FF2B5EF4-FFF2-40B4-BE49-F238E27FC236}">
                  <a16:creationId xmlns:a16="http://schemas.microsoft.com/office/drawing/2014/main" id="{6DC0A63E-42A4-24B8-2E05-C58C6432B312}"/>
                </a:ext>
              </a:extLst>
            </p:cNvPr>
            <p:cNvSpPr/>
            <p:nvPr/>
          </p:nvSpPr>
          <p:spPr>
            <a:xfrm>
              <a:off x="-38959" y="887506"/>
              <a:ext cx="6139949" cy="5773269"/>
            </a:xfrm>
            <a:prstGeom prst="roundRect">
              <a:avLst>
                <a:gd name="adj" fmla="val 4213"/>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400"/>
                </a:spcAft>
              </a:pPr>
              <a:endParaRPr lang="pt-BR" sz="20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indent="1703388" algn="just">
                <a:spcAft>
                  <a:spcPts val="100"/>
                </a:spcAft>
              </a:pPr>
              <a:endParaRPr lang="pt-BR" sz="20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indent="1703388" algn="just">
                <a:spcAft>
                  <a:spcPts val="400"/>
                </a:spcAft>
              </a:pPr>
              <a:r>
                <a:rPr lang="pt-BR" sz="20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Observe que a média da área desmatada foi de 666 mil hectares, enquanto a mediana foi de 644 mil hectares, valores aproximados.</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pPr>
              <a:r>
                <a:rPr lang="pt-BR" sz="20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Isso aconteceu porque, em 2023, houve uma área desmatada muito superior aos demais anos (1 109 850 hectares), elevando o valor da média.</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pPr>
              <a:r>
                <a:rPr lang="pt-BR" sz="20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Já a mediana sofreu menor influência desse valor extremo, pois considera a posição central dos dados organizados.</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pPr>
              <a:r>
                <a:rPr lang="pt-BR" sz="20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Nesse caso, a mediana pode representar melhor um valor típico do período analisado, já que a maior parte dos anos apresentou áreas desmatadas mais próximas desse valor do que da média.</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400"/>
                </a:spcAft>
              </a:pPr>
              <a:r>
                <a:rPr lang="pt-BR" sz="20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Como os valores de área desmatada apresentados entre 2019 e 2024 são todos diferentes, nenhum valor se repete. Nesse caso, dizemos que o conjunto é amodal, ou seja, não possui moda.</a:t>
              </a: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400"/>
                </a:spcAft>
              </a:pPr>
              <a:endParaRPr lang="pt-BR" sz="20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descr="Interface gráfica do usuário, Texto&#10;&#10;O conteúdo gerado por IA pode estar incorreto.">
              <a:extLst>
                <a:ext uri="{FF2B5EF4-FFF2-40B4-BE49-F238E27FC236}">
                  <a16:creationId xmlns:a16="http://schemas.microsoft.com/office/drawing/2014/main" id="{36EEE235-925F-8DE0-0728-AF04D1AB96F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80685" y="691757"/>
              <a:ext cx="1534988" cy="814314"/>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774103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2A5D3A9-55BB-9BE7-3F81-1DB253662C80}"/>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774457"/>
            <a:ext cx="2520000" cy="63755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F93D7F1F-873F-9055-44AA-E8A924A27E6D}"/>
              </a:ext>
            </a:extLst>
          </p:cNvPr>
          <p:cNvSpPr txBox="1"/>
          <p:nvPr/>
        </p:nvSpPr>
        <p:spPr>
          <a:xfrm>
            <a:off x="156000" y="1412015"/>
            <a:ext cx="5760000" cy="161525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16.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gráfico apresenta a área total desmatada no Brasil, em hectares, entre os anos de 2019 e 2024, segundo dados do Relatório Anual do Desmatamento (RAD2024), produzido pelo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p:txBody>
      </p:sp>
      <p:pic>
        <p:nvPicPr>
          <p:cNvPr id="5" name="Imagem 4">
            <a:extLst>
              <a:ext uri="{FF2B5EF4-FFF2-40B4-BE49-F238E27FC236}">
                <a16:creationId xmlns:a16="http://schemas.microsoft.com/office/drawing/2014/main" id="{06B08C6B-891E-CB5B-5F3D-9FFD296F5609}"/>
              </a:ext>
            </a:extLst>
          </p:cNvPr>
          <p:cNvPicPr>
            <a:picLocks noChangeAspect="1"/>
          </p:cNvPicPr>
          <p:nvPr/>
        </p:nvPicPr>
        <p:blipFill rotWithShape="1">
          <a:blip r:embed="rId3"/>
          <a:srcRect l="2597" t="4740" r="1292"/>
          <a:stretch>
            <a:fillRect/>
          </a:stretch>
        </p:blipFill>
        <p:spPr bwMode="auto">
          <a:xfrm>
            <a:off x="811167" y="3027265"/>
            <a:ext cx="4449666" cy="3600000"/>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A4499D65-A705-6C99-BB7A-15672C87262F}"/>
              </a:ext>
            </a:extLst>
          </p:cNvPr>
          <p:cNvSpPr txBox="1"/>
          <p:nvPr/>
        </p:nvSpPr>
        <p:spPr>
          <a:xfrm>
            <a:off x="6276002" y="774457"/>
            <a:ext cx="5760000" cy="5140318"/>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nas informações apresentadas, responda:</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Calcule a média da área desmatada no Brasil entre os anos de 2019 e 2024.</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Determine a mediana da área desmatada nesse período.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Esse conjunto de dados possui moda? Justifique sua resposta.</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Comparando os valores encontrados para média e mediana, qual delas parece representar melhor o comportamento do desmatamento no Brasil entre 2019 e 2024? Justifique sua resposta com base nos dados do gráfico.</a:t>
            </a:r>
          </a:p>
        </p:txBody>
      </p:sp>
    </p:spTree>
    <p:extLst>
      <p:ext uri="{BB962C8B-B14F-4D97-AF65-F5344CB8AC3E}">
        <p14:creationId xmlns:p14="http://schemas.microsoft.com/office/powerpoint/2010/main" val="13297164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40EA30B-D569-509F-B919-C2A69531B8C6}"/>
              </a:ext>
            </a:extLst>
          </p:cNvPr>
          <p:cNvSpPr txBox="1"/>
          <p:nvPr/>
        </p:nvSpPr>
        <p:spPr>
          <a:xfrm>
            <a:off x="156000" y="865676"/>
            <a:ext cx="5760000" cy="200458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17.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gráfico apresenta a área desmatada na Caatinga brasileira, em hectares, entre os anos de 2019 e 2024, segundo dados do Relatório Anual do Desmatamento (RAD2024), produzido pelo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p:txBody>
      </p:sp>
      <p:pic>
        <p:nvPicPr>
          <p:cNvPr id="8" name="Imagem 7">
            <a:extLst>
              <a:ext uri="{FF2B5EF4-FFF2-40B4-BE49-F238E27FC236}">
                <a16:creationId xmlns:a16="http://schemas.microsoft.com/office/drawing/2014/main" id="{9B2351B5-7C38-9262-DAAC-3C30585A41CA}"/>
              </a:ext>
            </a:extLst>
          </p:cNvPr>
          <p:cNvPicPr>
            <a:picLocks noChangeAspect="1"/>
          </p:cNvPicPr>
          <p:nvPr/>
        </p:nvPicPr>
        <p:blipFill>
          <a:blip r:embed="rId2"/>
          <a:stretch>
            <a:fillRect/>
          </a:stretch>
        </p:blipFill>
        <p:spPr>
          <a:xfrm>
            <a:off x="1056000" y="2946184"/>
            <a:ext cx="3960000" cy="3082000"/>
          </a:xfrm>
          <a:prstGeom prst="rect">
            <a:avLst/>
          </a:prstGeom>
        </p:spPr>
      </p:pic>
      <p:sp>
        <p:nvSpPr>
          <p:cNvPr id="9" name="CaixaDeTexto 8">
            <a:extLst>
              <a:ext uri="{FF2B5EF4-FFF2-40B4-BE49-F238E27FC236}">
                <a16:creationId xmlns:a16="http://schemas.microsoft.com/office/drawing/2014/main" id="{5865AAD5-EB4B-FB28-7DC6-20E515288C0C}"/>
              </a:ext>
            </a:extLst>
          </p:cNvPr>
          <p:cNvSpPr txBox="1"/>
          <p:nvPr/>
        </p:nvSpPr>
        <p:spPr>
          <a:xfrm>
            <a:off x="6276000" y="758098"/>
            <a:ext cx="5760000" cy="5847755"/>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nas informações apresentadas:</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Calcule a média da área desmatada na Caatinga entre 2019 e 2024.</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Determine a mediana da área desmatada nesse período. </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a moda desse conjunto de dados? Justifique.</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Comparando os valores encontrados para média e mediana, o que é possível concluir sobre o comportamento do desmatamento na Caatinga nesse período?</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Suponha que, em 2025, a área desmatada na Caatinga fosse de 500 mil hectares, valor muito superior aos demais anos observados. Sem realizar novos cálculos completos, explique:</a:t>
            </a:r>
          </a:p>
          <a:p>
            <a:pPr algn="ct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Qual medida de tendência central seria mais influenciada por esse novo valor e qual sofreria menor alteração.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531723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1CBFDFA-AF3D-8480-8BB7-EFA905788FD2}"/>
              </a:ext>
            </a:extLst>
          </p:cNvPr>
          <p:cNvPicPr>
            <a:picLocks noChangeAspect="1"/>
          </p:cNvPicPr>
          <p:nvPr/>
        </p:nvPicPr>
        <p:blipFill>
          <a:blip r:embed="rId2"/>
          <a:srcRect l="23030" r="23444" b="16065"/>
          <a:stretch/>
        </p:blipFill>
        <p:spPr>
          <a:xfrm>
            <a:off x="336000" y="2744371"/>
            <a:ext cx="5400000" cy="2532586"/>
          </a:xfrm>
          <a:prstGeom prst="rect">
            <a:avLst/>
          </a:prstGeom>
        </p:spPr>
      </p:pic>
      <p:sp>
        <p:nvSpPr>
          <p:cNvPr id="4" name="CaixaDeTexto 3">
            <a:extLst>
              <a:ext uri="{FF2B5EF4-FFF2-40B4-BE49-F238E27FC236}">
                <a16:creationId xmlns:a16="http://schemas.microsoft.com/office/drawing/2014/main" id="{EB1530CC-9A80-C7C7-9026-933D89A8A5E9}"/>
              </a:ext>
            </a:extLst>
          </p:cNvPr>
          <p:cNvSpPr txBox="1"/>
          <p:nvPr/>
        </p:nvSpPr>
        <p:spPr>
          <a:xfrm>
            <a:off x="156000" y="847884"/>
            <a:ext cx="5760000" cy="162711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18.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tabela apresenta a participação dos biomas no desmatamento total do Brasil em 2024, segundo dados do Relatório Anual do Desmatamento (RAD2024), produzido pelo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B24DA833-9ABA-8332-A29A-6E5D0B4BA2D4}"/>
              </a:ext>
            </a:extLst>
          </p:cNvPr>
          <p:cNvSpPr txBox="1"/>
          <p:nvPr/>
        </p:nvSpPr>
        <p:spPr>
          <a:xfrm>
            <a:off x="6276000" y="688389"/>
            <a:ext cx="5760000" cy="6186309"/>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nas informações apresentadas: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Calcule a média da área desmatada, em hectares, considerando os biomas apresentados.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Determine a mediana da área desmatada entre os biomas.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Esse conjunto de dados possui moda? Justifique sua resposta.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Comparando os valores encontrados para média e mediana, o que é possível concluir sobre a distribuição da área desmatada entre os biomas brasileiros?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Explique por que a área desmatada no Cerrado influencia significativamente a média da área desmatada entre os biomas.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Observe a coluna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“Área desmatada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Sem realizar cálculos, explique por que calcular uma média simples dos percentuais de desmatamento entre os biomas pode não representar adequadamente a realidade do país.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142214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E19F831-69A6-3E00-1444-CFA3A2DCC403}"/>
              </a:ext>
            </a:extLst>
          </p:cNvPr>
          <p:cNvSpPr txBox="1"/>
          <p:nvPr/>
        </p:nvSpPr>
        <p:spPr>
          <a:xfrm>
            <a:off x="156000" y="781926"/>
            <a:ext cx="5760000" cy="200458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19.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os dados retirados do</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Relatório Anual do Desmatamento (RAD2024), elaborado pelo </a:t>
            </a:r>
            <a:r>
              <a:rPr lang="pt-BR" sz="22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apresentando a distribuição da área desmatada no Cerrado brasileiro em 2024, organizada por classes de tamanho, em hectares.</a:t>
            </a:r>
          </a:p>
        </p:txBody>
      </p:sp>
      <p:sp>
        <p:nvSpPr>
          <p:cNvPr id="5" name="CaixaDeTexto 4">
            <a:extLst>
              <a:ext uri="{FF2B5EF4-FFF2-40B4-BE49-F238E27FC236}">
                <a16:creationId xmlns:a16="http://schemas.microsoft.com/office/drawing/2014/main" id="{74AA8DE9-1E52-D160-ACD2-178583045A63}"/>
              </a:ext>
            </a:extLst>
          </p:cNvPr>
          <p:cNvSpPr txBox="1"/>
          <p:nvPr/>
        </p:nvSpPr>
        <p:spPr>
          <a:xfrm>
            <a:off x="6276002" y="781925"/>
            <a:ext cx="5760000" cy="5940088"/>
          </a:xfrm>
          <a:prstGeom prst="rect">
            <a:avLst/>
          </a:prstGeom>
          <a:noFill/>
        </p:spPr>
        <p:txBody>
          <a:bodyPr wrap="square">
            <a:spAutoFit/>
          </a:bodyPr>
          <a:lstStyle/>
          <a:p>
            <a:pPr algn="just"/>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Com base nessas informações, responda: </a:t>
            </a:r>
          </a:p>
          <a:p>
            <a:pPr algn="just"/>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É possível afirmar que a distribuição da área desmatada no Cerrado é equilibrada entre as classes? Justifique.</a:t>
            </a:r>
          </a:p>
          <a:p>
            <a:pPr algn="just"/>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b) Qual classe de tamanho pode ser associada à moda do conjunto de dados? Explique sua resposta.</a:t>
            </a:r>
          </a:p>
          <a:p>
            <a:pPr algn="just"/>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 Um pesquisador afirmou: </a:t>
            </a:r>
            <a:r>
              <a:rPr lang="pt-BR" sz="2000" i="1" kern="100" dirty="0">
                <a:effectLst/>
                <a:latin typeface="Arial Narrow" panose="020B0606020202030204" pitchFamily="34" charset="0"/>
                <a:ea typeface="Aptos" panose="020B0004020202020204" pitchFamily="34" charset="0"/>
                <a:cs typeface="Times New Roman" panose="02020603050405020304" pitchFamily="18" charset="0"/>
              </a:rPr>
              <a:t>“A maior parte do desmatamento no Cerrado ocorre em pequenas áreas, pois existem mais intervalos pequenos do que grandes.”</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Com base nos dados apresentados, essa afirmação está correta ou incorreta? Justifique.</a:t>
            </a:r>
          </a:p>
          <a:p>
            <a:pPr algn="just"/>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d) Sem realizar cálculos exatos, explique: a média da área desmatada por classe tenderia a ficar mais próxima dos valores menores (0–5 ha) ou dos maiores (&gt;100 ha)? Por quê?</a:t>
            </a:r>
          </a:p>
          <a:p>
            <a:pPr algn="just"/>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e) Suponha que políticas ambientais reduzam drasticamente os desmatamentos acima de 100 hectares.</a:t>
            </a:r>
          </a:p>
          <a:p>
            <a:pPr algn="just"/>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Sem refazer toda a tabela, explique: qual medida de tendência central tenderia a sofrer maior alteração (média, mediana ou moda) e qual sofreria menor alteração. </a:t>
            </a:r>
          </a:p>
        </p:txBody>
      </p:sp>
      <p:pic>
        <p:nvPicPr>
          <p:cNvPr id="6" name="Imagem 5">
            <a:extLst>
              <a:ext uri="{FF2B5EF4-FFF2-40B4-BE49-F238E27FC236}">
                <a16:creationId xmlns:a16="http://schemas.microsoft.com/office/drawing/2014/main" id="{11F128B1-A4AD-2751-B691-9F62B9BC53E3}"/>
              </a:ext>
            </a:extLst>
          </p:cNvPr>
          <p:cNvPicPr>
            <a:picLocks noChangeAspect="1"/>
          </p:cNvPicPr>
          <p:nvPr/>
        </p:nvPicPr>
        <p:blipFill>
          <a:blip r:embed="rId2"/>
          <a:srcRect l="32780" r="32831" b="19072"/>
          <a:stretch/>
        </p:blipFill>
        <p:spPr>
          <a:xfrm>
            <a:off x="516000" y="2882153"/>
            <a:ext cx="5040000" cy="3053645"/>
          </a:xfrm>
          <a:prstGeom prst="rect">
            <a:avLst/>
          </a:prstGeom>
        </p:spPr>
      </p:pic>
    </p:spTree>
    <p:extLst>
      <p:ext uri="{BB962C8B-B14F-4D97-AF65-F5344CB8AC3E}">
        <p14:creationId xmlns:p14="http://schemas.microsoft.com/office/powerpoint/2010/main" val="10150803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C5CD40C2-46DB-D102-7E64-994F4A87C0DE}"/>
              </a:ext>
            </a:extLst>
          </p:cNvPr>
          <p:cNvGrpSpPr/>
          <p:nvPr/>
        </p:nvGrpSpPr>
        <p:grpSpPr>
          <a:xfrm>
            <a:off x="140047" y="653810"/>
            <a:ext cx="11895953" cy="1381178"/>
            <a:chOff x="140047" y="653810"/>
            <a:chExt cx="11895953" cy="1381178"/>
          </a:xfrm>
        </p:grpSpPr>
        <p:sp>
          <p:nvSpPr>
            <p:cNvPr id="3" name="Retângulo: Cantos Arredondados 2">
              <a:extLst>
                <a:ext uri="{FF2B5EF4-FFF2-40B4-BE49-F238E27FC236}">
                  <a16:creationId xmlns:a16="http://schemas.microsoft.com/office/drawing/2014/main" id="{1EE559B7-1760-169B-963A-EA7600B852B0}"/>
                </a:ext>
              </a:extLst>
            </p:cNvPr>
            <p:cNvSpPr/>
            <p:nvPr/>
          </p:nvSpPr>
          <p:spPr>
            <a:xfrm>
              <a:off x="156000" y="895858"/>
              <a:ext cx="11880000" cy="1139130"/>
            </a:xfrm>
            <a:prstGeom prst="roundRect">
              <a:avLst>
                <a:gd name="adj" fmla="val 22629"/>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endParaRPr lang="pt-BR" sz="18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indent="1971675" algn="just"/>
              <a:r>
                <a:rPr lang="pt-BR" sz="18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18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resolver </a:t>
              </a:r>
              <a:r>
                <a:rPr lang="pt-BR" sz="18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problemas que envolvam dados estatísticos apresentados em gráficos associados a valores de medidas de tendência centra. Fique atento a sua resolução e marque apenas uma alternativa.</a:t>
              </a: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10;&#10;O conteúdo gerado por IA pode estar incorreto.">
              <a:extLst>
                <a:ext uri="{FF2B5EF4-FFF2-40B4-BE49-F238E27FC236}">
                  <a16:creationId xmlns:a16="http://schemas.microsoft.com/office/drawing/2014/main" id="{A984ECA4-FF16-9A38-737E-25B7D03B0462}"/>
                </a:ext>
              </a:extLst>
            </p:cNvPr>
            <p:cNvPicPr>
              <a:picLocks noChangeAspect="1"/>
            </p:cNvPicPr>
            <p:nvPr/>
          </p:nvPicPr>
          <p:blipFill rotWithShape="1">
            <a:blip r:embed="rId2">
              <a:extLst>
                <a:ext uri="{28A0092B-C50C-407E-A947-70E740481C1C}">
                  <a14:useLocalDpi xmlns:a14="http://schemas.microsoft.com/office/drawing/2010/main" val="0"/>
                </a:ext>
              </a:extLst>
            </a:blip>
            <a:srcRect t="7333" b="20931"/>
            <a:stretch>
              <a:fillRect/>
            </a:stretch>
          </p:blipFill>
          <p:spPr bwMode="auto">
            <a:xfrm>
              <a:off x="140047" y="653810"/>
              <a:ext cx="2160000" cy="754388"/>
            </a:xfrm>
            <a:prstGeom prst="rect">
              <a:avLst/>
            </a:prstGeom>
            <a:noFill/>
            <a:ln>
              <a:noFill/>
            </a:ln>
            <a:extLst>
              <a:ext uri="{53640926-AAD7-44D8-BBD7-CCE9431645EC}">
                <a14:shadowObscured xmlns:a14="http://schemas.microsoft.com/office/drawing/2010/main"/>
              </a:ext>
            </a:extLst>
          </p:spPr>
        </p:pic>
      </p:grpSp>
      <p:sp>
        <p:nvSpPr>
          <p:cNvPr id="7" name="CaixaDeTexto 6">
            <a:extLst>
              <a:ext uri="{FF2B5EF4-FFF2-40B4-BE49-F238E27FC236}">
                <a16:creationId xmlns:a16="http://schemas.microsoft.com/office/drawing/2014/main" id="{FC003D7E-86B7-3EF7-FB2D-DED69B86B547}"/>
              </a:ext>
            </a:extLst>
          </p:cNvPr>
          <p:cNvSpPr txBox="1"/>
          <p:nvPr/>
        </p:nvSpPr>
        <p:spPr>
          <a:xfrm>
            <a:off x="156000" y="2152069"/>
            <a:ext cx="5760000" cy="1476815"/>
          </a:xfrm>
          <a:prstGeom prst="rect">
            <a:avLst/>
          </a:prstGeom>
          <a:noFill/>
        </p:spPr>
        <p:txBody>
          <a:bodyPr wrap="square">
            <a:spAutoFit/>
          </a:bodyPr>
          <a:lstStyle/>
          <a:p>
            <a:pPr algn="just">
              <a:lnSpc>
                <a:spcPct val="115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O gráfico apresenta a área desmatada (em hectares) em cada estado brasileiro entre 2019 e 2024, segundo dados do Relatório Anual do Desmatamento (RAD2024), produzido pelo </a:t>
            </a:r>
            <a:r>
              <a:rPr lang="pt-BR" sz="2000" kern="100" dirty="0" err="1">
                <a:effectLst/>
                <a:latin typeface="Arial Narrow" panose="020B0606020202030204" pitchFamily="34" charset="0"/>
                <a:ea typeface="Aptos" panose="020B0004020202020204" pitchFamily="34" charset="0"/>
                <a:cs typeface="Times New Roman" panose="02020603050405020304" pitchFamily="18" charset="0"/>
              </a:rPr>
              <a:t>MapBiomas</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t>
            </a:r>
          </a:p>
        </p:txBody>
      </p:sp>
      <p:pic>
        <p:nvPicPr>
          <p:cNvPr id="8" name="Imagem 7">
            <a:extLst>
              <a:ext uri="{FF2B5EF4-FFF2-40B4-BE49-F238E27FC236}">
                <a16:creationId xmlns:a16="http://schemas.microsoft.com/office/drawing/2014/main" id="{FF3325EA-8C70-729E-C9B6-F90943974671}"/>
              </a:ext>
            </a:extLst>
          </p:cNvPr>
          <p:cNvPicPr>
            <a:picLocks noChangeAspect="1"/>
          </p:cNvPicPr>
          <p:nvPr/>
        </p:nvPicPr>
        <p:blipFill>
          <a:blip r:embed="rId3"/>
          <a:stretch>
            <a:fillRect/>
          </a:stretch>
        </p:blipFill>
        <p:spPr>
          <a:xfrm>
            <a:off x="962474" y="3655778"/>
            <a:ext cx="4320000" cy="2922141"/>
          </a:xfrm>
          <a:prstGeom prst="rect">
            <a:avLst/>
          </a:prstGeom>
        </p:spPr>
      </p:pic>
      <p:sp>
        <p:nvSpPr>
          <p:cNvPr id="11" name="CaixaDeTexto 10">
            <a:extLst>
              <a:ext uri="{FF2B5EF4-FFF2-40B4-BE49-F238E27FC236}">
                <a16:creationId xmlns:a16="http://schemas.microsoft.com/office/drawing/2014/main" id="{6186D71B-3849-E2DD-3C82-225090C1A955}"/>
              </a:ext>
            </a:extLst>
          </p:cNvPr>
          <p:cNvSpPr txBox="1"/>
          <p:nvPr/>
        </p:nvSpPr>
        <p:spPr>
          <a:xfrm>
            <a:off x="6276000" y="2152069"/>
            <a:ext cx="5760000" cy="4401205"/>
          </a:xfrm>
          <a:prstGeom prst="rect">
            <a:avLst/>
          </a:prstGeom>
          <a:noFill/>
        </p:spPr>
        <p:txBody>
          <a:bodyPr wrap="square">
            <a:spAutoFit/>
          </a:bodyPr>
          <a:lstStyle/>
          <a:p>
            <a:pPr algn="just">
              <a:spcAft>
                <a:spcPts val="4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Com base nas informações apresentadas, analise as afirmativas:</a:t>
            </a:r>
          </a:p>
          <a:p>
            <a:pPr algn="just">
              <a:spcAft>
                <a:spcPts val="4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I. A presença de estados com áreas desmatadas muito elevadas, como Pará (PA) e Mato Grosso (MT), pode fazer com que a média da área desmatada entre os estados fique superior ao valor central da maioria deles.</a:t>
            </a:r>
          </a:p>
          <a:p>
            <a:pPr algn="just">
              <a:spcAft>
                <a:spcPts val="4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II. A mediana tende a sofrer menor influência dos estados com áreas desmatadas muito altas.</a:t>
            </a:r>
          </a:p>
          <a:p>
            <a:pPr algn="just">
              <a:spcAft>
                <a:spcPts val="4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III. Como diferentes estados apresentam valores distintos de desmatamento, o conjunto tende a ser amodal.</a:t>
            </a:r>
          </a:p>
          <a:p>
            <a:pPr algn="just">
              <a:spcAft>
                <a:spcPts val="4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Dentre as afirmações são correta(s): </a:t>
            </a:r>
          </a:p>
          <a:p>
            <a:pPr algn="just">
              <a:spcAft>
                <a:spcPts val="4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I.			(C) I e III.</a:t>
            </a:r>
          </a:p>
          <a:p>
            <a:pPr algn="just">
              <a:spcAft>
                <a:spcPts val="4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(B) I e II.			(D) I, II e III.</a:t>
            </a:r>
          </a:p>
        </p:txBody>
      </p:sp>
    </p:spTree>
    <p:extLst>
      <p:ext uri="{BB962C8B-B14F-4D97-AF65-F5344CB8AC3E}">
        <p14:creationId xmlns:p14="http://schemas.microsoft.com/office/powerpoint/2010/main" val="31803577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884B5-F650-9122-CE4C-7323E15B30F1}"/>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949A4133-36F9-8D66-6D89-82AD058F75D3}"/>
              </a:ext>
            </a:extLst>
          </p:cNvPr>
          <p:cNvPicPr>
            <a:picLocks noChangeAspect="1"/>
          </p:cNvPicPr>
          <p:nvPr/>
        </p:nvPicPr>
        <p:blipFill>
          <a:blip r:embed="rId2"/>
          <a:srcRect t="5739"/>
          <a:stretch>
            <a:fillRect/>
          </a:stretch>
        </p:blipFill>
        <p:spPr>
          <a:xfrm>
            <a:off x="156000" y="1206474"/>
            <a:ext cx="3600000" cy="762706"/>
          </a:xfrm>
          <a:prstGeom prst="rect">
            <a:avLst/>
          </a:prstGeom>
        </p:spPr>
      </p:pic>
      <p:pic>
        <p:nvPicPr>
          <p:cNvPr id="2" name="Imagem 1">
            <a:extLst>
              <a:ext uri="{FF2B5EF4-FFF2-40B4-BE49-F238E27FC236}">
                <a16:creationId xmlns:a16="http://schemas.microsoft.com/office/drawing/2014/main" id="{737284A1-819C-AFF3-74E1-248806D46906}"/>
              </a:ext>
            </a:extLst>
          </p:cNvPr>
          <p:cNvPicPr>
            <a:picLocks noChangeAspect="1"/>
          </p:cNvPicPr>
          <p:nvPr/>
        </p:nvPicPr>
        <p:blipFill>
          <a:blip r:embed="rId3"/>
          <a:stretch>
            <a:fillRect/>
          </a:stretch>
        </p:blipFill>
        <p:spPr>
          <a:xfrm>
            <a:off x="1776000" y="783939"/>
            <a:ext cx="4320000" cy="529549"/>
          </a:xfrm>
          <a:prstGeom prst="rect">
            <a:avLst/>
          </a:prstGeom>
        </p:spPr>
      </p:pic>
      <p:sp>
        <p:nvSpPr>
          <p:cNvPr id="4" name="CaixaDeTexto 3">
            <a:extLst>
              <a:ext uri="{FF2B5EF4-FFF2-40B4-BE49-F238E27FC236}">
                <a16:creationId xmlns:a16="http://schemas.microsoft.com/office/drawing/2014/main" id="{E55A6D0F-B1A9-B4EB-19CD-18DEEA060601}"/>
              </a:ext>
            </a:extLst>
          </p:cNvPr>
          <p:cNvSpPr txBox="1"/>
          <p:nvPr/>
        </p:nvSpPr>
        <p:spPr>
          <a:xfrm>
            <a:off x="156000" y="1969180"/>
            <a:ext cx="5760000" cy="3480376"/>
          </a:xfrm>
          <a:prstGeom prst="rect">
            <a:avLst/>
          </a:prstGeom>
          <a:noFill/>
        </p:spPr>
        <p:txBody>
          <a:bodyPr wrap="square">
            <a:spAutoFit/>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RAZÃO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razão é uma comparação entre duas grandezas que pode ser representada por uma fração.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Lembre-se de que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grandezas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se referem a quantidades que podem ser medidas ou comparadas numericamente. Exemplos de grandezas são: Comprimento, Massa, Temperatura, Tempo etc.</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1702296-C60D-C4EA-FDAE-7C5F3139C09E}"/>
                  </a:ext>
                </a:extLst>
              </p:cNvPr>
              <p:cNvSpPr txBox="1"/>
              <p:nvPr/>
            </p:nvSpPr>
            <p:spPr>
              <a:xfrm>
                <a:off x="6276000" y="798815"/>
                <a:ext cx="5760000" cy="5776966"/>
              </a:xfrm>
              <a:prstGeom prst="rect">
                <a:avLst/>
              </a:prstGeom>
              <a:noFill/>
            </p:spPr>
            <p:txBody>
              <a:bodyPr wrap="square">
                <a:spAutoFit/>
              </a:bodyPr>
              <a:lstStyle/>
              <a:p>
                <a:pPr algn="just">
                  <a:lnSpc>
                    <a:spcPct val="115000"/>
                  </a:lnSpc>
                  <a:spcAft>
                    <a:spcPts val="6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velocidade é a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razão</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que relaciona a distância percorrida, por um objeto, em um determinado intervalo. Por exemplo, um automóvel percorre 210 quilômetros em um intervalo de 3 horas. Sua velocidade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pode ser representada da seguinte forma: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210 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𝑘𝑚</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=70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𝑘𝑚</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Outras razões muito utilizadas em nosso cotidiano são: densidade demográfica (na geografia), escala (na cartografia), densidade de uma solução (em química), razão entre quantidade de ingredientes em uma receita (na culinária), entre outros.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1702296-C60D-C4EA-FDAE-7C5F3139C09E}"/>
                  </a:ext>
                </a:extLst>
              </p:cNvPr>
              <p:cNvSpPr txBox="1">
                <a:spLocks noRot="1" noChangeAspect="1" noMove="1" noResize="1" noEditPoints="1" noAdjustHandles="1" noChangeArrowheads="1" noChangeShapeType="1" noTextEdit="1"/>
              </p:cNvSpPr>
              <p:nvPr/>
            </p:nvSpPr>
            <p:spPr>
              <a:xfrm>
                <a:off x="6276000" y="798815"/>
                <a:ext cx="5760000" cy="5776966"/>
              </a:xfrm>
              <a:prstGeom prst="rect">
                <a:avLst/>
              </a:prstGeom>
              <a:blipFill>
                <a:blip r:embed="rId4"/>
                <a:stretch>
                  <a:fillRect l="-1377" t="-527" r="-1483"/>
                </a:stretch>
              </a:blipFill>
            </p:spPr>
            <p:txBody>
              <a:bodyPr/>
              <a:lstStyle/>
              <a:p>
                <a:r>
                  <a:rPr lang="pt-BR">
                    <a:noFill/>
                  </a:rPr>
                  <a:t> </a:t>
                </a:r>
              </a:p>
            </p:txBody>
          </p:sp>
        </mc:Fallback>
      </mc:AlternateContent>
    </p:spTree>
    <p:extLst>
      <p:ext uri="{BB962C8B-B14F-4D97-AF65-F5344CB8AC3E}">
        <p14:creationId xmlns:p14="http://schemas.microsoft.com/office/powerpoint/2010/main" val="185472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A2E41488-C925-432E-EBE3-B4393DABDAC3}"/>
                  </a:ext>
                </a:extLst>
              </p:cNvPr>
              <p:cNvSpPr txBox="1"/>
              <p:nvPr/>
            </p:nvSpPr>
            <p:spPr>
              <a:xfrm>
                <a:off x="156000" y="870535"/>
                <a:ext cx="5760000" cy="4806765"/>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Em um vestibular há 50 vagas destinadas ao curso de ciências da computação, e 1360 candidatos se inscreveram para estas vagas. Qual é a concorrência para este curso?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Neste exemplo, concorrência é a razão entre a “quantidade de candidatos por vaga”, ou seja: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1360</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50</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=27,2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 há 27,2 candidatos para cada vaga no curso.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2" name="CaixaDeTexto 1">
                <a:extLst>
                  <a:ext uri="{FF2B5EF4-FFF2-40B4-BE49-F238E27FC236}">
                    <a16:creationId xmlns:a16="http://schemas.microsoft.com/office/drawing/2014/main" id="{A2E41488-C925-432E-EBE3-B4393DABDAC3}"/>
                  </a:ext>
                </a:extLst>
              </p:cNvPr>
              <p:cNvSpPr txBox="1">
                <a:spLocks noRot="1" noChangeAspect="1" noMove="1" noResize="1" noEditPoints="1" noAdjustHandles="1" noChangeArrowheads="1" noChangeShapeType="1" noTextEdit="1"/>
              </p:cNvSpPr>
              <p:nvPr/>
            </p:nvSpPr>
            <p:spPr>
              <a:xfrm>
                <a:off x="156000" y="870535"/>
                <a:ext cx="5760000" cy="4806765"/>
              </a:xfrm>
              <a:prstGeom prst="rect">
                <a:avLst/>
              </a:prstGeom>
              <a:blipFill>
                <a:blip r:embed="rId2"/>
                <a:stretch>
                  <a:fillRect l="-1377" t="-635" r="-1483" b="-1777"/>
                </a:stretch>
              </a:blipFill>
            </p:spPr>
            <p:txBody>
              <a:bodyPr/>
              <a:lstStyle/>
              <a:p>
                <a:r>
                  <a:rPr lang="pt-BR">
                    <a:noFill/>
                  </a:rPr>
                  <a:t> </a:t>
                </a:r>
              </a:p>
            </p:txBody>
          </p:sp>
        </mc:Fallback>
      </mc:AlternateContent>
      <p:grpSp>
        <p:nvGrpSpPr>
          <p:cNvPr id="3" name="Agrupar 2">
            <a:extLst>
              <a:ext uri="{FF2B5EF4-FFF2-40B4-BE49-F238E27FC236}">
                <a16:creationId xmlns:a16="http://schemas.microsoft.com/office/drawing/2014/main" id="{9C322312-03FB-7CBB-2ACD-03440BA52181}"/>
              </a:ext>
            </a:extLst>
          </p:cNvPr>
          <p:cNvGrpSpPr/>
          <p:nvPr/>
        </p:nvGrpSpPr>
        <p:grpSpPr>
          <a:xfrm>
            <a:off x="6222212" y="1007674"/>
            <a:ext cx="5813788" cy="5019252"/>
            <a:chOff x="6222212" y="658049"/>
            <a:chExt cx="5813788" cy="5019252"/>
          </a:xfrm>
        </p:grpSpPr>
        <mc:AlternateContent xmlns:mc="http://schemas.openxmlformats.org/markup-compatibility/2006" xmlns:a14="http://schemas.microsoft.com/office/drawing/2010/main">
          <mc:Choice Requires="a14">
            <p:sp>
              <p:nvSpPr>
                <p:cNvPr id="4" name="Retângulo: Cantos Arredondados 3">
                  <a:extLst>
                    <a:ext uri="{FF2B5EF4-FFF2-40B4-BE49-F238E27FC236}">
                      <a16:creationId xmlns:a16="http://schemas.microsoft.com/office/drawing/2014/main" id="{BB8B3FCE-3A0C-87CA-2227-F01A664BC937}"/>
                    </a:ext>
                  </a:extLst>
                </p:cNvPr>
                <p:cNvSpPr/>
                <p:nvPr/>
              </p:nvSpPr>
              <p:spPr>
                <a:xfrm>
                  <a:off x="6276002" y="903329"/>
                  <a:ext cx="5759998" cy="4773972"/>
                </a:xfrm>
                <a:prstGeom prst="roundRect">
                  <a:avLst>
                    <a:gd name="adj" fmla="val 5925"/>
                  </a:avLst>
                </a:prstGeom>
                <a:solidFill>
                  <a:schemeClr val="bg1"/>
                </a:solidFill>
                <a:ln w="28575">
                  <a:solidFill>
                    <a:srgbClr val="B4E1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435100" algn="just">
                    <a:spcAft>
                      <a:spcPts val="100"/>
                    </a:spcAft>
                  </a:pP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Exemplos de algumas </a:t>
                  </a:r>
                  <a:r>
                    <a:rPr lang="pt-BR" sz="22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razões:</a:t>
                  </a:r>
                </a:p>
                <a:p>
                  <a:pPr>
                    <a:lnSpc>
                      <a:spcPct val="115000"/>
                    </a:lnSpc>
                    <a:spcBef>
                      <a:spcPts val="200"/>
                    </a:spcBef>
                    <a:spcAft>
                      <a:spcPts val="800"/>
                    </a:spcAft>
                  </a:pPr>
                  <a14:m>
                    <m:oMathPara xmlns:m="http://schemas.openxmlformats.org/officeDocument/2006/math">
                      <m:oMathParaPr>
                        <m:jc m:val="left"/>
                      </m:oMathParaPr>
                      <m:oMath xmlns:m="http://schemas.openxmlformats.org/officeDocument/2006/math">
                        <m:r>
                          <a:rPr lang="pt-BR" sz="2200" b="1"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𝐕𝐚𝐳</m:t>
                        </m:r>
                        <m:r>
                          <a:rPr lang="pt-BR" sz="2200" b="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ã</m:t>
                        </m:r>
                        <m:r>
                          <a:rPr lang="pt-BR" sz="2200" b="1"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𝐨</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𝑣𝑜𝑙𝑢𝑚𝑒</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𝑡𝑒𝑚𝑝𝑜</m:t>
                            </m:r>
                          </m:den>
                        </m:f>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r>
                          <a:rPr lang="pt-BR" sz="2200" b="1"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𝐄𝐬𝐜𝐚𝐥𝐚</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𝑑𝑖𝑚𝑒𝑛𝑠</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ã</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𝑜</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𝑑𝑜</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𝑑𝑒𝑠𝑒𝑛h𝑜</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𝑑𝑖𝑚𝑒𝑛𝑠</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ã</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𝑜</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𝑟𝑒𝑎𝑙</m:t>
                            </m:r>
                          </m:den>
                        </m:f>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r>
                          <a:rPr lang="pt-BR" sz="2200" b="1"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𝐃𝐞𝐧𝐬𝐢𝐝𝐚𝐝𝐞</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𝑚𝑎𝑠𝑠𝑎</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𝑣𝑜𝑙𝑢𝑚𝑒</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den>
                        </m:f>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r>
                          <a:rPr lang="pt-BR" sz="2200" b="1"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𝐕𝐞𝐥𝐨𝐜𝐢𝐝𝐚𝐝𝐞</m:t>
                        </m:r>
                        <m:r>
                          <a:rPr lang="pt-BR" sz="22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𝑑𝑖𝑠𝑡</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â</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𝑛𝑐𝑖𝑎</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𝑡𝑒𝑚𝑝𝑜</m:t>
                            </m:r>
                          </m:den>
                        </m:f>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000" b="1"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𝐃𝐞𝐧𝐬𝐢𝐝𝐚𝐝𝐞</m:t>
                        </m:r>
                        <m:r>
                          <a:rPr lang="pt-BR" sz="2000" b="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b="1"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𝐝𝐞𝐦𝐨𝐠𝐫</m:t>
                        </m:r>
                        <m:r>
                          <a:rPr lang="pt-BR" sz="2000" b="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á</m:t>
                        </m:r>
                        <m:r>
                          <a:rPr lang="pt-BR" sz="2000" b="1"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𝐟𝐢𝐜𝐚</m:t>
                        </m:r>
                        <m:r>
                          <a:rPr lang="pt-BR" sz="20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a:solidFill>
                                  <a:schemeClr val="tx1"/>
                                </a:solidFill>
                                <a:effectLst/>
                                <a:latin typeface="Cambria Math" panose="02040503050406030204" pitchFamily="18" charset="0"/>
                                <a:ea typeface="MS Mincho" panose="02020609040205080304" pitchFamily="49" charset="-128"/>
                              </a:rPr>
                            </m:ctrlPr>
                          </m:fPr>
                          <m:num>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𝑛</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º </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𝑑𝑒</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h𝑎𝑏𝑖𝑡𝑎𝑛𝑡𝑒𝑠</m:t>
                            </m:r>
                          </m:num>
                          <m:den>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á</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𝑟𝑒𝑎</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𝑑𝑎</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𝑟𝑒𝑔𝑖</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ã</m:t>
                            </m:r>
                            <m:r>
                              <a:rPr lang="pt-BR" sz="2000"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𝑜</m:t>
                            </m:r>
                          </m:den>
                        </m:f>
                      </m:oMath>
                    </m:oMathPara>
                  </a14:m>
                  <a:endPar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p:txBody>
            </p:sp>
          </mc:Choice>
          <mc:Fallback xmlns="">
            <p:sp>
              <p:nvSpPr>
                <p:cNvPr id="4" name="Retângulo: Cantos Arredondados 3">
                  <a:extLst>
                    <a:ext uri="{FF2B5EF4-FFF2-40B4-BE49-F238E27FC236}">
                      <a16:creationId xmlns:a16="http://schemas.microsoft.com/office/drawing/2014/main" id="{BB8B3FCE-3A0C-87CA-2227-F01A664BC937}"/>
                    </a:ext>
                  </a:extLst>
                </p:cNvPr>
                <p:cNvSpPr>
                  <a:spLocks noRot="1" noChangeAspect="1" noMove="1" noResize="1" noEditPoints="1" noAdjustHandles="1" noChangeArrowheads="1" noChangeShapeType="1" noTextEdit="1"/>
                </p:cNvSpPr>
                <p:nvPr/>
              </p:nvSpPr>
              <p:spPr>
                <a:xfrm>
                  <a:off x="6276002" y="903329"/>
                  <a:ext cx="5759998" cy="4773972"/>
                </a:xfrm>
                <a:prstGeom prst="roundRect">
                  <a:avLst>
                    <a:gd name="adj" fmla="val 5925"/>
                  </a:avLst>
                </a:prstGeom>
                <a:blipFill>
                  <a:blip r:embed="rId3"/>
                  <a:stretch>
                    <a:fillRect/>
                  </a:stretch>
                </a:blipFill>
                <a:ln w="28575">
                  <a:solidFill>
                    <a:srgbClr val="B4E144"/>
                  </a:solidFill>
                </a:ln>
              </p:spPr>
              <p:txBody>
                <a:bodyPr/>
                <a:lstStyle/>
                <a:p>
                  <a:r>
                    <a:rPr lang="pt-BR">
                      <a:noFill/>
                    </a:rPr>
                    <a:t> </a:t>
                  </a:r>
                </a:p>
              </p:txBody>
            </p:sp>
          </mc:Fallback>
        </mc:AlternateContent>
        <p:pic>
          <p:nvPicPr>
            <p:cNvPr id="5" name="Imagem 4" descr="Interface gráfica do usuário, Logotipo&#10;&#10;O conteúdo gerado por IA pode estar incorreto.">
              <a:extLst>
                <a:ext uri="{FF2B5EF4-FFF2-40B4-BE49-F238E27FC236}">
                  <a16:creationId xmlns:a16="http://schemas.microsoft.com/office/drawing/2014/main" id="{2D509522-C3B7-7F13-ADD9-E3330E7206B7}"/>
                </a:ext>
              </a:extLst>
            </p:cNvPr>
            <p:cNvPicPr>
              <a:picLocks noChangeAspect="1"/>
            </p:cNvPicPr>
            <p:nvPr/>
          </p:nvPicPr>
          <p:blipFill>
            <a:blip r:embed="rId4">
              <a:extLst>
                <a:ext uri="{28A0092B-C50C-407E-A947-70E740481C1C}">
                  <a14:useLocalDpi xmlns:a14="http://schemas.microsoft.com/office/drawing/2010/main" val="0"/>
                </a:ext>
              </a:extLst>
            </a:blip>
            <a:srcRect l="3239" t="6425" r="8760" b="6409"/>
            <a:stretch>
              <a:fillRect/>
            </a:stretch>
          </p:blipFill>
          <p:spPr bwMode="auto">
            <a:xfrm>
              <a:off x="6222212" y="658049"/>
              <a:ext cx="1440000" cy="892251"/>
            </a:xfrm>
            <a:prstGeom prst="rect">
              <a:avLst/>
            </a:prstGeom>
            <a:noFill/>
            <a:ln>
              <a:noFill/>
            </a:ln>
          </p:spPr>
        </p:pic>
      </p:grpSp>
    </p:spTree>
    <p:extLst>
      <p:ext uri="{BB962C8B-B14F-4D97-AF65-F5344CB8AC3E}">
        <p14:creationId xmlns:p14="http://schemas.microsoft.com/office/powerpoint/2010/main" val="40451275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D840659-8ABD-669B-672B-1A2D39BD08B1}"/>
                  </a:ext>
                </a:extLst>
              </p:cNvPr>
              <p:cNvSpPr txBox="1"/>
              <p:nvPr/>
            </p:nvSpPr>
            <p:spPr>
              <a:xfrm>
                <a:off x="156000" y="985702"/>
                <a:ext cx="5760000" cy="3974742"/>
              </a:xfrm>
              <a:prstGeom prst="rect">
                <a:avLst/>
              </a:prstGeom>
              <a:noFill/>
            </p:spPr>
            <p:txBody>
              <a:bodyPr wrap="square">
                <a:spAutoFit/>
              </a:bodyPr>
              <a:lstStyle/>
              <a:p>
                <a:pPr algn="ctr">
                  <a:lnSpc>
                    <a:spcPct val="115000"/>
                  </a:lnSpc>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PROPORÇÃO</a:t>
                </a:r>
              </a:p>
              <a:p>
                <a:pPr algn="ctr">
                  <a:lnSpc>
                    <a:spcPct val="115000"/>
                  </a:lnSpc>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Dizemos que duas razões com termos não nulos,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𝒅</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formam uma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proporção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quando as frações </a:t>
                </a:r>
                <a14:m>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𝒃</m:t>
                        </m:r>
                      </m:den>
                    </m:f>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𝒅</m:t>
                        </m:r>
                      </m:den>
                    </m:f>
                  </m:oMath>
                </a14:m>
                <a:r>
                  <a:rPr lang="pt-BR" sz="2200" b="1" i="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forem equivalentes, ou seja: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𝒃</m:t>
                          </m:r>
                        </m:den>
                      </m:f>
                      <m:r>
                        <a:rPr lang="pt-BR" sz="2200" b="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𝒅</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Representamos esta proporção como: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𝒅</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Lê-se: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b="1" kern="100" dirty="0">
                    <a:solidFill>
                      <a:srgbClr val="BF4E14"/>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está para </a:t>
                </a:r>
                <a14:m>
                  <m:oMath xmlns:m="http://schemas.openxmlformats.org/officeDocument/2006/math">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assim como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está para </a:t>
                </a:r>
                <a14:m>
                  <m:oMath xmlns:m="http://schemas.openxmlformats.org/officeDocument/2006/math">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𝒅</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D840659-8ABD-669B-672B-1A2D39BD08B1}"/>
                  </a:ext>
                </a:extLst>
              </p:cNvPr>
              <p:cNvSpPr txBox="1">
                <a:spLocks noRot="1" noChangeAspect="1" noMove="1" noResize="1" noEditPoints="1" noAdjustHandles="1" noChangeArrowheads="1" noChangeShapeType="1" noTextEdit="1"/>
              </p:cNvSpPr>
              <p:nvPr/>
            </p:nvSpPr>
            <p:spPr>
              <a:xfrm>
                <a:off x="156000" y="985702"/>
                <a:ext cx="5760000" cy="3974742"/>
              </a:xfrm>
              <a:prstGeom prst="rect">
                <a:avLst/>
              </a:prstGeom>
              <a:blipFill>
                <a:blip r:embed="rId2"/>
                <a:stretch>
                  <a:fillRect l="-1377" t="-767" r="-1483" b="-2301"/>
                </a:stretch>
              </a:blipFill>
            </p:spPr>
            <p:txBody>
              <a:bodyPr/>
              <a:lstStyle/>
              <a:p>
                <a:r>
                  <a:rPr lang="pt-BR">
                    <a:noFill/>
                  </a:rPr>
                  <a:t> </a:t>
                </a:r>
              </a:p>
            </p:txBody>
          </p:sp>
        </mc:Fallback>
      </mc:AlternateContent>
      <p:grpSp>
        <p:nvGrpSpPr>
          <p:cNvPr id="8" name="Agrupar 7">
            <a:extLst>
              <a:ext uri="{FF2B5EF4-FFF2-40B4-BE49-F238E27FC236}">
                <a16:creationId xmlns:a16="http://schemas.microsoft.com/office/drawing/2014/main" id="{5DC83399-8591-54D4-F32B-C4527D23CC20}"/>
              </a:ext>
            </a:extLst>
          </p:cNvPr>
          <p:cNvGrpSpPr/>
          <p:nvPr/>
        </p:nvGrpSpPr>
        <p:grpSpPr>
          <a:xfrm>
            <a:off x="270741" y="5744273"/>
            <a:ext cx="11650518" cy="867265"/>
            <a:chOff x="156000" y="2023922"/>
            <a:chExt cx="11650518" cy="867265"/>
          </a:xfrm>
        </p:grpSpPr>
        <p:sp>
          <p:nvSpPr>
            <p:cNvPr id="5" name="Retângulo: Cantos Arredondados 4">
              <a:extLst>
                <a:ext uri="{FF2B5EF4-FFF2-40B4-BE49-F238E27FC236}">
                  <a16:creationId xmlns:a16="http://schemas.microsoft.com/office/drawing/2014/main" id="{C24EAC5E-DD8D-4AF4-61C7-CDEE2AAEF066}"/>
                </a:ext>
              </a:extLst>
            </p:cNvPr>
            <p:cNvSpPr/>
            <p:nvPr/>
          </p:nvSpPr>
          <p:spPr>
            <a:xfrm>
              <a:off x="156000" y="2023922"/>
              <a:ext cx="11650518" cy="862855"/>
            </a:xfrm>
            <a:prstGeom prst="roundRect">
              <a:avLst>
                <a:gd name="adj" fmla="val 27676"/>
              </a:avLst>
            </a:prstGeom>
            <a:solidFill>
              <a:schemeClr val="bg1"/>
            </a:solidFill>
            <a:ln w="28575">
              <a:solidFill>
                <a:srgbClr val="B4E1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882775" algn="just">
                <a:spcAft>
                  <a:spcPts val="100"/>
                </a:spcAft>
              </a:pPr>
              <a:r>
                <a:rPr lang="pt-BR" sz="2000" dirty="0">
                  <a:solidFill>
                    <a:srgbClr val="000000"/>
                  </a:solidFill>
                  <a:effectLst/>
                  <a:latin typeface="Arial Narrow" panose="020B0606020202030204" pitchFamily="34" charset="0"/>
                  <a:ea typeface="MS Mincho" panose="02020609040205080304" pitchFamily="49" charset="-128"/>
                  <a:cs typeface="Arial" panose="020B0604020202020204" pitchFamily="34" charset="0"/>
                </a:rPr>
                <a:t>A proporção, por representar a igualdade entre duas razões, está relacionada a frações equivalentes.</a:t>
              </a:r>
              <a:endParaRPr lang="pt-BR" sz="20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7" name="Imagem 6" descr="Interface gráfica do usuário&#10;&#10;O conteúdo gerado por IA pode estar incorreto.">
              <a:extLst>
                <a:ext uri="{FF2B5EF4-FFF2-40B4-BE49-F238E27FC236}">
                  <a16:creationId xmlns:a16="http://schemas.microsoft.com/office/drawing/2014/main" id="{2ACF7ADA-BFED-5135-9E67-E89C122356E2}"/>
                </a:ext>
              </a:extLst>
            </p:cNvPr>
            <p:cNvPicPr>
              <a:picLocks noChangeAspect="1"/>
            </p:cNvPicPr>
            <p:nvPr/>
          </p:nvPicPr>
          <p:blipFill>
            <a:blip r:embed="rId3">
              <a:extLst>
                <a:ext uri="{28A0092B-C50C-407E-A947-70E740481C1C}">
                  <a14:useLocalDpi xmlns:a14="http://schemas.microsoft.com/office/drawing/2010/main" val="0"/>
                </a:ext>
              </a:extLst>
            </a:blip>
            <a:srcRect l="2901" t="9637" r="3633" b="9604"/>
            <a:stretch>
              <a:fillRect/>
            </a:stretch>
          </p:blipFill>
          <p:spPr bwMode="auto">
            <a:xfrm>
              <a:off x="156000" y="2028333"/>
              <a:ext cx="1800000" cy="862854"/>
            </a:xfrm>
            <a:prstGeom prst="rect">
              <a:avLst/>
            </a:prstGeom>
            <a:noFill/>
            <a:ln>
              <a:noFill/>
            </a:ln>
          </p:spPr>
        </p:pic>
      </p:gr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4D64BCB0-73D9-7E51-2660-76201757C919}"/>
                  </a:ext>
                </a:extLst>
              </p:cNvPr>
              <p:cNvSpPr txBox="1"/>
              <p:nvPr/>
            </p:nvSpPr>
            <p:spPr>
              <a:xfrm>
                <a:off x="6276000" y="671782"/>
                <a:ext cx="5760000" cy="4841775"/>
              </a:xfrm>
              <a:prstGeom prst="rect">
                <a:avLst/>
              </a:prstGeom>
              <a:noFill/>
            </p:spPr>
            <p:txBody>
              <a:bodyPr wrap="square">
                <a:spAutoFit/>
              </a:bodyPr>
              <a:lstStyle/>
              <a:p>
                <a:pPr algn="just">
                  <a:lnSpc>
                    <a:spcPct val="115000"/>
                  </a:lnSpc>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As razões </a:t>
                </a:r>
                <a14:m>
                  <m:oMath xmlns:m="http://schemas.openxmlformats.org/officeDocument/2006/math">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15</m:t>
                        </m:r>
                      </m:num>
                      <m:den>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30 </m:t>
                        </m:r>
                      </m:den>
                    </m:f>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45</m:t>
                        </m:r>
                      </m:num>
                      <m:den>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90 </m:t>
                        </m:r>
                      </m:den>
                    </m:f>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são proporcionais, pois: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f>
                        <m:fPr>
                          <m:ctrlPr>
                            <a:rPr lang="pt-BR"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effectLst/>
                              <a:latin typeface="Cambria Math" panose="02040503050406030204" pitchFamily="18" charset="0"/>
                              <a:ea typeface="MS Mincho" panose="02020609040205080304" pitchFamily="49" charset="-128"/>
                              <a:cs typeface="Times New Roman" panose="02020603050405020304" pitchFamily="18" charset="0"/>
                            </a:rPr>
                            <m:t>15</m:t>
                          </m:r>
                        </m:num>
                        <m:den>
                          <m:r>
                            <a:rPr lang="pt-BR" kern="100">
                              <a:effectLst/>
                              <a:latin typeface="Cambria Math" panose="02040503050406030204" pitchFamily="18" charset="0"/>
                              <a:ea typeface="MS Mincho" panose="02020609040205080304" pitchFamily="49" charset="-128"/>
                              <a:cs typeface="Times New Roman" panose="02020603050405020304" pitchFamily="18" charset="0"/>
                            </a:rPr>
                            <m:t> 30 </m:t>
                          </m:r>
                        </m:den>
                      </m:f>
                      <m:r>
                        <a:rPr lang="pt-BR"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kern="100">
                              <a:effectLst/>
                              <a:latin typeface="Cambria Math" panose="02040503050406030204" pitchFamily="18" charset="0"/>
                              <a:ea typeface="MS Mincho" panose="02020609040205080304" pitchFamily="49" charset="-128"/>
                              <a:cs typeface="Times New Roman" panose="02020603050405020304" pitchFamily="18" charset="0"/>
                            </a:rPr>
                            <m:t> 2 </m:t>
                          </m:r>
                        </m:den>
                      </m:f>
                      <m:r>
                        <a:rPr lang="pt-BR"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kern="100">
                          <a:effectLst/>
                          <a:latin typeface="Cambria Math" panose="02040503050406030204" pitchFamily="18" charset="0"/>
                          <a:ea typeface="MS Mincho" panose="02020609040205080304" pitchFamily="49" charset="-128"/>
                          <a:cs typeface="Times New Roman" panose="02020603050405020304" pitchFamily="18" charset="0"/>
                        </a:rPr>
                        <m:t>e</m:t>
                      </m:r>
                      <m:r>
                        <a:rPr lang="pt-BR"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effectLst/>
                              <a:latin typeface="Cambria Math" panose="02040503050406030204" pitchFamily="18" charset="0"/>
                              <a:ea typeface="MS Mincho" panose="02020609040205080304" pitchFamily="49" charset="-128"/>
                              <a:cs typeface="Times New Roman" panose="02020603050405020304" pitchFamily="18" charset="0"/>
                            </a:rPr>
                            <m:t>45 </m:t>
                          </m:r>
                        </m:num>
                        <m:den>
                          <m:r>
                            <a:rPr lang="pt-BR" kern="100">
                              <a:effectLst/>
                              <a:latin typeface="Cambria Math" panose="02040503050406030204" pitchFamily="18" charset="0"/>
                              <a:ea typeface="MS Mincho" panose="02020609040205080304" pitchFamily="49" charset="-128"/>
                              <a:cs typeface="Times New Roman" panose="02020603050405020304" pitchFamily="18" charset="0"/>
                            </a:rPr>
                            <m:t>90</m:t>
                          </m:r>
                        </m:den>
                      </m:f>
                      <m:r>
                        <a:rPr lang="pt-BR"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kern="100">
                              <a:effectLst/>
                              <a:latin typeface="Cambria Math" panose="02040503050406030204" pitchFamily="18" charset="0"/>
                              <a:ea typeface="MS Mincho" panose="02020609040205080304" pitchFamily="49" charset="-128"/>
                              <a:cs typeface="Times New Roman" panose="02020603050405020304" pitchFamily="18" charset="0"/>
                            </a:rPr>
                            <m:t> 2 </m:t>
                          </m:r>
                        </m:den>
                      </m:f>
                      <m:r>
                        <a:rPr lang="pt-BR" kern="100">
                          <a:effectLst/>
                          <a:latin typeface="Cambria Math" panose="02040503050406030204" pitchFamily="18" charset="0"/>
                          <a:ea typeface="MS Mincho" panose="02020609040205080304" pitchFamily="49" charset="-128"/>
                          <a:cs typeface="Times New Roman" panose="02020603050405020304" pitchFamily="18" charset="0"/>
                        </a:rPr>
                        <m:t>  → </m:t>
                      </m:r>
                      <m:f>
                        <m:fPr>
                          <m:ctrlPr>
                            <a:rPr lang="pt-BR"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effectLst/>
                              <a:latin typeface="Cambria Math" panose="02040503050406030204" pitchFamily="18" charset="0"/>
                              <a:ea typeface="MS Mincho" panose="02020609040205080304" pitchFamily="49" charset="-128"/>
                              <a:cs typeface="Times New Roman" panose="02020603050405020304" pitchFamily="18" charset="0"/>
                            </a:rPr>
                            <m:t>15</m:t>
                          </m:r>
                        </m:num>
                        <m:den>
                          <m:r>
                            <a:rPr lang="pt-BR" kern="100">
                              <a:effectLst/>
                              <a:latin typeface="Cambria Math" panose="02040503050406030204" pitchFamily="18" charset="0"/>
                              <a:ea typeface="MS Mincho" panose="02020609040205080304" pitchFamily="49" charset="-128"/>
                              <a:cs typeface="Times New Roman" panose="02020603050405020304" pitchFamily="18" charset="0"/>
                            </a:rPr>
                            <m:t> 30 </m:t>
                          </m:r>
                        </m:den>
                      </m:f>
                      <m:r>
                        <a:rPr lang="pt-BR"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effectLst/>
                              <a:latin typeface="Cambria Math" panose="02040503050406030204" pitchFamily="18" charset="0"/>
                              <a:ea typeface="MS Mincho" panose="02020609040205080304" pitchFamily="49" charset="-128"/>
                              <a:cs typeface="Times New Roman" panose="02020603050405020304" pitchFamily="18" charset="0"/>
                            </a:rPr>
                            <m:t>45</m:t>
                          </m:r>
                        </m:num>
                        <m:den>
                          <m:r>
                            <a:rPr lang="pt-BR" kern="100">
                              <a:effectLst/>
                              <a:latin typeface="Cambria Math" panose="02040503050406030204" pitchFamily="18" charset="0"/>
                              <a:ea typeface="MS Mincho" panose="02020609040205080304" pitchFamily="49" charset="-128"/>
                              <a:cs typeface="Times New Roman" panose="02020603050405020304" pitchFamily="18" charset="0"/>
                            </a:rPr>
                            <m:t> 90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que essas duas razões seguem a proporção de 1 para 2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 : 2</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b="1" kern="100" dirty="0" err="1">
                    <a:effectLst/>
                    <a:latin typeface="Arial Narrow" panose="020B0606020202030204" pitchFamily="34" charset="0"/>
                    <a:ea typeface="MS Mincho" panose="02020609040205080304" pitchFamily="49" charset="-128"/>
                    <a:cs typeface="Times New Roman" panose="02020603050405020304" pitchFamily="18" charset="0"/>
                  </a:rPr>
                  <a:t>ii</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As razões </a:t>
                </a:r>
                <a14:m>
                  <m:oMath xmlns:m="http://schemas.openxmlformats.org/officeDocument/2006/math">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490 </m:t>
                        </m:r>
                      </m:num>
                      <m:den>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40</m:t>
                        </m:r>
                      </m:den>
                    </m:f>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70 </m:t>
                        </m:r>
                      </m:num>
                      <m:den>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m:t>
                        </m:r>
                      </m:den>
                    </m:f>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não são proporcionais, pois: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f>
                        <m:fPr>
                          <m:ctrlP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490 </m:t>
                          </m:r>
                        </m:num>
                        <m:den>
                          <m:r>
                            <a:rPr lang="pt-BR"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40</m:t>
                          </m:r>
                        </m:den>
                      </m:f>
                      <m:r>
                        <a:rPr lang="pt-BR"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=12,25  </m:t>
                      </m:r>
                      <m:r>
                        <m:rPr>
                          <m:sty m:val="p"/>
                        </m:rPr>
                        <a:rPr lang="pt-BR"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70 </m:t>
                          </m:r>
                        </m:num>
                        <m:den>
                          <m:r>
                            <a:rPr lang="pt-BR"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m:t>
                          </m:r>
                        </m:den>
                      </m:f>
                      <m:r>
                        <a:rPr lang="pt-BR"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 → </m:t>
                      </m:r>
                      <m:f>
                        <m:fPr>
                          <m:ctrlP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490 </m:t>
                          </m:r>
                        </m:num>
                        <m:den>
                          <m:r>
                            <a:rPr lang="pt-BR"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40</m:t>
                          </m:r>
                        </m:den>
                      </m:f>
                      <m:r>
                        <a:rPr lang="pt-BR"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70 </m:t>
                          </m:r>
                        </m:num>
                        <m:den>
                          <m:r>
                            <a:rPr lang="pt-BR"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m:t>
                          </m:r>
                        </m:den>
                      </m:f>
                    </m:oMath>
                  </m:oMathPara>
                </a14:m>
                <a:endParaRPr lang="pt-BR"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Podemos dizer que são razões distintas ou não proporcionais.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4D64BCB0-73D9-7E51-2660-76201757C919}"/>
                  </a:ext>
                </a:extLst>
              </p:cNvPr>
              <p:cNvSpPr txBox="1">
                <a:spLocks noRot="1" noChangeAspect="1" noMove="1" noResize="1" noEditPoints="1" noAdjustHandles="1" noChangeArrowheads="1" noChangeShapeType="1" noTextEdit="1"/>
              </p:cNvSpPr>
              <p:nvPr/>
            </p:nvSpPr>
            <p:spPr>
              <a:xfrm>
                <a:off x="6276000" y="671782"/>
                <a:ext cx="5760000" cy="4841775"/>
              </a:xfrm>
              <a:prstGeom prst="rect">
                <a:avLst/>
              </a:prstGeom>
              <a:blipFill>
                <a:blip r:embed="rId4"/>
                <a:stretch>
                  <a:fillRect l="-1377" t="-630" r="-1483"/>
                </a:stretch>
              </a:blipFill>
            </p:spPr>
            <p:txBody>
              <a:bodyPr/>
              <a:lstStyle/>
              <a:p>
                <a:r>
                  <a:rPr lang="pt-BR">
                    <a:noFill/>
                  </a:rPr>
                  <a:t> </a:t>
                </a:r>
              </a:p>
            </p:txBody>
          </p:sp>
        </mc:Fallback>
      </mc:AlternateContent>
    </p:spTree>
    <p:extLst>
      <p:ext uri="{BB962C8B-B14F-4D97-AF65-F5344CB8AC3E}">
        <p14:creationId xmlns:p14="http://schemas.microsoft.com/office/powerpoint/2010/main" val="33814155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53A66C3-6416-3EF0-8779-5463D1F7330F}"/>
                  </a:ext>
                </a:extLst>
              </p:cNvPr>
              <p:cNvSpPr txBox="1"/>
              <p:nvPr/>
            </p:nvSpPr>
            <p:spPr>
              <a:xfrm>
                <a:off x="156000" y="806813"/>
                <a:ext cx="11880000" cy="5885009"/>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Propriedade fundamental da proporção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Dada uma proporção qualquer, </a:t>
                </a:r>
                <a14:m>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𝒃</m:t>
                        </m:r>
                      </m:den>
                    </m:f>
                    <m:r>
                      <a:rPr lang="pt-BR" sz="2200"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𝒅</m:t>
                        </m:r>
                      </m:den>
                    </m:f>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𝒅</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são denominados os </a:t>
                </a: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“extremos”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solidFill>
                          <a:srgbClr val="008080"/>
                        </a:solidFill>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são os </a:t>
                </a: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“meios”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propriedade fundamental da proporção diz que, em toda proporção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“O produto dos meios é igual ao produto dos extremos”.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Assim: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m:t>
                          </m:r>
                        </m:den>
                      </m:f>
                      <m:r>
                        <a:rPr lang="pt-BR" sz="2200" b="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𝒅</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𝒂𝒅</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𝒃𝒄</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Seja a proporção: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12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15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Temos que 4 e 15 são os termos dos extremos e 12 e 5 são os termos dos meios. Assim: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12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15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4∙15=12∙5→60=60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que comprova a validade desta proporção.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53A66C3-6416-3EF0-8779-5463D1F7330F}"/>
                  </a:ext>
                </a:extLst>
              </p:cNvPr>
              <p:cNvSpPr txBox="1">
                <a:spLocks noRot="1" noChangeAspect="1" noMove="1" noResize="1" noEditPoints="1" noAdjustHandles="1" noChangeArrowheads="1" noChangeShapeType="1" noTextEdit="1"/>
              </p:cNvSpPr>
              <p:nvPr/>
            </p:nvSpPr>
            <p:spPr>
              <a:xfrm>
                <a:off x="156000" y="806813"/>
                <a:ext cx="11880000" cy="5885009"/>
              </a:xfrm>
              <a:prstGeom prst="rect">
                <a:avLst/>
              </a:prstGeom>
              <a:blipFill>
                <a:blip r:embed="rId2"/>
                <a:stretch>
                  <a:fillRect l="-667" t="-414" r="-719" b="-1242"/>
                </a:stretch>
              </a:blipFill>
            </p:spPr>
            <p:txBody>
              <a:bodyPr/>
              <a:lstStyle/>
              <a:p>
                <a:r>
                  <a:rPr lang="pt-BR">
                    <a:noFill/>
                  </a:rPr>
                  <a:t> </a:t>
                </a:r>
              </a:p>
            </p:txBody>
          </p:sp>
        </mc:Fallback>
      </mc:AlternateContent>
    </p:spTree>
    <p:extLst>
      <p:ext uri="{BB962C8B-B14F-4D97-AF65-F5344CB8AC3E}">
        <p14:creationId xmlns:p14="http://schemas.microsoft.com/office/powerpoint/2010/main" val="11053784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C7A2DE2-2E97-E75E-C97D-2863D714B1D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743987"/>
            <a:ext cx="2520000" cy="5939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17C8C9FF-2ADC-6227-EC56-84E16F8EBFD0}"/>
                  </a:ext>
                </a:extLst>
              </p:cNvPr>
              <p:cNvSpPr txBox="1"/>
              <p:nvPr/>
            </p:nvSpPr>
            <p:spPr>
              <a:xfrm>
                <a:off x="156000" y="1337974"/>
                <a:ext cx="5760000" cy="4487639"/>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Identifique se os pares de razões são proporcionais.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11 </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77 </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49</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232 </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123</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58 </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41</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1482 </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624</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247 </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104</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Verifique se os números 12, 36, 7 e 21 formam, nessa ordem, uma proporção.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17C8C9FF-2ADC-6227-EC56-84E16F8EBFD0}"/>
                  </a:ext>
                </a:extLst>
              </p:cNvPr>
              <p:cNvSpPr txBox="1">
                <a:spLocks noRot="1" noChangeAspect="1" noMove="1" noResize="1" noEditPoints="1" noAdjustHandles="1" noChangeArrowheads="1" noChangeShapeType="1" noTextEdit="1"/>
              </p:cNvSpPr>
              <p:nvPr/>
            </p:nvSpPr>
            <p:spPr>
              <a:xfrm>
                <a:off x="156000" y="1337974"/>
                <a:ext cx="5760000" cy="4487639"/>
              </a:xfrm>
              <a:prstGeom prst="rect">
                <a:avLst/>
              </a:prstGeom>
              <a:blipFill>
                <a:blip r:embed="rId3"/>
                <a:stretch>
                  <a:fillRect l="-1377" t="-543" r="-1483" b="-19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84E76BA2-A8C4-A379-9F8C-C9359FA6FF0E}"/>
                  </a:ext>
                </a:extLst>
              </p:cNvPr>
              <p:cNvSpPr txBox="1"/>
              <p:nvPr/>
            </p:nvSpPr>
            <p:spPr>
              <a:xfrm>
                <a:off x="6276002" y="743987"/>
                <a:ext cx="5760000" cy="5987345"/>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3.</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Complete as sentenças, a seguir, para que as razões sejam proporcionais.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a</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4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2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b</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3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12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12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144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d</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5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72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45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240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f</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− 4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48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84E76BA2-A8C4-A379-9F8C-C9359FA6FF0E}"/>
                  </a:ext>
                </a:extLst>
              </p:cNvPr>
              <p:cNvSpPr txBox="1">
                <a:spLocks noRot="1" noChangeAspect="1" noMove="1" noResize="1" noEditPoints="1" noAdjustHandles="1" noChangeArrowheads="1" noChangeShapeType="1" noTextEdit="1"/>
              </p:cNvSpPr>
              <p:nvPr/>
            </p:nvSpPr>
            <p:spPr>
              <a:xfrm>
                <a:off x="6276002" y="743987"/>
                <a:ext cx="5760000" cy="5987345"/>
              </a:xfrm>
              <a:prstGeom prst="rect">
                <a:avLst/>
              </a:prstGeom>
              <a:blipFill>
                <a:blip r:embed="rId4"/>
                <a:stretch>
                  <a:fillRect l="-1377" t="-509" r="-1483"/>
                </a:stretch>
              </a:blipFill>
            </p:spPr>
            <p:txBody>
              <a:bodyPr/>
              <a:lstStyle/>
              <a:p>
                <a:r>
                  <a:rPr lang="pt-BR">
                    <a:noFill/>
                  </a:rPr>
                  <a:t> </a:t>
                </a:r>
              </a:p>
            </p:txBody>
          </p:sp>
        </mc:Fallback>
      </mc:AlternateContent>
    </p:spTree>
    <p:extLst>
      <p:ext uri="{BB962C8B-B14F-4D97-AF65-F5344CB8AC3E}">
        <p14:creationId xmlns:p14="http://schemas.microsoft.com/office/powerpoint/2010/main" val="32079855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758FB95-E1AF-4035-850A-E274953D583B}"/>
                  </a:ext>
                </a:extLst>
              </p:cNvPr>
              <p:cNvSpPr txBox="1"/>
              <p:nvPr/>
            </p:nvSpPr>
            <p:spPr>
              <a:xfrm>
                <a:off x="156000" y="880011"/>
                <a:ext cx="11880000" cy="5517408"/>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4.</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Sabendo que as razões são proporcionais, calcule o valor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15 </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87</m:t>
                        </m:r>
                      </m:den>
                    </m:f>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29 </m:t>
                        </m:r>
                      </m:den>
                    </m:f>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14:m>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+2 </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den>
                    </m:f>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19 </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6</m:t>
                        </m:r>
                      </m:den>
                    </m:f>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0070C0"/>
                    </a:solidFill>
                    <a:effectLst/>
                    <a:latin typeface="Arial Narrow" panose="020B0606020202030204" pitchFamily="34" charset="0"/>
                    <a:ea typeface="MS Mincho" panose="02020609040205080304" pitchFamily="49" charset="-128"/>
                    <a:cs typeface="Adobe Clean DC"/>
                  </a:rPr>
                  <a:t> </a:t>
                </a: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5.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uma determinada prova, um candidato que acertou 12 questões recebeu um total de 39 pontos. Sabendo que o valor das questões é sempre o mesmo, um candidato que obteve 52 pontos, na mesma prova, acertou quantas questões? </a:t>
                </a:r>
              </a:p>
              <a:p>
                <a:pPr algn="just">
                  <a:lnSpc>
                    <a:spcPct val="106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solidFill>
                      <a:srgbClr val="FF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b="1" dirty="0">
                    <a:effectLst/>
                    <a:latin typeface="Arial Narrow" panose="020B0606020202030204" pitchFamily="34" charset="0"/>
                    <a:ea typeface="MS Mincho" panose="02020609040205080304" pitchFamily="49" charset="-128"/>
                    <a:cs typeface="Times New Roman" panose="02020603050405020304" pitchFamily="18" charset="0"/>
                  </a:rPr>
                  <a:t>6. </a:t>
                </a:r>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Os ângulos de um triângulo são proporcionais aos números 4, 5 e 6, então, qual é a medida do menor ângulo desse triângulo?</a:t>
                </a:r>
              </a:p>
              <a:p>
                <a:pPr algn="just"/>
                <a:endParaRPr lang="pt-BR" sz="2200" dirty="0">
                  <a:latin typeface="Arial Narrow" panose="020B0606020202030204" pitchFamily="34" charset="0"/>
                </a:endParaRPr>
              </a:p>
            </p:txBody>
          </p:sp>
        </mc:Choice>
        <mc:Fallback xmlns="">
          <p:sp>
            <p:nvSpPr>
              <p:cNvPr id="4" name="CaixaDeTexto 3">
                <a:extLst>
                  <a:ext uri="{FF2B5EF4-FFF2-40B4-BE49-F238E27FC236}">
                    <a16:creationId xmlns:a16="http://schemas.microsoft.com/office/drawing/2014/main" id="{1758FB95-E1AF-4035-850A-E274953D583B}"/>
                  </a:ext>
                </a:extLst>
              </p:cNvPr>
              <p:cNvSpPr txBox="1">
                <a:spLocks noRot="1" noChangeAspect="1" noMove="1" noResize="1" noEditPoints="1" noAdjustHandles="1" noChangeArrowheads="1" noChangeShapeType="1" noTextEdit="1"/>
              </p:cNvSpPr>
              <p:nvPr/>
            </p:nvSpPr>
            <p:spPr>
              <a:xfrm>
                <a:off x="156000" y="880011"/>
                <a:ext cx="11880000" cy="5517408"/>
              </a:xfrm>
              <a:prstGeom prst="rect">
                <a:avLst/>
              </a:prstGeom>
              <a:blipFill>
                <a:blip r:embed="rId2"/>
                <a:stretch>
                  <a:fillRect l="-667" t="-442" r="-719"/>
                </a:stretch>
              </a:blipFill>
            </p:spPr>
            <p:txBody>
              <a:bodyPr/>
              <a:lstStyle/>
              <a:p>
                <a:r>
                  <a:rPr lang="pt-BR">
                    <a:noFill/>
                  </a:rPr>
                  <a:t> </a:t>
                </a:r>
              </a:p>
            </p:txBody>
          </p:sp>
        </mc:Fallback>
      </mc:AlternateContent>
    </p:spTree>
    <p:extLst>
      <p:ext uri="{BB962C8B-B14F-4D97-AF65-F5344CB8AC3E}">
        <p14:creationId xmlns:p14="http://schemas.microsoft.com/office/powerpoint/2010/main" val="33754845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01F6D66-5C67-98EC-DA35-53DB112F358B}"/>
              </a:ext>
            </a:extLst>
          </p:cNvPr>
          <p:cNvSpPr txBox="1"/>
          <p:nvPr/>
        </p:nvSpPr>
        <p:spPr>
          <a:xfrm>
            <a:off x="156000" y="750909"/>
            <a:ext cx="5760000" cy="6001643"/>
          </a:xfrm>
          <a:prstGeom prst="rect">
            <a:avLst/>
          </a:prstGeom>
          <a:noFill/>
          <a:ln w="12700">
            <a:solidFill>
              <a:schemeClr val="accent2"/>
            </a:solidFill>
          </a:ln>
        </p:spPr>
        <p:txBody>
          <a:bodyPr wrap="square">
            <a:spAutoFit/>
          </a:bodyPr>
          <a:lstStyle/>
          <a:p>
            <a:pPr algn="just">
              <a:spcAft>
                <a:spcPts val="2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Caro(a) estudante, as atividades 7 e 8 são questões do ENEM. Mas calma! Isso não significa que elas sejam impossíveis. Na verdade, elas usam conteúdos que você já estudou neste grupo de atividades: razão, proporção e escalas.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segredo é não tentar resolver tudo de uma vez. Faça por etapas.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Na questão 7, antes de fazer as contas, se pergunte: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38163" lvl="0" indent="-342900" algn="just">
              <a:spcAft>
                <a:spcPts val="200"/>
              </a:spcAft>
              <a:buFont typeface="Symbol" panose="05050102010706020507" pitchFamily="18" charset="2"/>
              <a:buChar char=""/>
            </a:pPr>
            <a:r>
              <a:rPr lang="pt-BR" sz="2200" kern="100" dirty="0">
                <a:effectLst/>
                <a:uFill>
                  <a:solidFill>
                    <a:srgbClr val="77206D"/>
                  </a:solidFill>
                </a:uFill>
                <a:latin typeface="Arial Narrow" panose="020B0606020202030204" pitchFamily="34" charset="0"/>
                <a:ea typeface="Times New Roman" panose="02020603050405020304" pitchFamily="18" charset="0"/>
                <a:cs typeface="Times New Roman" panose="02020603050405020304" pitchFamily="18" charset="0"/>
              </a:rPr>
              <a:t>O problema fala de aumento ou diminuição proporcional?</a:t>
            </a:r>
            <a:endParaRPr lang="pt-BR" sz="2200" kern="100" dirty="0">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endParaRPr>
          </a:p>
          <a:p>
            <a:pPr marL="538163" lvl="0" indent="-342900" algn="just">
              <a:spcAft>
                <a:spcPts val="200"/>
              </a:spcAft>
              <a:buFont typeface="Symbol" panose="05050102010706020507" pitchFamily="18" charset="2"/>
              <a:buChar char=""/>
            </a:pPr>
            <a:r>
              <a:rPr lang="pt-BR" sz="2200" kern="100" dirty="0">
                <a:effectLst/>
                <a:uFill>
                  <a:solidFill>
                    <a:srgbClr val="77206D"/>
                  </a:solidFill>
                </a:uFill>
                <a:latin typeface="Arial Narrow" panose="020B0606020202030204" pitchFamily="34" charset="0"/>
                <a:ea typeface="Times New Roman" panose="02020603050405020304" pitchFamily="18" charset="0"/>
                <a:cs typeface="Times New Roman" panose="02020603050405020304" pitchFamily="18" charset="0"/>
              </a:rPr>
              <a:t>Existe alguma escala?</a:t>
            </a:r>
            <a:endParaRPr lang="pt-BR" sz="2200" kern="100" dirty="0">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endParaRPr>
          </a:p>
          <a:p>
            <a:pPr marL="538163" lvl="0" indent="-342900" algn="just">
              <a:spcAft>
                <a:spcPts val="200"/>
              </a:spcAft>
              <a:buFont typeface="Symbol" panose="05050102010706020507" pitchFamily="18" charset="2"/>
              <a:buChar char=""/>
            </a:pPr>
            <a:r>
              <a:rPr lang="pt-BR" sz="2200" kern="100" dirty="0">
                <a:effectLst/>
                <a:uFill>
                  <a:solidFill>
                    <a:srgbClr val="77206D"/>
                  </a:solidFill>
                </a:uFill>
                <a:latin typeface="Arial Narrow" panose="020B0606020202030204" pitchFamily="34" charset="0"/>
                <a:ea typeface="Times New Roman" panose="02020603050405020304" pitchFamily="18" charset="0"/>
                <a:cs typeface="Times New Roman" panose="02020603050405020304" pitchFamily="18" charset="0"/>
              </a:rPr>
              <a:t>Preciso comparar medidas?</a:t>
            </a:r>
            <a:endParaRPr lang="pt-BR" sz="2200" kern="100" dirty="0">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Essas perguntas ajudam você a perceber qual conteúdo está sendo usado. O desenho foi ampliado, mas </a:t>
            </a: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mantendo as mesmas proporções</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Isso é uma pista clara de que o problema envolve </a:t>
            </a: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escala e proporcionalidade</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EC96905D-23D8-A8FA-1EE9-06C5352737A7}"/>
              </a:ext>
            </a:extLst>
          </p:cNvPr>
          <p:cNvSpPr txBox="1"/>
          <p:nvPr/>
        </p:nvSpPr>
        <p:spPr>
          <a:xfrm>
            <a:off x="6276000" y="711449"/>
            <a:ext cx="5760000" cy="6005618"/>
          </a:xfrm>
          <a:prstGeom prst="rect">
            <a:avLst/>
          </a:prstGeom>
          <a:noFill/>
        </p:spPr>
        <p:txBody>
          <a:bodyPr wrap="square">
            <a:spAutoFit/>
          </a:bodyPr>
          <a:lstStyle/>
          <a:p>
            <a:pPr algn="just">
              <a:lnSpc>
                <a:spcPct val="115000"/>
              </a:lnSpc>
            </a:pP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7. (ENEM 2025 – Adaptada) </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 artista, que costuma fazer desenhos com areia na praia, pediu a um banhista que fizesse um pequeno desenho, que serviria de esboço para uma grande obra de arte a ser feita na areia. Esse desenho está representado na figura.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600325" algn="just">
              <a:lnSpc>
                <a:spcPct val="115000"/>
              </a:lnSpc>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Após a conclusão, a obra de arte obtida manteve as mesmas proporções do desenho feito pelo banhista, sendo que as medidas indicadas na figura foram ampliadas para 30 m.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Em qual escala esse desenho representa a obra de arte?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1 </a:t>
            </a: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1,5 		(C) 1 </a:t>
            </a: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100</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1 </a:t>
            </a: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2,25		(D) 1 </a:t>
            </a: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150</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descr="Logotipo&#10;&#10;O conteúdo gerado por IA pode estar incorreto.">
            <a:extLst>
              <a:ext uri="{FF2B5EF4-FFF2-40B4-BE49-F238E27FC236}">
                <a16:creationId xmlns:a16="http://schemas.microsoft.com/office/drawing/2014/main" id="{2348C0C1-D18E-3669-DDBE-A582FC0E463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6000" y="2631770"/>
            <a:ext cx="2528700" cy="2298818"/>
          </a:xfrm>
          <a:prstGeom prst="rect">
            <a:avLst/>
          </a:prstGeom>
          <a:noFill/>
          <a:ln>
            <a:noFill/>
          </a:ln>
        </p:spPr>
      </p:pic>
    </p:spTree>
    <p:extLst>
      <p:ext uri="{BB962C8B-B14F-4D97-AF65-F5344CB8AC3E}">
        <p14:creationId xmlns:p14="http://schemas.microsoft.com/office/powerpoint/2010/main" val="26563970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623E1476-0E9A-DB37-4411-BD34AEF37895}"/>
              </a:ext>
            </a:extLst>
          </p:cNvPr>
          <p:cNvSpPr txBox="1"/>
          <p:nvPr/>
        </p:nvSpPr>
        <p:spPr>
          <a:xfrm>
            <a:off x="156000" y="750909"/>
            <a:ext cx="11880000" cy="1313180"/>
          </a:xfrm>
          <a:prstGeom prst="rect">
            <a:avLst/>
          </a:prstGeom>
          <a:solidFill>
            <a:schemeClr val="bg1"/>
          </a:solidFill>
          <a:ln w="12700">
            <a:solidFill>
              <a:schemeClr val="accent2"/>
            </a:solidFill>
          </a:ln>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Na questão 8, antes de fazer as contas, se pergunte: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58775" lvl="0" indent="-342900" algn="just">
              <a:spcAft>
                <a:spcPts val="800"/>
              </a:spcAft>
              <a:buFont typeface="Symbol" panose="05050102010706020507" pitchFamily="18" charset="2"/>
              <a:buChar char=""/>
            </a:pPr>
            <a:r>
              <a:rPr lang="pt-BR" sz="2200" kern="100" dirty="0">
                <a:solidFill>
                  <a:srgbClr val="000000"/>
                </a:solidFill>
                <a:effectLst/>
                <a:uFill>
                  <a:solidFill>
                    <a:srgbClr val="77206D"/>
                  </a:solidFill>
                </a:uFill>
                <a:latin typeface="Arial Narrow" panose="020B0606020202030204" pitchFamily="34" charset="0"/>
                <a:ea typeface="MS Mincho" panose="02020609040205080304" pitchFamily="49" charset="-128"/>
                <a:cs typeface="Times New Roman" panose="02020603050405020304" pitchFamily="18" charset="0"/>
              </a:rPr>
              <a:t>Os deslocamentos têm medidas e escalas desenhadas iguais ou diferentes? </a:t>
            </a:r>
            <a:endParaRPr lang="pt-BR" sz="2200" kern="100" dirty="0">
              <a:effectLst/>
              <a:uFill>
                <a:solidFill>
                  <a:srgbClr val="77206D"/>
                </a:solidFill>
              </a:uFill>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Não basta olhar o tamanho do desenho! É preciso descobrir o tamanho real do deslocamento.</a:t>
            </a:r>
            <a:endParaRPr lang="pt-BR" sz="2200" dirty="0">
              <a:latin typeface="Arial Narrow" panose="020B0606020202030204" pitchFamily="34" charset="0"/>
            </a:endParaRPr>
          </a:p>
        </p:txBody>
      </p:sp>
      <p:sp>
        <p:nvSpPr>
          <p:cNvPr id="4" name="CaixaDeTexto 3">
            <a:extLst>
              <a:ext uri="{FF2B5EF4-FFF2-40B4-BE49-F238E27FC236}">
                <a16:creationId xmlns:a16="http://schemas.microsoft.com/office/drawing/2014/main" id="{52A0A884-24F9-E5A0-8FFE-F2CC2A79AF6C}"/>
              </a:ext>
            </a:extLst>
          </p:cNvPr>
          <p:cNvSpPr txBox="1"/>
          <p:nvPr/>
        </p:nvSpPr>
        <p:spPr>
          <a:xfrm>
            <a:off x="156000" y="2120831"/>
            <a:ext cx="5760000" cy="3963136"/>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8. (ENEM 2025 – Adaptada)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controle remoto de um carrinho de brinquedo vem equipado com uma tela que ajusta automaticamente a escala empregada na exibição de cada deslocamento. A tela apresenta a imagem do deslocamento, a escala utilizada na geração dessa imagem e o comprimento desse deslocamento, em centímetro, em conformidade com a escala empregada. As figuras representam a tela do controle remoto exibindo os dados de cinco deslocamentos realizados por esse carrinho.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EFFA360D-6FD9-4FFF-99B7-E762891C42F6}"/>
              </a:ext>
            </a:extLst>
          </p:cNvPr>
          <p:cNvSpPr txBox="1"/>
          <p:nvPr/>
        </p:nvSpPr>
        <p:spPr>
          <a:xfrm>
            <a:off x="6276002" y="4701013"/>
            <a:ext cx="5760000" cy="1832296"/>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opção que indica o deslocamento de maior comprimento realizado pelo carrinho de brinquedo é</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I.			(C) III.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II. 			(D) IV.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Gráfico&#10;&#10;O conteúdo gerado por IA pode estar incorreto.">
            <a:extLst>
              <a:ext uri="{FF2B5EF4-FFF2-40B4-BE49-F238E27FC236}">
                <a16:creationId xmlns:a16="http://schemas.microsoft.com/office/drawing/2014/main" id="{350BE8CB-7761-1CE0-9BFF-D783602FC9AF}"/>
              </a:ext>
            </a:extLst>
          </p:cNvPr>
          <p:cNvPicPr>
            <a:picLocks noChangeAspect="1"/>
          </p:cNvPicPr>
          <p:nvPr/>
        </p:nvPicPr>
        <p:blipFill>
          <a:blip r:embed="rId2">
            <a:extLst>
              <a:ext uri="{28A0092B-C50C-407E-A947-70E740481C1C}">
                <a14:useLocalDpi xmlns:a14="http://schemas.microsoft.com/office/drawing/2010/main" val="0"/>
              </a:ext>
            </a:extLst>
          </a:blip>
          <a:srcRect r="40395"/>
          <a:stretch>
            <a:fillRect/>
          </a:stretch>
        </p:blipFill>
        <p:spPr bwMode="auto">
          <a:xfrm>
            <a:off x="6996002" y="2147373"/>
            <a:ext cx="4320000" cy="1291034"/>
          </a:xfrm>
          <a:prstGeom prst="rect">
            <a:avLst/>
          </a:prstGeom>
          <a:noFill/>
          <a:ln>
            <a:noFill/>
          </a:ln>
        </p:spPr>
      </p:pic>
      <p:pic>
        <p:nvPicPr>
          <p:cNvPr id="8" name="Imagem 7" descr="Gráfico&#10;&#10;O conteúdo gerado por IA pode estar incorreto.">
            <a:extLst>
              <a:ext uri="{FF2B5EF4-FFF2-40B4-BE49-F238E27FC236}">
                <a16:creationId xmlns:a16="http://schemas.microsoft.com/office/drawing/2014/main" id="{494D0C46-6A09-B853-FE14-2D16EC94B7BF}"/>
              </a:ext>
            </a:extLst>
          </p:cNvPr>
          <p:cNvPicPr>
            <a:picLocks noChangeAspect="1"/>
          </p:cNvPicPr>
          <p:nvPr/>
        </p:nvPicPr>
        <p:blipFill>
          <a:blip r:embed="rId2">
            <a:extLst>
              <a:ext uri="{28A0092B-C50C-407E-A947-70E740481C1C}">
                <a14:useLocalDpi xmlns:a14="http://schemas.microsoft.com/office/drawing/2010/main" val="0"/>
              </a:ext>
            </a:extLst>
          </a:blip>
          <a:srcRect l="60635" t="-9" b="9"/>
          <a:stretch>
            <a:fillRect/>
          </a:stretch>
        </p:blipFill>
        <p:spPr bwMode="auto">
          <a:xfrm>
            <a:off x="7756547" y="3438407"/>
            <a:ext cx="2798909" cy="1260000"/>
          </a:xfrm>
          <a:prstGeom prst="rect">
            <a:avLst/>
          </a:prstGeom>
          <a:noFill/>
          <a:ln>
            <a:noFill/>
          </a:ln>
        </p:spPr>
      </p:pic>
    </p:spTree>
    <p:extLst>
      <p:ext uri="{BB962C8B-B14F-4D97-AF65-F5344CB8AC3E}">
        <p14:creationId xmlns:p14="http://schemas.microsoft.com/office/powerpoint/2010/main" val="32655682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C5CD40C2-46DB-D102-7E64-994F4A87C0DE}"/>
              </a:ext>
            </a:extLst>
          </p:cNvPr>
          <p:cNvGrpSpPr/>
          <p:nvPr/>
        </p:nvGrpSpPr>
        <p:grpSpPr>
          <a:xfrm>
            <a:off x="140047" y="653810"/>
            <a:ext cx="11895953" cy="1587366"/>
            <a:chOff x="140047" y="653810"/>
            <a:chExt cx="11895953" cy="1587366"/>
          </a:xfrm>
        </p:grpSpPr>
        <p:sp>
          <p:nvSpPr>
            <p:cNvPr id="3" name="Retângulo: Cantos Arredondados 2">
              <a:extLst>
                <a:ext uri="{FF2B5EF4-FFF2-40B4-BE49-F238E27FC236}">
                  <a16:creationId xmlns:a16="http://schemas.microsoft.com/office/drawing/2014/main" id="{1EE559B7-1760-169B-963A-EA7600B852B0}"/>
                </a:ext>
              </a:extLst>
            </p:cNvPr>
            <p:cNvSpPr/>
            <p:nvPr/>
          </p:nvSpPr>
          <p:spPr>
            <a:xfrm>
              <a:off x="156000" y="895857"/>
              <a:ext cx="11880000" cy="1345319"/>
            </a:xfrm>
            <a:prstGeom prst="roundRect">
              <a:avLst>
                <a:gd name="adj" fmla="val 32119"/>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Caro(a) estudante, neste momento, vamos exercitar a habilidade de </a:t>
              </a:r>
              <a:r>
                <a:rPr lang="pt-BR" sz="22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resolver </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problemas que envolvam variação de proporcionalidade direta ou inversa entre duas ou mais grandezas, inclusive escalas. Fique atento(a) à resolução e marque apenas uma alternativa.</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10;&#10;O conteúdo gerado por IA pode estar incorreto.">
              <a:extLst>
                <a:ext uri="{FF2B5EF4-FFF2-40B4-BE49-F238E27FC236}">
                  <a16:creationId xmlns:a16="http://schemas.microsoft.com/office/drawing/2014/main" id="{A984ECA4-FF16-9A38-737E-25B7D03B0462}"/>
                </a:ext>
              </a:extLst>
            </p:cNvPr>
            <p:cNvPicPr>
              <a:picLocks noChangeAspect="1"/>
            </p:cNvPicPr>
            <p:nvPr/>
          </p:nvPicPr>
          <p:blipFill rotWithShape="1">
            <a:blip r:embed="rId2">
              <a:extLst>
                <a:ext uri="{28A0092B-C50C-407E-A947-70E740481C1C}">
                  <a14:useLocalDpi xmlns:a14="http://schemas.microsoft.com/office/drawing/2010/main" val="0"/>
                </a:ext>
              </a:extLst>
            </a:blip>
            <a:srcRect t="7333" b="20931"/>
            <a:stretch>
              <a:fillRect/>
            </a:stretch>
          </p:blipFill>
          <p:spPr bwMode="auto">
            <a:xfrm>
              <a:off x="140047" y="653810"/>
              <a:ext cx="2160000" cy="754388"/>
            </a:xfrm>
            <a:prstGeom prst="rect">
              <a:avLst/>
            </a:prstGeom>
            <a:noFill/>
            <a:ln>
              <a:noFill/>
            </a:ln>
            <a:extLst>
              <a:ext uri="{53640926-AAD7-44D8-BBD7-CCE9431645EC}">
                <a14:shadowObscured xmlns:a14="http://schemas.microsoft.com/office/drawing/2010/main"/>
              </a:ext>
            </a:extLst>
          </p:spPr>
        </p:pic>
      </p:gr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969119C5-0366-B30D-F41C-4B4D30459DB3}"/>
                  </a:ext>
                </a:extLst>
              </p:cNvPr>
              <p:cNvSpPr txBox="1"/>
              <p:nvPr/>
            </p:nvSpPr>
            <p:spPr>
              <a:xfrm>
                <a:off x="156000" y="2390131"/>
                <a:ext cx="5760000" cy="3976345"/>
              </a:xfrm>
              <a:prstGeom prst="rect">
                <a:avLst/>
              </a:prstGeom>
              <a:noFill/>
            </p:spPr>
            <p:txBody>
              <a:bodyPr wrap="square">
                <a:spAutoFit/>
              </a:bodyPr>
              <a:lstStyle/>
              <a:p>
                <a:pPr algn="just">
                  <a:lnSpc>
                    <a:spcPct val="115000"/>
                  </a:lnSpc>
                  <a:spcAft>
                    <a:spcPts val="6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Item 1.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frações, a seguir, são proporcionais.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𝑤</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16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81</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144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deve ser o valor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𝑤</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para que essa proporção seja verdadeira?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3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6</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9</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12</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969119C5-0366-B30D-F41C-4B4D30459DB3}"/>
                  </a:ext>
                </a:extLst>
              </p:cNvPr>
              <p:cNvSpPr txBox="1">
                <a:spLocks noRot="1" noChangeAspect="1" noMove="1" noResize="1" noEditPoints="1" noAdjustHandles="1" noChangeArrowheads="1" noChangeShapeType="1" noTextEdit="1"/>
              </p:cNvSpPr>
              <p:nvPr/>
            </p:nvSpPr>
            <p:spPr>
              <a:xfrm>
                <a:off x="156000" y="2390131"/>
                <a:ext cx="5760000" cy="3976345"/>
              </a:xfrm>
              <a:prstGeom prst="rect">
                <a:avLst/>
              </a:prstGeom>
              <a:blipFill>
                <a:blip r:embed="rId3"/>
                <a:stretch>
                  <a:fillRect l="-1377" t="-767" r="-1483" b="-24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E2CD3F44-FA0C-7C9B-9155-7258B5D3BE0B}"/>
                  </a:ext>
                </a:extLst>
              </p:cNvPr>
              <p:cNvSpPr txBox="1"/>
              <p:nvPr/>
            </p:nvSpPr>
            <p:spPr>
              <a:xfrm>
                <a:off x="6276000" y="2390131"/>
                <a:ext cx="5760000" cy="4199035"/>
              </a:xfrm>
              <a:prstGeom prst="rect">
                <a:avLst/>
              </a:prstGeom>
              <a:noFill/>
            </p:spPr>
            <p:txBody>
              <a:bodyPr wrap="square">
                <a:spAutoFit/>
              </a:bodyPr>
              <a:lstStyle/>
              <a:p>
                <a:pPr algn="just">
                  <a:lnSpc>
                    <a:spcPct val="115000"/>
                  </a:lnSpc>
                  <a:spcAft>
                    <a:spcPts val="6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Item 2.</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Observe as frações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6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27 </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54</m:t>
                          </m:r>
                        </m:den>
                      </m:f>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270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o valor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para que as razões sejam proporcionais?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108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135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137</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6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162</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E2CD3F44-FA0C-7C9B-9155-7258B5D3BE0B}"/>
                  </a:ext>
                </a:extLst>
              </p:cNvPr>
              <p:cNvSpPr txBox="1">
                <a:spLocks noRot="1" noChangeAspect="1" noMove="1" noResize="1" noEditPoints="1" noAdjustHandles="1" noChangeArrowheads="1" noChangeShapeType="1" noTextEdit="1"/>
              </p:cNvSpPr>
              <p:nvPr/>
            </p:nvSpPr>
            <p:spPr>
              <a:xfrm>
                <a:off x="6276000" y="2390131"/>
                <a:ext cx="5760000" cy="4199035"/>
              </a:xfrm>
              <a:prstGeom prst="rect">
                <a:avLst/>
              </a:prstGeom>
              <a:blipFill>
                <a:blip r:embed="rId4"/>
                <a:stretch>
                  <a:fillRect l="-1377" t="-726" r="-1483" b="-2177"/>
                </a:stretch>
              </a:blipFill>
            </p:spPr>
            <p:txBody>
              <a:bodyPr/>
              <a:lstStyle/>
              <a:p>
                <a:r>
                  <a:rPr lang="pt-BR">
                    <a:noFill/>
                  </a:rPr>
                  <a:t> </a:t>
                </a:r>
              </a:p>
            </p:txBody>
          </p:sp>
        </mc:Fallback>
      </mc:AlternateContent>
    </p:spTree>
    <p:extLst>
      <p:ext uri="{BB962C8B-B14F-4D97-AF65-F5344CB8AC3E}">
        <p14:creationId xmlns:p14="http://schemas.microsoft.com/office/powerpoint/2010/main" val="6001966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D051-BAC1-70A6-1DFA-22AC3CC3F1B6}"/>
            </a:ext>
          </a:extLst>
        </p:cNvPr>
        <p:cNvGrpSpPr/>
        <p:nvPr/>
      </p:nvGrpSpPr>
      <p:grpSpPr>
        <a:xfrm>
          <a:off x="0" y="0"/>
          <a:ext cx="0" cy="0"/>
          <a:chOff x="0" y="0"/>
          <a:chExt cx="0" cy="0"/>
        </a:xfrm>
      </p:grpSpPr>
      <p:cxnSp>
        <p:nvCxnSpPr>
          <p:cNvPr id="7" name="Conector reto 6">
            <a:extLst>
              <a:ext uri="{FF2B5EF4-FFF2-40B4-BE49-F238E27FC236}">
                <a16:creationId xmlns:a16="http://schemas.microsoft.com/office/drawing/2014/main" id="{C70623BB-611F-181C-CF21-A457E2F68750}"/>
              </a:ext>
            </a:extLst>
          </p:cNvPr>
          <p:cNvCxnSpPr>
            <a:cxnSpLocks/>
          </p:cNvCxnSpPr>
          <p:nvPr/>
        </p:nvCxnSpPr>
        <p:spPr>
          <a:xfrm>
            <a:off x="6096000" y="879253"/>
            <a:ext cx="0" cy="5771219"/>
          </a:xfrm>
          <a:prstGeom prst="line">
            <a:avLst/>
          </a:prstGeom>
          <a:ln>
            <a:solidFill>
              <a:schemeClr val="bg1"/>
            </a:solidFill>
          </a:ln>
        </p:spPr>
        <p:style>
          <a:lnRef idx="1">
            <a:schemeClr val="accent2"/>
          </a:lnRef>
          <a:fillRef idx="0">
            <a:schemeClr val="accent2"/>
          </a:fillRef>
          <a:effectRef idx="0">
            <a:schemeClr val="accent2"/>
          </a:effectRef>
          <a:fontRef idx="minor">
            <a:schemeClr val="tx1"/>
          </a:fontRef>
        </p:style>
      </p:cxnSp>
      <p:pic>
        <p:nvPicPr>
          <p:cNvPr id="3" name="Imagem 2">
            <a:extLst>
              <a:ext uri="{FF2B5EF4-FFF2-40B4-BE49-F238E27FC236}">
                <a16:creationId xmlns:a16="http://schemas.microsoft.com/office/drawing/2014/main" id="{BCC96E5C-20E6-31DB-A83F-E6E2EE64F2BF}"/>
              </a:ext>
            </a:extLst>
          </p:cNvPr>
          <p:cNvPicPr>
            <a:picLocks noChangeAspect="1"/>
          </p:cNvPicPr>
          <p:nvPr/>
        </p:nvPicPr>
        <p:blipFill>
          <a:blip r:embed="rId2"/>
          <a:srcRect l="1170"/>
          <a:stretch>
            <a:fillRect/>
          </a:stretch>
        </p:blipFill>
        <p:spPr>
          <a:xfrm>
            <a:off x="156000" y="612001"/>
            <a:ext cx="3600000" cy="740667"/>
          </a:xfrm>
          <a:prstGeom prst="rect">
            <a:avLst/>
          </a:prstGeom>
        </p:spPr>
      </p:pic>
      <p:sp>
        <p:nvSpPr>
          <p:cNvPr id="4" name="CaixaDeTexto 3">
            <a:extLst>
              <a:ext uri="{FF2B5EF4-FFF2-40B4-BE49-F238E27FC236}">
                <a16:creationId xmlns:a16="http://schemas.microsoft.com/office/drawing/2014/main" id="{A05B64B6-2172-207A-026D-1AA183B85D30}"/>
              </a:ext>
            </a:extLst>
          </p:cNvPr>
          <p:cNvSpPr txBox="1"/>
          <p:nvPr/>
        </p:nvSpPr>
        <p:spPr>
          <a:xfrm>
            <a:off x="156000" y="1352668"/>
            <a:ext cx="5509694" cy="5416868"/>
          </a:xfrm>
          <a:prstGeom prst="rect">
            <a:avLst/>
          </a:prstGeom>
          <a:noFill/>
        </p:spPr>
        <p:txBody>
          <a:bodyPr wrap="square">
            <a:spAutoFit/>
          </a:bodyPr>
          <a:lstStyle/>
          <a:p>
            <a:pPr algn="ct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GRANDEZAS DIRETAMENTE PROPORCIONAIS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16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São grandezas onde a variação de uma provoca a variação da outra, numa mesma razão. Por exemplo, se uma grandeza dobra a outra dobra; se uma triplica a outra triplica; se uma é dividida ao meio a outra também é dividida ao meio.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Um automóvel move-se a 60 km/h e, em determinado período, consegue percorrer 240 km. Se esse automóvel estiver a 120 km/h, ele conseguirá percorrer 480 km no mesmo período.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Nesse caso, foram observadas duas situações diferentes para as grandezas </a:t>
            </a:r>
            <a:r>
              <a:rPr lang="pt-BR" sz="2200" b="1" kern="100" dirty="0">
                <a:solidFill>
                  <a:srgbClr val="00B050"/>
                </a:solidFill>
                <a:effectLst/>
                <a:latin typeface="Arial Narrow" panose="020B0606020202030204" pitchFamily="34" charset="0"/>
                <a:ea typeface="MS Mincho" panose="02020609040205080304" pitchFamily="49" charset="-128"/>
                <a:cs typeface="Times New Roman" panose="02020603050405020304" pitchFamily="18" charset="0"/>
              </a:rPr>
              <a:t>velocidade</a:t>
            </a:r>
            <a:r>
              <a:rPr lang="pt-BR" sz="2200" kern="100" dirty="0">
                <a:solidFill>
                  <a:srgbClr val="00B05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a:t>
            </a:r>
            <a:r>
              <a:rPr lang="pt-BR" sz="2200" b="1" kern="100" dirty="0">
                <a:solidFill>
                  <a:srgbClr val="FF33CC"/>
                </a:solidFill>
                <a:effectLst/>
                <a:latin typeface="Arial Narrow" panose="020B0606020202030204" pitchFamily="34" charset="0"/>
                <a:ea typeface="MS Mincho" panose="02020609040205080304" pitchFamily="49" charset="-128"/>
                <a:cs typeface="Times New Roman" panose="02020603050405020304" pitchFamily="18" charset="0"/>
              </a:rPr>
              <a:t>distância</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 Texto, Aplicativo&#10;&#10;O conteúdo gerado por IA pode estar incorreto.">
            <a:extLst>
              <a:ext uri="{FF2B5EF4-FFF2-40B4-BE49-F238E27FC236}">
                <a16:creationId xmlns:a16="http://schemas.microsoft.com/office/drawing/2014/main" id="{20B25C15-E5DB-3289-3105-BFB554D90586}"/>
              </a:ext>
            </a:extLst>
          </p:cNvPr>
          <p:cNvPicPr>
            <a:picLocks noChangeAspect="1"/>
          </p:cNvPicPr>
          <p:nvPr/>
        </p:nvPicPr>
        <p:blipFill>
          <a:blip r:embed="rId3">
            <a:extLst>
              <a:ext uri="{28A0092B-C50C-407E-A947-70E740481C1C}">
                <a14:useLocalDpi xmlns:a14="http://schemas.microsoft.com/office/drawing/2010/main" val="0"/>
              </a:ext>
            </a:extLst>
          </a:blip>
          <a:srcRect t="8347" r="1840" b="8347"/>
          <a:stretch>
            <a:fillRect/>
          </a:stretch>
        </p:blipFill>
        <p:spPr bwMode="auto">
          <a:xfrm>
            <a:off x="156000" y="3953718"/>
            <a:ext cx="1800000" cy="751989"/>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86E8A23-8F23-A1E5-C249-B5FFD9BB0D36}"/>
                  </a:ext>
                </a:extLst>
              </p:cNvPr>
              <p:cNvSpPr txBox="1"/>
              <p:nvPr/>
            </p:nvSpPr>
            <p:spPr>
              <a:xfrm>
                <a:off x="5800165" y="698245"/>
                <a:ext cx="6236540" cy="5949321"/>
              </a:xfrm>
              <a:prstGeom prst="rect">
                <a:avLst/>
              </a:prstGeom>
              <a:noFill/>
            </p:spPr>
            <p:txBody>
              <a:bodyPr wrap="square">
                <a:spAutoFit/>
              </a:bodyPr>
              <a:lstStyle/>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 primeiro momento, podemos escrever a seguinte razão entre a velocidade e o espaço percorrido: </a:t>
                </a:r>
                <a14:m>
                  <m:oMath xmlns:m="http://schemas.openxmlformats.org/officeDocument/2006/math">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𝟔𝟎</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b="1" i="1" kern="100">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𝟐𝟒𝟎</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4 </m:t>
                        </m:r>
                      </m:den>
                    </m:f>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 segundo momento, podemos escrever a seguinte razão entre essas grandezas: </a:t>
                </a:r>
                <a14:m>
                  <m:oMath xmlns:m="http://schemas.openxmlformats.org/officeDocument/2006/math">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𝟏𝟐𝟎</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b="1" i="1" kern="100">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𝟒𝟖𝟎</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4 </m:t>
                        </m:r>
                      </m:den>
                    </m:f>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Observe que ambas as razões têm como resultado o número </a:t>
                </a:r>
                <a14:m>
                  <m:oMath xmlns:m="http://schemas.openxmlformats.org/officeDocument/2006/math">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4 </m:t>
                        </m:r>
                      </m:den>
                    </m:f>
                  </m:oMath>
                </a14:m>
                <a:r>
                  <a:rPr lang="pt-BR" sz="21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portanto elas formam a seguinte </a:t>
                </a: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proporção</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100" i="1" kern="100" dirty="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𝟔𝟎</m:t>
                          </m:r>
                        </m:num>
                        <m:den>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b="1" i="1" kern="100">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𝟐𝟒𝟎</m:t>
                          </m:r>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𝟏𝟐𝟎</m:t>
                          </m:r>
                        </m:num>
                        <m:den>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b="1" i="1" kern="100">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𝟒𝟖𝟎</m:t>
                          </m:r>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Pode-se dizer, portanto, que as </a:t>
                </a: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grandezas</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b="1" kern="100" dirty="0">
                    <a:solidFill>
                      <a:srgbClr val="00B050"/>
                    </a:solidFill>
                    <a:effectLst/>
                    <a:latin typeface="Arial Narrow" panose="020B0606020202030204" pitchFamily="34" charset="0"/>
                    <a:ea typeface="MS Mincho" panose="02020609040205080304" pitchFamily="49" charset="-128"/>
                    <a:cs typeface="Times New Roman" panose="02020603050405020304" pitchFamily="18" charset="0"/>
                  </a:rPr>
                  <a:t>velocidade</a:t>
                </a:r>
                <a:r>
                  <a:rPr lang="pt-BR" sz="2100" kern="100" dirty="0">
                    <a:solidFill>
                      <a:srgbClr val="00B05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a:t>
                </a:r>
                <a:r>
                  <a:rPr lang="pt-BR" sz="2100" b="1" kern="100" dirty="0">
                    <a:solidFill>
                      <a:srgbClr val="FF00FF"/>
                    </a:solidFill>
                    <a:effectLst/>
                    <a:latin typeface="Arial Narrow" panose="020B0606020202030204" pitchFamily="34" charset="0"/>
                    <a:ea typeface="MS Mincho" panose="02020609040205080304" pitchFamily="49" charset="-128"/>
                    <a:cs typeface="Times New Roman" panose="02020603050405020304" pitchFamily="18" charset="0"/>
                  </a:rPr>
                  <a:t>distância</a:t>
                </a:r>
                <a:r>
                  <a:rPr lang="pt-BR" sz="2100" kern="100" dirty="0">
                    <a:solidFill>
                      <a:srgbClr val="FF00FF"/>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são </a:t>
                </a: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diretamente</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proporcionais</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p>
              <a:p>
                <a:pPr algn="just"/>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Nesta situação, a relação entre as duas grandezas pode ser representada através de uma sentença matemática:</a:t>
                </a:r>
                <a14:m>
                  <m:oMath xmlns:m="http://schemas.openxmlformats.org/officeDocument/2006/math">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𝒗</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b="1" i="1" kern="100">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𝒅</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4 </m:t>
                        </m:r>
                      </m:den>
                    </m:f>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Onde a variável </a:t>
                </a:r>
                <a14:m>
                  <m:oMath xmlns:m="http://schemas.openxmlformats.org/officeDocument/2006/math">
                    <m:r>
                      <a:rPr lang="pt-BR" sz="21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𝒗</m:t>
                    </m:r>
                    <m:r>
                      <a:rPr lang="pt-BR" sz="21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representa a </a:t>
                </a:r>
                <a:r>
                  <a:rPr lang="pt-BR" sz="2100" b="1" kern="100" dirty="0">
                    <a:solidFill>
                      <a:srgbClr val="00B050"/>
                    </a:solidFill>
                    <a:effectLst/>
                    <a:latin typeface="Arial Narrow" panose="020B0606020202030204" pitchFamily="34" charset="0"/>
                    <a:ea typeface="MS Mincho" panose="02020609040205080304" pitchFamily="49" charset="-128"/>
                    <a:cs typeface="Times New Roman" panose="02020603050405020304" pitchFamily="18" charset="0"/>
                  </a:rPr>
                  <a:t>velocidade</a:t>
                </a:r>
                <a:r>
                  <a:rPr lang="pt-BR" sz="2100" kern="100" dirty="0">
                    <a:solidFill>
                      <a:srgbClr val="00B05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a variável </a:t>
                </a:r>
                <a14:m>
                  <m:oMath xmlns:m="http://schemas.openxmlformats.org/officeDocument/2006/math">
                    <m:r>
                      <a:rPr lang="pt-BR" sz="2100" b="1" i="1" kern="100">
                        <a:solidFill>
                          <a:srgbClr val="FF00FF"/>
                        </a:solidFill>
                        <a:effectLst/>
                        <a:latin typeface="Cambria Math" panose="02040503050406030204" pitchFamily="18" charset="0"/>
                        <a:ea typeface="MS Mincho" panose="02020609040205080304" pitchFamily="49" charset="-128"/>
                        <a:cs typeface="Times New Roman" panose="02020603050405020304" pitchFamily="18" charset="0"/>
                      </a:rPr>
                      <m:t>𝒅</m:t>
                    </m:r>
                  </m:oMath>
                </a14:m>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representa a </a:t>
                </a:r>
                <a:r>
                  <a:rPr lang="pt-BR" sz="2100" b="1" kern="100" dirty="0">
                    <a:solidFill>
                      <a:srgbClr val="FF00FF"/>
                    </a:solidFill>
                    <a:effectLst/>
                    <a:latin typeface="Arial Narrow" panose="020B0606020202030204" pitchFamily="34" charset="0"/>
                    <a:ea typeface="MS Mincho" panose="02020609040205080304" pitchFamily="49" charset="-128"/>
                    <a:cs typeface="Times New Roman" panose="02020603050405020304" pitchFamily="18" charset="0"/>
                  </a:rPr>
                  <a:t>distância</a:t>
                </a:r>
                <a:r>
                  <a:rPr lang="pt-BR" sz="2100" kern="100" dirty="0">
                    <a:solidFill>
                      <a:srgbClr val="FF00FF"/>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percorrida.</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186E8A23-8F23-A1E5-C249-B5FFD9BB0D36}"/>
                  </a:ext>
                </a:extLst>
              </p:cNvPr>
              <p:cNvSpPr txBox="1">
                <a:spLocks noRot="1" noChangeAspect="1" noMove="1" noResize="1" noEditPoints="1" noAdjustHandles="1" noChangeArrowheads="1" noChangeShapeType="1" noTextEdit="1"/>
              </p:cNvSpPr>
              <p:nvPr/>
            </p:nvSpPr>
            <p:spPr>
              <a:xfrm>
                <a:off x="5800165" y="698245"/>
                <a:ext cx="6236540" cy="5949321"/>
              </a:xfrm>
              <a:prstGeom prst="rect">
                <a:avLst/>
              </a:prstGeom>
              <a:blipFill>
                <a:blip r:embed="rId4"/>
                <a:stretch>
                  <a:fillRect l="-1172" t="-718" r="-1074" b="-1128"/>
                </a:stretch>
              </a:blipFill>
            </p:spPr>
            <p:txBody>
              <a:bodyPr/>
              <a:lstStyle/>
              <a:p>
                <a:r>
                  <a:rPr lang="pt-BR">
                    <a:noFill/>
                  </a:rPr>
                  <a:t> </a:t>
                </a:r>
              </a:p>
            </p:txBody>
          </p:sp>
        </mc:Fallback>
      </mc:AlternateContent>
      <p:cxnSp>
        <p:nvCxnSpPr>
          <p:cNvPr id="8" name="Conector reto 7">
            <a:extLst>
              <a:ext uri="{FF2B5EF4-FFF2-40B4-BE49-F238E27FC236}">
                <a16:creationId xmlns:a16="http://schemas.microsoft.com/office/drawing/2014/main" id="{813D01D9-DE6C-FEF3-C8D6-F98D4266A2C3}"/>
              </a:ext>
            </a:extLst>
          </p:cNvPr>
          <p:cNvCxnSpPr/>
          <p:nvPr/>
        </p:nvCxnSpPr>
        <p:spPr>
          <a:xfrm>
            <a:off x="5737413" y="852361"/>
            <a:ext cx="0" cy="577121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125979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01B7D2C-2902-3E34-C79B-F8ED983F9334}"/>
                  </a:ext>
                </a:extLst>
              </p:cNvPr>
              <p:cNvSpPr txBox="1"/>
              <p:nvPr/>
            </p:nvSpPr>
            <p:spPr>
              <a:xfrm>
                <a:off x="156000" y="738224"/>
                <a:ext cx="11880000" cy="5996513"/>
              </a:xfrm>
              <a:prstGeom prst="rect">
                <a:avLst/>
              </a:prstGeom>
              <a:solidFill>
                <a:schemeClr val="bg1"/>
              </a:solidFill>
            </p:spPr>
            <p:txBody>
              <a:bodyPr wrap="square">
                <a:spAutoFit/>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GRANDEZAS INVERSAMENTE PROPORCIONAIS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São grandezas em que a variação de uma provoca a variação da outra numa razão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inversa</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Por exemplo, se </a:t>
                </a:r>
                <a:r>
                  <a:rPr lang="pt-BR" sz="2200"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dobrarmos uma</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das grandezas, </a:t>
                </a:r>
                <a:r>
                  <a:rPr lang="pt-BR" sz="2200"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dividimos a outra ao meio</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se triplicarmos uma delas, dividimos a outra por três, e assim sucessivamente.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Situação: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 automóvel move-se a 60 km/h e consegue percorrer 240 km em quatro horas. Se esse automóvel estiver a 120 km/h, ele percorrerá os mesmos 240 km em duas horas.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Análise</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Observe que as grandezas </a:t>
                </a:r>
                <a:r>
                  <a:rPr lang="pt-BR" sz="2200" b="1"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velocidade</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r>
                  <a:rPr lang="pt-BR" sz="2200" b="1"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tempo </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estão</a:t>
                </a:r>
                <a:r>
                  <a:rPr lang="pt-BR" sz="2200" b="1"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envolvidas de maneira que, quanto maior é a velocidade, menor será o tempo dessa viagem, ou seja: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435100" algn="just">
                  <a:lnSpc>
                    <a:spcPct val="115000"/>
                  </a:lnSpc>
                  <a:spcAft>
                    <a:spcPts val="800"/>
                  </a:spcAft>
                </a:pPr>
                <a14:m>
                  <m:oMathPara xmlns:m="http://schemas.openxmlformats.org/officeDocument/2006/math">
                    <m:oMathParaPr>
                      <m:jc m:val="left"/>
                    </m:oMathParaPr>
                    <m:oMath xmlns:m="http://schemas.openxmlformats.org/officeDocument/2006/math">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60</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120</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4 </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e>
                          </m:d>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60</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120</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4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i="1"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Observe que ambas as razões têm como resultado o número </a:t>
                </a:r>
                <a14:m>
                  <m:oMath xmlns:m="http://schemas.openxmlformats.org/officeDocument/2006/math">
                    <m:f>
                      <m:fPr>
                        <m:ctrlP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2 </m:t>
                        </m:r>
                      </m:den>
                    </m:f>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dirty="0">
                  <a:latin typeface="Arial Narrow" panose="020B0606020202030204" pitchFamily="34" charset="0"/>
                </a:endParaRPr>
              </a:p>
            </p:txBody>
          </p:sp>
        </mc:Choice>
        <mc:Fallback xmlns="">
          <p:sp>
            <p:nvSpPr>
              <p:cNvPr id="3" name="CaixaDeTexto 2">
                <a:extLst>
                  <a:ext uri="{FF2B5EF4-FFF2-40B4-BE49-F238E27FC236}">
                    <a16:creationId xmlns:a16="http://schemas.microsoft.com/office/drawing/2014/main" id="{801B7D2C-2902-3E34-C79B-F8ED983F9334}"/>
                  </a:ext>
                </a:extLst>
              </p:cNvPr>
              <p:cNvSpPr txBox="1">
                <a:spLocks noRot="1" noChangeAspect="1" noMove="1" noResize="1" noEditPoints="1" noAdjustHandles="1" noChangeArrowheads="1" noChangeShapeType="1" noTextEdit="1"/>
              </p:cNvSpPr>
              <p:nvPr/>
            </p:nvSpPr>
            <p:spPr>
              <a:xfrm>
                <a:off x="156000" y="738224"/>
                <a:ext cx="11880000" cy="5996513"/>
              </a:xfrm>
              <a:prstGeom prst="rect">
                <a:avLst/>
              </a:prstGeom>
              <a:blipFill>
                <a:blip r:embed="rId2"/>
                <a:stretch>
                  <a:fillRect l="-667" t="-508" r="-719"/>
                </a:stretch>
              </a:blipFill>
            </p:spPr>
            <p:txBody>
              <a:bodyPr/>
              <a:lstStyle/>
              <a:p>
                <a:r>
                  <a:rPr lang="pt-BR">
                    <a:noFill/>
                  </a:rPr>
                  <a:t> </a:t>
                </a:r>
              </a:p>
            </p:txBody>
          </p:sp>
        </mc:Fallback>
      </mc:AlternateContent>
      <p:grpSp>
        <p:nvGrpSpPr>
          <p:cNvPr id="4" name="Agrupar 3">
            <a:extLst>
              <a:ext uri="{FF2B5EF4-FFF2-40B4-BE49-F238E27FC236}">
                <a16:creationId xmlns:a16="http://schemas.microsoft.com/office/drawing/2014/main" id="{53D0E61F-9396-7CE7-01CA-88795983FB14}"/>
              </a:ext>
            </a:extLst>
          </p:cNvPr>
          <p:cNvGrpSpPr/>
          <p:nvPr/>
        </p:nvGrpSpPr>
        <p:grpSpPr>
          <a:xfrm>
            <a:off x="6992471" y="4954187"/>
            <a:ext cx="5043529" cy="1572119"/>
            <a:chOff x="120142" y="1879297"/>
            <a:chExt cx="5099119" cy="1572119"/>
          </a:xfrm>
        </p:grpSpPr>
        <mc:AlternateContent xmlns:mc="http://schemas.openxmlformats.org/markup-compatibility/2006" xmlns:a14="http://schemas.microsoft.com/office/drawing/2010/main">
          <mc:Choice Requires="a14">
            <p:sp>
              <p:nvSpPr>
                <p:cNvPr id="5" name="Retângulo: Cantos Arredondados 4">
                  <a:extLst>
                    <a:ext uri="{FF2B5EF4-FFF2-40B4-BE49-F238E27FC236}">
                      <a16:creationId xmlns:a16="http://schemas.microsoft.com/office/drawing/2014/main" id="{DA01E89E-0803-7948-8FF5-7C1CEA909EFC}"/>
                    </a:ext>
                  </a:extLst>
                </p:cNvPr>
                <p:cNvSpPr/>
                <p:nvPr/>
              </p:nvSpPr>
              <p:spPr>
                <a:xfrm>
                  <a:off x="156001" y="2032887"/>
                  <a:ext cx="5063260" cy="1418529"/>
                </a:xfrm>
                <a:prstGeom prst="roundRect">
                  <a:avLst>
                    <a:gd name="adj" fmla="val 27676"/>
                  </a:avLst>
                </a:prstGeom>
                <a:solidFill>
                  <a:schemeClr val="bg1"/>
                </a:solidFill>
                <a:ln w="28575">
                  <a:solidFill>
                    <a:srgbClr val="B4E1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882775" algn="just">
                    <a:spcAft>
                      <a:spcPts val="100"/>
                    </a:spcAft>
                  </a:pPr>
                  <a14:m>
                    <m:oMath xmlns:m="http://schemas.openxmlformats.org/officeDocument/2006/math">
                      <m:sSup>
                        <m:sSupPr>
                          <m:ctrlPr>
                            <a:rPr lang="pt-BR" sz="2200" b="1" i="1" smtClean="0">
                              <a:solidFill>
                                <a:srgbClr val="00A8A4"/>
                              </a:solidFill>
                              <a:effectLst/>
                              <a:latin typeface="Cambria Math" panose="02040503050406030204" pitchFamily="18" charset="0"/>
                              <a:ea typeface="MS Mincho" panose="02020609040205080304" pitchFamily="49" charset="-128"/>
                            </a:rPr>
                          </m:ctrlPr>
                        </m:sSupPr>
                        <m:e>
                          <m:d>
                            <m:dPr>
                              <m:ctrlPr>
                                <a:rPr lang="pt-BR" sz="2200" b="1" i="1">
                                  <a:solidFill>
                                    <a:srgbClr val="00A8A4"/>
                                  </a:solidFill>
                                  <a:effectLst/>
                                  <a:latin typeface="Cambria Math" panose="02040503050406030204" pitchFamily="18" charset="0"/>
                                  <a:ea typeface="MS Mincho" panose="02020609040205080304" pitchFamily="49" charset="-128"/>
                                </a:rPr>
                              </m:ctrlPr>
                            </m:dPr>
                            <m:e>
                              <m:f>
                                <m:fPr>
                                  <m:ctrlPr>
                                    <a:rPr lang="pt-BR" sz="2200" b="1" i="1">
                                      <a:solidFill>
                                        <a:srgbClr val="00A8A4"/>
                                      </a:solidFill>
                                      <a:effectLst/>
                                      <a:latin typeface="Cambria Math" panose="02040503050406030204" pitchFamily="18" charset="0"/>
                                      <a:ea typeface="MS Mincho" panose="02020609040205080304" pitchFamily="49" charset="-128"/>
                                    </a:rPr>
                                  </m:ctrlPr>
                                </m:fPr>
                                <m:num>
                                  <m:r>
                                    <a:rPr lang="pt-BR" sz="2200" b="1" i="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𝟒</m:t>
                                  </m:r>
                                </m:num>
                                <m:den>
                                  <m:r>
                                    <a:rPr lang="pt-BR" sz="2200" b="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𝟐</m:t>
                                  </m:r>
                                  <m:r>
                                    <a:rPr lang="pt-BR" sz="2200" b="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 </m:t>
                                  </m:r>
                                </m:den>
                              </m:f>
                            </m:e>
                          </m:d>
                        </m:e>
                        <m:sup>
                          <m:r>
                            <a:rPr lang="pt-BR" sz="2200" b="1" i="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𝟏</m:t>
                          </m:r>
                        </m:sup>
                      </m:sSup>
                    </m:oMath>
                  </a14:m>
                  <a:r>
                    <a:rPr lang="pt-BR" sz="2200" b="1" dirty="0">
                      <a:solidFill>
                        <a:srgbClr val="00A8A4"/>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é a representação matemática para o </a:t>
                  </a:r>
                  <a:r>
                    <a:rPr lang="pt-BR" sz="2200" b="1" dirty="0">
                      <a:solidFill>
                        <a:srgbClr val="00A8A4"/>
                      </a:solidFill>
                      <a:effectLst/>
                      <a:latin typeface="Arial Narrow" panose="020B0606020202030204" pitchFamily="34" charset="0"/>
                      <a:ea typeface="MS Mincho" panose="02020609040205080304" pitchFamily="49" charset="-128"/>
                      <a:cs typeface="Times New Roman" panose="02020603050405020304" pitchFamily="18" charset="0"/>
                    </a:rPr>
                    <a:t>inverso</a:t>
                  </a:r>
                  <a:r>
                    <a:rPr lang="pt-BR" sz="2200" dirty="0">
                      <a:solidFill>
                        <a:srgbClr val="00A8A4"/>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de </a:t>
                  </a:r>
                  <a14:m>
                    <m:oMath xmlns:m="http://schemas.openxmlformats.org/officeDocument/2006/math">
                      <m:f>
                        <m:fPr>
                          <m:ctrlPr>
                            <a:rPr lang="pt-BR" sz="2200" b="1" i="1">
                              <a:solidFill>
                                <a:srgbClr val="00A8A4"/>
                              </a:solidFill>
                              <a:effectLst/>
                              <a:latin typeface="Cambria Math" panose="02040503050406030204" pitchFamily="18" charset="0"/>
                              <a:ea typeface="MS Mincho" panose="02020609040205080304" pitchFamily="49" charset="-128"/>
                            </a:rPr>
                          </m:ctrlPr>
                        </m:fPr>
                        <m:num>
                          <m:r>
                            <a:rPr lang="pt-BR" sz="2200" b="1" i="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𝟐</m:t>
                          </m:r>
                        </m:num>
                        <m:den>
                          <m:r>
                            <a:rPr lang="pt-BR" sz="2200" b="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𝟒</m:t>
                          </m:r>
                          <m:r>
                            <a:rPr lang="pt-BR" sz="2200" b="1">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p:txBody>
            </p:sp>
          </mc:Choice>
          <mc:Fallback xmlns="">
            <p:sp>
              <p:nvSpPr>
                <p:cNvPr id="5" name="Retângulo: Cantos Arredondados 4">
                  <a:extLst>
                    <a:ext uri="{FF2B5EF4-FFF2-40B4-BE49-F238E27FC236}">
                      <a16:creationId xmlns:a16="http://schemas.microsoft.com/office/drawing/2014/main" id="{DA01E89E-0803-7948-8FF5-7C1CEA909EFC}"/>
                    </a:ext>
                  </a:extLst>
                </p:cNvPr>
                <p:cNvSpPr>
                  <a:spLocks noRot="1" noChangeAspect="1" noMove="1" noResize="1" noEditPoints="1" noAdjustHandles="1" noChangeArrowheads="1" noChangeShapeType="1" noTextEdit="1"/>
                </p:cNvSpPr>
                <p:nvPr/>
              </p:nvSpPr>
              <p:spPr>
                <a:xfrm>
                  <a:off x="156001" y="2032887"/>
                  <a:ext cx="5063260" cy="1418529"/>
                </a:xfrm>
                <a:prstGeom prst="roundRect">
                  <a:avLst>
                    <a:gd name="adj" fmla="val 27676"/>
                  </a:avLst>
                </a:prstGeom>
                <a:blipFill>
                  <a:blip r:embed="rId3"/>
                  <a:stretch>
                    <a:fillRect/>
                  </a:stretch>
                </a:blipFill>
                <a:ln w="28575">
                  <a:solidFill>
                    <a:srgbClr val="B4E144"/>
                  </a:solidFill>
                </a:ln>
              </p:spPr>
              <p:txBody>
                <a:bodyPr/>
                <a:lstStyle/>
                <a:p>
                  <a:r>
                    <a:rPr lang="pt-BR">
                      <a:noFill/>
                    </a:rPr>
                    <a:t> </a:t>
                  </a:r>
                </a:p>
              </p:txBody>
            </p:sp>
          </mc:Fallback>
        </mc:AlternateContent>
        <p:pic>
          <p:nvPicPr>
            <p:cNvPr id="6" name="Imagem 5" descr="Interface gráfica do usuário&#10;&#10;O conteúdo gerado por IA pode estar incorreto.">
              <a:extLst>
                <a:ext uri="{FF2B5EF4-FFF2-40B4-BE49-F238E27FC236}">
                  <a16:creationId xmlns:a16="http://schemas.microsoft.com/office/drawing/2014/main" id="{5CCD4CA1-EBC3-0900-34C5-67AC377805EC}"/>
                </a:ext>
              </a:extLst>
            </p:cNvPr>
            <p:cNvPicPr>
              <a:picLocks noChangeAspect="1"/>
            </p:cNvPicPr>
            <p:nvPr/>
          </p:nvPicPr>
          <p:blipFill>
            <a:blip r:embed="rId4">
              <a:extLst>
                <a:ext uri="{28A0092B-C50C-407E-A947-70E740481C1C}">
                  <a14:useLocalDpi xmlns:a14="http://schemas.microsoft.com/office/drawing/2010/main" val="0"/>
                </a:ext>
              </a:extLst>
            </a:blip>
            <a:srcRect l="2901" t="9637" r="3633" b="9604"/>
            <a:stretch>
              <a:fillRect/>
            </a:stretch>
          </p:blipFill>
          <p:spPr bwMode="auto">
            <a:xfrm>
              <a:off x="120142" y="1879297"/>
              <a:ext cx="1800000" cy="862854"/>
            </a:xfrm>
            <a:prstGeom prst="rect">
              <a:avLst/>
            </a:prstGeom>
            <a:noFill/>
            <a:ln>
              <a:noFill/>
            </a:ln>
          </p:spPr>
        </p:pic>
      </p:grpSp>
    </p:spTree>
    <p:extLst>
      <p:ext uri="{BB962C8B-B14F-4D97-AF65-F5344CB8AC3E}">
        <p14:creationId xmlns:p14="http://schemas.microsoft.com/office/powerpoint/2010/main" val="1548893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44323EB-E204-9F3A-5229-AFDDC69C83D6}"/>
                  </a:ext>
                </a:extLst>
              </p:cNvPr>
              <p:cNvSpPr txBox="1"/>
              <p:nvPr/>
            </p:nvSpPr>
            <p:spPr>
              <a:xfrm>
                <a:off x="156000" y="840575"/>
                <a:ext cx="5760000" cy="4321824"/>
              </a:xfrm>
              <a:prstGeom prst="rect">
                <a:avLst/>
              </a:prstGeom>
              <a:noFill/>
            </p:spPr>
            <p:txBody>
              <a:bodyPr wrap="square">
                <a:spAutoFit/>
              </a:bodyPr>
              <a:lstStyle/>
              <a:p>
                <a:pPr algn="just">
                  <a:lnSpc>
                    <a:spcPct val="115000"/>
                  </a:lnSpc>
                  <a:spcAft>
                    <a:spcPts val="800"/>
                  </a:spcAft>
                </a:pP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Portanto, as </a:t>
                </a:r>
                <a:r>
                  <a:rPr lang="pt-BR" sz="2000" b="1"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grandezas</a:t>
                </a: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velocidade e tempo são </a:t>
                </a:r>
                <a:r>
                  <a:rPr lang="pt-BR" sz="2000" b="1"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inversamente</a:t>
                </a: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000" b="1"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proporcionais</a:t>
                </a: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Nesta situação, a relação entre as duas grandezas pode ser representada através de uma sentença matemática: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𝑣</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240</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m:t>
                          </m:r>
                        </m:den>
                      </m:f>
                    </m:oMath>
                  </m:oMathPara>
                </a14:m>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Onde a variável </a:t>
                </a:r>
                <a14:m>
                  <m:oMath xmlns:m="http://schemas.openxmlformats.org/officeDocument/2006/math">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𝒗</m:t>
                    </m:r>
                  </m:oMath>
                </a14:m>
                <a:r>
                  <a:rPr lang="pt-BR" sz="20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representa a velocidade e a variável </a:t>
                </a:r>
                <a14:m>
                  <m:oMath xmlns:m="http://schemas.openxmlformats.org/officeDocument/2006/math">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𝒕</m:t>
                    </m:r>
                  </m:oMath>
                </a14:m>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representa o tempo gasto no percurso.</a:t>
                </a:r>
              </a:p>
              <a:p>
                <a:pPr algn="just">
                  <a:lnSpc>
                    <a:spcPct val="115000"/>
                  </a:lnSpc>
                  <a:spcAft>
                    <a:spcPts val="8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quadro, a seguir, representa outras relações entre velocidade e tempo, na situação apresentada, onde a distância percorrida é a mesma.</a:t>
                </a:r>
              </a:p>
            </p:txBody>
          </p:sp>
        </mc:Choice>
        <mc:Fallback xmlns="">
          <p:sp>
            <p:nvSpPr>
              <p:cNvPr id="6" name="CaixaDeTexto 5">
                <a:extLst>
                  <a:ext uri="{FF2B5EF4-FFF2-40B4-BE49-F238E27FC236}">
                    <a16:creationId xmlns:a16="http://schemas.microsoft.com/office/drawing/2014/main" id="{844323EB-E204-9F3A-5229-AFDDC69C83D6}"/>
                  </a:ext>
                </a:extLst>
              </p:cNvPr>
              <p:cNvSpPr txBox="1">
                <a:spLocks noRot="1" noChangeAspect="1" noMove="1" noResize="1" noEditPoints="1" noAdjustHandles="1" noChangeArrowheads="1" noChangeShapeType="1" noTextEdit="1"/>
              </p:cNvSpPr>
              <p:nvPr/>
            </p:nvSpPr>
            <p:spPr>
              <a:xfrm>
                <a:off x="156000" y="840575"/>
                <a:ext cx="5760000" cy="4321824"/>
              </a:xfrm>
              <a:prstGeom prst="rect">
                <a:avLst/>
              </a:prstGeom>
              <a:blipFill>
                <a:blip r:embed="rId2"/>
                <a:stretch>
                  <a:fillRect l="-1165" t="-564" r="-1165" b="-155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6738A33A-E569-68D7-09B8-4F750615BA69}"/>
                  </a:ext>
                </a:extLst>
              </p:cNvPr>
              <p:cNvSpPr txBox="1"/>
              <p:nvPr/>
            </p:nvSpPr>
            <p:spPr>
              <a:xfrm>
                <a:off x="6276000" y="741961"/>
                <a:ext cx="5760000" cy="6063198"/>
              </a:xfrm>
              <a:prstGeom prst="rect">
                <a:avLst/>
              </a:prstGeom>
              <a:noFill/>
            </p:spPr>
            <p:txBody>
              <a:bodyPr wrap="square">
                <a:spAutoFit/>
              </a:bodyPr>
              <a:lstStyle/>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Além disso, observe que os produtos de cada elemento da sequência, na 1ª linha, pelo seu correspondente na 2ª linha, são os mesmos:</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endPar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0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0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0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0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Por isso, é possível escrever: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14:m>
                  <m:oMathPara xmlns:m="http://schemas.openxmlformats.org/officeDocument/2006/math">
                    <m:oMathParaPr>
                      <m:jc m:val="centerGroup"/>
                    </m:oMathParaPr>
                    <m:oMath xmlns:m="http://schemas.openxmlformats.org/officeDocument/2006/math">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48∙5 = 60∙4 = 80∙3 = 120∙2=240</m:t>
                      </m:r>
                    </m:oMath>
                  </m:oMathPara>
                </a14:m>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Dessa forma, dizemos que os números 48, 60, 80 e 120 são </a:t>
                </a:r>
                <a:r>
                  <a:rPr lang="pt-BR" sz="2000"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inversamente proporcionais</a:t>
                </a: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aos números 5, 4, 3 e 2.</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número 240 (constante) é o fator de proporcionalidade.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Generalizando, os números racionais </a:t>
                </a:r>
                <a14:m>
                  <m:oMath xmlns:m="http://schemas.openxmlformats.org/officeDocument/2006/math">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são inversamente proporcionais aos números </a:t>
                </a:r>
                <a14:m>
                  <m:oMath xmlns:m="http://schemas.openxmlformats.org/officeDocument/2006/math">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𝒄</m:t>
                    </m:r>
                  </m:oMath>
                </a14:m>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𝒅</m:t>
                    </m:r>
                  </m:oMath>
                </a14:m>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quando: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𝒅</m:t>
                      </m:r>
                    </m:oMath>
                  </m:oMathPara>
                </a14:m>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6738A33A-E569-68D7-09B8-4F750615BA69}"/>
                  </a:ext>
                </a:extLst>
              </p:cNvPr>
              <p:cNvSpPr txBox="1">
                <a:spLocks noRot="1" noChangeAspect="1" noMove="1" noResize="1" noEditPoints="1" noAdjustHandles="1" noChangeArrowheads="1" noChangeShapeType="1" noTextEdit="1"/>
              </p:cNvSpPr>
              <p:nvPr/>
            </p:nvSpPr>
            <p:spPr>
              <a:xfrm>
                <a:off x="6276000" y="741961"/>
                <a:ext cx="5760000" cy="6063198"/>
              </a:xfrm>
              <a:prstGeom prst="rect">
                <a:avLst/>
              </a:prstGeom>
              <a:blipFill>
                <a:blip r:embed="rId3"/>
                <a:stretch>
                  <a:fillRect l="-1165" t="-402" r="-1165"/>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245BFB4F-11DD-2CCB-BD6D-ACD1D3607AE3}"/>
              </a:ext>
            </a:extLst>
          </p:cNvPr>
          <p:cNvPicPr>
            <a:picLocks noChangeAspect="1"/>
          </p:cNvPicPr>
          <p:nvPr/>
        </p:nvPicPr>
        <p:blipFill>
          <a:blip r:embed="rId4"/>
          <a:srcRect l="35197" r="35405" b="37678"/>
          <a:stretch/>
        </p:blipFill>
        <p:spPr>
          <a:xfrm>
            <a:off x="1236000" y="5305836"/>
            <a:ext cx="3600000" cy="960523"/>
          </a:xfrm>
          <a:prstGeom prst="rect">
            <a:avLst/>
          </a:prstGeom>
        </p:spPr>
      </p:pic>
      <p:pic>
        <p:nvPicPr>
          <p:cNvPr id="10" name="Imagem 9">
            <a:extLst>
              <a:ext uri="{FF2B5EF4-FFF2-40B4-BE49-F238E27FC236}">
                <a16:creationId xmlns:a16="http://schemas.microsoft.com/office/drawing/2014/main" id="{C961706C-F9CE-AE67-7017-796765357399}"/>
              </a:ext>
            </a:extLst>
          </p:cNvPr>
          <p:cNvPicPr>
            <a:picLocks noChangeAspect="1"/>
          </p:cNvPicPr>
          <p:nvPr/>
        </p:nvPicPr>
        <p:blipFill>
          <a:blip r:embed="rId5"/>
          <a:srcRect l="41473" r="41400" b="24659"/>
          <a:stretch/>
        </p:blipFill>
        <p:spPr>
          <a:xfrm>
            <a:off x="8057823" y="1860984"/>
            <a:ext cx="2196353" cy="1822974"/>
          </a:xfrm>
          <a:prstGeom prst="rect">
            <a:avLst/>
          </a:prstGeom>
        </p:spPr>
      </p:pic>
    </p:spTree>
    <p:extLst>
      <p:ext uri="{BB962C8B-B14F-4D97-AF65-F5344CB8AC3E}">
        <p14:creationId xmlns:p14="http://schemas.microsoft.com/office/powerpoint/2010/main" val="27624661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BB03467-4940-9C2C-F4E6-E436525049A4}"/>
                  </a:ext>
                </a:extLst>
              </p:cNvPr>
              <p:cNvSpPr txBox="1"/>
              <p:nvPr/>
            </p:nvSpPr>
            <p:spPr>
              <a:xfrm>
                <a:off x="6276002" y="815943"/>
                <a:ext cx="5760000" cy="5857694"/>
              </a:xfrm>
              <a:prstGeom prst="rect">
                <a:avLst/>
              </a:prstGeom>
              <a:noFill/>
            </p:spPr>
            <p:txBody>
              <a:bodyPr wrap="square">
                <a:spAutoFit/>
              </a:bodyPr>
              <a:lstStyle/>
              <a:p>
                <a:pPr algn="just">
                  <a:lnSpc>
                    <a:spcPct val="115000"/>
                  </a:lnSpc>
                  <a:spcAft>
                    <a:spcPts val="800"/>
                  </a:spcAf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Repare que, se diminuirmos a quantidade de máquina produzindo, o tempo aumentará proporcionalmente. Desta forma, as grandezas envolvidas são inversamente proporcionais. Assim: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3 </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24</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den>
                              </m:f>
                            </m:e>
                          </m:d>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3 </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24</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=3∙24</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72</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i="1" kern="100" dirty="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=36</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Logo, duas máquinas levarão 36 horas para atender a essa demanda.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5BB03467-4940-9C2C-F4E6-E436525049A4}"/>
                  </a:ext>
                </a:extLst>
              </p:cNvPr>
              <p:cNvSpPr txBox="1">
                <a:spLocks noRot="1" noChangeAspect="1" noMove="1" noResize="1" noEditPoints="1" noAdjustHandles="1" noChangeArrowheads="1" noChangeShapeType="1" noTextEdit="1"/>
              </p:cNvSpPr>
              <p:nvPr/>
            </p:nvSpPr>
            <p:spPr>
              <a:xfrm>
                <a:off x="6276002" y="815943"/>
                <a:ext cx="5760000" cy="5857694"/>
              </a:xfrm>
              <a:prstGeom prst="rect">
                <a:avLst/>
              </a:prstGeom>
              <a:blipFill>
                <a:blip r:embed="rId2"/>
                <a:stretch>
                  <a:fillRect l="-1377" t="-416" r="-1483" b="-1145"/>
                </a:stretch>
              </a:blipFill>
            </p:spPr>
            <p:txBody>
              <a:bodyPr/>
              <a:lstStyle/>
              <a:p>
                <a:r>
                  <a:rPr lang="pt-BR">
                    <a:noFill/>
                  </a:rPr>
                  <a:t> </a:t>
                </a:r>
              </a:p>
            </p:txBody>
          </p:sp>
        </mc:Fallback>
      </mc:AlternateContent>
      <p:sp>
        <p:nvSpPr>
          <p:cNvPr id="4" name="CaixaDeTexto 3">
            <a:extLst>
              <a:ext uri="{FF2B5EF4-FFF2-40B4-BE49-F238E27FC236}">
                <a16:creationId xmlns:a16="http://schemas.microsoft.com/office/drawing/2014/main" id="{A7155C12-48DB-F01A-382B-825A496EF5ED}"/>
              </a:ext>
            </a:extLst>
          </p:cNvPr>
          <p:cNvSpPr txBox="1"/>
          <p:nvPr/>
        </p:nvSpPr>
        <p:spPr>
          <a:xfrm>
            <a:off x="156000" y="833873"/>
            <a:ext cx="5760000" cy="3664914"/>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Durante as eleições, uma gráfica recebeu um pedido muito grande para realizar a produção de material de campanha. Estimou-se que as 3 máquinas levariam 24 horas para realizar todo o serviço. Supondo que uma dessas máquinas estrague, antes de iniciar o serviço, qual será o tempo necessário para atender essa demanda?</a:t>
            </a:r>
          </a:p>
          <a:p>
            <a:pPr algn="just">
              <a:lnSpc>
                <a:spcPct val="115000"/>
              </a:lnSpc>
              <a:spcAft>
                <a:spcPts val="800"/>
              </a:spcAft>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Vamos analisar o tipo de variação proporcional entre as grandezas desta situação: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8D07DCE6-456B-993D-78B4-720CF1615C9F}"/>
              </a:ext>
            </a:extLst>
          </p:cNvPr>
          <p:cNvPicPr>
            <a:picLocks noChangeAspect="1"/>
          </p:cNvPicPr>
          <p:nvPr/>
        </p:nvPicPr>
        <p:blipFill>
          <a:blip r:embed="rId3"/>
          <a:srcRect l="33403" r="33679" b="22615"/>
          <a:stretch/>
        </p:blipFill>
        <p:spPr>
          <a:xfrm>
            <a:off x="1183339" y="4600731"/>
            <a:ext cx="3960000" cy="1810202"/>
          </a:xfrm>
          <a:prstGeom prst="rect">
            <a:avLst/>
          </a:prstGeom>
        </p:spPr>
      </p:pic>
    </p:spTree>
    <p:extLst>
      <p:ext uri="{BB962C8B-B14F-4D97-AF65-F5344CB8AC3E}">
        <p14:creationId xmlns:p14="http://schemas.microsoft.com/office/powerpoint/2010/main" val="15302477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8A923F4-501E-C23F-05AE-4B99B928915A}"/>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04630"/>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AFD8196-5240-9CAD-FDF8-C15F6A149425}"/>
                  </a:ext>
                </a:extLst>
              </p:cNvPr>
              <p:cNvSpPr txBox="1"/>
              <p:nvPr/>
            </p:nvSpPr>
            <p:spPr>
              <a:xfrm>
                <a:off x="156000" y="1253821"/>
                <a:ext cx="5760000" cy="161525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9.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Verifique se as sequências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e</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 números, a seguir, são diretamente proporcionais e, em caso afirmativo, encontre o coeficiente de proporcionalidade.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AAFD8196-5240-9CAD-FDF8-C15F6A149425}"/>
                  </a:ext>
                </a:extLst>
              </p:cNvPr>
              <p:cNvSpPr txBox="1">
                <a:spLocks noRot="1" noChangeAspect="1" noMove="1" noResize="1" noEditPoints="1" noAdjustHandles="1" noChangeArrowheads="1" noChangeShapeType="1" noTextEdit="1"/>
              </p:cNvSpPr>
              <p:nvPr/>
            </p:nvSpPr>
            <p:spPr>
              <a:xfrm>
                <a:off x="156000" y="1253821"/>
                <a:ext cx="5760000" cy="1615250"/>
              </a:xfrm>
              <a:prstGeom prst="rect">
                <a:avLst/>
              </a:prstGeom>
              <a:blipFill>
                <a:blip r:embed="rId3"/>
                <a:stretch>
                  <a:fillRect l="-1377" t="-1887" r="-1483" b="-6792"/>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2EFF571F-C6C2-5B43-CAE9-F4D4F9DD5AE4}"/>
              </a:ext>
            </a:extLst>
          </p:cNvPr>
          <p:cNvPicPr>
            <a:picLocks noChangeAspect="1"/>
          </p:cNvPicPr>
          <p:nvPr/>
        </p:nvPicPr>
        <p:blipFill>
          <a:blip r:embed="rId4"/>
          <a:srcRect r="69689" b="16216"/>
          <a:stretch/>
        </p:blipFill>
        <p:spPr>
          <a:xfrm>
            <a:off x="156000" y="2878036"/>
            <a:ext cx="3592753" cy="2880000"/>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C1647EC-B5FD-8719-F4E9-202A6C01FF62}"/>
                  </a:ext>
                </a:extLst>
              </p:cNvPr>
              <p:cNvSpPr txBox="1"/>
              <p:nvPr/>
            </p:nvSpPr>
            <p:spPr>
              <a:xfrm>
                <a:off x="6276002" y="924743"/>
                <a:ext cx="5760000" cy="456682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10.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Os números da primeira linha são diretamente proporcionais aos números correspondentes da segunda linha. Determine os valores de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𝒘</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𝒛</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R="88900"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11.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Verifique se os números das sequências são inversamente proporcionais na ordem apresentada.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(5, 6, 8, 9) e (10, 12, 16, 18).</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(30, 18, 15, 10) e (3, 5, 6, 9).</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EC1647EC-B5FD-8719-F4E9-202A6C01FF62}"/>
                  </a:ext>
                </a:extLst>
              </p:cNvPr>
              <p:cNvSpPr txBox="1">
                <a:spLocks noRot="1" noChangeAspect="1" noMove="1" noResize="1" noEditPoints="1" noAdjustHandles="1" noChangeArrowheads="1" noChangeShapeType="1" noTextEdit="1"/>
              </p:cNvSpPr>
              <p:nvPr/>
            </p:nvSpPr>
            <p:spPr>
              <a:xfrm>
                <a:off x="6276002" y="924743"/>
                <a:ext cx="5760000" cy="4566828"/>
              </a:xfrm>
              <a:prstGeom prst="rect">
                <a:avLst/>
              </a:prstGeom>
              <a:blipFill>
                <a:blip r:embed="rId5"/>
                <a:stretch>
                  <a:fillRect l="-1377" t="-668" r="-1483" b="-1869"/>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99B6B577-C1B6-DCDA-0626-11EDF9392508}"/>
              </a:ext>
            </a:extLst>
          </p:cNvPr>
          <p:cNvPicPr>
            <a:picLocks noChangeAspect="1"/>
          </p:cNvPicPr>
          <p:nvPr/>
        </p:nvPicPr>
        <p:blipFill>
          <a:blip r:embed="rId6"/>
          <a:srcRect l="39077" r="39347" b="37236"/>
          <a:stretch/>
        </p:blipFill>
        <p:spPr>
          <a:xfrm>
            <a:off x="7896002" y="2206093"/>
            <a:ext cx="2520000" cy="890661"/>
          </a:xfrm>
          <a:prstGeom prst="rect">
            <a:avLst/>
          </a:prstGeom>
        </p:spPr>
      </p:pic>
    </p:spTree>
    <p:extLst>
      <p:ext uri="{BB962C8B-B14F-4D97-AF65-F5344CB8AC3E}">
        <p14:creationId xmlns:p14="http://schemas.microsoft.com/office/powerpoint/2010/main" val="40035092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E141A8F-F3A8-7412-CE66-9152370919F2}"/>
              </a:ext>
            </a:extLst>
          </p:cNvPr>
          <p:cNvSpPr txBox="1"/>
          <p:nvPr/>
        </p:nvSpPr>
        <p:spPr>
          <a:xfrm>
            <a:off x="156001" y="778374"/>
            <a:ext cx="5760000" cy="524291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Calcule os valores das incógnitas nas sequências, a seguir, sabendo que são inversamente proporcionais.</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13. </a:t>
            </a: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Bálio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Carol decidiram ir à feira. Ao chegarem verificaram que o preço, por quilograma, da laranja era R$ 3,59. </a:t>
            </a: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Bálio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decidiu comprar 7,5 kg de laranja e Carol decidiu levar 3 kg. Qual foi o preço pago por cada um deles?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9379EF2E-A370-92FF-2E26-10CCB67CEBD6}"/>
                  </a:ext>
                </a:extLst>
              </p:cNvPr>
              <p:cNvSpPr txBox="1"/>
              <p:nvPr/>
            </p:nvSpPr>
            <p:spPr>
              <a:xfrm>
                <a:off x="6276000" y="778374"/>
                <a:ext cx="5760000" cy="454579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14.</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automóvel gasta duas horas para realizar um trajeto a uma velocidade de 50 km/h. Quantas horas ele gastaria para percorrer o mesmo trajeto a uma velocidade de 75 km/h?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FF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15.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Uma substância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possui um volume de 2 cm³ e densidade de 100 g/cm³. A densidade de uma substância é calculada pela razão entre a massa e o volume. Qual deve ser o volume de uma substância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que possui mesma massa 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para que sua densidade seja de 80 g/cm³?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9379EF2E-A370-92FF-2E26-10CCB67CEBD6}"/>
                  </a:ext>
                </a:extLst>
              </p:cNvPr>
              <p:cNvSpPr txBox="1">
                <a:spLocks noRot="1" noChangeAspect="1" noMove="1" noResize="1" noEditPoints="1" noAdjustHandles="1" noChangeArrowheads="1" noChangeShapeType="1" noTextEdit="1"/>
              </p:cNvSpPr>
              <p:nvPr/>
            </p:nvSpPr>
            <p:spPr>
              <a:xfrm>
                <a:off x="6276000" y="778374"/>
                <a:ext cx="5760000" cy="4545796"/>
              </a:xfrm>
              <a:prstGeom prst="rect">
                <a:avLst/>
              </a:prstGeom>
              <a:blipFill>
                <a:blip r:embed="rId2"/>
                <a:stretch>
                  <a:fillRect l="-1377" t="-671" r="-1483" b="-1879"/>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0F350F58-C005-4368-A43F-9E9B1C861255}"/>
              </a:ext>
            </a:extLst>
          </p:cNvPr>
          <p:cNvPicPr>
            <a:picLocks noChangeAspect="1"/>
          </p:cNvPicPr>
          <p:nvPr/>
        </p:nvPicPr>
        <p:blipFill>
          <a:blip r:embed="rId3"/>
          <a:srcRect r="68509" b="20464"/>
          <a:stretch/>
        </p:blipFill>
        <p:spPr>
          <a:xfrm>
            <a:off x="156000" y="2067852"/>
            <a:ext cx="3240000" cy="1639629"/>
          </a:xfrm>
          <a:prstGeom prst="rect">
            <a:avLst/>
          </a:prstGeom>
        </p:spPr>
      </p:pic>
    </p:spTree>
    <p:extLst>
      <p:ext uri="{BB962C8B-B14F-4D97-AF65-F5344CB8AC3E}">
        <p14:creationId xmlns:p14="http://schemas.microsoft.com/office/powerpoint/2010/main" val="1475320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C5CD40C2-46DB-D102-7E64-994F4A87C0DE}"/>
              </a:ext>
            </a:extLst>
          </p:cNvPr>
          <p:cNvGrpSpPr/>
          <p:nvPr/>
        </p:nvGrpSpPr>
        <p:grpSpPr>
          <a:xfrm>
            <a:off x="140047" y="653810"/>
            <a:ext cx="11895953" cy="1664601"/>
            <a:chOff x="140047" y="653810"/>
            <a:chExt cx="11895953" cy="1664601"/>
          </a:xfrm>
        </p:grpSpPr>
        <p:sp>
          <p:nvSpPr>
            <p:cNvPr id="3" name="Retângulo: Cantos Arredondados 2">
              <a:extLst>
                <a:ext uri="{FF2B5EF4-FFF2-40B4-BE49-F238E27FC236}">
                  <a16:creationId xmlns:a16="http://schemas.microsoft.com/office/drawing/2014/main" id="{1EE559B7-1760-169B-963A-EA7600B852B0}"/>
                </a:ext>
              </a:extLst>
            </p:cNvPr>
            <p:cNvSpPr/>
            <p:nvPr/>
          </p:nvSpPr>
          <p:spPr>
            <a:xfrm>
              <a:off x="156000" y="895857"/>
              <a:ext cx="11880000" cy="1422554"/>
            </a:xfrm>
            <a:prstGeom prst="roundRect">
              <a:avLst>
                <a:gd name="adj" fmla="val 32119"/>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Caro(a) estudante, neste momento, vamos exercitar a habilidade de </a:t>
              </a:r>
              <a:r>
                <a:rPr lang="pt-BR" sz="22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resolver </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problemas que envolvam variação de proporcionalidade direta ou inversa entre duas ou mais grandezas, inclusive escalas. Fique atento(a) à resolução e marque apenas uma alternativa.</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10;&#10;O conteúdo gerado por IA pode estar incorreto.">
              <a:extLst>
                <a:ext uri="{FF2B5EF4-FFF2-40B4-BE49-F238E27FC236}">
                  <a16:creationId xmlns:a16="http://schemas.microsoft.com/office/drawing/2014/main" id="{A984ECA4-FF16-9A38-737E-25B7D03B0462}"/>
                </a:ext>
              </a:extLst>
            </p:cNvPr>
            <p:cNvPicPr>
              <a:picLocks noChangeAspect="1"/>
            </p:cNvPicPr>
            <p:nvPr/>
          </p:nvPicPr>
          <p:blipFill rotWithShape="1">
            <a:blip r:embed="rId2">
              <a:extLst>
                <a:ext uri="{28A0092B-C50C-407E-A947-70E740481C1C}">
                  <a14:useLocalDpi xmlns:a14="http://schemas.microsoft.com/office/drawing/2010/main" val="0"/>
                </a:ext>
              </a:extLst>
            </a:blip>
            <a:srcRect t="7333" b="20931"/>
            <a:stretch>
              <a:fillRect/>
            </a:stretch>
          </p:blipFill>
          <p:spPr bwMode="auto">
            <a:xfrm>
              <a:off x="140047" y="653810"/>
              <a:ext cx="2160000" cy="754388"/>
            </a:xfrm>
            <a:prstGeom prst="rect">
              <a:avLst/>
            </a:prstGeom>
            <a:noFill/>
            <a:ln>
              <a:noFill/>
            </a:ln>
            <a:extLst>
              <a:ext uri="{53640926-AAD7-44D8-BBD7-CCE9431645EC}">
                <a14:shadowObscured xmlns:a14="http://schemas.microsoft.com/office/drawing/2010/main"/>
              </a:ext>
            </a:extLst>
          </p:spPr>
        </p:pic>
      </p:grpSp>
      <p:sp>
        <p:nvSpPr>
          <p:cNvPr id="6" name="CaixaDeTexto 5">
            <a:extLst>
              <a:ext uri="{FF2B5EF4-FFF2-40B4-BE49-F238E27FC236}">
                <a16:creationId xmlns:a16="http://schemas.microsoft.com/office/drawing/2014/main" id="{969119C5-0366-B30D-F41C-4B4D30459DB3}"/>
              </a:ext>
            </a:extLst>
          </p:cNvPr>
          <p:cNvSpPr txBox="1"/>
          <p:nvPr/>
        </p:nvSpPr>
        <p:spPr>
          <a:xfrm>
            <a:off x="1068599" y="2539081"/>
            <a:ext cx="10054801" cy="3788153"/>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Item 1.</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a produção de 15 litros de etanol, são necessários 187,5 kg de cana-de-açúcar. Um produtor colheu um total de 250 kg de cana-de-açúcar.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Quantos litros de etanol poderão ser produzidos com a quantidade colhida por esse produtor?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18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20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22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26</a:t>
            </a:r>
          </a:p>
          <a:p>
            <a:pPr>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234466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6F149D9-1050-8789-6E63-6137469CF401}"/>
              </a:ext>
            </a:extLst>
          </p:cNvPr>
          <p:cNvSpPr txBox="1"/>
          <p:nvPr/>
        </p:nvSpPr>
        <p:spPr>
          <a:xfrm>
            <a:off x="156000" y="941028"/>
            <a:ext cx="11880000" cy="5428666"/>
          </a:xfrm>
          <a:prstGeom prst="rect">
            <a:avLst/>
          </a:prstGeom>
          <a:solidFill>
            <a:schemeClr val="bg1"/>
          </a:solidFill>
        </p:spPr>
        <p:txBody>
          <a:bodyPr wrap="square">
            <a:spAutoFit/>
          </a:bodyPr>
          <a:lstStyle/>
          <a:p>
            <a:pPr algn="ctr">
              <a:lnSpc>
                <a:spcPct val="106000"/>
              </a:lnSpc>
              <a:spcAft>
                <a:spcPts val="4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 REGRA DE TRÊS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regra de três é um método utilizado para resolver problemas envolvendo proporções. Ela é usada quando há, pelo menos, três valores conhecidos e um valor desconhecido. Existem dois tipos de regra de três: simples e composta.</a:t>
            </a:r>
          </a:p>
          <a:p>
            <a:pPr algn="just">
              <a:lnSpc>
                <a:spcPct val="115000"/>
              </a:lnSpc>
              <a:spcAft>
                <a:spcPts val="4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400"/>
              </a:spcAft>
              <a:buFont typeface="Wingdings" panose="05000000000000000000" pitchFamily="2" charset="2"/>
              <a:buChar char=""/>
            </a:pPr>
            <a:r>
              <a:rPr lang="pt-BR" sz="2200" b="1" kern="100" dirty="0">
                <a:effectLst/>
                <a:uFill>
                  <a:solidFill>
                    <a:srgbClr val="FF0000"/>
                  </a:solidFill>
                </a:uFill>
                <a:latin typeface="Arial Narrow" panose="020B0606020202030204" pitchFamily="34" charset="0"/>
                <a:ea typeface="MS Mincho" panose="02020609040205080304" pitchFamily="49" charset="-128"/>
                <a:cs typeface="Times New Roman" panose="02020603050405020304" pitchFamily="18" charset="0"/>
              </a:rPr>
              <a:t>Regra de três simples</a:t>
            </a:r>
            <a:endParaRPr lang="pt-BR" sz="2200" kern="100" dirty="0">
              <a:effectLst/>
              <a:uFill>
                <a:solidFill>
                  <a:srgbClr val="FF0000"/>
                </a:solidFill>
              </a:u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Chama-se regra de três porque são três os valores conhecidos, e o processo prático deve seguir as seguintes etapas: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1º) Separar as grandezas em colunas, conservando a mesma grandeza e unidade em cada coluna;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2º) Verificar se as grandezas são diretamente ou inversamente proporcionais;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3º) Montar a proporção correspondente às grandezas;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4º) Aplicar a propriedade fundamental das proporções (PFP).</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028EA42F-4210-45FB-1F84-00A3E635B45E}"/>
              </a:ext>
            </a:extLst>
          </p:cNvPr>
          <p:cNvPicPr>
            <a:picLocks noChangeAspect="1"/>
          </p:cNvPicPr>
          <p:nvPr/>
        </p:nvPicPr>
        <p:blipFill>
          <a:blip r:embed="rId2"/>
          <a:stretch>
            <a:fillRect/>
          </a:stretch>
        </p:blipFill>
        <p:spPr>
          <a:xfrm>
            <a:off x="156000" y="659562"/>
            <a:ext cx="3600000" cy="747630"/>
          </a:xfrm>
          <a:prstGeom prst="rect">
            <a:avLst/>
          </a:prstGeom>
        </p:spPr>
      </p:pic>
    </p:spTree>
    <p:extLst>
      <p:ext uri="{BB962C8B-B14F-4D97-AF65-F5344CB8AC3E}">
        <p14:creationId xmlns:p14="http://schemas.microsoft.com/office/powerpoint/2010/main" val="28601796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1A5EC0F6-135D-142A-0EB4-5F20F97895D0}"/>
              </a:ext>
            </a:extLst>
          </p:cNvPr>
          <p:cNvPicPr>
            <a:picLocks noChangeAspect="1"/>
          </p:cNvPicPr>
          <p:nvPr/>
        </p:nvPicPr>
        <p:blipFill>
          <a:blip r:embed="rId2">
            <a:extLst>
              <a:ext uri="{28A0092B-C50C-407E-A947-70E740481C1C}">
                <a14:useLocalDpi xmlns:a14="http://schemas.microsoft.com/office/drawing/2010/main" val="0"/>
              </a:ext>
            </a:extLst>
          </a:blip>
          <a:srcRect t="8347" r="1840" b="8347"/>
          <a:stretch>
            <a:fillRect/>
          </a:stretch>
        </p:blipFill>
        <p:spPr bwMode="auto">
          <a:xfrm>
            <a:off x="156000" y="666090"/>
            <a:ext cx="2160000" cy="902387"/>
          </a:xfrm>
          <a:prstGeom prst="rect">
            <a:avLst/>
          </a:prstGeom>
          <a:noFill/>
          <a:ln>
            <a:noFill/>
          </a:ln>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68F72AF3-0676-5149-71BB-E90DAB91C59C}"/>
                  </a:ext>
                </a:extLst>
              </p:cNvPr>
              <p:cNvSpPr txBox="1"/>
              <p:nvPr/>
            </p:nvSpPr>
            <p:spPr>
              <a:xfrm>
                <a:off x="156000" y="1577442"/>
                <a:ext cx="5760000" cy="4749955"/>
              </a:xfrm>
              <a:prstGeom prst="rect">
                <a:avLst/>
              </a:prstGeom>
              <a:noFill/>
            </p:spPr>
            <p:txBody>
              <a:bodyPr wrap="square">
                <a:spAutoFit/>
              </a:bodyPr>
              <a:lstStyle/>
              <a:p>
                <a:pPr algn="just"/>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Se 10 camisas custam R$ 700,00, qual será o preço de 12 dessas camisas?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Quanto mais camisas, maior o valor da compra, ou seja, são grandezas diretamente proporcionais.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10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700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=12∙700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8400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=840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12 camisas custam R$ 840,00.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68F72AF3-0676-5149-71BB-E90DAB91C59C}"/>
                  </a:ext>
                </a:extLst>
              </p:cNvPr>
              <p:cNvSpPr txBox="1">
                <a:spLocks noRot="1" noChangeAspect="1" noMove="1" noResize="1" noEditPoints="1" noAdjustHandles="1" noChangeArrowheads="1" noChangeShapeType="1" noTextEdit="1"/>
              </p:cNvSpPr>
              <p:nvPr/>
            </p:nvSpPr>
            <p:spPr>
              <a:xfrm>
                <a:off x="156000" y="1577442"/>
                <a:ext cx="5760000" cy="4749955"/>
              </a:xfrm>
              <a:prstGeom prst="rect">
                <a:avLst/>
              </a:prstGeom>
              <a:blipFill>
                <a:blip r:embed="rId3"/>
                <a:stretch>
                  <a:fillRect l="-1377" t="-899" r="-1483" b="-1669"/>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8C2A3EA6-58F4-F8F9-9606-05F6B462378E}"/>
                  </a:ext>
                </a:extLst>
              </p:cNvPr>
              <p:cNvSpPr txBox="1"/>
              <p:nvPr/>
            </p:nvSpPr>
            <p:spPr>
              <a:xfrm>
                <a:off x="6276000" y="807523"/>
                <a:ext cx="5760000" cy="5794535"/>
              </a:xfrm>
              <a:prstGeom prst="rect">
                <a:avLst/>
              </a:prstGeom>
              <a:noFill/>
            </p:spPr>
            <p:txBody>
              <a:bodyPr wrap="square">
                <a:spAutoFit/>
              </a:bodyPr>
              <a:lstStyle/>
              <a:p>
                <a:pPr algn="just"/>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10 dias, 4 pedreiros constroem um muro. Em quantos dias 2 pedreiros fariam o mesmo serviço?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Quanto menos pedreiros, maior o tempo gasto para a construção do muro, ou seja, são grandezas inversamente proporcionais.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2 </m:t>
                                  </m:r>
                                </m:den>
                              </m:f>
                            </m:e>
                          </m:d>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p>
                      </m:sSup>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2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=4∙10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40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Logo, 2 pedreiros constroem este muro em 20 dias.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8C2A3EA6-58F4-F8F9-9606-05F6B462378E}"/>
                  </a:ext>
                </a:extLst>
              </p:cNvPr>
              <p:cNvSpPr txBox="1">
                <a:spLocks noRot="1" noChangeAspect="1" noMove="1" noResize="1" noEditPoints="1" noAdjustHandles="1" noChangeArrowheads="1" noChangeShapeType="1" noTextEdit="1"/>
              </p:cNvSpPr>
              <p:nvPr/>
            </p:nvSpPr>
            <p:spPr>
              <a:xfrm>
                <a:off x="6276000" y="807523"/>
                <a:ext cx="5760000" cy="5794535"/>
              </a:xfrm>
              <a:prstGeom prst="rect">
                <a:avLst/>
              </a:prstGeom>
              <a:blipFill>
                <a:blip r:embed="rId4"/>
                <a:stretch>
                  <a:fillRect l="-1377" t="-631" r="-1483" b="-1262"/>
                </a:stretch>
              </a:blipFill>
            </p:spPr>
            <p:txBody>
              <a:bodyPr/>
              <a:lstStyle/>
              <a:p>
                <a:r>
                  <a:rPr lang="pt-BR">
                    <a:noFill/>
                  </a:rPr>
                  <a:t> </a:t>
                </a:r>
              </a:p>
            </p:txBody>
          </p:sp>
        </mc:Fallback>
      </mc:AlternateContent>
      <p:pic>
        <p:nvPicPr>
          <p:cNvPr id="6" name="Imagem 5" descr="Tabela&#10;&#10;Descrição gerada automaticamente">
            <a:extLst>
              <a:ext uri="{FF2B5EF4-FFF2-40B4-BE49-F238E27FC236}">
                <a16:creationId xmlns:a16="http://schemas.microsoft.com/office/drawing/2014/main" id="{12E3484B-482F-566C-F6C5-91C13EE80BFE}"/>
              </a:ext>
            </a:extLst>
          </p:cNvPr>
          <p:cNvPicPr>
            <a:picLocks noChangeAspect="1"/>
          </p:cNvPicPr>
          <p:nvPr/>
        </p:nvPicPr>
        <p:blipFill>
          <a:blip r:embed="rId5">
            <a:extLst>
              <a:ext uri="{28A0092B-C50C-407E-A947-70E740481C1C}">
                <a14:useLocalDpi xmlns:a14="http://schemas.microsoft.com/office/drawing/2010/main" val="0"/>
              </a:ext>
            </a:extLst>
          </a:blip>
          <a:srcRect l="1723" t="11784" r="1219" b="6140"/>
          <a:stretch>
            <a:fillRect/>
          </a:stretch>
        </p:blipFill>
        <p:spPr bwMode="auto">
          <a:xfrm>
            <a:off x="876000" y="2352044"/>
            <a:ext cx="4320000" cy="1110698"/>
          </a:xfrm>
          <a:prstGeom prst="rect">
            <a:avLst/>
          </a:prstGeom>
          <a:noFill/>
          <a:ln>
            <a:noFill/>
          </a:ln>
        </p:spPr>
      </p:pic>
      <p:pic>
        <p:nvPicPr>
          <p:cNvPr id="7" name="Imagem 6" descr="Tabela&#10;&#10;Descrição gerada automaticamente">
            <a:extLst>
              <a:ext uri="{FF2B5EF4-FFF2-40B4-BE49-F238E27FC236}">
                <a16:creationId xmlns:a16="http://schemas.microsoft.com/office/drawing/2014/main" id="{A02A2FDD-63E1-A5CB-ADE5-352C0193BDD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6000" y="1568477"/>
            <a:ext cx="4320000" cy="1219325"/>
          </a:xfrm>
          <a:prstGeom prst="rect">
            <a:avLst/>
          </a:prstGeom>
          <a:noFill/>
          <a:ln>
            <a:noFill/>
          </a:ln>
        </p:spPr>
      </p:pic>
    </p:spTree>
    <p:extLst>
      <p:ext uri="{BB962C8B-B14F-4D97-AF65-F5344CB8AC3E}">
        <p14:creationId xmlns:p14="http://schemas.microsoft.com/office/powerpoint/2010/main" val="23258104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3FE9383-9ECB-8426-4E08-C87907A768CC}"/>
              </a:ext>
            </a:extLst>
          </p:cNvPr>
          <p:cNvSpPr txBox="1"/>
          <p:nvPr/>
        </p:nvSpPr>
        <p:spPr>
          <a:xfrm>
            <a:off x="156000" y="984337"/>
            <a:ext cx="11880000" cy="5448095"/>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uFill>
                  <a:solidFill>
                    <a:srgbClr val="FF0000"/>
                  </a:solidFill>
                </a:uFill>
                <a:latin typeface="Arial Narrow" panose="020B0606020202030204" pitchFamily="34" charset="0"/>
                <a:ea typeface="MS Mincho" panose="02020609040205080304" pitchFamily="49" charset="-128"/>
                <a:cs typeface="Arabic Typesetting" panose="03020402040406030203" pitchFamily="66" charset="-78"/>
              </a:rPr>
              <a:t>Regra de três composta</a:t>
            </a:r>
          </a:p>
          <a:p>
            <a:pPr lvl="0" algn="just">
              <a:lnSpc>
                <a:spcPct val="115000"/>
              </a:lnSpc>
              <a:spcAft>
                <a:spcPts val="800"/>
              </a:spcAft>
            </a:pPr>
            <a:endParaRPr lang="pt-BR" sz="2200" kern="100" dirty="0">
              <a:effectLst/>
              <a:uFill>
                <a:solidFill>
                  <a:srgbClr val="FF0000"/>
                </a:solidFill>
              </a:uFill>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Alguns problemas envolvem três ou mais grandezas, que podem ser diretamente ou inversamente proporcionais. Nestes casos, aplica-se a regra de três composta.</a:t>
            </a: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Para resolver problemas de regra de três composta, deve-se:</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1º) Escrever, numa mesma coluna, as grandezas de mesma espécie;</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2º) Identificar se as grandezas são diretamente ou inversamente proporcionais, comparando-as com a grandeza que possui a incógnita;</a:t>
            </a:r>
            <a:endParaRPr lang="pt-BR" sz="2200"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3º) Escrever a proporção da seguinte forma: </a:t>
            </a:r>
            <a:r>
              <a:rPr lang="pt-BR" sz="2200" b="1" kern="100" dirty="0">
                <a:effectLst/>
                <a:latin typeface="Arial Narrow" panose="020B0606020202030204" pitchFamily="34" charset="0"/>
                <a:ea typeface="MS Mincho" panose="02020609040205080304" pitchFamily="49" charset="-128"/>
                <a:cs typeface="Arabic Typesetting" panose="03020402040406030203" pitchFamily="66" charset="-78"/>
              </a:rPr>
              <a:t>igualar a razão que contém o termo desconhecido com ao produto das outras razões</a:t>
            </a: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(inverter a razão caso exista alguma grandeza inversamente proporcional à grandeza que contém a incógnita).</a:t>
            </a:r>
          </a:p>
        </p:txBody>
      </p:sp>
    </p:spTree>
    <p:extLst>
      <p:ext uri="{BB962C8B-B14F-4D97-AF65-F5344CB8AC3E}">
        <p14:creationId xmlns:p14="http://schemas.microsoft.com/office/powerpoint/2010/main" val="39471722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431F81-D284-104A-68DB-2B057093C435}"/>
              </a:ext>
            </a:extLst>
          </p:cNvPr>
          <p:cNvSpPr txBox="1"/>
          <p:nvPr/>
        </p:nvSpPr>
        <p:spPr>
          <a:xfrm>
            <a:off x="155999" y="767928"/>
            <a:ext cx="5760000" cy="5970865"/>
          </a:xfrm>
          <a:prstGeom prst="rect">
            <a:avLst/>
          </a:prstGeom>
          <a:noFill/>
        </p:spPr>
        <p:txBody>
          <a:bodyPr wrap="square">
            <a:spAutoFit/>
          </a:bodyPr>
          <a:lstStyle/>
          <a:p>
            <a:pPr algn="just"/>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 </a:t>
            </a: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Sônia contratou 15 operários para construir sua casa. Esses operários levariam 110 dias para terminar a construção se trabalhassem 6 horas por dia. Porém, 5 operários se ausentaram da construção. Se mantiverem o ritmo de trabalho e trabalharem 8 horas por dia, em quantos dias o restante dos operários construirá a casa de Sônia?</a:t>
            </a: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Comparando as grandezas: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indent="268288" algn="jus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tempo (em dias) e o número de operários são inversamente proporcionais, pois, quanto menos operários, mais dias se gastam com a obra.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B64B5122-FD5B-997C-31F3-204B4A75905C}"/>
                  </a:ext>
                </a:extLst>
              </p:cNvPr>
              <p:cNvSpPr txBox="1"/>
              <p:nvPr/>
            </p:nvSpPr>
            <p:spPr>
              <a:xfrm>
                <a:off x="6276002" y="767928"/>
                <a:ext cx="5760000" cy="5535811"/>
              </a:xfrm>
              <a:prstGeom prst="rect">
                <a:avLst/>
              </a:prstGeom>
              <a:noFill/>
            </p:spPr>
            <p:txBody>
              <a:bodyPr wrap="square">
                <a:spAutoFit/>
              </a:bodyPr>
              <a:lstStyle/>
              <a:p>
                <a:pPr lvl="0" indent="268288" algn="jus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tempo (em dias) e o tempo (horas por dia) são inversamente proporcionais, pois, quanto mais horas por dia trabalhadas, menos dias se gastam para finalizar a obra.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Dessa forma, obtemos: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110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10 </m:t>
                                  </m:r>
                                </m:den>
                              </m:f>
                            </m:e>
                          </m:d>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6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den>
                              </m:f>
                            </m:e>
                          </m:d>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p>
                      </m:sSup>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110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15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8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110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90</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=9900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9900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80</m:t>
                          </m:r>
                        </m:den>
                      </m:f>
                    </m:oMath>
                  </m:oMathPara>
                </a14:m>
                <a:endParaRPr lang="pt-BR" sz="2200" i="1" kern="100" dirty="0">
                  <a:effectLst/>
                  <a:latin typeface="Cambria Math" panose="02040503050406030204" pitchFamily="18" charset="0"/>
                  <a:ea typeface="MS Mincho" panose="02020609040205080304" pitchFamily="49" charset="-128"/>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=123,75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os operários restantes levarão 124 dias.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B64B5122-FD5B-997C-31F3-204B4A75905C}"/>
                  </a:ext>
                </a:extLst>
              </p:cNvPr>
              <p:cNvSpPr txBox="1">
                <a:spLocks noRot="1" noChangeAspect="1" noMove="1" noResize="1" noEditPoints="1" noAdjustHandles="1" noChangeArrowheads="1" noChangeShapeType="1" noTextEdit="1"/>
              </p:cNvSpPr>
              <p:nvPr/>
            </p:nvSpPr>
            <p:spPr>
              <a:xfrm>
                <a:off x="6276002" y="767928"/>
                <a:ext cx="5760000" cy="5535811"/>
              </a:xfrm>
              <a:prstGeom prst="rect">
                <a:avLst/>
              </a:prstGeom>
              <a:blipFill>
                <a:blip r:embed="rId2"/>
                <a:stretch>
                  <a:fillRect l="-1483" t="-881" r="-1483" b="-1322"/>
                </a:stretch>
              </a:blipFill>
            </p:spPr>
            <p:txBody>
              <a:bodyPr/>
              <a:lstStyle/>
              <a:p>
                <a:r>
                  <a:rPr lang="pt-BR">
                    <a:noFill/>
                  </a:rPr>
                  <a:t> </a:t>
                </a:r>
              </a:p>
            </p:txBody>
          </p:sp>
        </mc:Fallback>
      </mc:AlternateContent>
      <p:pic>
        <p:nvPicPr>
          <p:cNvPr id="5" name="Imagem 4" descr="Tabela&#10;&#10;Descrição gerada automaticamente">
            <a:extLst>
              <a:ext uri="{FF2B5EF4-FFF2-40B4-BE49-F238E27FC236}">
                <a16:creationId xmlns:a16="http://schemas.microsoft.com/office/drawing/2014/main" id="{B9D77855-DE62-236F-0880-D5869ABF24A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999" y="3685237"/>
            <a:ext cx="5760000" cy="1252510"/>
          </a:xfrm>
          <a:prstGeom prst="rect">
            <a:avLst/>
          </a:prstGeom>
          <a:noFill/>
          <a:ln>
            <a:noFill/>
          </a:ln>
        </p:spPr>
      </p:pic>
    </p:spTree>
    <p:extLst>
      <p:ext uri="{BB962C8B-B14F-4D97-AF65-F5344CB8AC3E}">
        <p14:creationId xmlns:p14="http://schemas.microsoft.com/office/powerpoint/2010/main" val="31006408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6CD96911-E2AC-BDBA-4EB8-2415F18B5409}"/>
              </a:ext>
            </a:extLst>
          </p:cNvPr>
          <p:cNvPicPr>
            <a:picLocks noChangeAspect="1"/>
          </p:cNvPicPr>
          <p:nvPr/>
        </p:nvPicPr>
        <p:blipFill>
          <a:blip r:embed="rId2">
            <a:extLst>
              <a:ext uri="{28A0092B-C50C-407E-A947-70E740481C1C}">
                <a14:useLocalDpi xmlns:a14="http://schemas.microsoft.com/office/drawing/2010/main" val="0"/>
              </a:ext>
            </a:extLst>
          </a:blip>
          <a:srcRect t="9140" r="2199" b="9140"/>
          <a:stretch>
            <a:fillRect/>
          </a:stretch>
        </p:blipFill>
        <p:spPr bwMode="auto">
          <a:xfrm>
            <a:off x="156000" y="651134"/>
            <a:ext cx="1800000" cy="738462"/>
          </a:xfrm>
          <a:prstGeom prst="rect">
            <a:avLst/>
          </a:prstGeom>
          <a:noFill/>
          <a:ln>
            <a:noFill/>
          </a:ln>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753FBA94-9A00-0EC2-ED01-C5899E3C9B55}"/>
                  </a:ext>
                </a:extLst>
              </p:cNvPr>
              <p:cNvSpPr txBox="1"/>
              <p:nvPr/>
            </p:nvSpPr>
            <p:spPr>
              <a:xfrm>
                <a:off x="156000" y="1389596"/>
                <a:ext cx="5760000" cy="5287794"/>
              </a:xfrm>
              <a:prstGeom prst="rect">
                <a:avLst/>
              </a:prstGeom>
              <a:noFill/>
            </p:spPr>
            <p:txBody>
              <a:bodyPr wrap="square">
                <a:spAutoFit/>
              </a:bodyPr>
              <a:lstStyle/>
              <a:p>
                <a:pPr algn="ctr">
                  <a:lnSpc>
                    <a:spcPct val="106000"/>
                  </a:lnSpc>
                  <a:spcAft>
                    <a:spcPts val="4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CONSTANTE DE PROPORCIONALIDADE E FUNÇÃO</a:t>
                </a:r>
              </a:p>
              <a:p>
                <a:pPr algn="ctr">
                  <a:lnSpc>
                    <a:spcPct val="106000"/>
                  </a:lnSpc>
                  <a:spcAft>
                    <a:spcPts val="400"/>
                  </a:spcAft>
                </a:pP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Quando duas grandezas são diretamente proporcionais, a </a:t>
                </a:r>
                <a:r>
                  <a:rPr lang="pt-BR" sz="2200" b="1" kern="100" dirty="0">
                    <a:solidFill>
                      <a:srgbClr val="0000FF"/>
                    </a:solidFill>
                    <a:effectLst/>
                    <a:latin typeface="Arial Narrow" panose="020B0606020202030204" pitchFamily="34" charset="0"/>
                    <a:ea typeface="MS Mincho" panose="02020609040205080304" pitchFamily="49" charset="-128"/>
                    <a:cs typeface="Times New Roman" panose="02020603050405020304" pitchFamily="18" charset="0"/>
                  </a:rPr>
                  <a:t>divisão</a:t>
                </a:r>
                <a:r>
                  <a:rPr lang="pt-BR" sz="2200" kern="100" dirty="0">
                    <a:solidFill>
                      <a:srgbClr val="0000FF"/>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entre seus valores é sempre uma constante </a:t>
                </a:r>
                <a14:m>
                  <m:oMath xmlns:m="http://schemas.openxmlformats.org/officeDocument/2006/math">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chamada de constante de proporcionalidade.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Maria comprou 2 kg de maçã e pagou R$ 12,00. Em outro dia, ela comprou 5 kg de maçã e pagou R$ 30,00. Sabendo que o valor da maçã por quilo foi o mesmo, qual é o preço do quilo da maçã?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Grandezas envolvidas: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4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Massa das maçãs em quilogramas:</a:t>
                </a:r>
                <a:r>
                  <a:rPr lang="pt-BR" sz="2200" b="1" kern="100" dirty="0">
                    <a:solidFill>
                      <a:srgbClr val="00A8A4"/>
                    </a:solidFill>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4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Preço total em reais: </a:t>
                </a:r>
                <a14:m>
                  <m:oMath xmlns:m="http://schemas.openxmlformats.org/officeDocument/2006/math">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𝒚</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753FBA94-9A00-0EC2-ED01-C5899E3C9B55}"/>
                  </a:ext>
                </a:extLst>
              </p:cNvPr>
              <p:cNvSpPr txBox="1">
                <a:spLocks noRot="1" noChangeAspect="1" noMove="1" noResize="1" noEditPoints="1" noAdjustHandles="1" noChangeArrowheads="1" noChangeShapeType="1" noTextEdit="1"/>
              </p:cNvSpPr>
              <p:nvPr/>
            </p:nvSpPr>
            <p:spPr>
              <a:xfrm>
                <a:off x="156000" y="1389596"/>
                <a:ext cx="5760000" cy="5287794"/>
              </a:xfrm>
              <a:prstGeom prst="rect">
                <a:avLst/>
              </a:prstGeom>
              <a:blipFill>
                <a:blip r:embed="rId3"/>
                <a:stretch>
                  <a:fillRect l="-1483" t="-923" r="-1483" b="-1499"/>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CB380C25-26A3-FAA5-6471-7D19ADFA4695}"/>
                  </a:ext>
                </a:extLst>
              </p:cNvPr>
              <p:cNvSpPr txBox="1"/>
              <p:nvPr/>
            </p:nvSpPr>
            <p:spPr>
              <a:xfrm>
                <a:off x="6276000" y="717242"/>
                <a:ext cx="5760000" cy="5829737"/>
              </a:xfrm>
              <a:prstGeom prst="rect">
                <a:avLst/>
              </a:prstGeom>
              <a:noFill/>
            </p:spPr>
            <p:txBody>
              <a:bodyPr wrap="square">
                <a:spAutoFit/>
              </a:bodyPr>
              <a:lstStyle/>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Relação matemática:</a:t>
                </a:r>
              </a:p>
              <a:p>
                <a:pPr algn="just">
                  <a:lnSpc>
                    <a:spcPct val="106000"/>
                  </a:lnSpc>
                  <a:spcAft>
                    <a:spcPts val="400"/>
                  </a:spcAft>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num>
                        <m:den>
                          <m:r>
                            <a:rPr lang="pt-BR" sz="2200" b="1" i="1" kern="100">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Dessa forma,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num>
                        <m:den>
                          <m:r>
                            <a:rPr lang="pt-BR" sz="2200" b="1" i="1" kern="100">
                              <a:solidFill>
                                <a:srgbClr val="00A8A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𝟏𝟐</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𝟐</m:t>
                          </m:r>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𝟑𝟎</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𝟓</m:t>
                          </m:r>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𝟔</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Onde </a:t>
                </a:r>
                <a14:m>
                  <m:oMath xmlns:m="http://schemas.openxmlformats.org/officeDocument/2006/math">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𝟔</m:t>
                    </m:r>
                  </m:oMath>
                </a14:m>
                <a:r>
                  <a:rPr lang="pt-BR" sz="2200" kern="100" dirty="0">
                    <a:solidFill>
                      <a:srgbClr val="0000FF"/>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é 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constante de proporcionalidade</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(preço por kg).</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Imagine que: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400"/>
                  </a:spcAft>
                  <a:buSzPct val="100000"/>
                  <a:buFont typeface="Symbol" panose="05050102010706020507" pitchFamily="18" charset="2"/>
                  <a:buChar char=""/>
                  <a:tabLst>
                    <a:tab pos="457200" algn="l"/>
                  </a:tabLs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ao comprar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kg</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𝟔</m:t>
                    </m:r>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𝟏𝟎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𝑅</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$ 60,00</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400"/>
                  </a:spcAft>
                  <a:buSzPct val="100000"/>
                  <a:buFont typeface="Symbol" panose="05050102010706020507" pitchFamily="18" charset="2"/>
                  <a:buChar char=""/>
                  <a:tabLst>
                    <a:tab pos="457200" algn="l"/>
                  </a:tabLs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ao comprar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kg</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𝟔</m:t>
                    </m:r>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𝟏</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𝟓</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𝑅</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$ 9,00</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Segoe UI Emoji" panose="020B0502040204020203" pitchFamily="34"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constante de proporcionalidade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representa quanto se paga por 1 kg.</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Dessa forma, é possível representar a relação entre as grandezas como: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CB380C25-26A3-FAA5-6471-7D19ADFA4695}"/>
                  </a:ext>
                </a:extLst>
              </p:cNvPr>
              <p:cNvSpPr txBox="1">
                <a:spLocks noRot="1" noChangeAspect="1" noMove="1" noResize="1" noEditPoints="1" noAdjustHandles="1" noChangeArrowheads="1" noChangeShapeType="1" noTextEdit="1"/>
              </p:cNvSpPr>
              <p:nvPr/>
            </p:nvSpPr>
            <p:spPr>
              <a:xfrm>
                <a:off x="6276000" y="717242"/>
                <a:ext cx="5760000" cy="5829737"/>
              </a:xfrm>
              <a:prstGeom prst="rect">
                <a:avLst/>
              </a:prstGeom>
              <a:blipFill>
                <a:blip r:embed="rId4"/>
                <a:stretch>
                  <a:fillRect l="-1483" t="-732" r="-1483" b="-1255"/>
                </a:stretch>
              </a:blipFill>
            </p:spPr>
            <p:txBody>
              <a:bodyPr/>
              <a:lstStyle/>
              <a:p>
                <a:r>
                  <a:rPr lang="pt-BR">
                    <a:noFill/>
                  </a:rPr>
                  <a:t> </a:t>
                </a:r>
              </a:p>
            </p:txBody>
          </p:sp>
        </mc:Fallback>
      </mc:AlternateContent>
    </p:spTree>
    <p:extLst>
      <p:ext uri="{BB962C8B-B14F-4D97-AF65-F5344CB8AC3E}">
        <p14:creationId xmlns:p14="http://schemas.microsoft.com/office/powerpoint/2010/main" val="34013156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6EE3034B-BBAA-3EF8-2320-C7A09C1C7B59}"/>
                  </a:ext>
                </a:extLst>
              </p:cNvPr>
              <p:cNvSpPr txBox="1"/>
              <p:nvPr/>
            </p:nvSpPr>
            <p:spPr>
              <a:xfrm>
                <a:off x="336000" y="895678"/>
                <a:ext cx="11520000" cy="5654305"/>
              </a:xfrm>
              <a:prstGeom prst="rect">
                <a:avLst/>
              </a:prstGeom>
              <a:solidFill>
                <a:schemeClr val="bg1"/>
              </a:solidFill>
            </p:spPr>
            <p:txBody>
              <a:bodyPr wrap="square">
                <a:spAutoFit/>
              </a:bodyPr>
              <a:lstStyle/>
              <a:p>
                <a:pPr algn="just">
                  <a:lnSpc>
                    <a:spcPct val="106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relação entre duas </a:t>
                </a:r>
                <a:r>
                  <a:rPr lang="pt-BR" sz="2200" u="sng" kern="100" dirty="0">
                    <a:solidFill>
                      <a:srgbClr val="000000"/>
                    </a:solidFill>
                    <a:effectLst/>
                    <a:uFill>
                      <a:solidFill>
                        <a:srgbClr val="E97132"/>
                      </a:solidFill>
                    </a:uFill>
                    <a:latin typeface="Arial Narrow" panose="020B0606020202030204" pitchFamily="34" charset="0"/>
                    <a:ea typeface="MS Mincho" panose="02020609040205080304" pitchFamily="49" charset="-128"/>
                    <a:cs typeface="Times New Roman" panose="02020603050405020304" pitchFamily="18" charset="0"/>
                  </a:rPr>
                  <a:t>grandezas diretamente proporcionais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pode ser representada através de um </a:t>
                </a:r>
                <a:r>
                  <a:rPr lang="pt-BR" sz="2200" b="1" kern="100" dirty="0">
                    <a:solidFill>
                      <a:srgbClr val="E97132"/>
                    </a:solidFill>
                    <a:effectLst/>
                    <a:latin typeface="Arial Narrow" panose="020B0606020202030204" pitchFamily="34" charset="0"/>
                    <a:ea typeface="MS Mincho" panose="02020609040205080304" pitchFamily="49" charset="-128"/>
                    <a:cs typeface="Times New Roman" panose="02020603050405020304" pitchFamily="18" charset="0"/>
                  </a:rPr>
                  <a:t>gráfico,</a:t>
                </a:r>
                <a:r>
                  <a:rPr lang="pt-BR" sz="2200" kern="100" dirty="0">
                    <a:solidFill>
                      <a:srgbClr val="E97132"/>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que é uma </a:t>
                </a:r>
                <a:r>
                  <a:rPr lang="pt-BR" sz="2200" b="1" kern="100" dirty="0">
                    <a:solidFill>
                      <a:srgbClr val="E97132"/>
                    </a:solidFill>
                    <a:effectLst/>
                    <a:latin typeface="Arial Narrow" panose="020B0606020202030204" pitchFamily="34" charset="0"/>
                    <a:ea typeface="MS Mincho" panose="02020609040205080304" pitchFamily="49" charset="-128"/>
                    <a:cs typeface="Times New Roman" panose="02020603050405020304" pitchFamily="18" charset="0"/>
                  </a:rPr>
                  <a:t>reta</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no plano cartesiano, passando pela origem.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 exemplo das maçãs, temos uma </a:t>
                </a:r>
                <a:r>
                  <a:rPr lang="pt-BR" sz="2200" b="1" kern="100" dirty="0">
                    <a:solidFill>
                      <a:srgbClr val="E97132"/>
                    </a:solidFill>
                    <a:effectLst/>
                    <a:latin typeface="Arial Narrow" panose="020B0606020202030204" pitchFamily="34" charset="0"/>
                    <a:ea typeface="MS Mincho" panose="02020609040205080304" pitchFamily="49" charset="-128"/>
                    <a:cs typeface="Times New Roman" panose="02020603050405020304" pitchFamily="18" charset="0"/>
                  </a:rPr>
                  <a:t>semirreta</a:t>
                </a:r>
                <a:r>
                  <a:rPr lang="pt-BR" sz="2200" kern="100" dirty="0">
                    <a:solidFill>
                      <a:srgbClr val="E97132"/>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 origem na origem do plano cartesiano.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Observe que, quanto mais maçãs se compram, maior o valor a ser pago.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endPar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199063" algn="just">
                  <a:lnSpc>
                    <a:spcPct val="106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Quando duas grandezas são </a:t>
                </a:r>
                <a:r>
                  <a:rPr lang="pt-BR" sz="2200" u="sng" kern="100" dirty="0">
                    <a:effectLst/>
                    <a:uFill>
                      <a:solidFill>
                        <a:srgbClr val="0000FF"/>
                      </a:solidFill>
                    </a:uFill>
                    <a:latin typeface="Arial Narrow" panose="020B0606020202030204" pitchFamily="34" charset="0"/>
                    <a:ea typeface="MS Mincho" panose="02020609040205080304" pitchFamily="49" charset="-128"/>
                    <a:cs typeface="Times New Roman" panose="02020603050405020304" pitchFamily="18" charset="0"/>
                  </a:rPr>
                  <a:t>inversamente proporcionais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a:t>
                </a:r>
                <a:r>
                  <a:rPr lang="pt-BR" sz="2200" b="1" u="sng" kern="100" dirty="0">
                    <a:solidFill>
                      <a:srgbClr val="0000FF"/>
                    </a:solidFill>
                    <a:effectLst/>
                    <a:uFill>
                      <a:solidFill>
                        <a:srgbClr val="0000FF"/>
                      </a:solidFill>
                    </a:uFill>
                    <a:latin typeface="Arial Narrow" panose="020B0606020202030204" pitchFamily="34" charset="0"/>
                    <a:ea typeface="MS Mincho" panose="02020609040205080304" pitchFamily="49" charset="-128"/>
                    <a:cs typeface="Times New Roman" panose="02020603050405020304" pitchFamily="18" charset="0"/>
                  </a:rPr>
                  <a:t>multiplicação</a:t>
                </a:r>
                <a:r>
                  <a:rPr lang="pt-BR" sz="2200" kern="100" dirty="0">
                    <a:solidFill>
                      <a:srgbClr val="0000FF"/>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entre seus valores é sempre uma constante </a:t>
                </a:r>
                <a14:m>
                  <m:oMath xmlns:m="http://schemas.openxmlformats.org/officeDocument/2006/math">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chamada de constante de proporcionalidade. </a:t>
                </a:r>
              </a:p>
              <a:p>
                <a:pPr marL="5199063" algn="just">
                  <a:lnSpc>
                    <a:spcPct val="106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99063" algn="just">
                  <a:lnSpc>
                    <a:spcPct val="106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5199063" algn="just">
                  <a:lnSpc>
                    <a:spcPct val="106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6EE3034B-BBAA-3EF8-2320-C7A09C1C7B59}"/>
                  </a:ext>
                </a:extLst>
              </p:cNvPr>
              <p:cNvSpPr txBox="1">
                <a:spLocks noRot="1" noChangeAspect="1" noMove="1" noResize="1" noEditPoints="1" noAdjustHandles="1" noChangeArrowheads="1" noChangeShapeType="1" noTextEdit="1"/>
              </p:cNvSpPr>
              <p:nvPr/>
            </p:nvSpPr>
            <p:spPr>
              <a:xfrm>
                <a:off x="336000" y="895678"/>
                <a:ext cx="11520000" cy="5654305"/>
              </a:xfrm>
              <a:prstGeom prst="rect">
                <a:avLst/>
              </a:prstGeom>
              <a:blipFill>
                <a:blip r:embed="rId2"/>
                <a:stretch>
                  <a:fillRect l="-688" t="-863" r="-688"/>
                </a:stretch>
              </a:blipFill>
            </p:spPr>
            <p:txBody>
              <a:bodyPr/>
              <a:lstStyle/>
              <a:p>
                <a:r>
                  <a:rPr lang="pt-BR">
                    <a:noFill/>
                  </a:rPr>
                  <a:t> </a:t>
                </a:r>
              </a:p>
            </p:txBody>
          </p:sp>
        </mc:Fallback>
      </mc:AlternateContent>
      <p:pic>
        <p:nvPicPr>
          <p:cNvPr id="4" name="Imagem 3" descr="Gráfico, Gráfico de linhas&#10;&#10;O conteúdo gerado por IA pode estar incorreto.">
            <a:extLst>
              <a:ext uri="{FF2B5EF4-FFF2-40B4-BE49-F238E27FC236}">
                <a16:creationId xmlns:a16="http://schemas.microsoft.com/office/drawing/2014/main" id="{F7430BCB-8456-84D9-743A-69581AE7917B}"/>
              </a:ext>
            </a:extLst>
          </p:cNvPr>
          <p:cNvPicPr>
            <a:picLocks noChangeAspect="1"/>
          </p:cNvPicPr>
          <p:nvPr/>
        </p:nvPicPr>
        <p:blipFill>
          <a:blip r:embed="rId3" cstate="print">
            <a:extLst>
              <a:ext uri="{28A0092B-C50C-407E-A947-70E740481C1C}">
                <a14:useLocalDpi xmlns:a14="http://schemas.microsoft.com/office/drawing/2010/main" val="0"/>
              </a:ext>
            </a:extLst>
          </a:blip>
          <a:srcRect l="59642"/>
          <a:stretch>
            <a:fillRect/>
          </a:stretch>
        </p:blipFill>
        <p:spPr bwMode="auto">
          <a:xfrm>
            <a:off x="1751198" y="3103879"/>
            <a:ext cx="2663678" cy="3600000"/>
          </a:xfrm>
          <a:prstGeom prst="rect">
            <a:avLst/>
          </a:prstGeom>
          <a:noFill/>
          <a:ln>
            <a:noFill/>
          </a:ln>
        </p:spPr>
      </p:pic>
    </p:spTree>
    <p:extLst>
      <p:ext uri="{BB962C8B-B14F-4D97-AF65-F5344CB8AC3E}">
        <p14:creationId xmlns:p14="http://schemas.microsoft.com/office/powerpoint/2010/main" val="1152345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26FEB067-A1CB-4A8A-E8C6-5035CFAAB48A}"/>
                  </a:ext>
                </a:extLst>
              </p:cNvPr>
              <p:cNvSpPr txBox="1"/>
              <p:nvPr/>
            </p:nvSpPr>
            <p:spPr>
              <a:xfrm>
                <a:off x="156000" y="871631"/>
                <a:ext cx="5760000" cy="5141857"/>
              </a:xfrm>
              <a:prstGeom prst="rect">
                <a:avLst/>
              </a:prstGeom>
              <a:noFill/>
            </p:spPr>
            <p:txBody>
              <a:bodyPr wrap="square">
                <a:spAutoFit/>
              </a:bodyPr>
              <a:lstStyle/>
              <a:p>
                <a:pPr algn="just">
                  <a:lnSpc>
                    <a:spcPct val="106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Uma tarefa leva 12 horas para ser realizada por 2 pessoas. Se mais pessoas forem envolvidas, o tempo para concluir a tarefa diminui, desde que todas trabalhem com a mesma eficiência e ao mesmo tempo.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u="heavy" kern="100" dirty="0">
                    <a:effectLst/>
                    <a:latin typeface="Arial Narrow" panose="020B0606020202030204" pitchFamily="34" charset="0"/>
                    <a:ea typeface="MS Mincho" panose="02020609040205080304" pitchFamily="49" charset="-128"/>
                    <a:cs typeface="Times New Roman" panose="02020603050405020304" pitchFamily="18" charset="0"/>
                  </a:rPr>
                  <a:t>Grandezas envolvidas: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Número de pessoas:</a:t>
                </a:r>
                <a:r>
                  <a:rPr lang="pt-BR" sz="2200" b="1" kern="100" dirty="0">
                    <a:solidFill>
                      <a:srgbClr val="00A8A4"/>
                    </a:solidFill>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Tempo para concluir a tarefa (horas):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Relação matemática: </a:t>
                </a:r>
              </a:p>
              <a:p>
                <a:pPr algn="just">
                  <a:lnSpc>
                    <a:spcPct val="106000"/>
                  </a:lnSpc>
                  <a:spcAft>
                    <a:spcPts val="800"/>
                  </a:spcAft>
                </a:pPr>
                <a14:m>
                  <m:oMathPara xmlns:m="http://schemas.openxmlformats.org/officeDocument/2006/math">
                    <m:oMathParaPr>
                      <m:jc m:val="centerGroup"/>
                    </m:oMathParaPr>
                    <m:oMath xmlns:m="http://schemas.openxmlformats.org/officeDocument/2006/math">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ou</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num>
                        <m:den>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26FEB067-A1CB-4A8A-E8C6-5035CFAAB48A}"/>
                  </a:ext>
                </a:extLst>
              </p:cNvPr>
              <p:cNvSpPr txBox="1">
                <a:spLocks noRot="1" noChangeAspect="1" noMove="1" noResize="1" noEditPoints="1" noAdjustHandles="1" noChangeArrowheads="1" noChangeShapeType="1" noTextEdit="1"/>
              </p:cNvSpPr>
              <p:nvPr/>
            </p:nvSpPr>
            <p:spPr>
              <a:xfrm>
                <a:off x="156000" y="871631"/>
                <a:ext cx="5760000" cy="5141857"/>
              </a:xfrm>
              <a:prstGeom prst="rect">
                <a:avLst/>
              </a:prstGeom>
              <a:blipFill>
                <a:blip r:embed="rId2"/>
                <a:stretch>
                  <a:fillRect l="-1483" t="-949" r="-148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DC6EE1A8-A926-D250-3784-F1D2BA395FD0}"/>
                  </a:ext>
                </a:extLst>
              </p:cNvPr>
              <p:cNvSpPr txBox="1"/>
              <p:nvPr/>
            </p:nvSpPr>
            <p:spPr>
              <a:xfrm>
                <a:off x="6276000" y="871631"/>
                <a:ext cx="5760000" cy="5739648"/>
              </a:xfrm>
              <a:prstGeom prst="rect">
                <a:avLst/>
              </a:prstGeom>
              <a:noFill/>
            </p:spPr>
            <p:txBody>
              <a:bodyPr wrap="square">
                <a:spAutoFit/>
              </a:bodyPr>
              <a:lstStyle/>
              <a:p>
                <a:pPr algn="just">
                  <a:lnSpc>
                    <a:spcPct val="106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descobrirmos 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constante de proporcionalidade</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temos que, se 2 pessoas levam 12 horas, então: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pPr>
                <a14:m>
                  <m:oMathPara xmlns:m="http://schemas.openxmlformats.org/officeDocument/2006/math">
                    <m:oMathParaPr>
                      <m:jc m:val="centerGroup"/>
                    </m:oMathParaPr>
                    <m:oMath xmlns:m="http://schemas.openxmlformats.org/officeDocument/2006/math">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=2∙12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pPr>
                <a14:m>
                  <m:oMathPara xmlns:m="http://schemas.openxmlformats.org/officeDocument/2006/math">
                    <m:oMathParaPr>
                      <m:jc m:val="centerGroup"/>
                    </m:oMathParaPr>
                    <m:oMath xmlns:m="http://schemas.openxmlformats.org/officeDocument/2006/math">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=24</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Desta forma: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indent="268288" algn="just">
                  <a:lnSpc>
                    <a:spcPct val="115000"/>
                  </a:lnSpc>
                  <a:spcAft>
                    <a:spcPts val="200"/>
                  </a:spcAft>
                  <a:buSzPct val="100000"/>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 4 pessoas fizerem a tarefa</a:t>
                </a:r>
              </a:p>
              <a:p>
                <a:pPr lvl="0" algn="just">
                  <a:lnSpc>
                    <a:spcPct val="115000"/>
                  </a:lnSpc>
                  <a:spcAft>
                    <a:spcPts val="200"/>
                  </a:spcAft>
                  <a:buSzPct val="100000"/>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Cambria Math" panose="02040503050406030204" pitchFamily="18" charset="0"/>
                            </a:rPr>
                          </m:ctrlPr>
                        </m:fPr>
                        <m:num>
                          <m:r>
                            <a:rPr lang="pt-BR" sz="2200" b="1" i="1" kern="100" smtClean="0">
                              <a:effectLst/>
                              <a:latin typeface="Cambria Math" panose="02040503050406030204" pitchFamily="18" charset="0"/>
                              <a:ea typeface="MS Mincho" panose="02020609040205080304" pitchFamily="49" charset="-128"/>
                              <a:cs typeface="Cambria Math" panose="02040503050406030204" pitchFamily="18" charset="0"/>
                            </a:rPr>
                            <m:t> </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𝟐</m:t>
                          </m:r>
                          <m:r>
                            <a:rPr lang="pt-BR" sz="2200" b="1" i="1" kern="100" smtClea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𝟒</m:t>
                          </m:r>
                          <m:r>
                            <a:rPr lang="pt-BR" sz="2200" b="1" i="1" kern="100" smtClean="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𝟒</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horas</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indent="268288" algn="just">
                  <a:lnSpc>
                    <a:spcPct val="115000"/>
                  </a:lnSpc>
                  <a:spcAft>
                    <a:spcPts val="200"/>
                  </a:spcAft>
                  <a:buSzPct val="100000"/>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 6 pessoas fizerem a tarefa</a:t>
                </a:r>
              </a:p>
              <a:p>
                <a:pPr lvl="0" algn="just">
                  <a:lnSpc>
                    <a:spcPct val="115000"/>
                  </a:lnSpc>
                  <a:spcAft>
                    <a:spcPts val="200"/>
                  </a:spcAft>
                  <a:buSzPct val="100000"/>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Cambria Math" panose="02040503050406030204" pitchFamily="18" charset="0"/>
                            </a:rPr>
                          </m:ctrlPr>
                        </m:fPr>
                        <m:num>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𝟐𝟒</m:t>
                          </m:r>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196B24"/>
                              </a:solidFill>
                              <a:effectLst/>
                              <a:latin typeface="Cambria Math" panose="02040503050406030204" pitchFamily="18" charset="0"/>
                              <a:ea typeface="MS Mincho" panose="02020609040205080304" pitchFamily="49" charset="-128"/>
                              <a:cs typeface="Times New Roman" panose="02020603050405020304" pitchFamily="18" charset="0"/>
                            </a:rPr>
                            <m:t>𝟔</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horas</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pPr>
                <a:r>
                  <a:rPr lang="pt-BR" sz="2200" kern="100" dirty="0">
                    <a:effectLst/>
                    <a:latin typeface="Arial Narrow" panose="020B0606020202030204" pitchFamily="34" charset="0"/>
                    <a:ea typeface="MS Mincho" panose="02020609040205080304" pitchFamily="49" charset="-128"/>
                    <a:cs typeface="Segoe UI Emoji" panose="020B0502040204020203" pitchFamily="34"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constante de proporcionalidade </a:t>
                </a:r>
                <a14:m>
                  <m:oMath xmlns:m="http://schemas.openxmlformats.org/officeDocument/2006/math">
                    <m:r>
                      <a:rPr lang="pt-BR" sz="2200" b="1" i="1" kern="100">
                        <a:solidFill>
                          <a:srgbClr val="0000FF"/>
                        </a:solidFill>
                        <a:effectLst/>
                        <a:latin typeface="Cambria Math" panose="02040503050406030204" pitchFamily="18" charset="0"/>
                        <a:ea typeface="MS Mincho" panose="02020609040205080304" pitchFamily="49" charset="-128"/>
                        <a:cs typeface="Times New Roman" panose="02020603050405020304" pitchFamily="18" charset="0"/>
                      </a:rPr>
                      <m:t>𝒌</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=24</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representa o “</a:t>
                </a: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volume de trabalho total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(pessoas</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 </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hora) necessário para concluir a tarefa.</a:t>
                </a:r>
              </a:p>
            </p:txBody>
          </p:sp>
        </mc:Choice>
        <mc:Fallback>
          <p:sp>
            <p:nvSpPr>
              <p:cNvPr id="4" name="CaixaDeTexto 3">
                <a:extLst>
                  <a:ext uri="{FF2B5EF4-FFF2-40B4-BE49-F238E27FC236}">
                    <a16:creationId xmlns:a16="http://schemas.microsoft.com/office/drawing/2014/main" id="{DC6EE1A8-A926-D250-3784-F1D2BA395FD0}"/>
                  </a:ext>
                </a:extLst>
              </p:cNvPr>
              <p:cNvSpPr txBox="1">
                <a:spLocks noRot="1" noChangeAspect="1" noMove="1" noResize="1" noEditPoints="1" noAdjustHandles="1" noChangeArrowheads="1" noChangeShapeType="1" noTextEdit="1"/>
              </p:cNvSpPr>
              <p:nvPr/>
            </p:nvSpPr>
            <p:spPr>
              <a:xfrm>
                <a:off x="6276000" y="871631"/>
                <a:ext cx="5760000" cy="5739648"/>
              </a:xfrm>
              <a:prstGeom prst="rect">
                <a:avLst/>
              </a:prstGeom>
              <a:blipFill>
                <a:blip r:embed="rId3"/>
                <a:stretch>
                  <a:fillRect l="-1483" t="-849" r="-1483" b="-1168"/>
                </a:stretch>
              </a:blipFill>
            </p:spPr>
            <p:txBody>
              <a:bodyPr/>
              <a:lstStyle/>
              <a:p>
                <a:r>
                  <a:rPr lang="pt-BR">
                    <a:noFill/>
                  </a:rPr>
                  <a:t> </a:t>
                </a:r>
              </a:p>
            </p:txBody>
          </p:sp>
        </mc:Fallback>
      </mc:AlternateContent>
    </p:spTree>
    <p:extLst>
      <p:ext uri="{BB962C8B-B14F-4D97-AF65-F5344CB8AC3E}">
        <p14:creationId xmlns:p14="http://schemas.microsoft.com/office/powerpoint/2010/main" val="34268233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B65D4958-90C3-48AE-50DF-4989B473C18F}"/>
                  </a:ext>
                </a:extLst>
              </p:cNvPr>
              <p:cNvSpPr txBox="1"/>
              <p:nvPr/>
            </p:nvSpPr>
            <p:spPr>
              <a:xfrm>
                <a:off x="156000" y="871794"/>
                <a:ext cx="11880000" cy="2784737"/>
              </a:xfrm>
              <a:prstGeom prst="rect">
                <a:avLst/>
              </a:prstGeom>
              <a:solidFill>
                <a:schemeClr val="bg1"/>
              </a:solidFill>
            </p:spPr>
            <p:txBody>
              <a:bodyPr wrap="square">
                <a:spAutoFit/>
              </a:bodyPr>
              <a:lstStyle/>
              <a:p>
                <a:pPr algn="just">
                  <a:lnSpc>
                    <a:spcPct val="114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relação entre duas </a:t>
                </a:r>
                <a:r>
                  <a:rPr lang="pt-BR" sz="2200" u="sng" kern="100" dirty="0">
                    <a:solidFill>
                      <a:srgbClr val="000000"/>
                    </a:solidFill>
                    <a:effectLst/>
                    <a:uFill>
                      <a:solidFill>
                        <a:srgbClr val="FF00FF"/>
                      </a:solidFill>
                    </a:uFill>
                    <a:latin typeface="Arial Narrow" panose="020B0606020202030204" pitchFamily="34" charset="0"/>
                    <a:ea typeface="MS Mincho" panose="02020609040205080304" pitchFamily="49" charset="-128"/>
                    <a:cs typeface="Times New Roman" panose="02020603050405020304" pitchFamily="18" charset="0"/>
                  </a:rPr>
                  <a:t>grandezas inversamente proporcionais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pode ser representada por meio de um </a:t>
                </a:r>
                <a:r>
                  <a:rPr lang="pt-BR" sz="2200" b="1" kern="100" dirty="0">
                    <a:solidFill>
                      <a:srgbClr val="FF00FF"/>
                    </a:solidFill>
                    <a:effectLst/>
                    <a:latin typeface="Arial Narrow" panose="020B0606020202030204" pitchFamily="34" charset="0"/>
                    <a:ea typeface="MS Mincho" panose="02020609040205080304" pitchFamily="49" charset="-128"/>
                    <a:cs typeface="Times New Roman" panose="02020603050405020304" pitchFamily="18" charset="0"/>
                  </a:rPr>
                  <a:t>gráfico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que é uma </a:t>
                </a:r>
                <a:r>
                  <a:rPr lang="pt-BR" sz="2200" b="1" kern="100" dirty="0">
                    <a:solidFill>
                      <a:srgbClr val="FF00FF"/>
                    </a:solidFill>
                    <a:effectLst/>
                    <a:latin typeface="Arial Narrow" panose="020B0606020202030204" pitchFamily="34" charset="0"/>
                    <a:ea typeface="MS Mincho" panose="02020609040205080304" pitchFamily="49" charset="-128"/>
                    <a:cs typeface="Times New Roman" panose="02020603050405020304" pitchFamily="18" charset="0"/>
                  </a:rPr>
                  <a:t>hipérbole</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no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plano cartesiano. Parei aqui.</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Vamos retratar a situação anterior: uma tarefa leva 12 horas para ser feita por 2 pessoas. Observe que, quanto mais pessoas envolvidas nessa tarefa, menor será o tempo gasto para finalizá-la.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4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Observe também que </a:t>
                </a:r>
                <a14:m>
                  <m:oMath xmlns:m="http://schemas.openxmlformats.org/officeDocument/2006/math">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representa a quantidade de pessoas e </a:t>
                </a:r>
                <a14:m>
                  <m:oMath xmlns:m="http://schemas.openxmlformats.org/officeDocument/2006/math">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𝒙</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representa o tempo. Assim, podemos dizer que o gráfico é obtido, a partir de </a:t>
                </a:r>
                <a14:m>
                  <m:oMath xmlns:m="http://schemas.openxmlformats.org/officeDocument/2006/math">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𝟐𝟒</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𝒙</m:t>
                        </m:r>
                      </m:den>
                    </m:f>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B65D4958-90C3-48AE-50DF-4989B473C18F}"/>
                  </a:ext>
                </a:extLst>
              </p:cNvPr>
              <p:cNvSpPr txBox="1">
                <a:spLocks noRot="1" noChangeAspect="1" noMove="1" noResize="1" noEditPoints="1" noAdjustHandles="1" noChangeArrowheads="1" noChangeShapeType="1" noTextEdit="1"/>
              </p:cNvSpPr>
              <p:nvPr/>
            </p:nvSpPr>
            <p:spPr>
              <a:xfrm>
                <a:off x="156000" y="871794"/>
                <a:ext cx="11880000" cy="2784737"/>
              </a:xfrm>
              <a:prstGeom prst="rect">
                <a:avLst/>
              </a:prstGeom>
              <a:blipFill>
                <a:blip r:embed="rId2"/>
                <a:stretch>
                  <a:fillRect l="-667" t="-1094" r="-719" b="-875"/>
                </a:stretch>
              </a:blipFill>
            </p:spPr>
            <p:txBody>
              <a:bodyPr/>
              <a:lstStyle/>
              <a:p>
                <a:r>
                  <a:rPr lang="pt-BR">
                    <a:noFill/>
                  </a:rPr>
                  <a:t> </a:t>
                </a:r>
              </a:p>
            </p:txBody>
          </p:sp>
        </mc:Fallback>
      </mc:AlternateContent>
      <p:pic>
        <p:nvPicPr>
          <p:cNvPr id="4" name="Imagem 3" descr="Gráfico, Gráfico de linhas&#10;&#10;O conteúdo gerado por IA pode estar incorreto.">
            <a:extLst>
              <a:ext uri="{FF2B5EF4-FFF2-40B4-BE49-F238E27FC236}">
                <a16:creationId xmlns:a16="http://schemas.microsoft.com/office/drawing/2014/main" id="{56B06CE9-B53E-2FA3-9D13-B1EC784F03B5}"/>
              </a:ext>
            </a:extLst>
          </p:cNvPr>
          <p:cNvPicPr>
            <a:picLocks noChangeAspect="1"/>
          </p:cNvPicPr>
          <p:nvPr/>
        </p:nvPicPr>
        <p:blipFill>
          <a:blip r:embed="rId3" cstate="print">
            <a:extLst>
              <a:ext uri="{28A0092B-C50C-407E-A947-70E740481C1C}">
                <a14:useLocalDpi xmlns:a14="http://schemas.microsoft.com/office/drawing/2010/main" val="0"/>
              </a:ext>
            </a:extLst>
          </a:blip>
          <a:srcRect l="26282"/>
          <a:stretch>
            <a:fillRect/>
          </a:stretch>
        </p:blipFill>
        <p:spPr bwMode="auto">
          <a:xfrm>
            <a:off x="5242327" y="3189690"/>
            <a:ext cx="3420000" cy="3438100"/>
          </a:xfrm>
          <a:prstGeom prst="rect">
            <a:avLst/>
          </a:prstGeom>
          <a:noFill/>
          <a:ln>
            <a:noFill/>
          </a:ln>
        </p:spPr>
      </p:pic>
    </p:spTree>
    <p:extLst>
      <p:ext uri="{BB962C8B-B14F-4D97-AF65-F5344CB8AC3E}">
        <p14:creationId xmlns:p14="http://schemas.microsoft.com/office/powerpoint/2010/main" val="34966951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3C28A50-F5C1-9E75-CE98-725BDFB82411}"/>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55998" y="1023309"/>
            <a:ext cx="2520000" cy="6402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D943C69F-50A3-29AD-AC6E-A7829A9C5BA2}"/>
              </a:ext>
            </a:extLst>
          </p:cNvPr>
          <p:cNvSpPr txBox="1"/>
          <p:nvPr/>
        </p:nvSpPr>
        <p:spPr>
          <a:xfrm>
            <a:off x="155998" y="1663535"/>
            <a:ext cx="5760000" cy="1225913"/>
          </a:xfrm>
          <a:prstGeom prst="rect">
            <a:avLst/>
          </a:prstGeom>
          <a:noFill/>
        </p:spPr>
        <p:txBody>
          <a:bodyPr wrap="square">
            <a:spAutoFit/>
          </a:bodyPr>
          <a:lstStyle/>
          <a:p>
            <a:pPr algn="just">
              <a:lnSpc>
                <a:spcPct val="115000"/>
              </a:lnSpc>
              <a:spcAft>
                <a:spcPts val="4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16.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percorrer 300 km, um carro gastou 25 litros de combustível. Nas mesmas condições com 60 litros, o carro percorrerá quantos quilômetros?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D3DF1642-F7F5-0952-4707-30A6618299CD}"/>
              </a:ext>
            </a:extLst>
          </p:cNvPr>
          <p:cNvSpPr txBox="1"/>
          <p:nvPr/>
        </p:nvSpPr>
        <p:spPr>
          <a:xfrm>
            <a:off x="6276002" y="816951"/>
            <a:ext cx="5760000" cy="5509200"/>
          </a:xfrm>
          <a:prstGeom prst="rect">
            <a:avLst/>
          </a:prstGeom>
          <a:noFill/>
        </p:spPr>
        <p:txBody>
          <a:bodyPr wrap="square">
            <a:spAutoFit/>
          </a:bodyPr>
          <a:lstStyle/>
          <a:p>
            <a:pPr algn="just"/>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17.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muro da casa de Beth foi construído por 2 operários em 6 dias.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Valide as afirmações em (V) para verdadeiras ou (F) para falsas.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Se ela contratasse 6 operários, que trabalhassem nas mesmas condições, o muro estaria pronto em dois dias.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Se ela contratasse 12 operários, que trabalhassem nas mesmas condições, o muro estaria pronto em meio dia.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Se ela contratasse 4 operários, que trabalhassem nas mesmas condições, o muro estaria pronto em três dias.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Se ela contratasse 8 operários, que trabalhassem nas mesmas condições, o muro estaria pronto em um dia.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189120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55E0B34-252F-CD4D-DDCE-44F10EB24EC7}"/>
              </a:ext>
            </a:extLst>
          </p:cNvPr>
          <p:cNvSpPr txBox="1"/>
          <p:nvPr/>
        </p:nvSpPr>
        <p:spPr>
          <a:xfrm>
            <a:off x="336000" y="870486"/>
            <a:ext cx="11520000" cy="5755871"/>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18.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Mário utilizou um equipamento que drena 300 litros de água a cada 30 minutos para esvaziar um reservatório com 12 000 litros. </a:t>
            </a: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Valide as afirmações em (V) para verdadeiras ou (F) para falsas.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79388"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   (    ) As grandezas envolvidas nessa situação-problema são capacidade e tempo.</a:t>
            </a:r>
          </a:p>
          <a:p>
            <a:pPr indent="179388"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79388"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II.  (    ) As unidades envolvidas nessa situação-problema são minutos e metros.</a:t>
            </a:r>
          </a:p>
          <a:p>
            <a:pPr indent="179388"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79388"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III. (    ) Mário esvaziou o reservatório em menos de 24 horas. </a:t>
            </a:r>
          </a:p>
          <a:p>
            <a:pPr indent="179388"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79388"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IV. (   ) As grandezas envolvidas na situação-problema são inversamente proporcionais.</a:t>
            </a:r>
          </a:p>
          <a:p>
            <a:pPr indent="179388"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40453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3B66D41-F6C4-AEEB-4B8C-1FA0C400607B}"/>
              </a:ext>
            </a:extLst>
          </p:cNvPr>
          <p:cNvSpPr txBox="1"/>
          <p:nvPr/>
        </p:nvSpPr>
        <p:spPr>
          <a:xfrm>
            <a:off x="156000" y="810238"/>
            <a:ext cx="11880000" cy="5776518"/>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19.</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Oito marinheiros carregam 20 contêineres para um navio em 5 dias. Quantos contêineres serão carregados em 16 dias por 4 marinheiros, mantendo as mesmas condições?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solidFill>
                <a:srgbClr val="FF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20</a:t>
            </a: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Uma empresa automotiva possui 10 máquinas, com produtividade idêntica, que fabricam 520 peças mecânicas em 10 dias, operando 8 horas por dia. Sabendo que 4 máquinas deram defeito, qual será a quantidade de peças produzidas, durante 20 dias, se as máquinas restantes operarem durante 20 horas por dia?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21.</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Para realizar o acabamento de um condomínio fechado, 2 pedreiros foram contratados. Eles conseguem fazer o acabamento de 48 m² por dia, trabalhando 6 horas diárias. Qual seria a produtividade, em metros quadrados por dia, se fossem contratados mais 4 pedreiros e todos trabalhassem 4 horas por dia? </a:t>
            </a: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06371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C5CD40C2-46DB-D102-7E64-994F4A87C0DE}"/>
              </a:ext>
            </a:extLst>
          </p:cNvPr>
          <p:cNvGrpSpPr/>
          <p:nvPr/>
        </p:nvGrpSpPr>
        <p:grpSpPr>
          <a:xfrm>
            <a:off x="140047" y="689670"/>
            <a:ext cx="11895953" cy="1174989"/>
            <a:chOff x="140047" y="689670"/>
            <a:chExt cx="11895953" cy="1174989"/>
          </a:xfrm>
        </p:grpSpPr>
        <p:sp>
          <p:nvSpPr>
            <p:cNvPr id="3" name="Retângulo: Cantos Arredondados 2">
              <a:extLst>
                <a:ext uri="{FF2B5EF4-FFF2-40B4-BE49-F238E27FC236}">
                  <a16:creationId xmlns:a16="http://schemas.microsoft.com/office/drawing/2014/main" id="{1EE559B7-1760-169B-963A-EA7600B852B0}"/>
                </a:ext>
              </a:extLst>
            </p:cNvPr>
            <p:cNvSpPr/>
            <p:nvPr/>
          </p:nvSpPr>
          <p:spPr>
            <a:xfrm>
              <a:off x="156000" y="895857"/>
              <a:ext cx="11880000" cy="968802"/>
            </a:xfrm>
            <a:prstGeom prst="roundRect">
              <a:avLst>
                <a:gd name="adj" fmla="val 32119"/>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Caro(a) estudante, neste momento vamos exercitar a habilidade de </a:t>
              </a:r>
              <a:r>
                <a:rPr lang="pt-BR" sz="22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resolver </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problemas que envolvam divisões proporcionais. Fique atento à resolução e marque apenas uma alternativa.</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10;&#10;O conteúdo gerado por IA pode estar incorreto.">
              <a:extLst>
                <a:ext uri="{FF2B5EF4-FFF2-40B4-BE49-F238E27FC236}">
                  <a16:creationId xmlns:a16="http://schemas.microsoft.com/office/drawing/2014/main" id="{A984ECA4-FF16-9A38-737E-25B7D03B0462}"/>
                </a:ext>
              </a:extLst>
            </p:cNvPr>
            <p:cNvPicPr>
              <a:picLocks noChangeAspect="1"/>
            </p:cNvPicPr>
            <p:nvPr/>
          </p:nvPicPr>
          <p:blipFill rotWithShape="1">
            <a:blip r:embed="rId2">
              <a:extLst>
                <a:ext uri="{28A0092B-C50C-407E-A947-70E740481C1C}">
                  <a14:useLocalDpi xmlns:a14="http://schemas.microsoft.com/office/drawing/2010/main" val="0"/>
                </a:ext>
              </a:extLst>
            </a:blip>
            <a:srcRect t="7333" b="20931"/>
            <a:stretch>
              <a:fillRect/>
            </a:stretch>
          </p:blipFill>
          <p:spPr bwMode="auto">
            <a:xfrm>
              <a:off x="140047" y="689670"/>
              <a:ext cx="2160000" cy="754388"/>
            </a:xfrm>
            <a:prstGeom prst="rect">
              <a:avLst/>
            </a:prstGeom>
            <a:noFill/>
            <a:ln>
              <a:noFill/>
            </a:ln>
            <a:extLst>
              <a:ext uri="{53640926-AAD7-44D8-BBD7-CCE9431645EC}">
                <a14:shadowObscured xmlns:a14="http://schemas.microsoft.com/office/drawing/2010/main"/>
              </a:ext>
            </a:extLst>
          </p:spPr>
        </p:pic>
      </p:grpSp>
      <p:sp>
        <p:nvSpPr>
          <p:cNvPr id="7" name="CaixaDeTexto 6">
            <a:extLst>
              <a:ext uri="{FF2B5EF4-FFF2-40B4-BE49-F238E27FC236}">
                <a16:creationId xmlns:a16="http://schemas.microsoft.com/office/drawing/2014/main" id="{765362A0-431F-AF70-90E8-D73C798DAC96}"/>
              </a:ext>
            </a:extLst>
          </p:cNvPr>
          <p:cNvSpPr txBox="1"/>
          <p:nvPr/>
        </p:nvSpPr>
        <p:spPr>
          <a:xfrm>
            <a:off x="156000" y="1936373"/>
            <a:ext cx="5760000" cy="4739246"/>
          </a:xfrm>
          <a:prstGeom prst="rect">
            <a:avLst/>
          </a:prstGeom>
          <a:noFill/>
        </p:spPr>
        <p:txBody>
          <a:bodyPr wrap="square">
            <a:spAutoFit/>
          </a:bodyPr>
          <a:lstStyle/>
          <a:p>
            <a:pPr algn="just">
              <a:lnSpc>
                <a:spcPct val="115000"/>
              </a:lnSpc>
              <a:spcAft>
                <a:spcPts val="200"/>
              </a:spcAft>
            </a:pPr>
            <a:r>
              <a:rPr lang="pt-BR" sz="20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Item 1. (CAED 2025)</a:t>
            </a: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Mariana é a responsável por uma empresa de bordados industriais, produzidos por meio de máquinas informatizadas. Essa empresa tinha 2 máquinas iguais que, ao trabalhar no mesmo ritmo, produziam, juntas, 7800 pontos de bordado em certo período de tempo. Para aumentar essa produção de bordados, foram compradas 6 máquinas iguais, que passaram a trabalhar no mesmo ritmo e junto com as outras.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Quantos pontos de bordado industriais, ao todo, todas as máquinas dessa empresa irão produzir, nesse mesmo período, trabalhando juntas e no mesmo ritmo?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1950. 		(C) 23 400.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7800. 		(D) 31 200.</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64972FE9-57E8-5860-8352-D14ABA632CA3}"/>
              </a:ext>
            </a:extLst>
          </p:cNvPr>
          <p:cNvSpPr txBox="1"/>
          <p:nvPr/>
        </p:nvSpPr>
        <p:spPr>
          <a:xfrm>
            <a:off x="6276002" y="1954295"/>
            <a:ext cx="5760000" cy="4385303"/>
          </a:xfrm>
          <a:prstGeom prst="rect">
            <a:avLst/>
          </a:prstGeom>
          <a:noFill/>
        </p:spPr>
        <p:txBody>
          <a:bodyPr wrap="square">
            <a:spAutoFit/>
          </a:bodyPr>
          <a:lstStyle/>
          <a:p>
            <a:pPr algn="just">
              <a:lnSpc>
                <a:spcPct val="115000"/>
              </a:lnSpc>
              <a:spcAft>
                <a:spcPts val="200"/>
              </a:spcAft>
            </a:pPr>
            <a:r>
              <a:rPr lang="pt-BR" sz="20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Item 2. (CAED 2025) </a:t>
            </a: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Uma fábrica de biscoitos, utilizando 6 máquinas idênticas que funcionam simultaneamente, embala um lote de biscoito em 90 minutos. Por conta do aumento da demanda, essa fábrica adquiriu 4 novas máquinas iguais as 6 máquinas que já possui. Essas novas máquinas funcionarão simultaneamente com essas outras 6 máquinas.</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 essas 4 novas máquinas incorporadas ao trabalho, em quantos minutos essa fábrica vai embalar um desses lotes de biscoitos?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30 minutos. 		(C) 135 minutos. </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54 minutos. 		(D) 150 minutos.</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684729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58B4A310-4E6C-97BA-FF66-40863D755350}"/>
                  </a:ext>
                </a:extLst>
              </p:cNvPr>
              <p:cNvSpPr txBox="1"/>
              <p:nvPr/>
            </p:nvSpPr>
            <p:spPr>
              <a:xfrm>
                <a:off x="156000" y="883902"/>
                <a:ext cx="11880000" cy="5872633"/>
              </a:xfrm>
              <a:prstGeom prst="rect">
                <a:avLst/>
              </a:prstGeom>
              <a:solidFill>
                <a:schemeClr val="bg1"/>
              </a:solidFill>
            </p:spPr>
            <p:txBody>
              <a:bodyPr wrap="square">
                <a:spAutoFit/>
              </a:bodyPr>
              <a:lstStyle/>
              <a:p>
                <a:pPr algn="ctr">
                  <a:lnSpc>
                    <a:spcPct val="106000"/>
                  </a:lnSpc>
                  <a:spcAft>
                    <a:spcPts val="800"/>
                  </a:spcAft>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6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DIVISÃO EM PARTES DIRETAMENTE PROPORCIONAIS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Como a proporção é uma igualdade de razões, temos um valor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𝒌</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que é o valor que esta razão representa. Em outras palavras, dada a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proporção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14:m>
                  <m:oMathPara xmlns:m="http://schemas.openxmlformats.org/officeDocument/2006/math">
                    <m:oMathParaPr>
                      <m:jc m:val="centerGroup"/>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𝒅</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𝒆</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𝒇</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𝒌</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Dizemos que os </a:t>
                </a:r>
                <a:r>
                  <a:rPr lang="pt-BR" sz="2200" b="1" kern="100" dirty="0">
                    <a:solidFill>
                      <a:srgbClr val="BF4E14"/>
                    </a:solidFill>
                    <a:effectLst/>
                    <a:latin typeface="Arial Narrow" panose="020B0606020202030204" pitchFamily="34" charset="0"/>
                    <a:ea typeface="MS Mincho" panose="02020609040205080304" pitchFamily="49" charset="-128"/>
                    <a:cs typeface="Times New Roman" panose="02020603050405020304" pitchFamily="18" charset="0"/>
                  </a:rPr>
                  <a:t>numeradores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são diretamente proporcionais aos </a:t>
                </a:r>
                <a:r>
                  <a:rPr lang="pt-BR" sz="2200" b="1"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denominadores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ou seja,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𝒆</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são diretamente proporcionais aos números </a:t>
                </a:r>
                <a14:m>
                  <m:oMath xmlns:m="http://schemas.openxmlformats.org/officeDocument/2006/math">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𝒅</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𝒇</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respectivamente.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tabLst>
                    <a:tab pos="191135" algn="l"/>
                  </a:tabLs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tabLst>
                    <a:tab pos="191135" algn="l"/>
                  </a:tabLs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Além disso, temos a seguinte propriedade: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tabLst>
                    <a:tab pos="191135" algn="l"/>
                  </a:tabLst>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𝒆</m:t>
                          </m:r>
                        </m:num>
                        <m:den>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𝒅</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𝒇</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𝒌</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𝑜𝑢</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𝒄</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𝒆</m:t>
                          </m:r>
                        </m:num>
                        <m:den>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𝒅</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𝒇</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𝒌</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tabLst>
                    <a:tab pos="191135" algn="l"/>
                  </a:tabLs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que a adição ou subtração entre os numeradores e denominadores de uma proporção não altera a constante de proporcionalidade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𝒌</m:t>
                    </m:r>
                    <m:r>
                      <a:rPr lang="pt-BR" sz="2200" i="1" kern="100" smtClean="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58B4A310-4E6C-97BA-FF66-40863D755350}"/>
                  </a:ext>
                </a:extLst>
              </p:cNvPr>
              <p:cNvSpPr txBox="1">
                <a:spLocks noRot="1" noChangeAspect="1" noMove="1" noResize="1" noEditPoints="1" noAdjustHandles="1" noChangeArrowheads="1" noChangeShapeType="1" noTextEdit="1"/>
              </p:cNvSpPr>
              <p:nvPr/>
            </p:nvSpPr>
            <p:spPr>
              <a:xfrm>
                <a:off x="156000" y="883902"/>
                <a:ext cx="11880000" cy="5872633"/>
              </a:xfrm>
              <a:prstGeom prst="rect">
                <a:avLst/>
              </a:prstGeom>
              <a:blipFill>
                <a:blip r:embed="rId2"/>
                <a:stretch>
                  <a:fillRect l="-667" r="-719" b="-1246"/>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1256044A-1569-2372-5656-65756B85F7C5}"/>
              </a:ext>
            </a:extLst>
          </p:cNvPr>
          <p:cNvPicPr>
            <a:picLocks noChangeAspect="1"/>
          </p:cNvPicPr>
          <p:nvPr/>
        </p:nvPicPr>
        <p:blipFill>
          <a:blip r:embed="rId3"/>
          <a:srcRect l="566" t="4213" r="-1"/>
          <a:stretch>
            <a:fillRect/>
          </a:stretch>
        </p:blipFill>
        <p:spPr>
          <a:xfrm>
            <a:off x="156000" y="663389"/>
            <a:ext cx="3600000" cy="725583"/>
          </a:xfrm>
          <a:prstGeom prst="rect">
            <a:avLst/>
          </a:prstGeom>
        </p:spPr>
      </p:pic>
    </p:spTree>
    <p:extLst>
      <p:ext uri="{BB962C8B-B14F-4D97-AF65-F5344CB8AC3E}">
        <p14:creationId xmlns:p14="http://schemas.microsoft.com/office/powerpoint/2010/main" val="29958163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C159EDEF-3B09-7765-ED14-E84CF4CC643B}"/>
                  </a:ext>
                </a:extLst>
              </p:cNvPr>
              <p:cNvSpPr txBox="1"/>
              <p:nvPr/>
            </p:nvSpPr>
            <p:spPr>
              <a:xfrm>
                <a:off x="156000" y="812901"/>
                <a:ext cx="5760000" cy="5856411"/>
              </a:xfrm>
              <a:prstGeom prst="rect">
                <a:avLst/>
              </a:prstGeom>
              <a:noFill/>
            </p:spPr>
            <p:txBody>
              <a:bodyPr wrap="square">
                <a:spAutoFit/>
              </a:bodyPr>
              <a:lstStyle/>
              <a:p>
                <a:pPr algn="just">
                  <a:lnSpc>
                    <a:spcPct val="106000"/>
                  </a:lnSpc>
                  <a:spcAft>
                    <a:spcPts val="200"/>
                  </a:spcAft>
                  <a:tabLst>
                    <a:tab pos="191135" algn="l"/>
                  </a:tabLs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tabLst>
                    <a:tab pos="191135" algn="l"/>
                  </a:tabLs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Seja a proporção: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8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2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que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observa-se que: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tabLst>
                    <a:tab pos="191135" algn="l"/>
                  </a:tabLst>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𝟒𝟎</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𝟏𝟎</m:t>
                          </m:r>
                        </m:num>
                        <m:den>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𝟖</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𝟐</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10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tabLst>
                    <a:tab pos="191135" algn="l"/>
                  </a:tabLs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tabLst>
                    <a:tab pos="191135" algn="l"/>
                  </a:tabLs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b)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Seja a proporção: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8</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9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3 </m:t>
                        </m:r>
                      </m:den>
                    </m:f>
                    <m:r>
                      <a:rPr lang="pt-BR" sz="2200" b="0" i="1" kern="100" smtClean="0">
                        <a:effectLst/>
                        <a:latin typeface="Cambria Math" panose="02040503050406030204" pitchFamily="18" charset="0"/>
                        <a:ea typeface="MS Mincho" panose="02020609040205080304" pitchFamily="49" charset="-128"/>
                        <a:cs typeface="Times New Roman" panose="02020603050405020304" pitchFamily="18" charset="0"/>
                      </a:rPr>
                      <m:t>,</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com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200" b="0" i="1" kern="100" smtClean="0">
                        <a:effectLst/>
                        <a:latin typeface="Cambria Math" panose="02040503050406030204" pitchFamily="18" charset="0"/>
                        <a:ea typeface="MS Mincho" panose="02020609040205080304" pitchFamily="49" charset="-128"/>
                        <a:cs typeface="Times New Roman" panose="02020603050405020304" pitchFamily="18" charset="0"/>
                      </a:rPr>
                      <m:t>,</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observa-se que: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𝟏𝟎</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𝟖</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𝟔</m:t>
                          </m:r>
                        </m:num>
                        <m:den>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𝟏𝟓</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𝟏𝟐</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𝟗</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−6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3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2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Uma aplicação desta propriedade é denominada como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divisão proporcional</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(ou regra da sociedade), em quem um determinado valor é dividido em valores diretamente proporcionais.</a:t>
                </a:r>
              </a:p>
            </p:txBody>
          </p:sp>
        </mc:Choice>
        <mc:Fallback>
          <p:sp>
            <p:nvSpPr>
              <p:cNvPr id="3" name="CaixaDeTexto 2">
                <a:extLst>
                  <a:ext uri="{FF2B5EF4-FFF2-40B4-BE49-F238E27FC236}">
                    <a16:creationId xmlns:a16="http://schemas.microsoft.com/office/drawing/2014/main" id="{C159EDEF-3B09-7765-ED14-E84CF4CC643B}"/>
                  </a:ext>
                </a:extLst>
              </p:cNvPr>
              <p:cNvSpPr txBox="1">
                <a:spLocks noRot="1" noChangeAspect="1" noMove="1" noResize="1" noEditPoints="1" noAdjustHandles="1" noChangeArrowheads="1" noChangeShapeType="1" noTextEdit="1"/>
              </p:cNvSpPr>
              <p:nvPr/>
            </p:nvSpPr>
            <p:spPr>
              <a:xfrm>
                <a:off x="156000" y="812901"/>
                <a:ext cx="5760000" cy="5856411"/>
              </a:xfrm>
              <a:prstGeom prst="rect">
                <a:avLst/>
              </a:prstGeom>
              <a:blipFill>
                <a:blip r:embed="rId2"/>
                <a:stretch>
                  <a:fillRect l="-1377" t="-728" r="-1483" b="-1249"/>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A0C47D6E-03C4-9023-0589-372208590A2F}"/>
                  </a:ext>
                </a:extLst>
              </p:cNvPr>
              <p:cNvSpPr txBox="1"/>
              <p:nvPr/>
            </p:nvSpPr>
            <p:spPr>
              <a:xfrm>
                <a:off x="6276002" y="812901"/>
                <a:ext cx="5760000" cy="5480539"/>
              </a:xfrm>
              <a:prstGeom prst="rect">
                <a:avLst/>
              </a:prstGeom>
              <a:noFill/>
            </p:spPr>
            <p:txBody>
              <a:bodyPr wrap="square">
                <a:spAutoFit/>
              </a:bodyPr>
              <a:lstStyle/>
              <a:p>
                <a:pPr algn="just">
                  <a:lnSpc>
                    <a:spcPct val="106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Em uma competição será distribuído R$ 12 000,00 de acordo com a pontuação de cada time. Observe a pontuação dos times competidores:</a:t>
                </a:r>
              </a:p>
              <a:p>
                <a:pPr algn="just">
                  <a:lnSpc>
                    <a:spcPct val="106000"/>
                  </a:lnSpc>
                  <a:spcAft>
                    <a:spcPts val="800"/>
                  </a:spcAft>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endPar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Quanto será entregue para cada time?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Denominando as partes como </a:t>
                </a:r>
                <a14:m>
                  <m:oMath xmlns:m="http://schemas.openxmlformats.org/officeDocument/2006/math">
                    <m:r>
                      <a:rPr lang="pt-BR" sz="2200" b="1" i="1" kern="100">
                        <a:solidFill>
                          <a:srgbClr val="BF4E14"/>
                        </a:solidFill>
                        <a:latin typeface="Cambria Math" panose="02040503050406030204" pitchFamily="18" charset="0"/>
                        <a:ea typeface="MS Mincho" panose="02020609040205080304" pitchFamily="49" charset="-128"/>
                        <a:cs typeface="Times New Roman" panose="02020603050405020304" pitchFamily="18" charset="0"/>
                      </a:rPr>
                      <m:t>𝒙</m:t>
                    </m:r>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𝒛</m:t>
                    </m:r>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como as premiações dos times Alfa, Beta e Gama, respectivamente, temos a seguinte proporção: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14:m>
                  <m:oMathPara xmlns:m="http://schemas.openxmlformats.org/officeDocument/2006/math">
                    <m:oMathParaPr>
                      <m:jc m:val="centerGroup"/>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𝒙</m:t>
                          </m:r>
                        </m:num>
                        <m:den>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𝟑𝟓</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𝒚</m:t>
                          </m:r>
                        </m:num>
                        <m:den>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𝟐𝟓</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𝒛</m:t>
                          </m:r>
                        </m:num>
                        <m:den>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𝟒𝟎</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A0C47D6E-03C4-9023-0589-372208590A2F}"/>
                  </a:ext>
                </a:extLst>
              </p:cNvPr>
              <p:cNvSpPr txBox="1">
                <a:spLocks noRot="1" noChangeAspect="1" noMove="1" noResize="1" noEditPoints="1" noAdjustHandles="1" noChangeArrowheads="1" noChangeShapeType="1" noTextEdit="1"/>
              </p:cNvSpPr>
              <p:nvPr/>
            </p:nvSpPr>
            <p:spPr>
              <a:xfrm>
                <a:off x="6276002" y="812901"/>
                <a:ext cx="5760000" cy="5480539"/>
              </a:xfrm>
              <a:prstGeom prst="rect">
                <a:avLst/>
              </a:prstGeom>
              <a:blipFill>
                <a:blip r:embed="rId3"/>
                <a:stretch>
                  <a:fillRect l="-1377" t="-779" r="-1483"/>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0206EA39-70B8-0449-AE69-E4730098B576}"/>
              </a:ext>
            </a:extLst>
          </p:cNvPr>
          <p:cNvPicPr>
            <a:picLocks noChangeAspect="1"/>
          </p:cNvPicPr>
          <p:nvPr/>
        </p:nvPicPr>
        <p:blipFill>
          <a:blip r:embed="rId4"/>
          <a:srcRect l="32064" r="32064" b="38053"/>
          <a:stretch/>
        </p:blipFill>
        <p:spPr>
          <a:xfrm>
            <a:off x="6996002" y="2434412"/>
            <a:ext cx="4320000" cy="884219"/>
          </a:xfrm>
          <a:prstGeom prst="rect">
            <a:avLst/>
          </a:prstGeom>
        </p:spPr>
      </p:pic>
    </p:spTree>
    <p:extLst>
      <p:ext uri="{BB962C8B-B14F-4D97-AF65-F5344CB8AC3E}">
        <p14:creationId xmlns:p14="http://schemas.microsoft.com/office/powerpoint/2010/main" val="30792649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F753F603-F47E-5CCC-E7E3-C19B5B2231CA}"/>
                  </a:ext>
                </a:extLst>
              </p:cNvPr>
              <p:cNvSpPr txBox="1"/>
              <p:nvPr/>
            </p:nvSpPr>
            <p:spPr>
              <a:xfrm>
                <a:off x="156000" y="831618"/>
                <a:ext cx="5760000" cy="5873787"/>
              </a:xfrm>
              <a:prstGeom prst="rect">
                <a:avLst/>
              </a:prstGeom>
              <a:noFill/>
            </p:spPr>
            <p:txBody>
              <a:bodyPr wrap="square">
                <a:spAutoFit/>
              </a:bodyPr>
              <a:lstStyle/>
              <a:p>
                <a:pPr algn="just">
                  <a:lnSpc>
                    <a:spcPct val="106000"/>
                  </a:lnSpc>
                  <a:spcAft>
                    <a:spcPts val="8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Como a soma destas partes é 12 000, podemos a</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plicar a propriedade em que a soma entre numeradores e os denominadores continuam proporcionais. Dessa forma: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𝒛</m:t>
                          </m:r>
                        </m:num>
                        <m:den>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𝟑𝟓</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𝟐𝟓</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𝟒𝟎</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12 000</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100</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=120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Substituindo o valor de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da proporção inicial, obtemos: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14:m>
                  <m:oMathPara xmlns:m="http://schemas.openxmlformats.org/officeDocument/2006/math">
                    <m:oMathParaPr>
                      <m:jc m:val="centerGroup"/>
                    </m:oMathParaPr>
                    <m:oMath xmlns:m="http://schemas.openxmlformats.org/officeDocument/2006/math">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𝒙</m:t>
                          </m:r>
                        </m:num>
                        <m:den>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𝟑𝟓</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𝒚</m:t>
                          </m:r>
                        </m:num>
                        <m:den>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𝟐𝟓</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MS Mincho" panose="02020609040205080304" pitchFamily="49" charset="-128"/>
                              <a:cs typeface="Times New Roman" panose="02020603050405020304" pitchFamily="18" charset="0"/>
                            </a:rPr>
                            <m:t>𝒛</m:t>
                          </m:r>
                        </m:num>
                        <m:den>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𝟒𝟎</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=120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F753F603-F47E-5CCC-E7E3-C19B5B2231CA}"/>
                  </a:ext>
                </a:extLst>
              </p:cNvPr>
              <p:cNvSpPr txBox="1">
                <a:spLocks noRot="1" noChangeAspect="1" noMove="1" noResize="1" noEditPoints="1" noAdjustHandles="1" noChangeArrowheads="1" noChangeShapeType="1" noTextEdit="1"/>
              </p:cNvSpPr>
              <p:nvPr/>
            </p:nvSpPr>
            <p:spPr>
              <a:xfrm>
                <a:off x="156000" y="831618"/>
                <a:ext cx="5760000" cy="5873787"/>
              </a:xfrm>
              <a:prstGeom prst="rect">
                <a:avLst/>
              </a:prstGeom>
              <a:blipFill>
                <a:blip r:embed="rId2"/>
                <a:stretch>
                  <a:fillRect l="-1377" t="-622" r="-1483"/>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DD6488C2-C61D-894D-15D2-27D3DDC28D58}"/>
              </a:ext>
            </a:extLst>
          </p:cNvPr>
          <p:cNvSpPr txBox="1"/>
          <p:nvPr/>
        </p:nvSpPr>
        <p:spPr>
          <a:xfrm>
            <a:off x="6276000" y="867478"/>
            <a:ext cx="5760000" cy="4475456"/>
          </a:xfrm>
          <a:prstGeom prst="rect">
            <a:avLst/>
          </a:prstGeom>
          <a:noFill/>
        </p:spPr>
        <p:txBody>
          <a:bodyPr wrap="square">
            <a:spAutoFit/>
          </a:bodyPr>
          <a:lstStyle/>
          <a:p>
            <a:pPr algn="just">
              <a:lnSpc>
                <a:spcPct val="106000"/>
              </a:lnSpc>
              <a:spcAft>
                <a:spcPts val="8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Dessa forma, podemos calcular o valor que cada time receberá, ou seja:</a:t>
            </a:r>
          </a:p>
          <a:p>
            <a:pPr algn="just">
              <a:lnSpc>
                <a:spcPct val="106000"/>
              </a:lnSpc>
              <a:spcAft>
                <a:spcPts val="800"/>
              </a:spcAft>
            </a:pPr>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endPar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Bef>
                <a:spcPts val="800"/>
              </a:spcBef>
              <a:spcAft>
                <a:spcPts val="8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Portanto, o time Alfa receberá R$ 4200,00, o time Beta R$ 3000,00 e o time Gama R$ 4800,00.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CD71C590-C9C0-1C25-89FA-179F45A29B6F}"/>
              </a:ext>
            </a:extLst>
          </p:cNvPr>
          <p:cNvPicPr>
            <a:picLocks noChangeAspect="1"/>
          </p:cNvPicPr>
          <p:nvPr/>
        </p:nvPicPr>
        <p:blipFill>
          <a:blip r:embed="rId3"/>
          <a:srcRect l="27673" r="29313" b="18249"/>
          <a:stretch/>
        </p:blipFill>
        <p:spPr>
          <a:xfrm>
            <a:off x="6456000" y="1829539"/>
            <a:ext cx="5400000" cy="2623053"/>
          </a:xfrm>
          <a:prstGeom prst="rect">
            <a:avLst/>
          </a:prstGeom>
        </p:spPr>
      </p:pic>
    </p:spTree>
    <p:extLst>
      <p:ext uri="{BB962C8B-B14F-4D97-AF65-F5344CB8AC3E}">
        <p14:creationId xmlns:p14="http://schemas.microsoft.com/office/powerpoint/2010/main" val="18922730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85AB55AD-C7D1-04E6-5759-E9C04DB9DBF8}"/>
              </a:ext>
            </a:extLst>
          </p:cNvPr>
          <p:cNvSpPr txBox="1"/>
          <p:nvPr/>
        </p:nvSpPr>
        <p:spPr>
          <a:xfrm>
            <a:off x="336000" y="873672"/>
            <a:ext cx="11520000" cy="5654305"/>
          </a:xfrm>
          <a:prstGeom prst="rect">
            <a:avLst/>
          </a:prstGeom>
          <a:solidFill>
            <a:schemeClr val="bg1"/>
          </a:solidFill>
        </p:spPr>
        <p:txBody>
          <a:bodyPr wrap="square">
            <a:spAutoFit/>
          </a:bodyPr>
          <a:lstStyle/>
          <a:p>
            <a:pPr algn="just">
              <a:lnSpc>
                <a:spcPct val="106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Duas pessoas irão dividir R$ 60,00 de modo que uma delas receberá o dobro da outra. Quantos reais cada pessoa receberá?</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23.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Marcelo doará aos seus três filhos uma fazenda de 225 hectares. Ele decidiu repartir a fazenda proporcionalmente à idade dos filhos, que possuem 22, 25 e 28 anos. Quantos hectares cada filho receberá de Marcelo?</a:t>
            </a:r>
          </a:p>
          <a:p>
            <a:pPr algn="just">
              <a:lnSpc>
                <a:spcPct val="106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06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02A5D3A9-55BB-9BE7-3F81-1DB253662C80}"/>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774457"/>
            <a:ext cx="2520000" cy="63755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507770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C5CD40C2-46DB-D102-7E64-994F4A87C0DE}"/>
              </a:ext>
            </a:extLst>
          </p:cNvPr>
          <p:cNvGrpSpPr/>
          <p:nvPr/>
        </p:nvGrpSpPr>
        <p:grpSpPr>
          <a:xfrm>
            <a:off x="140047" y="689670"/>
            <a:ext cx="11895953" cy="1174989"/>
            <a:chOff x="140047" y="689670"/>
            <a:chExt cx="11895953" cy="1174989"/>
          </a:xfrm>
        </p:grpSpPr>
        <p:sp>
          <p:nvSpPr>
            <p:cNvPr id="3" name="Retângulo: Cantos Arredondados 2">
              <a:extLst>
                <a:ext uri="{FF2B5EF4-FFF2-40B4-BE49-F238E27FC236}">
                  <a16:creationId xmlns:a16="http://schemas.microsoft.com/office/drawing/2014/main" id="{1EE559B7-1760-169B-963A-EA7600B852B0}"/>
                </a:ext>
              </a:extLst>
            </p:cNvPr>
            <p:cNvSpPr/>
            <p:nvPr/>
          </p:nvSpPr>
          <p:spPr>
            <a:xfrm>
              <a:off x="156000" y="895857"/>
              <a:ext cx="11880000" cy="968802"/>
            </a:xfrm>
            <a:prstGeom prst="roundRect">
              <a:avLst>
                <a:gd name="adj" fmla="val 32119"/>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Caro(a) estudante, neste momento vamos exercitar a habilidade de </a:t>
              </a:r>
              <a:r>
                <a:rPr lang="pt-BR" sz="22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resolver </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problemas que envolvam divisões proporcionais. Fique atento à resolução e marque apenas uma alternativa.</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10;&#10;O conteúdo gerado por IA pode estar incorreto.">
              <a:extLst>
                <a:ext uri="{FF2B5EF4-FFF2-40B4-BE49-F238E27FC236}">
                  <a16:creationId xmlns:a16="http://schemas.microsoft.com/office/drawing/2014/main" id="{A984ECA4-FF16-9A38-737E-25B7D03B0462}"/>
                </a:ext>
              </a:extLst>
            </p:cNvPr>
            <p:cNvPicPr>
              <a:picLocks noChangeAspect="1"/>
            </p:cNvPicPr>
            <p:nvPr/>
          </p:nvPicPr>
          <p:blipFill rotWithShape="1">
            <a:blip r:embed="rId2">
              <a:extLst>
                <a:ext uri="{28A0092B-C50C-407E-A947-70E740481C1C}">
                  <a14:useLocalDpi xmlns:a14="http://schemas.microsoft.com/office/drawing/2010/main" val="0"/>
                </a:ext>
              </a:extLst>
            </a:blip>
            <a:srcRect t="7333" b="20931"/>
            <a:stretch>
              <a:fillRect/>
            </a:stretch>
          </p:blipFill>
          <p:spPr bwMode="auto">
            <a:xfrm>
              <a:off x="140047" y="689670"/>
              <a:ext cx="2160000" cy="754388"/>
            </a:xfrm>
            <a:prstGeom prst="rect">
              <a:avLst/>
            </a:prstGeom>
            <a:noFill/>
            <a:ln>
              <a:noFill/>
            </a:ln>
            <a:extLst>
              <a:ext uri="{53640926-AAD7-44D8-BBD7-CCE9431645EC}">
                <a14:shadowObscured xmlns:a14="http://schemas.microsoft.com/office/drawing/2010/main"/>
              </a:ext>
            </a:extLst>
          </p:spPr>
        </p:pic>
      </p:grpSp>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E809050C-E2E4-6C58-0E51-BF5DA6F4E9AA}"/>
                  </a:ext>
                </a:extLst>
              </p:cNvPr>
              <p:cNvSpPr txBox="1"/>
              <p:nvPr/>
            </p:nvSpPr>
            <p:spPr>
              <a:xfrm>
                <a:off x="156000" y="1999126"/>
                <a:ext cx="5760000" cy="4167295"/>
              </a:xfrm>
              <a:prstGeom prst="rect">
                <a:avLst/>
              </a:prstGeom>
              <a:noFill/>
            </p:spPr>
            <p:txBody>
              <a:bodyPr wrap="square">
                <a:spAutoFit/>
              </a:bodyPr>
              <a:lstStyle/>
              <a:p>
                <a:pPr algn="just">
                  <a:lnSpc>
                    <a:spcPct val="106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Item 1.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Isabela está organizando sua festa de aniversário em um salão que comporta 300 pessoas. Sabe-se que a quantidade de crianças e adultos segue a proporção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 :7</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Quantas crianças serão convidadas para o aniversário de Isabela?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90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100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150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180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E809050C-E2E4-6C58-0E51-BF5DA6F4E9AA}"/>
                  </a:ext>
                </a:extLst>
              </p:cNvPr>
              <p:cNvSpPr txBox="1">
                <a:spLocks noRot="1" noChangeAspect="1" noMove="1" noResize="1" noEditPoints="1" noAdjustHandles="1" noChangeArrowheads="1" noChangeShapeType="1" noTextEdit="1"/>
              </p:cNvSpPr>
              <p:nvPr/>
            </p:nvSpPr>
            <p:spPr>
              <a:xfrm>
                <a:off x="156000" y="1999126"/>
                <a:ext cx="5760000" cy="4167295"/>
              </a:xfrm>
              <a:prstGeom prst="rect">
                <a:avLst/>
              </a:prstGeom>
              <a:blipFill>
                <a:blip r:embed="rId3"/>
                <a:stretch>
                  <a:fillRect l="-1377" t="-1170" r="-1483" b="-2047"/>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D4911F93-7CA5-FE96-9F81-3345633AAC7C}"/>
                  </a:ext>
                </a:extLst>
              </p:cNvPr>
              <p:cNvSpPr txBox="1"/>
              <p:nvPr/>
            </p:nvSpPr>
            <p:spPr>
              <a:xfrm>
                <a:off x="6276000" y="1981196"/>
                <a:ext cx="5760000" cy="4570290"/>
              </a:xfrm>
              <a:prstGeom prst="rect">
                <a:avLst/>
              </a:prstGeom>
              <a:noFill/>
            </p:spPr>
            <p:txBody>
              <a:bodyPr wrap="square">
                <a:spAutoFit/>
              </a:bodyPr>
              <a:lstStyle/>
              <a:p>
                <a:pPr algn="just">
                  <a:lnSpc>
                    <a:spcPct val="106000"/>
                  </a:lnSpc>
                  <a:spcAft>
                    <a:spcPts val="4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Item 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Uma empresa obteve um lucro de                 R$ 54 000,00 no ano passado e tal valor será dividido de acordo com a participação de seus três sócios. Sabe-se que o primeiro sócio possui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5 </m:t>
                        </m:r>
                      </m:den>
                    </m:f>
                    <m:r>
                      <a:rPr lang="pt-BR" sz="2200" b="0" i="1" kern="100" smtClean="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da participação, o segundo possui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o terceiro possui o restante da participação.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Qual é o lucro destinado ao terceiro sócio?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R$ 3600,00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R$ 6750,00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R$ 13 500,00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6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R$ 14 400,00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9" name="CaixaDeTexto 8">
                <a:extLst>
                  <a:ext uri="{FF2B5EF4-FFF2-40B4-BE49-F238E27FC236}">
                    <a16:creationId xmlns:a16="http://schemas.microsoft.com/office/drawing/2014/main" id="{D4911F93-7CA5-FE96-9F81-3345633AAC7C}"/>
                  </a:ext>
                </a:extLst>
              </p:cNvPr>
              <p:cNvSpPr txBox="1">
                <a:spLocks noRot="1" noChangeAspect="1" noMove="1" noResize="1" noEditPoints="1" noAdjustHandles="1" noChangeArrowheads="1" noChangeShapeType="1" noTextEdit="1"/>
              </p:cNvSpPr>
              <p:nvPr/>
            </p:nvSpPr>
            <p:spPr>
              <a:xfrm>
                <a:off x="6276000" y="1981196"/>
                <a:ext cx="5760000" cy="4570290"/>
              </a:xfrm>
              <a:prstGeom prst="rect">
                <a:avLst/>
              </a:prstGeom>
              <a:blipFill>
                <a:blip r:embed="rId4"/>
                <a:stretch>
                  <a:fillRect l="-1377" t="-1067" r="-1483" b="-1733"/>
                </a:stretch>
              </a:blipFill>
            </p:spPr>
            <p:txBody>
              <a:bodyPr/>
              <a:lstStyle/>
              <a:p>
                <a:r>
                  <a:rPr lang="pt-BR">
                    <a:noFill/>
                  </a:rPr>
                  <a:t> </a:t>
                </a:r>
              </a:p>
            </p:txBody>
          </p:sp>
        </mc:Fallback>
      </mc:AlternateContent>
    </p:spTree>
    <p:extLst>
      <p:ext uri="{BB962C8B-B14F-4D97-AF65-F5344CB8AC3E}">
        <p14:creationId xmlns:p14="http://schemas.microsoft.com/office/powerpoint/2010/main" val="26251942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315C4DD6-E75A-0A03-BA40-2B35C12EACF6}"/>
              </a:ext>
            </a:extLst>
          </p:cNvPr>
          <p:cNvSpPr txBox="1"/>
          <p:nvPr/>
        </p:nvSpPr>
        <p:spPr>
          <a:xfrm>
            <a:off x="156000" y="1970768"/>
            <a:ext cx="5760000" cy="4545796"/>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TRIGONOMETRIA</a:t>
            </a:r>
          </a:p>
          <a:p>
            <a:pPr algn="ctr">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Trigonometria é parte da geometria plana que estuda a relação entre a medida dos lados e dos ângulos de um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triângulo qualquer</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seja ele retângulo ou não. A trigonometria é comumente usada para encontrar valores desconhecidos de um triângulo, sendo aplicável em problemas no cotidiano. Esse estudo iniciou-se há muitos anos com os gregos e egípcios aplicando trigonometria nas navegações, astronomia, arquitetura etc.</a:t>
            </a:r>
          </a:p>
        </p:txBody>
      </p:sp>
      <p:pic>
        <p:nvPicPr>
          <p:cNvPr id="2" name="Imagem 1">
            <a:extLst>
              <a:ext uri="{FF2B5EF4-FFF2-40B4-BE49-F238E27FC236}">
                <a16:creationId xmlns:a16="http://schemas.microsoft.com/office/drawing/2014/main" id="{D158604F-5406-80D8-9960-F65D05396449}"/>
              </a:ext>
            </a:extLst>
          </p:cNvPr>
          <p:cNvPicPr>
            <a:picLocks noChangeAspect="1"/>
          </p:cNvPicPr>
          <p:nvPr/>
        </p:nvPicPr>
        <p:blipFill>
          <a:blip r:embed="rId2"/>
          <a:srcRect t="5739"/>
          <a:stretch>
            <a:fillRect/>
          </a:stretch>
        </p:blipFill>
        <p:spPr>
          <a:xfrm>
            <a:off x="156000" y="1208062"/>
            <a:ext cx="3600000" cy="762706"/>
          </a:xfrm>
          <a:prstGeom prst="rect">
            <a:avLst/>
          </a:prstGeom>
        </p:spPr>
      </p:pic>
      <p:pic>
        <p:nvPicPr>
          <p:cNvPr id="3" name="Imagem 2">
            <a:extLst>
              <a:ext uri="{FF2B5EF4-FFF2-40B4-BE49-F238E27FC236}">
                <a16:creationId xmlns:a16="http://schemas.microsoft.com/office/drawing/2014/main" id="{DBC62D22-1F71-BCD2-4BD5-0F45D7364E51}"/>
              </a:ext>
            </a:extLst>
          </p:cNvPr>
          <p:cNvPicPr>
            <a:picLocks noChangeAspect="1"/>
          </p:cNvPicPr>
          <p:nvPr/>
        </p:nvPicPr>
        <p:blipFill>
          <a:blip r:embed="rId3"/>
          <a:stretch>
            <a:fillRect/>
          </a:stretch>
        </p:blipFill>
        <p:spPr>
          <a:xfrm>
            <a:off x="1767035" y="771778"/>
            <a:ext cx="4320000" cy="525934"/>
          </a:xfrm>
          <a:prstGeom prst="rect">
            <a:avLst/>
          </a:prstGeom>
        </p:spPr>
      </p:pic>
      <p:pic>
        <p:nvPicPr>
          <p:cNvPr id="6" name="Imagem 5" descr="Uma imagem contendo Gráfico&#10;&#10;Descrição gerada automaticamente">
            <a:extLst>
              <a:ext uri="{FF2B5EF4-FFF2-40B4-BE49-F238E27FC236}">
                <a16:creationId xmlns:a16="http://schemas.microsoft.com/office/drawing/2014/main" id="{AD52960D-F74C-75E4-F409-68A6084E358D}"/>
              </a:ext>
            </a:extLst>
          </p:cNvPr>
          <p:cNvPicPr>
            <a:picLocks noChangeAspect="1"/>
          </p:cNvPicPr>
          <p:nvPr/>
        </p:nvPicPr>
        <p:blipFill>
          <a:blip r:embed="rId4">
            <a:extLst>
              <a:ext uri="{28A0092B-C50C-407E-A947-70E740481C1C}">
                <a14:useLocalDpi xmlns:a14="http://schemas.microsoft.com/office/drawing/2010/main" val="0"/>
              </a:ext>
            </a:extLst>
          </a:blip>
          <a:srcRect r="55284"/>
          <a:stretch>
            <a:fillRect/>
          </a:stretch>
        </p:blipFill>
        <p:spPr bwMode="auto">
          <a:xfrm>
            <a:off x="7692000" y="1774281"/>
            <a:ext cx="2880000" cy="1949444"/>
          </a:xfrm>
          <a:prstGeom prst="rect">
            <a:avLst/>
          </a:prstGeom>
          <a:noFill/>
          <a:ln>
            <a:noFill/>
          </a:ln>
        </p:spPr>
      </p:pic>
      <p:pic>
        <p:nvPicPr>
          <p:cNvPr id="7" name="Imagem 6" descr="Texto&#10;&#10;Descrição gerada automaticamente">
            <a:extLst>
              <a:ext uri="{FF2B5EF4-FFF2-40B4-BE49-F238E27FC236}">
                <a16:creationId xmlns:a16="http://schemas.microsoft.com/office/drawing/2014/main" id="{CEFF82EB-700D-BEBB-1E00-7A5A06A9D22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72000" y="3834572"/>
            <a:ext cx="4320000" cy="2609483"/>
          </a:xfrm>
          <a:prstGeom prst="rect">
            <a:avLst/>
          </a:prstGeom>
          <a:noFill/>
          <a:ln>
            <a:noFill/>
          </a:ln>
        </p:spPr>
      </p:pic>
      <p:sp>
        <p:nvSpPr>
          <p:cNvPr id="8" name="CaixaDeTexto 7">
            <a:extLst>
              <a:ext uri="{FF2B5EF4-FFF2-40B4-BE49-F238E27FC236}">
                <a16:creationId xmlns:a16="http://schemas.microsoft.com/office/drawing/2014/main" id="{58717C3E-46FC-52BF-8221-8763794178FE}"/>
              </a:ext>
            </a:extLst>
          </p:cNvPr>
          <p:cNvSpPr txBox="1"/>
          <p:nvPr/>
        </p:nvSpPr>
        <p:spPr>
          <a:xfrm>
            <a:off x="6252000" y="771778"/>
            <a:ext cx="5760000" cy="836576"/>
          </a:xfrm>
          <a:prstGeom prst="rect">
            <a:avLst/>
          </a:prstGeom>
          <a:noFill/>
        </p:spPr>
        <p:txBody>
          <a:bodyPr wrap="square">
            <a:spAutoFit/>
          </a:bodyPr>
          <a:lstStyle/>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Dado o triângulo ABC, a seguir, destacam-se esses elementos: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363504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2456C67-3509-877E-5887-A9194688AA9E}"/>
              </a:ext>
            </a:extLst>
          </p:cNvPr>
          <p:cNvSpPr txBox="1"/>
          <p:nvPr/>
        </p:nvSpPr>
        <p:spPr>
          <a:xfrm>
            <a:off x="156000" y="851632"/>
            <a:ext cx="11880000" cy="2511778"/>
          </a:xfrm>
          <a:prstGeom prst="rect">
            <a:avLst/>
          </a:prstGeom>
          <a:solidFill>
            <a:schemeClr val="bg1"/>
          </a:solidFill>
        </p:spPr>
        <p:txBody>
          <a:bodyPr wrap="square">
            <a:spAutoFit/>
          </a:bodyPr>
          <a:lstStyle/>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Além das relações métricas (relações entre as medidas dos lados) no triângulo retângulo, existem relações entre as medidas dos ângulos e dos lados de um triângulo. Sabe-se que, em um triângulo retângulo, o maior lado (oposto ao ângulo de 90°) é chamado de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hipotenusa</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e os outros lados (que formam o ângulo de 90°), são chamados de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catetos</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Porém, usando um dos ângulos agudos do triângulo como referência, podem-se denominar esses catetos como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cateto oposto</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e </a:t>
            </a: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cateto adjacente</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Veja:</a:t>
            </a:r>
          </a:p>
          <a:p>
            <a:pPr algn="just">
              <a:lnSpc>
                <a:spcPct val="115000"/>
              </a:lnSpc>
              <a:spcAft>
                <a:spcPts val="800"/>
              </a:spcAft>
            </a:pP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linhas&#10;&#10;O conteúdo gerado por IA pode estar incorreto.">
            <a:extLst>
              <a:ext uri="{FF2B5EF4-FFF2-40B4-BE49-F238E27FC236}">
                <a16:creationId xmlns:a16="http://schemas.microsoft.com/office/drawing/2014/main" id="{4E0B945D-D4A9-FC6B-AA78-69A39237FD1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18362" t="29488" r="58455" b="25391"/>
          <a:stretch>
            <a:fillRect/>
          </a:stretch>
        </p:blipFill>
        <p:spPr bwMode="auto">
          <a:xfrm>
            <a:off x="1566434" y="3006818"/>
            <a:ext cx="2520000" cy="3410383"/>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C40237D-8838-5777-0FA5-E0ABB8E5C1A4}"/>
                  </a:ext>
                </a:extLst>
              </p:cNvPr>
              <p:cNvSpPr txBox="1"/>
              <p:nvPr/>
            </p:nvSpPr>
            <p:spPr>
              <a:xfrm>
                <a:off x="5044593" y="3158426"/>
                <a:ext cx="6266329" cy="3385927"/>
              </a:xfrm>
              <a:prstGeom prst="rect">
                <a:avLst/>
              </a:prstGeom>
              <a:solidFill>
                <a:schemeClr val="bg1"/>
              </a:solid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 relação ao </a:t>
                </a:r>
                <a:r>
                  <a:rPr lang="pt-BR" sz="2200" b="1" kern="100" dirty="0">
                    <a:solidFill>
                      <a:srgbClr val="C00000"/>
                    </a:solidFill>
                    <a:effectLst/>
                    <a:latin typeface="Arial Narrow" panose="020B0606020202030204" pitchFamily="34" charset="0"/>
                    <a:ea typeface="Aptos" panose="020B0004020202020204" pitchFamily="34" charset="0"/>
                    <a:cs typeface="Times New Roman" panose="02020603050405020304" pitchFamily="18" charset="0"/>
                  </a:rPr>
                  <a:t>ângulo </a:t>
                </a:r>
                <a14:m>
                  <m:oMath xmlns:m="http://schemas.openxmlformats.org/officeDocument/2006/math">
                    <m:r>
                      <a:rPr lang="pt-BR" sz="22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lado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𝐴𝐶</m:t>
                        </m:r>
                      </m:e>
                    </m:acc>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de medida </a:t>
                </a:r>
                <a14:m>
                  <m:oMath xmlns:m="http://schemas.openxmlformats.org/officeDocument/2006/math">
                    <m:r>
                      <a:rPr lang="pt-BR" sz="2200" b="1" i="1" kern="1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denominada </a:t>
                </a:r>
                <a:r>
                  <a:rPr lang="pt-BR" sz="22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cateto oposto</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lado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𝐴𝐵</m:t>
                        </m:r>
                      </m:e>
                    </m:acc>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de medida </a:t>
                </a:r>
                <a14:m>
                  <m:oMath xmlns:m="http://schemas.openxmlformats.org/officeDocument/2006/math">
                    <m:r>
                      <a:rPr lang="pt-BR" sz="22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𝒄</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denominada </a:t>
                </a:r>
                <a:r>
                  <a:rPr lang="pt-BR" sz="22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cateto adjacente</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 relação ao </a:t>
                </a:r>
                <a:r>
                  <a:rPr lang="pt-BR" sz="2200" b="1" kern="100" dirty="0">
                    <a:solidFill>
                      <a:srgbClr val="196B24"/>
                    </a:solidFill>
                    <a:effectLst/>
                    <a:latin typeface="Arial Narrow" panose="020B0606020202030204" pitchFamily="34" charset="0"/>
                    <a:ea typeface="Aptos" panose="020B0004020202020204" pitchFamily="34" charset="0"/>
                    <a:cs typeface="Times New Roman" panose="02020603050405020304" pitchFamily="18" charset="0"/>
                  </a:rPr>
                  <a:t>ângulo </a:t>
                </a:r>
                <a14:m>
                  <m:oMath xmlns:m="http://schemas.openxmlformats.org/officeDocument/2006/math">
                    <m:r>
                      <a:rPr lang="pt-BR" sz="2200" b="1" i="1" kern="100">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𝜷</m:t>
                    </m:r>
                  </m:oMath>
                </a14:m>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lado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𝐴𝐶</m:t>
                        </m:r>
                      </m:e>
                    </m:acc>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de medida </a:t>
                </a:r>
                <a14:m>
                  <m:oMath xmlns:m="http://schemas.openxmlformats.org/officeDocument/2006/math">
                    <m:r>
                      <a:rPr lang="pt-BR" sz="2200" b="1" i="1" kern="100">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denominada </a:t>
                </a:r>
                <a:r>
                  <a:rPr lang="pt-BR" sz="22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cateto adjacente</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O lado </a:t>
                </a:r>
                <a14:m>
                  <m:oMath xmlns:m="http://schemas.openxmlformats.org/officeDocument/2006/math">
                    <m:acc>
                      <m:accPr>
                        <m:chr m:val="̅"/>
                        <m:ctrlPr>
                          <a:rPr lang="pt-BR" sz="2200" i="1">
                            <a:solidFill>
                              <a:srgbClr val="0D0D0D"/>
                            </a:solidFill>
                            <a:effectLst/>
                            <a:latin typeface="Cambria Math" panose="02040503050406030204" pitchFamily="18" charset="0"/>
                            <a:ea typeface="Times New Roman" panose="02020603050405020304" pitchFamily="18" charset="0"/>
                          </a:rPr>
                        </m:ctrlPr>
                      </m:accPr>
                      <m:e>
                        <m:r>
                          <a:rPr lang="pt-BR" sz="22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𝐴𝐵</m:t>
                        </m:r>
                      </m:e>
                    </m:acc>
                  </m:oMath>
                </a14:m>
                <a:r>
                  <a:rPr lang="pt-BR" sz="22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de medida </a:t>
                </a:r>
                <a14:m>
                  <m:oMath xmlns:m="http://schemas.openxmlformats.org/officeDocument/2006/math">
                    <m:r>
                      <a:rPr lang="pt-BR" sz="2200" b="1" i="1">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𝒄</m:t>
                    </m:r>
                  </m:oMath>
                </a14:m>
                <a:r>
                  <a:rPr lang="pt-BR" sz="22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denominada </a:t>
                </a:r>
                <a:r>
                  <a:rPr lang="pt-BR" sz="2200" b="1"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cateto oposto</a:t>
                </a:r>
                <a:r>
                  <a:rPr lang="pt-BR" sz="22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dirty="0">
                  <a:latin typeface="Arial Narrow" panose="020B0606020202030204" pitchFamily="34" charset="0"/>
                </a:endParaRPr>
              </a:p>
            </p:txBody>
          </p:sp>
        </mc:Choice>
        <mc:Fallback>
          <p:sp>
            <p:nvSpPr>
              <p:cNvPr id="6" name="CaixaDeTexto 5">
                <a:extLst>
                  <a:ext uri="{FF2B5EF4-FFF2-40B4-BE49-F238E27FC236}">
                    <a16:creationId xmlns:a16="http://schemas.microsoft.com/office/drawing/2014/main" id="{1C40237D-8838-5777-0FA5-E0ABB8E5C1A4}"/>
                  </a:ext>
                </a:extLst>
              </p:cNvPr>
              <p:cNvSpPr txBox="1">
                <a:spLocks noRot="1" noChangeAspect="1" noMove="1" noResize="1" noEditPoints="1" noAdjustHandles="1" noChangeArrowheads="1" noChangeShapeType="1" noTextEdit="1"/>
              </p:cNvSpPr>
              <p:nvPr/>
            </p:nvSpPr>
            <p:spPr>
              <a:xfrm>
                <a:off x="5044593" y="3158426"/>
                <a:ext cx="6266329" cy="3385927"/>
              </a:xfrm>
              <a:prstGeom prst="rect">
                <a:avLst/>
              </a:prstGeom>
              <a:blipFill>
                <a:blip r:embed="rId4"/>
                <a:stretch>
                  <a:fillRect l="-1266" t="-899" r="-292" b="-2878"/>
                </a:stretch>
              </a:blipFill>
            </p:spPr>
            <p:txBody>
              <a:bodyPr/>
              <a:lstStyle/>
              <a:p>
                <a:r>
                  <a:rPr lang="pt-BR">
                    <a:noFill/>
                  </a:rPr>
                  <a:t> </a:t>
                </a:r>
              </a:p>
            </p:txBody>
          </p:sp>
        </mc:Fallback>
      </mc:AlternateContent>
    </p:spTree>
    <p:extLst>
      <p:ext uri="{BB962C8B-B14F-4D97-AF65-F5344CB8AC3E}">
        <p14:creationId xmlns:p14="http://schemas.microsoft.com/office/powerpoint/2010/main" val="3823189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9FE648F4-87C9-97F3-CD2B-46A31ED717FF}"/>
                  </a:ext>
                </a:extLst>
              </p:cNvPr>
              <p:cNvSpPr txBox="1"/>
              <p:nvPr/>
            </p:nvSpPr>
            <p:spPr>
              <a:xfrm>
                <a:off x="156000" y="727051"/>
                <a:ext cx="11880000" cy="5745099"/>
              </a:xfrm>
              <a:prstGeom prst="rect">
                <a:avLst/>
              </a:prstGeom>
              <a:solidFill>
                <a:schemeClr val="bg1"/>
              </a:solidFill>
            </p:spPr>
            <p:txBody>
              <a:bodyPr wrap="square">
                <a:spAutoFit/>
              </a:bodyPr>
              <a:lstStyle/>
              <a:p>
                <a:pPr marL="342900" lvl="0" indent="-342900" algn="just">
                  <a:lnSpc>
                    <a:spcPct val="115000"/>
                  </a:lnSpc>
                  <a:buFont typeface="Wingdings" panose="05000000000000000000" pitchFamily="2" charset="2"/>
                  <a:buChar char=""/>
                </a:pPr>
                <a:r>
                  <a:rPr lang="pt-BR" sz="2100" b="1" kern="100" dirty="0">
                    <a:effectLst/>
                    <a:latin typeface="Arial Narrow" panose="020B0606020202030204" pitchFamily="34" charset="0"/>
                    <a:ea typeface="Aptos" panose="020B0004020202020204" pitchFamily="34" charset="0"/>
                    <a:cs typeface="Times New Roman" panose="02020603050405020304" pitchFamily="18" charset="0"/>
                  </a:rPr>
                  <a:t>Trigonometria no Triângulo Retângulo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1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509838" algn="just">
                  <a:lnSpc>
                    <a:spcPct val="115000"/>
                  </a:lnSpc>
                </a:pPr>
                <a:r>
                  <a:rPr lang="pt-BR" sz="21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Seno de um ângulo agudo: </a:t>
                </a:r>
                <a:r>
                  <a:rPr lang="pt-BR" sz="21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em um triângulo retângulo, denomina-se seno de um ângulo agudo </a:t>
                </a:r>
                <a14:m>
                  <m:oMath xmlns:m="http://schemas.openxmlformats.org/officeDocument/2006/math">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oMath>
                </a14:m>
                <a:r>
                  <a:rPr lang="pt-BR" sz="21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 razão entre a medida do cateto oposto a esse ângulo e a medida da hipotenusa.</a:t>
                </a:r>
              </a:p>
              <a:p>
                <a:pPr algn="ctr">
                  <a:lnSpc>
                    <a:spcPct val="115000"/>
                  </a:lnSpc>
                </a:pPr>
                <a14:m>
                  <m:oMathPara xmlns:m="http://schemas.openxmlformats.org/officeDocument/2006/math">
                    <m:oMathParaPr>
                      <m:jc m:val="centerGroup"/>
                    </m:oMathParaPr>
                    <m:oMath xmlns:m="http://schemas.openxmlformats.org/officeDocument/2006/math">
                      <m:r>
                        <a:rPr lang="pt-BR" sz="2100" b="1" i="1"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𝒔𝒆𝒏</m:t>
                      </m:r>
                      <m:d>
                        <m:dPr>
                          <m:ctrlPr>
                            <a:rPr lang="pt-BR" sz="21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e>
                      </m:d>
                      <m:r>
                        <a:rPr lang="pt-BR" sz="21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1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𝑐𝑎𝑡𝑒𝑡𝑜</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𝑜𝑝𝑜𝑠𝑡𝑜</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𝑎</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num>
                        <m:den>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h𝑖𝑝𝑜𝑡𝑒𝑛𝑢𝑠𝑎</m:t>
                          </m:r>
                        </m:den>
                      </m:f>
                      <m:r>
                        <a:rPr lang="pt-BR" sz="2100" b="1"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100" b="1" i="1">
                              <a:solidFill>
                                <a:srgbClr val="0D0D0D"/>
                              </a:solidFill>
                              <a:effectLst/>
                              <a:latin typeface="Cambria Math" panose="02040503050406030204" pitchFamily="18" charset="0"/>
                            </a:rPr>
                          </m:ctrlPr>
                        </m:fPr>
                        <m:num>
                          <m:r>
                            <a:rPr lang="pt-BR" sz="2100" b="1" i="1">
                              <a:solidFill>
                                <a:srgbClr val="C00000"/>
                              </a:solidFill>
                              <a:effectLst/>
                              <a:latin typeface="Cambria Math" panose="02040503050406030204" pitchFamily="18" charset="0"/>
                              <a:ea typeface="Times New Roman" panose="02020603050405020304" pitchFamily="18" charset="0"/>
                              <a:cs typeface="Times New Roman" panose="02020603050405020304" pitchFamily="18" charset="0"/>
                            </a:rPr>
                            <m:t>𝒃</m:t>
                          </m:r>
                        </m:num>
                        <m:den>
                          <m:r>
                            <a:rPr lang="pt-BR" sz="2100" b="1"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b="1" i="1">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𝒂</m:t>
                          </m:r>
                          <m:r>
                            <a:rPr lang="pt-BR" sz="2100" b="1"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100" kern="100" dirty="0">
                  <a:latin typeface="Arial Narrow" panose="020B0606020202030204" pitchFamily="34" charset="0"/>
                  <a:ea typeface="Aptos" panose="020B0004020202020204" pitchFamily="34" charset="0"/>
                  <a:cs typeface="Times New Roman" panose="02020603050405020304" pitchFamily="18" charset="0"/>
                </a:endParaRPr>
              </a:p>
              <a:p>
                <a:pPr marL="2509838" algn="just">
                  <a:lnSpc>
                    <a:spcPct val="115000"/>
                  </a:lnSpc>
                </a:pPr>
                <a:r>
                  <a:rPr lang="pt-BR" sz="21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Cosseno de um ângulo agudo: </a:t>
                </a:r>
                <a:r>
                  <a:rPr lang="pt-BR" sz="21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em um triângulo retângulo, denomina-se cosseno de um ângulo agudo </a:t>
                </a:r>
                <a14:m>
                  <m:oMath xmlns:m="http://schemas.openxmlformats.org/officeDocument/2006/math">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oMath>
                </a14:m>
                <a:r>
                  <a:rPr lang="pt-BR" sz="21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 razão entre a medida do cateto adjacente a esse ângulo e a medida da hipotenusa.</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pPr>
                <a14:m>
                  <m:oMathPara xmlns:m="http://schemas.openxmlformats.org/officeDocument/2006/math">
                    <m:oMathParaPr>
                      <m:jc m:val="centerGroup"/>
                    </m:oMathParaPr>
                    <m:oMath xmlns:m="http://schemas.openxmlformats.org/officeDocument/2006/math">
                      <m:r>
                        <a:rPr lang="pt-BR" sz="2100" b="1" i="1"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𝒄𝒐𝒔</m:t>
                      </m:r>
                      <m:d>
                        <m:dPr>
                          <m:ctrlPr>
                            <a:rPr lang="pt-BR" sz="21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e>
                      </m:d>
                      <m:r>
                        <a:rPr lang="pt-BR" sz="21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1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𝑐𝑎𝑡𝑒𝑡𝑜</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𝑎𝑑𝑗𝑎𝑐𝑒𝑛𝑡𝑒</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𝑎</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num>
                        <m:den>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h𝑖𝑝𝑜𝑡𝑒𝑛𝑢𝑠𝑎</m:t>
                          </m:r>
                        </m:den>
                      </m:f>
                      <m:r>
                        <a:rPr lang="pt-BR" sz="2100" b="1"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100" b="1" i="1">
                              <a:solidFill>
                                <a:srgbClr val="0D0D0D"/>
                              </a:solidFill>
                              <a:effectLst/>
                              <a:latin typeface="Cambria Math" panose="02040503050406030204" pitchFamily="18" charset="0"/>
                            </a:rPr>
                          </m:ctrlPr>
                        </m:fPr>
                        <m:num>
                          <m:r>
                            <a:rPr lang="pt-BR" sz="2100" b="1" i="1">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𝒄</m:t>
                          </m:r>
                        </m:num>
                        <m:den>
                          <m:r>
                            <a:rPr lang="pt-BR" sz="2100" b="1"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b="1" i="1">
                              <a:solidFill>
                                <a:srgbClr val="7030A0"/>
                              </a:solidFill>
                              <a:effectLst/>
                              <a:latin typeface="Cambria Math" panose="02040503050406030204" pitchFamily="18" charset="0"/>
                              <a:ea typeface="Aptos" panose="020B0004020202020204" pitchFamily="34" charset="0"/>
                              <a:cs typeface="Times New Roman" panose="02020603050405020304" pitchFamily="18" charset="0"/>
                            </a:rPr>
                            <m:t>𝒂</m:t>
                          </m:r>
                          <m:r>
                            <a:rPr lang="pt-BR" sz="2100" b="1"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1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Tangente de um ângulo agudo: </a:t>
                </a:r>
                <a:r>
                  <a:rPr lang="pt-BR" sz="21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em um triângulo retângulo, denomina-se tangente de um ângulo agudo </a:t>
                </a:r>
                <a14:m>
                  <m:oMath xmlns:m="http://schemas.openxmlformats.org/officeDocument/2006/math">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oMath>
                </a14:m>
                <a:r>
                  <a:rPr lang="pt-BR" sz="21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 razão entre a medida do cateto oposto e a medida do cateto adjacente a esse ângulo.</a:t>
                </a:r>
                <a:endParaRPr lang="pt-BR" sz="2100" kern="100" dirty="0">
                  <a:solidFill>
                    <a:srgbClr val="0D0D0D"/>
                  </a:solidFill>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pPr>
                <a14:m>
                  <m:oMathPara xmlns:m="http://schemas.openxmlformats.org/officeDocument/2006/math">
                    <m:oMathParaPr>
                      <m:jc m:val="centerGroup"/>
                    </m:oMathParaPr>
                    <m:oMath xmlns:m="http://schemas.openxmlformats.org/officeDocument/2006/math">
                      <m:r>
                        <a:rPr lang="pt-BR" sz="2100" b="1" i="1" kern="100" smtClean="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𝒕𝒈</m:t>
                      </m:r>
                      <m:d>
                        <m:dPr>
                          <m:ctrlPr>
                            <a:rPr lang="pt-BR" sz="21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e>
                      </m:d>
                      <m:r>
                        <a:rPr lang="pt-BR" sz="21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100" b="1"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𝑐𝑎𝑡𝑒𝑡𝑜</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𝑜𝑝𝑜𝑠𝑡𝑜</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𝑎</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num>
                        <m:den>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𝑐𝑎𝑡𝑒𝑡𝑜</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𝑎𝑑𝑗𝑎𝑐𝑒𝑛𝑡𝑒</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𝑎</m:t>
                          </m:r>
                          <m:r>
                            <a:rPr lang="pt-BR" sz="210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b="1" i="1" kern="100">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𝜽</m:t>
                          </m:r>
                        </m:den>
                      </m:f>
                      <m:r>
                        <a:rPr lang="pt-BR" sz="2100" b="1"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100" b="1" i="1">
                              <a:solidFill>
                                <a:srgbClr val="0D0D0D"/>
                              </a:solidFill>
                              <a:effectLst/>
                              <a:latin typeface="Cambria Math" panose="02040503050406030204" pitchFamily="18" charset="0"/>
                            </a:rPr>
                          </m:ctrlPr>
                        </m:fPr>
                        <m:num>
                          <m:r>
                            <a:rPr lang="pt-BR" sz="2100" b="1" i="1">
                              <a:solidFill>
                                <a:srgbClr val="C00000"/>
                              </a:solidFill>
                              <a:effectLst/>
                              <a:latin typeface="Cambria Math" panose="02040503050406030204" pitchFamily="18" charset="0"/>
                              <a:ea typeface="Aptos" panose="020B0004020202020204" pitchFamily="34" charset="0"/>
                              <a:cs typeface="Times New Roman" panose="02020603050405020304" pitchFamily="18" charset="0"/>
                            </a:rPr>
                            <m:t>𝒃</m:t>
                          </m:r>
                        </m:num>
                        <m:den>
                          <m:r>
                            <a:rPr lang="pt-BR" sz="2100" b="1"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b="1" i="1">
                              <a:solidFill>
                                <a:srgbClr val="196B24"/>
                              </a:solidFill>
                              <a:effectLst/>
                              <a:latin typeface="Cambria Math" panose="02040503050406030204" pitchFamily="18" charset="0"/>
                              <a:ea typeface="Times New Roman" panose="02020603050405020304" pitchFamily="18" charset="0"/>
                              <a:cs typeface="Times New Roman" panose="02020603050405020304" pitchFamily="18" charset="0"/>
                            </a:rPr>
                            <m:t>𝒄</m:t>
                          </m:r>
                          <m:r>
                            <a:rPr lang="pt-BR" sz="2100" b="1"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9FE648F4-87C9-97F3-CD2B-46A31ED717FF}"/>
                  </a:ext>
                </a:extLst>
              </p:cNvPr>
              <p:cNvSpPr txBox="1">
                <a:spLocks noRot="1" noChangeAspect="1" noMove="1" noResize="1" noEditPoints="1" noAdjustHandles="1" noChangeArrowheads="1" noChangeShapeType="1" noTextEdit="1"/>
              </p:cNvSpPr>
              <p:nvPr/>
            </p:nvSpPr>
            <p:spPr>
              <a:xfrm>
                <a:off x="156000" y="727051"/>
                <a:ext cx="11880000" cy="5745099"/>
              </a:xfrm>
              <a:prstGeom prst="rect">
                <a:avLst/>
              </a:prstGeom>
              <a:blipFill>
                <a:blip r:embed="rId2"/>
                <a:stretch>
                  <a:fillRect l="-616" t="-424" r="-66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A0441484-3887-5B19-16FC-7989F201212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18186" t="29231" r="58996" b="25390"/>
          <a:stretch>
            <a:fillRect/>
          </a:stretch>
        </p:blipFill>
        <p:spPr bwMode="auto">
          <a:xfrm>
            <a:off x="156000" y="1358676"/>
            <a:ext cx="2470659" cy="341693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836522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7FBD79A-CDCD-204E-1F41-C1F96380B249}"/>
              </a:ext>
            </a:extLst>
          </p:cNvPr>
          <p:cNvPicPr>
            <a:picLocks noChangeAspect="1"/>
          </p:cNvPicPr>
          <p:nvPr/>
        </p:nvPicPr>
        <p:blipFill>
          <a:blip r:embed="rId2"/>
          <a:srcRect l="28423" r="28423" b="41069"/>
          <a:stretch/>
        </p:blipFill>
        <p:spPr>
          <a:xfrm>
            <a:off x="6535268" y="3372349"/>
            <a:ext cx="5040000" cy="779467"/>
          </a:xfrm>
          <a:prstGeom prst="rect">
            <a:avLst/>
          </a:prstGeom>
        </p:spPr>
      </p:pic>
      <p:sp>
        <p:nvSpPr>
          <p:cNvPr id="5" name="CaixaDeTexto 4">
            <a:extLst>
              <a:ext uri="{FF2B5EF4-FFF2-40B4-BE49-F238E27FC236}">
                <a16:creationId xmlns:a16="http://schemas.microsoft.com/office/drawing/2014/main" id="{FAD81327-800F-AFDB-6B5C-DC778F68E48E}"/>
              </a:ext>
            </a:extLst>
          </p:cNvPr>
          <p:cNvSpPr txBox="1"/>
          <p:nvPr/>
        </p:nvSpPr>
        <p:spPr>
          <a:xfrm>
            <a:off x="156000" y="867010"/>
            <a:ext cx="5760000" cy="249651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Seno, cosseno e tangente de alguns ângulos notáveis: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Alguns ângulos aparecem com maior frequência, sendo assim chamados de ângulos notáveis. Para esses ângulos, os valores das razões trigonométricas relacionadas a eles merecem destaque: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0EF81A4D-8010-A97A-0133-16CB619B4316}"/>
              </a:ext>
            </a:extLst>
          </p:cNvPr>
          <p:cNvSpPr txBox="1"/>
          <p:nvPr/>
        </p:nvSpPr>
        <p:spPr>
          <a:xfrm>
            <a:off x="6276000" y="882373"/>
            <a:ext cx="5760000" cy="210718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Relações entre as razões trigonométricas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Das razões trigonométricas já conhecidas e do teorema de Pitágoras, podem-se estabelecer as seguintes relações que serão úteis em algumas situações: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63CBBD59-7C6D-80EB-C353-8F6D0B30FCCC}"/>
              </a:ext>
            </a:extLst>
          </p:cNvPr>
          <p:cNvPicPr>
            <a:picLocks noChangeAspect="1"/>
          </p:cNvPicPr>
          <p:nvPr/>
        </p:nvPicPr>
        <p:blipFill>
          <a:blip r:embed="rId3"/>
          <a:srcRect l="28839" r="29530" b="14635"/>
          <a:stretch/>
        </p:blipFill>
        <p:spPr>
          <a:xfrm>
            <a:off x="1129551" y="3494474"/>
            <a:ext cx="3600000" cy="2324033"/>
          </a:xfrm>
          <a:prstGeom prst="rect">
            <a:avLst/>
          </a:prstGeom>
        </p:spPr>
      </p:pic>
    </p:spTree>
    <p:extLst>
      <p:ext uri="{BB962C8B-B14F-4D97-AF65-F5344CB8AC3E}">
        <p14:creationId xmlns:p14="http://schemas.microsoft.com/office/powerpoint/2010/main" val="35515788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C7A2DE2-2E97-E75E-C97D-2863D714B1D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743987"/>
            <a:ext cx="2520000" cy="5939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70E32AE0-B6CA-A2A5-0789-5B646D421D61}"/>
                  </a:ext>
                </a:extLst>
              </p:cNvPr>
              <p:cNvSpPr txBox="1"/>
              <p:nvPr/>
            </p:nvSpPr>
            <p:spPr>
              <a:xfrm>
                <a:off x="156000" y="1346939"/>
                <a:ext cx="5760000" cy="526394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STCaiyun" panose="02010800040101010101" pitchFamily="2" charset="-122"/>
                    <a:cs typeface="Times New Roman" panose="02020603050405020304" pitchFamily="18" charset="0"/>
                  </a:rPr>
                  <a:t>1. </a:t>
                </a:r>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Considere o triângulo retângulo.</a:t>
                </a:r>
              </a:p>
              <a:p>
                <a:pPr algn="just">
                  <a:lnSpc>
                    <a:spcPct val="115000"/>
                  </a:lnSpc>
                  <a:spcAft>
                    <a:spcPts val="800"/>
                  </a:spcAft>
                </a:pPr>
                <a:endParaRPr lang="pt-BR" sz="2200" b="1" kern="100" dirty="0">
                  <a:latin typeface="Arial Narrow" panose="020B0606020202030204" pitchFamily="34" charset="0"/>
                  <a:ea typeface="STCaiyun" panose="02010800040101010101" pitchFamily="2" charset="-122"/>
                  <a:cs typeface="Times New Roman" panose="02020603050405020304" pitchFamily="18" charset="0"/>
                </a:endParaRPr>
              </a:p>
              <a:p>
                <a:pPr algn="just">
                  <a:lnSpc>
                    <a:spcPct val="115000"/>
                  </a:lnSpc>
                  <a:spcAft>
                    <a:spcPts val="800"/>
                  </a:spcAft>
                </a:pPr>
                <a:endParaRPr lang="pt-BR" sz="2200" b="1" kern="100" dirty="0">
                  <a:effectLst/>
                  <a:latin typeface="Arial Narrow" panose="020B0606020202030204" pitchFamily="34" charset="0"/>
                  <a:ea typeface="STCaiyun" panose="02010800040101010101" pitchFamily="2" charset="-122"/>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STCaiyun" panose="02010800040101010101" pitchFamily="2" charset="-122"/>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STCaiyun" panose="02010800040101010101" pitchFamily="2" charset="-122"/>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STCaiyun" panose="02010800040101010101" pitchFamily="2" charset="-122"/>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Determine cada razão, a seguir, em função de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oMath>
                </a14:m>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a:t>
                </a:r>
              </a:p>
              <a:p>
                <a:pPr algn="just">
                  <a:lnSpc>
                    <a:spcPct val="115000"/>
                  </a:lnSpc>
                  <a:spcAft>
                    <a:spcPts val="800"/>
                  </a:spcAft>
                </a:pPr>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𝑠𝑒𝑛</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		</a:t>
                </a:r>
                <a:r>
                  <a:rPr lang="pt-BR" sz="2200" kern="100" dirty="0">
                    <a:latin typeface="Arial Narrow" panose="020B0606020202030204" pitchFamily="34" charset="0"/>
                    <a:ea typeface="STCaiyun" panose="02010800040101010101" pitchFamily="2" charset="-122"/>
                    <a:cs typeface="Times New Roman" panose="02020603050405020304" pitchFamily="18" charset="0"/>
                  </a:rPr>
                  <a:t>d)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𝑐𝑜𝑠</m:t>
                    </m:r>
                    <m:d>
                      <m:dPr>
                        <m:ctrlPr>
                          <a:rPr lang="pt-BR" sz="2200" i="1" kern="100">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latin typeface="Cambria Math" panose="02040503050406030204" pitchFamily="18" charset="0"/>
                            <a:ea typeface="Aptos" panose="020B0004020202020204" pitchFamily="34" charset="0"/>
                            <a:cs typeface="Times New Roman" panose="02020603050405020304" pitchFamily="18" charset="0"/>
                          </a:rPr>
                          <m:t>𝛽</m:t>
                        </m:r>
                      </m:e>
                    </m:d>
                    <m:r>
                      <a:rPr lang="pt-BR" sz="2200" i="1" kern="100">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latin typeface="Arial Narrow" panose="020B0606020202030204" pitchFamily="34" charset="0"/>
                  <a:ea typeface="STCaiyun" panose="02010800040101010101" pitchFamily="2" charset="-122"/>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𝑐𝑜𝑠</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		</a:t>
                </a:r>
                <a:r>
                  <a:rPr lang="pt-BR" sz="2200" kern="100" dirty="0">
                    <a:latin typeface="Arial Narrow" panose="020B0606020202030204" pitchFamily="34" charset="0"/>
                    <a:ea typeface="STCaiyun" panose="02010800040101010101" pitchFamily="2" charset="-122"/>
                    <a:cs typeface="Times New Roman" panose="02020603050405020304" pitchFamily="18" charset="0"/>
                  </a:rPr>
                  <a:t>e)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𝑠𝑒𝑛</m:t>
                    </m:r>
                    <m:d>
                      <m:dPr>
                        <m:ctrlPr>
                          <a:rPr lang="pt-BR" sz="2200" i="1" kern="100">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latin typeface="Cambria Math" panose="02040503050406030204" pitchFamily="18" charset="0"/>
                            <a:ea typeface="Aptos" panose="020B0004020202020204" pitchFamily="34" charset="0"/>
                            <a:cs typeface="Times New Roman" panose="02020603050405020304" pitchFamily="18" charset="0"/>
                          </a:rPr>
                          <m:t>𝛽</m:t>
                        </m:r>
                      </m:e>
                    </m:d>
                    <m:r>
                      <a:rPr lang="pt-BR" sz="2200" i="1" kern="100">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latin typeface="Arial Narrow" panose="020B0606020202030204" pitchFamily="34" charset="0"/>
                  <a:ea typeface="STCaiyun" panose="02010800040101010101" pitchFamily="2" charset="-122"/>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𝑡𝑔</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		f)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𝑡𝑔</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𝛽</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rial Narrow" panose="020B0606020202030204" pitchFamily="34" charset="0"/>
                  <a:ea typeface="STCaiyun" panose="02010800040101010101" pitchFamily="2" charset="-122"/>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70E32AE0-B6CA-A2A5-0789-5B646D421D61}"/>
                  </a:ext>
                </a:extLst>
              </p:cNvPr>
              <p:cNvSpPr txBox="1">
                <a:spLocks noRot="1" noChangeAspect="1" noMove="1" noResize="1" noEditPoints="1" noAdjustHandles="1" noChangeArrowheads="1" noChangeShapeType="1" noTextEdit="1"/>
              </p:cNvSpPr>
              <p:nvPr/>
            </p:nvSpPr>
            <p:spPr>
              <a:xfrm>
                <a:off x="156000" y="1346939"/>
                <a:ext cx="5760000" cy="5263942"/>
              </a:xfrm>
              <a:prstGeom prst="rect">
                <a:avLst/>
              </a:prstGeom>
              <a:blipFill>
                <a:blip r:embed="rId3"/>
                <a:stretch>
                  <a:fillRect l="-1377" t="-579" r="-1483" b="-1506"/>
                </a:stretch>
              </a:blipFill>
            </p:spPr>
            <p:txBody>
              <a:bodyPr/>
              <a:lstStyle/>
              <a:p>
                <a:r>
                  <a:rPr lang="pt-BR">
                    <a:noFill/>
                  </a:rPr>
                  <a:t> </a:t>
                </a:r>
              </a:p>
            </p:txBody>
          </p:sp>
        </mc:Fallback>
      </mc:AlternateContent>
      <p:pic>
        <p:nvPicPr>
          <p:cNvPr id="5" name="Imagem 4" descr="Diagrama&#10;&#10;Descrição gerada automaticamente com confiança baixa">
            <a:extLst>
              <a:ext uri="{FF2B5EF4-FFF2-40B4-BE49-F238E27FC236}">
                <a16:creationId xmlns:a16="http://schemas.microsoft.com/office/drawing/2014/main" id="{BAF0F032-48C2-A7B8-0517-05225A1A9E8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6000" y="1863388"/>
            <a:ext cx="3060000" cy="2334924"/>
          </a:xfrm>
          <a:prstGeom prst="rect">
            <a:avLst/>
          </a:prstGeom>
          <a:noFill/>
          <a:ln>
            <a:noFill/>
          </a:ln>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1A69F8B0-45B1-F1E7-8EC2-0E7A25DE534F}"/>
                  </a:ext>
                </a:extLst>
              </p:cNvPr>
              <p:cNvSpPr txBox="1"/>
              <p:nvPr/>
            </p:nvSpPr>
            <p:spPr>
              <a:xfrm>
                <a:off x="6276000" y="870651"/>
                <a:ext cx="5760000" cy="339881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Determine o valor de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x</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cada caso.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b) Use </a:t>
                </a:r>
                <a14:m>
                  <m:oMath xmlns:m="http://schemas.openxmlformats.org/officeDocument/2006/math">
                    <m:func>
                      <m:funcPr>
                        <m:ctrlPr>
                          <a:rPr lang="pt-BR" sz="2200" i="1">
                            <a:effectLst/>
                            <a:latin typeface="Cambria Math" panose="02040503050406030204" pitchFamily="18" charset="0"/>
                            <a:ea typeface="Aptos" panose="020B0004020202020204" pitchFamily="34" charset="0"/>
                          </a:rPr>
                        </m:ctrlPr>
                      </m:funcPr>
                      <m:fName>
                        <m:r>
                          <a:rPr lang="pt-BR" sz="2200" i="1">
                            <a:effectLst/>
                            <a:latin typeface="Cambria Math" panose="02040503050406030204" pitchFamily="18" charset="0"/>
                            <a:ea typeface="Aptos" panose="020B0004020202020204" pitchFamily="34" charset="0"/>
                            <a:cs typeface="Times New Roman" panose="02020603050405020304" pitchFamily="18" charset="0"/>
                          </a:rPr>
                          <m:t>𝑠𝑒𝑛</m:t>
                        </m:r>
                      </m:fName>
                      <m:e>
                        <m:d>
                          <m:dPr>
                            <m:ctrlPr>
                              <a:rPr lang="pt-BR" sz="2200" i="1">
                                <a:effectLst/>
                                <a:latin typeface="Cambria Math" panose="02040503050406030204" pitchFamily="18" charset="0"/>
                                <a:ea typeface="Aptos" panose="020B0004020202020204" pitchFamily="34" charset="0"/>
                              </a:rPr>
                            </m:ctrlPr>
                          </m:dPr>
                          <m:e>
                            <m:r>
                              <a:rPr lang="pt-BR" sz="2200" i="1">
                                <a:effectLst/>
                                <a:latin typeface="Cambria Math" panose="02040503050406030204" pitchFamily="18" charset="0"/>
                                <a:ea typeface="Aptos" panose="020B0004020202020204" pitchFamily="34" charset="0"/>
                                <a:cs typeface="Times New Roman" panose="02020603050405020304" pitchFamily="18" charset="0"/>
                              </a:rPr>
                              <m:t>40°</m:t>
                            </m:r>
                          </m:e>
                        </m:d>
                      </m:e>
                    </m:func>
                    <m:r>
                      <a:rPr lang="pt-BR" sz="2200" i="1">
                        <a:effectLst/>
                        <a:latin typeface="Cambria Math" panose="02040503050406030204" pitchFamily="18" charset="0"/>
                        <a:ea typeface="Aptos" panose="020B0004020202020204" pitchFamily="34" charset="0"/>
                        <a:cs typeface="Times New Roman" panose="02020603050405020304" pitchFamily="18" charset="0"/>
                      </a:rPr>
                      <m:t>≅0,6428</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7" name="CaixaDeTexto 6">
                <a:extLst>
                  <a:ext uri="{FF2B5EF4-FFF2-40B4-BE49-F238E27FC236}">
                    <a16:creationId xmlns:a16="http://schemas.microsoft.com/office/drawing/2014/main" id="{1A69F8B0-45B1-F1E7-8EC2-0E7A25DE534F}"/>
                  </a:ext>
                </a:extLst>
              </p:cNvPr>
              <p:cNvSpPr txBox="1">
                <a:spLocks noRot="1" noChangeAspect="1" noMove="1" noResize="1" noEditPoints="1" noAdjustHandles="1" noChangeArrowheads="1" noChangeShapeType="1" noTextEdit="1"/>
              </p:cNvSpPr>
              <p:nvPr/>
            </p:nvSpPr>
            <p:spPr>
              <a:xfrm>
                <a:off x="6276000" y="870651"/>
                <a:ext cx="5760000" cy="3398816"/>
              </a:xfrm>
              <a:prstGeom prst="rect">
                <a:avLst/>
              </a:prstGeom>
              <a:blipFill>
                <a:blip r:embed="rId5"/>
                <a:stretch>
                  <a:fillRect l="-1377" t="-898" b="-2873"/>
                </a:stretch>
              </a:blipFill>
            </p:spPr>
            <p:txBody>
              <a:bodyPr/>
              <a:lstStyle/>
              <a:p>
                <a:r>
                  <a:rPr lang="pt-BR">
                    <a:noFill/>
                  </a:rPr>
                  <a:t> </a:t>
                </a:r>
              </a:p>
            </p:txBody>
          </p:sp>
        </mc:Fallback>
      </mc:AlternateContent>
      <p:pic>
        <p:nvPicPr>
          <p:cNvPr id="8" name="Imagem 7" descr="Diagrama&#10;&#10;O conteúdo gerado por IA pode estar incorreto.">
            <a:extLst>
              <a:ext uri="{FF2B5EF4-FFF2-40B4-BE49-F238E27FC236}">
                <a16:creationId xmlns:a16="http://schemas.microsoft.com/office/drawing/2014/main" id="{8D5E37C3-7E65-CA5F-16D5-B70465FA708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21055" y="1396238"/>
            <a:ext cx="1289890" cy="2347642"/>
          </a:xfrm>
          <a:prstGeom prst="rect">
            <a:avLst/>
          </a:prstGeom>
          <a:noFill/>
          <a:ln>
            <a:noFill/>
          </a:ln>
        </p:spPr>
      </p:pic>
      <p:pic>
        <p:nvPicPr>
          <p:cNvPr id="9" name="Imagem 8" descr="Diagrama&#10;&#10;O conteúdo gerado por IA pode estar incorreto.">
            <a:extLst>
              <a:ext uri="{FF2B5EF4-FFF2-40B4-BE49-F238E27FC236}">
                <a16:creationId xmlns:a16="http://schemas.microsoft.com/office/drawing/2014/main" id="{EC11CFF6-C4E9-8CD5-5377-446A31DE380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21055" y="4269467"/>
            <a:ext cx="2080409" cy="2004356"/>
          </a:xfrm>
          <a:prstGeom prst="rect">
            <a:avLst/>
          </a:prstGeom>
          <a:noFill/>
          <a:ln>
            <a:noFill/>
          </a:ln>
        </p:spPr>
      </p:pic>
    </p:spTree>
    <p:extLst>
      <p:ext uri="{BB962C8B-B14F-4D97-AF65-F5344CB8AC3E}">
        <p14:creationId xmlns:p14="http://schemas.microsoft.com/office/powerpoint/2010/main" val="41903236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C5CD40C2-46DB-D102-7E64-994F4A87C0DE}"/>
              </a:ext>
            </a:extLst>
          </p:cNvPr>
          <p:cNvGrpSpPr/>
          <p:nvPr/>
        </p:nvGrpSpPr>
        <p:grpSpPr>
          <a:xfrm>
            <a:off x="6244269" y="979098"/>
            <a:ext cx="5760001" cy="2126295"/>
            <a:chOff x="6212540" y="625870"/>
            <a:chExt cx="5760001" cy="2126295"/>
          </a:xfrm>
        </p:grpSpPr>
        <p:sp>
          <p:nvSpPr>
            <p:cNvPr id="3" name="Retângulo: Cantos Arredondados 2">
              <a:extLst>
                <a:ext uri="{FF2B5EF4-FFF2-40B4-BE49-F238E27FC236}">
                  <a16:creationId xmlns:a16="http://schemas.microsoft.com/office/drawing/2014/main" id="{1EE559B7-1760-169B-963A-EA7600B852B0}"/>
                </a:ext>
              </a:extLst>
            </p:cNvPr>
            <p:cNvSpPr/>
            <p:nvPr/>
          </p:nvSpPr>
          <p:spPr>
            <a:xfrm>
              <a:off x="6212541" y="895856"/>
              <a:ext cx="5760000" cy="1856309"/>
            </a:xfrm>
            <a:prstGeom prst="roundRect">
              <a:avLst>
                <a:gd name="adj" fmla="val 26807"/>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971675" algn="just"/>
              <a:r>
                <a:rPr lang="pt-BR" sz="20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Caro(a) estudante, neste momento vamos exercitar a habilidade de </a:t>
              </a:r>
              <a:r>
                <a:rPr lang="pt-BR" sz="20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utilizar</a:t>
              </a:r>
              <a:r>
                <a:rPr lang="pt-BR" sz="20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relações métricas do triângulo retângulo para resolver problemas. Fique atento à sua resolução, marque apenas uma alternativa e verifique a solução.</a:t>
              </a: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10;&#10;O conteúdo gerado por IA pode estar incorreto.">
              <a:extLst>
                <a:ext uri="{FF2B5EF4-FFF2-40B4-BE49-F238E27FC236}">
                  <a16:creationId xmlns:a16="http://schemas.microsoft.com/office/drawing/2014/main" id="{A984ECA4-FF16-9A38-737E-25B7D03B0462}"/>
                </a:ext>
              </a:extLst>
            </p:cNvPr>
            <p:cNvPicPr>
              <a:picLocks noChangeAspect="1"/>
            </p:cNvPicPr>
            <p:nvPr/>
          </p:nvPicPr>
          <p:blipFill rotWithShape="1">
            <a:blip r:embed="rId2">
              <a:extLst>
                <a:ext uri="{28A0092B-C50C-407E-A947-70E740481C1C}">
                  <a14:useLocalDpi xmlns:a14="http://schemas.microsoft.com/office/drawing/2010/main" val="0"/>
                </a:ext>
              </a:extLst>
            </a:blip>
            <a:srcRect t="7333" b="20931"/>
            <a:stretch>
              <a:fillRect/>
            </a:stretch>
          </p:blipFill>
          <p:spPr bwMode="auto">
            <a:xfrm>
              <a:off x="6212540" y="625870"/>
              <a:ext cx="2160000" cy="754388"/>
            </a:xfrm>
            <a:prstGeom prst="rect">
              <a:avLst/>
            </a:prstGeom>
            <a:noFill/>
            <a:ln>
              <a:noFill/>
            </a:ln>
            <a:extLst>
              <a:ext uri="{53640926-AAD7-44D8-BBD7-CCE9431645EC}">
                <a14:shadowObscured xmlns:a14="http://schemas.microsoft.com/office/drawing/2010/main"/>
              </a:ext>
            </a:extLst>
          </p:spPr>
        </p:pic>
      </p:grpSp>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9A972A41-9063-DD66-E576-5E1154BB52E1}"/>
                  </a:ext>
                </a:extLst>
              </p:cNvPr>
              <p:cNvSpPr txBox="1"/>
              <p:nvPr/>
            </p:nvSpPr>
            <p:spPr>
              <a:xfrm>
                <a:off x="156000" y="895484"/>
                <a:ext cx="5760000" cy="526394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Considere o triângulo retângulo, a seguir, e calcule as razões trigonométricas solicitadas.</a:t>
                </a: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𝑠𝑒𝑛</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		</a:t>
                </a:r>
                <a:r>
                  <a:rPr lang="pt-BR" sz="2200" kern="100" dirty="0">
                    <a:latin typeface="Arial Narrow" panose="020B0606020202030204" pitchFamily="34" charset="0"/>
                    <a:ea typeface="STCaiyun" panose="02010800040101010101" pitchFamily="2" charset="-122"/>
                    <a:cs typeface="Times New Roman" panose="02020603050405020304" pitchFamily="18" charset="0"/>
                  </a:rPr>
                  <a:t>d)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𝑐𝑜𝑠</m:t>
                    </m:r>
                    <m:d>
                      <m:dPr>
                        <m:ctrlPr>
                          <a:rPr lang="pt-BR" sz="2200" i="1" kern="100">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latin typeface="Cambria Math" panose="02040503050406030204" pitchFamily="18" charset="0"/>
                            <a:ea typeface="Aptos" panose="020B0004020202020204" pitchFamily="34" charset="0"/>
                            <a:cs typeface="Times New Roman" panose="02020603050405020304" pitchFamily="18" charset="0"/>
                          </a:rPr>
                          <m:t>𝛽</m:t>
                        </m:r>
                      </m:e>
                    </m:d>
                    <m:r>
                      <a:rPr lang="pt-BR" sz="2200" i="1" kern="100">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latin typeface="Arial Narrow" panose="020B0606020202030204" pitchFamily="34" charset="0"/>
                  <a:ea typeface="STCaiyun" panose="02010800040101010101" pitchFamily="2" charset="-122"/>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𝑐𝑜𝑠</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		</a:t>
                </a:r>
                <a:r>
                  <a:rPr lang="pt-BR" sz="2200" kern="100" dirty="0">
                    <a:latin typeface="Arial Narrow" panose="020B0606020202030204" pitchFamily="34" charset="0"/>
                    <a:ea typeface="STCaiyun" panose="02010800040101010101" pitchFamily="2" charset="-122"/>
                    <a:cs typeface="Times New Roman" panose="02020603050405020304" pitchFamily="18" charset="0"/>
                  </a:rPr>
                  <a:t>e) </a:t>
                </a:r>
                <a14:m>
                  <m:oMath xmlns:m="http://schemas.openxmlformats.org/officeDocument/2006/math">
                    <m:r>
                      <a:rPr lang="pt-BR" sz="2200" i="1" kern="100">
                        <a:latin typeface="Cambria Math" panose="02040503050406030204" pitchFamily="18" charset="0"/>
                        <a:ea typeface="Aptos" panose="020B0004020202020204" pitchFamily="34" charset="0"/>
                        <a:cs typeface="Times New Roman" panose="02020603050405020304" pitchFamily="18" charset="0"/>
                      </a:rPr>
                      <m:t>𝑠𝑒𝑛</m:t>
                    </m:r>
                    <m:d>
                      <m:dPr>
                        <m:ctrlPr>
                          <a:rPr lang="pt-BR" sz="2200" i="1" kern="100">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latin typeface="Cambria Math" panose="02040503050406030204" pitchFamily="18" charset="0"/>
                            <a:ea typeface="Aptos" panose="020B0004020202020204" pitchFamily="34" charset="0"/>
                            <a:cs typeface="Times New Roman" panose="02020603050405020304" pitchFamily="18" charset="0"/>
                          </a:rPr>
                          <m:t>𝛽</m:t>
                        </m:r>
                      </m:e>
                    </m:d>
                    <m:r>
                      <a:rPr lang="pt-BR" sz="2200" i="1" kern="100">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latin typeface="Arial Narrow" panose="020B0606020202030204" pitchFamily="34" charset="0"/>
                  <a:ea typeface="STCaiyun" panose="02010800040101010101" pitchFamily="2" charset="-122"/>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𝑡𝑔</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𝛼</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STCaiyun" panose="02010800040101010101" pitchFamily="2" charset="-122"/>
                    <a:cs typeface="Times New Roman" panose="02020603050405020304" pitchFamily="18" charset="0"/>
                  </a:rPr>
                  <a:t>		f)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𝑡𝑔</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𝛽</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rial Narrow" panose="020B0606020202030204" pitchFamily="34" charset="0"/>
                  <a:ea typeface="STCaiyun" panose="02010800040101010101" pitchFamily="2" charset="-122"/>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9A972A41-9063-DD66-E576-5E1154BB52E1}"/>
                  </a:ext>
                </a:extLst>
              </p:cNvPr>
              <p:cNvSpPr txBox="1">
                <a:spLocks noRot="1" noChangeAspect="1" noMove="1" noResize="1" noEditPoints="1" noAdjustHandles="1" noChangeArrowheads="1" noChangeShapeType="1" noTextEdit="1"/>
              </p:cNvSpPr>
              <p:nvPr/>
            </p:nvSpPr>
            <p:spPr>
              <a:xfrm>
                <a:off x="156000" y="895484"/>
                <a:ext cx="5760000" cy="5263942"/>
              </a:xfrm>
              <a:prstGeom prst="rect">
                <a:avLst/>
              </a:prstGeom>
              <a:blipFill>
                <a:blip r:embed="rId3"/>
                <a:stretch>
                  <a:fillRect l="-1377" t="-579" r="-1483" b="-1506"/>
                </a:stretch>
              </a:blipFill>
            </p:spPr>
            <p:txBody>
              <a:bodyPr/>
              <a:lstStyle/>
              <a:p>
                <a:r>
                  <a:rPr lang="pt-BR">
                    <a:noFill/>
                  </a:rPr>
                  <a:t> </a:t>
                </a:r>
              </a:p>
            </p:txBody>
          </p:sp>
        </mc:Fallback>
      </mc:AlternateContent>
      <p:pic>
        <p:nvPicPr>
          <p:cNvPr id="4" name="Imagem 3" descr="Diagrama&#10;&#10;Descrição gerada automaticamente">
            <a:extLst>
              <a:ext uri="{FF2B5EF4-FFF2-40B4-BE49-F238E27FC236}">
                <a16:creationId xmlns:a16="http://schemas.microsoft.com/office/drawing/2014/main" id="{FEF89511-26E8-D640-5173-365270DA699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6000" y="1730190"/>
            <a:ext cx="3960000" cy="2893846"/>
          </a:xfrm>
          <a:prstGeom prst="rect">
            <a:avLst/>
          </a:prstGeom>
          <a:noFill/>
          <a:ln>
            <a:noFill/>
          </a:ln>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30D61BA5-69F4-2501-0188-3C494A601199}"/>
                  </a:ext>
                </a:extLst>
              </p:cNvPr>
              <p:cNvSpPr txBox="1"/>
              <p:nvPr/>
            </p:nvSpPr>
            <p:spPr>
              <a:xfrm>
                <a:off x="6244269" y="3177113"/>
                <a:ext cx="5760000" cy="337778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Seja um triângulo retângulo em que um ângulo agudo mede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𝜃</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razão trigonométrica permite relacionar o cateto adjacente ao ângulo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𝜃</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com a hipotenusa?</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Seno</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Cosseno</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Tangente</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Razão pitagórica</a:t>
                </a:r>
              </a:p>
            </p:txBody>
          </p:sp>
        </mc:Choice>
        <mc:Fallback>
          <p:sp>
            <p:nvSpPr>
              <p:cNvPr id="11" name="CaixaDeTexto 10">
                <a:extLst>
                  <a:ext uri="{FF2B5EF4-FFF2-40B4-BE49-F238E27FC236}">
                    <a16:creationId xmlns:a16="http://schemas.microsoft.com/office/drawing/2014/main" id="{30D61BA5-69F4-2501-0188-3C494A601199}"/>
                  </a:ext>
                </a:extLst>
              </p:cNvPr>
              <p:cNvSpPr txBox="1">
                <a:spLocks noRot="1" noChangeAspect="1" noMove="1" noResize="1" noEditPoints="1" noAdjustHandles="1" noChangeArrowheads="1" noChangeShapeType="1" noTextEdit="1"/>
              </p:cNvSpPr>
              <p:nvPr/>
            </p:nvSpPr>
            <p:spPr>
              <a:xfrm>
                <a:off x="6244269" y="3177113"/>
                <a:ext cx="5760000" cy="3377784"/>
              </a:xfrm>
              <a:prstGeom prst="rect">
                <a:avLst/>
              </a:prstGeom>
              <a:blipFill>
                <a:blip r:embed="rId5"/>
                <a:stretch>
                  <a:fillRect l="-1376" t="-903" r="-1376" b="-3069"/>
                </a:stretch>
              </a:blipFill>
            </p:spPr>
            <p:txBody>
              <a:bodyPr/>
              <a:lstStyle/>
              <a:p>
                <a:r>
                  <a:rPr lang="pt-BR">
                    <a:noFill/>
                  </a:rPr>
                  <a:t> </a:t>
                </a:r>
              </a:p>
            </p:txBody>
          </p:sp>
        </mc:Fallback>
      </mc:AlternateContent>
    </p:spTree>
    <p:extLst>
      <p:ext uri="{BB962C8B-B14F-4D97-AF65-F5344CB8AC3E}">
        <p14:creationId xmlns:p14="http://schemas.microsoft.com/office/powerpoint/2010/main" val="30457148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256044A-1569-2372-5656-65756B85F7C5}"/>
              </a:ext>
            </a:extLst>
          </p:cNvPr>
          <p:cNvPicPr>
            <a:picLocks noChangeAspect="1"/>
          </p:cNvPicPr>
          <p:nvPr/>
        </p:nvPicPr>
        <p:blipFill>
          <a:blip r:embed="rId2"/>
          <a:srcRect l="566" t="4213" r="-1"/>
          <a:stretch>
            <a:fillRect/>
          </a:stretch>
        </p:blipFill>
        <p:spPr>
          <a:xfrm>
            <a:off x="156000" y="663389"/>
            <a:ext cx="3600000" cy="725583"/>
          </a:xfrm>
          <a:prstGeom prst="rect">
            <a:avLst/>
          </a:prstGeom>
        </p:spPr>
      </p:pic>
      <p:sp>
        <p:nvSpPr>
          <p:cNvPr id="4" name="CaixaDeTexto 3">
            <a:extLst>
              <a:ext uri="{FF2B5EF4-FFF2-40B4-BE49-F238E27FC236}">
                <a16:creationId xmlns:a16="http://schemas.microsoft.com/office/drawing/2014/main" id="{67C9507E-95BD-052F-B3DD-B55BB280BEB6}"/>
              </a:ext>
            </a:extLst>
          </p:cNvPr>
          <p:cNvSpPr txBox="1"/>
          <p:nvPr/>
        </p:nvSpPr>
        <p:spPr>
          <a:xfrm>
            <a:off x="155999" y="1476256"/>
            <a:ext cx="5760000" cy="4156459"/>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PROBLEMAS ENVOLVENDO RAZÕES TRIGONOMETRICAS NO TRIÂNGULO RETÂNGULO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 razões trigonométricas podem ser utilizadas para resolver problemas do cotidiano que envolvem alturas, distâncias e inclinações. Em muitas situações, não é possível medir diretamente uma altura ou comprimento, mas é possível encontrá-los utilizando um triângulo retângulo e um ângulo conhecido. </a:t>
            </a:r>
          </a:p>
        </p:txBody>
      </p: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850A50C8-8EE2-0145-5D3A-E805FD31CC59}"/>
                  </a:ext>
                </a:extLst>
              </p:cNvPr>
              <p:cNvSpPr txBox="1"/>
              <p:nvPr/>
            </p:nvSpPr>
            <p:spPr>
              <a:xfrm>
                <a:off x="6276002" y="734548"/>
                <a:ext cx="5760000" cy="5925340"/>
              </a:xfrm>
              <a:prstGeom prst="rect">
                <a:avLst/>
              </a:prstGeom>
              <a:noFill/>
            </p:spPr>
            <p:txBody>
              <a:bodyPr wrap="square">
                <a:spAutoFit/>
              </a:bodyPr>
              <a:lstStyle/>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resolver esse tipo de problema, é importante seguir alguns passos:</a:t>
                </a:r>
              </a:p>
              <a:p>
                <a:pPr algn="just">
                  <a:spcAft>
                    <a:spcPts val="4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1º passo: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identificar o triângulo retângulo.</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situação apresentada e identifique os lados do triângulo em relação ao ângulo dado.</a:t>
                </a:r>
              </a:p>
              <a:p>
                <a:pPr algn="just">
                  <a:spcAft>
                    <a:spcPts val="4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2º passo: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identificar quais medidas são conhecidas.</a:t>
                </a:r>
              </a:p>
              <a:p>
                <a:pPr algn="just">
                  <a:spcAft>
                    <a:spcPts val="4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Verifique qual medida o problema informa e qual medida deseja encontrar.</a:t>
                </a:r>
              </a:p>
              <a:p>
                <a:pPr algn="just">
                  <a:spcAft>
                    <a:spcPts val="4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3º passo: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escolher a razão trigonométrica adequada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algn="just">
                  <a:lnSpc>
                    <a:spcPct val="114000"/>
                  </a:lnSpc>
                  <a:spcAft>
                    <a:spcPts val="400"/>
                  </a:spcAft>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seno</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cateto</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oposto</m:t>
                          </m:r>
                        </m:num>
                        <m:den>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hipotenusa</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algn="just">
                  <a:lnSpc>
                    <a:spcPct val="114000"/>
                  </a:lnSpc>
                  <a:spcAft>
                    <a:spcPts val="400"/>
                  </a:spcAft>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cosseno</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cateto</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adjacente</m:t>
                          </m:r>
                        </m:num>
                        <m:den>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hipotenusa</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algn="just">
                  <a:lnSpc>
                    <a:spcPct val="114000"/>
                  </a:lnSpc>
                  <a:spcAft>
                    <a:spcPts val="400"/>
                  </a:spcAft>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tangente</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cateto</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oposto</m:t>
                          </m:r>
                        </m:num>
                        <m:den>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cateto</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adjacente</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850A50C8-8EE2-0145-5D3A-E805FD31CC59}"/>
                  </a:ext>
                </a:extLst>
              </p:cNvPr>
              <p:cNvSpPr txBox="1">
                <a:spLocks noRot="1" noChangeAspect="1" noMove="1" noResize="1" noEditPoints="1" noAdjustHandles="1" noChangeArrowheads="1" noChangeShapeType="1" noTextEdit="1"/>
              </p:cNvSpPr>
              <p:nvPr/>
            </p:nvSpPr>
            <p:spPr>
              <a:xfrm>
                <a:off x="6276002" y="734548"/>
                <a:ext cx="5760000" cy="5925340"/>
              </a:xfrm>
              <a:prstGeom prst="rect">
                <a:avLst/>
              </a:prstGeom>
              <a:blipFill>
                <a:blip r:embed="rId3"/>
                <a:stretch>
                  <a:fillRect l="-1377" t="-514" r="-1483"/>
                </a:stretch>
              </a:blipFill>
            </p:spPr>
            <p:txBody>
              <a:bodyPr/>
              <a:lstStyle/>
              <a:p>
                <a:r>
                  <a:rPr lang="pt-BR">
                    <a:noFill/>
                  </a:rPr>
                  <a:t> </a:t>
                </a:r>
              </a:p>
            </p:txBody>
          </p:sp>
        </mc:Fallback>
      </mc:AlternateContent>
    </p:spTree>
    <p:extLst>
      <p:ext uri="{BB962C8B-B14F-4D97-AF65-F5344CB8AC3E}">
        <p14:creationId xmlns:p14="http://schemas.microsoft.com/office/powerpoint/2010/main" val="6644099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DCD32928-BC3C-ED5E-9841-0AB3A4F773B1}"/>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156000" y="665612"/>
            <a:ext cx="1800000" cy="751210"/>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95916CB-D899-52D3-9695-1ECE99538EDF}"/>
              </a:ext>
            </a:extLst>
          </p:cNvPr>
          <p:cNvSpPr txBox="1"/>
          <p:nvPr/>
        </p:nvSpPr>
        <p:spPr>
          <a:xfrm>
            <a:off x="156000" y="1425787"/>
            <a:ext cx="5760000" cy="4654159"/>
          </a:xfrm>
          <a:prstGeom prst="rect">
            <a:avLst/>
          </a:prstGeom>
          <a:noFill/>
        </p:spPr>
        <p:txBody>
          <a:bodyPr wrap="square">
            <a:spAutoFit/>
          </a:bodyPr>
          <a:lstStyle/>
          <a:p>
            <a:pPr algn="just">
              <a:lnSpc>
                <a:spcPct val="115000"/>
              </a:lnSpc>
              <a:spcAft>
                <a:spcPts val="4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Uma escada de 8 metros está apoiada em uma parede, formando um ângulo de 60° com o chão. Qual é a altura atingida pela escada na parede?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resolver, vamos seguir o passo a passo: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1º passo: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identificar as medidas no triângulo.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endParaRPr lang="pt-BR" sz="22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endPar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endParaRPr lang="pt-BR" sz="22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endPar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endParaRPr lang="pt-BR" sz="22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marL="3406775" algn="ctr">
              <a:lnSpc>
                <a:spcPct val="115000"/>
              </a:lnSpc>
              <a:spcAft>
                <a:spcPts val="400"/>
              </a:spcAft>
            </a:pPr>
            <a:r>
              <a:rPr lang="pt-BR" sz="16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Imagem criada por IA</a:t>
            </a:r>
            <a:endParaRPr lang="pt-BR" sz="16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7AF72AA9-B13E-D745-6F46-ABB1CBD8376B}"/>
                  </a:ext>
                </a:extLst>
              </p:cNvPr>
              <p:cNvSpPr txBox="1"/>
              <p:nvPr/>
            </p:nvSpPr>
            <p:spPr>
              <a:xfrm>
                <a:off x="6276000" y="665612"/>
                <a:ext cx="5760000" cy="6107762"/>
              </a:xfrm>
              <a:prstGeom prst="rect">
                <a:avLst/>
              </a:prstGeom>
              <a:noFill/>
            </p:spPr>
            <p:txBody>
              <a:bodyPr wrap="square">
                <a:spAutoFit/>
              </a:bodyPr>
              <a:lstStyle/>
              <a:p>
                <a:pPr algn="just">
                  <a:lnSpc>
                    <a:spcPct val="115000"/>
                  </a:lnSpc>
                  <a:spcAft>
                    <a:spcPts val="4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2º passo: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identificar quais medidas são conhecidas.</a:t>
                </a:r>
              </a:p>
              <a:p>
                <a:pPr algn="just">
                  <a:lnSpc>
                    <a:spcPct val="115000"/>
                  </a:lnSpc>
                  <a:spcAft>
                    <a:spcPts val="400"/>
                  </a:spcAft>
                  <a:tabLst>
                    <a:tab pos="457200" algn="l"/>
                  </a:tabLs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Repare que o comprimento da escada é a hipotenusa, a altura na parede é o cateto oposto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o ângulo oposto à parede mede 60°.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3º passo: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usar a razão trigonométrica que relaciona o cateto oposto à hipotenusa.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14:m>
                  <m:oMathPara xmlns:m="http://schemas.openxmlformats.org/officeDocument/2006/math">
                    <m:oMathParaPr>
                      <m:jc m:val="centerGroup"/>
                    </m:oMathParaPr>
                    <m:oMath xmlns:m="http://schemas.openxmlformats.org/officeDocument/2006/math">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sen</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60°</m:t>
                          </m:r>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cateto</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oposto</m:t>
                          </m:r>
                        </m:num>
                        <m:den>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hipotenusa</m:t>
                          </m:r>
                        </m:den>
                      </m:f>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ad>
                            <m:radPr>
                              <m:degHide m:val="on"/>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e>
                          </m:rad>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Aplicando a propriedade fundamental da proporção: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m:t>
                      </m:r>
                      <m:rad>
                        <m:radPr>
                          <m:degHide m:val="on"/>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e>
                      </m:rad>
                      <m:r>
                        <a:rPr lang="pt-BR" sz="2200" b="0" i="1"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rad>
                        <m:radPr>
                          <m:degHide m:val="on"/>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e>
                      </m:ra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Usando </a:t>
                </a:r>
                <a14:m>
                  <m:oMath xmlns:m="http://schemas.openxmlformats.org/officeDocument/2006/math">
                    <m:rad>
                      <m:radPr>
                        <m:degHide m:val="on"/>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e>
                    </m:rad>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=1,7</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obtemos: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4∙1,7=6,8</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4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altura atingida pela escada é de aproximadamente 6,8 metros.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7AF72AA9-B13E-D745-6F46-ABB1CBD8376B}"/>
                  </a:ext>
                </a:extLst>
              </p:cNvPr>
              <p:cNvSpPr txBox="1">
                <a:spLocks noRot="1" noChangeAspect="1" noMove="1" noResize="1" noEditPoints="1" noAdjustHandles="1" noChangeArrowheads="1" noChangeShapeType="1" noTextEdit="1"/>
              </p:cNvSpPr>
              <p:nvPr/>
            </p:nvSpPr>
            <p:spPr>
              <a:xfrm>
                <a:off x="6276000" y="665612"/>
                <a:ext cx="5760000" cy="6107762"/>
              </a:xfrm>
              <a:prstGeom prst="rect">
                <a:avLst/>
              </a:prstGeom>
              <a:blipFill>
                <a:blip r:embed="rId3"/>
                <a:stretch>
                  <a:fillRect l="-1377" t="-499" r="-1483" b="-1198"/>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B64FE970-267A-F253-4449-79EC740FC1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745" t="4353" r="23229" b="5436"/>
          <a:stretch>
            <a:fillRect/>
          </a:stretch>
        </p:blipFill>
        <p:spPr bwMode="auto">
          <a:xfrm>
            <a:off x="1163576" y="3515224"/>
            <a:ext cx="2520000" cy="313504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136353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DFE53973-A42E-5CEC-F91B-AB4E91085506}"/>
                  </a:ext>
                </a:extLst>
              </p:cNvPr>
              <p:cNvSpPr txBox="1"/>
              <p:nvPr/>
            </p:nvSpPr>
            <p:spPr>
              <a:xfrm>
                <a:off x="156000" y="882783"/>
                <a:ext cx="5760000" cy="5049587"/>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Até aqui, usamos o seno para descobrir a altura atingida pela escada. Mas e se a pergunta mudasse? Imagine que quiséssemos descobrir a distância da escada até a parede. Como o lado procurado mudou, a razão trigonométrica utilizada também mudará. Vamos ver qual usar nessa situação.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1º passo: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identificar as medidas.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comprimento da escada continua sendo a hipotenusa, mas procuramos a distância da escada até a parede, que é o cateto adjacente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sob um ângulo de 60°.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DFE53973-A42E-5CEC-F91B-AB4E91085506}"/>
                  </a:ext>
                </a:extLst>
              </p:cNvPr>
              <p:cNvSpPr txBox="1">
                <a:spLocks noRot="1" noChangeAspect="1" noMove="1" noResize="1" noEditPoints="1" noAdjustHandles="1" noChangeArrowheads="1" noChangeShapeType="1" noTextEdit="1"/>
              </p:cNvSpPr>
              <p:nvPr/>
            </p:nvSpPr>
            <p:spPr>
              <a:xfrm>
                <a:off x="156000" y="882783"/>
                <a:ext cx="5760000" cy="5049587"/>
              </a:xfrm>
              <a:prstGeom prst="rect">
                <a:avLst/>
              </a:prstGeom>
              <a:blipFill>
                <a:blip r:embed="rId2"/>
                <a:stretch>
                  <a:fillRect l="-1377" t="-483" r="-1483" b="-1570"/>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51F3F0B8-5774-E8E9-725B-5DA54845AADF}"/>
                  </a:ext>
                </a:extLst>
              </p:cNvPr>
              <p:cNvSpPr txBox="1"/>
              <p:nvPr/>
            </p:nvSpPr>
            <p:spPr>
              <a:xfrm>
                <a:off x="6276002" y="882783"/>
                <a:ext cx="5760000" cy="5766643"/>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2º passo: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escolher a razão trigonométrica.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457200" algn="l"/>
                  </a:tabLs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queremos relacionar cateto adjacente com hipotenusa usamos o cosseno.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457200" algn="l"/>
                  </a:tabLst>
                </a:pPr>
                <a14:m>
                  <m:oMathPara xmlns:m="http://schemas.openxmlformats.org/officeDocument/2006/math">
                    <m:oMathParaPr>
                      <m:jc m:val="centerGroup"/>
                    </m:oMathParaPr>
                    <m:oMath xmlns:m="http://schemas.openxmlformats.org/officeDocument/2006/math">
                      <m:func>
                        <m:func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uncPr>
                        <m:fName>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cos</m:t>
                          </m:r>
                        </m:fName>
                        <m:e>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e>
                          </m:d>
                        </m:e>
                      </m:func>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cateto</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adjacente</m:t>
                          </m:r>
                        </m:num>
                        <m:den>
                          <m:r>
                            <m:rPr>
                              <m:sty m:val="p"/>
                            </m:rP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hipotenusa</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3º passo: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calcular a razão trigonométrica.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2 </m:t>
                          </m:r>
                        </m:den>
                      </m:f>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Aplicando a propriedade fundamental da proporção: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m:t>
                      </m:r>
                      <m:f>
                        <m:f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distância entre a parede e a base da escada é de 4 metros.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51F3F0B8-5774-E8E9-725B-5DA54845AADF}"/>
                  </a:ext>
                </a:extLst>
              </p:cNvPr>
              <p:cNvSpPr txBox="1">
                <a:spLocks noRot="1" noChangeAspect="1" noMove="1" noResize="1" noEditPoints="1" noAdjustHandles="1" noChangeArrowheads="1" noChangeShapeType="1" noTextEdit="1"/>
              </p:cNvSpPr>
              <p:nvPr/>
            </p:nvSpPr>
            <p:spPr>
              <a:xfrm>
                <a:off x="6276002" y="882783"/>
                <a:ext cx="5760000" cy="5766643"/>
              </a:xfrm>
              <a:prstGeom prst="rect">
                <a:avLst/>
              </a:prstGeom>
              <a:blipFill>
                <a:blip r:embed="rId3"/>
                <a:stretch>
                  <a:fillRect l="-1377" t="-529" r="-1483" b="-1268"/>
                </a:stretch>
              </a:blipFill>
            </p:spPr>
            <p:txBody>
              <a:bodyPr/>
              <a:lstStyle/>
              <a:p>
                <a:r>
                  <a:rPr lang="pt-BR">
                    <a:noFill/>
                  </a:rPr>
                  <a:t> </a:t>
                </a:r>
              </a:p>
            </p:txBody>
          </p:sp>
        </mc:Fallback>
      </mc:AlternateContent>
    </p:spTree>
    <p:extLst>
      <p:ext uri="{BB962C8B-B14F-4D97-AF65-F5344CB8AC3E}">
        <p14:creationId xmlns:p14="http://schemas.microsoft.com/office/powerpoint/2010/main" val="15435152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C6B00ED-5D99-3779-04E1-1094C196AED1}"/>
              </a:ext>
            </a:extLst>
          </p:cNvPr>
          <p:cNvSpPr txBox="1"/>
          <p:nvPr/>
        </p:nvSpPr>
        <p:spPr>
          <a:xfrm>
            <a:off x="156000" y="856203"/>
            <a:ext cx="11880000" cy="5755871"/>
          </a:xfrm>
          <a:prstGeom prst="rect">
            <a:avLst/>
          </a:prstGeom>
          <a:solidFill>
            <a:schemeClr val="bg1"/>
          </a:solidFill>
        </p:spPr>
        <p:txBody>
          <a:bodyPr wrap="square">
            <a:spAutoFit/>
          </a:bodyPr>
          <a:lstStyle/>
          <a:p>
            <a:pPr algn="just">
              <a:lnSpc>
                <a:spcPct val="115000"/>
              </a:lnSpc>
              <a:spcAft>
                <a:spcPts val="800"/>
              </a:spcAft>
            </a:pPr>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escada de 10 metros está apoiada em uma parede, formando um ângulo de 30° com o chão.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a altura atingida pela escada na parede?</a:t>
            </a:r>
          </a:p>
          <a:p>
            <a:pPr algn="just">
              <a:lnSpc>
                <a:spcPct val="115000"/>
              </a:lnSpc>
              <a:spcAft>
                <a:spcPts val="800"/>
              </a:spcAft>
            </a:pPr>
            <a:endParaRPr lang="pt-BR" sz="2200" b="1"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escada de 12 metros está apoiada em uma parede e forma um ângulo de 60° com o chão.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Determine a distância entre a base da escada e a parede.</a:t>
            </a:r>
          </a:p>
          <a:p>
            <a:pPr algn="just">
              <a:lnSpc>
                <a:spcPct val="115000"/>
              </a:lnSpc>
              <a:spcAft>
                <a:spcPts val="800"/>
              </a:spcAft>
            </a:pPr>
            <a:endPar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Uma rampa forma um ângulo de 45° com o chão. Sabendo que ela possui uma altura de 4 metros, determine o comprimento horizontal da rampa.</a:t>
            </a: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02A5D3A9-55BB-9BE7-3F81-1DB253662C80}"/>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702739"/>
            <a:ext cx="2520000" cy="63755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793806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6F2C5C-7A85-76BA-D006-14809E9BE802}"/>
              </a:ext>
            </a:extLst>
          </p:cNvPr>
          <p:cNvSpPr txBox="1"/>
          <p:nvPr/>
        </p:nvSpPr>
        <p:spPr>
          <a:xfrm>
            <a:off x="155998" y="1240398"/>
            <a:ext cx="5760000" cy="171784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pessoa está a 25 metros da base de um prédio. Ao olhar para o topo, observa um ângulo de elevação de 45°.</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Determine a altura do prédio.</a:t>
            </a:r>
          </a:p>
        </p:txBody>
      </p:sp>
      <p:sp>
        <p:nvSpPr>
          <p:cNvPr id="4" name="CaixaDeTexto 3">
            <a:extLst>
              <a:ext uri="{FF2B5EF4-FFF2-40B4-BE49-F238E27FC236}">
                <a16:creationId xmlns:a16="http://schemas.microsoft.com/office/drawing/2014/main" id="{9F9C18FA-BD88-94E5-BDCB-9E71E5E63205}"/>
              </a:ext>
            </a:extLst>
          </p:cNvPr>
          <p:cNvSpPr txBox="1"/>
          <p:nvPr/>
        </p:nvSpPr>
        <p:spPr>
          <a:xfrm>
            <a:off x="6276002" y="849220"/>
            <a:ext cx="5760000" cy="578260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figura, a seguir, representa uma pessoa observando o topo de uma árvore. A distância da pessoa até a base da árvore é de 12 metros, e o ângulo de observação até o topo é 45°. Sabendo que do ponto de observação, até o solo são 160 centímetros, determine a altura dessa árvore.</a:t>
            </a: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Imagem produzida por IA</a:t>
            </a:r>
            <a:endParaRPr lang="pt-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DD100AF7-3D2C-9FD3-A94C-58A49316B29A}"/>
              </a:ext>
            </a:extLst>
          </p:cNvPr>
          <p:cNvPicPr>
            <a:picLocks noChangeAspect="1"/>
          </p:cNvPicPr>
          <p:nvPr/>
        </p:nvPicPr>
        <p:blipFill rotWithShape="1">
          <a:blip r:embed="rId2"/>
          <a:srcRect t="3855"/>
          <a:stretch>
            <a:fillRect/>
          </a:stretch>
        </p:blipFill>
        <p:spPr bwMode="auto">
          <a:xfrm>
            <a:off x="7264903" y="3458303"/>
            <a:ext cx="3600000" cy="27359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645146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a:extLst>
              <a:ext uri="{FF2B5EF4-FFF2-40B4-BE49-F238E27FC236}">
                <a16:creationId xmlns:a16="http://schemas.microsoft.com/office/drawing/2014/main" id="{7B9E02C3-F004-CDA5-5C84-91C5AAF37D88}"/>
              </a:ext>
            </a:extLst>
          </p:cNvPr>
          <p:cNvGrpSpPr/>
          <p:nvPr/>
        </p:nvGrpSpPr>
        <p:grpSpPr>
          <a:xfrm>
            <a:off x="336000" y="753034"/>
            <a:ext cx="11520000" cy="5890361"/>
            <a:chOff x="373222" y="753034"/>
            <a:chExt cx="11520000" cy="5890361"/>
          </a:xfrm>
        </p:grpSpPr>
        <mc:AlternateContent xmlns:mc="http://schemas.openxmlformats.org/markup-compatibility/2006">
          <mc:Choice xmlns:a14="http://schemas.microsoft.com/office/drawing/2010/main" Requires="a14">
            <p:sp>
              <p:nvSpPr>
                <p:cNvPr id="13" name="Retângulo: Cantos Arredondados 12">
                  <a:extLst>
                    <a:ext uri="{FF2B5EF4-FFF2-40B4-BE49-F238E27FC236}">
                      <a16:creationId xmlns:a16="http://schemas.microsoft.com/office/drawing/2014/main" id="{30AA4A47-9BAC-31E3-A4E4-FEC2DA2A3F47}"/>
                    </a:ext>
                  </a:extLst>
                </p:cNvPr>
                <p:cNvSpPr/>
                <p:nvPr/>
              </p:nvSpPr>
              <p:spPr>
                <a:xfrm>
                  <a:off x="373222" y="1324948"/>
                  <a:ext cx="11520000" cy="5318447"/>
                </a:xfrm>
                <a:prstGeom prst="roundRect">
                  <a:avLst>
                    <a:gd name="adj" fmla="val 5387"/>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400"/>
                    </a:spcAft>
                  </a:pPr>
                  <a:endParaRPr lang="pt-BR" sz="2200" b="1" dirty="0">
                    <a:solidFill>
                      <a:schemeClr val="tx1"/>
                    </a:solidFill>
                    <a:latin typeface="Arial Narrow" panose="020B0606020202030204" pitchFamily="34" charset="0"/>
                  </a:endParaRPr>
                </a:p>
                <a:p>
                  <a:pPr algn="just">
                    <a:spcAft>
                      <a:spcPts val="400"/>
                    </a:spcAft>
                  </a:pPr>
                  <a:endParaRPr lang="pt-BR" sz="2200" b="1" dirty="0">
                    <a:solidFill>
                      <a:schemeClr val="tx1"/>
                    </a:solidFill>
                    <a:latin typeface="Arial Narrow" panose="020B0606020202030204" pitchFamily="34" charset="0"/>
                  </a:endParaRPr>
                </a:p>
                <a:p>
                  <a:pPr algn="just">
                    <a:lnSpc>
                      <a:spcPct val="115000"/>
                    </a:lnSpc>
                    <a:spcAft>
                      <a:spcPts val="8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Durante um treinamento, um herói lança seu escudo em direção a um alvo localizado no topo de uma montanha. O escudo é lançado formando um ângulo de 60° em relação ao solo plano, conforme a figura.</a:t>
                  </a:r>
                </a:p>
                <a:p>
                  <a:pPr marL="3495675" algn="just">
                    <a:lnSpc>
                      <a:spcPct val="115000"/>
                    </a:lnSpc>
                    <a:spcAft>
                      <a:spcPts val="8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O alvo está localizado a 120 metros horizontalmente do ponto de lançamento.</a:t>
                  </a:r>
                </a:p>
                <a:p>
                  <a:pPr marL="3495675" algn="just">
                    <a:lnSpc>
                      <a:spcPct val="115000"/>
                    </a:lnSpc>
                    <a:spcAft>
                      <a:spcPts val="8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Determine a altura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em relação ao chão, em que o alvo se encontra. </a:t>
                  </a:r>
                </a:p>
                <a:p>
                  <a:pPr marL="3495675" algn="just">
                    <a:lnSpc>
                      <a:spcPct val="115000"/>
                    </a:lnSpc>
                    <a:spcAft>
                      <a:spcPts val="8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60</m:t>
                      </m:r>
                      <m:rad>
                        <m:radPr>
                          <m:degHide m:val="on"/>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e>
                      </m:rad>
                    </m:oMath>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495675" algn="just">
                    <a:lnSpc>
                      <a:spcPct val="115000"/>
                    </a:lnSpc>
                    <a:spcAft>
                      <a:spcPts val="8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120</m:t>
                      </m:r>
                      <m:rad>
                        <m:radPr>
                          <m:degHide m:val="on"/>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e>
                      </m:rad>
                    </m:oMath>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495675" algn="just">
                    <a:lnSpc>
                      <a:spcPct val="115000"/>
                    </a:lnSpc>
                    <a:spcAft>
                      <a:spcPts val="8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180</m:t>
                      </m:r>
                      <m:rad>
                        <m:radPr>
                          <m:degHide m:val="on"/>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e>
                      </m:rad>
                    </m:oMath>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495675" algn="just">
                    <a:lnSpc>
                      <a:spcPct val="115000"/>
                    </a:lnSpc>
                    <a:spcAft>
                      <a:spcPts val="8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240</m:t>
                      </m:r>
                      <m:rad>
                        <m:radPr>
                          <m:degHide m:val="on"/>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radPr>
                        <m:deg/>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m:t>
                          </m:r>
                        </m:e>
                      </m:rad>
                    </m:oMath>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13" name="Retângulo: Cantos Arredondados 12">
                  <a:extLst>
                    <a:ext uri="{FF2B5EF4-FFF2-40B4-BE49-F238E27FC236}">
                      <a16:creationId xmlns:a16="http://schemas.microsoft.com/office/drawing/2014/main" id="{30AA4A47-9BAC-31E3-A4E4-FEC2DA2A3F47}"/>
                    </a:ext>
                  </a:extLst>
                </p:cNvPr>
                <p:cNvSpPr>
                  <a:spLocks noRot="1" noChangeAspect="1" noMove="1" noResize="1" noEditPoints="1" noAdjustHandles="1" noChangeArrowheads="1" noChangeShapeType="1" noTextEdit="1"/>
                </p:cNvSpPr>
                <p:nvPr/>
              </p:nvSpPr>
              <p:spPr>
                <a:xfrm>
                  <a:off x="373222" y="1324948"/>
                  <a:ext cx="11520000" cy="5318447"/>
                </a:xfrm>
                <a:prstGeom prst="roundRect">
                  <a:avLst>
                    <a:gd name="adj" fmla="val 5387"/>
                  </a:avLst>
                </a:prstGeom>
                <a:blipFill>
                  <a:blip r:embed="rId2"/>
                  <a:stretch>
                    <a:fillRect/>
                  </a:stretch>
                </a:blipFill>
                <a:ln>
                  <a:noFill/>
                </a:ln>
              </p:spPr>
              <p:txBody>
                <a:bodyPr/>
                <a:lstStyle/>
                <a:p>
                  <a:r>
                    <a:rPr lang="pt-BR">
                      <a:noFill/>
                    </a:rPr>
                    <a:t> </a:t>
                  </a:r>
                </a:p>
              </p:txBody>
            </p:sp>
          </mc:Fallback>
        </mc:AlternateContent>
        <p:pic>
          <p:nvPicPr>
            <p:cNvPr id="5" name="Imagem 4">
              <a:extLst>
                <a:ext uri="{FF2B5EF4-FFF2-40B4-BE49-F238E27FC236}">
                  <a16:creationId xmlns:a16="http://schemas.microsoft.com/office/drawing/2014/main" id="{9EAF8F70-11FC-4828-008A-668E2E1DDFA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392" t="4228" b="6551"/>
            <a:stretch/>
          </p:blipFill>
          <p:spPr>
            <a:xfrm>
              <a:off x="528917" y="753034"/>
              <a:ext cx="5456752" cy="1255059"/>
            </a:xfrm>
            <a:prstGeom prst="rect">
              <a:avLst/>
            </a:prstGeom>
          </p:spPr>
        </p:pic>
      </p:grpSp>
      <p:pic>
        <p:nvPicPr>
          <p:cNvPr id="6" name="Imagem 5">
            <a:extLst>
              <a:ext uri="{FF2B5EF4-FFF2-40B4-BE49-F238E27FC236}">
                <a16:creationId xmlns:a16="http://schemas.microsoft.com/office/drawing/2014/main" id="{40347D46-66F4-2618-2272-EB73748A098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2695" y="3429000"/>
            <a:ext cx="2880000" cy="2813238"/>
          </a:xfrm>
          <a:prstGeom prst="rect">
            <a:avLst/>
          </a:prstGeom>
          <a:noFill/>
        </p:spPr>
      </p:pic>
    </p:spTree>
    <p:extLst>
      <p:ext uri="{BB962C8B-B14F-4D97-AF65-F5344CB8AC3E}">
        <p14:creationId xmlns:p14="http://schemas.microsoft.com/office/powerpoint/2010/main" val="10242658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463A9-F03F-09C2-620A-87CAEFA15875}"/>
            </a:ext>
          </a:extLst>
        </p:cNvPr>
        <p:cNvGrpSpPr/>
        <p:nvPr/>
      </p:nvGrpSpPr>
      <p:grpSpPr>
        <a:xfrm>
          <a:off x="0" y="0"/>
          <a:ext cx="0" cy="0"/>
          <a:chOff x="0" y="0"/>
          <a:chExt cx="0" cy="0"/>
        </a:xfrm>
      </p:grpSpPr>
      <p:sp>
        <p:nvSpPr>
          <p:cNvPr id="13" name="Retângulo: Cantos Arredondados 12">
            <a:extLst>
              <a:ext uri="{FF2B5EF4-FFF2-40B4-BE49-F238E27FC236}">
                <a16:creationId xmlns:a16="http://schemas.microsoft.com/office/drawing/2014/main" id="{B1426A9C-186C-0D4D-A1A9-A5CE6323B3A2}"/>
              </a:ext>
            </a:extLst>
          </p:cNvPr>
          <p:cNvSpPr/>
          <p:nvPr/>
        </p:nvSpPr>
        <p:spPr>
          <a:xfrm>
            <a:off x="156000" y="776268"/>
            <a:ext cx="5760000" cy="5866579"/>
          </a:xfrm>
          <a:prstGeom prst="roundRect">
            <a:avLst>
              <a:gd name="adj" fmla="val 6537"/>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2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solidFill>
                  <a:schemeClr val="tx1"/>
                </a:solidFill>
                <a:effectLst/>
                <a:latin typeface="Arial Narrow" panose="020B0606020202030204" pitchFamily="34" charset="0"/>
                <a:ea typeface="NSimSun" panose="02010609030101010101" pitchFamily="49" charset="-122"/>
                <a:cs typeface="Lucida Sans" panose="020B0602030504020204" pitchFamily="34" charset="0"/>
              </a:rPr>
              <a:t> </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No pátio da escola, um estudante observa o topo do mastro da bandeira do Estado de Goiás sob um ângulo de elevação de 45°. Seus olhos estão a 1,5 metro do chão, conforme ilustrado na figura. </a:t>
            </a:r>
          </a:p>
          <a:p>
            <a:pPr algn="just">
              <a:lnSpc>
                <a:spcPct val="115000"/>
              </a:lnSpc>
              <a:spcAft>
                <a:spcPts val="2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2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200"/>
              </a:spcAft>
            </a:pPr>
            <a:endParaRPr lang="pt-BR" sz="2200" kern="100" dirty="0">
              <a:solidFill>
                <a:schemeClr val="tx1"/>
              </a:solidFill>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2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2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2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2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Qual a altura do mastro em metros?</a:t>
            </a:r>
          </a:p>
          <a:p>
            <a:pPr algn="just">
              <a:lnSpc>
                <a:spcPct val="115000"/>
              </a:lnSpc>
              <a:spcAft>
                <a:spcPts val="2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 4			(C) 5 </a:t>
            </a:r>
          </a:p>
          <a:p>
            <a:pPr algn="just">
              <a:lnSpc>
                <a:spcPct val="115000"/>
              </a:lnSpc>
              <a:spcAft>
                <a:spcPts val="2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(B) 4,5			(D) 5,5</a:t>
            </a:r>
          </a:p>
        </p:txBody>
      </p:sp>
      <mc:AlternateContent xmlns:mc="http://schemas.openxmlformats.org/markup-compatibility/2006">
        <mc:Choice xmlns:a14="http://schemas.microsoft.com/office/drawing/2010/main" Requires="a14">
          <p:sp>
            <p:nvSpPr>
              <p:cNvPr id="2" name="Retângulo: Cantos Arredondados 1">
                <a:extLst>
                  <a:ext uri="{FF2B5EF4-FFF2-40B4-BE49-F238E27FC236}">
                    <a16:creationId xmlns:a16="http://schemas.microsoft.com/office/drawing/2014/main" id="{0639A53F-5F6F-81B5-BC62-1D36348A64FB}"/>
                  </a:ext>
                </a:extLst>
              </p:cNvPr>
              <p:cNvSpPr/>
              <p:nvPr/>
            </p:nvSpPr>
            <p:spPr>
              <a:xfrm>
                <a:off x="6276002" y="776268"/>
                <a:ext cx="5760000" cy="5866579"/>
              </a:xfrm>
              <a:prstGeom prst="roundRect">
                <a:avLst>
                  <a:gd name="adj" fmla="val 3346"/>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2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Item 3.</a:t>
                </a:r>
                <a:r>
                  <a:rPr lang="pt-BR" sz="2200" kern="100" dirty="0">
                    <a:solidFill>
                      <a:schemeClr val="tx1"/>
                    </a:solidFill>
                    <a:effectLst/>
                    <a:latin typeface="Arial Narrow" panose="020B0606020202030204" pitchFamily="34" charset="0"/>
                    <a:ea typeface="NSimSun" panose="02010609030101010101" pitchFamily="49" charset="-122"/>
                    <a:cs typeface="Lucida Sans" panose="020B0602030504020204" pitchFamily="34" charset="0"/>
                  </a:rPr>
                  <a:t> Para garantir acessibilidade em um hospital, uma rampa lisa e retilínea com 10 metros faz um ângulo de 15º com o plano horizontal.</a:t>
                </a:r>
              </a:p>
              <a:p>
                <a:pPr algn="just">
                  <a:lnSpc>
                    <a:spcPct val="115000"/>
                  </a:lnSpc>
                  <a:spcAft>
                    <a:spcPts val="2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944938" algn="just">
                  <a:lnSpc>
                    <a:spcPct val="115000"/>
                  </a:lnSpc>
                  <a:spcAft>
                    <a:spcPts val="800"/>
                  </a:spcAft>
                </a:pPr>
                <a:r>
                  <a:rPr lang="pt-BR" kern="100" dirty="0">
                    <a:solidFill>
                      <a:schemeClr val="tx1"/>
                    </a:solidFill>
                    <a:effectLst/>
                    <a:latin typeface="Arial Narrow" panose="020B0606020202030204" pitchFamily="34" charset="0"/>
                    <a:ea typeface="NSimSun" panose="02010609030101010101" pitchFamily="49" charset="-122"/>
                    <a:cs typeface="Lucida Sans" panose="020B0602030504020204" pitchFamily="34" charset="0"/>
                  </a:rPr>
                  <a:t>Considerando:</a:t>
                </a:r>
                <a:endPar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944938" algn="just">
                  <a:lnSpc>
                    <a:spcPct val="115000"/>
                  </a:lnSpc>
                  <a:spcAft>
                    <a:spcPts val="800"/>
                  </a:spcAft>
                </a:pPr>
                <a14:m>
                  <m:oMathPara xmlns:m="http://schemas.openxmlformats.org/officeDocument/2006/math">
                    <m:oMathParaPr>
                      <m:jc m:val="center"/>
                    </m:oMathParaPr>
                    <m:oMath xmlns:m="http://schemas.openxmlformats.org/officeDocument/2006/math">
                      <m:r>
                        <a:rPr lang="pt-BR" i="1" kern="100">
                          <a:solidFill>
                            <a:schemeClr val="tx1"/>
                          </a:solidFill>
                          <a:effectLst/>
                          <a:latin typeface="Cambria Math" panose="02040503050406030204" pitchFamily="18" charset="0"/>
                          <a:ea typeface="NSimSun" panose="02010609030101010101" pitchFamily="49" charset="-122"/>
                          <a:cs typeface="Lucida Sans" panose="020B0602030504020204" pitchFamily="34" charset="0"/>
                        </a:rPr>
                        <m:t>𝑠𝑒𝑛</m:t>
                      </m:r>
                      <m:r>
                        <a:rPr lang="pt-BR" i="1" kern="100">
                          <a:solidFill>
                            <a:schemeClr val="tx1"/>
                          </a:solidFill>
                          <a:effectLst/>
                          <a:latin typeface="Cambria Math" panose="02040503050406030204" pitchFamily="18" charset="0"/>
                          <a:ea typeface="NSimSun" panose="02010609030101010101" pitchFamily="49" charset="-122"/>
                          <a:cs typeface="Lucida Sans" panose="020B0602030504020204" pitchFamily="34" charset="0"/>
                        </a:rPr>
                        <m:t> 15°=0,26</m:t>
                      </m:r>
                    </m:oMath>
                  </m:oMathPara>
                </a14:m>
                <a:endPar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944938" algn="just">
                  <a:lnSpc>
                    <a:spcPct val="115000"/>
                  </a:lnSpc>
                  <a:spcAft>
                    <a:spcPts val="800"/>
                  </a:spcAft>
                </a:pPr>
                <a14:m>
                  <m:oMathPara xmlns:m="http://schemas.openxmlformats.org/officeDocument/2006/math">
                    <m:oMathParaPr>
                      <m:jc m:val="right"/>
                    </m:oMathParaPr>
                    <m:oMath xmlns:m="http://schemas.openxmlformats.org/officeDocument/2006/math">
                      <m:func>
                        <m:funcPr>
                          <m:ctrlPr>
                            <a:rPr lang="pt-BR" i="1" kern="100">
                              <a:solidFill>
                                <a:schemeClr val="tx1"/>
                              </a:solidFill>
                              <a:effectLst/>
                              <a:latin typeface="Cambria Math" panose="02040503050406030204" pitchFamily="18" charset="0"/>
                              <a:ea typeface="NSimSun" panose="02010609030101010101" pitchFamily="49" charset="-122"/>
                              <a:cs typeface="Lucida Sans" panose="020B0602030504020204" pitchFamily="34" charset="0"/>
                            </a:rPr>
                          </m:ctrlPr>
                        </m:funcPr>
                        <m:fName>
                          <m:r>
                            <m:rPr>
                              <m:sty m:val="p"/>
                            </m:rPr>
                            <a:rPr lang="pt-BR" kern="100">
                              <a:solidFill>
                                <a:schemeClr val="tx1"/>
                              </a:solidFill>
                              <a:effectLst/>
                              <a:latin typeface="Cambria Math" panose="02040503050406030204" pitchFamily="18" charset="0"/>
                              <a:ea typeface="NSimSun" panose="02010609030101010101" pitchFamily="49" charset="-122"/>
                              <a:cs typeface="Lucida Sans" panose="020B0602030504020204" pitchFamily="34" charset="0"/>
                            </a:rPr>
                            <m:t>cos</m:t>
                          </m:r>
                        </m:fName>
                        <m:e>
                          <m:r>
                            <a:rPr lang="pt-BR" i="1" kern="100">
                              <a:solidFill>
                                <a:schemeClr val="tx1"/>
                              </a:solidFill>
                              <a:effectLst/>
                              <a:latin typeface="Cambria Math" panose="02040503050406030204" pitchFamily="18" charset="0"/>
                              <a:ea typeface="NSimSun" panose="02010609030101010101" pitchFamily="49" charset="-122"/>
                              <a:cs typeface="Lucida Sans" panose="020B0602030504020204" pitchFamily="34" charset="0"/>
                            </a:rPr>
                            <m:t>15°=0,97</m:t>
                          </m:r>
                        </m:e>
                      </m:func>
                    </m:oMath>
                  </m:oMathPara>
                </a14:m>
                <a:endPar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944938" algn="just"/>
                <a14:m>
                  <m:oMathPara xmlns:m="http://schemas.openxmlformats.org/officeDocument/2006/math">
                    <m:oMathParaPr>
                      <m:jc m:val="centerGroup"/>
                    </m:oMathParaPr>
                    <m:oMath xmlns:m="http://schemas.openxmlformats.org/officeDocument/2006/math">
                      <m:r>
                        <a:rPr lang="pt-BR" i="1">
                          <a:solidFill>
                            <a:schemeClr val="tx1"/>
                          </a:solidFill>
                          <a:effectLst/>
                          <a:latin typeface="Cambria Math" panose="02040503050406030204" pitchFamily="18" charset="0"/>
                          <a:ea typeface="NSimSun" panose="02010609030101010101" pitchFamily="49" charset="-122"/>
                          <a:cs typeface="Lucida Sans" panose="020B0602030504020204" pitchFamily="34" charset="0"/>
                        </a:rPr>
                        <m:t>𝑡𝑔</m:t>
                      </m:r>
                      <m:r>
                        <a:rPr lang="pt-BR" i="1">
                          <a:solidFill>
                            <a:schemeClr val="tx1"/>
                          </a:solidFill>
                          <a:effectLst/>
                          <a:latin typeface="Cambria Math" panose="02040503050406030204" pitchFamily="18" charset="0"/>
                          <a:ea typeface="NSimSun" panose="02010609030101010101" pitchFamily="49" charset="-122"/>
                          <a:cs typeface="Lucida Sans" panose="020B0602030504020204" pitchFamily="34" charset="0"/>
                        </a:rPr>
                        <m:t> 15°=0,27</m:t>
                      </m:r>
                    </m:oMath>
                  </m:oMathPara>
                </a14:m>
                <a:endPar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endParaRPr lang="pt-BR" sz="2200" kern="100" dirty="0">
                  <a:solidFill>
                    <a:schemeClr val="tx1"/>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200" kern="100" dirty="0">
                    <a:solidFill>
                      <a:schemeClr val="tx1"/>
                    </a:solidFill>
                    <a:effectLst/>
                    <a:latin typeface="Arial Narrow" panose="020B0606020202030204" pitchFamily="34" charset="0"/>
                    <a:ea typeface="NSimSun" panose="02010609030101010101" pitchFamily="49" charset="-122"/>
                    <a:cs typeface="Lucida Sans" panose="020B0602030504020204" pitchFamily="34" charset="0"/>
                  </a:rPr>
                  <a:t>Quantos metros uma maca é elevada verticalmente do início ao final da rampa?</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2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 1,8			(C) 3,6</a:t>
                </a:r>
              </a:p>
              <a:p>
                <a:pPr algn="just">
                  <a:lnSpc>
                    <a:spcPct val="115000"/>
                  </a:lnSpc>
                  <a:spcAft>
                    <a:spcPts val="2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(B) 2,6			(D) 2,0</a:t>
                </a:r>
              </a:p>
              <a:p>
                <a:pPr algn="just">
                  <a:spcAft>
                    <a:spcPts val="200"/>
                  </a:spcAft>
                </a:pPr>
                <a:endParaRPr lang="pt-BR" sz="2200" dirty="0">
                  <a:solidFill>
                    <a:schemeClr val="tx1"/>
                  </a:solidFill>
                  <a:latin typeface="Arial Narrow" panose="020B0606020202030204" pitchFamily="34" charset="0"/>
                </a:endParaRPr>
              </a:p>
            </p:txBody>
          </p:sp>
        </mc:Choice>
        <mc:Fallback>
          <p:sp>
            <p:nvSpPr>
              <p:cNvPr id="2" name="Retângulo: Cantos Arredondados 1">
                <a:extLst>
                  <a:ext uri="{FF2B5EF4-FFF2-40B4-BE49-F238E27FC236}">
                    <a16:creationId xmlns:a16="http://schemas.microsoft.com/office/drawing/2014/main" id="{0639A53F-5F6F-81B5-BC62-1D36348A64FB}"/>
                  </a:ext>
                </a:extLst>
              </p:cNvPr>
              <p:cNvSpPr>
                <a:spLocks noRot="1" noChangeAspect="1" noMove="1" noResize="1" noEditPoints="1" noAdjustHandles="1" noChangeArrowheads="1" noChangeShapeType="1" noTextEdit="1"/>
              </p:cNvSpPr>
              <p:nvPr/>
            </p:nvSpPr>
            <p:spPr>
              <a:xfrm>
                <a:off x="6276002" y="776268"/>
                <a:ext cx="5760000" cy="5866579"/>
              </a:xfrm>
              <a:prstGeom prst="roundRect">
                <a:avLst>
                  <a:gd name="adj" fmla="val 3346"/>
                </a:avLst>
              </a:prstGeom>
              <a:blipFill>
                <a:blip r:embed="rId2"/>
                <a:stretch>
                  <a:fillRect l="-424" r="-424"/>
                </a:stretch>
              </a:blipFill>
              <a:ln>
                <a:noFill/>
              </a:ln>
            </p:spPr>
            <p:txBody>
              <a:bodyPr/>
              <a:lstStyle/>
              <a:p>
                <a:r>
                  <a:rPr lang="pt-BR">
                    <a:noFill/>
                  </a:rPr>
                  <a:t> </a:t>
                </a:r>
              </a:p>
            </p:txBody>
          </p:sp>
        </mc:Fallback>
      </mc:AlternateContent>
      <p:pic>
        <p:nvPicPr>
          <p:cNvPr id="5" name="Imagem 4">
            <a:extLst>
              <a:ext uri="{FF2B5EF4-FFF2-40B4-BE49-F238E27FC236}">
                <a16:creationId xmlns:a16="http://schemas.microsoft.com/office/drawing/2014/main" id="{0AC394B8-796B-1C71-B8E5-BC9A6474492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88" r="11203" b="4513"/>
          <a:stretch>
            <a:fillRect/>
          </a:stretch>
        </p:blipFill>
        <p:spPr bwMode="auto">
          <a:xfrm>
            <a:off x="1056000" y="2532523"/>
            <a:ext cx="3960000" cy="2747256"/>
          </a:xfrm>
          <a:prstGeom prst="rect">
            <a:avLst/>
          </a:prstGeom>
          <a:noFill/>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085313A8-5F9E-D1FF-BF73-41CC97237AC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83" t="14429" r="2216" b="23228"/>
          <a:stretch>
            <a:fillRect/>
          </a:stretch>
        </p:blipFill>
        <p:spPr bwMode="auto">
          <a:xfrm>
            <a:off x="6293932" y="2532523"/>
            <a:ext cx="3985107" cy="173769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910741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1186</TotalTime>
  <Words>14474</Words>
  <Application>Microsoft Office PowerPoint</Application>
  <PresentationFormat>Widescreen</PresentationFormat>
  <Paragraphs>1064</Paragraphs>
  <Slides>104</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104</vt:i4>
      </vt:variant>
    </vt:vector>
  </HeadingPairs>
  <TitlesOfParts>
    <vt:vector size="115" baseType="lpstr">
      <vt:lpstr>Aptos</vt:lpstr>
      <vt:lpstr>Arial</vt:lpstr>
      <vt:lpstr>Arial Narrow</vt:lpstr>
      <vt:lpstr>Calibri</vt:lpstr>
      <vt:lpstr>Calibri Light</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TYAGO CAVALCANTE BILIO</cp:lastModifiedBy>
  <cp:revision>22</cp:revision>
  <dcterms:created xsi:type="dcterms:W3CDTF">2024-02-02T11:27:21Z</dcterms:created>
  <dcterms:modified xsi:type="dcterms:W3CDTF">2026-07-29T12:51:56Z</dcterms:modified>
</cp:coreProperties>
</file>