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5"/>
  </p:notesMasterIdLst>
  <p:sldIdLst>
    <p:sldId id="256" r:id="rId2"/>
    <p:sldId id="261" r:id="rId3"/>
    <p:sldId id="2168" r:id="rId4"/>
    <p:sldId id="2218" r:id="rId5"/>
    <p:sldId id="2171" r:id="rId6"/>
    <p:sldId id="2169" r:id="rId7"/>
    <p:sldId id="2170" r:id="rId8"/>
    <p:sldId id="2172" r:id="rId9"/>
    <p:sldId id="2064" r:id="rId10"/>
    <p:sldId id="2071" r:id="rId11"/>
    <p:sldId id="2173" r:id="rId12"/>
    <p:sldId id="2175" r:id="rId13"/>
    <p:sldId id="2176" r:id="rId14"/>
    <p:sldId id="2177" r:id="rId15"/>
    <p:sldId id="2178" r:id="rId16"/>
    <p:sldId id="2179" r:id="rId17"/>
    <p:sldId id="2180" r:id="rId18"/>
    <p:sldId id="2174" r:id="rId19"/>
    <p:sldId id="2183" r:id="rId20"/>
    <p:sldId id="2184" r:id="rId21"/>
    <p:sldId id="2185" r:id="rId22"/>
    <p:sldId id="2186" r:id="rId23"/>
    <p:sldId id="2070" r:id="rId24"/>
    <p:sldId id="2187" r:id="rId25"/>
    <p:sldId id="2079" r:id="rId26"/>
    <p:sldId id="2188" r:id="rId27"/>
    <p:sldId id="2182" r:id="rId28"/>
    <p:sldId id="2181" r:id="rId29"/>
    <p:sldId id="2189" r:id="rId30"/>
    <p:sldId id="2191" r:id="rId31"/>
    <p:sldId id="2190" r:id="rId32"/>
    <p:sldId id="2192" r:id="rId33"/>
    <p:sldId id="2193" r:id="rId34"/>
    <p:sldId id="2194" r:id="rId35"/>
    <p:sldId id="2072" r:id="rId36"/>
    <p:sldId id="2197" r:id="rId37"/>
    <p:sldId id="2196" r:id="rId38"/>
    <p:sldId id="2124" r:id="rId39"/>
    <p:sldId id="2200" r:id="rId40"/>
    <p:sldId id="2201" r:id="rId41"/>
    <p:sldId id="2202" r:id="rId42"/>
    <p:sldId id="2198" r:id="rId43"/>
    <p:sldId id="2199" r:id="rId44"/>
    <p:sldId id="2195" r:id="rId45"/>
    <p:sldId id="2125" r:id="rId46"/>
    <p:sldId id="2206" r:id="rId47"/>
    <p:sldId id="2203" r:id="rId48"/>
    <p:sldId id="2204" r:id="rId49"/>
    <p:sldId id="2205" r:id="rId50"/>
    <p:sldId id="2207" r:id="rId51"/>
    <p:sldId id="2210" r:id="rId52"/>
    <p:sldId id="2091" r:id="rId53"/>
    <p:sldId id="2123" r:id="rId54"/>
    <p:sldId id="2211" r:id="rId55"/>
    <p:sldId id="2214" r:id="rId56"/>
    <p:sldId id="2208" r:id="rId57"/>
    <p:sldId id="2212" r:id="rId58"/>
    <p:sldId id="2131" r:id="rId59"/>
    <p:sldId id="2215" r:id="rId60"/>
    <p:sldId id="2160" r:id="rId61"/>
    <p:sldId id="2216" r:id="rId62"/>
    <p:sldId id="2217" r:id="rId63"/>
    <p:sldId id="2167" r:id="rId64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A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9BF93E0-545C-4A53-BBCD-D1DEA27B7B41}" v="3" dt="2026-05-29T14:55:57.46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457" autoAdjust="0"/>
    <p:restoredTop sz="96247" autoAdjust="0"/>
  </p:normalViewPr>
  <p:slideViewPr>
    <p:cSldViewPr snapToGrid="0">
      <p:cViewPr varScale="1">
        <p:scale>
          <a:sx n="98" d="100"/>
          <a:sy n="98" d="100"/>
        </p:scale>
        <p:origin x="1392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ERALDO AVELINO GOMES FILHO" userId="cb76a2c3-1493-4a8f-a814-6303474fc5e1" providerId="ADAL" clId="{3065BF21-82F2-4C94-B2B8-4F172F1AE4B5}"/>
    <pc:docChg chg="undo custSel addSld delSld modSld sldOrd">
      <pc:chgData name="GERALDO AVELINO GOMES FILHO" userId="cb76a2c3-1493-4a8f-a814-6303474fc5e1" providerId="ADAL" clId="{3065BF21-82F2-4C94-B2B8-4F172F1AE4B5}" dt="2026-05-29T19:32:40.805" v="1116" actId="1076"/>
      <pc:docMkLst>
        <pc:docMk/>
      </pc:docMkLst>
      <pc:sldChg chg="modSp add mod ord">
        <pc:chgData name="GERALDO AVELINO GOMES FILHO" userId="cb76a2c3-1493-4a8f-a814-6303474fc5e1" providerId="ADAL" clId="{3065BF21-82F2-4C94-B2B8-4F172F1AE4B5}" dt="2026-05-29T14:56:24.088" v="846" actId="20577"/>
        <pc:sldMkLst>
          <pc:docMk/>
          <pc:sldMk cId="116968974" sldId="256"/>
        </pc:sldMkLst>
        <pc:spChg chg="mod">
          <ac:chgData name="GERALDO AVELINO GOMES FILHO" userId="cb76a2c3-1493-4a8f-a814-6303474fc5e1" providerId="ADAL" clId="{3065BF21-82F2-4C94-B2B8-4F172F1AE4B5}" dt="2026-05-29T14:56:02.469" v="827" actId="20577"/>
          <ac:spMkLst>
            <pc:docMk/>
            <pc:sldMk cId="116968974" sldId="256"/>
            <ac:spMk id="4" creationId="{DD1B72A1-903F-5D7B-B52C-806C212F5183}"/>
          </ac:spMkLst>
        </pc:spChg>
        <pc:spChg chg="mod">
          <ac:chgData name="GERALDO AVELINO GOMES FILHO" userId="cb76a2c3-1493-4a8f-a814-6303474fc5e1" providerId="ADAL" clId="{3065BF21-82F2-4C94-B2B8-4F172F1AE4B5}" dt="2026-05-29T14:56:24.088" v="846" actId="20577"/>
          <ac:spMkLst>
            <pc:docMk/>
            <pc:sldMk cId="116968974" sldId="256"/>
            <ac:spMk id="17" creationId="{0C2940D2-74E0-9E09-E895-27BF153E88CC}"/>
          </ac:spMkLst>
        </pc:spChg>
      </pc:sldChg>
      <pc:sldChg chg="del">
        <pc:chgData name="GERALDO AVELINO GOMES FILHO" userId="cb76a2c3-1493-4a8f-a814-6303474fc5e1" providerId="ADAL" clId="{3065BF21-82F2-4C94-B2B8-4F172F1AE4B5}" dt="2026-05-29T14:52:55.465" v="815" actId="47"/>
        <pc:sldMkLst>
          <pc:docMk/>
          <pc:sldMk cId="258877621" sldId="257"/>
        </pc:sldMkLst>
      </pc:sldChg>
      <pc:sldChg chg="addSp delSp modSp mod">
        <pc:chgData name="GERALDO AVELINO GOMES FILHO" userId="cb76a2c3-1493-4a8f-a814-6303474fc5e1" providerId="ADAL" clId="{3065BF21-82F2-4C94-B2B8-4F172F1AE4B5}" dt="2026-05-29T14:52:17.428" v="810" actId="22"/>
        <pc:sldMkLst>
          <pc:docMk/>
          <pc:sldMk cId="1916247533" sldId="259"/>
        </pc:sldMkLst>
        <pc:spChg chg="add del">
          <ac:chgData name="GERALDO AVELINO GOMES FILHO" userId="cb76a2c3-1493-4a8f-a814-6303474fc5e1" providerId="ADAL" clId="{3065BF21-82F2-4C94-B2B8-4F172F1AE4B5}" dt="2026-05-29T14:52:17.428" v="810" actId="22"/>
          <ac:spMkLst>
            <pc:docMk/>
            <pc:sldMk cId="1916247533" sldId="259"/>
            <ac:spMk id="3" creationId="{D8511C7E-441E-2D8A-B61D-373CE9760CBC}"/>
          </ac:spMkLst>
        </pc:spChg>
        <pc:spChg chg="mod">
          <ac:chgData name="GERALDO AVELINO GOMES FILHO" userId="cb76a2c3-1493-4a8f-a814-6303474fc5e1" providerId="ADAL" clId="{3065BF21-82F2-4C94-B2B8-4F172F1AE4B5}" dt="2026-05-26T18:23:54.809" v="1"/>
          <ac:spMkLst>
            <pc:docMk/>
            <pc:sldMk cId="1916247533" sldId="259"/>
            <ac:spMk id="4" creationId="{4BD9F244-DBA9-1A24-1C4A-1C55710C4E44}"/>
          </ac:spMkLst>
        </pc:spChg>
      </pc:sldChg>
      <pc:sldChg chg="addSp delSp modSp mod">
        <pc:chgData name="GERALDO AVELINO GOMES FILHO" userId="cb76a2c3-1493-4a8f-a814-6303474fc5e1" providerId="ADAL" clId="{3065BF21-82F2-4C94-B2B8-4F172F1AE4B5}" dt="2026-05-27T14:09:26.368" v="689" actId="255"/>
        <pc:sldMkLst>
          <pc:docMk/>
          <pc:sldMk cId="1810656863" sldId="261"/>
        </pc:sldMkLst>
        <pc:spChg chg="mod">
          <ac:chgData name="GERALDO AVELINO GOMES FILHO" userId="cb76a2c3-1493-4a8f-a814-6303474fc5e1" providerId="ADAL" clId="{3065BF21-82F2-4C94-B2B8-4F172F1AE4B5}" dt="2026-05-26T19:18:59.704" v="13" actId="1076"/>
          <ac:spMkLst>
            <pc:docMk/>
            <pc:sldMk cId="1810656863" sldId="261"/>
            <ac:spMk id="4" creationId="{8E571590-BC9C-05D4-C9AD-FB658F1588BB}"/>
          </ac:spMkLst>
        </pc:spChg>
        <pc:spChg chg="mod">
          <ac:chgData name="GERALDO AVELINO GOMES FILHO" userId="cb76a2c3-1493-4a8f-a814-6303474fc5e1" providerId="ADAL" clId="{3065BF21-82F2-4C94-B2B8-4F172F1AE4B5}" dt="2026-05-27T14:09:26.368" v="689" actId="255"/>
          <ac:spMkLst>
            <pc:docMk/>
            <pc:sldMk cId="1810656863" sldId="261"/>
            <ac:spMk id="5" creationId="{AD485459-1049-CDBC-86CA-47C05F83DBB6}"/>
          </ac:spMkLst>
        </pc:spChg>
        <pc:picChg chg="add mod">
          <ac:chgData name="GERALDO AVELINO GOMES FILHO" userId="cb76a2c3-1493-4a8f-a814-6303474fc5e1" providerId="ADAL" clId="{3065BF21-82F2-4C94-B2B8-4F172F1AE4B5}" dt="2026-05-26T19:18:27.382" v="10" actId="1076"/>
          <ac:picMkLst>
            <pc:docMk/>
            <pc:sldMk cId="1810656863" sldId="261"/>
            <ac:picMk id="3" creationId="{1021FB41-F2A6-54C7-FE71-B17DE1E5115C}"/>
          </ac:picMkLst>
        </pc:picChg>
      </pc:sldChg>
      <pc:sldChg chg="modSp mod">
        <pc:chgData name="GERALDO AVELINO GOMES FILHO" userId="cb76a2c3-1493-4a8f-a814-6303474fc5e1" providerId="ADAL" clId="{3065BF21-82F2-4C94-B2B8-4F172F1AE4B5}" dt="2026-05-26T19:21:45.208" v="33" actId="20577"/>
        <pc:sldMkLst>
          <pc:docMk/>
          <pc:sldMk cId="964139410" sldId="2055"/>
        </pc:sldMkLst>
        <pc:spChg chg="mod">
          <ac:chgData name="GERALDO AVELINO GOMES FILHO" userId="cb76a2c3-1493-4a8f-a814-6303474fc5e1" providerId="ADAL" clId="{3065BF21-82F2-4C94-B2B8-4F172F1AE4B5}" dt="2026-05-26T19:21:45.208" v="33" actId="20577"/>
          <ac:spMkLst>
            <pc:docMk/>
            <pc:sldMk cId="964139410" sldId="2055"/>
            <ac:spMk id="3" creationId="{0D0EEA59-C388-0417-48F0-C702367908F9}"/>
          </ac:spMkLst>
        </pc:spChg>
      </pc:sldChg>
      <pc:sldChg chg="modSp mod">
        <pc:chgData name="GERALDO AVELINO GOMES FILHO" userId="cb76a2c3-1493-4a8f-a814-6303474fc5e1" providerId="ADAL" clId="{3065BF21-82F2-4C94-B2B8-4F172F1AE4B5}" dt="2026-05-26T19:32:51.810" v="65" actId="6549"/>
        <pc:sldMkLst>
          <pc:docMk/>
          <pc:sldMk cId="1872310031" sldId="2064"/>
        </pc:sldMkLst>
        <pc:spChg chg="mod">
          <ac:chgData name="GERALDO AVELINO GOMES FILHO" userId="cb76a2c3-1493-4a8f-a814-6303474fc5e1" providerId="ADAL" clId="{3065BF21-82F2-4C94-B2B8-4F172F1AE4B5}" dt="2026-05-26T19:32:51.810" v="65" actId="6549"/>
          <ac:spMkLst>
            <pc:docMk/>
            <pc:sldMk cId="1872310031" sldId="2064"/>
            <ac:spMk id="5" creationId="{C8C3CA2B-B85D-4299-F698-F3B811964BE3}"/>
          </ac:spMkLst>
        </pc:spChg>
      </pc:sldChg>
      <pc:sldChg chg="addSp delSp modSp mod ord">
        <pc:chgData name="GERALDO AVELINO GOMES FILHO" userId="cb76a2c3-1493-4a8f-a814-6303474fc5e1" providerId="ADAL" clId="{3065BF21-82F2-4C94-B2B8-4F172F1AE4B5}" dt="2026-05-29T19:26:08.253" v="848" actId="1076"/>
        <pc:sldMkLst>
          <pc:docMk/>
          <pc:sldMk cId="1501206753" sldId="2066"/>
        </pc:sldMkLst>
        <pc:spChg chg="add mod">
          <ac:chgData name="GERALDO AVELINO GOMES FILHO" userId="cb76a2c3-1493-4a8f-a814-6303474fc5e1" providerId="ADAL" clId="{3065BF21-82F2-4C94-B2B8-4F172F1AE4B5}" dt="2026-05-27T11:18:02.867" v="129" actId="1076"/>
          <ac:spMkLst>
            <pc:docMk/>
            <pc:sldMk cId="1501206753" sldId="2066"/>
            <ac:spMk id="6" creationId="{1F26F91F-3961-77D4-D46D-4F3600B5540E}"/>
          </ac:spMkLst>
        </pc:spChg>
        <pc:graphicFrameChg chg="mod modGraphic">
          <ac:chgData name="GERALDO AVELINO GOMES FILHO" userId="cb76a2c3-1493-4a8f-a814-6303474fc5e1" providerId="ADAL" clId="{3065BF21-82F2-4C94-B2B8-4F172F1AE4B5}" dt="2026-05-29T19:26:08.253" v="848" actId="1076"/>
          <ac:graphicFrameMkLst>
            <pc:docMk/>
            <pc:sldMk cId="1501206753" sldId="2066"/>
            <ac:graphicFrameMk id="2" creationId="{13C50F83-CC6A-BD4C-5756-115DC3BB55B2}"/>
          </ac:graphicFrameMkLst>
        </pc:graphicFrameChg>
        <pc:picChg chg="add mod">
          <ac:chgData name="GERALDO AVELINO GOMES FILHO" userId="cb76a2c3-1493-4a8f-a814-6303474fc5e1" providerId="ADAL" clId="{3065BF21-82F2-4C94-B2B8-4F172F1AE4B5}" dt="2026-05-27T11:17:50.774" v="127" actId="1076"/>
          <ac:picMkLst>
            <pc:docMk/>
            <pc:sldMk cId="1501206753" sldId="2066"/>
            <ac:picMk id="7" creationId="{C05DAC97-2C13-186C-8C25-4F7691AEDE82}"/>
          </ac:picMkLst>
        </pc:picChg>
      </pc:sldChg>
      <pc:sldChg chg="addSp delSp modSp mod">
        <pc:chgData name="GERALDO AVELINO GOMES FILHO" userId="cb76a2c3-1493-4a8f-a814-6303474fc5e1" providerId="ADAL" clId="{3065BF21-82F2-4C94-B2B8-4F172F1AE4B5}" dt="2026-05-26T19:29:54.900" v="63" actId="1076"/>
        <pc:sldMkLst>
          <pc:docMk/>
          <pc:sldMk cId="3963215571" sldId="2070"/>
        </pc:sldMkLst>
        <pc:spChg chg="mod">
          <ac:chgData name="GERALDO AVELINO GOMES FILHO" userId="cb76a2c3-1493-4a8f-a814-6303474fc5e1" providerId="ADAL" clId="{3065BF21-82F2-4C94-B2B8-4F172F1AE4B5}" dt="2026-05-26T19:28:28.536" v="55" actId="2711"/>
          <ac:spMkLst>
            <pc:docMk/>
            <pc:sldMk cId="3963215571" sldId="2070"/>
            <ac:spMk id="3" creationId="{B721929E-A1B6-9958-F4E8-AEA63215DEA9}"/>
          </ac:spMkLst>
        </pc:spChg>
        <pc:spChg chg="mod">
          <ac:chgData name="GERALDO AVELINO GOMES FILHO" userId="cb76a2c3-1493-4a8f-a814-6303474fc5e1" providerId="ADAL" clId="{3065BF21-82F2-4C94-B2B8-4F172F1AE4B5}" dt="2026-05-26T19:28:55.112" v="59" actId="2711"/>
          <ac:spMkLst>
            <pc:docMk/>
            <pc:sldMk cId="3963215571" sldId="2070"/>
            <ac:spMk id="6" creationId="{98295909-EB86-3136-3A64-6531B2063FA5}"/>
          </ac:spMkLst>
        </pc:spChg>
        <pc:picChg chg="add mod">
          <ac:chgData name="GERALDO AVELINO GOMES FILHO" userId="cb76a2c3-1493-4a8f-a814-6303474fc5e1" providerId="ADAL" clId="{3065BF21-82F2-4C94-B2B8-4F172F1AE4B5}" dt="2026-05-26T19:29:54.900" v="63" actId="1076"/>
          <ac:picMkLst>
            <pc:docMk/>
            <pc:sldMk cId="3963215571" sldId="2070"/>
            <ac:picMk id="2" creationId="{F472EAEB-FC17-340A-1CD7-9918B9147AAC}"/>
          </ac:picMkLst>
        </pc:picChg>
      </pc:sldChg>
      <pc:sldChg chg="modSp mod">
        <pc:chgData name="GERALDO AVELINO GOMES FILHO" userId="cb76a2c3-1493-4a8f-a814-6303474fc5e1" providerId="ADAL" clId="{3065BF21-82F2-4C94-B2B8-4F172F1AE4B5}" dt="2026-05-27T14:28:50.294" v="724" actId="20577"/>
        <pc:sldMkLst>
          <pc:docMk/>
          <pc:sldMk cId="2894214552" sldId="2071"/>
        </pc:sldMkLst>
        <pc:spChg chg="mod">
          <ac:chgData name="GERALDO AVELINO GOMES FILHO" userId="cb76a2c3-1493-4a8f-a814-6303474fc5e1" providerId="ADAL" clId="{3065BF21-82F2-4C94-B2B8-4F172F1AE4B5}" dt="2026-05-27T14:28:50.294" v="724" actId="20577"/>
          <ac:spMkLst>
            <pc:docMk/>
            <pc:sldMk cId="2894214552" sldId="2071"/>
            <ac:spMk id="3" creationId="{37E32FA4-377A-86CE-563D-38948CADF1FF}"/>
          </ac:spMkLst>
        </pc:spChg>
      </pc:sldChg>
      <pc:sldChg chg="modSp mod">
        <pc:chgData name="GERALDO AVELINO GOMES FILHO" userId="cb76a2c3-1493-4a8f-a814-6303474fc5e1" providerId="ADAL" clId="{3065BF21-82F2-4C94-B2B8-4F172F1AE4B5}" dt="2026-05-29T19:32:40.805" v="1116" actId="1076"/>
        <pc:sldMkLst>
          <pc:docMk/>
          <pc:sldMk cId="4181706858" sldId="2072"/>
        </pc:sldMkLst>
        <pc:spChg chg="mod">
          <ac:chgData name="GERALDO AVELINO GOMES FILHO" userId="cb76a2c3-1493-4a8f-a814-6303474fc5e1" providerId="ADAL" clId="{3065BF21-82F2-4C94-B2B8-4F172F1AE4B5}" dt="2026-05-29T19:32:40.805" v="1116" actId="1076"/>
          <ac:spMkLst>
            <pc:docMk/>
            <pc:sldMk cId="4181706858" sldId="2072"/>
            <ac:spMk id="5" creationId="{7BE6592F-FB8A-4850-BAF4-59F539E663A7}"/>
          </ac:spMkLst>
        </pc:spChg>
      </pc:sldChg>
      <pc:sldChg chg="modSp mod">
        <pc:chgData name="GERALDO AVELINO GOMES FILHO" userId="cb76a2c3-1493-4a8f-a814-6303474fc5e1" providerId="ADAL" clId="{3065BF21-82F2-4C94-B2B8-4F172F1AE4B5}" dt="2026-05-27T14:32:48.593" v="725" actId="20577"/>
        <pc:sldMkLst>
          <pc:docMk/>
          <pc:sldMk cId="3734411625" sldId="2079"/>
        </pc:sldMkLst>
        <pc:spChg chg="mod">
          <ac:chgData name="GERALDO AVELINO GOMES FILHO" userId="cb76a2c3-1493-4a8f-a814-6303474fc5e1" providerId="ADAL" clId="{3065BF21-82F2-4C94-B2B8-4F172F1AE4B5}" dt="2026-05-27T14:32:48.593" v="725" actId="20577"/>
          <ac:spMkLst>
            <pc:docMk/>
            <pc:sldMk cId="3734411625" sldId="2079"/>
            <ac:spMk id="3" creationId="{CBAA44F7-CEDA-0D89-0E65-90CBFFB5A1EC}"/>
          </ac:spMkLst>
        </pc:spChg>
      </pc:sldChg>
      <pc:sldChg chg="modSp mod">
        <pc:chgData name="GERALDO AVELINO GOMES FILHO" userId="cb76a2c3-1493-4a8f-a814-6303474fc5e1" providerId="ADAL" clId="{3065BF21-82F2-4C94-B2B8-4F172F1AE4B5}" dt="2026-05-29T19:29:08.264" v="1106" actId="1076"/>
        <pc:sldMkLst>
          <pc:docMk/>
          <pc:sldMk cId="4000829574" sldId="2081"/>
        </pc:sldMkLst>
        <pc:spChg chg="mod">
          <ac:chgData name="GERALDO AVELINO GOMES FILHO" userId="cb76a2c3-1493-4a8f-a814-6303474fc5e1" providerId="ADAL" clId="{3065BF21-82F2-4C94-B2B8-4F172F1AE4B5}" dt="2026-05-29T19:29:08.264" v="1106" actId="1076"/>
          <ac:spMkLst>
            <pc:docMk/>
            <pc:sldMk cId="4000829574" sldId="2081"/>
            <ac:spMk id="5" creationId="{21AE9544-DAE9-6F49-B73E-25DA104DAE18}"/>
          </ac:spMkLst>
        </pc:spChg>
      </pc:sldChg>
      <pc:sldChg chg="modSp mod">
        <pc:chgData name="GERALDO AVELINO GOMES FILHO" userId="cb76a2c3-1493-4a8f-a814-6303474fc5e1" providerId="ADAL" clId="{3065BF21-82F2-4C94-B2B8-4F172F1AE4B5}" dt="2026-05-27T11:57:24.526" v="339" actId="1076"/>
        <pc:sldMkLst>
          <pc:docMk/>
          <pc:sldMk cId="4231785858" sldId="2091"/>
        </pc:sldMkLst>
        <pc:spChg chg="mod">
          <ac:chgData name="GERALDO AVELINO GOMES FILHO" userId="cb76a2c3-1493-4a8f-a814-6303474fc5e1" providerId="ADAL" clId="{3065BF21-82F2-4C94-B2B8-4F172F1AE4B5}" dt="2026-05-27T11:57:24.526" v="339" actId="1076"/>
          <ac:spMkLst>
            <pc:docMk/>
            <pc:sldMk cId="4231785858" sldId="2091"/>
            <ac:spMk id="5" creationId="{EE4DDBC0-7EDE-6F24-647C-0ED12EFA81B4}"/>
          </ac:spMkLst>
        </pc:spChg>
      </pc:sldChg>
      <pc:sldChg chg="addSp modSp mod">
        <pc:chgData name="GERALDO AVELINO GOMES FILHO" userId="cb76a2c3-1493-4a8f-a814-6303474fc5e1" providerId="ADAL" clId="{3065BF21-82F2-4C94-B2B8-4F172F1AE4B5}" dt="2026-05-27T14:42:58.991" v="753" actId="20577"/>
        <pc:sldMkLst>
          <pc:docMk/>
          <pc:sldMk cId="1991826270" sldId="2093"/>
        </pc:sldMkLst>
        <pc:spChg chg="add mod">
          <ac:chgData name="GERALDO AVELINO GOMES FILHO" userId="cb76a2c3-1493-4a8f-a814-6303474fc5e1" providerId="ADAL" clId="{3065BF21-82F2-4C94-B2B8-4F172F1AE4B5}" dt="2026-05-27T12:00:35.366" v="358" actId="1076"/>
          <ac:spMkLst>
            <pc:docMk/>
            <pc:sldMk cId="1991826270" sldId="2093"/>
            <ac:spMk id="2" creationId="{032F8F07-352B-C06D-6EB4-AC12CEC5767E}"/>
          </ac:spMkLst>
        </pc:spChg>
        <pc:spChg chg="mod">
          <ac:chgData name="GERALDO AVELINO GOMES FILHO" userId="cb76a2c3-1493-4a8f-a814-6303474fc5e1" providerId="ADAL" clId="{3065BF21-82F2-4C94-B2B8-4F172F1AE4B5}" dt="2026-05-27T14:42:58.991" v="753" actId="20577"/>
          <ac:spMkLst>
            <pc:docMk/>
            <pc:sldMk cId="1991826270" sldId="2093"/>
            <ac:spMk id="3" creationId="{A3903DAB-5EC8-A8C3-D100-8BA3A6E2D0D5}"/>
          </ac:spMkLst>
        </pc:spChg>
        <pc:spChg chg="mod">
          <ac:chgData name="GERALDO AVELINO GOMES FILHO" userId="cb76a2c3-1493-4a8f-a814-6303474fc5e1" providerId="ADAL" clId="{3065BF21-82F2-4C94-B2B8-4F172F1AE4B5}" dt="2026-05-27T14:42:48.781" v="752" actId="1076"/>
          <ac:spMkLst>
            <pc:docMk/>
            <pc:sldMk cId="1991826270" sldId="2093"/>
            <ac:spMk id="5" creationId="{4BFD1B36-0696-8697-B836-BD516EC035DC}"/>
          </ac:spMkLst>
        </pc:spChg>
      </pc:sldChg>
      <pc:sldChg chg="modSp mod">
        <pc:chgData name="GERALDO AVELINO GOMES FILHO" userId="cb76a2c3-1493-4a8f-a814-6303474fc5e1" providerId="ADAL" clId="{3065BF21-82F2-4C94-B2B8-4F172F1AE4B5}" dt="2026-05-29T19:30:22.366" v="1112" actId="1076"/>
        <pc:sldMkLst>
          <pc:docMk/>
          <pc:sldMk cId="2175395105" sldId="2096"/>
        </pc:sldMkLst>
        <pc:spChg chg="mod">
          <ac:chgData name="GERALDO AVELINO GOMES FILHO" userId="cb76a2c3-1493-4a8f-a814-6303474fc5e1" providerId="ADAL" clId="{3065BF21-82F2-4C94-B2B8-4F172F1AE4B5}" dt="2026-05-29T19:30:22.366" v="1112" actId="1076"/>
          <ac:spMkLst>
            <pc:docMk/>
            <pc:sldMk cId="2175395105" sldId="2096"/>
            <ac:spMk id="5" creationId="{4B6AD766-446C-39A9-92F0-BBD2E053ACE7}"/>
          </ac:spMkLst>
        </pc:spChg>
      </pc:sldChg>
      <pc:sldChg chg="modSp mod">
        <pc:chgData name="GERALDO AVELINO GOMES FILHO" userId="cb76a2c3-1493-4a8f-a814-6303474fc5e1" providerId="ADAL" clId="{3065BF21-82F2-4C94-B2B8-4F172F1AE4B5}" dt="2026-05-29T19:30:39.932" v="1113" actId="1076"/>
        <pc:sldMkLst>
          <pc:docMk/>
          <pc:sldMk cId="2286828914" sldId="2098"/>
        </pc:sldMkLst>
        <pc:spChg chg="mod">
          <ac:chgData name="GERALDO AVELINO GOMES FILHO" userId="cb76a2c3-1493-4a8f-a814-6303474fc5e1" providerId="ADAL" clId="{3065BF21-82F2-4C94-B2B8-4F172F1AE4B5}" dt="2026-05-29T19:30:39.932" v="1113" actId="1076"/>
          <ac:spMkLst>
            <pc:docMk/>
            <pc:sldMk cId="2286828914" sldId="2098"/>
            <ac:spMk id="5" creationId="{C2F92400-ABF0-ADDC-F4D2-8AE27B63EB3A}"/>
          </ac:spMkLst>
        </pc:spChg>
      </pc:sldChg>
      <pc:sldChg chg="modSp mod">
        <pc:chgData name="GERALDO AVELINO GOMES FILHO" userId="cb76a2c3-1493-4a8f-a814-6303474fc5e1" providerId="ADAL" clId="{3065BF21-82F2-4C94-B2B8-4F172F1AE4B5}" dt="2026-05-29T19:29:26.668" v="1108" actId="1076"/>
        <pc:sldMkLst>
          <pc:docMk/>
          <pc:sldMk cId="1534385888" sldId="2099"/>
        </pc:sldMkLst>
        <pc:spChg chg="mod">
          <ac:chgData name="GERALDO AVELINO GOMES FILHO" userId="cb76a2c3-1493-4a8f-a814-6303474fc5e1" providerId="ADAL" clId="{3065BF21-82F2-4C94-B2B8-4F172F1AE4B5}" dt="2026-05-29T19:29:26.668" v="1108" actId="1076"/>
          <ac:spMkLst>
            <pc:docMk/>
            <pc:sldMk cId="1534385888" sldId="2099"/>
            <ac:spMk id="5" creationId="{C9D8B149-D06B-98D4-9A59-36B0995DC5AA}"/>
          </ac:spMkLst>
        </pc:spChg>
      </pc:sldChg>
      <pc:sldChg chg="addSp delSp modSp mod">
        <pc:chgData name="GERALDO AVELINO GOMES FILHO" userId="cb76a2c3-1493-4a8f-a814-6303474fc5e1" providerId="ADAL" clId="{3065BF21-82F2-4C94-B2B8-4F172F1AE4B5}" dt="2026-05-27T14:47:16.221" v="808" actId="20577"/>
        <pc:sldMkLst>
          <pc:docMk/>
          <pc:sldMk cId="1458134179" sldId="2100"/>
        </pc:sldMkLst>
        <pc:spChg chg="mod">
          <ac:chgData name="GERALDO AVELINO GOMES FILHO" userId="cb76a2c3-1493-4a8f-a814-6303474fc5e1" providerId="ADAL" clId="{3065BF21-82F2-4C94-B2B8-4F172F1AE4B5}" dt="2026-05-27T14:47:16.221" v="808" actId="20577"/>
          <ac:spMkLst>
            <pc:docMk/>
            <pc:sldMk cId="1458134179" sldId="2100"/>
            <ac:spMk id="3" creationId="{9CC4E041-83EE-E308-F629-50E552AB51E8}"/>
          </ac:spMkLst>
        </pc:spChg>
        <pc:spChg chg="mod">
          <ac:chgData name="GERALDO AVELINO GOMES FILHO" userId="cb76a2c3-1493-4a8f-a814-6303474fc5e1" providerId="ADAL" clId="{3065BF21-82F2-4C94-B2B8-4F172F1AE4B5}" dt="2026-05-27T12:10:51.335" v="403" actId="1076"/>
          <ac:spMkLst>
            <pc:docMk/>
            <pc:sldMk cId="1458134179" sldId="2100"/>
            <ac:spMk id="4" creationId="{BFBE5CB0-AF28-31AE-D069-26B755762B95}"/>
          </ac:spMkLst>
        </pc:spChg>
        <pc:spChg chg="mod">
          <ac:chgData name="GERALDO AVELINO GOMES FILHO" userId="cb76a2c3-1493-4a8f-a814-6303474fc5e1" providerId="ADAL" clId="{3065BF21-82F2-4C94-B2B8-4F172F1AE4B5}" dt="2026-05-27T14:10:49.772" v="712" actId="20577"/>
          <ac:spMkLst>
            <pc:docMk/>
            <pc:sldMk cId="1458134179" sldId="2100"/>
            <ac:spMk id="7" creationId="{5ECCDB07-96F3-1CC5-4945-F143C5B2272B}"/>
          </ac:spMkLst>
        </pc:spChg>
        <pc:spChg chg="mod">
          <ac:chgData name="GERALDO AVELINO GOMES FILHO" userId="cb76a2c3-1493-4a8f-a814-6303474fc5e1" providerId="ADAL" clId="{3065BF21-82F2-4C94-B2B8-4F172F1AE4B5}" dt="2026-05-27T12:12:08.224" v="413" actId="1076"/>
          <ac:spMkLst>
            <pc:docMk/>
            <pc:sldMk cId="1458134179" sldId="2100"/>
            <ac:spMk id="10" creationId="{4DE28BF0-2407-557D-1C26-701625CA1BC7}"/>
          </ac:spMkLst>
        </pc:spChg>
        <pc:picChg chg="add mod">
          <ac:chgData name="GERALDO AVELINO GOMES FILHO" userId="cb76a2c3-1493-4a8f-a814-6303474fc5e1" providerId="ADAL" clId="{3065BF21-82F2-4C94-B2B8-4F172F1AE4B5}" dt="2026-05-27T12:12:42.693" v="420" actId="1076"/>
          <ac:picMkLst>
            <pc:docMk/>
            <pc:sldMk cId="1458134179" sldId="2100"/>
            <ac:picMk id="2" creationId="{C314A290-E46C-424A-0D32-62DAAFAB8A23}"/>
          </ac:picMkLst>
        </pc:picChg>
      </pc:sldChg>
      <pc:sldChg chg="addSp modSp mod">
        <pc:chgData name="GERALDO AVELINO GOMES FILHO" userId="cb76a2c3-1493-4a8f-a814-6303474fc5e1" providerId="ADAL" clId="{3065BF21-82F2-4C94-B2B8-4F172F1AE4B5}" dt="2026-05-27T14:23:12.944" v="722" actId="20577"/>
        <pc:sldMkLst>
          <pc:docMk/>
          <pc:sldMk cId="581682577" sldId="2102"/>
        </pc:sldMkLst>
        <pc:spChg chg="mod">
          <ac:chgData name="GERALDO AVELINO GOMES FILHO" userId="cb76a2c3-1493-4a8f-a814-6303474fc5e1" providerId="ADAL" clId="{3065BF21-82F2-4C94-B2B8-4F172F1AE4B5}" dt="2026-05-27T14:23:12.944" v="722" actId="20577"/>
          <ac:spMkLst>
            <pc:docMk/>
            <pc:sldMk cId="581682577" sldId="2102"/>
            <ac:spMk id="3" creationId="{5F3E3A67-9A27-FA69-ECAD-6156C2824B85}"/>
          </ac:spMkLst>
        </pc:spChg>
        <pc:spChg chg="mod">
          <ac:chgData name="GERALDO AVELINO GOMES FILHO" userId="cb76a2c3-1493-4a8f-a814-6303474fc5e1" providerId="ADAL" clId="{3065BF21-82F2-4C94-B2B8-4F172F1AE4B5}" dt="2026-05-27T14:11:34.211" v="720" actId="255"/>
          <ac:spMkLst>
            <pc:docMk/>
            <pc:sldMk cId="581682577" sldId="2102"/>
            <ac:spMk id="5" creationId="{355BD51F-661A-6807-FCBE-39011720D613}"/>
          </ac:spMkLst>
        </pc:spChg>
        <pc:spChg chg="add mod">
          <ac:chgData name="GERALDO AVELINO GOMES FILHO" userId="cb76a2c3-1493-4a8f-a814-6303474fc5e1" providerId="ADAL" clId="{3065BF21-82F2-4C94-B2B8-4F172F1AE4B5}" dt="2026-05-27T12:53:15.605" v="621" actId="1076"/>
          <ac:spMkLst>
            <pc:docMk/>
            <pc:sldMk cId="581682577" sldId="2102"/>
            <ac:spMk id="7" creationId="{E0ED5C24-44E5-4B83-E895-05D906300438}"/>
          </ac:spMkLst>
        </pc:spChg>
      </pc:sldChg>
      <pc:sldChg chg="modSp mod">
        <pc:chgData name="GERALDO AVELINO GOMES FILHO" userId="cb76a2c3-1493-4a8f-a814-6303474fc5e1" providerId="ADAL" clId="{3065BF21-82F2-4C94-B2B8-4F172F1AE4B5}" dt="2026-05-29T19:31:08.268" v="1115" actId="1076"/>
        <pc:sldMkLst>
          <pc:docMk/>
          <pc:sldMk cId="2660892600" sldId="2110"/>
        </pc:sldMkLst>
        <pc:spChg chg="mod">
          <ac:chgData name="GERALDO AVELINO GOMES FILHO" userId="cb76a2c3-1493-4a8f-a814-6303474fc5e1" providerId="ADAL" clId="{3065BF21-82F2-4C94-B2B8-4F172F1AE4B5}" dt="2026-05-29T19:31:08.268" v="1115" actId="1076"/>
          <ac:spMkLst>
            <pc:docMk/>
            <pc:sldMk cId="2660892600" sldId="2110"/>
            <ac:spMk id="5" creationId="{1B98FA24-1458-AFF9-7F2E-AC320A327E87}"/>
          </ac:spMkLst>
        </pc:spChg>
      </pc:sldChg>
      <pc:sldChg chg="modSp mod">
        <pc:chgData name="GERALDO AVELINO GOMES FILHO" userId="cb76a2c3-1493-4a8f-a814-6303474fc5e1" providerId="ADAL" clId="{3065BF21-82F2-4C94-B2B8-4F172F1AE4B5}" dt="2026-05-26T19:33:05.653" v="67" actId="6549"/>
        <pc:sldMkLst>
          <pc:docMk/>
          <pc:sldMk cId="2771641608" sldId="2120"/>
        </pc:sldMkLst>
        <pc:spChg chg="mod">
          <ac:chgData name="GERALDO AVELINO GOMES FILHO" userId="cb76a2c3-1493-4a8f-a814-6303474fc5e1" providerId="ADAL" clId="{3065BF21-82F2-4C94-B2B8-4F172F1AE4B5}" dt="2026-05-26T19:33:05.653" v="67" actId="6549"/>
          <ac:spMkLst>
            <pc:docMk/>
            <pc:sldMk cId="2771641608" sldId="2120"/>
            <ac:spMk id="5" creationId="{BF96F9C9-1AD7-1FB5-1D2D-EC559A3DFA15}"/>
          </ac:spMkLst>
        </pc:spChg>
      </pc:sldChg>
      <pc:sldChg chg="delSp modSp mod">
        <pc:chgData name="GERALDO AVELINO GOMES FILHO" userId="cb76a2c3-1493-4a8f-a814-6303474fc5e1" providerId="ADAL" clId="{3065BF21-82F2-4C94-B2B8-4F172F1AE4B5}" dt="2026-05-27T11:02:26.004" v="100" actId="20577"/>
        <pc:sldMkLst>
          <pc:docMk/>
          <pc:sldMk cId="4016476920" sldId="2122"/>
        </pc:sldMkLst>
        <pc:spChg chg="mod">
          <ac:chgData name="GERALDO AVELINO GOMES FILHO" userId="cb76a2c3-1493-4a8f-a814-6303474fc5e1" providerId="ADAL" clId="{3065BF21-82F2-4C94-B2B8-4F172F1AE4B5}" dt="2026-05-27T11:02:26.004" v="100" actId="20577"/>
          <ac:spMkLst>
            <pc:docMk/>
            <pc:sldMk cId="4016476920" sldId="2122"/>
            <ac:spMk id="3" creationId="{E59A9A96-E13A-1D8A-DD63-8F9287367CC2}"/>
          </ac:spMkLst>
        </pc:spChg>
      </pc:sldChg>
      <pc:sldChg chg="delSp modSp mod ord">
        <pc:chgData name="GERALDO AVELINO GOMES FILHO" userId="cb76a2c3-1493-4a8f-a814-6303474fc5e1" providerId="ADAL" clId="{3065BF21-82F2-4C94-B2B8-4F172F1AE4B5}" dt="2026-05-27T14:07:14.998" v="673" actId="14100"/>
        <pc:sldMkLst>
          <pc:docMk/>
          <pc:sldMk cId="1267571079" sldId="2123"/>
        </pc:sldMkLst>
        <pc:spChg chg="mod">
          <ac:chgData name="GERALDO AVELINO GOMES FILHO" userId="cb76a2c3-1493-4a8f-a814-6303474fc5e1" providerId="ADAL" clId="{3065BF21-82F2-4C94-B2B8-4F172F1AE4B5}" dt="2026-05-27T14:07:14.998" v="673" actId="14100"/>
          <ac:spMkLst>
            <pc:docMk/>
            <pc:sldMk cId="1267571079" sldId="2123"/>
            <ac:spMk id="6" creationId="{5F32C2B5-0B78-882B-919A-8EA4322C605C}"/>
          </ac:spMkLst>
        </pc:spChg>
        <pc:graphicFrameChg chg="mod modGraphic">
          <ac:chgData name="GERALDO AVELINO GOMES FILHO" userId="cb76a2c3-1493-4a8f-a814-6303474fc5e1" providerId="ADAL" clId="{3065BF21-82F2-4C94-B2B8-4F172F1AE4B5}" dt="2026-05-27T14:07:01.082" v="671" actId="1076"/>
          <ac:graphicFrameMkLst>
            <pc:docMk/>
            <pc:sldMk cId="1267571079" sldId="2123"/>
            <ac:graphicFrameMk id="2" creationId="{6F5883DC-322F-91BF-02EF-0AF79DEA4F03}"/>
          </ac:graphicFrameMkLst>
        </pc:graphicFrameChg>
      </pc:sldChg>
      <pc:sldChg chg="addSp delSp modSp mod">
        <pc:chgData name="GERALDO AVELINO GOMES FILHO" userId="cb76a2c3-1493-4a8f-a814-6303474fc5e1" providerId="ADAL" clId="{3065BF21-82F2-4C94-B2B8-4F172F1AE4B5}" dt="2026-05-27T11:03:37.832" v="106" actId="1076"/>
        <pc:sldMkLst>
          <pc:docMk/>
          <pc:sldMk cId="2519342877" sldId="2124"/>
        </pc:sldMkLst>
        <pc:spChg chg="mod">
          <ac:chgData name="GERALDO AVELINO GOMES FILHO" userId="cb76a2c3-1493-4a8f-a814-6303474fc5e1" providerId="ADAL" clId="{3065BF21-82F2-4C94-B2B8-4F172F1AE4B5}" dt="2026-05-27T11:03:12.103" v="102"/>
          <ac:spMkLst>
            <pc:docMk/>
            <pc:sldMk cId="2519342877" sldId="2124"/>
            <ac:spMk id="3" creationId="{11D2BD84-7900-8AEF-68F7-CA5552CA3C2C}"/>
          </ac:spMkLst>
        </pc:spChg>
        <pc:spChg chg="mod">
          <ac:chgData name="GERALDO AVELINO GOMES FILHO" userId="cb76a2c3-1493-4a8f-a814-6303474fc5e1" providerId="ADAL" clId="{3065BF21-82F2-4C94-B2B8-4F172F1AE4B5}" dt="2026-05-27T11:03:24.178" v="103"/>
          <ac:spMkLst>
            <pc:docMk/>
            <pc:sldMk cId="2519342877" sldId="2124"/>
            <ac:spMk id="6" creationId="{862B157E-01EE-1CD7-E223-A0EBECFAF855}"/>
          </ac:spMkLst>
        </pc:spChg>
        <pc:picChg chg="add mod">
          <ac:chgData name="GERALDO AVELINO GOMES FILHO" userId="cb76a2c3-1493-4a8f-a814-6303474fc5e1" providerId="ADAL" clId="{3065BF21-82F2-4C94-B2B8-4F172F1AE4B5}" dt="2026-05-27T11:03:37.832" v="106" actId="1076"/>
          <ac:picMkLst>
            <pc:docMk/>
            <pc:sldMk cId="2519342877" sldId="2124"/>
            <ac:picMk id="4" creationId="{507B9C3C-D4CD-4217-1B26-A9E6BEE2D7B5}"/>
          </ac:picMkLst>
        </pc:picChg>
      </pc:sldChg>
      <pc:sldChg chg="modSp mod">
        <pc:chgData name="GERALDO AVELINO GOMES FILHO" userId="cb76a2c3-1493-4a8f-a814-6303474fc5e1" providerId="ADAL" clId="{3065BF21-82F2-4C94-B2B8-4F172F1AE4B5}" dt="2026-05-29T19:26:58.785" v="851" actId="1076"/>
        <pc:sldMkLst>
          <pc:docMk/>
          <pc:sldMk cId="3893508236" sldId="2125"/>
        </pc:sldMkLst>
        <pc:spChg chg="mod">
          <ac:chgData name="GERALDO AVELINO GOMES FILHO" userId="cb76a2c3-1493-4a8f-a814-6303474fc5e1" providerId="ADAL" clId="{3065BF21-82F2-4C94-B2B8-4F172F1AE4B5}" dt="2026-05-29T19:26:58.785" v="851" actId="1076"/>
          <ac:spMkLst>
            <pc:docMk/>
            <pc:sldMk cId="3893508236" sldId="2125"/>
            <ac:spMk id="5" creationId="{DC7E0691-326C-42F1-BA33-1938BEB2C07F}"/>
          </ac:spMkLst>
        </pc:spChg>
      </pc:sldChg>
      <pc:sldChg chg="delSp modSp mod">
        <pc:chgData name="GERALDO AVELINO GOMES FILHO" userId="cb76a2c3-1493-4a8f-a814-6303474fc5e1" providerId="ADAL" clId="{3065BF21-82F2-4C94-B2B8-4F172F1AE4B5}" dt="2026-05-27T14:35:26.769" v="727" actId="20577"/>
        <pc:sldMkLst>
          <pc:docMk/>
          <pc:sldMk cId="3153760245" sldId="2126"/>
        </pc:sldMkLst>
        <pc:spChg chg="mod">
          <ac:chgData name="GERALDO AVELINO GOMES FILHO" userId="cb76a2c3-1493-4a8f-a814-6303474fc5e1" providerId="ADAL" clId="{3065BF21-82F2-4C94-B2B8-4F172F1AE4B5}" dt="2026-05-27T14:35:26.769" v="727" actId="20577"/>
          <ac:spMkLst>
            <pc:docMk/>
            <pc:sldMk cId="3153760245" sldId="2126"/>
            <ac:spMk id="3" creationId="{FF0258A2-821A-B36D-67E5-3E5ABDC729C8}"/>
          </ac:spMkLst>
        </pc:spChg>
      </pc:sldChg>
      <pc:sldChg chg="addSp modSp mod">
        <pc:chgData name="GERALDO AVELINO GOMES FILHO" userId="cb76a2c3-1493-4a8f-a814-6303474fc5e1" providerId="ADAL" clId="{3065BF21-82F2-4C94-B2B8-4F172F1AE4B5}" dt="2026-05-27T11:38:45.032" v="287" actId="1076"/>
        <pc:sldMkLst>
          <pc:docMk/>
          <pc:sldMk cId="2992510612" sldId="2127"/>
        </pc:sldMkLst>
        <pc:spChg chg="mod">
          <ac:chgData name="GERALDO AVELINO GOMES FILHO" userId="cb76a2c3-1493-4a8f-a814-6303474fc5e1" providerId="ADAL" clId="{3065BF21-82F2-4C94-B2B8-4F172F1AE4B5}" dt="2026-05-27T11:37:53.410" v="276" actId="21"/>
          <ac:spMkLst>
            <pc:docMk/>
            <pc:sldMk cId="2992510612" sldId="2127"/>
            <ac:spMk id="3" creationId="{2435E542-7A06-0829-99AA-412BD9988A10}"/>
          </ac:spMkLst>
        </pc:spChg>
        <pc:spChg chg="add mod">
          <ac:chgData name="GERALDO AVELINO GOMES FILHO" userId="cb76a2c3-1493-4a8f-a814-6303474fc5e1" providerId="ADAL" clId="{3065BF21-82F2-4C94-B2B8-4F172F1AE4B5}" dt="2026-05-27T11:38:39.343" v="285" actId="1076"/>
          <ac:spMkLst>
            <pc:docMk/>
            <pc:sldMk cId="2992510612" sldId="2127"/>
            <ac:spMk id="5" creationId="{38CB106C-5E40-B98A-B1EC-3A7212AFD887}"/>
          </ac:spMkLst>
        </pc:spChg>
        <pc:picChg chg="add mod">
          <ac:chgData name="GERALDO AVELINO GOMES FILHO" userId="cb76a2c3-1493-4a8f-a814-6303474fc5e1" providerId="ADAL" clId="{3065BF21-82F2-4C94-B2B8-4F172F1AE4B5}" dt="2026-05-27T11:38:45.032" v="287" actId="1076"/>
          <ac:picMkLst>
            <pc:docMk/>
            <pc:sldMk cId="2992510612" sldId="2127"/>
            <ac:picMk id="2" creationId="{BB9D8FBC-6417-DDCE-E4F6-27BB988C776F}"/>
          </ac:picMkLst>
        </pc:picChg>
      </pc:sldChg>
      <pc:sldChg chg="modSp mod">
        <pc:chgData name="GERALDO AVELINO GOMES FILHO" userId="cb76a2c3-1493-4a8f-a814-6303474fc5e1" providerId="ADAL" clId="{3065BF21-82F2-4C94-B2B8-4F172F1AE4B5}" dt="2026-05-27T11:44:46.880" v="315" actId="1076"/>
        <pc:sldMkLst>
          <pc:docMk/>
          <pc:sldMk cId="598002308" sldId="2128"/>
        </pc:sldMkLst>
        <pc:spChg chg="mod">
          <ac:chgData name="GERALDO AVELINO GOMES FILHO" userId="cb76a2c3-1493-4a8f-a814-6303474fc5e1" providerId="ADAL" clId="{3065BF21-82F2-4C94-B2B8-4F172F1AE4B5}" dt="2026-05-27T11:44:32.675" v="312" actId="20577"/>
          <ac:spMkLst>
            <pc:docMk/>
            <pc:sldMk cId="598002308" sldId="2128"/>
            <ac:spMk id="3" creationId="{0A0B2678-314A-5FD1-78D2-0510E7566C45}"/>
          </ac:spMkLst>
        </pc:spChg>
        <pc:spChg chg="mod">
          <ac:chgData name="GERALDO AVELINO GOMES FILHO" userId="cb76a2c3-1493-4a8f-a814-6303474fc5e1" providerId="ADAL" clId="{3065BF21-82F2-4C94-B2B8-4F172F1AE4B5}" dt="2026-05-27T11:44:46.880" v="315" actId="1076"/>
          <ac:spMkLst>
            <pc:docMk/>
            <pc:sldMk cId="598002308" sldId="2128"/>
            <ac:spMk id="4" creationId="{D12C5194-E12E-B380-5C01-B7FC3E8BEAA2}"/>
          </ac:spMkLst>
        </pc:spChg>
      </pc:sldChg>
      <pc:sldChg chg="delSp modSp mod ord">
        <pc:chgData name="GERALDO AVELINO GOMES FILHO" userId="cb76a2c3-1493-4a8f-a814-6303474fc5e1" providerId="ADAL" clId="{3065BF21-82F2-4C94-B2B8-4F172F1AE4B5}" dt="2026-05-27T14:44:42.965" v="807" actId="403"/>
        <pc:sldMkLst>
          <pc:docMk/>
          <pc:sldMk cId="3373481220" sldId="2129"/>
        </pc:sldMkLst>
        <pc:graphicFrameChg chg="mod modGraphic">
          <ac:chgData name="GERALDO AVELINO GOMES FILHO" userId="cb76a2c3-1493-4a8f-a814-6303474fc5e1" providerId="ADAL" clId="{3065BF21-82F2-4C94-B2B8-4F172F1AE4B5}" dt="2026-05-27T14:44:42.965" v="807" actId="403"/>
          <ac:graphicFrameMkLst>
            <pc:docMk/>
            <pc:sldMk cId="3373481220" sldId="2129"/>
            <ac:graphicFrameMk id="2" creationId="{EBCB5FFA-7022-9E3B-D792-62B4DD1D8A07}"/>
          </ac:graphicFrameMkLst>
        </pc:graphicFrameChg>
        <pc:picChg chg="mod">
          <ac:chgData name="GERALDO AVELINO GOMES FILHO" userId="cb76a2c3-1493-4a8f-a814-6303474fc5e1" providerId="ADAL" clId="{3065BF21-82F2-4C94-B2B8-4F172F1AE4B5}" dt="2026-05-27T11:52:02.919" v="333" actId="1076"/>
          <ac:picMkLst>
            <pc:docMk/>
            <pc:sldMk cId="3373481220" sldId="2129"/>
            <ac:picMk id="3" creationId="{DB284071-41CC-C2C8-A701-0D9143B7313A}"/>
          </ac:picMkLst>
        </pc:picChg>
      </pc:sldChg>
      <pc:sldChg chg="addSp delSp modSp mod">
        <pc:chgData name="GERALDO AVELINO GOMES FILHO" userId="cb76a2c3-1493-4a8f-a814-6303474fc5e1" providerId="ADAL" clId="{3065BF21-82F2-4C94-B2B8-4F172F1AE4B5}" dt="2026-05-27T12:00:22.266" v="356" actId="21"/>
        <pc:sldMkLst>
          <pc:docMk/>
          <pc:sldMk cId="4258575072" sldId="2131"/>
        </pc:sldMkLst>
        <pc:spChg chg="mod">
          <ac:chgData name="GERALDO AVELINO GOMES FILHO" userId="cb76a2c3-1493-4a8f-a814-6303474fc5e1" providerId="ADAL" clId="{3065BF21-82F2-4C94-B2B8-4F172F1AE4B5}" dt="2026-05-27T11:57:18.656" v="338" actId="6549"/>
          <ac:spMkLst>
            <pc:docMk/>
            <pc:sldMk cId="4258575072" sldId="2131"/>
            <ac:spMk id="5" creationId="{48F1AE02-BB1B-45BE-61A5-939558DFAFBD}"/>
          </ac:spMkLst>
        </pc:spChg>
      </pc:sldChg>
      <pc:sldChg chg="delSp modSp mod">
        <pc:chgData name="GERALDO AVELINO GOMES FILHO" userId="cb76a2c3-1493-4a8f-a814-6303474fc5e1" providerId="ADAL" clId="{3065BF21-82F2-4C94-B2B8-4F172F1AE4B5}" dt="2026-05-27T14:11:00.244" v="713" actId="20577"/>
        <pc:sldMkLst>
          <pc:docMk/>
          <pc:sldMk cId="1467963213" sldId="2137"/>
        </pc:sldMkLst>
        <pc:spChg chg="mod">
          <ac:chgData name="GERALDO AVELINO GOMES FILHO" userId="cb76a2c3-1493-4a8f-a814-6303474fc5e1" providerId="ADAL" clId="{3065BF21-82F2-4C94-B2B8-4F172F1AE4B5}" dt="2026-05-27T14:11:00.244" v="713" actId="20577"/>
          <ac:spMkLst>
            <pc:docMk/>
            <pc:sldMk cId="1467963213" sldId="2137"/>
            <ac:spMk id="3" creationId="{F349EFDF-BAA2-296D-5603-4E14295C45BB}"/>
          </ac:spMkLst>
        </pc:spChg>
      </pc:sldChg>
      <pc:sldChg chg="modSp mod">
        <pc:chgData name="GERALDO AVELINO GOMES FILHO" userId="cb76a2c3-1493-4a8f-a814-6303474fc5e1" providerId="ADAL" clId="{3065BF21-82F2-4C94-B2B8-4F172F1AE4B5}" dt="2026-05-27T12:38:56.645" v="517" actId="20577"/>
        <pc:sldMkLst>
          <pc:docMk/>
          <pc:sldMk cId="2699362431" sldId="2145"/>
        </pc:sldMkLst>
        <pc:graphicFrameChg chg="mod modGraphic">
          <ac:chgData name="GERALDO AVELINO GOMES FILHO" userId="cb76a2c3-1493-4a8f-a814-6303474fc5e1" providerId="ADAL" clId="{3065BF21-82F2-4C94-B2B8-4F172F1AE4B5}" dt="2026-05-27T12:38:56.645" v="517" actId="20577"/>
          <ac:graphicFrameMkLst>
            <pc:docMk/>
            <pc:sldMk cId="2699362431" sldId="2145"/>
            <ac:graphicFrameMk id="2" creationId="{3028BD90-9E2C-CBB9-B23F-5A974EFFF09B}"/>
          </ac:graphicFrameMkLst>
        </pc:graphicFrameChg>
        <pc:picChg chg="mod">
          <ac:chgData name="GERALDO AVELINO GOMES FILHO" userId="cb76a2c3-1493-4a8f-a814-6303474fc5e1" providerId="ADAL" clId="{3065BF21-82F2-4C94-B2B8-4F172F1AE4B5}" dt="2026-05-27T12:35:53.046" v="460" actId="14100"/>
          <ac:picMkLst>
            <pc:docMk/>
            <pc:sldMk cId="2699362431" sldId="2145"/>
            <ac:picMk id="3" creationId="{BBBC8FC5-E099-BB58-B306-59C14FF215F3}"/>
          </ac:picMkLst>
        </pc:picChg>
      </pc:sldChg>
      <pc:sldChg chg="modSp mod">
        <pc:chgData name="GERALDO AVELINO GOMES FILHO" userId="cb76a2c3-1493-4a8f-a814-6303474fc5e1" providerId="ADAL" clId="{3065BF21-82F2-4C94-B2B8-4F172F1AE4B5}" dt="2026-05-29T19:30:01.042" v="1110" actId="1076"/>
        <pc:sldMkLst>
          <pc:docMk/>
          <pc:sldMk cId="3357841908" sldId="2147"/>
        </pc:sldMkLst>
        <pc:spChg chg="mod">
          <ac:chgData name="GERALDO AVELINO GOMES FILHO" userId="cb76a2c3-1493-4a8f-a814-6303474fc5e1" providerId="ADAL" clId="{3065BF21-82F2-4C94-B2B8-4F172F1AE4B5}" dt="2026-05-29T19:30:01.042" v="1110" actId="1076"/>
          <ac:spMkLst>
            <pc:docMk/>
            <pc:sldMk cId="3357841908" sldId="2147"/>
            <ac:spMk id="5" creationId="{BDDBF26C-84CE-CE6C-5393-4E2DEAA3B8CF}"/>
          </ac:spMkLst>
        </pc:spChg>
      </pc:sldChg>
      <pc:sldChg chg="addSp modSp add mod">
        <pc:chgData name="GERALDO AVELINO GOMES FILHO" userId="cb76a2c3-1493-4a8f-a814-6303474fc5e1" providerId="ADAL" clId="{3065BF21-82F2-4C94-B2B8-4F172F1AE4B5}" dt="2026-05-26T19:23:18.871" v="34" actId="20577"/>
        <pc:sldMkLst>
          <pc:docMk/>
          <pc:sldMk cId="3464272269" sldId="2155"/>
        </pc:sldMkLst>
        <pc:spChg chg="mod">
          <ac:chgData name="GERALDO AVELINO GOMES FILHO" userId="cb76a2c3-1493-4a8f-a814-6303474fc5e1" providerId="ADAL" clId="{3065BF21-82F2-4C94-B2B8-4F172F1AE4B5}" dt="2026-05-26T19:23:18.871" v="34" actId="20577"/>
          <ac:spMkLst>
            <pc:docMk/>
            <pc:sldMk cId="3464272269" sldId="2155"/>
            <ac:spMk id="3" creationId="{BBAC5FE8-AF27-9ACA-76B8-37BB2B03DC22}"/>
          </ac:spMkLst>
        </pc:spChg>
        <pc:spChg chg="add mod">
          <ac:chgData name="GERALDO AVELINO GOMES FILHO" userId="cb76a2c3-1493-4a8f-a814-6303474fc5e1" providerId="ADAL" clId="{3065BF21-82F2-4C94-B2B8-4F172F1AE4B5}" dt="2026-05-26T19:21:07.962" v="31" actId="123"/>
          <ac:spMkLst>
            <pc:docMk/>
            <pc:sldMk cId="3464272269" sldId="2155"/>
            <ac:spMk id="4" creationId="{D7208F76-8D3C-7F95-070A-13DF8149AA9D}"/>
          </ac:spMkLst>
        </pc:spChg>
      </pc:sldChg>
      <pc:sldChg chg="modSp add mod">
        <pc:chgData name="GERALDO AVELINO GOMES FILHO" userId="cb76a2c3-1493-4a8f-a814-6303474fc5e1" providerId="ADAL" clId="{3065BF21-82F2-4C94-B2B8-4F172F1AE4B5}" dt="2026-05-27T11:02:34.638" v="101" actId="20577"/>
        <pc:sldMkLst>
          <pc:docMk/>
          <pc:sldMk cId="3676352220" sldId="2156"/>
        </pc:sldMkLst>
        <pc:spChg chg="mod">
          <ac:chgData name="GERALDO AVELINO GOMES FILHO" userId="cb76a2c3-1493-4a8f-a814-6303474fc5e1" providerId="ADAL" clId="{3065BF21-82F2-4C94-B2B8-4F172F1AE4B5}" dt="2026-05-27T11:02:34.638" v="101" actId="20577"/>
          <ac:spMkLst>
            <pc:docMk/>
            <pc:sldMk cId="3676352220" sldId="2156"/>
            <ac:spMk id="3" creationId="{EDB71DD3-4EEE-6E71-F92E-1B78694288F3}"/>
          </ac:spMkLst>
        </pc:spChg>
        <pc:spChg chg="mod">
          <ac:chgData name="GERALDO AVELINO GOMES FILHO" userId="cb76a2c3-1493-4a8f-a814-6303474fc5e1" providerId="ADAL" clId="{3065BF21-82F2-4C94-B2B8-4F172F1AE4B5}" dt="2026-05-26T19:37:09.448" v="97" actId="14100"/>
          <ac:spMkLst>
            <pc:docMk/>
            <pc:sldMk cId="3676352220" sldId="2156"/>
            <ac:spMk id="4" creationId="{BBD34D38-E98E-03FC-809D-70CBB9365334}"/>
          </ac:spMkLst>
        </pc:spChg>
      </pc:sldChg>
      <pc:sldChg chg="delSp modSp add mod">
        <pc:chgData name="GERALDO AVELINO GOMES FILHO" userId="cb76a2c3-1493-4a8f-a814-6303474fc5e1" providerId="ADAL" clId="{3065BF21-82F2-4C94-B2B8-4F172F1AE4B5}" dt="2026-05-29T19:25:45.803" v="847" actId="1076"/>
        <pc:sldMkLst>
          <pc:docMk/>
          <pc:sldMk cId="572792274" sldId="2157"/>
        </pc:sldMkLst>
        <pc:graphicFrameChg chg="mod modGraphic">
          <ac:chgData name="GERALDO AVELINO GOMES FILHO" userId="cb76a2c3-1493-4a8f-a814-6303474fc5e1" providerId="ADAL" clId="{3065BF21-82F2-4C94-B2B8-4F172F1AE4B5}" dt="2026-05-29T19:25:45.803" v="847" actId="1076"/>
          <ac:graphicFrameMkLst>
            <pc:docMk/>
            <pc:sldMk cId="572792274" sldId="2157"/>
            <ac:graphicFrameMk id="2" creationId="{CB4E0D06-BDC3-0C05-4A0E-40A2970C7DBF}"/>
          </ac:graphicFrameMkLst>
        </pc:graphicFrameChg>
        <pc:picChg chg="mod">
          <ac:chgData name="GERALDO AVELINO GOMES FILHO" userId="cb76a2c3-1493-4a8f-a814-6303474fc5e1" providerId="ADAL" clId="{3065BF21-82F2-4C94-B2B8-4F172F1AE4B5}" dt="2026-05-27T11:26:23.266" v="219" actId="1076"/>
          <ac:picMkLst>
            <pc:docMk/>
            <pc:sldMk cId="572792274" sldId="2157"/>
            <ac:picMk id="3" creationId="{0878384C-8113-C4E3-462A-6CF136E6D96E}"/>
          </ac:picMkLst>
        </pc:picChg>
      </pc:sldChg>
      <pc:sldChg chg="addSp modSp add mod">
        <pc:chgData name="GERALDO AVELINO GOMES FILHO" userId="cb76a2c3-1493-4a8f-a814-6303474fc5e1" providerId="ADAL" clId="{3065BF21-82F2-4C94-B2B8-4F172F1AE4B5}" dt="2026-05-27T11:33:48.212" v="250" actId="123"/>
        <pc:sldMkLst>
          <pc:docMk/>
          <pc:sldMk cId="1652470047" sldId="2158"/>
        </pc:sldMkLst>
        <pc:spChg chg="mod">
          <ac:chgData name="GERALDO AVELINO GOMES FILHO" userId="cb76a2c3-1493-4a8f-a814-6303474fc5e1" providerId="ADAL" clId="{3065BF21-82F2-4C94-B2B8-4F172F1AE4B5}" dt="2026-05-27T11:32:26.339" v="238" actId="6549"/>
          <ac:spMkLst>
            <pc:docMk/>
            <pc:sldMk cId="1652470047" sldId="2158"/>
            <ac:spMk id="3" creationId="{BB1F2618-8461-0119-CAAE-B708928E5B61}"/>
          </ac:spMkLst>
        </pc:spChg>
        <pc:spChg chg="add mod">
          <ac:chgData name="GERALDO AVELINO GOMES FILHO" userId="cb76a2c3-1493-4a8f-a814-6303474fc5e1" providerId="ADAL" clId="{3065BF21-82F2-4C94-B2B8-4F172F1AE4B5}" dt="2026-05-27T11:33:48.212" v="250" actId="123"/>
          <ac:spMkLst>
            <pc:docMk/>
            <pc:sldMk cId="1652470047" sldId="2158"/>
            <ac:spMk id="5" creationId="{92655BB1-A07A-FCD4-20A3-61F2A10B26ED}"/>
          </ac:spMkLst>
        </pc:spChg>
        <pc:picChg chg="add mod">
          <ac:chgData name="GERALDO AVELINO GOMES FILHO" userId="cb76a2c3-1493-4a8f-a814-6303474fc5e1" providerId="ADAL" clId="{3065BF21-82F2-4C94-B2B8-4F172F1AE4B5}" dt="2026-05-27T11:32:47.865" v="241" actId="1076"/>
          <ac:picMkLst>
            <pc:docMk/>
            <pc:sldMk cId="1652470047" sldId="2158"/>
            <ac:picMk id="2" creationId="{A2022FE2-1F63-A1ED-6034-395719F91413}"/>
          </ac:picMkLst>
        </pc:picChg>
      </pc:sldChg>
      <pc:sldChg chg="addSp delSp modSp add mod">
        <pc:chgData name="GERALDO AVELINO GOMES FILHO" userId="cb76a2c3-1493-4a8f-a814-6303474fc5e1" providerId="ADAL" clId="{3065BF21-82F2-4C94-B2B8-4F172F1AE4B5}" dt="2026-05-27T11:41:14.256" v="306" actId="1076"/>
        <pc:sldMkLst>
          <pc:docMk/>
          <pc:sldMk cId="556469646" sldId="2159"/>
        </pc:sldMkLst>
        <pc:spChg chg="mod">
          <ac:chgData name="GERALDO AVELINO GOMES FILHO" userId="cb76a2c3-1493-4a8f-a814-6303474fc5e1" providerId="ADAL" clId="{3065BF21-82F2-4C94-B2B8-4F172F1AE4B5}" dt="2026-05-27T11:40:07.362" v="295" actId="20577"/>
          <ac:spMkLst>
            <pc:docMk/>
            <pc:sldMk cId="556469646" sldId="2159"/>
            <ac:spMk id="3" creationId="{9725093C-4F0A-6F95-975E-0CCF6A9A9762}"/>
          </ac:spMkLst>
        </pc:spChg>
        <pc:spChg chg="add mod">
          <ac:chgData name="GERALDO AVELINO GOMES FILHO" userId="cb76a2c3-1493-4a8f-a814-6303474fc5e1" providerId="ADAL" clId="{3065BF21-82F2-4C94-B2B8-4F172F1AE4B5}" dt="2026-05-27T11:41:11.576" v="305" actId="1076"/>
          <ac:spMkLst>
            <pc:docMk/>
            <pc:sldMk cId="556469646" sldId="2159"/>
            <ac:spMk id="7" creationId="{696C64B0-7596-0454-D011-5F11FEB7438C}"/>
          </ac:spMkLst>
        </pc:spChg>
        <pc:picChg chg="add mod">
          <ac:chgData name="GERALDO AVELINO GOMES FILHO" userId="cb76a2c3-1493-4a8f-a814-6303474fc5e1" providerId="ADAL" clId="{3065BF21-82F2-4C94-B2B8-4F172F1AE4B5}" dt="2026-05-27T11:41:14.256" v="306" actId="1076"/>
          <ac:picMkLst>
            <pc:docMk/>
            <pc:sldMk cId="556469646" sldId="2159"/>
            <ac:picMk id="4" creationId="{7C5BEB67-EAC2-10D2-2C64-FAAB3DDEFDDB}"/>
          </ac:picMkLst>
        </pc:picChg>
      </pc:sldChg>
      <pc:sldChg chg="addSp delSp modSp add mod ord">
        <pc:chgData name="GERALDO AVELINO GOMES FILHO" userId="cb76a2c3-1493-4a8f-a814-6303474fc5e1" providerId="ADAL" clId="{3065BF21-82F2-4C94-B2B8-4F172F1AE4B5}" dt="2026-05-27T12:06:13.390" v="376" actId="1076"/>
        <pc:sldMkLst>
          <pc:docMk/>
          <pc:sldMk cId="2449803222" sldId="2160"/>
        </pc:sldMkLst>
        <pc:spChg chg="mod">
          <ac:chgData name="GERALDO AVELINO GOMES FILHO" userId="cb76a2c3-1493-4a8f-a814-6303474fc5e1" providerId="ADAL" clId="{3065BF21-82F2-4C94-B2B8-4F172F1AE4B5}" dt="2026-05-27T12:05:27.756" v="371" actId="6549"/>
          <ac:spMkLst>
            <pc:docMk/>
            <pc:sldMk cId="2449803222" sldId="2160"/>
            <ac:spMk id="3" creationId="{089AB145-7632-54A0-C717-0ED91A67C2F0}"/>
          </ac:spMkLst>
        </pc:spChg>
        <pc:spChg chg="mod">
          <ac:chgData name="GERALDO AVELINO GOMES FILHO" userId="cb76a2c3-1493-4a8f-a814-6303474fc5e1" providerId="ADAL" clId="{3065BF21-82F2-4C94-B2B8-4F172F1AE4B5}" dt="2026-05-27T12:05:57.765" v="373"/>
          <ac:spMkLst>
            <pc:docMk/>
            <pc:sldMk cId="2449803222" sldId="2160"/>
            <ac:spMk id="6" creationId="{E9B59056-EDE4-4BA8-69F0-5FA8A448A0C2}"/>
          </ac:spMkLst>
        </pc:spChg>
        <pc:picChg chg="add mod">
          <ac:chgData name="GERALDO AVELINO GOMES FILHO" userId="cb76a2c3-1493-4a8f-a814-6303474fc5e1" providerId="ADAL" clId="{3065BF21-82F2-4C94-B2B8-4F172F1AE4B5}" dt="2026-05-27T12:06:13.390" v="376" actId="1076"/>
          <ac:picMkLst>
            <pc:docMk/>
            <pc:sldMk cId="2449803222" sldId="2160"/>
            <ac:picMk id="2" creationId="{D4109BC8-680B-A32C-7FA6-FFC8C29638C7}"/>
          </ac:picMkLst>
        </pc:picChg>
      </pc:sldChg>
      <pc:sldChg chg="modSp add mod">
        <pc:chgData name="GERALDO AVELINO GOMES FILHO" userId="cb76a2c3-1493-4a8f-a814-6303474fc5e1" providerId="ADAL" clId="{3065BF21-82F2-4C94-B2B8-4F172F1AE4B5}" dt="2026-05-27T12:19:44.621" v="441" actId="21"/>
        <pc:sldMkLst>
          <pc:docMk/>
          <pc:sldMk cId="1585869547" sldId="2161"/>
        </pc:sldMkLst>
        <pc:spChg chg="mod">
          <ac:chgData name="GERALDO AVELINO GOMES FILHO" userId="cb76a2c3-1493-4a8f-a814-6303474fc5e1" providerId="ADAL" clId="{3065BF21-82F2-4C94-B2B8-4F172F1AE4B5}" dt="2026-05-27T12:19:44.621" v="441" actId="21"/>
          <ac:spMkLst>
            <pc:docMk/>
            <pc:sldMk cId="1585869547" sldId="2161"/>
            <ac:spMk id="3" creationId="{9521FF88-0172-46EE-9FD5-7CECD1DFBA15}"/>
          </ac:spMkLst>
        </pc:spChg>
      </pc:sldChg>
      <pc:sldChg chg="addSp modSp add mod">
        <pc:chgData name="GERALDO AVELINO GOMES FILHO" userId="cb76a2c3-1493-4a8f-a814-6303474fc5e1" providerId="ADAL" clId="{3065BF21-82F2-4C94-B2B8-4F172F1AE4B5}" dt="2026-05-27T12:20:59.381" v="458" actId="14100"/>
        <pc:sldMkLst>
          <pc:docMk/>
          <pc:sldMk cId="3744219721" sldId="2162"/>
        </pc:sldMkLst>
        <pc:spChg chg="mod">
          <ac:chgData name="GERALDO AVELINO GOMES FILHO" userId="cb76a2c3-1493-4a8f-a814-6303474fc5e1" providerId="ADAL" clId="{3065BF21-82F2-4C94-B2B8-4F172F1AE4B5}" dt="2026-05-27T12:20:20.525" v="449" actId="6549"/>
          <ac:spMkLst>
            <pc:docMk/>
            <pc:sldMk cId="3744219721" sldId="2162"/>
            <ac:spMk id="3" creationId="{10C39132-5452-9637-A096-5979F4FCEEAB}"/>
          </ac:spMkLst>
        </pc:spChg>
        <pc:spChg chg="add mod">
          <ac:chgData name="GERALDO AVELINO GOMES FILHO" userId="cb76a2c3-1493-4a8f-a814-6303474fc5e1" providerId="ADAL" clId="{3065BF21-82F2-4C94-B2B8-4F172F1AE4B5}" dt="2026-05-27T12:20:59.381" v="458" actId="14100"/>
          <ac:spMkLst>
            <pc:docMk/>
            <pc:sldMk cId="3744219721" sldId="2162"/>
            <ac:spMk id="4" creationId="{F5CFBC78-F2FC-45AB-2C32-872930C47CF5}"/>
          </ac:spMkLst>
        </pc:spChg>
      </pc:sldChg>
      <pc:sldChg chg="addSp modSp add mod">
        <pc:chgData name="GERALDO AVELINO GOMES FILHO" userId="cb76a2c3-1493-4a8f-a814-6303474fc5e1" providerId="ADAL" clId="{3065BF21-82F2-4C94-B2B8-4F172F1AE4B5}" dt="2026-05-27T12:37:30.513" v="492"/>
        <pc:sldMkLst>
          <pc:docMk/>
          <pc:sldMk cId="1434376959" sldId="2163"/>
        </pc:sldMkLst>
        <pc:graphicFrameChg chg="mod modGraphic">
          <ac:chgData name="GERALDO AVELINO GOMES FILHO" userId="cb76a2c3-1493-4a8f-a814-6303474fc5e1" providerId="ADAL" clId="{3065BF21-82F2-4C94-B2B8-4F172F1AE4B5}" dt="2026-05-27T12:37:30.513" v="492"/>
          <ac:graphicFrameMkLst>
            <pc:docMk/>
            <pc:sldMk cId="1434376959" sldId="2163"/>
            <ac:graphicFrameMk id="2" creationId="{E5BC6A7D-F9E6-D513-BCBB-A9BDFED93C77}"/>
          </ac:graphicFrameMkLst>
        </pc:graphicFrameChg>
        <pc:picChg chg="add mod">
          <ac:chgData name="GERALDO AVELINO GOMES FILHO" userId="cb76a2c3-1493-4a8f-a814-6303474fc5e1" providerId="ADAL" clId="{3065BF21-82F2-4C94-B2B8-4F172F1AE4B5}" dt="2026-05-27T12:37:18.865" v="491" actId="1076"/>
          <ac:picMkLst>
            <pc:docMk/>
            <pc:sldMk cId="1434376959" sldId="2163"/>
            <ac:picMk id="4" creationId="{DBB0F665-8B94-C6CB-6A29-E8031A8E04C2}"/>
          </ac:picMkLst>
        </pc:picChg>
      </pc:sldChg>
      <pc:sldChg chg="modSp add mod ord">
        <pc:chgData name="GERALDO AVELINO GOMES FILHO" userId="cb76a2c3-1493-4a8f-a814-6303474fc5e1" providerId="ADAL" clId="{3065BF21-82F2-4C94-B2B8-4F172F1AE4B5}" dt="2026-05-27T12:40:01.872" v="566" actId="1076"/>
        <pc:sldMkLst>
          <pc:docMk/>
          <pc:sldMk cId="906569476" sldId="2164"/>
        </pc:sldMkLst>
        <pc:graphicFrameChg chg="mod modGraphic">
          <ac:chgData name="GERALDO AVELINO GOMES FILHO" userId="cb76a2c3-1493-4a8f-a814-6303474fc5e1" providerId="ADAL" clId="{3065BF21-82F2-4C94-B2B8-4F172F1AE4B5}" dt="2026-05-27T12:39:45.705" v="565" actId="20577"/>
          <ac:graphicFrameMkLst>
            <pc:docMk/>
            <pc:sldMk cId="906569476" sldId="2164"/>
            <ac:graphicFrameMk id="2" creationId="{B244A5FA-AE8B-7AF4-5D47-F5ABC13B9418}"/>
          </ac:graphicFrameMkLst>
        </pc:graphicFrameChg>
        <pc:picChg chg="mod">
          <ac:chgData name="GERALDO AVELINO GOMES FILHO" userId="cb76a2c3-1493-4a8f-a814-6303474fc5e1" providerId="ADAL" clId="{3065BF21-82F2-4C94-B2B8-4F172F1AE4B5}" dt="2026-05-27T12:40:01.872" v="566" actId="1076"/>
          <ac:picMkLst>
            <pc:docMk/>
            <pc:sldMk cId="906569476" sldId="2164"/>
            <ac:picMk id="3" creationId="{D1CA321A-1BC0-B776-EA68-7C7EF4B09CEB}"/>
          </ac:picMkLst>
        </pc:picChg>
      </pc:sldChg>
      <pc:sldChg chg="addSp delSp modSp add mod">
        <pc:chgData name="GERALDO AVELINO GOMES FILHO" userId="cb76a2c3-1493-4a8f-a814-6303474fc5e1" providerId="ADAL" clId="{3065BF21-82F2-4C94-B2B8-4F172F1AE4B5}" dt="2026-05-27T12:52:38.371" v="613" actId="21"/>
        <pc:sldMkLst>
          <pc:docMk/>
          <pc:sldMk cId="3034161551" sldId="2165"/>
        </pc:sldMkLst>
        <pc:spChg chg="mod">
          <ac:chgData name="GERALDO AVELINO GOMES FILHO" userId="cb76a2c3-1493-4a8f-a814-6303474fc5e1" providerId="ADAL" clId="{3065BF21-82F2-4C94-B2B8-4F172F1AE4B5}" dt="2026-05-27T12:51:22.615" v="599" actId="21"/>
          <ac:spMkLst>
            <pc:docMk/>
            <pc:sldMk cId="3034161551" sldId="2165"/>
            <ac:spMk id="3" creationId="{C2EA003F-A999-53B3-5005-8BD3D26DACE9}"/>
          </ac:spMkLst>
        </pc:spChg>
        <pc:spChg chg="add mod">
          <ac:chgData name="GERALDO AVELINO GOMES FILHO" userId="cb76a2c3-1493-4a8f-a814-6303474fc5e1" providerId="ADAL" clId="{3065BF21-82F2-4C94-B2B8-4F172F1AE4B5}" dt="2026-05-27T12:52:06.978" v="608" actId="14100"/>
          <ac:spMkLst>
            <pc:docMk/>
            <pc:sldMk cId="3034161551" sldId="2165"/>
            <ac:spMk id="4" creationId="{323B7F63-57FB-BCC1-99E9-0DC765770BDD}"/>
          </ac:spMkLst>
        </pc:spChg>
      </pc:sldChg>
      <pc:sldChg chg="delSp modSp add mod">
        <pc:chgData name="GERALDO AVELINO GOMES FILHO" userId="cb76a2c3-1493-4a8f-a814-6303474fc5e1" providerId="ADAL" clId="{3065BF21-82F2-4C94-B2B8-4F172F1AE4B5}" dt="2026-05-29T19:28:26.494" v="1105" actId="20577"/>
        <pc:sldMkLst>
          <pc:docMk/>
          <pc:sldMk cId="1059685460" sldId="2166"/>
        </pc:sldMkLst>
        <pc:graphicFrameChg chg="mod modGraphic">
          <ac:chgData name="GERALDO AVELINO GOMES FILHO" userId="cb76a2c3-1493-4a8f-a814-6303474fc5e1" providerId="ADAL" clId="{3065BF21-82F2-4C94-B2B8-4F172F1AE4B5}" dt="2026-05-29T19:28:26.494" v="1105" actId="20577"/>
          <ac:graphicFrameMkLst>
            <pc:docMk/>
            <pc:sldMk cId="1059685460" sldId="2166"/>
            <ac:graphicFrameMk id="2" creationId="{612FB375-8E40-C836-005C-7B84084ACB49}"/>
          </ac:graphicFrameMkLst>
        </pc:graphicFrameChg>
        <pc:picChg chg="mod">
          <ac:chgData name="GERALDO AVELINO GOMES FILHO" userId="cb76a2c3-1493-4a8f-a814-6303474fc5e1" providerId="ADAL" clId="{3065BF21-82F2-4C94-B2B8-4F172F1AE4B5}" dt="2026-05-27T14:38:36.968" v="731" actId="1076"/>
          <ac:picMkLst>
            <pc:docMk/>
            <pc:sldMk cId="1059685460" sldId="2166"/>
            <ac:picMk id="3" creationId="{EECE6C73-3E9F-83BA-469C-92BCA4A7BF93}"/>
          </ac:picMkLst>
        </pc:picChg>
      </pc:sldChg>
      <pc:sldChg chg="add">
        <pc:chgData name="GERALDO AVELINO GOMES FILHO" userId="cb76a2c3-1493-4a8f-a814-6303474fc5e1" providerId="ADAL" clId="{3065BF21-82F2-4C94-B2B8-4F172F1AE4B5}" dt="2026-05-29T14:52:52.167" v="814"/>
        <pc:sldMkLst>
          <pc:docMk/>
          <pc:sldMk cId="1314187029" sldId="216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459E7F-958F-4FFD-9667-A18686709A3F}" type="datetimeFigureOut">
              <a:rPr lang="pt-BR" smtClean="0"/>
              <a:t>28/07/2026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2D3722-B5ED-478C-B5AD-884992C969A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683935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2D3722-B5ED-478C-B5AD-884992C969A5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388728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049C5D-0AA3-64F1-63C4-8EFED20D86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1F2E777C-53F3-521B-4381-DA4ADCF85B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46D3D343-C84F-D268-63B8-8EF105D968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A5D8316-CD07-5463-33EC-AA17C96B12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2D3722-B5ED-478C-B5AD-884992C969A5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99401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95235C-1CAF-A2D8-5765-47275D182E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9683FA2D-4E61-BF21-177D-2AB47FAC58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E82FEDE8-46C5-3B5F-1A17-03E2E1A2F9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3C52D286-BA63-983F-6E55-8BA27C6E579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2D3722-B5ED-478C-B5AD-884992C969A5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869728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BA8B80-3B7F-FF04-196C-7D4267BF54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01B55713-D115-3123-BBFB-76112219C8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EB08DBB7-1F80-CBD5-AAA6-652CDD7D9A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53D575F0-4BDB-2513-53ED-CB5495DD0BE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2D3722-B5ED-478C-B5AD-884992C969A5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880891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C6CAC6-BBFE-2C6D-ADD4-ABAEA592F3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B2B8C1FD-D7F7-ABE4-BC2C-6C7FDAE2A6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5E9EA5BA-9915-A0A6-7B79-CB77F9E8BD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CC2D1C6-3CEA-756F-2E88-9D42DF3F6B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2D3722-B5ED-478C-B5AD-884992C969A5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915778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A47C31-B55F-3BCA-8D06-06268B6291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45A80AE5-FFE5-5090-CE1D-98AF9A3AEE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BFA024D2-C590-2E91-78E6-F75F77CF9A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BA5F6AD8-CAF9-0F5B-6BAB-341B21552A7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2D3722-B5ED-478C-B5AD-884992C969A5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552037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90FC47-33A4-9470-9B17-06FF209924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93206EA4-4F50-5CD1-E09F-8026DDB22C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26B0A5A0-01D4-6BD6-F436-D228E9DAB2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1FDE975-7998-54C6-B8A4-49A8035731A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2D3722-B5ED-478C-B5AD-884992C969A5}" type="slidenum">
              <a:rPr lang="pt-BR" smtClean="0"/>
              <a:t>19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334407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52009A-3590-6AD1-30EA-43948F9A6A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5D4161B1-0448-27D4-BD0F-B02A3D7BE6E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5AEE8AB6-98DC-3A3D-7AA2-C991C69070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93038A3-51CD-C363-B9B0-89E581DF381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2D3722-B5ED-478C-B5AD-884992C969A5}" type="slidenum">
              <a:rPr lang="pt-BR" smtClean="0"/>
              <a:t>20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473235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9E1541-EDF5-59F3-150D-DBFF4E019A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DA3B6547-4DB8-4F46-54ED-15DAB0F018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A41783D8-30D2-B719-8BD0-5A392C8DE0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A3B200D-BD12-D998-AF9A-465E4FC8B8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2D3722-B5ED-478C-B5AD-884992C969A5}" type="slidenum">
              <a:rPr lang="pt-BR" smtClean="0"/>
              <a:t>21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036467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9F017A-5220-FEED-CDBE-62616E0808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0948C2F0-966A-7311-6A1E-795FB05A3C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3877F554-C67B-1A35-CF8A-519C3B0320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759BEAE-73DF-A7BA-107C-F051557D12C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2D3722-B5ED-478C-B5AD-884992C969A5}" type="slidenum">
              <a:rPr lang="pt-BR" smtClean="0"/>
              <a:t>22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751747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6D8BFC-6E0D-3D80-4B1D-7BA9DBCAD7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F088D044-6113-3850-579C-5E5E7F41C4F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62E17DE0-3706-EDF5-D72C-34D6870C59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FFBB4EE-B700-0D08-3332-1A995BBF4F8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2D3722-B5ED-478C-B5AD-884992C969A5}" type="slidenum">
              <a:rPr lang="pt-BR" smtClean="0"/>
              <a:t>23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911257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B41E1A-74B9-BB17-828E-E21FAB171E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D1A22C95-6B6C-E055-A852-8ACD5BEA182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020162B3-51D1-4EA7-C526-5451748538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00B82DC-A721-FC56-D533-6F7E76F0FF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2D3722-B5ED-478C-B5AD-884992C969A5}" type="slidenum">
              <a:rPr lang="pt-BR" smtClean="0"/>
              <a:t>24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4397838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BED8A0-12AB-E524-3AA7-3FCFA0031A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BF2BC280-B7E9-9302-A2BE-ED01AB98B0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EAF465C0-4204-CA69-9F9C-FEA3EE30E5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34DF97F-B979-80C0-D6FE-456A84AEDF2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2D3722-B5ED-478C-B5AD-884992C969A5}" type="slidenum">
              <a:rPr lang="pt-BR" smtClean="0"/>
              <a:t>25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3295288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FD16AF-36F2-13E0-4627-D3E0742E0C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0399C180-55C0-6E00-B7F5-56CD8A824C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92DDCC50-5187-C15C-E237-444408C161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B041ADD-B870-EB31-6EF7-AB3406576A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2D3722-B5ED-478C-B5AD-884992C969A5}" type="slidenum">
              <a:rPr lang="pt-BR" smtClean="0"/>
              <a:t>26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8099731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C586F6-D798-5545-5E32-4A9F197978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5695986B-31B3-4CAC-909D-14C0D9D67B1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67758077-5495-D674-8A92-DD3ADD6008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45DD1BC3-995E-F9DA-454B-025D4ADF803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2D3722-B5ED-478C-B5AD-884992C969A5}" type="slidenum">
              <a:rPr lang="pt-BR" smtClean="0"/>
              <a:t>35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6082578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AA6995-102C-F96B-C251-EC3B5676AA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0270E594-89E2-1E3C-E582-194A51A6B6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E338EA7C-38EA-8604-17CB-F9A2EF3694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0996C915-A804-F43E-B5D7-1291274B54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2D3722-B5ED-478C-B5AD-884992C969A5}" type="slidenum">
              <a:rPr lang="pt-BR" smtClean="0"/>
              <a:t>36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5450953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0586A2-8BB1-F44B-E193-A75B08B39B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A079DB0A-D41B-E5B9-7CB4-AE8EB25034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0D1186A8-43AA-9184-0412-3DF3D6D7D4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F23E9870-99B3-0696-92E8-3E21A795B0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2D3722-B5ED-478C-B5AD-884992C969A5}" type="slidenum">
              <a:rPr lang="pt-BR" smtClean="0"/>
              <a:t>38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4924491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D18C6E-E393-BFA7-CC0A-E47C68D79F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F5029188-A70C-7AA7-2F20-B581C6C9D1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69362324-A288-C8CE-8613-B33E171A81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E537A6A-358C-ECEB-460B-1DAECE4F738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2D3722-B5ED-478C-B5AD-884992C969A5}" type="slidenum">
              <a:rPr lang="pt-BR" smtClean="0"/>
              <a:t>39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5663350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AEE7CC-4C75-C985-5D98-29E218E2DF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DDE58AA9-593B-F7BF-18DD-3A78AE61D9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8BAB2FBD-26A0-D613-2C19-54F30BD143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E5D6A2B-C807-881F-367D-032485BC92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2D3722-B5ED-478C-B5AD-884992C969A5}" type="slidenum">
              <a:rPr lang="pt-BR" smtClean="0"/>
              <a:t>40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8418868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7B4027-AB00-E9C1-2CF2-7FFA74B40C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14AB21B8-9A0A-D595-1DE2-58A3626E83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C0151E20-CB2C-BB39-1967-BD94383F99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BADA044E-EDED-C276-F89E-498D1ED554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2D3722-B5ED-478C-B5AD-884992C969A5}" type="slidenum">
              <a:rPr lang="pt-BR" smtClean="0"/>
              <a:t>41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396681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5983F5-97E1-D7BE-5B99-A7E299B71F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6385B171-969A-7A5A-D113-C447101C83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E405E683-10F7-76C3-8528-F8619D4FA4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749F56E2-2635-ED60-996B-5AAA593CBE1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2D3722-B5ED-478C-B5AD-884992C969A5}" type="slidenum">
              <a:rPr lang="pt-BR" smtClean="0"/>
              <a:t>45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1533718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DB6AB8-4083-A800-0291-6E992A8630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158E962F-BD4B-57BF-252F-11264EABE4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011718CF-BF51-87C0-F53A-70E5BD3D0E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89E95E5-AC0A-03E6-3B04-8C7E67DA62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2D3722-B5ED-478C-B5AD-884992C969A5}" type="slidenum">
              <a:rPr lang="pt-BR" smtClean="0"/>
              <a:t>46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7902189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2D3722-B5ED-478C-B5AD-884992C969A5}" type="slidenum">
              <a:rPr lang="pt-BR" smtClean="0"/>
              <a:t>50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3681146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1894E9-AEB7-FA3D-E243-C626421439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C3D8F88E-2DE7-C351-C385-28C7713D344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AD7E16A7-5C2C-103F-FB2D-BF35721DAC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39219DF6-8A82-91CC-93E2-A25A21736A7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2D3722-B5ED-478C-B5AD-884992C969A5}" type="slidenum">
              <a:rPr lang="pt-BR" smtClean="0"/>
              <a:t>51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6946669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AC83C4-919A-BE4C-BA82-4BCC10B500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21E819A3-AA78-8403-8B14-B303981EC0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260054DA-31CE-9C50-C190-192F527092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6CB71E4-248E-D6C6-5F9D-1FE8FF04FF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2D3722-B5ED-478C-B5AD-884992C969A5}" type="slidenum">
              <a:rPr lang="pt-BR" smtClean="0"/>
              <a:t>52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9871341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5AB77F-4534-566C-C15D-775C050F86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055D2276-46D1-09AE-9467-D715430A4E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59B2E10D-DEED-71F7-FCEB-5439F12CCF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7946333D-B16B-5997-3570-362E4D4E54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2D3722-B5ED-478C-B5AD-884992C969A5}" type="slidenum">
              <a:rPr lang="pt-BR" smtClean="0"/>
              <a:t>53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719951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6B4608-288B-A8FC-DACE-62EDEA4AE2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51CC99A8-65C8-5E27-375F-7A904602532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94AE655D-F8DD-1AC5-C960-1141D169C5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5E7C21A-C9B7-2E07-658E-7192062CC84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2D3722-B5ED-478C-B5AD-884992C969A5}" type="slidenum">
              <a:rPr lang="pt-BR" smtClean="0"/>
              <a:t>54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0236894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6939C7-C1C5-F359-95FD-7B34C4A717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A7DDB8FF-7456-8EF0-A1E9-F06BED06BC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16A92AAC-FFAE-5E9F-94D1-5215A7B1AF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52CE58A-8DE1-BA53-6500-82F5181AF6C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2D3722-B5ED-478C-B5AD-884992C969A5}" type="slidenum">
              <a:rPr lang="pt-BR" smtClean="0"/>
              <a:t>58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3955015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11B1DD-2899-EAE9-B6DC-1C6D0EEDED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7F0FA910-63CF-AEAB-E19C-9E6CD73C3E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7897A4E9-99DD-5C1D-1D61-2244FEF919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4BC0934A-B049-9386-D574-C790404C706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2D3722-B5ED-478C-B5AD-884992C969A5}" type="slidenum">
              <a:rPr lang="pt-BR" smtClean="0"/>
              <a:t>59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9971002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DE9286-D208-8C32-7E09-E282F0F60B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1F828790-0652-4456-5940-7BD251ED41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A8FF9AC9-C276-8C40-1946-EE4DDB4D7A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FDCAFBD2-577B-0722-3695-C6F2AEEDBC6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2D3722-B5ED-478C-B5AD-884992C969A5}" type="slidenum">
              <a:rPr lang="pt-BR" smtClean="0"/>
              <a:t>60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3455652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454CA6-CD4B-F191-550F-E89C7C49C5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5A88BA07-2521-D2C9-6F12-BC0E18AD39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B5BF154B-441C-5D22-B2B2-0429A96683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BB27BCF7-5407-C44D-C53E-3B9F7B3328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2D3722-B5ED-478C-B5AD-884992C969A5}" type="slidenum">
              <a:rPr lang="pt-BR" smtClean="0"/>
              <a:t>61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5966103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721130-5B68-BDE4-D5E7-31BDCC85AD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C29F7CCB-7665-4585-F21A-14FF5A2696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83B08365-9395-4072-FFDA-52B459FD2C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2A536A2-6852-A6FC-C6A3-4108F6E6D2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2D3722-B5ED-478C-B5AD-884992C969A5}" type="slidenum">
              <a:rPr lang="pt-BR" smtClean="0"/>
              <a:t>62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651765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DEE564-F948-FCCD-82F5-59A7EE5C88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61BE117-4852-D6B9-E0F3-4DF658DE07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F7E34DD-F0F2-365E-1E16-3D33F488B2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7BEFE-4B67-4275-9DBE-B718A7576177}" type="datetimeFigureOut">
              <a:rPr lang="pt-BR" smtClean="0"/>
              <a:t>28/07/2026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5637472-FA25-2219-F195-2EBD1DF0A7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B2769A0-1F51-C479-7497-0BC0057B8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F061E-E1AA-4D40-8FBD-1E02D6D975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61487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1438E6-F580-6E99-5EE5-F9A6D12D5E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5FB6C6A-4076-2E48-9A29-0FD2EE9DA0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BAED79F-BF57-DACA-3CD6-E2E72832B1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7BEFE-4B67-4275-9DBE-B718A7576177}" type="datetimeFigureOut">
              <a:rPr lang="pt-BR" smtClean="0"/>
              <a:t>28/07/2026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1AB6B35-0FA8-5C52-990D-C6711DE6DB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8A719BB-E607-49C2-FC93-14D52B2D2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F061E-E1AA-4D40-8FBD-1E02D6D975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533628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2F7C64-5C47-EE82-1F25-6B39076CBA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83B70E0-A6E5-5A20-32FD-DB96B266F3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79D9121-7BA5-34C8-50A3-24CFA79E96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7BEFE-4B67-4275-9DBE-B718A7576177}" type="datetimeFigureOut">
              <a:rPr lang="pt-BR" smtClean="0"/>
              <a:t>28/07/2026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29F9526-2DEE-9747-2450-7AA4B1BA31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466F5FC-0F89-73BD-2D56-36FC11CD7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F061E-E1AA-4D40-8FBD-1E02D6D975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205457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B16F40F-1B2F-EE42-4E29-49A4571186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A676A13-2FCA-6941-E9E2-8FE9B2B6AC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05B8CE1-3CD4-ADDF-28EF-1DE0D8F37A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2DF3B3D-12A0-1027-FF8A-472E7CDAA2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7BEFE-4B67-4275-9DBE-B718A7576177}" type="datetimeFigureOut">
              <a:rPr lang="pt-BR" smtClean="0"/>
              <a:t>28/07/2026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507EE66-B208-E86A-1F79-DF9C50A027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23068E3-4ACB-84AC-75F5-73AD78F133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F061E-E1AA-4D40-8FBD-1E02D6D975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807040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E2D933-483A-5663-AC81-784F88908B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EE3BC44-E884-62E9-68E7-5EC21F3100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9341D85-5EC2-6BFF-A64A-D57868A3A3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25A5B424-5B1F-5894-C6E0-DA7C729CD6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06A08EEA-4EE7-54CB-C3A2-BD13C5CD58C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838FB9D7-D259-9988-2770-C7A720C986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7BEFE-4B67-4275-9DBE-B718A7576177}" type="datetimeFigureOut">
              <a:rPr lang="pt-BR" smtClean="0"/>
              <a:t>28/07/2026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14588836-8E49-21EA-B780-CBC7A726AD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D2D3FB74-BCE8-9BA8-21A2-7A68C09FBF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F061E-E1AA-4D40-8FBD-1E02D6D975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865311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79E527-B9DD-B88C-AC03-11D5C447E4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3EBFAAC1-28B1-6DA2-DE07-D02F6D9F19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7BEFE-4B67-4275-9DBE-B718A7576177}" type="datetimeFigureOut">
              <a:rPr lang="pt-BR" smtClean="0"/>
              <a:t>28/07/2026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B90904FD-2CB3-ED0D-9CDC-BD7D7FC1CD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66790736-E826-E6BA-F28F-7F863D9B88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F061E-E1AA-4D40-8FBD-1E02D6D975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94572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B5E40209-D6BE-11BE-4AFA-1E1DA917E678}"/>
              </a:ext>
            </a:extLst>
          </p:cNvPr>
          <p:cNvSpPr/>
          <p:nvPr userDrawn="1"/>
        </p:nvSpPr>
        <p:spPr>
          <a:xfrm>
            <a:off x="0" y="0"/>
            <a:ext cx="12192000" cy="56444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6" name="Imagem 5" descr="Diagrama&#10;&#10;O conteúdo gerado por IA pode estar incorreto.">
            <a:extLst>
              <a:ext uri="{FF2B5EF4-FFF2-40B4-BE49-F238E27FC236}">
                <a16:creationId xmlns:a16="http://schemas.microsoft.com/office/drawing/2014/main" id="{5C0986B7-F707-0695-21C7-B30A070816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7328" y="4199"/>
            <a:ext cx="2537343" cy="560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19581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279136-8201-AECE-8F6D-51837606E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ADFB027-2819-B93F-1E1B-DFC2DC9FA0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AD791D9-F07F-E5B1-4658-37DF588FF1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82F2B60-8920-AD23-4B28-7A41968DC2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7BEFE-4B67-4275-9DBE-B718A7576177}" type="datetimeFigureOut">
              <a:rPr lang="pt-BR" smtClean="0"/>
              <a:t>28/07/2026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6EB25CE-2B02-AD4D-999A-962A64D153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A0041A3-782E-9077-768B-D9FE99B4D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F061E-E1AA-4D40-8FBD-1E02D6D975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14140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636344-AE6C-AD8A-6073-7C74789BA6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F534EF67-D029-00DD-0D7D-093CDF6844F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EFA9D8C2-2E50-5BFB-2F48-525DA572C5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E2582A9-1FCA-8E26-9A6C-75D243AD5A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7BEFE-4B67-4275-9DBE-B718A7576177}" type="datetimeFigureOut">
              <a:rPr lang="pt-BR" smtClean="0"/>
              <a:t>28/07/2026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108BA5E-A6DB-CE8F-8AC5-4A6605E946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6982E48-07C0-789D-62B4-6E5C9ED56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F061E-E1AA-4D40-8FBD-1E02D6D975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16776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8B59F4-E6F0-E6CD-C6EF-F69E33A23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4C772AF2-F057-579A-3B7C-092BA4A2DD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CE94A10-A237-0F1A-FCD8-9ADFC9EA35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7BEFE-4B67-4275-9DBE-B718A7576177}" type="datetimeFigureOut">
              <a:rPr lang="pt-BR" smtClean="0"/>
              <a:t>28/07/2026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5D5F94A-E23C-E7D7-63B2-690A45693A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9A6253C-67AB-22D7-4239-CBE3DB185D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F061E-E1AA-4D40-8FBD-1E02D6D975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014436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2D85FEA-A880-6656-00B8-68E2C96A2F1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AB867634-7EF3-4BED-E640-5AA05D1A0F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55D0EF6-2017-9073-BC0E-07AC328633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7BEFE-4B67-4275-9DBE-B718A7576177}" type="datetimeFigureOut">
              <a:rPr lang="pt-BR" smtClean="0"/>
              <a:t>28/07/2026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ECCEA66-BA1F-B765-A8FC-860C66145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0097608-A93A-B43C-74E4-0D7EB46DC6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F061E-E1AA-4D40-8FBD-1E02D6D975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655600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82A9A388-A9ED-BF8C-8EA6-547124D77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7E1590F-9A3B-C9D4-155F-940EF1F38A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7FC48DE-05BA-22E6-388C-AFB7C60482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C7BEFE-4B67-4275-9DBE-B718A7576177}" type="datetimeFigureOut">
              <a:rPr lang="pt-BR" smtClean="0"/>
              <a:t>28/07/2026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C35F1C1-3ED6-49FE-3DA0-0DD1CBB190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E64E440-424A-C68C-EDD8-150242EC55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3F061E-E1AA-4D40-8FBD-1E02D6D975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86088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abre.ai/phmb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abre.ai/piKB" TargetMode="Externa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1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abre.ai/pjva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abre.ai/pjWG" TargetMode="External"/><Relationship Id="rId4" Type="http://schemas.openxmlformats.org/officeDocument/2006/relationships/hyperlink" Target="https://abre.ai/pjWH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abre.ai/pjW4" TargetMode="Externa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abre.ai/pjXi" TargetMode="Externa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abre.ai/pjXX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abre.ai/pj78" TargetMode="Externa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image" Target="http://s2-educacao.glbimg.com/G0E_FGlXKJSfgRkFt276mVf_v-o=/0x0:346x372/300x323/s.glbimg.com/po/ek/f/original/2014/01/24/enem-2013-gazolina.png" TargetMode="External"/><Relationship Id="rId4" Type="http://schemas.openxmlformats.org/officeDocument/2006/relationships/image" Target="../media/image23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1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1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https://br.web.img3.acsta.net/pictures/14/08/01/23/01/005961.jpg" TargetMode="External"/><Relationship Id="rId5" Type="http://schemas.openxmlformats.org/officeDocument/2006/relationships/image" Target="../media/image26.jpeg"/><Relationship Id="rId4" Type="http://schemas.openxmlformats.org/officeDocument/2006/relationships/image" Target="../media/image11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s://abre.ai/pkcU" TargetMode="Externa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s://abre.ai/pkah" TargetMode="External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abre.ai/mYdZ" TargetMode="Externa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hyperlink" Target="https://abre.ai/mYJW" TargetMode="Externa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png"/><Relationship Id="rId4" Type="http://schemas.openxmlformats.org/officeDocument/2006/relationships/image" Target="../media/image11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png"/><Relationship Id="rId4" Type="http://schemas.openxmlformats.org/officeDocument/2006/relationships/image" Target="../media/image11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png"/><Relationship Id="rId4" Type="http://schemas.openxmlformats.org/officeDocument/2006/relationships/image" Target="../media/image11.png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FCEA167A-F2C7-09A5-3175-79E3359EC3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7" name="CaixaDeTexto 16">
            <a:extLst>
              <a:ext uri="{FF2B5EF4-FFF2-40B4-BE49-F238E27FC236}">
                <a16:creationId xmlns:a16="http://schemas.microsoft.com/office/drawing/2014/main" id="{0C2940D2-74E0-9E09-E895-27BF153E88CC}"/>
              </a:ext>
            </a:extLst>
          </p:cNvPr>
          <p:cNvSpPr txBox="1"/>
          <p:nvPr/>
        </p:nvSpPr>
        <p:spPr>
          <a:xfrm>
            <a:off x="5070870" y="4072723"/>
            <a:ext cx="36737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>
                <a:solidFill>
                  <a:schemeClr val="bg1"/>
                </a:solidFill>
                <a:ea typeface="Verdana" panose="020B0604030504040204" pitchFamily="34" charset="0"/>
                <a:cs typeface="ADLaM Display" panose="02010000000000000000" pitchFamily="2" charset="0"/>
              </a:rPr>
              <a:t>9º ANO</a:t>
            </a:r>
            <a:endParaRPr lang="pt-BR" sz="4000" b="1" dirty="0">
              <a:solidFill>
                <a:schemeClr val="bg1"/>
              </a:solidFill>
              <a:ea typeface="Verdana" panose="020B0604030504040204" pitchFamily="34" charset="0"/>
              <a:cs typeface="ADLaM Display" panose="02010000000000000000" pitchFamily="2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DD1B72A1-903F-5D7B-B52C-806C212F5183}"/>
              </a:ext>
            </a:extLst>
          </p:cNvPr>
          <p:cNvSpPr txBox="1"/>
          <p:nvPr/>
        </p:nvSpPr>
        <p:spPr>
          <a:xfrm>
            <a:off x="5070870" y="5055031"/>
            <a:ext cx="42064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>
                <a:solidFill>
                  <a:schemeClr val="bg1"/>
                </a:solidFill>
                <a:ea typeface="Verdana" panose="020B0604030504040204" pitchFamily="34" charset="0"/>
                <a:cs typeface="ADLaM Display" panose="02010000000000000000" pitchFamily="2" charset="0"/>
              </a:rPr>
              <a:t>HISTÓRIA</a:t>
            </a:r>
          </a:p>
        </p:txBody>
      </p:sp>
    </p:spTree>
    <p:extLst>
      <p:ext uri="{BB962C8B-B14F-4D97-AF65-F5344CB8AC3E}">
        <p14:creationId xmlns:p14="http://schemas.microsoft.com/office/powerpoint/2010/main" val="1169689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1512E7-0A64-0C95-B4A9-BADE1BB6FB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AD485459-1049-CDBC-86CA-47C05F83DBB6}"/>
              </a:ext>
            </a:extLst>
          </p:cNvPr>
          <p:cNvSpPr txBox="1"/>
          <p:nvPr/>
        </p:nvSpPr>
        <p:spPr>
          <a:xfrm>
            <a:off x="0" y="595826"/>
            <a:ext cx="12192000" cy="62478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000" dirty="0">
                <a:latin typeface="Arial Narrow" panose="020B0606020202030204" pitchFamily="34" charset="0"/>
                <a:ea typeface="Inter" panose="020B0604020202020204" charset="0"/>
                <a:cs typeface="Arial" panose="020B0604020202020204" pitchFamily="34" charset="0"/>
              </a:rPr>
              <a:t>Leia o texto.</a:t>
            </a:r>
          </a:p>
          <a:p>
            <a:pPr algn="just"/>
            <a:r>
              <a:rPr lang="pt-BR" sz="2000" b="1" dirty="0">
                <a:latin typeface="Arial Narrow" panose="020B0606020202030204" pitchFamily="34" charset="0"/>
                <a:ea typeface="Inter" panose="020B0604020202020204" charset="0"/>
                <a:cs typeface="Arial" panose="020B0604020202020204" pitchFamily="34" charset="0"/>
              </a:rPr>
              <a:t>Texto I</a:t>
            </a:r>
          </a:p>
          <a:p>
            <a:pPr algn="just"/>
            <a:r>
              <a:rPr lang="pt-BR" sz="2000" b="1" dirty="0">
                <a:latin typeface="Arial Narrow" panose="020B0606020202030204" pitchFamily="34" charset="0"/>
              </a:rPr>
              <a:t>Totalitarismo: conceito, movimentos e filosofia arendtiana</a:t>
            </a:r>
          </a:p>
          <a:p>
            <a:pPr algn="just"/>
            <a:endParaRPr lang="pt-BR" sz="2000" dirty="0">
              <a:latin typeface="Arial Narrow" panose="020B0606020202030204" pitchFamily="34" charset="0"/>
            </a:endParaRPr>
          </a:p>
          <a:p>
            <a:pPr algn="just"/>
            <a:r>
              <a:rPr lang="pt-BR" sz="2000" dirty="0">
                <a:latin typeface="Arial Narrow" panose="020B0606020202030204" pitchFamily="34" charset="0"/>
              </a:rPr>
              <a:t>O fenômeno dos regimes totalitários que marcou o século XX representou uma ruptura drástica com as tradições políticas anteriores, estabelecendo um modelo de governança baseado no controle absoluto e na mobilização constante das massas. Diferente das ditaduras autoritárias convencionais, que muitas vezes buscam apenas a desmobilização política, o totalitarismo exigiu a participação ativa e fervorosa da população, fundindo a esfera pública e a privada sob uma única ideologia oficial.</a:t>
            </a:r>
          </a:p>
          <a:p>
            <a:pPr algn="just"/>
            <a:r>
              <a:rPr lang="pt-BR" sz="2000" dirty="0">
                <a:latin typeface="Arial Narrow" panose="020B0606020202030204" pitchFamily="34" charset="0"/>
              </a:rPr>
              <a:t> </a:t>
            </a:r>
          </a:p>
          <a:p>
            <a:pPr algn="just"/>
            <a:r>
              <a:rPr lang="pt-BR" sz="2000" b="1" dirty="0">
                <a:latin typeface="Arial Narrow" panose="020B0606020202030204" pitchFamily="34" charset="0"/>
              </a:rPr>
              <a:t>Como surgiu e o que significa o totalitarismo?</a:t>
            </a:r>
            <a:endParaRPr lang="pt-BR" sz="2000" dirty="0">
              <a:latin typeface="Arial Narrow" panose="020B0606020202030204" pitchFamily="34" charset="0"/>
            </a:endParaRPr>
          </a:p>
          <a:p>
            <a:pPr algn="just"/>
            <a:r>
              <a:rPr lang="pt-BR" sz="2000" dirty="0">
                <a:latin typeface="Arial Narrow" panose="020B0606020202030204" pitchFamily="34" charset="0"/>
              </a:rPr>
              <a:t>Datado do período entreguerras, entre as décadas de 1920 e 1930, o totalitarismo pode ser compreendido como a elevação do autoritarismo ao máximo.</a:t>
            </a:r>
          </a:p>
          <a:p>
            <a:pPr algn="just"/>
            <a:r>
              <a:rPr lang="pt-BR" sz="2000" dirty="0">
                <a:latin typeface="Arial Narrow" panose="020B0606020202030204" pitchFamily="34" charset="0"/>
              </a:rPr>
              <a:t>Segundo Eckhard Jesse, professor de Ciências Políticas na Universidade Técnica de Chemnitz-Zwickau, o totalitarismo é um regime de governo. Esse regime tenta conformar os cidadãos dentro de uma ideologia, usando formas de controle e coação.</a:t>
            </a:r>
          </a:p>
          <a:p>
            <a:pPr algn="just"/>
            <a:r>
              <a:rPr lang="pt-BR" sz="2000" dirty="0">
                <a:latin typeface="Arial Narrow" panose="020B0606020202030204" pitchFamily="34" charset="0"/>
              </a:rPr>
              <a:t>Por isso, representa o controle absoluto de uma pessoa, partido ou ideologia política sobre toda uma nação.</a:t>
            </a:r>
            <a:r>
              <a:rPr lang="pt-BR" sz="2000" b="1" dirty="0">
                <a:latin typeface="Arial Narrow" panose="020B0606020202030204" pitchFamily="34" charset="0"/>
              </a:rPr>
              <a:t> </a:t>
            </a:r>
            <a:r>
              <a:rPr lang="pt-BR" sz="2000" dirty="0">
                <a:latin typeface="Arial Narrow" panose="020B0606020202030204" pitchFamily="34" charset="0"/>
              </a:rPr>
              <a:t>O líder detém os poderes sobre a vida pública e privada, tendo o militarismo como instrumento de intimidação.</a:t>
            </a:r>
          </a:p>
          <a:p>
            <a:pPr algn="just"/>
            <a:r>
              <a:rPr lang="pt-BR" sz="2000" dirty="0">
                <a:latin typeface="Arial Narrow" panose="020B0606020202030204" pitchFamily="34" charset="0"/>
              </a:rPr>
              <a:t>A destruição causada pela guerra, o temor do comunismo e os desafios econômicos colocaram os regimes totalitaristas como possíveis soluções para os problemas sociais. Gradativamente, os movimentos totalitários foram alcançando o apoio popular. </a:t>
            </a:r>
          </a:p>
          <a:p>
            <a:pPr algn="just"/>
            <a:r>
              <a:rPr lang="pt-BR" sz="2000" dirty="0">
                <a:latin typeface="Arial Narrow" panose="020B0606020202030204" pitchFamily="34" charset="0"/>
              </a:rPr>
              <a:t>O termo originou-se na década de 1920, como uma forma de se referir ao fascismo italiano, o primeiro regime europeu de caráter totalitarista. Foi a partir dele que o fascismo, enquanto política alternativa, se popularizou na Europa.</a:t>
            </a:r>
          </a:p>
        </p:txBody>
      </p:sp>
    </p:spTree>
    <p:extLst>
      <p:ext uri="{BB962C8B-B14F-4D97-AF65-F5344CB8AC3E}">
        <p14:creationId xmlns:p14="http://schemas.microsoft.com/office/powerpoint/2010/main" val="18106568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545382-D51A-9A19-9FA4-9B7DA7988B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37DFE399-A231-7CDA-2C90-46588977E8EA}"/>
              </a:ext>
            </a:extLst>
          </p:cNvPr>
          <p:cNvSpPr txBox="1"/>
          <p:nvPr/>
        </p:nvSpPr>
        <p:spPr>
          <a:xfrm>
            <a:off x="0" y="712557"/>
            <a:ext cx="12192000" cy="62170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000" dirty="0">
                <a:latin typeface="Arial Narrow" panose="020B0606020202030204" pitchFamily="34" charset="0"/>
              </a:rPr>
              <a:t>Posteriormente, outros países europeus também optaram pelo modelo autoritário. O totalitarismo consolidou sua força quando os nazistas tomaram o poder na Alemanha, no ano de 1933.</a:t>
            </a:r>
          </a:p>
          <a:p>
            <a:pPr algn="just"/>
            <a:endParaRPr lang="pt-BR" sz="2000" b="1" dirty="0">
              <a:latin typeface="Arial Narrow" panose="020B0606020202030204" pitchFamily="34" charset="0"/>
            </a:endParaRPr>
          </a:p>
          <a:p>
            <a:pPr algn="just"/>
            <a:r>
              <a:rPr lang="pt-BR" sz="2000" b="1" dirty="0">
                <a:latin typeface="Arial Narrow" panose="020B0606020202030204" pitchFamily="34" charset="0"/>
              </a:rPr>
              <a:t>Características dos sistemas totalitários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pt-BR" sz="2000" b="1" dirty="0">
                <a:latin typeface="Arial Narrow" panose="020B0606020202030204" pitchFamily="34" charset="0"/>
              </a:rPr>
              <a:t>Culto ao líder: </a:t>
            </a:r>
            <a:r>
              <a:rPr lang="pt-BR" sz="2000" dirty="0">
                <a:latin typeface="Arial Narrow" panose="020B0606020202030204" pitchFamily="34" charset="0"/>
              </a:rPr>
              <a:t>De forma a enfatizar a sua importância e soberania, a sua imagem era fixada em fachadas de prédios, escolas, praças e em todos os lugares onde havia grande circulação, justamente com a intenção de doutrinar o povo e as novas gerações.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pt-BR" sz="2000" b="1" dirty="0">
                <a:latin typeface="Arial Narrow" panose="020B0606020202030204" pitchFamily="34" charset="0"/>
              </a:rPr>
              <a:t>Unipartidarismo:</a:t>
            </a:r>
            <a:r>
              <a:rPr lang="pt-BR" sz="2000" dirty="0">
                <a:latin typeface="Arial Narrow" panose="020B0606020202030204" pitchFamily="34" charset="0"/>
              </a:rPr>
              <a:t> Todos os regimes totalitários suprimiam a existência dos partidos, e somente o partido do governo tinha a permissão de funcionar. 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pt-BR" sz="2000" b="1" dirty="0">
                <a:latin typeface="Arial Narrow" panose="020B0606020202030204" pitchFamily="34" charset="0"/>
              </a:rPr>
              <a:t>Centralização do poder:</a:t>
            </a:r>
            <a:r>
              <a:rPr lang="pt-BR" sz="2000" dirty="0">
                <a:latin typeface="Arial Narrow" panose="020B0606020202030204" pitchFamily="34" charset="0"/>
              </a:rPr>
              <a:t> O poder político no totalitarismo é centralizado no líder e/ou partido.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pt-BR" sz="2000" b="1" dirty="0">
                <a:latin typeface="Arial Narrow" panose="020B0606020202030204" pitchFamily="34" charset="0"/>
              </a:rPr>
              <a:t>Uso do terror:</a:t>
            </a:r>
            <a:r>
              <a:rPr lang="pt-BR" sz="2000" dirty="0">
                <a:latin typeface="Arial Narrow" panose="020B0606020202030204" pitchFamily="34" charset="0"/>
              </a:rPr>
              <a:t> O terror era uma arma dos regimes totalitários para amedrontar seus opositores e perseguir grupos enxergados como “inimigos do Estado”. 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pt-BR" sz="2000" b="1" dirty="0">
                <a:latin typeface="Arial Narrow" panose="020B0606020202030204" pitchFamily="34" charset="0"/>
              </a:rPr>
              <a:t>Censura:</a:t>
            </a:r>
            <a:r>
              <a:rPr lang="pt-BR" sz="2000" dirty="0">
                <a:latin typeface="Arial Narrow" panose="020B0606020202030204" pitchFamily="34" charset="0"/>
              </a:rPr>
              <a:t> A censura era uma prática comum a jornais e à população em geral. Regimes totalitários não aceitavam críticas, denúncias e não aturavam a existência de uma oposição. 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pt-BR" sz="2000" b="1" dirty="0">
                <a:latin typeface="Arial Narrow" panose="020B0606020202030204" pitchFamily="34" charset="0"/>
              </a:rPr>
              <a:t>Militarização:</a:t>
            </a:r>
            <a:r>
              <a:rPr lang="pt-BR" sz="2000" dirty="0">
                <a:latin typeface="Arial Narrow" panose="020B0606020202030204" pitchFamily="34" charset="0"/>
              </a:rPr>
              <a:t> Exaltação do exército e militarização da sociedade.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pt-BR" sz="2000" b="1" dirty="0">
                <a:latin typeface="Arial Narrow" panose="020B0606020202030204" pitchFamily="34" charset="0"/>
              </a:rPr>
              <a:t>Nacionalismo exacerbado: </a:t>
            </a:r>
            <a:r>
              <a:rPr lang="pt-BR" sz="2000" dirty="0">
                <a:latin typeface="Arial Narrow" panose="020B0606020202030204" pitchFamily="34" charset="0"/>
              </a:rPr>
              <a:t>No totalitarismo, o nacionalismo apropriou-se de forma extremista, difundindo exclusão e perseguição contra outros povos ou etnias.</a:t>
            </a:r>
          </a:p>
          <a:p>
            <a:pPr algn="just"/>
            <a:r>
              <a:rPr lang="pt-BR" sz="2000" dirty="0">
                <a:latin typeface="Arial Narrow" panose="020B0606020202030204" pitchFamily="34" charset="0"/>
              </a:rPr>
              <a:t> </a:t>
            </a:r>
          </a:p>
          <a:p>
            <a:pPr algn="just"/>
            <a:r>
              <a:rPr lang="pt-BR" sz="2000" b="1" dirty="0">
                <a:latin typeface="Arial Narrow" panose="020B0606020202030204" pitchFamily="34" charset="0"/>
              </a:rPr>
              <a:t>Modelos de regimes totalitários na Europa.</a:t>
            </a:r>
          </a:p>
          <a:p>
            <a:pPr algn="just"/>
            <a:endParaRPr lang="pt-BR" b="1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25171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9208BF-98AF-E4FE-D7E6-F03FFAD0E0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3F1BBEAB-3F41-5522-9206-FF9F671494E3}"/>
              </a:ext>
            </a:extLst>
          </p:cNvPr>
          <p:cNvSpPr txBox="1"/>
          <p:nvPr/>
        </p:nvSpPr>
        <p:spPr>
          <a:xfrm>
            <a:off x="0" y="770923"/>
            <a:ext cx="12192000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000" b="1" dirty="0">
                <a:latin typeface="Arial Narrow" panose="020B0606020202030204" pitchFamily="34" charset="0"/>
              </a:rPr>
              <a:t>Fascismo</a:t>
            </a:r>
          </a:p>
          <a:p>
            <a:pPr algn="just"/>
            <a:endParaRPr lang="pt-BR" sz="2000" dirty="0">
              <a:latin typeface="Arial Narrow" panose="020B0606020202030204" pitchFamily="34" charset="0"/>
            </a:endParaRPr>
          </a:p>
          <a:p>
            <a:pPr algn="just"/>
            <a:r>
              <a:rPr lang="pt-BR" sz="2000" dirty="0">
                <a:latin typeface="Arial Narrow" panose="020B0606020202030204" pitchFamily="34" charset="0"/>
              </a:rPr>
              <a:t>O Fascismo surgiu de fato em 1919, com a criação do </a:t>
            </a:r>
            <a:r>
              <a:rPr lang="pt-BR" sz="2000" i="1" dirty="0" err="1">
                <a:latin typeface="Arial Narrow" panose="020B0606020202030204" pitchFamily="34" charset="0"/>
              </a:rPr>
              <a:t>Fasci</a:t>
            </a:r>
            <a:r>
              <a:rPr lang="pt-BR" sz="2000" i="1" dirty="0">
                <a:latin typeface="Arial Narrow" panose="020B0606020202030204" pitchFamily="34" charset="0"/>
              </a:rPr>
              <a:t> </a:t>
            </a:r>
            <a:r>
              <a:rPr lang="pt-BR" sz="2000" i="1" dirty="0" err="1">
                <a:latin typeface="Arial Narrow" panose="020B0606020202030204" pitchFamily="34" charset="0"/>
              </a:rPr>
              <a:t>Italiani</a:t>
            </a:r>
            <a:r>
              <a:rPr lang="pt-BR" sz="2000" i="1" dirty="0">
                <a:latin typeface="Arial Narrow" panose="020B0606020202030204" pitchFamily="34" charset="0"/>
              </a:rPr>
              <a:t> </a:t>
            </a:r>
            <a:r>
              <a:rPr lang="pt-BR" sz="2000" i="1" dirty="0" err="1">
                <a:latin typeface="Arial Narrow" panose="020B0606020202030204" pitchFamily="34" charset="0"/>
              </a:rPr>
              <a:t>di</a:t>
            </a:r>
            <a:r>
              <a:rPr lang="pt-BR" sz="2000" i="1" dirty="0">
                <a:latin typeface="Arial Narrow" panose="020B0606020202030204" pitchFamily="34" charset="0"/>
              </a:rPr>
              <a:t> </a:t>
            </a:r>
            <a:r>
              <a:rPr lang="pt-BR" sz="2000" i="1" dirty="0" err="1">
                <a:latin typeface="Arial Narrow" panose="020B0606020202030204" pitchFamily="34" charset="0"/>
              </a:rPr>
              <a:t>Combattimento</a:t>
            </a:r>
            <a:r>
              <a:rPr lang="pt-BR" sz="2000" dirty="0">
                <a:latin typeface="Arial Narrow" panose="020B0606020202030204" pitchFamily="34" charset="0"/>
              </a:rPr>
              <a:t>. Grupo fundado por Benito Mussolini, que posteriormente passou a ser chamado de Partido Nacional Fascista. E só em 1922, começou a ganhar fama com a marcha sobre Roma, quando Mussolini foi nomeado primeiro-ministro italiano. Essa ascensão de Mussolini ao poder aconteceu no contexto de crise política e econômica na Itália, e numa tentativa de solução destes problemas, os italianos estavam dispostos a concordar com essa nova tomada política. Em 1925, Benito Mussolini se autodeclara ditador da Itália, o que consolidou o totalitarismo no país. O Fascismo pode ser identificado como o primeiro movimento totalitário na Europa, além de ser um dos precursores de políticas conservadoras, e justamente por isso, foi um dos exemplos a ser seguidos pelos demais autoritarismos europeus.</a:t>
            </a:r>
          </a:p>
          <a:p>
            <a:pPr algn="just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065264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7EE832-E237-8CC1-DCE1-D8555DE75C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5A9F8234-8ADF-698B-7CD2-53BDBFE93694}"/>
              </a:ext>
            </a:extLst>
          </p:cNvPr>
          <p:cNvSpPr txBox="1"/>
          <p:nvPr/>
        </p:nvSpPr>
        <p:spPr>
          <a:xfrm>
            <a:off x="0" y="291829"/>
            <a:ext cx="107977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pt-BR" b="1" dirty="0"/>
          </a:p>
          <a:p>
            <a:pPr algn="just"/>
            <a:r>
              <a:rPr lang="pt-BR" b="1" dirty="0"/>
              <a:t>Nazismo</a:t>
            </a:r>
            <a:endParaRPr lang="pt-BR" dirty="0"/>
          </a:p>
          <a:p>
            <a:endParaRPr lang="pt-BR" dirty="0"/>
          </a:p>
        </p:txBody>
      </p:sp>
      <p:pic>
        <p:nvPicPr>
          <p:cNvPr id="1026" name="Imagem 1">
            <a:extLst>
              <a:ext uri="{FF2B5EF4-FFF2-40B4-BE49-F238E27FC236}">
                <a16:creationId xmlns:a16="http://schemas.microsoft.com/office/drawing/2014/main" id="{819BF13D-FBE8-2064-55B8-FA9FA985ED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20000"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7046" y="943583"/>
            <a:ext cx="10101889" cy="5661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4E102713-1EE2-9BE7-4AC7-485F5B40BFFA}"/>
              </a:ext>
            </a:extLst>
          </p:cNvPr>
          <p:cNvSpPr txBox="1"/>
          <p:nvPr/>
        </p:nvSpPr>
        <p:spPr>
          <a:xfrm>
            <a:off x="3409545" y="6605081"/>
            <a:ext cx="6118696" cy="2578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0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Disponível em: </a:t>
            </a:r>
            <a:r>
              <a:rPr lang="pt-BR" sz="1000" u="sng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  <a:hlinkClick r:id="rId4"/>
              </a:rPr>
              <a:t>https://abre.ai/</a:t>
            </a:r>
            <a:r>
              <a:rPr lang="pt-BR" sz="1000" u="sng" kern="100" dirty="0" err="1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  <a:hlinkClick r:id="rId4"/>
              </a:rPr>
              <a:t>phmb</a:t>
            </a:r>
            <a:r>
              <a:rPr lang="pt-BR" sz="10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Acesso em: 15 mai. 2026.</a:t>
            </a:r>
            <a:endParaRPr lang="pt-BR" sz="1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72970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FAB2A90A-3C8F-4760-CE50-7349AC710106}"/>
              </a:ext>
            </a:extLst>
          </p:cNvPr>
          <p:cNvSpPr txBox="1"/>
          <p:nvPr/>
        </p:nvSpPr>
        <p:spPr>
          <a:xfrm>
            <a:off x="0" y="556180"/>
            <a:ext cx="12192000" cy="63018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0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 período entreguerras para a Alemanha foi delicado e cheio de ressentimentos, ainda mais depois do Tratado de Versalhes em 1919, que determinava que a Alemanha fora a responsável por causar a guerra e, por termos do tratado, estava obrigada a reparar os danos de algumas nações da Tríplice Entente.</a:t>
            </a:r>
            <a:endParaRPr lang="pt-BR" sz="2000" kern="100" dirty="0">
              <a:effectLst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0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Com o contexto gerado, o Partido Nacional-Socialista dos Trabalhadores Alemães foi criado em 1919 com o objetivo de reparar o caos que estava instalado. Com a liderança de Adolf Hitler, o Partido Nazista foi a favor de medidas autoritárias para resgatar a Alemanha dos tempos passados.</a:t>
            </a:r>
            <a:endParaRPr lang="pt-BR" sz="2000" kern="100" dirty="0">
              <a:effectLst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0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ideologia nazista, baseada do livro “Minha Luta”, de Hitler, pregava o </a:t>
            </a:r>
            <a:r>
              <a:rPr lang="pt-BR" sz="2000" kern="100" dirty="0" err="1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antimarxismo</a:t>
            </a:r>
            <a:r>
              <a:rPr lang="pt-BR" sz="20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antiliberalismo e o antissemitismo – o ódio contra o povo judeu. Ideais esses que foram usados, de maneira autoritária, para defender a raça alemã como algo superior a todos os demais povos. </a:t>
            </a:r>
            <a:endParaRPr lang="pt-BR" sz="2000" kern="100" dirty="0">
              <a:effectLst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buNone/>
            </a:pPr>
            <a:r>
              <a:rPr lang="pt-BR" sz="20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Durante a Segunda Guerra Mundial, o Partido Nazista usou de retóricas militaristas, expansionistas e de pureza de raça, para exterminar milhões de pessoas que não se encaixavam dentro do padrão de raça alemã.</a:t>
            </a:r>
          </a:p>
          <a:p>
            <a:pPr algn="just"/>
            <a:endParaRPr lang="pt-BR" sz="2000" b="1" dirty="0">
              <a:latin typeface="Arial Narrow" panose="020B0606020202030204" pitchFamily="34" charset="0"/>
            </a:endParaRPr>
          </a:p>
          <a:p>
            <a:pPr algn="just"/>
            <a:r>
              <a:rPr lang="pt-BR" sz="2000" b="1" dirty="0">
                <a:latin typeface="Arial Narrow" panose="020B0606020202030204" pitchFamily="34" charset="0"/>
              </a:rPr>
              <a:t>Outros modelos</a:t>
            </a:r>
            <a:endParaRPr lang="pt-BR" sz="2000" dirty="0">
              <a:latin typeface="Arial Narrow" panose="020B0606020202030204" pitchFamily="34" charset="0"/>
            </a:endParaRPr>
          </a:p>
          <a:p>
            <a:pPr algn="just"/>
            <a:r>
              <a:rPr lang="pt-BR" sz="2000" dirty="0">
                <a:latin typeface="Arial Narrow" panose="020B0606020202030204" pitchFamily="34" charset="0"/>
              </a:rPr>
              <a:t>Além dos principais exemplos de regimes totalitários que marcaram a Europa do Século XX, outros movimentos com características semelhantes também emergiram, como o Salazarismo em Portugal, e o Franquismo, na Espanha.</a:t>
            </a:r>
          </a:p>
          <a:p>
            <a:pPr algn="just"/>
            <a:r>
              <a:rPr lang="pt-BR" sz="2000" dirty="0">
                <a:latin typeface="Arial Narrow" panose="020B0606020202030204" pitchFamily="34" charset="0"/>
              </a:rPr>
              <a:t>Com o mesmo contexto de perdas e tristezas do pós-guerra, os cidadãos espanhóis e portugueses estavam desacreditados nos mesmos discursos. </a:t>
            </a:r>
          </a:p>
          <a:p>
            <a:pPr algn="just"/>
            <a:r>
              <a:rPr lang="pt-BR" sz="2000" dirty="0">
                <a:latin typeface="Arial Narrow" panose="020B0606020202030204" pitchFamily="34" charset="0"/>
              </a:rPr>
              <a:t>O Salazarismo foi um regime ditatorial entre 1933 e 1974. O termo faz menção a António de Oliveira Salazar, seu líder. </a:t>
            </a:r>
          </a:p>
        </p:txBody>
      </p:sp>
    </p:spTree>
    <p:extLst>
      <p:ext uri="{BB962C8B-B14F-4D97-AF65-F5344CB8AC3E}">
        <p14:creationId xmlns:p14="http://schemas.microsoft.com/office/powerpoint/2010/main" val="38655939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23421F81-1BEF-38F6-66D8-BA99E5D99BCE}"/>
              </a:ext>
            </a:extLst>
          </p:cNvPr>
          <p:cNvSpPr txBox="1"/>
          <p:nvPr/>
        </p:nvSpPr>
        <p:spPr>
          <a:xfrm>
            <a:off x="0" y="593888"/>
            <a:ext cx="12192000" cy="5324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000" dirty="0">
                <a:latin typeface="Arial Narrow" panose="020B0606020202030204" pitchFamily="34" charset="0"/>
              </a:rPr>
              <a:t>Conhecido como o Estado Novo português, o salazarismo foi iniciado com a promulgação de 1933. O período foi marcado por políticas antidemocráticas, antiliberais, centralizadoras, colonialistas e conservadoras. </a:t>
            </a:r>
          </a:p>
          <a:p>
            <a:pPr algn="just"/>
            <a:r>
              <a:rPr lang="pt-BR" sz="2000" dirty="0">
                <a:latin typeface="Arial Narrow" panose="020B0606020202030204" pitchFamily="34" charset="0"/>
              </a:rPr>
              <a:t>Seu encerramento foi em 1974, partindo da Revolução dos Cravos, golpe civil-militar que destituiu Marcello Caetano, o substituto de Salazar.</a:t>
            </a:r>
          </a:p>
          <a:p>
            <a:pPr algn="just"/>
            <a:r>
              <a:rPr lang="pt-BR" sz="2000" dirty="0">
                <a:latin typeface="Arial Narrow" panose="020B0606020202030204" pitchFamily="34" charset="0"/>
              </a:rPr>
              <a:t>O Franquismo faz referência ao general Franciso Franco, que detinha o poder na Espanha entre 1939 e 1975. Desde o início da República Espanhola, o país sofria com vários debates nos setores conservadores e militares, dizendo que essa mudança foi comandada pela esquerda.</a:t>
            </a:r>
          </a:p>
          <a:p>
            <a:pPr algn="just"/>
            <a:r>
              <a:rPr lang="pt-BR" sz="2000" dirty="0">
                <a:latin typeface="Arial Narrow" panose="020B0606020202030204" pitchFamily="34" charset="0"/>
              </a:rPr>
              <a:t>Com o passar dos anos, Franco e outros simpatizantes do fascismo italiano, articularam um golpe contra o governo de esquerda. Francisco Franco instalou um período autoritário na Espanha, que só teve fim após algumas décadas do fim da guerra. </a:t>
            </a:r>
          </a:p>
          <a:p>
            <a:pPr algn="just"/>
            <a:r>
              <a:rPr lang="pt-BR" sz="2000" dirty="0">
                <a:latin typeface="Arial Narrow" panose="020B0606020202030204" pitchFamily="34" charset="0"/>
              </a:rPr>
              <a:t> </a:t>
            </a:r>
          </a:p>
          <a:p>
            <a:pPr algn="just"/>
            <a:r>
              <a:rPr lang="pt-BR" sz="2000" dirty="0">
                <a:latin typeface="Arial Narrow" panose="020B0606020202030204" pitchFamily="34" charset="0"/>
              </a:rPr>
              <a:t>Pontua-se a existência de um debate entre historiadores acerca do caráter totalitário do </a:t>
            </a:r>
            <a:r>
              <a:rPr lang="pt-BR" sz="2000" b="1" dirty="0">
                <a:latin typeface="Arial Narrow" panose="020B0606020202030204" pitchFamily="34" charset="0"/>
              </a:rPr>
              <a:t>governo stalinista</a:t>
            </a:r>
            <a:r>
              <a:rPr lang="pt-BR" sz="2000" dirty="0">
                <a:latin typeface="Arial Narrow" panose="020B0606020202030204" pitchFamily="34" charset="0"/>
              </a:rPr>
              <a:t>. Eric Hobsbawm, por exemplo, afirma que a ditadura stalinista não foi totalitária; enquanto outros intelectuais, como Hannah Arendt, compreendem que esse movimento foi totalitário.</a:t>
            </a:r>
          </a:p>
          <a:p>
            <a:pPr algn="just"/>
            <a:r>
              <a:rPr lang="pt-BR" sz="2000" dirty="0">
                <a:latin typeface="Arial Narrow" panose="020B0606020202030204" pitchFamily="34" charset="0"/>
              </a:rPr>
              <a:t>Josef Stalin (1879-1953) assumiu o poder da União Soviética após a morte de Lenin. O stalinismo surge mediante uma interpretação particular do Stalin do marxismo, que durou de 1924 até 1953. Os principais aspectos do stalinismo revelam a exclusão da religião da vida pública, o fim da propriedade privada, o culto ao líder, a perseguição de opositores, a militarização, entre outros.</a:t>
            </a:r>
          </a:p>
        </p:txBody>
      </p:sp>
    </p:spTree>
    <p:extLst>
      <p:ext uri="{BB962C8B-B14F-4D97-AF65-F5344CB8AC3E}">
        <p14:creationId xmlns:p14="http://schemas.microsoft.com/office/powerpoint/2010/main" val="14331306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E38E365B-884F-1B4E-D67C-7B5CED02BD05}"/>
              </a:ext>
            </a:extLst>
          </p:cNvPr>
          <p:cNvSpPr txBox="1"/>
          <p:nvPr/>
        </p:nvSpPr>
        <p:spPr>
          <a:xfrm>
            <a:off x="5990734" y="5845672"/>
            <a:ext cx="6099142" cy="8169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0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Texto de Ana Lívia Novaes – Adaptado.</a:t>
            </a:r>
            <a:endParaRPr lang="pt-BR" sz="1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0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Disponível em: https://abre.ai/</a:t>
            </a:r>
            <a:r>
              <a:rPr lang="pt-BR" sz="1000" kern="100" dirty="0" err="1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phmW</a:t>
            </a:r>
            <a:r>
              <a:rPr lang="pt-BR" sz="10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pt-BR" sz="1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0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Acesso em: 14 mai. 2026. </a:t>
            </a:r>
            <a:endParaRPr lang="pt-BR" sz="1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FDAA67DE-0018-6D76-C745-708DD9AB533A}"/>
              </a:ext>
            </a:extLst>
          </p:cNvPr>
          <p:cNvSpPr txBox="1"/>
          <p:nvPr/>
        </p:nvSpPr>
        <p:spPr>
          <a:xfrm>
            <a:off x="0" y="593889"/>
            <a:ext cx="12192000" cy="3805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000" kern="100" dirty="0">
                <a:solidFill>
                  <a:srgbClr val="00000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Um dos principais estudos sobre o totalitarismo, é da filósofa Hannah Arendt, segundo ela, o totalitarismo une dois fenômenos em sua potencialidade: o medo e o terror. O Estado total transforma a coletividade em um único corpo, de modo que </a:t>
            </a:r>
            <a:r>
              <a:rPr lang="pt-BR" sz="2000" b="1" kern="100" dirty="0">
                <a:solidFill>
                  <a:srgbClr val="00000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anula a individualidade. </a:t>
            </a:r>
            <a:r>
              <a:rPr lang="pt-BR" sz="2000" kern="100" dirty="0">
                <a:solidFill>
                  <a:srgbClr val="00000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Isso ocorre para a promoção de uma sociedade que pensa da mesma maneira e apoia a atuação do líder totalitário.</a:t>
            </a:r>
            <a:endParaRPr lang="pt-BR" sz="2000" kern="100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000" kern="100" dirty="0">
                <a:solidFill>
                  <a:srgbClr val="00000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outra modalidade de totalitarismo apresentada pela autora é das pessoas que não acreditavam no que estavam fazendo. Simplesmente agiam para conseguir alguma vantagem pessoal. Para a filósofa, o que as ideologias totalitárias visam não é a transformação do mundo exterior ou a transformação revolucionária da nossa sociedade, mas sim a </a:t>
            </a:r>
            <a:r>
              <a:rPr lang="pt-BR" sz="2000" b="1" kern="100" dirty="0">
                <a:solidFill>
                  <a:srgbClr val="00000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transformação da própria natureza humana</a:t>
            </a:r>
            <a:r>
              <a:rPr lang="pt-BR" sz="2000" kern="100" dirty="0">
                <a:solidFill>
                  <a:srgbClr val="00000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pt-BR" sz="2000" kern="100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000" kern="100" dirty="0">
                <a:solidFill>
                  <a:srgbClr val="00000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Ao longo da história, as experiências totalitárias apresentam a forma mais extrema e completa de autoritarismo. Isso acarretou inúmeras violações aos direitos humanos e um verdadeiro contraste aos ideais democráticos.</a:t>
            </a:r>
            <a:endParaRPr lang="pt-BR" sz="2000" kern="100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6144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F81540-02A3-BEDC-D8C6-D8BB179DA8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9A2BEC1F-126B-A054-C4F5-04AF7ED0D7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1792" y="577058"/>
            <a:ext cx="3828415" cy="664210"/>
          </a:xfrm>
          <a:prstGeom prst="rect">
            <a:avLst/>
          </a:prstGeom>
          <a:noFill/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C8C3CA2B-B85D-4299-F698-F3B811964BE3}"/>
              </a:ext>
            </a:extLst>
          </p:cNvPr>
          <p:cNvSpPr txBox="1"/>
          <p:nvPr/>
        </p:nvSpPr>
        <p:spPr>
          <a:xfrm>
            <a:off x="307983" y="1273774"/>
            <a:ext cx="11576034" cy="30777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dirty="0">
                <a:latin typeface="Arial Narrow" panose="020B0606020202030204" pitchFamily="34" charset="0"/>
                <a:ea typeface="Inter" panose="020B0604020202020204" charset="0"/>
              </a:rPr>
              <a:t>1. Considerando o Texto I, explique de que maneira o culto ao líder e o uso do terror foram estratégias eficazes para a manutenção do poder nos regimes totalitários?</a:t>
            </a:r>
          </a:p>
          <a:p>
            <a:pPr algn="just"/>
            <a:endParaRPr lang="pt-BR" sz="2200" dirty="0">
              <a:latin typeface="Arial Narrow" panose="020B0606020202030204" pitchFamily="34" charset="0"/>
              <a:ea typeface="Inter" panose="020B0604020202020204" charset="0"/>
            </a:endParaRPr>
          </a:p>
          <a:p>
            <a:pPr algn="just"/>
            <a:r>
              <a:rPr lang="pt-BR" sz="2200" dirty="0">
                <a:latin typeface="Arial Narrow" panose="020B0606020202030204" pitchFamily="34" charset="0"/>
                <a:ea typeface="Inter" panose="020B0604020202020204" charset="0"/>
              </a:rPr>
              <a:t>2. Quais os fatores históricos e sociais contribuíram para a ascensão dos regimes totalitários?</a:t>
            </a:r>
          </a:p>
          <a:p>
            <a:pPr algn="just"/>
            <a:endParaRPr lang="pt-BR" sz="2200" dirty="0">
              <a:latin typeface="Arial Narrow" panose="020B0606020202030204" pitchFamily="34" charset="0"/>
              <a:ea typeface="Inter" panose="020B0604020202020204" charset="0"/>
            </a:endParaRPr>
          </a:p>
          <a:p>
            <a:pPr algn="just"/>
            <a:r>
              <a:rPr lang="pt-BR" sz="2200" dirty="0">
                <a:latin typeface="Arial Narrow" panose="020B0606020202030204" pitchFamily="34" charset="0"/>
                <a:ea typeface="Inter" panose="020B0604020202020204" charset="0"/>
              </a:rPr>
              <a:t>3. Explique, como o medo e o terror foram utilizados para anular a individualidade e consolidar o regime totalitário, segundo Hannah Arendt.</a:t>
            </a:r>
            <a:r>
              <a:rPr lang="pt-BR" sz="2200" dirty="0">
                <a:latin typeface="Arial Narrow" panose="020B0606020202030204" pitchFamily="34" charset="0"/>
              </a:rPr>
              <a:t> </a:t>
            </a:r>
          </a:p>
          <a:p>
            <a:endParaRPr lang="pt-BR" sz="2200" dirty="0">
              <a:latin typeface="Arial Narrow" panose="020B0606020202030204" pitchFamily="34" charset="0"/>
            </a:endParaRPr>
          </a:p>
          <a:p>
            <a:endParaRPr lang="pt-BR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23100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5DFE9B-EC59-219F-E590-1B597E44F1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37E32FA4-377A-86CE-563D-38948CADF1FF}"/>
              </a:ext>
            </a:extLst>
          </p:cNvPr>
          <p:cNvSpPr txBox="1"/>
          <p:nvPr/>
        </p:nvSpPr>
        <p:spPr>
          <a:xfrm>
            <a:off x="0" y="628576"/>
            <a:ext cx="121920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000" dirty="0">
                <a:latin typeface="Arial Narrow" panose="020B0606020202030204" pitchFamily="34" charset="0"/>
                <a:ea typeface="Inter" panose="020B0604020202020204" charset="0"/>
                <a:cs typeface="Arial" panose="020B0604020202020204" pitchFamily="34" charset="0"/>
              </a:rPr>
              <a:t>Leia o texto.</a:t>
            </a:r>
          </a:p>
          <a:p>
            <a:pPr algn="just"/>
            <a:r>
              <a:rPr lang="pt-BR" sz="2000" b="1" dirty="0">
                <a:latin typeface="Arial Narrow" panose="020B0606020202030204" pitchFamily="34" charset="0"/>
                <a:ea typeface="Inter" panose="020B0604020202020204" charset="0"/>
                <a:cs typeface="Arial" panose="020B0604020202020204" pitchFamily="34" charset="0"/>
              </a:rPr>
              <a:t>Texto II</a:t>
            </a:r>
          </a:p>
          <a:p>
            <a:pPr algn="just"/>
            <a:r>
              <a:rPr lang="pt-BR" sz="2000" b="1" dirty="0">
                <a:latin typeface="Arial Narrow" panose="020B0606020202030204" pitchFamily="34" charset="0"/>
              </a:rPr>
              <a:t>Segunda Guerra Mundial: como impactou a história?’</a:t>
            </a:r>
            <a:endParaRPr lang="pt-BR" sz="2000" dirty="0">
              <a:latin typeface="Arial Narrow" panose="020B0606020202030204" pitchFamily="34" charset="0"/>
            </a:endParaRPr>
          </a:p>
          <a:p>
            <a:pPr algn="just"/>
            <a:r>
              <a:rPr lang="pt-BR" sz="2000" b="1" dirty="0">
                <a:latin typeface="Arial Narrow" panose="020B0606020202030204" pitchFamily="34" charset="0"/>
              </a:rPr>
              <a:t> </a:t>
            </a:r>
            <a:endParaRPr lang="pt-BR" sz="2000" dirty="0">
              <a:latin typeface="Arial Narrow" panose="020B0606020202030204" pitchFamily="34" charset="0"/>
            </a:endParaRPr>
          </a:p>
          <a:p>
            <a:pPr algn="just"/>
            <a:r>
              <a:rPr lang="pt-BR" sz="2000" dirty="0">
                <a:latin typeface="Arial Narrow" panose="020B0606020202030204" pitchFamily="34" charset="0"/>
              </a:rPr>
              <a:t>A Segunda Guerra Mundial foi um conflito marcante na história da humanidade por diversos motivos, um deles é o gigantesco número de mortes. Entre os anos de 1939 e 1945, 72 nações, incluindo o Brasil, se envolveram em operações militares, que resultaram na morte de aproximadamente 45 milhões de pessoas.</a:t>
            </a:r>
          </a:p>
        </p:txBody>
      </p:sp>
      <p:pic>
        <p:nvPicPr>
          <p:cNvPr id="2051" name="Imagem 1">
            <a:extLst>
              <a:ext uri="{FF2B5EF4-FFF2-40B4-BE49-F238E27FC236}">
                <a16:creationId xmlns:a16="http://schemas.microsoft.com/office/drawing/2014/main" id="{1905ED66-33A9-24D9-A83A-6CC4EE379A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0317" y="2992658"/>
            <a:ext cx="4857909" cy="34265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A8C3C50F-76B9-2444-BE39-0A4C891D05B4}"/>
              </a:ext>
            </a:extLst>
          </p:cNvPr>
          <p:cNvSpPr txBox="1"/>
          <p:nvPr/>
        </p:nvSpPr>
        <p:spPr>
          <a:xfrm>
            <a:off x="3832146" y="6419251"/>
            <a:ext cx="6169842" cy="2485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10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Discurso de Hitler durante sessão histórica do Reichstag (parlamento) em 1941.</a:t>
            </a:r>
            <a:endParaRPr lang="pt-BR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42145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DEDC27D1-C549-CF55-7B07-1D9B1A0EE6E7}"/>
              </a:ext>
            </a:extLst>
          </p:cNvPr>
          <p:cNvSpPr txBox="1"/>
          <p:nvPr/>
        </p:nvSpPr>
        <p:spPr>
          <a:xfrm>
            <a:off x="1572" y="557649"/>
            <a:ext cx="12190428" cy="6200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20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Para entender melhor os motivos que levaram à eclosão da Segunda Guerra Mundial, é importante saber o contexto histórico daquela época. Um dos principais pontos é o fato de que os países vencedores da Primeira Guerra Mundial (1914-1918) consideraram a Alemanha culpada pelo conflito. Por conta disso, o Estado alemão teve que assinar o Tratado de Versalhes em 1919, o que fez perder territórios e pagar pesadas indenizações. Como consequência desse tratado, a Alemanha entrou em uma grave crise econômica e política. Essa situação fez com que os alemães se sentissem injustiçados, gerando um sentimento de vingança na população. </a:t>
            </a:r>
            <a:endParaRPr lang="pt-BR" sz="2000" kern="100" dirty="0">
              <a:effectLst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20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quebra da bolsa de Nova Iorque sucedendo da crise de 1929, agravou a recessão econômica na Alemanha, levando à escassez de alimentos e ao aumento da inflação aos quatro dígitos. O resultado? Uma sensação de impotência que se propagava pela sociedade alemã, que buscava uma solução imediata para resolver esse problema. É nesse cenário, tomando pelo revanchismo, que surgiu como alternativa em 1919 o Partido Nacional-Socialista dos Trabalhadores Alemães – o Partido Nazista. Com um discurso populista e demagógico, o Partido Nazista e a figura do seu líder, apelava aos sentimentos populares de que a Alemanha fora injustiçada. Além desse apelo, o discurso era demagógico por acusar um culpado</a:t>
            </a:r>
            <a:r>
              <a:rPr lang="pt-BR" sz="20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r>
              <a:rPr lang="pt-BR" sz="20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pelos problemas sociais e econômicos causados à Alemanha: a comunidade judaica. Assim, a comunicação direta com a população – realizada por meio das rádios e dos jornais impressos, os quais constituíam as grandes mídias de massa da época – fez com que o discurso nazista fosse “comprado” por uma ampla porção da população.</a:t>
            </a:r>
            <a:endParaRPr lang="pt-BR" sz="2000" kern="100" dirty="0">
              <a:effectLst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20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Ações do Partido Nazista – como o intervencionismo econômico – fortaleceram a indústria alemã e diminuíram o desemprego. Demais partidos políticos foram proibidos, jornais de oposição foram fechados e minorias, como os judeus, perseguidas. Desrespeitando o Tratado de Versalhes, Hitler também </a:t>
            </a:r>
            <a:r>
              <a:rPr lang="pt-BR" sz="2000" kern="100" dirty="0" err="1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remilitarizou</a:t>
            </a:r>
            <a:r>
              <a:rPr lang="pt-BR" sz="20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 Alemanha. </a:t>
            </a:r>
            <a:endParaRPr lang="pt-BR" sz="2000" kern="100" dirty="0">
              <a:effectLst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51781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5D67AEDB-8E5F-656C-E85E-F17503C84FBD}"/>
              </a:ext>
            </a:extLst>
          </p:cNvPr>
          <p:cNvSpPr txBox="1"/>
          <p:nvPr/>
        </p:nvSpPr>
        <p:spPr>
          <a:xfrm>
            <a:off x="0" y="530042"/>
            <a:ext cx="12192000" cy="32993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20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As primeiras alianças que antecederam a Segunda Guerra Mundial</a:t>
            </a:r>
            <a:endParaRPr lang="pt-BR" sz="2000" kern="100" dirty="0">
              <a:effectLst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20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pt-BR" sz="2000" kern="100" dirty="0">
              <a:effectLst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20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Com conjunturas políticas e econômicas tão parecidas, era só uma questão de tempo até a Alemanha e a Itália formarem uma aliança. Isso aconteceu em 1936, quando os dois Estados assinaram um tratado de colaboração. A assinatura desse tratado e a consequente criação do </a:t>
            </a:r>
            <a:r>
              <a:rPr lang="pt-BR" sz="20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Eixo Berlim-Roma</a:t>
            </a:r>
            <a:r>
              <a:rPr lang="pt-BR" sz="20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nasceu não apenas devido às semelhanças ideológicas dos dois governos totalitários, mas também por conta do</a:t>
            </a:r>
            <a:r>
              <a:rPr lang="pt-BR" sz="20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isolamento internacional</a:t>
            </a:r>
            <a:r>
              <a:rPr lang="pt-BR" sz="20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que os dois Estados enfrentavam.</a:t>
            </a:r>
            <a:endParaRPr lang="pt-BR" sz="2000" kern="100" dirty="0">
              <a:effectLst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buNone/>
            </a:pPr>
            <a:r>
              <a:rPr lang="pt-BR" sz="20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Alemanha fora “excluída” da comunidade internacional fundada após a Primeira Guerra Mundial, em um primeiro momento. Por sua vez, a Itália fora severamente punida com sanções internacionais após invadir o norte da África. Quando a Alemanha não aderiu às sanções, uma porta aberta para a aproximação entre os dois países.</a:t>
            </a:r>
            <a:endParaRPr lang="pt-BR" sz="2000" dirty="0">
              <a:latin typeface="Arial Narrow" panose="020B0606020202030204" pitchFamily="34" charset="0"/>
            </a:endParaRPr>
          </a:p>
        </p:txBody>
      </p:sp>
      <p:pic>
        <p:nvPicPr>
          <p:cNvPr id="3074" name="Imagem 1">
            <a:extLst>
              <a:ext uri="{FF2B5EF4-FFF2-40B4-BE49-F238E27FC236}">
                <a16:creationId xmlns:a16="http://schemas.microsoft.com/office/drawing/2014/main" id="{FC65D398-7081-AB77-162A-C67A3AD1C7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3765" y="4000337"/>
            <a:ext cx="3596277" cy="2621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5524165F-4AC3-0B77-26D8-4FBEA630FD47}"/>
              </a:ext>
            </a:extLst>
          </p:cNvPr>
          <p:cNvSpPr txBox="1"/>
          <p:nvPr/>
        </p:nvSpPr>
        <p:spPr>
          <a:xfrm>
            <a:off x="3513866" y="6622329"/>
            <a:ext cx="4176074" cy="2485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10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Hitler e Mussolini em visita à Veneza (Itália), em 1934. Imagem: Congresso dos EUA.</a:t>
            </a:r>
            <a:endParaRPr lang="pt-BR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67121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AD4DA0AB-4092-A461-1702-E6B16350DC9F}"/>
              </a:ext>
            </a:extLst>
          </p:cNvPr>
          <p:cNvSpPr txBox="1"/>
          <p:nvPr/>
        </p:nvSpPr>
        <p:spPr>
          <a:xfrm>
            <a:off x="-1" y="534935"/>
            <a:ext cx="12113443" cy="1722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20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 que os outros Estados europeus fizeram quando Hitler quebrou o Tratado de Versalhes? E quando o Eixo Berlim-Roma foi firmado? A resposta é: nada. Como o nazismo visava impedir a expansão da União Soviética e do socialismo em direção à Europa ocidental, os outros países da região não se opuseram ao crescimento alemão, nem mesmo quando houve a remilitarização e as anexações (invasões) de outros territórios. Já a desconfiança sobre a aproximação entre Itália e Alemanha foi minimizada com um discurso de Mussolini, que afirmou:</a:t>
            </a:r>
            <a:endParaRPr lang="pt-BR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099" name="Imagem 1">
            <a:extLst>
              <a:ext uri="{FF2B5EF4-FFF2-40B4-BE49-F238E27FC236}">
                <a16:creationId xmlns:a16="http://schemas.microsoft.com/office/drawing/2014/main" id="{B392284C-3D13-C3ED-FD97-58BCACD0D6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90194"/>
            <a:ext cx="11924907" cy="1474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14621D12-B64F-0777-0FA2-A768C46F1AE0}"/>
              </a:ext>
            </a:extLst>
          </p:cNvPr>
          <p:cNvSpPr txBox="1"/>
          <p:nvPr/>
        </p:nvSpPr>
        <p:spPr>
          <a:xfrm>
            <a:off x="-2" y="3843482"/>
            <a:ext cx="12113443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Também em 1936, a Alemanha assinou pactos com a Espanha, a fim de apoiar a ditadura de Francisco Franco, e com o Japão, com o objetivo de frear a expansão soviética sobre a Ásia. Já em 1939, Alemanha e União Soviética assinaram o Pacto Germânico-Soviético de não-agressão. </a:t>
            </a:r>
          </a:p>
          <a:p>
            <a:endParaRPr lang="pt-BR" sz="2000" b="1" kern="100" dirty="0">
              <a:solidFill>
                <a:srgbClr val="000000"/>
              </a:solidFill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000" b="1" dirty="0">
                <a:latin typeface="Arial Narrow" panose="020B0606020202030204" pitchFamily="34" charset="0"/>
              </a:rPr>
              <a:t>O estopim para a Segunda Guerra Mundial</a:t>
            </a:r>
            <a:endParaRPr lang="pt-BR" sz="2000" dirty="0">
              <a:latin typeface="Arial Narrow" panose="020B0606020202030204" pitchFamily="34" charset="0"/>
            </a:endParaRPr>
          </a:p>
          <a:p>
            <a:pPr algn="just"/>
            <a:r>
              <a:rPr lang="pt-BR" sz="2000" dirty="0">
                <a:latin typeface="Arial Narrow" panose="020B0606020202030204" pitchFamily="34" charset="0"/>
              </a:rPr>
              <a:t>Durante 1938, a Alemanha nazista anexou a Áustria e parte da antiga Tchecoslováquia. Esse desejo por aumentar seu território era pautado na </a:t>
            </a:r>
            <a:r>
              <a:rPr lang="pt-BR" sz="2000" b="1" dirty="0">
                <a:latin typeface="Arial Narrow" panose="020B0606020202030204" pitchFamily="34" charset="0"/>
              </a:rPr>
              <a:t>Teoria do Espaço Vital, </a:t>
            </a:r>
            <a:r>
              <a:rPr lang="pt-BR" sz="2000" dirty="0">
                <a:latin typeface="Arial Narrow" panose="020B0606020202030204" pitchFamily="34" charset="0"/>
              </a:rPr>
              <a:t>ideia que surgiu do sentimento alemão de revolta por ter perdido terras após a Primeira Guerra Mundial. A teoria ainda pregava que a raça ariana deveria ter um único território e expandi-lo ao máximo, formando “um guia, um império, um povo”, conforme dizia Hitler.</a:t>
            </a:r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42333853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205B6766-1C58-7AA7-AFBF-A1FAE073923D}"/>
              </a:ext>
            </a:extLst>
          </p:cNvPr>
          <p:cNvSpPr txBox="1"/>
          <p:nvPr/>
        </p:nvSpPr>
        <p:spPr>
          <a:xfrm>
            <a:off x="-1" y="582823"/>
            <a:ext cx="12113443" cy="64366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20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Foi a Teoria do Espaço Vital que levou Hitler a invadir a Polônia, em 1939, buscando recuperar o domínio sobre a cidade de Danzig. Existiram várias tentativas anteriores de reanexar o território, mas apenas em 1º de setembro de 1939 o objetivo foi atingido. Inaugurando a estratégia que ficaria conhecida como </a:t>
            </a:r>
            <a:r>
              <a:rPr lang="pt-BR" sz="20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blitzkrieg </a:t>
            </a:r>
            <a:r>
              <a:rPr lang="pt-BR" sz="20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(guerra-relâmpago), a Alemanha nazista lançou um feroz ataque aéreo e terrestre sobre a cidade polonesa.</a:t>
            </a:r>
            <a:endParaRPr lang="pt-BR" sz="2000" kern="100" dirty="0">
              <a:effectLst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pt-BR" sz="20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Diante da insistência e sucesso de Hitler em reconquistar Danzig, Reino Unido e França declararam guerra ao país germânico no dia 3 de setembro de 1939. </a:t>
            </a:r>
            <a:r>
              <a:rPr lang="pt-BR" sz="20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Esse foi o início da Segunda Guerra Mundial. </a:t>
            </a:r>
          </a:p>
          <a:p>
            <a:pPr algn="just"/>
            <a:r>
              <a:rPr lang="pt-BR" sz="2000" dirty="0">
                <a:latin typeface="Arial Narrow" panose="020B0606020202030204" pitchFamily="34" charset="0"/>
              </a:rPr>
              <a:t>Logo após o decreto de guerra, os alemães invadiram a Dinamarca, Noruega, Holanda e Bélgica. Em 1940, as tropas nazistas avançaram e ocuparam o sul da França. Logo após, formou-se:</a:t>
            </a:r>
          </a:p>
          <a:p>
            <a:pPr lvl="0" algn="just"/>
            <a:r>
              <a:rPr lang="pt-BR" sz="2000" dirty="0">
                <a:latin typeface="Arial Narrow" panose="020B0606020202030204" pitchFamily="34" charset="0"/>
              </a:rPr>
              <a:t>o </a:t>
            </a:r>
            <a:r>
              <a:rPr lang="pt-BR" sz="2000" b="1" dirty="0">
                <a:latin typeface="Arial Narrow" panose="020B0606020202030204" pitchFamily="34" charset="0"/>
              </a:rPr>
              <a:t>Eixo </a:t>
            </a:r>
            <a:r>
              <a:rPr lang="pt-BR" sz="2000" dirty="0">
                <a:latin typeface="Arial Narrow" panose="020B0606020202030204" pitchFamily="34" charset="0"/>
              </a:rPr>
              <a:t>– um pacto de apoio mútuo entre Alemanha, Japão e Itália contra-ataques de países ainda não envolvidos na Segunda Guerra Mundial, como os Estados Unidos.</a:t>
            </a:r>
          </a:p>
          <a:p>
            <a:pPr lvl="0" algn="just"/>
            <a:r>
              <a:rPr lang="pt-BR" sz="2000" dirty="0">
                <a:latin typeface="Arial Narrow" panose="020B0606020202030204" pitchFamily="34" charset="0"/>
              </a:rPr>
              <a:t>os </a:t>
            </a:r>
            <a:r>
              <a:rPr lang="pt-BR" sz="2000" b="1" dirty="0">
                <a:latin typeface="Arial Narrow" panose="020B0606020202030204" pitchFamily="34" charset="0"/>
              </a:rPr>
              <a:t>Aliados, </a:t>
            </a:r>
            <a:r>
              <a:rPr lang="pt-BR" sz="2000" dirty="0">
                <a:latin typeface="Arial Narrow" panose="020B0606020202030204" pitchFamily="34" charset="0"/>
              </a:rPr>
              <a:t>como ficou conhecida a oposição ao Eixo, formada por diversos países. O grupo tinha como lideranças o Reino Unido e a França em um primeiro momento.</a:t>
            </a:r>
          </a:p>
          <a:p>
            <a:pPr algn="just"/>
            <a:endParaRPr lang="pt-BR" sz="2000" b="1" dirty="0">
              <a:latin typeface="Arial Narrow" panose="020B0606020202030204" pitchFamily="34" charset="0"/>
            </a:endParaRPr>
          </a:p>
          <a:p>
            <a:pPr algn="just"/>
            <a:r>
              <a:rPr lang="pt-BR" sz="2000" b="1" dirty="0">
                <a:latin typeface="Arial Narrow" panose="020B0606020202030204" pitchFamily="34" charset="0"/>
              </a:rPr>
              <a:t>O grande erro estratégico de Hitler </a:t>
            </a:r>
            <a:endParaRPr lang="pt-BR" sz="2000" dirty="0">
              <a:latin typeface="Arial Narrow" panose="020B0606020202030204" pitchFamily="34" charset="0"/>
            </a:endParaRPr>
          </a:p>
          <a:p>
            <a:pPr algn="just"/>
            <a:r>
              <a:rPr lang="pt-BR" sz="2000" dirty="0">
                <a:latin typeface="Arial Narrow" panose="020B0606020202030204" pitchFamily="34" charset="0"/>
              </a:rPr>
              <a:t>Em junho de 1941, Hitler quebrou o Pacto Germânico-Soviético e invadiu a União Soviética. As tropas nazistas chegaram perto de conquistar a cidade de Stalingrado, mas em dezembro foram derrotadas pelo Exército Vermelho, como eram conhecidas as tropas soviéticas, que usaram o rigoroso inverno russo como arma.</a:t>
            </a:r>
          </a:p>
          <a:p>
            <a:pPr algn="just"/>
            <a:r>
              <a:rPr lang="pt-BR" sz="2000" dirty="0">
                <a:latin typeface="Arial Narrow" panose="020B0606020202030204" pitchFamily="34" charset="0"/>
              </a:rPr>
              <a:t>Ao quebrar o tratado com a URSS, os alemães fizeram a Segunda Guerra Mundial aumentar suas proporções. Em 1941, os soviéticos juntaram-se aos Aliados, levando a Alemanha a ter que lutar em duas frentes: a oeste, com os ingleses, e a leste, com o Exército Vermelho.</a:t>
            </a:r>
          </a:p>
        </p:txBody>
      </p:sp>
    </p:spTree>
    <p:extLst>
      <p:ext uri="{BB962C8B-B14F-4D97-AF65-F5344CB8AC3E}">
        <p14:creationId xmlns:p14="http://schemas.microsoft.com/office/powerpoint/2010/main" val="13118294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E5D3A2FB-E98C-CB8D-3DAE-8A3F16FCC662}"/>
              </a:ext>
            </a:extLst>
          </p:cNvPr>
          <p:cNvSpPr txBox="1"/>
          <p:nvPr/>
        </p:nvSpPr>
        <p:spPr>
          <a:xfrm>
            <a:off x="0" y="560578"/>
            <a:ext cx="12192000" cy="5940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  <a:buNone/>
            </a:pPr>
            <a:r>
              <a:rPr lang="pt-BR" sz="20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Pearl </a:t>
            </a:r>
            <a:r>
              <a:rPr lang="pt-BR" sz="2000" b="1" kern="100" dirty="0" err="1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Harbor</a:t>
            </a:r>
            <a:r>
              <a:rPr lang="pt-BR" sz="20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e os Estados Unidos na guerra</a:t>
            </a:r>
            <a:endParaRPr lang="pt-BR" sz="2000" kern="100" dirty="0">
              <a:effectLst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  <a:buNone/>
            </a:pPr>
            <a:r>
              <a:rPr lang="pt-BR" sz="20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Com desejo de</a:t>
            </a:r>
            <a:r>
              <a:rPr lang="pt-BR" sz="20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r>
              <a:rPr lang="pt-BR" sz="20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explorar recursos do Sudeste Asiático, os quais alimentariam a indústria voltada para a Segunda Guerra Mundial, o </a:t>
            </a:r>
            <a:r>
              <a:rPr lang="pt-BR" sz="20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Japão</a:t>
            </a:r>
            <a:r>
              <a:rPr lang="pt-BR" sz="20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lançou uma série de ataques. Além de mirar o próprio Sudeste Asiático, os japoneses buscaram neutralizar a frota naval estadunidense localizada na região central do Oceano Pacífico. Assim, em dezembro de 1941 a base militar estadunidense de Pearl </a:t>
            </a:r>
            <a:r>
              <a:rPr lang="pt-BR" sz="2000" kern="100" dirty="0" err="1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Harbor</a:t>
            </a:r>
            <a:r>
              <a:rPr lang="pt-BR" sz="20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no Havaí, foi bombardeada.</a:t>
            </a:r>
            <a:endParaRPr lang="pt-BR" sz="2000" kern="100" dirty="0">
              <a:effectLst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  <a:buNone/>
            </a:pPr>
            <a:r>
              <a:rPr lang="pt-BR" sz="20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Esse ataque configurou outra “virada” na Segunda Guerra Mundial, pois levou os Estados Unidos, o Reino Unido, a China e a Austrália a declararem formalmente guerra contra o Japão. Assim, por conta do pacto de apoio mútuo assinado em 1940, a Itália e a Alemanha declararam guerra a esses Estados, apoiando o Japão. </a:t>
            </a:r>
            <a:endParaRPr lang="pt-BR" sz="2000" kern="100" dirty="0">
              <a:effectLst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  <a:buNone/>
            </a:pPr>
            <a:r>
              <a:rPr lang="pt-BR" sz="20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No que China e Estados Unidos apoiaram Reino Unido e França, os chamados </a:t>
            </a:r>
            <a:r>
              <a:rPr lang="pt-BR" sz="20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Quatro Grandes, </a:t>
            </a:r>
            <a:r>
              <a:rPr lang="pt-BR" sz="20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os Aliados se fortaleceram. As constantes batalhas perdidas pelo Eixo, somando às baixas alemãs no rigoroso inverno russo, geraram um clima de medo e instabilidade e fizeram com que a Itália se retirasse do conflito em 1943. A partir daí o Eixo declinou ainda mais. </a:t>
            </a:r>
            <a:endParaRPr lang="pt-BR" sz="2000" kern="100" dirty="0">
              <a:effectLst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buNone/>
            </a:pPr>
            <a:endParaRPr lang="pt-BR" sz="2000" b="1" kern="100" dirty="0">
              <a:solidFill>
                <a:srgbClr val="000000"/>
              </a:solidFill>
              <a:effectLst/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spcAft>
                <a:spcPts val="800"/>
              </a:spcAft>
              <a:buNone/>
            </a:pPr>
            <a:r>
              <a:rPr lang="pt-BR" sz="20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 Dia D</a:t>
            </a:r>
            <a:endParaRPr lang="pt-BR" sz="2000" kern="100" dirty="0">
              <a:effectLst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  <a:buNone/>
            </a:pPr>
            <a:r>
              <a:rPr lang="pt-BR" sz="20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Já enfraquecido, o Eixo sofreu uma derrota fundamental no dia 6 de junho de 1944, conhecido como </a:t>
            </a:r>
            <a:r>
              <a:rPr lang="pt-BR" sz="20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Dia D. </a:t>
            </a:r>
            <a:r>
              <a:rPr lang="pt-BR" sz="20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Nessa data, mais de 150 mil soldados aliados desembarcaram na Normandia, localizada no Noroeste da França. A megaoperação também foi responsável por libertar Paris em 25 de agosto de 1944. Agora, os nazistas estavam acuados e perdendo o território que haviam conquistado.</a:t>
            </a:r>
            <a:endParaRPr lang="pt-BR" sz="2000" kern="100" dirty="0">
              <a:effectLst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89879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B023C361-35EF-9D15-C30F-65A89DEC3195}"/>
              </a:ext>
            </a:extLst>
          </p:cNvPr>
          <p:cNvSpPr txBox="1"/>
          <p:nvPr/>
        </p:nvSpPr>
        <p:spPr>
          <a:xfrm>
            <a:off x="0" y="557118"/>
            <a:ext cx="12101209" cy="5940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pt-BR" sz="19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Posteriormente, em 2 de maio de 1945, os soviéticos ocuparam Berlim após libertarem a Polônia. Hitler já havia cometido suicídio dias antes, em 30 de abril, e por isso a rendição alemã veio rapidamente. Em 5 de maio de 1945 a guerra acabava na Europa.</a:t>
            </a:r>
          </a:p>
          <a:p>
            <a:pPr algn="just"/>
            <a:endParaRPr lang="pt-BR" sz="1900" b="1" dirty="0">
              <a:latin typeface="Arial Narrow" panose="020B0606020202030204" pitchFamily="34" charset="0"/>
            </a:endParaRPr>
          </a:p>
          <a:p>
            <a:pPr algn="just"/>
            <a:r>
              <a:rPr lang="pt-BR" sz="1900" b="1" dirty="0">
                <a:latin typeface="Arial Narrow" panose="020B0606020202030204" pitchFamily="34" charset="0"/>
              </a:rPr>
              <a:t>O Tratado de Potsdam</a:t>
            </a:r>
            <a:endParaRPr lang="pt-BR" sz="1900" dirty="0">
              <a:latin typeface="Arial Narrow" panose="020B0606020202030204" pitchFamily="34" charset="0"/>
            </a:endParaRPr>
          </a:p>
          <a:p>
            <a:pPr algn="just"/>
            <a:r>
              <a:rPr lang="pt-BR" sz="1900" dirty="0">
                <a:latin typeface="Arial Narrow" panose="020B0606020202030204" pitchFamily="34" charset="0"/>
              </a:rPr>
              <a:t>Em julho de 1945, foi realizada a Conferência de Potsdam, na Alemanha. Nesse encontro, vencedores e perdedores da Segunda Guerra Mundial assinaram o Tratado de Potsdam. Novamente, a Alemanha foi culpada pelo conflito e precisou pagar uma alta indenização aos Aliados. </a:t>
            </a:r>
          </a:p>
          <a:p>
            <a:pPr algn="just"/>
            <a:endParaRPr lang="pt-BR" sz="1900" b="1" dirty="0">
              <a:latin typeface="Arial Narrow" panose="020B0606020202030204" pitchFamily="34" charset="0"/>
            </a:endParaRPr>
          </a:p>
          <a:p>
            <a:pPr algn="just"/>
            <a:r>
              <a:rPr lang="pt-BR" sz="1900" b="1" dirty="0">
                <a:latin typeface="Arial Narrow" panose="020B0606020202030204" pitchFamily="34" charset="0"/>
              </a:rPr>
              <a:t>Duas Alemanha</a:t>
            </a:r>
            <a:endParaRPr lang="pt-BR" sz="1900" dirty="0">
              <a:latin typeface="Arial Narrow" panose="020B0606020202030204" pitchFamily="34" charset="0"/>
            </a:endParaRPr>
          </a:p>
          <a:p>
            <a:pPr algn="just"/>
            <a:r>
              <a:rPr lang="pt-BR" sz="1900" dirty="0">
                <a:latin typeface="Arial Narrow" panose="020B0606020202030204" pitchFamily="34" charset="0"/>
              </a:rPr>
              <a:t>Além da punição financeira, a Alemanha também foi dividida em quatro zonas de ocupação militar: estadunidense, soviética, britânica e francesa. O objetivo dessa divisão era facilitar a tarefa de administrar o país para que ele fosse reconstruído, juntamente com a economia europeia. Também era de interesse dos Aliados evitar que um novo sentimento revanchista surgisse na Alemanha, de forma a repetir a história que culminou na Segunda Guerra Mundial. </a:t>
            </a:r>
          </a:p>
          <a:p>
            <a:pPr algn="just"/>
            <a:r>
              <a:rPr lang="pt-BR" sz="1900" dirty="0">
                <a:latin typeface="Arial Narrow" panose="020B0606020202030204" pitchFamily="34" charset="0"/>
              </a:rPr>
              <a:t>No entanto, as divergências sobre como coordenar os territórios tornaram-se um problema. Enquanto os Estados ocidentais – liderados pelos Estados Unidos, já que Reino Unido e França foram política, econômica e socialmente enfraquecidos pela Segunda Guerra Mundial – priorizavam a recuperação tanto alemã quanto europeia, a União Soviética exigia maiores reparações pelos prejuízos causados pelo conflito.</a:t>
            </a:r>
          </a:p>
          <a:p>
            <a:pPr algn="just"/>
            <a:r>
              <a:rPr lang="pt-BR" sz="1900" dirty="0">
                <a:latin typeface="Arial Narrow" panose="020B0606020202030204" pitchFamily="34" charset="0"/>
              </a:rPr>
              <a:t>O fato de as três regiões ocidentais buscarem unificar-se e serem coordenadas de uma mesma maneira fez acabar a divisão da Alemanha em quatro partes, passando a valer a separação em duas zonas de ocupação: a Oriental e a Ocidental. Essa separação, </a:t>
            </a:r>
            <a:r>
              <a:rPr lang="pt-BR" sz="1900" b="1" dirty="0">
                <a:latin typeface="Arial Narrow" panose="020B0606020202030204" pitchFamily="34" charset="0"/>
              </a:rPr>
              <a:t>ideologicamente</a:t>
            </a:r>
            <a:r>
              <a:rPr lang="pt-BR" sz="1900" dirty="0">
                <a:latin typeface="Arial Narrow" panose="020B0606020202030204" pitchFamily="34" charset="0"/>
              </a:rPr>
              <a:t> criada pelos Estados ocidentais, foi transformada em uma realidade inegável em 13 de agosto de 1961. </a:t>
            </a:r>
            <a:endParaRPr lang="pt-BR" sz="1900" kern="100" dirty="0">
              <a:effectLst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73857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3ABED971-571E-4680-176F-8E60D40FBBE7}"/>
              </a:ext>
            </a:extLst>
          </p:cNvPr>
          <p:cNvSpPr txBox="1"/>
          <p:nvPr/>
        </p:nvSpPr>
        <p:spPr>
          <a:xfrm>
            <a:off x="1571" y="573191"/>
            <a:ext cx="12111871" cy="5940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000" dirty="0">
                <a:latin typeface="Arial Narrow" panose="020B0606020202030204" pitchFamily="34" charset="0"/>
              </a:rPr>
              <a:t>Nessa data a URSS construiu o famoso </a:t>
            </a:r>
            <a:r>
              <a:rPr lang="pt-BR" sz="2000" b="1" dirty="0">
                <a:latin typeface="Arial Narrow" panose="020B0606020202030204" pitchFamily="34" charset="0"/>
              </a:rPr>
              <a:t>Muro de Berlim</a:t>
            </a:r>
            <a:r>
              <a:rPr lang="pt-BR" sz="2000" dirty="0">
                <a:latin typeface="Arial Narrow" panose="020B0606020202030204" pitchFamily="34" charset="0"/>
              </a:rPr>
              <a:t>, que dividiu fisicamente não apenas a cidade, mas o país. Assim, surgiram a Alemanha Ocidental (capitalista) e a Alemanha Oriental (socialista).</a:t>
            </a:r>
          </a:p>
          <a:p>
            <a:pPr algn="just"/>
            <a:endParaRPr lang="pt-BR" sz="2000" dirty="0">
              <a:latin typeface="Arial Narrow" panose="020B0606020202030204" pitchFamily="34" charset="0"/>
            </a:endParaRPr>
          </a:p>
          <a:p>
            <a:r>
              <a:rPr lang="pt-BR" sz="2000" b="1" dirty="0">
                <a:latin typeface="Arial Narrow" panose="020B0606020202030204" pitchFamily="34" charset="0"/>
              </a:rPr>
              <a:t>O Tribunal de Nuremberg</a:t>
            </a:r>
            <a:endParaRPr lang="pt-BR" sz="2000" dirty="0">
              <a:latin typeface="Arial Narrow" panose="020B0606020202030204" pitchFamily="34" charset="0"/>
            </a:endParaRPr>
          </a:p>
          <a:p>
            <a:r>
              <a:rPr lang="pt-BR" sz="2000" b="1" dirty="0">
                <a:latin typeface="Arial Narrow" panose="020B0606020202030204" pitchFamily="34" charset="0"/>
              </a:rPr>
              <a:t> </a:t>
            </a:r>
            <a:r>
              <a:rPr lang="pt-BR" sz="2000" dirty="0">
                <a:latin typeface="Arial Narrow" panose="020B0606020202030204" pitchFamily="34" charset="0"/>
              </a:rPr>
              <a:t>O Tratado de Potsdam também criou o </a:t>
            </a:r>
            <a:r>
              <a:rPr lang="pt-BR" sz="2000" b="1" dirty="0">
                <a:latin typeface="Arial Narrow" panose="020B0606020202030204" pitchFamily="34" charset="0"/>
              </a:rPr>
              <a:t>Tribunal de Nuremberg</a:t>
            </a:r>
            <a:r>
              <a:rPr lang="pt-BR" sz="2000" dirty="0">
                <a:latin typeface="Arial Narrow" panose="020B0606020202030204" pitchFamily="34" charset="0"/>
              </a:rPr>
              <a:t>, que começou a funcionar a partir de novembro de 1945. Esse Tribunal foi criado com a função de analisar, julgar e condenar os envolvidos nos crimes contra a humanidade cometidos durante a Segunda Guerra Mundial, e ficou ativo por um ano. Sua atuação provocou importantes efeitos jurídicos e filosóficos que, dentre outras questões, levaram à redação da carta de Direitos Humanos, em 1948, e serviram como um “primeiro passo” na criação do Tribunal Penal Internacional, em 1998. </a:t>
            </a:r>
          </a:p>
          <a:p>
            <a:r>
              <a:rPr lang="pt-BR" sz="2000" dirty="0">
                <a:latin typeface="Arial Narrow" panose="020B0606020202030204" pitchFamily="34" charset="0"/>
              </a:rPr>
              <a:t> </a:t>
            </a:r>
          </a:p>
          <a:p>
            <a:r>
              <a:rPr lang="pt-BR" sz="2000" b="1" dirty="0">
                <a:latin typeface="Arial Narrow" panose="020B0606020202030204" pitchFamily="34" charset="0"/>
              </a:rPr>
              <a:t>E o Japão?</a:t>
            </a:r>
            <a:endParaRPr lang="pt-BR" sz="2000" dirty="0">
              <a:latin typeface="Arial Narrow" panose="020B0606020202030204" pitchFamily="34" charset="0"/>
            </a:endParaRPr>
          </a:p>
          <a:p>
            <a:r>
              <a:rPr lang="pt-BR" sz="2000" b="1" dirty="0">
                <a:latin typeface="Arial Narrow" panose="020B0606020202030204" pitchFamily="34" charset="0"/>
              </a:rPr>
              <a:t> </a:t>
            </a:r>
            <a:r>
              <a:rPr lang="pt-BR" sz="2000" dirty="0">
                <a:latin typeface="Arial Narrow" panose="020B0606020202030204" pitchFamily="34" charset="0"/>
              </a:rPr>
              <a:t>Mesmo após a rendição alemã e da assinatura do Tratado de Potsdam, os japoneses não desistiram. A imensa área que tinha sido ocupada pelo país no Oceano Pacífico durante o início da Segunda Guerra Mundial já vinha diminuindo desde a entrada dos Estados Unidos no conflito, mesmo assim os japoneses persistiam.</a:t>
            </a:r>
          </a:p>
          <a:p>
            <a:r>
              <a:rPr lang="pt-BR" sz="2000" dirty="0">
                <a:latin typeface="Arial Narrow" panose="020B0606020202030204" pitchFamily="34" charset="0"/>
              </a:rPr>
              <a:t>Como o inimigo não se rendia, os Estados Unidos promoveram uma horrível demonstração de força: os </a:t>
            </a:r>
            <a:r>
              <a:rPr lang="pt-BR" sz="2000" b="1" dirty="0">
                <a:latin typeface="Arial Narrow" panose="020B0606020202030204" pitchFamily="34" charset="0"/>
              </a:rPr>
              <a:t>ataques atômicos</a:t>
            </a:r>
            <a:r>
              <a:rPr lang="pt-BR" sz="2000" dirty="0">
                <a:latin typeface="Arial Narrow" panose="020B0606020202030204" pitchFamily="34" charset="0"/>
              </a:rPr>
              <a:t> em Hiroshima, no dia 6 de agosto de 1945, e pouco depois, em 9 de agosto, o alvo foi a cidade de Nagazaki.</a:t>
            </a:r>
          </a:p>
          <a:p>
            <a:r>
              <a:rPr lang="pt-BR" sz="2000" dirty="0">
                <a:latin typeface="Arial Narrow" panose="020B0606020202030204" pitchFamily="34" charset="0"/>
              </a:rPr>
              <a:t>Os ataques são considerados “horríveis” pelos efeitos destruidores das armas nucleares, os quais não se resumem aos dias dos ataques, mas alastram-se por décadas por conta da radiação, responsável por matar outras 80 mil pessoas nos anos após o ataque em Hiroshima.</a:t>
            </a:r>
          </a:p>
        </p:txBody>
      </p:sp>
    </p:spTree>
    <p:extLst>
      <p:ext uri="{BB962C8B-B14F-4D97-AF65-F5344CB8AC3E}">
        <p14:creationId xmlns:p14="http://schemas.microsoft.com/office/powerpoint/2010/main" val="4279100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CA3C5A71-73C8-8976-85F1-A67DB43206A6}"/>
              </a:ext>
            </a:extLst>
          </p:cNvPr>
          <p:cNvSpPr txBox="1"/>
          <p:nvPr/>
        </p:nvSpPr>
        <p:spPr>
          <a:xfrm>
            <a:off x="75414" y="641022"/>
            <a:ext cx="12028602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000" dirty="0">
                <a:latin typeface="Arial Narrow" panose="020B0606020202030204" pitchFamily="34" charset="0"/>
              </a:rPr>
              <a:t>Enquanto alguns acreditam que </a:t>
            </a:r>
            <a:r>
              <a:rPr lang="pt-BR" sz="2000" b="1" dirty="0">
                <a:latin typeface="Arial Narrow" panose="020B0606020202030204" pitchFamily="34" charset="0"/>
              </a:rPr>
              <a:t>o lançamento das armas nucleares foi necessário para agilizar o fim do conflito</a:t>
            </a:r>
            <a:r>
              <a:rPr lang="pt-BR" sz="2000" dirty="0">
                <a:latin typeface="Arial Narrow" panose="020B0606020202030204" pitchFamily="34" charset="0"/>
              </a:rPr>
              <a:t>, evitando uma invasão ao Japão e, assim, poupando muitas vidas, outros tantos discordam. Esse grupo de pesquisadores entende o uso das bombas atômicas como uma forma de demonstrar força para a União Soviética, antecipando o conflito ideológico que viria a se acirrar até instalar-se a Guerra Fria.</a:t>
            </a:r>
          </a:p>
          <a:p>
            <a:pPr algn="just"/>
            <a:r>
              <a:rPr lang="pt-BR" sz="2000" dirty="0">
                <a:latin typeface="Arial Narrow" panose="020B0606020202030204" pitchFamily="34" charset="0"/>
              </a:rPr>
              <a:t>Após os ataques atômicos, a URSS expulsou tropas japonesas que ainda ocupavam a Manchúria, região localizada no Nordeste da China. Em 2 de setembro de 1945, o Japão se rendeu, </a:t>
            </a:r>
            <a:r>
              <a:rPr lang="pt-BR" sz="2000" b="1" dirty="0">
                <a:latin typeface="Arial Narrow" panose="020B0606020202030204" pitchFamily="34" charset="0"/>
              </a:rPr>
              <a:t>e assim acabava, definitivamente, a Segunda Guerra Mundial.</a:t>
            </a:r>
            <a:endParaRPr lang="pt-BR" sz="2000" dirty="0">
              <a:latin typeface="Arial Narrow" panose="020B0606020202030204" pitchFamily="34" charset="0"/>
            </a:endParaRPr>
          </a:p>
          <a:p>
            <a:pPr algn="just"/>
            <a:r>
              <a:rPr lang="pt-BR" sz="2000" b="1" dirty="0">
                <a:latin typeface="Arial Narrow" panose="020B0606020202030204" pitchFamily="34" charset="0"/>
              </a:rPr>
              <a:t> </a:t>
            </a:r>
            <a:endParaRPr lang="pt-BR" sz="2000" dirty="0">
              <a:latin typeface="Arial Narrow" panose="020B0606020202030204" pitchFamily="34" charset="0"/>
            </a:endParaRPr>
          </a:p>
          <a:p>
            <a:pPr algn="just"/>
            <a:r>
              <a:rPr lang="pt-BR" sz="2000" dirty="0">
                <a:latin typeface="Arial Narrow" panose="020B0606020202030204" pitchFamily="34" charset="0"/>
              </a:rPr>
              <a:t>A Segunda Guerra Mundial resultou no maior número de mortes, civis e militares, em toda a história. A Alemanha ficou novamente enfraquecida e, como dito, teve seu território dividido. A divisão que inicialmente era ideológica tornou-se realidade com a construção do Muro de Berlim em 1961, permanecendo assim por 28 anos, até a sua queda, em 1989.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FFE3B370-3FA4-2C30-F021-E1C47077016C}"/>
              </a:ext>
            </a:extLst>
          </p:cNvPr>
          <p:cNvSpPr txBox="1"/>
          <p:nvPr/>
        </p:nvSpPr>
        <p:spPr>
          <a:xfrm>
            <a:off x="6009588" y="5991834"/>
            <a:ext cx="6094428" cy="8753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1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Texto de Luiza Calixto e Pâmela Morais. Adaptado.</a:t>
            </a:r>
            <a:endParaRPr lang="pt-BR" sz="1200" kern="100" dirty="0">
              <a:effectLst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1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Disponível em: </a:t>
            </a:r>
            <a:r>
              <a:rPr lang="pt-BR" sz="1200" u="sng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  <a:hlinkClick r:id="rId2"/>
              </a:rPr>
              <a:t>https://abre.ai/piKB</a:t>
            </a:r>
            <a:endParaRPr lang="pt-BR" sz="1200" kern="100" dirty="0">
              <a:effectLst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1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Acesso em: 20 mai. 2026.</a:t>
            </a:r>
            <a:endParaRPr lang="pt-BR" sz="1200" kern="100" dirty="0">
              <a:effectLst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64551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1E3113-BB32-CAF9-89BF-9A79C5A03F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3663EE5F-DA13-9506-2DF5-769F6B0A52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1792" y="577058"/>
            <a:ext cx="3828415" cy="664210"/>
          </a:xfrm>
          <a:prstGeom prst="rect">
            <a:avLst/>
          </a:prstGeom>
          <a:noFill/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2A99270D-5AF6-15BD-0A47-D1BD06D28D30}"/>
              </a:ext>
            </a:extLst>
          </p:cNvPr>
          <p:cNvSpPr txBox="1"/>
          <p:nvPr/>
        </p:nvSpPr>
        <p:spPr>
          <a:xfrm>
            <a:off x="94891" y="1520785"/>
            <a:ext cx="11844068" cy="38164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dirty="0">
                <a:latin typeface="Arial Narrow" panose="020B0606020202030204" pitchFamily="34" charset="0"/>
                <a:ea typeface="Inter" panose="020B0604020202020204" charset="0"/>
              </a:rPr>
              <a:t>4. Explique de que maneira o Tratado de Versalhes contribuiu para o fortalecimento do sentimento de vingança na Alemanha e para a ascensão do Partido Nazista.</a:t>
            </a:r>
          </a:p>
          <a:p>
            <a:pPr algn="just"/>
            <a:endParaRPr lang="pt-BR" sz="2200" dirty="0">
              <a:latin typeface="Arial Narrow" panose="020B0606020202030204" pitchFamily="34" charset="0"/>
              <a:ea typeface="Inter" panose="020B0604020202020204" charset="0"/>
            </a:endParaRPr>
          </a:p>
          <a:p>
            <a:pPr algn="just"/>
            <a:r>
              <a:rPr lang="pt-BR" sz="2200" dirty="0">
                <a:latin typeface="Arial Narrow" panose="020B0606020202030204" pitchFamily="34" charset="0"/>
                <a:ea typeface="Inter" panose="020B0604020202020204" charset="0"/>
              </a:rPr>
              <a:t>5. De que maneira a crise de 1929 influenciou a sociedade alemã e favoreceu a aceitação do discurso nazista pela população?</a:t>
            </a:r>
          </a:p>
          <a:p>
            <a:pPr algn="just"/>
            <a:endParaRPr lang="pt-BR" sz="2200" dirty="0">
              <a:latin typeface="Arial Narrow" panose="020B0606020202030204" pitchFamily="34" charset="0"/>
              <a:ea typeface="Inter" panose="020B0604020202020204" charset="0"/>
            </a:endParaRPr>
          </a:p>
          <a:p>
            <a:pPr algn="just"/>
            <a:r>
              <a:rPr lang="pt-BR" sz="2200" dirty="0">
                <a:latin typeface="Arial Narrow" panose="020B0606020202030204" pitchFamily="34" charset="0"/>
                <a:ea typeface="Inter" panose="020B0604020202020204" charset="0"/>
              </a:rPr>
              <a:t>6. Explique sobre a Teoria do Espaço Vital e como ela influenciou as ações expansionistas da Alemanha antes do início da Segunda Guerra Mundial.</a:t>
            </a:r>
          </a:p>
          <a:p>
            <a:pPr algn="just"/>
            <a:endParaRPr lang="pt-BR" sz="2200" dirty="0">
              <a:latin typeface="Arial Narrow" panose="020B0606020202030204" pitchFamily="34" charset="0"/>
              <a:ea typeface="Inter" panose="020B0604020202020204" charset="0"/>
            </a:endParaRPr>
          </a:p>
          <a:p>
            <a:pPr algn="just"/>
            <a:r>
              <a:rPr lang="pt-BR" sz="2200" dirty="0">
                <a:latin typeface="Arial Narrow" panose="020B0606020202030204" pitchFamily="34" charset="0"/>
                <a:ea typeface="Inter" panose="020B0604020202020204" charset="0"/>
              </a:rPr>
              <a:t>7. Explique como o rompimento do pacto germano-soviético afetou a dinâmica da guerra e foi considerado um erro estratégico de Hitler na guerra.</a:t>
            </a:r>
          </a:p>
        </p:txBody>
      </p:sp>
    </p:spTree>
    <p:extLst>
      <p:ext uri="{BB962C8B-B14F-4D97-AF65-F5344CB8AC3E}">
        <p14:creationId xmlns:p14="http://schemas.microsoft.com/office/powerpoint/2010/main" val="5525859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2DBB6E-DC6E-6471-9FC1-2BC89F8A60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73AF2F0C-5EFF-B118-2717-06EEC483A1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1792" y="577058"/>
            <a:ext cx="3828415" cy="664210"/>
          </a:xfrm>
          <a:prstGeom prst="rect">
            <a:avLst/>
          </a:prstGeom>
          <a:noFill/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B354866D-E9BA-3273-D057-B6CFEE1B8DBB}"/>
              </a:ext>
            </a:extLst>
          </p:cNvPr>
          <p:cNvSpPr txBox="1"/>
          <p:nvPr/>
        </p:nvSpPr>
        <p:spPr>
          <a:xfrm>
            <a:off x="94891" y="1520785"/>
            <a:ext cx="11844068" cy="38164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dirty="0">
                <a:latin typeface="Arial Narrow" panose="020B0606020202030204" pitchFamily="34" charset="0"/>
                <a:ea typeface="Inter" panose="020B0604020202020204" charset="0"/>
              </a:rPr>
              <a:t>8. Compare os objetivos e interesses dos países que formavam o Eixo e dos que integravam os Aliados durante a Segunda Guerra Mundial.</a:t>
            </a:r>
          </a:p>
          <a:p>
            <a:pPr algn="just"/>
            <a:endParaRPr lang="pt-BR" sz="2200" dirty="0">
              <a:latin typeface="Arial Narrow" panose="020B0606020202030204" pitchFamily="34" charset="0"/>
              <a:ea typeface="Inter" panose="020B0604020202020204" charset="0"/>
            </a:endParaRPr>
          </a:p>
          <a:p>
            <a:pPr algn="just"/>
            <a:r>
              <a:rPr lang="pt-BR" sz="2200" dirty="0">
                <a:latin typeface="Arial Narrow" panose="020B0606020202030204" pitchFamily="34" charset="0"/>
                <a:ea typeface="Inter" panose="020B0604020202020204" charset="0"/>
              </a:rPr>
              <a:t>9. Analise os impactos políticos e sociais do pós-guerra para a Alemanha, considerando a divisão do território e a construção do Muro de Berlim.</a:t>
            </a:r>
          </a:p>
          <a:p>
            <a:pPr algn="just"/>
            <a:endParaRPr lang="pt-BR" sz="2200" dirty="0">
              <a:latin typeface="Arial Narrow" panose="020B0606020202030204" pitchFamily="34" charset="0"/>
              <a:ea typeface="Inter" panose="020B0604020202020204" charset="0"/>
            </a:endParaRPr>
          </a:p>
          <a:p>
            <a:pPr algn="just"/>
            <a:r>
              <a:rPr lang="pt-BR" sz="2200" dirty="0">
                <a:latin typeface="Arial Narrow" panose="020B0606020202030204" pitchFamily="34" charset="0"/>
                <a:ea typeface="Inter" panose="020B0604020202020204" charset="0"/>
              </a:rPr>
              <a:t>10. Quais acontecimentos decisivos em 1945 levaram à rendição da Alemanha e do Japão, e de que forma cada um deles contribuiu para o fim da Segunda Guerra Mundial?</a:t>
            </a:r>
          </a:p>
          <a:p>
            <a:pPr algn="just"/>
            <a:endParaRPr lang="pt-BR" sz="2200" dirty="0">
              <a:latin typeface="Arial Narrow" panose="020B0606020202030204" pitchFamily="34" charset="0"/>
              <a:ea typeface="Inter" panose="020B0604020202020204" charset="0"/>
            </a:endParaRPr>
          </a:p>
          <a:p>
            <a:pPr algn="just"/>
            <a:r>
              <a:rPr lang="pt-BR" sz="2200" dirty="0">
                <a:latin typeface="Arial Narrow" panose="020B0606020202030204" pitchFamily="34" charset="0"/>
                <a:ea typeface="Inter" panose="020B0604020202020204" charset="0"/>
              </a:rPr>
              <a:t>11. Como o desfecho da Segunda Guerra Mundial impactou a reorganização política mundial e levou à criação de novas instituições internacionais?</a:t>
            </a:r>
            <a:endParaRPr lang="pt-BR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00190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81FD3B-BCFA-C3C4-6ED1-2FB391B946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89D7875D-4D14-637C-5487-90CF410F0A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1792" y="577058"/>
            <a:ext cx="3828415" cy="664210"/>
          </a:xfrm>
          <a:prstGeom prst="rect">
            <a:avLst/>
          </a:prstGeom>
          <a:noFill/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55B91294-A68B-01BE-A4FE-06490BEF005D}"/>
              </a:ext>
            </a:extLst>
          </p:cNvPr>
          <p:cNvSpPr txBox="1"/>
          <p:nvPr/>
        </p:nvSpPr>
        <p:spPr>
          <a:xfrm>
            <a:off x="0" y="1124859"/>
            <a:ext cx="11844068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dirty="0">
                <a:latin typeface="Arial Narrow" panose="020B0606020202030204" pitchFamily="34" charset="0"/>
                <a:ea typeface="Inter" panose="020B0604020202020204" charset="0"/>
              </a:rPr>
              <a:t>12. Analise a charge a seguir.</a:t>
            </a:r>
          </a:p>
          <a:p>
            <a:pPr algn="just"/>
            <a:r>
              <a:rPr lang="pt-BR" sz="2200" dirty="0">
                <a:latin typeface="Arial Narrow" panose="020B0606020202030204" pitchFamily="34" charset="0"/>
                <a:ea typeface="Inter" panose="020B0604020202020204" charset="0"/>
              </a:rPr>
              <a:t> </a:t>
            </a:r>
          </a:p>
          <a:p>
            <a:pPr algn="just"/>
            <a:endParaRPr lang="pt-BR" sz="2200" dirty="0">
              <a:latin typeface="Arial Narrow" panose="020B0606020202030204" pitchFamily="34" charset="0"/>
              <a:ea typeface="Inter" panose="020B0604020202020204" charset="0"/>
            </a:endParaRPr>
          </a:p>
          <a:p>
            <a:pPr algn="just"/>
            <a:endParaRPr lang="pt-BR" sz="2200" dirty="0">
              <a:latin typeface="Arial Narrow" panose="020B0606020202030204" pitchFamily="34" charset="0"/>
              <a:ea typeface="Inter" panose="020B0604020202020204" charset="0"/>
            </a:endParaRPr>
          </a:p>
          <a:p>
            <a:pPr algn="just"/>
            <a:endParaRPr lang="pt-BR" sz="2200" dirty="0">
              <a:latin typeface="Arial Narrow" panose="020B0606020202030204" pitchFamily="34" charset="0"/>
              <a:ea typeface="Inter" panose="020B0604020202020204" charset="0"/>
            </a:endParaRPr>
          </a:p>
          <a:p>
            <a:pPr algn="just"/>
            <a:endParaRPr lang="pt-BR" sz="2200" dirty="0">
              <a:latin typeface="Arial Narrow" panose="020B0606020202030204" pitchFamily="34" charset="0"/>
              <a:ea typeface="Inter" panose="020B0604020202020204" charset="0"/>
            </a:endParaRPr>
          </a:p>
          <a:p>
            <a:pPr algn="just"/>
            <a:endParaRPr lang="pt-BR" sz="2200" dirty="0">
              <a:latin typeface="Arial Narrow" panose="020B0606020202030204" pitchFamily="34" charset="0"/>
              <a:ea typeface="Inter" panose="020B0604020202020204" charset="0"/>
            </a:endParaRPr>
          </a:p>
          <a:p>
            <a:pPr algn="ctr"/>
            <a:r>
              <a:rPr lang="pt-BR" sz="1000" dirty="0">
                <a:latin typeface="Arial Narrow" panose="020B0606020202030204" pitchFamily="34" charset="0"/>
                <a:ea typeface="Inter" panose="020B0604020202020204" charset="0"/>
              </a:rPr>
              <a:t>Disponível em: https://abre.ai/ngjA Acesso em: 04 ago. 2025.</a:t>
            </a:r>
          </a:p>
          <a:p>
            <a:pPr algn="just"/>
            <a:r>
              <a:rPr lang="pt-BR" sz="2200" dirty="0">
                <a:latin typeface="Arial Narrow" panose="020B0606020202030204" pitchFamily="34" charset="0"/>
                <a:ea typeface="Inter" panose="020B0604020202020204" charset="0"/>
              </a:rPr>
              <a:t>Tendo como algumas das características dos sistemas totalitários o culto ao líder e a centralização do poder, a charge </a:t>
            </a:r>
          </a:p>
          <a:p>
            <a:pPr algn="just"/>
            <a:r>
              <a:rPr lang="pt-BR" sz="2200" dirty="0">
                <a:latin typeface="Arial Narrow" panose="020B0606020202030204" pitchFamily="34" charset="0"/>
                <a:ea typeface="Inter" panose="020B0604020202020204" charset="0"/>
              </a:rPr>
              <a:t>(A) critica a manipulação da sociedade por meio da exaltação exagerada da figura do líder, mostrando como isso pode anular o pensamento crítico da população.</a:t>
            </a:r>
          </a:p>
          <a:p>
            <a:pPr algn="just"/>
            <a:r>
              <a:rPr lang="pt-BR" sz="2200" dirty="0">
                <a:latin typeface="Arial Narrow" panose="020B0606020202030204" pitchFamily="34" charset="0"/>
                <a:ea typeface="Inter" panose="020B0604020202020204" charset="0"/>
              </a:rPr>
              <a:t>(B) retrata de maneira neutra os regimes totalitários, sem emitir juízo de valor sobre suas práticas.</a:t>
            </a:r>
          </a:p>
          <a:p>
            <a:pPr algn="just"/>
            <a:r>
              <a:rPr lang="pt-BR" sz="2200" dirty="0">
                <a:latin typeface="Arial Narrow" panose="020B0606020202030204" pitchFamily="34" charset="0"/>
                <a:ea typeface="Inter" panose="020B0604020202020204" charset="0"/>
              </a:rPr>
              <a:t>(C) defende a centralização do poder como forma eficaz para garantir a ordem, retratando o líder como um herói nacional.</a:t>
            </a:r>
          </a:p>
          <a:p>
            <a:pPr algn="just"/>
            <a:r>
              <a:rPr lang="pt-BR" sz="2200" dirty="0">
                <a:latin typeface="Arial Narrow" panose="020B0606020202030204" pitchFamily="34" charset="0"/>
                <a:ea typeface="Inter" panose="020B0604020202020204" charset="0"/>
              </a:rPr>
              <a:t>(D) destaca os benefícios do controle absoluto do Estado sobre a sociedade, destacando a eliminação de conflitos e divergências políticas.</a:t>
            </a:r>
          </a:p>
          <a:p>
            <a:pPr algn="just"/>
            <a:endParaRPr lang="pt-BR" sz="2200" dirty="0">
              <a:latin typeface="Arial Narrow" panose="020B0606020202030204" pitchFamily="34" charset="0"/>
              <a:ea typeface="Inter" panose="020B0604020202020204" charset="0"/>
            </a:endParaRPr>
          </a:p>
        </p:txBody>
      </p:sp>
      <p:pic>
        <p:nvPicPr>
          <p:cNvPr id="5123" name="Imagem 1" descr="Diagrama&#10;&#10;O conteúdo gerado por IA pode estar incorreto.">
            <a:extLst>
              <a:ext uri="{FF2B5EF4-FFF2-40B4-BE49-F238E27FC236}">
                <a16:creationId xmlns:a16="http://schemas.microsoft.com/office/drawing/2014/main" id="{BD2F185F-3E54-E383-F07D-23E658A499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19"/>
          <a:stretch>
            <a:fillRect/>
          </a:stretch>
        </p:blipFill>
        <p:spPr bwMode="auto">
          <a:xfrm>
            <a:off x="4084354" y="1301650"/>
            <a:ext cx="3675360" cy="22018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Imagem 1">
            <a:extLst>
              <a:ext uri="{FF2B5EF4-FFF2-40B4-BE49-F238E27FC236}">
                <a16:creationId xmlns:a16="http://schemas.microsoft.com/office/drawing/2014/main" id="{95D72542-ECCE-473E-85E5-F3BA2C0D50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89" y="637440"/>
            <a:ext cx="2346325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09740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01D828-7135-6B1A-A6A2-59F837F973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FA725FA6-A6FE-8896-9A8A-D83EE874EE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1792" y="577058"/>
            <a:ext cx="3828415" cy="664210"/>
          </a:xfrm>
          <a:prstGeom prst="rect">
            <a:avLst/>
          </a:prstGeom>
          <a:noFill/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0658CF5A-33C0-9BDB-3061-53DAFBBE9052}"/>
              </a:ext>
            </a:extLst>
          </p:cNvPr>
          <p:cNvSpPr txBox="1"/>
          <p:nvPr/>
        </p:nvSpPr>
        <p:spPr>
          <a:xfrm>
            <a:off x="94890" y="1520785"/>
            <a:ext cx="12097109" cy="31926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dirty="0">
                <a:latin typeface="Arial Narrow" panose="020B0606020202030204" pitchFamily="34" charset="0"/>
                <a:ea typeface="Inter" panose="020B0604020202020204" charset="0"/>
              </a:rPr>
              <a:t>13. A ideologias totalitárias foram moldes para se construir estratégias militares e políticas internas e externas, durante a Segunda Guerra Mundial. Com base nesse contexto, como essas ideologias impactaram o desenvolvimento da guerra?</a:t>
            </a:r>
          </a:p>
          <a:p>
            <a:pPr algn="just"/>
            <a:r>
              <a:rPr lang="pt-BR" sz="2200" dirty="0">
                <a:latin typeface="Arial Narrow" panose="020B0606020202030204" pitchFamily="34" charset="0"/>
                <a:ea typeface="Inter" panose="020B0604020202020204" charset="0"/>
              </a:rPr>
              <a:t>(A) Incentivaram a formação de alianças democráticas entre os países do eixo, por meio do diálogo político.</a:t>
            </a:r>
          </a:p>
          <a:p>
            <a:pPr algn="just"/>
            <a:r>
              <a:rPr lang="pt-BR" sz="2200" dirty="0">
                <a:latin typeface="Arial Narrow" panose="020B0606020202030204" pitchFamily="34" charset="0"/>
                <a:ea typeface="Inter" panose="020B0604020202020204" charset="0"/>
              </a:rPr>
              <a:t>(B) Evitaram confronto direto com os outros países para preservar sua população.</a:t>
            </a:r>
          </a:p>
          <a:p>
            <a:pPr algn="just"/>
            <a:r>
              <a:rPr lang="pt-BR" sz="2200" dirty="0">
                <a:latin typeface="Arial Narrow" panose="020B0606020202030204" pitchFamily="34" charset="0"/>
                <a:ea typeface="Inter" panose="020B0604020202020204" charset="0"/>
              </a:rPr>
              <a:t>(C) Acreditavam na superioridade racial, incentivando a conquista territorial a partir de campanhas militares expansionistas e agressivas.</a:t>
            </a:r>
          </a:p>
          <a:p>
            <a:pPr algn="just"/>
            <a:r>
              <a:rPr lang="pt-BR" sz="2200" dirty="0">
                <a:latin typeface="Arial Narrow" panose="020B0606020202030204" pitchFamily="34" charset="0"/>
                <a:ea typeface="Inter" panose="020B0604020202020204" charset="0"/>
              </a:rPr>
              <a:t>(D) Lutavam pela estabilidade econômica e por uma liderança política, porém não queriam que se iniciasse uma guerra.</a:t>
            </a:r>
            <a:endParaRPr lang="pt-BR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65155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0F5735-1FDF-55E6-C29D-AB3B9642F3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7" name="Imagem 25">
            <a:extLst>
              <a:ext uri="{FF2B5EF4-FFF2-40B4-BE49-F238E27FC236}">
                <a16:creationId xmlns:a16="http://schemas.microsoft.com/office/drawing/2014/main" id="{6940E52B-BC59-B957-EF49-C4381DB830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431" y="592962"/>
            <a:ext cx="2143125" cy="1103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8" name="Imagem 2">
            <a:extLst>
              <a:ext uri="{FF2B5EF4-FFF2-40B4-BE49-F238E27FC236}">
                <a16:creationId xmlns:a16="http://schemas.microsoft.com/office/drawing/2014/main" id="{03B97E4B-58F4-14B4-1BFD-0C19BF1CCF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812" y="970922"/>
            <a:ext cx="8439097" cy="301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B721929E-A1B6-9958-F4E8-AEA63215DEA9}"/>
              </a:ext>
            </a:extLst>
          </p:cNvPr>
          <p:cNvSpPr txBox="1"/>
          <p:nvPr/>
        </p:nvSpPr>
        <p:spPr>
          <a:xfrm>
            <a:off x="278242" y="1947954"/>
            <a:ext cx="490905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1" dirty="0"/>
              <a:t>1. </a:t>
            </a:r>
            <a:r>
              <a:rPr lang="en-US" b="1" dirty="0"/>
              <a:t>A Queda! As </a:t>
            </a:r>
            <a:r>
              <a:rPr lang="en-US" b="1" dirty="0" err="1"/>
              <a:t>últimas</a:t>
            </a:r>
            <a:r>
              <a:rPr lang="en-US" b="1" dirty="0"/>
              <a:t> horas de Hitler.</a:t>
            </a:r>
            <a:endParaRPr lang="pt-BR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8295909-EB86-3136-3A64-6531B2063FA5}"/>
              </a:ext>
            </a:extLst>
          </p:cNvPr>
          <p:cNvSpPr txBox="1"/>
          <p:nvPr/>
        </p:nvSpPr>
        <p:spPr>
          <a:xfrm>
            <a:off x="2453767" y="2663826"/>
            <a:ext cx="925614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b="1" dirty="0">
                <a:latin typeface="Arial Narrow" panose="020B0606020202030204" pitchFamily="34" charset="0"/>
              </a:rPr>
              <a:t>SINOPSE</a:t>
            </a:r>
            <a:r>
              <a:rPr lang="pt-BR" dirty="0">
                <a:latin typeface="Arial Narrow" panose="020B0606020202030204" pitchFamily="34" charset="0"/>
              </a:rPr>
              <a:t>: </a:t>
            </a:r>
            <a:r>
              <a:rPr lang="pt-BR" dirty="0"/>
              <a:t>Traudl Junge trabalhava como secretária de Adolf Hitler durante a Segunda Guerra Mundial. Ela narra os últimos dias do líder alemão, que estava confinando em um bunker</a:t>
            </a:r>
            <a:r>
              <a:rPr lang="pt-BR" dirty="0">
                <a:latin typeface="Arial Narrow" panose="020B0606020202030204" pitchFamily="34" charset="0"/>
              </a:rPr>
              <a:t>.</a:t>
            </a:r>
          </a:p>
          <a:p>
            <a:pPr algn="just"/>
            <a:r>
              <a:rPr lang="pt-BR" b="1" dirty="0">
                <a:latin typeface="Arial Narrow" panose="020B0606020202030204" pitchFamily="34" charset="0"/>
              </a:rPr>
              <a:t>Classificação</a:t>
            </a:r>
            <a:r>
              <a:rPr lang="pt-BR" dirty="0">
                <a:latin typeface="Arial Narrow" panose="020B0606020202030204" pitchFamily="34" charset="0"/>
              </a:rPr>
              <a:t>: </a:t>
            </a:r>
            <a:r>
              <a:rPr lang="pt-BR" dirty="0"/>
              <a:t>Não recomendado para menores de 16 anos.</a:t>
            </a:r>
          </a:p>
        </p:txBody>
      </p:sp>
      <p:pic>
        <p:nvPicPr>
          <p:cNvPr id="6146" name="Imagem 1">
            <a:extLst>
              <a:ext uri="{FF2B5EF4-FFF2-40B4-BE49-F238E27FC236}">
                <a16:creationId xmlns:a16="http://schemas.microsoft.com/office/drawing/2014/main" id="{ACAA2169-94A3-0AEE-2DA2-E1BE72A3DE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468" y="2320786"/>
            <a:ext cx="1206144" cy="165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7A1BE910-4E08-BF35-D021-05F768BCD998}"/>
              </a:ext>
            </a:extLst>
          </p:cNvPr>
          <p:cNvSpPr txBox="1"/>
          <p:nvPr/>
        </p:nvSpPr>
        <p:spPr>
          <a:xfrm>
            <a:off x="278243" y="4295228"/>
            <a:ext cx="490905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1" dirty="0"/>
              <a:t>2. Menino 23.</a:t>
            </a:r>
            <a:endParaRPr lang="pt-BR" dirty="0"/>
          </a:p>
        </p:txBody>
      </p:sp>
      <p:pic>
        <p:nvPicPr>
          <p:cNvPr id="6147" name="Imagem 1">
            <a:extLst>
              <a:ext uri="{FF2B5EF4-FFF2-40B4-BE49-F238E27FC236}">
                <a16:creationId xmlns:a16="http://schemas.microsoft.com/office/drawing/2014/main" id="{C313F1F3-06A4-2F7A-2DD2-E3AD9D29F3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262" y="4672539"/>
            <a:ext cx="1276350" cy="160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D7F10ED5-1FDB-B1E9-220E-46491801FFB8}"/>
              </a:ext>
            </a:extLst>
          </p:cNvPr>
          <p:cNvSpPr txBox="1"/>
          <p:nvPr/>
        </p:nvSpPr>
        <p:spPr>
          <a:xfrm>
            <a:off x="2453767" y="4738738"/>
            <a:ext cx="925614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b="1" dirty="0">
                <a:latin typeface="Arial Narrow" panose="020B0606020202030204" pitchFamily="34" charset="0"/>
              </a:rPr>
              <a:t>SINOPSE</a:t>
            </a:r>
            <a:r>
              <a:rPr lang="pt-BR" dirty="0">
                <a:latin typeface="Arial Narrow" panose="020B0606020202030204" pitchFamily="34" charset="0"/>
              </a:rPr>
              <a:t>: </a:t>
            </a:r>
            <a:r>
              <a:rPr lang="pt-BR" dirty="0"/>
              <a:t>O filme retrata a história real de crianças negras levadas de um orfanato para uma fazenda no interior do Rio de Janeiro, onde sofreram trabalho forçado, violência e racismo por uma família simpatizante do nazismo. Baseada na pesquisa de Sidney Aguilar Filho, a obra revela a influência de ideias eugenistas e fascistas no Brasil durante a década de 1930</a:t>
            </a:r>
            <a:r>
              <a:rPr lang="pt-BR" dirty="0">
                <a:latin typeface="Arial Narrow" panose="020B0606020202030204" pitchFamily="34" charset="0"/>
              </a:rPr>
              <a:t>.</a:t>
            </a:r>
          </a:p>
          <a:p>
            <a:pPr algn="just"/>
            <a:r>
              <a:rPr lang="pt-BR" b="1" dirty="0">
                <a:latin typeface="Arial Narrow" panose="020B0606020202030204" pitchFamily="34" charset="0"/>
              </a:rPr>
              <a:t>Classificação</a:t>
            </a:r>
            <a:r>
              <a:rPr lang="pt-BR" dirty="0">
                <a:latin typeface="Arial Narrow" panose="020B0606020202030204" pitchFamily="34" charset="0"/>
              </a:rPr>
              <a:t>: </a:t>
            </a:r>
            <a:r>
              <a:rPr lang="pt-BR" dirty="0"/>
              <a:t>Não recomendado para menores de 12 anos.</a:t>
            </a:r>
          </a:p>
        </p:txBody>
      </p:sp>
    </p:spTree>
    <p:extLst>
      <p:ext uri="{BB962C8B-B14F-4D97-AF65-F5344CB8AC3E}">
        <p14:creationId xmlns:p14="http://schemas.microsoft.com/office/powerpoint/2010/main" val="39632155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55EA1E-7714-D28A-819B-8AC206C5F1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7" name="Imagem 25">
            <a:extLst>
              <a:ext uri="{FF2B5EF4-FFF2-40B4-BE49-F238E27FC236}">
                <a16:creationId xmlns:a16="http://schemas.microsoft.com/office/drawing/2014/main" id="{0B71FCDD-F979-88FC-615F-71013DD4C2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431" y="592962"/>
            <a:ext cx="2143125" cy="1103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8" name="Imagem 2">
            <a:extLst>
              <a:ext uri="{FF2B5EF4-FFF2-40B4-BE49-F238E27FC236}">
                <a16:creationId xmlns:a16="http://schemas.microsoft.com/office/drawing/2014/main" id="{FBFA9133-4D65-E050-E042-60E5389789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812" y="970922"/>
            <a:ext cx="8439097" cy="301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3DDB71C3-D9A8-2EC3-94CB-92CAF0EF1102}"/>
              </a:ext>
            </a:extLst>
          </p:cNvPr>
          <p:cNvSpPr txBox="1"/>
          <p:nvPr/>
        </p:nvSpPr>
        <p:spPr>
          <a:xfrm>
            <a:off x="296728" y="2294494"/>
            <a:ext cx="22038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1" dirty="0"/>
              <a:t>3. O Grande Ditador.</a:t>
            </a:r>
            <a:endParaRPr lang="pt-BR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8A1F303A-E6DE-85C2-876A-295465C611F9}"/>
              </a:ext>
            </a:extLst>
          </p:cNvPr>
          <p:cNvSpPr txBox="1"/>
          <p:nvPr/>
        </p:nvSpPr>
        <p:spPr>
          <a:xfrm>
            <a:off x="2453767" y="2663826"/>
            <a:ext cx="9256142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b="1" dirty="0">
                <a:latin typeface="Arial Narrow" panose="020B0606020202030204" pitchFamily="34" charset="0"/>
              </a:rPr>
              <a:t>SINOPSE</a:t>
            </a:r>
            <a:r>
              <a:rPr lang="pt-BR" dirty="0">
                <a:latin typeface="Arial Narrow" panose="020B0606020202030204" pitchFamily="34" charset="0"/>
              </a:rPr>
              <a:t>: </a:t>
            </a:r>
            <a:r>
              <a:rPr lang="pt-BR" dirty="0" err="1"/>
              <a:t>Adenoid</a:t>
            </a:r>
            <a:r>
              <a:rPr lang="pt-BR" dirty="0"/>
              <a:t> Hynkel, ditador de </a:t>
            </a:r>
            <a:r>
              <a:rPr lang="pt-BR" dirty="0" err="1"/>
              <a:t>Tomainia</a:t>
            </a:r>
            <a:r>
              <a:rPr lang="pt-BR" dirty="0"/>
              <a:t>, impõe um regime autoritário baseado na supremacia ariana e na perseguição aos judeus. Um barbeiro judeu, que sofre de amnésia após a Primeira Guerra Mundial, volta para casa e passa a ser perseguido, vivendo em um gueto onde conhece Hannah, por quem se apaixona. Enquanto isso, Hynkel planeja invadir o país vizinho, </a:t>
            </a:r>
            <a:r>
              <a:rPr lang="pt-BR" dirty="0" err="1"/>
              <a:t>Osterlich</a:t>
            </a:r>
            <a:r>
              <a:rPr lang="pt-BR" dirty="0"/>
              <a:t> e negocia com o ditador da </a:t>
            </a:r>
            <a:r>
              <a:rPr lang="pt-BR" dirty="0" err="1"/>
              <a:t>Bacteria</a:t>
            </a:r>
            <a:r>
              <a:rPr lang="pt-BR" dirty="0"/>
              <a:t>, </a:t>
            </a:r>
            <a:r>
              <a:rPr lang="pt-BR" dirty="0" err="1"/>
              <a:t>Benzino</a:t>
            </a:r>
            <a:r>
              <a:rPr lang="pt-BR" dirty="0"/>
              <a:t> </a:t>
            </a:r>
            <a:r>
              <a:rPr lang="pt-BR" dirty="0" err="1"/>
              <a:t>Napaloni</a:t>
            </a:r>
            <a:r>
              <a:rPr lang="pt-BR" dirty="0"/>
              <a:t>, para expandir seu poder.</a:t>
            </a:r>
            <a:endParaRPr lang="pt-BR" dirty="0">
              <a:latin typeface="Arial Narrow" panose="020B0606020202030204" pitchFamily="34" charset="0"/>
            </a:endParaRPr>
          </a:p>
          <a:p>
            <a:pPr algn="just"/>
            <a:r>
              <a:rPr lang="pt-BR" b="1" dirty="0">
                <a:latin typeface="Arial Narrow" panose="020B0606020202030204" pitchFamily="34" charset="0"/>
              </a:rPr>
              <a:t>Classificação</a:t>
            </a:r>
            <a:r>
              <a:rPr lang="pt-BR" dirty="0">
                <a:latin typeface="Arial Narrow" panose="020B0606020202030204" pitchFamily="34" charset="0"/>
              </a:rPr>
              <a:t>: </a:t>
            </a:r>
            <a:r>
              <a:rPr lang="pt-BR" dirty="0"/>
              <a:t>Livre.</a:t>
            </a:r>
          </a:p>
        </p:txBody>
      </p:sp>
      <p:pic>
        <p:nvPicPr>
          <p:cNvPr id="7170" name="Imagem 1">
            <a:extLst>
              <a:ext uri="{FF2B5EF4-FFF2-40B4-BE49-F238E27FC236}">
                <a16:creationId xmlns:a16="http://schemas.microsoft.com/office/drawing/2014/main" id="{B2CBA5FD-17C5-EA69-577E-85C152FAC5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392" y="2716669"/>
            <a:ext cx="1270477" cy="1648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24755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27C998-553A-22C4-A168-97002C89D3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CBAA44F7-CEDA-0D89-0E65-90CBFFB5A1EC}"/>
              </a:ext>
            </a:extLst>
          </p:cNvPr>
          <p:cNvSpPr txBox="1"/>
          <p:nvPr/>
        </p:nvSpPr>
        <p:spPr>
          <a:xfrm>
            <a:off x="217097" y="776252"/>
            <a:ext cx="11757805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dirty="0">
                <a:latin typeface="Arial Narrow" panose="020B0606020202030204" pitchFamily="34" charset="0"/>
                <a:ea typeface="Inter" panose="020B0604020202020204" charset="0"/>
                <a:cs typeface="Arial" panose="020B0604020202020204" pitchFamily="34" charset="0"/>
              </a:rPr>
              <a:t>Leia o texto.</a:t>
            </a:r>
          </a:p>
          <a:p>
            <a:pPr algn="just"/>
            <a:r>
              <a:rPr lang="pt-BR" sz="2200" b="1" dirty="0">
                <a:latin typeface="Arial Narrow" panose="020B0606020202030204" pitchFamily="34" charset="0"/>
                <a:ea typeface="Inter" panose="020B0604020202020204" charset="0"/>
                <a:cs typeface="Arial" panose="020B0604020202020204" pitchFamily="34" charset="0"/>
              </a:rPr>
              <a:t>Texto III</a:t>
            </a:r>
          </a:p>
          <a:p>
            <a:pPr algn="just"/>
            <a:r>
              <a:rPr lang="pt-BR" sz="2000" b="1" dirty="0">
                <a:latin typeface="Arial Narrow" panose="020B0606020202030204" pitchFamily="34" charset="0"/>
              </a:rPr>
              <a:t>A República Populista </a:t>
            </a:r>
            <a:endParaRPr lang="pt-BR" sz="2000" dirty="0">
              <a:latin typeface="Arial Narrow" panose="020B0606020202030204" pitchFamily="34" charset="0"/>
            </a:endParaRPr>
          </a:p>
          <a:p>
            <a:pPr algn="just"/>
            <a:r>
              <a:rPr lang="pt-BR" sz="2000" dirty="0">
                <a:latin typeface="Arial Narrow" panose="020B0606020202030204" pitchFamily="34" charset="0"/>
              </a:rPr>
              <a:t> </a:t>
            </a:r>
          </a:p>
          <a:p>
            <a:pPr algn="just"/>
            <a:r>
              <a:rPr lang="pt-BR" sz="2000" dirty="0">
                <a:latin typeface="Arial Narrow" panose="020B0606020202030204" pitchFamily="34" charset="0"/>
              </a:rPr>
              <a:t>O período da história política do Brasil que se inicia após a Era Vargas, em 1946, e se encerra com o Golpe Civil-Militar de 1964, ficou conhecido como Quarta República Brasileira ou República Populista. Durante esses anos, o país vivenciou um expressivo crescimento econômico e industrial, acompanhado por um processo acelerado de urbanização. Contudo, esse progresso veio acompanhado do agravamento das desigualdades sociais já existentes.</a:t>
            </a:r>
          </a:p>
          <a:p>
            <a:pPr algn="just"/>
            <a:r>
              <a:rPr lang="pt-BR" sz="2000" dirty="0">
                <a:latin typeface="Arial Narrow" panose="020B0606020202030204" pitchFamily="34" charset="0"/>
              </a:rPr>
              <a:t>Esse período foi marcado pelo retorno do pluripartidarismo no Brasil, após a proibição imposta durante o Estado Novo. Essa reorganização política começou a se consolidar com o Ato Adicional decretado por Getúlio Vargas no início de 1946, que criou condições para a formação de novos partidos no país.</a:t>
            </a:r>
          </a:p>
          <a:p>
            <a:pPr algn="just"/>
            <a:r>
              <a:rPr lang="pt-BR" sz="2000" dirty="0">
                <a:latin typeface="Arial Narrow" panose="020B0606020202030204" pitchFamily="34" charset="0"/>
              </a:rPr>
              <a:t>Os três grandes partidos que atuaram ao longo da República populista foram: </a:t>
            </a:r>
          </a:p>
          <a:p>
            <a:pPr algn="just"/>
            <a:endParaRPr lang="pt-BR" sz="2000" dirty="0">
              <a:latin typeface="Arial Narrow" panose="020B060602020203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2000" b="1" dirty="0">
                <a:latin typeface="Arial Narrow" panose="020B0606020202030204" pitchFamily="34" charset="0"/>
              </a:rPr>
              <a:t>União Democrática Nacional (UDN) – </a:t>
            </a:r>
            <a:r>
              <a:rPr lang="pt-BR" sz="2000" dirty="0">
                <a:latin typeface="Arial Narrow" panose="020B0606020202030204" pitchFamily="34" charset="0"/>
              </a:rPr>
              <a:t>partido de orientação conservadora e que tinha uma visão bem moralista da política. Eram altamente </a:t>
            </a:r>
            <a:r>
              <a:rPr lang="pt-BR" sz="2000" dirty="0" err="1">
                <a:latin typeface="Arial Narrow" panose="020B0606020202030204" pitchFamily="34" charset="0"/>
              </a:rPr>
              <a:t>antivarguista</a:t>
            </a:r>
            <a:r>
              <a:rPr lang="pt-BR" sz="2000" dirty="0">
                <a:latin typeface="Arial Narrow" panose="020B0606020202030204" pitchFamily="34" charset="0"/>
              </a:rPr>
              <a:t> e anticomunistas. Ao longo desse período, tentaram por diversas vezes tomar o poder a partir de medidas golpistas que iam contra a legalidade constitucional. Um grande representante desse partido foi </a:t>
            </a:r>
            <a:r>
              <a:rPr lang="pt-BR" sz="2000" b="1" dirty="0">
                <a:latin typeface="Arial Narrow" panose="020B0606020202030204" pitchFamily="34" charset="0"/>
              </a:rPr>
              <a:t>Carlos Lacerda.</a:t>
            </a:r>
            <a:endParaRPr lang="pt-BR" sz="2000" dirty="0">
              <a:latin typeface="Arial Narrow" panose="020B0606020202030204" pitchFamily="34" charset="0"/>
            </a:endParaRPr>
          </a:p>
          <a:p>
            <a:pPr algn="just"/>
            <a:endParaRPr lang="pt-BR" sz="2000" dirty="0">
              <a:latin typeface="Arial Narrow" panose="020B0606020202030204" pitchFamily="34" charset="0"/>
            </a:endParaRPr>
          </a:p>
          <a:p>
            <a:pPr algn="just"/>
            <a:endParaRPr lang="pt-BR" sz="20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44116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8919D3-96B3-4629-2EC7-FAEFE4A1AD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BE76D4E8-BF90-0B2F-2A7D-24241179A039}"/>
              </a:ext>
            </a:extLst>
          </p:cNvPr>
          <p:cNvSpPr txBox="1"/>
          <p:nvPr/>
        </p:nvSpPr>
        <p:spPr>
          <a:xfrm>
            <a:off x="0" y="550008"/>
            <a:ext cx="12192000" cy="74481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pt-BR" sz="2000" b="1" dirty="0">
                <a:latin typeface="Arial Narrow" panose="020B0606020202030204" pitchFamily="34" charset="0"/>
              </a:rPr>
              <a:t>Partido Social Democrático (PSD) – </a:t>
            </a:r>
            <a:r>
              <a:rPr lang="pt-BR" sz="2000" dirty="0">
                <a:latin typeface="Arial Narrow" panose="020B0606020202030204" pitchFamily="34" charset="0"/>
              </a:rPr>
              <a:t>esse partido surgiu a partir da estrutura burocrática criada por Getúlio Vargas durante o Estado Novo. Além de ter sido criado pelos interventores que haviam sido nomeados por Vargas, o PSD teve grande capacidade eleitoral. Os quadros do PSD eram extremamente habilidosos em angariar votos e eleger candidatos, o que fez dele o maior partido do período. Um grande nome desse partido foi </a:t>
            </a:r>
            <a:r>
              <a:rPr lang="pt-BR" sz="2000" b="1" dirty="0">
                <a:latin typeface="Arial Narrow" panose="020B0606020202030204" pitchFamily="34" charset="0"/>
              </a:rPr>
              <a:t>Juscelino Kubitschek.</a:t>
            </a:r>
            <a:endParaRPr lang="pt-BR" sz="2000" dirty="0">
              <a:latin typeface="Arial Narrow" panose="020B0606020202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000" b="1" dirty="0">
                <a:latin typeface="Arial Narrow" panose="020B0606020202030204" pitchFamily="34" charset="0"/>
              </a:rPr>
              <a:t>Partido Trabalhista Brasileiro (PTB) – </a:t>
            </a:r>
            <a:r>
              <a:rPr lang="pt-BR" sz="2000" dirty="0">
                <a:latin typeface="Arial Narrow" panose="020B0606020202030204" pitchFamily="34" charset="0"/>
              </a:rPr>
              <a:t>foi criado por Vargas como continuidade do seu projeto de estabelecer uma política de aproximação com as massas, sobretudo dos trabalhadores urbanos. Ao longo da República Populista, o PTB aproximou sua política para implantar medidas defendidas pela esquerda. Os grandes nomes desse período foram </a:t>
            </a:r>
            <a:r>
              <a:rPr lang="pt-BR" sz="2000" b="1" dirty="0">
                <a:latin typeface="Arial Narrow" panose="020B0606020202030204" pitchFamily="34" charset="0"/>
              </a:rPr>
              <a:t>Getúlio Vargas e João Goulart. </a:t>
            </a:r>
          </a:p>
          <a:p>
            <a:endParaRPr lang="pt-BR" sz="2000" b="1" dirty="0">
              <a:latin typeface="Arial Narrow" panose="020B0606020202030204" pitchFamily="34" charset="0"/>
            </a:endParaRPr>
          </a:p>
          <a:p>
            <a:pPr algn="just"/>
            <a:r>
              <a:rPr lang="pt-BR" sz="2000" b="1" dirty="0">
                <a:latin typeface="Arial Narrow" panose="020B0606020202030204" pitchFamily="34" charset="0"/>
              </a:rPr>
              <a:t>A experiência democrática (1946-1964)</a:t>
            </a:r>
            <a:endParaRPr lang="pt-BR" sz="2000" dirty="0">
              <a:latin typeface="Arial Narrow" panose="020B0606020202030204" pitchFamily="34" charset="0"/>
            </a:endParaRPr>
          </a:p>
          <a:p>
            <a:pPr algn="just"/>
            <a:r>
              <a:rPr lang="pt-BR" sz="2000" b="1" dirty="0">
                <a:latin typeface="Arial Narrow" panose="020B0606020202030204" pitchFamily="34" charset="0"/>
              </a:rPr>
              <a:t> </a:t>
            </a:r>
            <a:endParaRPr lang="pt-BR" sz="2000" dirty="0">
              <a:latin typeface="Arial Narrow" panose="020B0606020202030204" pitchFamily="34" charset="0"/>
            </a:endParaRPr>
          </a:p>
          <a:p>
            <a:pPr algn="just"/>
            <a:r>
              <a:rPr lang="pt-BR" sz="2000" b="1" dirty="0">
                <a:latin typeface="Arial Narrow" panose="020B0606020202030204" pitchFamily="34" charset="0"/>
              </a:rPr>
              <a:t>Eurico Gaspar Dutra (1946-1951) – A Nova Constituição e o Alinhamento na Guerra Fria</a:t>
            </a:r>
            <a:endParaRPr lang="pt-BR" sz="2000" dirty="0">
              <a:latin typeface="Arial Narrow" panose="020B0606020202030204" pitchFamily="34" charset="0"/>
            </a:endParaRPr>
          </a:p>
          <a:p>
            <a:pPr algn="just"/>
            <a:r>
              <a:rPr lang="pt-BR" sz="2000" dirty="0">
                <a:latin typeface="Arial Narrow" panose="020B0606020202030204" pitchFamily="34" charset="0"/>
              </a:rPr>
              <a:t>Dutra foi eleito após a queda do Estado Novo, seu governo tinha como principal missão redemocratizar o país, culminando na Constituição de 1946, que garantiu as liberdades civis e o voto secreto.</a:t>
            </a:r>
          </a:p>
          <a:p>
            <a:pPr algn="just"/>
            <a:r>
              <a:rPr lang="pt-BR" sz="2000" dirty="0">
                <a:latin typeface="Arial Narrow" panose="020B0606020202030204" pitchFamily="34" charset="0"/>
              </a:rPr>
              <a:t>No contexto no início da Guerra Fria, Dutra aliou-se fortemente aos Estados Unidos. Ele rompeu relações diplomáticas com a União Soviética e colocou o Partido Comunista Brasileiro (PCB) na ilegalidade.</a:t>
            </a:r>
          </a:p>
          <a:p>
            <a:pPr algn="just"/>
            <a:r>
              <a:rPr lang="pt-BR" sz="2000" dirty="0">
                <a:latin typeface="Arial Narrow" panose="020B0606020202030204" pitchFamily="34" charset="0"/>
              </a:rPr>
              <a:t>Na economia abriu o mercado para importações de produtos estrangeiros, o que acabou consumindo rapidamente as reservas de dinheiro que o Brasil havia guardado durante a Segunda Guerra. Criou o Plano SALTE (Saúde, Alimentação, transporte e Energia), mas com poucos resultados.</a:t>
            </a:r>
          </a:p>
          <a:p>
            <a:r>
              <a:rPr lang="pt-BR" dirty="0"/>
              <a:t> </a:t>
            </a: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endParaRPr lang="pt-BR" sz="2000" dirty="0">
              <a:latin typeface="Arial Narrow" panose="020B060602020203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t-BR" sz="2000" dirty="0">
              <a:latin typeface="Arial Narrow" panose="020B0606020202030204" pitchFamily="34" charset="0"/>
            </a:endParaRPr>
          </a:p>
          <a:p>
            <a:pPr algn="just"/>
            <a:endParaRPr lang="pt-BR" sz="2000" dirty="0">
              <a:latin typeface="Arial Narrow" panose="020B0606020202030204" pitchFamily="34" charset="0"/>
            </a:endParaRPr>
          </a:p>
          <a:p>
            <a:pPr algn="just"/>
            <a:endParaRPr lang="pt-BR" sz="20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782319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16C6B5C0-E991-6AF3-41BA-FDB4EA50BA74}"/>
              </a:ext>
            </a:extLst>
          </p:cNvPr>
          <p:cNvSpPr txBox="1"/>
          <p:nvPr/>
        </p:nvSpPr>
        <p:spPr>
          <a:xfrm>
            <a:off x="0" y="606714"/>
            <a:ext cx="1212287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pt-BR" sz="2000" b="1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Getúlio Vargas (1951-1954) – O retorno nos “braços do Povo” e o nacionalismo</a:t>
            </a:r>
            <a:endParaRPr lang="pt-BR" sz="2000" dirty="0">
              <a:effectLst/>
              <a:latin typeface="Arial Narrow" panose="020B0606020202030204" pitchFamily="34" charset="0"/>
              <a:ea typeface="Times New Roman" panose="02020603050405020304" pitchFamily="18" charset="0"/>
            </a:endParaRPr>
          </a:p>
          <a:p>
            <a:pPr algn="just">
              <a:buNone/>
            </a:pPr>
            <a:r>
              <a:rPr lang="pt-BR" sz="20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Vargas, que havia sido ditador anos antes, voltou ao poder de forma democrática, eleito pelo voto popular. Seu governo democrático foi marcado por uma forte política nacionalista e por uma intensa oposição política e midiática. </a:t>
            </a:r>
            <a:endParaRPr lang="pt-BR" sz="2000" dirty="0">
              <a:effectLst/>
              <a:latin typeface="Arial Narrow" panose="020B0606020202030204" pitchFamily="34" charset="0"/>
              <a:ea typeface="Times New Roman" panose="02020603050405020304" pitchFamily="18" charset="0"/>
            </a:endParaRPr>
          </a:p>
          <a:p>
            <a:pPr algn="just">
              <a:buNone/>
            </a:pPr>
            <a:r>
              <a:rPr lang="pt-BR" sz="20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No campo econômico, Vargas defendias que as riquezas naturais do Brasil deveriam ser controladas pelo próprio país. Foi nesse período que ocorreu a campanha “O Petróleo é Nosso”, que resultou na criação da Petrobras (1953) e da Eletrobras.</a:t>
            </a:r>
            <a:endParaRPr lang="pt-BR" sz="2000" dirty="0">
              <a:effectLst/>
              <a:latin typeface="Arial Narrow" panose="020B0606020202030204" pitchFamily="34" charset="0"/>
              <a:ea typeface="Times New Roman" panose="02020603050405020304" pitchFamily="18" charset="0"/>
            </a:endParaRPr>
          </a:p>
          <a:p>
            <a:pPr algn="just">
              <a:buNone/>
            </a:pPr>
            <a:r>
              <a:rPr lang="pt-BR" sz="20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Seu governo também foi marcado por uma crise política, que acabou com um fim trágico. A oposição (liderada pelo jornalista Carlos Lacerda e pela UDN) acusava o governo de corrupção e autoritarismo. Pressionado por militares e opositores a renunciar, Vargas cometeu suicídio em 24 de agosto de 1954, deixando uma carta-testamento.</a:t>
            </a:r>
            <a:endParaRPr lang="pt-BR" sz="2000" dirty="0">
              <a:effectLst/>
              <a:latin typeface="Arial Narrow" panose="020B0606020202030204" pitchFamily="34" charset="0"/>
              <a:ea typeface="Times New Roman" panose="02020603050405020304" pitchFamily="18" charset="0"/>
            </a:endParaRPr>
          </a:p>
        </p:txBody>
      </p:sp>
      <p:pic>
        <p:nvPicPr>
          <p:cNvPr id="8194" name="Imagem 1">
            <a:extLst>
              <a:ext uri="{FF2B5EF4-FFF2-40B4-BE49-F238E27FC236}">
                <a16:creationId xmlns:a16="http://schemas.microsoft.com/office/drawing/2014/main" id="{419F213B-9079-4996-B130-92FA282A66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30" y="3161259"/>
            <a:ext cx="11855777" cy="2240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999DEECE-C931-01EB-29A1-915DDC53AD17}"/>
              </a:ext>
            </a:extLst>
          </p:cNvPr>
          <p:cNvSpPr txBox="1"/>
          <p:nvPr/>
        </p:nvSpPr>
        <p:spPr>
          <a:xfrm>
            <a:off x="2997724" y="5715804"/>
            <a:ext cx="612742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pt-BR" sz="12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Disponível em: </a:t>
            </a:r>
            <a:r>
              <a:rPr lang="pt-BR" sz="1200" u="sng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hlinkClick r:id="rId3"/>
              </a:rPr>
              <a:t>https://abre.ai/</a:t>
            </a:r>
            <a:r>
              <a:rPr lang="pt-BR" sz="1200" u="sng" dirty="0" err="1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hlinkClick r:id="rId3"/>
              </a:rPr>
              <a:t>pjva</a:t>
            </a:r>
            <a:r>
              <a:rPr lang="pt-BR" sz="12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. Acesso em: 22 mai. 2026.</a:t>
            </a:r>
            <a:endParaRPr lang="pt-BR" sz="1200" dirty="0">
              <a:effectLst/>
              <a:latin typeface="Arial Narrow" panose="020B060602020203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912147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Imagem 1">
            <a:extLst>
              <a:ext uri="{FF2B5EF4-FFF2-40B4-BE49-F238E27FC236}">
                <a16:creationId xmlns:a16="http://schemas.microsoft.com/office/drawing/2014/main" id="{AD51EC70-2F1F-7FA7-A6D3-2294BDFCB5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359" y="1224190"/>
            <a:ext cx="3879080" cy="50835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Imagem 1">
            <a:extLst>
              <a:ext uri="{FF2B5EF4-FFF2-40B4-BE49-F238E27FC236}">
                <a16:creationId xmlns:a16="http://schemas.microsoft.com/office/drawing/2014/main" id="{3899A306-9913-3ABD-63B2-3EB667E936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1294" y="2160305"/>
            <a:ext cx="5581955" cy="32113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1ACE18CC-1864-146A-F3F4-341621D2CF73}"/>
              </a:ext>
            </a:extLst>
          </p:cNvPr>
          <p:cNvSpPr txBox="1"/>
          <p:nvPr/>
        </p:nvSpPr>
        <p:spPr>
          <a:xfrm>
            <a:off x="872029" y="6416314"/>
            <a:ext cx="609442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pt-BR" sz="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Disponível em: </a:t>
            </a:r>
            <a:r>
              <a:rPr lang="pt-BR" sz="800" u="sng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hlinkClick r:id="rId4"/>
              </a:rPr>
              <a:t>https://abre.ai/</a:t>
            </a:r>
            <a:r>
              <a:rPr lang="pt-BR" sz="800" u="sng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hlinkClick r:id="rId4"/>
              </a:rPr>
              <a:t>pjWH</a:t>
            </a:r>
            <a:r>
              <a:rPr lang="pt-BR" sz="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. Acesso em: 25 mai. 2026.</a:t>
            </a:r>
            <a:endParaRPr lang="pt-BR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C9B2561E-8B36-DB3B-AE67-3DDDFE2A8B6A}"/>
              </a:ext>
            </a:extLst>
          </p:cNvPr>
          <p:cNvSpPr txBox="1"/>
          <p:nvPr/>
        </p:nvSpPr>
        <p:spPr>
          <a:xfrm>
            <a:off x="7593340" y="1748064"/>
            <a:ext cx="609442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pt-BR" sz="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Disponível em:</a:t>
            </a:r>
            <a:r>
              <a:rPr lang="pt-BR" sz="800" kern="100" dirty="0">
                <a:solidFill>
                  <a:srgbClr val="FF8800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 </a:t>
            </a:r>
            <a:r>
              <a:rPr lang="pt-BR" sz="800" u="sng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hlinkClick r:id="rId5"/>
              </a:rPr>
              <a:t>https://abre.ai/</a:t>
            </a:r>
            <a:r>
              <a:rPr lang="pt-BR" sz="800" u="sng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hlinkClick r:id="rId5"/>
              </a:rPr>
              <a:t>pjWG</a:t>
            </a:r>
            <a:r>
              <a:rPr lang="pt-BR" sz="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. Acesso em: 25 mai. 2025.</a:t>
            </a:r>
            <a:endParaRPr lang="pt-BR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938097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EFACB200-87EA-E630-5ED3-49AD84842475}"/>
              </a:ext>
            </a:extLst>
          </p:cNvPr>
          <p:cNvSpPr txBox="1"/>
          <p:nvPr/>
        </p:nvSpPr>
        <p:spPr>
          <a:xfrm>
            <a:off x="1572" y="597693"/>
            <a:ext cx="12121298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pt-BR" sz="20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O ato gerou grande comoção nacional e adiou os planos e um golpe militar na época.</a:t>
            </a:r>
            <a:endParaRPr lang="pt-BR" sz="2000" dirty="0">
              <a:effectLst/>
              <a:latin typeface="Arial Narrow" panose="020B0606020202030204" pitchFamily="34" charset="0"/>
              <a:ea typeface="Times New Roman" panose="02020603050405020304" pitchFamily="18" charset="0"/>
            </a:endParaRPr>
          </a:p>
          <a:p>
            <a:pPr algn="just">
              <a:buNone/>
            </a:pPr>
            <a:r>
              <a:rPr lang="pt-BR" sz="20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 </a:t>
            </a:r>
          </a:p>
          <a:p>
            <a:pPr algn="just">
              <a:buNone/>
            </a:pPr>
            <a:r>
              <a:rPr lang="pt-BR" sz="2000" b="1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Juscelino Kubitschek (1956-1961) – Os Anos Dourados e o Desenvolvimentismo</a:t>
            </a:r>
            <a:endParaRPr lang="pt-BR" sz="2000" dirty="0">
              <a:effectLst/>
              <a:latin typeface="Arial Narrow" panose="020B0606020202030204" pitchFamily="34" charset="0"/>
              <a:ea typeface="Times New Roman" panose="02020603050405020304" pitchFamily="18" charset="0"/>
            </a:endParaRPr>
          </a:p>
          <a:p>
            <a:pPr algn="just">
              <a:buNone/>
            </a:pPr>
            <a:r>
              <a:rPr lang="pt-BR" sz="20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Após um breve período de transição turbulento, JK assumiu a presidência com o famoso slogan “50 anos de progresso em 5 anos de governo”. Foi um período de grande otimismo cultural (o auge da Bossa Nova) e estabilidade política.</a:t>
            </a:r>
            <a:endParaRPr lang="pt-BR" sz="2000" dirty="0">
              <a:effectLst/>
              <a:latin typeface="Arial Narrow" panose="020B0606020202030204" pitchFamily="34" charset="0"/>
              <a:ea typeface="Times New Roman" panose="02020603050405020304" pitchFamily="18" charset="0"/>
            </a:endParaRPr>
          </a:p>
          <a:p>
            <a:pPr algn="just">
              <a:buNone/>
            </a:pPr>
            <a:r>
              <a:rPr lang="pt-BR" sz="20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JK e seu </a:t>
            </a:r>
            <a:r>
              <a:rPr lang="pt-BR" sz="2000" b="1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Plano de Metas</a:t>
            </a:r>
            <a:r>
              <a:rPr lang="pt-BR" sz="20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focou no desenvolvimento industrial, abrindo a economia para empresas estrangeiras, especialmente as indústrias automobilísticas (como montadoras de carros).</a:t>
            </a:r>
            <a:endParaRPr lang="pt-BR" sz="2000" dirty="0">
              <a:effectLst/>
              <a:latin typeface="Arial Narrow" panose="020B0606020202030204" pitchFamily="34" charset="0"/>
              <a:ea typeface="Times New Roman" panose="02020603050405020304" pitchFamily="18" charset="0"/>
            </a:endParaRPr>
          </a:p>
          <a:p>
            <a:pPr algn="just">
              <a:buNone/>
            </a:pPr>
            <a:r>
              <a:rPr lang="pt-BR" sz="20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 Construção de Brasília foi o maior símbolo do seu governo. Brasília foi projetada por Oscar Niemeyer e Lúcio Costa para modernizar e integrar o interior do Brasil.</a:t>
            </a:r>
            <a:endParaRPr lang="pt-BR" sz="2000" dirty="0">
              <a:effectLst/>
              <a:latin typeface="Arial Narrow" panose="020B0606020202030204" pitchFamily="34" charset="0"/>
              <a:ea typeface="Times New Roman" panose="02020603050405020304" pitchFamily="18" charset="0"/>
            </a:endParaRPr>
          </a:p>
          <a:p>
            <a:pPr algn="just">
              <a:buNone/>
            </a:pPr>
            <a:r>
              <a:rPr lang="pt-BR" sz="20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Embora o país tenha se modernizado, as grandes obras e empréstimos geraram uma inflação alta e uma dívida externa pesada, com grandes consequências econômicas para os próximos presidentes resolverem.</a:t>
            </a:r>
            <a:endParaRPr lang="pt-BR" sz="2000" dirty="0">
              <a:effectLst/>
              <a:latin typeface="Arial Narrow" panose="020B0606020202030204" pitchFamily="34" charset="0"/>
              <a:ea typeface="Times New Roman" panose="02020603050405020304" pitchFamily="18" charset="0"/>
            </a:endParaRPr>
          </a:p>
        </p:txBody>
      </p:sp>
      <p:pic>
        <p:nvPicPr>
          <p:cNvPr id="10242" name="Imagem 1">
            <a:extLst>
              <a:ext uri="{FF2B5EF4-FFF2-40B4-BE49-F238E27FC236}">
                <a16:creationId xmlns:a16="http://schemas.microsoft.com/office/drawing/2014/main" id="{979322C8-1AF5-40FC-0420-4485DDBF81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1728" y="4218782"/>
            <a:ext cx="3647786" cy="2300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4BC088C6-1E7F-EA6E-E941-744A91BC78FF}"/>
              </a:ext>
            </a:extLst>
          </p:cNvPr>
          <p:cNvSpPr txBox="1"/>
          <p:nvPr/>
        </p:nvSpPr>
        <p:spPr>
          <a:xfrm>
            <a:off x="4238820" y="6519446"/>
            <a:ext cx="341069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pt-BR" sz="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Construção de Brasília. </a:t>
            </a:r>
            <a:endParaRPr lang="pt-BR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buNone/>
            </a:pPr>
            <a:r>
              <a:rPr lang="pt-BR" sz="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Disponível em: </a:t>
            </a:r>
            <a:r>
              <a:rPr lang="pt-BR" sz="800" u="sng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hlinkClick r:id="rId3"/>
              </a:rPr>
              <a:t>https://abre.ai/pjW4</a:t>
            </a:r>
            <a:r>
              <a:rPr lang="pt-BR" sz="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. Acesso em: 25 mai. 2026.</a:t>
            </a:r>
            <a:endParaRPr lang="pt-BR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511711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Imagem 1">
            <a:extLst>
              <a:ext uri="{FF2B5EF4-FFF2-40B4-BE49-F238E27FC236}">
                <a16:creationId xmlns:a16="http://schemas.microsoft.com/office/drawing/2014/main" id="{2DD56F35-FA16-A78D-029E-7955BADBC2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849" y="628634"/>
            <a:ext cx="2190095" cy="3324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8D63CC60-6090-BBE7-EDB2-67E2A995A19D}"/>
              </a:ext>
            </a:extLst>
          </p:cNvPr>
          <p:cNvSpPr txBox="1"/>
          <p:nvPr/>
        </p:nvSpPr>
        <p:spPr>
          <a:xfrm>
            <a:off x="1572" y="3953596"/>
            <a:ext cx="609442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pt-BR" sz="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Disponível em: </a:t>
            </a:r>
            <a:r>
              <a:rPr lang="pt-BR" sz="800" u="sng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hlinkClick r:id="rId3"/>
              </a:rPr>
              <a:t>https://abre.ai/</a:t>
            </a:r>
            <a:r>
              <a:rPr lang="pt-BR" sz="800" u="sng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hlinkClick r:id="rId3"/>
              </a:rPr>
              <a:t>pjXi</a:t>
            </a:r>
            <a:r>
              <a:rPr lang="pt-BR" sz="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. Acesso em: 25 mai. 2026.</a:t>
            </a:r>
            <a:endParaRPr lang="pt-BR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EB3256B-65E4-CBDA-CFD2-07E0E7871D66}"/>
              </a:ext>
            </a:extLst>
          </p:cNvPr>
          <p:cNvSpPr txBox="1"/>
          <p:nvPr/>
        </p:nvSpPr>
        <p:spPr>
          <a:xfrm>
            <a:off x="-65988" y="4169040"/>
            <a:ext cx="12113443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pt-BR" sz="2000" b="1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Jânio Quadros (Março a Agosto de 1961) – A política externa independente e a Renúncia</a:t>
            </a:r>
            <a:endParaRPr lang="pt-BR" sz="2000" dirty="0">
              <a:effectLst/>
              <a:latin typeface="Arial Narrow" panose="020B0606020202030204" pitchFamily="34" charset="0"/>
              <a:ea typeface="Times New Roman" panose="02020603050405020304" pitchFamily="18" charset="0"/>
            </a:endParaRPr>
          </a:p>
          <a:p>
            <a:pPr algn="just">
              <a:buNone/>
            </a:pPr>
            <a:r>
              <a:rPr lang="pt-BR" sz="20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Jânio foi eleito com uma votação recorde, usando o símbolo de uma vassoura para prometer “varrer a corrupção” do país. Seu governo, no entanto, durou apenas sete meses e foi um dos mais bizarros da história política brasileira. </a:t>
            </a:r>
            <a:endParaRPr lang="pt-BR" sz="2000" dirty="0">
              <a:effectLst/>
              <a:latin typeface="Arial Narrow" panose="020B0606020202030204" pitchFamily="34" charset="0"/>
              <a:ea typeface="Times New Roman" panose="02020603050405020304" pitchFamily="18" charset="0"/>
            </a:endParaRPr>
          </a:p>
          <a:p>
            <a:pPr algn="just">
              <a:buNone/>
            </a:pPr>
            <a:r>
              <a:rPr lang="pt-BR" sz="20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Jânio passou a adotar medidas incomuns, como a proibição de brigas de galo, o uso de biquínis nas praias e o lança-perfume em bailes de carnaval.</a:t>
            </a:r>
            <a:endParaRPr lang="pt-BR" sz="2000" dirty="0">
              <a:effectLst/>
              <a:latin typeface="Arial Narrow" panose="020B0606020202030204" pitchFamily="34" charset="0"/>
              <a:ea typeface="Times New Roman" panose="02020603050405020304" pitchFamily="18" charset="0"/>
            </a:endParaRPr>
          </a:p>
          <a:p>
            <a:pPr algn="just">
              <a:buNone/>
            </a:pPr>
            <a:r>
              <a:rPr lang="pt-BR" sz="20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Na política externa, em plena Guerra Fria, ele tentou aproximar o Brasil do bloco socialista para abrir mercados. Ele condecorou o revolucionário cubano </a:t>
            </a:r>
            <a:r>
              <a:rPr lang="pt-BR" sz="2000" b="1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Che Guevara</a:t>
            </a:r>
            <a:r>
              <a:rPr lang="pt-BR" sz="20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com a maior honraria do Brasil (a Ordem do Cruzeiro do Sul), o que enfureceu a classe média, a imprensa e os militares brasileiros.</a:t>
            </a:r>
            <a:endParaRPr lang="pt-BR" sz="2000" dirty="0">
              <a:effectLst/>
              <a:latin typeface="Arial Narrow" panose="020B060602020203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916884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14B833A8-8B2E-065A-C474-12018F6EDA9D}"/>
              </a:ext>
            </a:extLst>
          </p:cNvPr>
          <p:cNvSpPr txBox="1"/>
          <p:nvPr/>
        </p:nvSpPr>
        <p:spPr>
          <a:xfrm>
            <a:off x="0" y="579558"/>
            <a:ext cx="12192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pt-BR" sz="20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Em um cenário de muita crise em agosto de 1961, acreditando que o povo e o congresso implorariam por seu retorno, Jânio renuncia ao cargo. A estratégia falhou, o Congresso aceitou a renúncia imediatamente, abrindo uma crise institucional.</a:t>
            </a:r>
            <a:endParaRPr lang="pt-BR" sz="2000" dirty="0">
              <a:effectLst/>
              <a:latin typeface="Arial Narrow" panose="020B0606020202030204" pitchFamily="34" charset="0"/>
              <a:ea typeface="Times New Roman" panose="02020603050405020304" pitchFamily="18" charset="0"/>
            </a:endParaRPr>
          </a:p>
        </p:txBody>
      </p:sp>
      <p:pic>
        <p:nvPicPr>
          <p:cNvPr id="12290" name="Imagem 1">
            <a:extLst>
              <a:ext uri="{FF2B5EF4-FFF2-40B4-BE49-F238E27FC236}">
                <a16:creationId xmlns:a16="http://schemas.microsoft.com/office/drawing/2014/main" id="{48D1B951-2E6C-5D87-0782-1A09E79C18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981" y="1429798"/>
            <a:ext cx="4888904" cy="4023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2" name="Imagem 1">
            <a:extLst>
              <a:ext uri="{FF2B5EF4-FFF2-40B4-BE49-F238E27FC236}">
                <a16:creationId xmlns:a16="http://schemas.microsoft.com/office/drawing/2014/main" id="{4803E091-9696-72A2-4F17-4F46368BD5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4292" y="1462518"/>
            <a:ext cx="5227758" cy="3990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73303FBF-CBA4-B8A1-E905-E4E0DF5F9FAD}"/>
              </a:ext>
            </a:extLst>
          </p:cNvPr>
          <p:cNvSpPr txBox="1"/>
          <p:nvPr/>
        </p:nvSpPr>
        <p:spPr>
          <a:xfrm>
            <a:off x="1242884" y="5463006"/>
            <a:ext cx="307619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pt-BR" sz="10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Disponível em:</a:t>
            </a:r>
            <a:r>
              <a:rPr lang="pt-BR" sz="1000" kern="100" dirty="0">
                <a:solidFill>
                  <a:srgbClr val="FF88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 </a:t>
            </a:r>
            <a:r>
              <a:rPr lang="pt-BR" sz="1000" u="sng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hlinkClick r:id="rId4"/>
              </a:rPr>
              <a:t>https://abre.ai/</a:t>
            </a:r>
            <a:r>
              <a:rPr lang="pt-BR" sz="1000" u="sng" dirty="0" err="1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hlinkClick r:id="rId4"/>
              </a:rPr>
              <a:t>pjXX</a:t>
            </a:r>
            <a:r>
              <a:rPr lang="pt-BR" sz="10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. Acesso em: 25 mai. 2026.                         </a:t>
            </a:r>
            <a:endParaRPr lang="pt-BR" sz="1000" dirty="0">
              <a:effectLst/>
              <a:latin typeface="Arial Narrow" panose="020B0606020202030204" pitchFamily="34" charset="0"/>
              <a:ea typeface="Times New Roman" panose="02020603050405020304" pitchFamily="18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63A1D1EF-56C9-98F5-1D37-89C2E1EAB1C9}"/>
              </a:ext>
            </a:extLst>
          </p:cNvPr>
          <p:cNvSpPr txBox="1"/>
          <p:nvPr/>
        </p:nvSpPr>
        <p:spPr>
          <a:xfrm>
            <a:off x="7526350" y="5463006"/>
            <a:ext cx="3203259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0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Disponível em:</a:t>
            </a:r>
            <a:r>
              <a:rPr lang="pt-BR" sz="1000" kern="100" dirty="0">
                <a:solidFill>
                  <a:srgbClr val="FF88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 </a:t>
            </a:r>
            <a:r>
              <a:rPr lang="pt-BR" sz="1000" u="sng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hlinkClick r:id="rId4"/>
              </a:rPr>
              <a:t>https://abre.ai/</a:t>
            </a:r>
            <a:r>
              <a:rPr lang="pt-BR" sz="1000" u="sng" dirty="0" err="1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hlinkClick r:id="rId4"/>
              </a:rPr>
              <a:t>pjXX</a:t>
            </a:r>
            <a:r>
              <a:rPr lang="pt-BR" sz="10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. Acesso em: 25 mai. 2026.</a:t>
            </a:r>
            <a:endParaRPr lang="pt-BR" sz="10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22651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Imagem 1">
            <a:extLst>
              <a:ext uri="{FF2B5EF4-FFF2-40B4-BE49-F238E27FC236}">
                <a16:creationId xmlns:a16="http://schemas.microsoft.com/office/drawing/2014/main" id="{8015C8CC-D253-D107-C237-AB1BAFAF29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1325" y="700758"/>
            <a:ext cx="6229350" cy="3840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ED37C29B-D1F1-2D5C-2427-E2A42600D72D}"/>
              </a:ext>
            </a:extLst>
          </p:cNvPr>
          <p:cNvSpPr txBox="1"/>
          <p:nvPr/>
        </p:nvSpPr>
        <p:spPr>
          <a:xfrm>
            <a:off x="2868105" y="4615106"/>
            <a:ext cx="609442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pt-BR" sz="8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Disponível em: </a:t>
            </a:r>
            <a:r>
              <a:rPr lang="pt-BR" sz="800" u="sng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  <a:hlinkClick r:id="rId3"/>
              </a:rPr>
              <a:t>https://abre.ai/pj78</a:t>
            </a:r>
            <a:r>
              <a:rPr lang="pt-BR" sz="8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Acesso em: 26 mai. 2026.</a:t>
            </a:r>
            <a:endParaRPr lang="pt-BR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653C3786-E26C-712B-4226-C65110E10AB7}"/>
              </a:ext>
            </a:extLst>
          </p:cNvPr>
          <p:cNvSpPr txBox="1"/>
          <p:nvPr/>
        </p:nvSpPr>
        <p:spPr>
          <a:xfrm>
            <a:off x="-65890" y="4830551"/>
            <a:ext cx="12160479" cy="13266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pt-BR" sz="2000" b="1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João Goulart (1961-1964) – Crise, Parlamentarismo e o Caminho para o Golpe</a:t>
            </a:r>
            <a:r>
              <a:rPr lang="pt-BR" sz="20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pt-BR" sz="2000" dirty="0">
              <a:effectLst/>
              <a:latin typeface="Arial Narrow" panose="020B0606020202030204" pitchFamily="34" charset="0"/>
              <a:ea typeface="Times New Roman" panose="02020603050405020304" pitchFamily="18" charset="0"/>
            </a:endParaRPr>
          </a:p>
          <a:p>
            <a:pPr algn="just">
              <a:buNone/>
            </a:pPr>
            <a:r>
              <a:rPr lang="pt-BR" sz="20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Jango era o vice-presidente de Jânio (na época, votava-se para presidente e vice separadamente). Os militares e a oposição tentaram impedir sua posse, acusando-o de ser simpatizante do comunismo devido às suas ligações com sindicatos e com o trabalhismo de Vargas. </a:t>
            </a:r>
            <a:endParaRPr lang="pt-BR" sz="2000" dirty="0">
              <a:effectLst/>
              <a:latin typeface="Arial Narrow" panose="020B060602020203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743814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FE7789A1-B992-CC94-8638-E5551E179D05}"/>
              </a:ext>
            </a:extLst>
          </p:cNvPr>
          <p:cNvSpPr txBox="1"/>
          <p:nvPr/>
        </p:nvSpPr>
        <p:spPr>
          <a:xfrm>
            <a:off x="0" y="565609"/>
            <a:ext cx="1219200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pt-BR" sz="20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Como condição para assumir o cargo, o Congresso reduziu os poderes de Jango, criando o sistema parlamentarista (onde um Primeiro-Ministro governava). Esse sistema perdurou entre 1961 e 1963, quando ocorreu um plebiscito e o povo votou pelo retorno do </a:t>
            </a:r>
            <a:r>
              <a:rPr lang="pt-BR" sz="2000" b="1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Presidencialismo, </a:t>
            </a:r>
            <a:r>
              <a:rPr lang="pt-BR" sz="20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devolvendo os poderes totais a Jango.</a:t>
            </a:r>
            <a:endParaRPr lang="pt-BR" sz="2000" dirty="0">
              <a:effectLst/>
              <a:latin typeface="Arial Narrow" panose="020B0606020202030204" pitchFamily="34" charset="0"/>
              <a:ea typeface="Times New Roman" panose="02020603050405020304" pitchFamily="18" charset="0"/>
            </a:endParaRPr>
          </a:p>
          <a:p>
            <a:pPr algn="just">
              <a:buNone/>
            </a:pPr>
            <a:r>
              <a:rPr lang="pt-BR" sz="20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 ampla vitória de Goulart no plebiscito representou também um endosso popular às Reformas de Base defendidas por Jango. O objetivo dessas reformas era promover mudanças estruturais na sociedade brasileira, buscando reduzir as desigualdades sociais, ampliar direitos e modernizar a economia do país. </a:t>
            </a:r>
            <a:endParaRPr lang="pt-BR" sz="2000" dirty="0">
              <a:effectLst/>
              <a:latin typeface="Arial Narrow" panose="020B0606020202030204" pitchFamily="34" charset="0"/>
              <a:ea typeface="Times New Roman" panose="02020603050405020304" pitchFamily="18" charset="0"/>
            </a:endParaRPr>
          </a:p>
          <a:p>
            <a:pPr algn="just">
              <a:buNone/>
            </a:pPr>
            <a:r>
              <a:rPr lang="pt-BR" sz="20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Entre as principais propostas estavam a reforma agrária, que pretendia desapropriar grandes propriedades improdutivas para distribuir terras aos trabalhadores rurais; a reforma educacional, voltada para ampliar o acesso à educação e combater o analfabetismo; a reforma fiscal, que buscava tornar a cobrança de impostos mais justa; e a reforma urbana, relacionada à melhoria das condições de moradia e à regulamentação do valor dos aluguéis. Também estavam previstas mudanças no sistema bancário, eleitoral e universitário. </a:t>
            </a:r>
            <a:endParaRPr lang="pt-BR" sz="2000" dirty="0">
              <a:effectLst/>
              <a:latin typeface="Arial Narrow" panose="020B0606020202030204" pitchFamily="34" charset="0"/>
              <a:ea typeface="Times New Roman" panose="02020603050405020304" pitchFamily="18" charset="0"/>
            </a:endParaRPr>
          </a:p>
          <a:p>
            <a:pPr algn="just">
              <a:buNone/>
            </a:pPr>
            <a:r>
              <a:rPr lang="pt-BR" sz="20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As reformas ganharam apoio de sindicatos, movimentos populares e grupos de esquerda, que defendiam transformações sociais mais profundas no país. Por outro lado, setores conservadores, empresários, parte das Forças Armadas e grupos ligados às elites econômicas viam essas propostas como uma ameaça aos seus interesses e associavam Jango ao avanço do comunismo, em um contexto marcado pela Guerra Fria.</a:t>
            </a:r>
            <a:endParaRPr lang="pt-BR" sz="2000" dirty="0">
              <a:effectLst/>
              <a:latin typeface="Arial Narrow" panose="020B0606020202030204" pitchFamily="34" charset="0"/>
              <a:ea typeface="Times New Roman" panose="02020603050405020304" pitchFamily="18" charset="0"/>
            </a:endParaRPr>
          </a:p>
          <a:p>
            <a:pPr algn="just">
              <a:buNone/>
            </a:pPr>
            <a:r>
              <a:rPr lang="pt-BR" sz="20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Em março de 1964, durante o comício da Central do Brasil, no Rio de Janeiro, Jango reafirmou publicamente seu compromisso com essas mudanças. Esse movimento intensificou as tensões políticas no Brasil e poucas semanas depois, ocorreu o golpe civil-militar de 1964, que depôs o presidente e deu início à ditadura militar no Brasil.</a:t>
            </a:r>
            <a:endParaRPr lang="pt-BR" sz="2000" dirty="0">
              <a:effectLst/>
              <a:latin typeface="Arial Narrow" panose="020B060602020203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160131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D94A8669-5065-CE55-63D8-F211D60019C4}"/>
              </a:ext>
            </a:extLst>
          </p:cNvPr>
          <p:cNvSpPr txBox="1"/>
          <p:nvPr/>
        </p:nvSpPr>
        <p:spPr>
          <a:xfrm>
            <a:off x="0" y="542100"/>
            <a:ext cx="1219200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0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Como é possível perceber, o golpe de 1964 não foi um evento isolado ou uma surpresa repentina na história do Brasil. ele foi resultado de um processo que se arrastou por anos. A economia fragilizada pelo endividamento da era JK, Jânio Quadros, com suas decisões imprevisíveis e sua renúncia inesperada, o que abriu portas para uma crise política sem precedentes. </a:t>
            </a:r>
            <a:r>
              <a:rPr lang="pt-BR" sz="2000" dirty="0">
                <a:latin typeface="Arial Narrow" panose="020B0606020202030204" pitchFamily="34" charset="0"/>
              </a:rPr>
              <a:t>Compreender esse período é importante para entender que nenhum grande acontecimento político nasce do nada. Crises econômicas prolongadas e a falta de diálogo entre grupos opostos criam ambientes de instabilidade onde soluções autoritárias passam a ser vistas, perigosamente, como saídas fáceis. Olhar para o colapso da democracia em 1964 é lembrar que a estabilidade de um país depende do equilíbrio social, da responsabilidade econômica e, acima de tudo, do respeito contínuo às regras democráticas. O passado serve de alerta para que o presente saiba proteger o futuro.</a:t>
            </a:r>
          </a:p>
          <a:p>
            <a:pPr algn="just">
              <a:buNone/>
            </a:pPr>
            <a:endParaRPr lang="pt-BR" sz="2000" dirty="0">
              <a:effectLst/>
              <a:latin typeface="Arial Narrow" panose="020B0606020202030204" pitchFamily="34" charset="0"/>
              <a:ea typeface="Times New Roman" panose="02020603050405020304" pitchFamily="18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1349A48-A216-A1E1-7B47-9AA1869E1C02}"/>
              </a:ext>
            </a:extLst>
          </p:cNvPr>
          <p:cNvSpPr txBox="1"/>
          <p:nvPr/>
        </p:nvSpPr>
        <p:spPr>
          <a:xfrm>
            <a:off x="5861115" y="5869624"/>
            <a:ext cx="616041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buNone/>
            </a:pPr>
            <a:r>
              <a:rPr lang="pt-BR" sz="10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Elaborado para fins didáticos.</a:t>
            </a:r>
            <a:endParaRPr lang="pt-BR" sz="1000" dirty="0">
              <a:effectLst/>
              <a:latin typeface="Arial Narrow" panose="020B0606020202030204" pitchFamily="34" charset="0"/>
              <a:ea typeface="Times New Roman" panose="02020603050405020304" pitchFamily="18" charset="0"/>
            </a:endParaRPr>
          </a:p>
          <a:p>
            <a:pPr algn="r">
              <a:buNone/>
            </a:pPr>
            <a:r>
              <a:rPr lang="pt-BR" sz="10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Fontes: </a:t>
            </a:r>
            <a:r>
              <a:rPr lang="pt-BR" sz="1000" b="1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FAUSTO, Boris.</a:t>
            </a:r>
            <a:r>
              <a:rPr lang="pt-BR" sz="10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pt-BR" sz="1000" i="1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História do Brasil</a:t>
            </a:r>
            <a:r>
              <a:rPr lang="pt-BR" sz="10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São Paulo: EDUSP, 2019.</a:t>
            </a:r>
            <a:endParaRPr lang="pt-BR" sz="1000" dirty="0">
              <a:effectLst/>
              <a:latin typeface="Arial Narrow" panose="020B0606020202030204" pitchFamily="34" charset="0"/>
              <a:ea typeface="Times New Roman" panose="02020603050405020304" pitchFamily="18" charset="0"/>
            </a:endParaRPr>
          </a:p>
          <a:p>
            <a:pPr algn="r">
              <a:buNone/>
            </a:pPr>
            <a:r>
              <a:rPr lang="pt-BR" sz="1000" b="1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SKIDMORE, Thomas E.</a:t>
            </a:r>
            <a:r>
              <a:rPr lang="pt-BR" sz="10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pt-BR" sz="1000" i="1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Brasil: de Getúlio a Castelo Branco (1930-1964)</a:t>
            </a:r>
            <a:r>
              <a:rPr lang="pt-BR" sz="10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Rio de Janeiro: Paz e Terra, 2010.</a:t>
            </a:r>
            <a:endParaRPr lang="pt-BR" sz="1000" dirty="0">
              <a:effectLst/>
              <a:latin typeface="Arial Narrow" panose="020B0606020202030204" pitchFamily="34" charset="0"/>
              <a:ea typeface="Times New Roman" panose="02020603050405020304" pitchFamily="18" charset="0"/>
            </a:endParaRPr>
          </a:p>
          <a:p>
            <a:pPr algn="r">
              <a:buNone/>
            </a:pPr>
            <a:r>
              <a:rPr lang="pt-BR" sz="10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gov.br/</a:t>
            </a:r>
            <a:r>
              <a:rPr lang="pt-BR" sz="1000" dirty="0" err="1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arquivonacional</a:t>
            </a:r>
            <a:endParaRPr lang="pt-BR" sz="1000" dirty="0">
              <a:effectLst/>
              <a:latin typeface="Arial Narrow" panose="020B0606020202030204" pitchFamily="34" charset="0"/>
              <a:ea typeface="Times New Roman" panose="02020603050405020304" pitchFamily="18" charset="0"/>
            </a:endParaRPr>
          </a:p>
          <a:p>
            <a:pPr algn="r">
              <a:buNone/>
            </a:pPr>
            <a:r>
              <a:rPr lang="pt-BR" sz="10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cpdoc.fgv.br</a:t>
            </a:r>
            <a:endParaRPr lang="pt-BR" sz="1000" dirty="0">
              <a:effectLst/>
              <a:latin typeface="Arial Narrow" panose="020B0606020202030204" pitchFamily="34" charset="0"/>
              <a:ea typeface="Times New Roman" panose="02020603050405020304" pitchFamily="18" charset="0"/>
            </a:endParaRPr>
          </a:p>
          <a:p>
            <a:pPr algn="just">
              <a:buNone/>
            </a:pPr>
            <a:r>
              <a:rPr lang="pt-BR" sz="10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25296839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B777DF-1AA9-F5B5-0A87-0B4825C78B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D7E81BB9-1981-9E2D-3DAD-3AB425B6D5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1792" y="577058"/>
            <a:ext cx="3828415" cy="664210"/>
          </a:xfrm>
          <a:prstGeom prst="rect">
            <a:avLst/>
          </a:prstGeom>
          <a:noFill/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7BE6592F-FB8A-4850-BAF4-59F539E663A7}"/>
              </a:ext>
            </a:extLst>
          </p:cNvPr>
          <p:cNvSpPr txBox="1"/>
          <p:nvPr/>
        </p:nvSpPr>
        <p:spPr>
          <a:xfrm>
            <a:off x="104316" y="1162567"/>
            <a:ext cx="12018553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1900" dirty="0">
                <a:latin typeface="Arial Narrow" panose="020B0606020202030204" pitchFamily="34" charset="0"/>
                <a:ea typeface="Inter" panose="020B0604020202020204" charset="0"/>
              </a:rPr>
              <a:t>14. Quais os principais avanços e desafios enfrentados pelo Brasil durante a República populista? </a:t>
            </a:r>
          </a:p>
          <a:p>
            <a:pPr algn="just"/>
            <a:endParaRPr lang="pt-BR" sz="1900" dirty="0">
              <a:latin typeface="Arial Narrow" panose="020B0606020202030204" pitchFamily="34" charset="0"/>
              <a:ea typeface="Inter" panose="020B0604020202020204" charset="0"/>
            </a:endParaRPr>
          </a:p>
          <a:p>
            <a:pPr algn="just"/>
            <a:r>
              <a:rPr lang="pt-BR" sz="1900" dirty="0">
                <a:latin typeface="Arial Narrow" panose="020B0606020202030204" pitchFamily="34" charset="0"/>
                <a:ea typeface="Inter" panose="020B0604020202020204" charset="0"/>
              </a:rPr>
              <a:t>15. (UDESC – Adaptado) Sobre o período que sucede o Estado Novo, até a ocorrência do Golpe Civil-Militar (1945-1964), é correto afirmar:</a:t>
            </a:r>
          </a:p>
          <a:p>
            <a:pPr algn="just"/>
            <a:r>
              <a:rPr lang="pt-BR" sz="1900" dirty="0">
                <a:latin typeface="Arial Narrow" panose="020B0606020202030204" pitchFamily="34" charset="0"/>
                <a:ea typeface="Inter" panose="020B0604020202020204" charset="0"/>
              </a:rPr>
              <a:t>A) Jânio Quadros e João Goulart uniram forças na oposição e renunciaram juntos, permitindo a formação de uma junta militar e de um governo democrático.</a:t>
            </a:r>
          </a:p>
          <a:p>
            <a:pPr algn="just"/>
            <a:r>
              <a:rPr lang="pt-BR" sz="1900" dirty="0">
                <a:latin typeface="Arial Narrow" panose="020B0606020202030204" pitchFamily="34" charset="0"/>
                <a:ea typeface="Inter" panose="020B0604020202020204" charset="0"/>
              </a:rPr>
              <a:t>B) Após o Estado Novo, houve um retorno ao autoritarismo, com a reimplantação da Constituição de 1937.</a:t>
            </a:r>
          </a:p>
          <a:p>
            <a:pPr algn="just"/>
            <a:r>
              <a:rPr lang="pt-BR" sz="1900" dirty="0">
                <a:latin typeface="Arial Narrow" panose="020B0606020202030204" pitchFamily="34" charset="0"/>
                <a:ea typeface="Inter" panose="020B0604020202020204" charset="0"/>
              </a:rPr>
              <a:t>C) A redemocratização do Brasil só aconteceu com o Ato Institucional nº 1, criado pelos militares.</a:t>
            </a:r>
          </a:p>
          <a:p>
            <a:pPr algn="just"/>
            <a:r>
              <a:rPr lang="pt-BR" sz="1900" dirty="0">
                <a:latin typeface="Arial Narrow" panose="020B0606020202030204" pitchFamily="34" charset="0"/>
                <a:ea typeface="Inter" panose="020B0604020202020204" charset="0"/>
              </a:rPr>
              <a:t>D) Houve, por um breve período, a adoção do regime parlamentarista.</a:t>
            </a:r>
          </a:p>
          <a:p>
            <a:pPr algn="just"/>
            <a:endParaRPr lang="pt-BR" sz="1900" dirty="0">
              <a:latin typeface="Arial Narrow" panose="020B0606020202030204" pitchFamily="34" charset="0"/>
              <a:ea typeface="Inter" panose="020B0604020202020204" charset="0"/>
            </a:endParaRPr>
          </a:p>
          <a:p>
            <a:pPr algn="just"/>
            <a:r>
              <a:rPr lang="pt-BR" sz="1900" dirty="0">
                <a:latin typeface="Arial Narrow" panose="020B0606020202030204" pitchFamily="34" charset="0"/>
                <a:ea typeface="Inter" panose="020B0604020202020204" charset="0"/>
              </a:rPr>
              <a:t>16. Explique como a Guerra Fria influenciou  política brasileira e contribuiu para a polarização que antecedeu o golpe civil-militar de 1964?</a:t>
            </a:r>
          </a:p>
          <a:p>
            <a:pPr algn="just"/>
            <a:endParaRPr lang="pt-BR" sz="1900" dirty="0">
              <a:latin typeface="Arial Narrow" panose="020B0606020202030204" pitchFamily="34" charset="0"/>
              <a:ea typeface="Inter" panose="020B0604020202020204" charset="0"/>
            </a:endParaRPr>
          </a:p>
          <a:p>
            <a:pPr algn="just"/>
            <a:r>
              <a:rPr lang="pt-BR" sz="1900" dirty="0">
                <a:latin typeface="Arial Narrow" panose="020B0606020202030204" pitchFamily="34" charset="0"/>
                <a:ea typeface="Inter" panose="020B0604020202020204" charset="0"/>
              </a:rPr>
              <a:t>17. Getúlio Vargas retornou ao poder em 1951 pelo voto popular. O que o nacionalismo econômico defendido por ele buscava e qual empresa criada nesse período é o principal exemplo dessa política.</a:t>
            </a:r>
          </a:p>
          <a:p>
            <a:pPr algn="just"/>
            <a:endParaRPr lang="pt-BR" sz="1900" dirty="0">
              <a:latin typeface="Arial Narrow" panose="020B0606020202030204" pitchFamily="34" charset="0"/>
              <a:ea typeface="Inter" panose="020B0604020202020204" charset="0"/>
            </a:endParaRPr>
          </a:p>
          <a:p>
            <a:pPr algn="just"/>
            <a:r>
              <a:rPr lang="pt-BR" sz="1900" dirty="0">
                <a:latin typeface="Arial Narrow" panose="020B0606020202030204" pitchFamily="34" charset="0"/>
                <a:ea typeface="Inter" panose="020B0604020202020204" charset="0"/>
              </a:rPr>
              <a:t>18. Apesar de ter governado por apenas sete meses, Jânio Quadros gerou grandes críticas, devido à sua “política externa independente”. De acordo com o texto, qual atitude gerou forte indignação e qual era sua pretensão política com essa ação?</a:t>
            </a:r>
          </a:p>
          <a:p>
            <a:pPr algn="just"/>
            <a:endParaRPr lang="pt-BR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170685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9E103D-8934-09A5-E40E-A75809659D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3BACEAEC-69C4-07ED-7905-17FC54B6F2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1792" y="577058"/>
            <a:ext cx="3828415" cy="664210"/>
          </a:xfrm>
          <a:prstGeom prst="rect">
            <a:avLst/>
          </a:prstGeom>
          <a:noFill/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2BDF9E47-A814-ACB4-85F7-83218B8B5808}"/>
              </a:ext>
            </a:extLst>
          </p:cNvPr>
          <p:cNvSpPr txBox="1"/>
          <p:nvPr/>
        </p:nvSpPr>
        <p:spPr>
          <a:xfrm>
            <a:off x="0" y="1099226"/>
            <a:ext cx="12122869" cy="58015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pt-BR" sz="1900" dirty="0">
              <a:latin typeface="Arial Narrow" panose="020B0606020202030204" pitchFamily="34" charset="0"/>
            </a:endParaRPr>
          </a:p>
          <a:p>
            <a:pPr algn="just"/>
            <a:endParaRPr lang="pt-BR" sz="1900" dirty="0">
              <a:latin typeface="Arial Narrow" panose="020B0606020202030204" pitchFamily="34" charset="0"/>
            </a:endParaRPr>
          </a:p>
          <a:p>
            <a:pPr algn="just"/>
            <a:endParaRPr lang="pt-BR" sz="1900" dirty="0">
              <a:latin typeface="Arial Narrow" panose="020B0606020202030204" pitchFamily="34" charset="0"/>
            </a:endParaRPr>
          </a:p>
          <a:p>
            <a:pPr algn="just"/>
            <a:r>
              <a:rPr lang="pt-BR" sz="1900" dirty="0">
                <a:latin typeface="Arial Narrow" panose="020B0606020202030204" pitchFamily="34" charset="0"/>
              </a:rPr>
              <a:t>       </a:t>
            </a:r>
          </a:p>
          <a:p>
            <a:pPr algn="just"/>
            <a:endParaRPr lang="pt-BR" sz="1900" dirty="0">
              <a:latin typeface="Arial Narrow" panose="020B0606020202030204" pitchFamily="34" charset="0"/>
            </a:endParaRPr>
          </a:p>
          <a:p>
            <a:pPr algn="just"/>
            <a:endParaRPr lang="pt-BR" sz="1900" dirty="0">
              <a:latin typeface="Arial Narrow" panose="020B0606020202030204" pitchFamily="34" charset="0"/>
            </a:endParaRPr>
          </a:p>
          <a:p>
            <a:pPr algn="just"/>
            <a:r>
              <a:rPr lang="pt-BR" sz="1900" dirty="0">
                <a:latin typeface="Arial Narrow" panose="020B0606020202030204" pitchFamily="34" charset="0"/>
              </a:rPr>
              <a:t>      </a:t>
            </a:r>
          </a:p>
          <a:p>
            <a:pPr algn="just"/>
            <a:endParaRPr lang="pt-BR" sz="1900" dirty="0">
              <a:latin typeface="Arial Narrow" panose="020B0606020202030204" pitchFamily="34" charset="0"/>
            </a:endParaRPr>
          </a:p>
          <a:p>
            <a:pPr algn="just"/>
            <a:endParaRPr lang="pt-BR" sz="1900" dirty="0">
              <a:latin typeface="Arial Narrow" panose="020B0606020202030204" pitchFamily="34" charset="0"/>
            </a:endParaRPr>
          </a:p>
          <a:p>
            <a:pPr algn="just"/>
            <a:endParaRPr lang="pt-BR" sz="1900" dirty="0">
              <a:latin typeface="Arial Narrow" panose="020B0606020202030204" pitchFamily="34" charset="0"/>
            </a:endParaRPr>
          </a:p>
          <a:p>
            <a:pPr algn="just"/>
            <a:r>
              <a:rPr lang="pt-BR" sz="1900" dirty="0">
                <a:latin typeface="Arial Narrow" panose="020B0606020202030204" pitchFamily="34" charset="0"/>
              </a:rPr>
              <a:t>            Meta de Faminto</a:t>
            </a:r>
          </a:p>
          <a:p>
            <a:pPr algn="just"/>
            <a:r>
              <a:rPr lang="pt-BR" sz="1900" dirty="0">
                <a:latin typeface="Arial Narrow" panose="020B0606020202030204" pitchFamily="34" charset="0"/>
              </a:rPr>
              <a:t>JK — Você agora tem automóvel brasileiro, para correr em estradas pavimentadas com asfalto brasileiro, com </a:t>
            </a:r>
            <a:r>
              <a:rPr lang="pt-BR" sz="1900" dirty="0" err="1">
                <a:latin typeface="Arial Narrow" panose="020B0606020202030204" pitchFamily="34" charset="0"/>
              </a:rPr>
              <a:t>gazolina</a:t>
            </a:r>
            <a:r>
              <a:rPr lang="pt-BR" sz="1900" dirty="0">
                <a:latin typeface="Arial Narrow" panose="020B0606020202030204" pitchFamily="34" charset="0"/>
              </a:rPr>
              <a:t> brasileira. Que mais quer? </a:t>
            </a:r>
          </a:p>
          <a:p>
            <a:pPr algn="just"/>
            <a:r>
              <a:rPr lang="pt-BR" sz="1900" dirty="0">
                <a:latin typeface="Arial Narrow" panose="020B0606020202030204" pitchFamily="34" charset="0"/>
              </a:rPr>
              <a:t>JECA — Um prato de feijão brasileiro, seu </a:t>
            </a:r>
            <a:r>
              <a:rPr lang="pt-BR" sz="1900" dirty="0" err="1">
                <a:latin typeface="Arial Narrow" panose="020B0606020202030204" pitchFamily="34" charset="0"/>
              </a:rPr>
              <a:t>doutô</a:t>
            </a:r>
            <a:r>
              <a:rPr lang="pt-BR" sz="1900" dirty="0">
                <a:latin typeface="Arial Narrow" panose="020B0606020202030204" pitchFamily="34" charset="0"/>
              </a:rPr>
              <a:t>!</a:t>
            </a:r>
          </a:p>
          <a:p>
            <a:pPr algn="r"/>
            <a:r>
              <a:rPr lang="pt-BR" sz="1000" dirty="0">
                <a:latin typeface="Arial Narrow" panose="020B0606020202030204" pitchFamily="34" charset="0"/>
              </a:rPr>
              <a:t>THÉO. In: LEMOS, R. (Org.). Uma história do Brasil através da caricatura (1840-2001). Rio de Janeiro: Bom Texto; Letras &amp; Expressões, 2001.</a:t>
            </a:r>
          </a:p>
          <a:p>
            <a:pPr algn="just"/>
            <a:r>
              <a:rPr lang="pt-BR" sz="1900" dirty="0">
                <a:latin typeface="Arial Narrow" panose="020B0606020202030204" pitchFamily="34" charset="0"/>
              </a:rPr>
              <a:t>A charge ironiza a política desenvolvimentista do governo Juscelino Kubitschek, ao</a:t>
            </a:r>
          </a:p>
          <a:p>
            <a:pPr algn="just"/>
            <a:r>
              <a:rPr lang="pt-BR" sz="1900" dirty="0">
                <a:latin typeface="Arial Narrow" panose="020B0606020202030204" pitchFamily="34" charset="0"/>
              </a:rPr>
              <a:t>(A) evidenciar que o incremento da malha viária diminuiu as desigualdades regionais do país.</a:t>
            </a:r>
          </a:p>
          <a:p>
            <a:pPr algn="just"/>
            <a:r>
              <a:rPr lang="pt-BR" sz="1900" dirty="0">
                <a:latin typeface="Arial Narrow" panose="020B0606020202030204" pitchFamily="34" charset="0"/>
              </a:rPr>
              <a:t>(B) enfatizar que o crescimento econômico implicou aumento das contradições socioespaciais.</a:t>
            </a:r>
          </a:p>
          <a:p>
            <a:pPr algn="just"/>
            <a:r>
              <a:rPr lang="pt-BR" sz="1900" dirty="0">
                <a:latin typeface="Arial Narrow" panose="020B0606020202030204" pitchFamily="34" charset="0"/>
              </a:rPr>
              <a:t>(C) ressaltar que o investimento no setor de bens duráveis incrementou os salários de trabalhadores.</a:t>
            </a:r>
          </a:p>
          <a:p>
            <a:pPr algn="just"/>
            <a:r>
              <a:rPr lang="pt-BR" sz="1900" dirty="0">
                <a:latin typeface="Arial Narrow" panose="020B0606020202030204" pitchFamily="34" charset="0"/>
              </a:rPr>
              <a:t>(D) destacar que a modernização das indústrias dinamizou a produção de alimentos para o mercado interno.</a:t>
            </a:r>
          </a:p>
        </p:txBody>
      </p:sp>
      <p:pic>
        <p:nvPicPr>
          <p:cNvPr id="14338" name="Picture 2" descr="Imagem (Foto: Reprodução/Enem)">
            <a:extLst>
              <a:ext uri="{FF2B5EF4-FFF2-40B4-BE49-F238E27FC236}">
                <a16:creationId xmlns:a16="http://schemas.microsoft.com/office/drawing/2014/main" id="{A1F6031A-0F8B-1A56-2217-BED9DC2E64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707" y="1041552"/>
            <a:ext cx="2747805" cy="2958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0C49F9A6-C2C9-6983-E12C-D1A8666350DE}"/>
              </a:ext>
            </a:extLst>
          </p:cNvPr>
          <p:cNvSpPr txBox="1"/>
          <p:nvPr/>
        </p:nvSpPr>
        <p:spPr>
          <a:xfrm>
            <a:off x="0" y="577058"/>
            <a:ext cx="2891547" cy="3847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1900" dirty="0">
                <a:latin typeface="Arial Narrow" panose="020B0606020202030204" pitchFamily="34" charset="0"/>
              </a:rPr>
              <a:t>19. (ENEM 2013 - Adaptada)</a:t>
            </a:r>
          </a:p>
        </p:txBody>
      </p:sp>
    </p:spTree>
    <p:extLst>
      <p:ext uri="{BB962C8B-B14F-4D97-AF65-F5344CB8AC3E}">
        <p14:creationId xmlns:p14="http://schemas.microsoft.com/office/powerpoint/2010/main" val="5572238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216E8482-32FF-3297-86FC-CE10F7BE1965}"/>
              </a:ext>
            </a:extLst>
          </p:cNvPr>
          <p:cNvSpPr txBox="1"/>
          <p:nvPr/>
        </p:nvSpPr>
        <p:spPr>
          <a:xfrm>
            <a:off x="0" y="525292"/>
            <a:ext cx="12192000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000" dirty="0">
                <a:latin typeface="Arial Narrow" panose="020B0606020202030204" pitchFamily="34" charset="0"/>
              </a:rPr>
              <a:t>20. (FIP-Moc – Adaptado) O discurso de posse de Jânio Quadros foi uma denúncia das condições em que recebia o governo: “sacamos contra o futuro muito mais do que a imaginação ousa arriscar (...) cumpre agora saldar amargamente”. </a:t>
            </a:r>
          </a:p>
          <a:p>
            <a:pPr algn="r"/>
            <a:r>
              <a:rPr lang="pt-BR" sz="1000" dirty="0">
                <a:latin typeface="Arial Narrow" panose="020B0606020202030204" pitchFamily="34" charset="0"/>
              </a:rPr>
              <a:t>Fonte: RICUPERO, Rubens – A diplomação na construção do Brasil – 1750-2016. Versal Editora, 2017.</a:t>
            </a:r>
          </a:p>
          <a:p>
            <a:pPr algn="just"/>
            <a:r>
              <a:rPr lang="pt-BR" sz="2000" dirty="0">
                <a:latin typeface="Arial Narrow" panose="020B0606020202030204" pitchFamily="34" charset="0"/>
              </a:rPr>
              <a:t>A situação descrita é justificada pelo:</a:t>
            </a:r>
          </a:p>
          <a:p>
            <a:pPr algn="just"/>
            <a:r>
              <a:rPr lang="pt-BR" sz="2000" dirty="0">
                <a:latin typeface="Arial Narrow" panose="020B0606020202030204" pitchFamily="34" charset="0"/>
              </a:rPr>
              <a:t>A) Crescimento da taxa inflacionária e do déficit orçamentário, no período final do governo de Juscelino Kubitschek.</a:t>
            </a:r>
          </a:p>
          <a:p>
            <a:pPr algn="just"/>
            <a:r>
              <a:rPr lang="pt-BR" sz="2000" dirty="0">
                <a:latin typeface="Arial Narrow" panose="020B0606020202030204" pitchFamily="34" charset="0"/>
              </a:rPr>
              <a:t>B) Desastre da política de valorização dos Mil Réis, resultando em uma balança comercial desfavorável aos interesses nacionais.</a:t>
            </a:r>
          </a:p>
          <a:p>
            <a:pPr algn="just"/>
            <a:r>
              <a:rPr lang="pt-BR" sz="2000" dirty="0">
                <a:latin typeface="Arial Narrow" panose="020B0606020202030204" pitchFamily="34" charset="0"/>
              </a:rPr>
              <a:t>C) Aumento de 100% do salário mínimo, proposto por João Goulart, Ministro da Economia, no segundo Governo Vargas.</a:t>
            </a:r>
          </a:p>
          <a:p>
            <a:pPr algn="just"/>
            <a:r>
              <a:rPr lang="pt-BR" sz="2000" dirty="0">
                <a:latin typeface="Arial Narrow" panose="020B0606020202030204" pitchFamily="34" charset="0"/>
              </a:rPr>
              <a:t>D) Término do chamado “Milagre Econômico”, resultante da desvalorização do dólar, moeda de cota de petróleo.</a:t>
            </a:r>
          </a:p>
          <a:p>
            <a:pPr algn="just"/>
            <a:endParaRPr lang="pt-BR" sz="2000" dirty="0">
              <a:latin typeface="Arial Narrow" panose="020B0606020202030204" pitchFamily="34" charset="0"/>
            </a:endParaRPr>
          </a:p>
          <a:p>
            <a:pPr algn="just"/>
            <a:r>
              <a:rPr lang="pt-BR" sz="2000" dirty="0">
                <a:latin typeface="Arial Narrow" panose="020B0606020202030204" pitchFamily="34" charset="0"/>
              </a:rPr>
              <a:t>21. O governo de JK é muito lembrado pelo slogan “50 anos de progresso em 5 anos de governo” e pela construção de Brasília. No entanto, o texto aponta que esse modelo desenvolvimentista do seu governo, deixaram consequências econômicas graves para os próximos presidentes. Quais consequências foram essas?</a:t>
            </a:r>
          </a:p>
          <a:p>
            <a:pPr algn="just"/>
            <a:endParaRPr lang="pt-BR" sz="2000" dirty="0">
              <a:latin typeface="Arial Narrow" panose="020B0606020202030204" pitchFamily="34" charset="0"/>
            </a:endParaRPr>
          </a:p>
          <a:p>
            <a:pPr algn="just"/>
            <a:r>
              <a:rPr lang="pt-BR" sz="2000" dirty="0">
                <a:latin typeface="Arial Narrow" panose="020B0606020202030204" pitchFamily="34" charset="0"/>
              </a:rPr>
              <a:t>22. O governo de João Goulart (1961–1964) foi marcado por grande instabilidade política, sendo constantemente ameaçado por articulações golpistas e disputas entre diferentes forças sociais e institucionais. De que maneira as propostas de Jango contribuíram para o aumento da oposição ao seu governo?</a:t>
            </a:r>
          </a:p>
        </p:txBody>
      </p:sp>
    </p:spTree>
    <p:extLst>
      <p:ext uri="{BB962C8B-B14F-4D97-AF65-F5344CB8AC3E}">
        <p14:creationId xmlns:p14="http://schemas.microsoft.com/office/powerpoint/2010/main" val="6205156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FA510F-2DA0-B310-1A75-114707E1E6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7" name="Imagem 25">
            <a:extLst>
              <a:ext uri="{FF2B5EF4-FFF2-40B4-BE49-F238E27FC236}">
                <a16:creationId xmlns:a16="http://schemas.microsoft.com/office/drawing/2014/main" id="{B7C11ADB-48A0-6E6C-0537-127D2D9800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325" y="744538"/>
            <a:ext cx="2143125" cy="1103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8" name="Imagem 2">
            <a:extLst>
              <a:ext uri="{FF2B5EF4-FFF2-40B4-BE49-F238E27FC236}">
                <a16:creationId xmlns:a16="http://schemas.microsoft.com/office/drawing/2014/main" id="{60C4D112-4F3C-BD2F-0197-B114D0D326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4362" y="1096963"/>
            <a:ext cx="8439097" cy="301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11D2BD84-7900-8AEF-68F7-CA5552CA3C2C}"/>
              </a:ext>
            </a:extLst>
          </p:cNvPr>
          <p:cNvSpPr txBox="1"/>
          <p:nvPr/>
        </p:nvSpPr>
        <p:spPr>
          <a:xfrm>
            <a:off x="483079" y="2887975"/>
            <a:ext cx="38354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1" dirty="0"/>
              <a:t>1. Getúlio</a:t>
            </a:r>
            <a:endParaRPr lang="pt-BR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862B157E-01EE-1CD7-E223-A0EBECFAF855}"/>
              </a:ext>
            </a:extLst>
          </p:cNvPr>
          <p:cNvSpPr txBox="1"/>
          <p:nvPr/>
        </p:nvSpPr>
        <p:spPr>
          <a:xfrm>
            <a:off x="2400790" y="3645327"/>
            <a:ext cx="925614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b="1" dirty="0">
                <a:latin typeface="Arial Narrow" panose="020B0606020202030204" pitchFamily="34" charset="0"/>
              </a:rPr>
              <a:t>SINOPSE: </a:t>
            </a:r>
            <a:r>
              <a:rPr lang="pt-BR" dirty="0"/>
              <a:t>O filme acompanha o então presidente do Brasil Getúlio Vargas, em seus 19 últimos dias de vida. Pressionado por uma crise política sem precedentes, em decorrência das acusações de que teria ordenado o atentado contra o jornalista Carlos Lacerda, ele avalia os riscos existentes até tomar uma decisão que mudará o rumo da política do Brasil. </a:t>
            </a:r>
            <a:endParaRPr lang="pt-BR" dirty="0">
              <a:latin typeface="Arial Narrow" panose="020B0606020202030204" pitchFamily="34" charset="0"/>
            </a:endParaRPr>
          </a:p>
          <a:p>
            <a:pPr algn="just"/>
            <a:r>
              <a:rPr lang="pt-BR" b="1" dirty="0">
                <a:latin typeface="Arial Narrow" panose="020B0606020202030204" pitchFamily="34" charset="0"/>
              </a:rPr>
              <a:t>Classificação</a:t>
            </a:r>
            <a:r>
              <a:rPr lang="pt-BR" dirty="0">
                <a:latin typeface="Arial Narrow" panose="020B0606020202030204" pitchFamily="34" charset="0"/>
              </a:rPr>
              <a:t>: </a:t>
            </a:r>
            <a:r>
              <a:rPr lang="pt-BR" dirty="0"/>
              <a:t>Não recomendado para menores de 12 anos.</a:t>
            </a:r>
            <a:endParaRPr lang="pt-BR" dirty="0">
              <a:latin typeface="Arial Narrow" panose="020B0606020202030204" pitchFamily="34" charset="0"/>
            </a:endParaRPr>
          </a:p>
        </p:txBody>
      </p:sp>
      <p:pic>
        <p:nvPicPr>
          <p:cNvPr id="15362" name="Imagem 1">
            <a:extLst>
              <a:ext uri="{FF2B5EF4-FFF2-40B4-BE49-F238E27FC236}">
                <a16:creationId xmlns:a16="http://schemas.microsoft.com/office/drawing/2014/main" id="{35E9952D-8AF9-7FC0-4EEE-6645C7D70F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34" y="3337331"/>
            <a:ext cx="1528955" cy="2093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934287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C17BD8-976D-3DC0-BAED-A62CB9E741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7" name="Imagem 25">
            <a:extLst>
              <a:ext uri="{FF2B5EF4-FFF2-40B4-BE49-F238E27FC236}">
                <a16:creationId xmlns:a16="http://schemas.microsoft.com/office/drawing/2014/main" id="{929C8450-5946-C996-B4C3-722F913470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325" y="744538"/>
            <a:ext cx="2143125" cy="1103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8" name="Imagem 2">
            <a:extLst>
              <a:ext uri="{FF2B5EF4-FFF2-40B4-BE49-F238E27FC236}">
                <a16:creationId xmlns:a16="http://schemas.microsoft.com/office/drawing/2014/main" id="{1B3F4EB4-2621-F466-4B7F-469E177E53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4362" y="1096963"/>
            <a:ext cx="8439097" cy="301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EED3046B-64C5-E979-6AC7-20C7FDB15B55}"/>
              </a:ext>
            </a:extLst>
          </p:cNvPr>
          <p:cNvSpPr txBox="1"/>
          <p:nvPr/>
        </p:nvSpPr>
        <p:spPr>
          <a:xfrm>
            <a:off x="483079" y="2887975"/>
            <a:ext cx="38354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1" dirty="0"/>
              <a:t>2. O Dia que durou 21 anos</a:t>
            </a:r>
            <a:endParaRPr lang="pt-BR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3D35FBC9-3286-DC87-E312-B80C095BF065}"/>
              </a:ext>
            </a:extLst>
          </p:cNvPr>
          <p:cNvSpPr txBox="1"/>
          <p:nvPr/>
        </p:nvSpPr>
        <p:spPr>
          <a:xfrm>
            <a:off x="2400790" y="3645327"/>
            <a:ext cx="925614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b="1" dirty="0">
                <a:latin typeface="Arial Narrow" panose="020B0606020202030204" pitchFamily="34" charset="0"/>
              </a:rPr>
              <a:t>SINOPSE: </a:t>
            </a:r>
            <a:r>
              <a:rPr lang="pt-BR" dirty="0"/>
              <a:t>O documentário revela a influência dos Estados Unidos no Golpe de 1964 no Brasil, destacando o envolvimento da CIA e da Casa Branca na derrubada de João Goulart e no apoio à ditadura militar liderada por Castelo Branco, com base em documentos e gravações da época. </a:t>
            </a:r>
            <a:endParaRPr lang="pt-BR" dirty="0">
              <a:latin typeface="Arial Narrow" panose="020B0606020202030204" pitchFamily="34" charset="0"/>
            </a:endParaRPr>
          </a:p>
          <a:p>
            <a:pPr algn="just"/>
            <a:r>
              <a:rPr lang="pt-BR" b="1" dirty="0">
                <a:latin typeface="Arial Narrow" panose="020B0606020202030204" pitchFamily="34" charset="0"/>
              </a:rPr>
              <a:t>Classificação</a:t>
            </a:r>
            <a:r>
              <a:rPr lang="pt-BR" dirty="0">
                <a:latin typeface="Arial Narrow" panose="020B0606020202030204" pitchFamily="34" charset="0"/>
              </a:rPr>
              <a:t>: </a:t>
            </a:r>
            <a:r>
              <a:rPr lang="pt-BR" dirty="0"/>
              <a:t>Não recomendado para menores de 12 anos.</a:t>
            </a:r>
            <a:endParaRPr lang="pt-BR" dirty="0">
              <a:latin typeface="Arial Narrow" panose="020B0606020202030204" pitchFamily="34" charset="0"/>
            </a:endParaRPr>
          </a:p>
        </p:txBody>
      </p:sp>
      <p:pic>
        <p:nvPicPr>
          <p:cNvPr id="16386" name="Imagem 1">
            <a:extLst>
              <a:ext uri="{FF2B5EF4-FFF2-40B4-BE49-F238E27FC236}">
                <a16:creationId xmlns:a16="http://schemas.microsoft.com/office/drawing/2014/main" id="{98527B55-5B69-3B83-3D50-F2A829E66D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017" y="3337331"/>
            <a:ext cx="1424849" cy="1973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12826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7C0B39-A62B-C671-601D-2965EAF4AA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7" name="Imagem 25">
            <a:extLst>
              <a:ext uri="{FF2B5EF4-FFF2-40B4-BE49-F238E27FC236}">
                <a16:creationId xmlns:a16="http://schemas.microsoft.com/office/drawing/2014/main" id="{CA6D9822-CEC6-7502-4294-285E3F6318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325" y="744538"/>
            <a:ext cx="2143125" cy="1103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8" name="Imagem 2">
            <a:extLst>
              <a:ext uri="{FF2B5EF4-FFF2-40B4-BE49-F238E27FC236}">
                <a16:creationId xmlns:a16="http://schemas.microsoft.com/office/drawing/2014/main" id="{E0EBD75B-4793-E3C8-F9B9-E59D8EE9E7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4362" y="1096963"/>
            <a:ext cx="8439097" cy="301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FEFF5297-6FF6-6A1B-CEDF-AE786E0B3A00}"/>
              </a:ext>
            </a:extLst>
          </p:cNvPr>
          <p:cNvSpPr txBox="1"/>
          <p:nvPr/>
        </p:nvSpPr>
        <p:spPr>
          <a:xfrm>
            <a:off x="483079" y="2887975"/>
            <a:ext cx="516869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1" dirty="0"/>
              <a:t>3. Os Anos JK – Uma Trajetória Política.</a:t>
            </a:r>
            <a:endParaRPr lang="pt-BR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3D4AA4E4-B9C6-D91C-BB61-35802031BF92}"/>
              </a:ext>
            </a:extLst>
          </p:cNvPr>
          <p:cNvSpPr txBox="1"/>
          <p:nvPr/>
        </p:nvSpPr>
        <p:spPr>
          <a:xfrm>
            <a:off x="2400790" y="3645327"/>
            <a:ext cx="9256142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b="1" dirty="0">
                <a:latin typeface="Arial Narrow" panose="020B0606020202030204" pitchFamily="34" charset="0"/>
              </a:rPr>
              <a:t>SINOPSE: </a:t>
            </a:r>
            <a:r>
              <a:rPr lang="pt-BR" dirty="0"/>
              <a:t>O documentário traça um panorama do Brasil de 1945 a 1964, tendo como personagem central Juscelino Kubitschek. Fazendo uso de cinejornais, filmes de pequenos produtores, fotografias e material pesquisado em estações de TV, entrevistas com nomes expressivos da política nacional. Aborda fatos marcantes da história como o suicídio de Vargas, a construção de Brasília, os governos de Jânio Quadros e de João Goulart e o golpe de 1964. </a:t>
            </a:r>
            <a:endParaRPr lang="pt-BR" dirty="0">
              <a:latin typeface="Arial Narrow" panose="020B0606020202030204" pitchFamily="34" charset="0"/>
            </a:endParaRPr>
          </a:p>
          <a:p>
            <a:pPr algn="just"/>
            <a:r>
              <a:rPr lang="pt-BR" b="1" dirty="0">
                <a:latin typeface="Arial Narrow" panose="020B0606020202030204" pitchFamily="34" charset="0"/>
              </a:rPr>
              <a:t>Classificação</a:t>
            </a:r>
            <a:r>
              <a:rPr lang="pt-BR" dirty="0">
                <a:latin typeface="Arial Narrow" panose="020B0606020202030204" pitchFamily="34" charset="0"/>
              </a:rPr>
              <a:t>: </a:t>
            </a:r>
            <a:r>
              <a:rPr lang="pt-BR" dirty="0"/>
              <a:t>Livre.</a:t>
            </a:r>
            <a:endParaRPr lang="pt-BR" dirty="0">
              <a:latin typeface="Arial Narrow" panose="020B0606020202030204" pitchFamily="34" charset="0"/>
            </a:endParaRPr>
          </a:p>
        </p:txBody>
      </p:sp>
      <p:pic>
        <p:nvPicPr>
          <p:cNvPr id="17410" name="Picture 2" descr="Os Anos JK - uma trajetória política - Documentário 1980 - AdoroCinema">
            <a:extLst>
              <a:ext uri="{FF2B5EF4-FFF2-40B4-BE49-F238E27FC236}">
                <a16:creationId xmlns:a16="http://schemas.microsoft.com/office/drawing/2014/main" id="{50F299DD-060A-59B3-4F2B-F4C97CB6C7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r:link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162" y="3337331"/>
            <a:ext cx="1560788" cy="2076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02892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795268-AA54-9F66-57CF-2AEF51FDE0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E6E92525-7E36-F444-D5EB-37793E1840D1}"/>
              </a:ext>
            </a:extLst>
          </p:cNvPr>
          <p:cNvSpPr txBox="1"/>
          <p:nvPr/>
        </p:nvSpPr>
        <p:spPr>
          <a:xfrm>
            <a:off x="0" y="1276387"/>
            <a:ext cx="12192000" cy="5324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000" b="1" dirty="0">
                <a:latin typeface="Arial Narrow" panose="020B0606020202030204" pitchFamily="34" charset="0"/>
              </a:rPr>
              <a:t> Ditadura Militar no Brasil</a:t>
            </a:r>
          </a:p>
          <a:p>
            <a:pPr algn="just"/>
            <a:endParaRPr lang="pt-BR" sz="2000" dirty="0">
              <a:latin typeface="Arial Narrow" panose="020B0606020202030204" pitchFamily="34" charset="0"/>
            </a:endParaRPr>
          </a:p>
          <a:p>
            <a:pPr algn="just"/>
            <a:r>
              <a:rPr lang="pt-BR" sz="2000" dirty="0">
                <a:latin typeface="Arial Narrow" panose="020B0606020202030204" pitchFamily="34" charset="0"/>
              </a:rPr>
              <a:t>Desde a sua proclamação em 1889, a República brasileira passou por diversas fases, cada uma marcada por características políticas e sociais distintas. Entre 1945 e 1964, o país vivenciou um período de grande instabilidade política e crises econômicas, com destaque para a inflação crescente. Nesse contexto, intensificado pela Guerra Fria, o medo do comunismo pairava por toda a sociedade brasileira, contribuindo para uma forte polarização política.  Esse cenário instável tornou-se propício para a intervenção militar que, a partir de 1964, deu início a uma ditadura que duraria 21 anos.</a:t>
            </a:r>
          </a:p>
          <a:p>
            <a:pPr algn="just"/>
            <a:r>
              <a:rPr lang="pt-BR" sz="2000" dirty="0">
                <a:latin typeface="Arial Narrow" panose="020B0606020202030204" pitchFamily="34" charset="0"/>
              </a:rPr>
              <a:t>É importante lembrar que esse contexto se deu em plena Guerra Fria, período marcado pelo temor do chamado “perigo comunista”. Após o fim da Segunda Guerra Mundial, iniciou-se um conflito ideológico e geopolítico entre os Estados Unidos, defensores do capitalismo, e a União Soviética, representante do socialismo, em uma disputa pela supremacia econômica, política e militar no cenário global.</a:t>
            </a:r>
          </a:p>
          <a:p>
            <a:pPr algn="just"/>
            <a:r>
              <a:rPr lang="pt-BR" sz="2000" dirty="0">
                <a:latin typeface="Arial Narrow" panose="020B0606020202030204" pitchFamily="34" charset="0"/>
              </a:rPr>
              <a:t>Nesse cenário, os Estados Unidos, com medo da expansão socialista, principalmente depois da Revolução Cubana, passaram a intervir ativamente nos países da América Latina para impedir o crescimento das ideias consideradas comunistas. As ditaduras militares na região foram mecanismos para frear esses movimentos e tanto no Brasil, quanto em outros países latino-americanos, foram apoiados pelos Estados Unidos.</a:t>
            </a:r>
          </a:p>
          <a:p>
            <a:pPr algn="just"/>
            <a:r>
              <a:rPr lang="pt-BR" sz="2000" dirty="0">
                <a:latin typeface="Arial Narrow" panose="020B0606020202030204" pitchFamily="34" charset="0"/>
              </a:rPr>
              <a:t>Em março de 1964, ocorreu a Marcha da Família com Deus pela Liberdade, um movimento organizado por setores da sociedade civil em oposição ao governo de João Goulart. 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6AA4C0A9-2F9B-B42D-FCDD-B71BE3F4B1AC}"/>
              </a:ext>
            </a:extLst>
          </p:cNvPr>
          <p:cNvSpPr txBox="1"/>
          <p:nvPr/>
        </p:nvSpPr>
        <p:spPr>
          <a:xfrm>
            <a:off x="163901" y="506946"/>
            <a:ext cx="355408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200" dirty="0">
                <a:latin typeface="Arial Narrow" panose="020B0606020202030204" pitchFamily="34" charset="0"/>
                <a:ea typeface="Inter" panose="020B0604020202020204" charset="0"/>
                <a:cs typeface="Arial" panose="020B0604020202020204" pitchFamily="34" charset="0"/>
              </a:rPr>
              <a:t>Leia o texto.</a:t>
            </a:r>
          </a:p>
          <a:p>
            <a:r>
              <a:rPr lang="pt-BR" sz="2200" b="1" dirty="0">
                <a:latin typeface="Arial Narrow" panose="020B0606020202030204" pitchFamily="34" charset="0"/>
                <a:ea typeface="Inter" panose="020B0604020202020204" charset="0"/>
                <a:cs typeface="Arial" panose="020B0604020202020204" pitchFamily="34" charset="0"/>
              </a:rPr>
              <a:t>Texto IV</a:t>
            </a:r>
          </a:p>
        </p:txBody>
      </p:sp>
    </p:spTree>
    <p:extLst>
      <p:ext uri="{BB962C8B-B14F-4D97-AF65-F5344CB8AC3E}">
        <p14:creationId xmlns:p14="http://schemas.microsoft.com/office/powerpoint/2010/main" val="150103454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AF161A72-E571-D8C2-CD01-0C2811EA742B}"/>
              </a:ext>
            </a:extLst>
          </p:cNvPr>
          <p:cNvSpPr txBox="1"/>
          <p:nvPr/>
        </p:nvSpPr>
        <p:spPr>
          <a:xfrm>
            <a:off x="1622" y="515727"/>
            <a:ext cx="12190378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000" dirty="0">
                <a:latin typeface="Arial Narrow" panose="020B0606020202030204" pitchFamily="34" charset="0"/>
              </a:rPr>
              <a:t>Durante as manifestações, os participantes carregavam terços, bandeiras do Brasil e cartazes com frases como “Abaixo o Comunismo”, “Vermelho boom, só o da nossa bandeira” e “O Brasil não será uma nova Cuba”. O movimento fortaleceu as articulações entre generais e governadores oposicionistas, contribuindo para o avanço do Golpe, ocorrido poucos dias depois.</a:t>
            </a:r>
          </a:p>
          <a:p>
            <a:pPr algn="just"/>
            <a:r>
              <a:rPr lang="pt-BR" sz="2000" dirty="0">
                <a:latin typeface="Arial Narrow" panose="020B0606020202030204" pitchFamily="34" charset="0"/>
              </a:rPr>
              <a:t>A Marcha da Família com Deus pela Liberdade é um dos exemplos mais marcantes de como uma ruptura democrática pode contar com amplo apoio de setores civis da sociedade. O movimento demonstra que o golpe de 1964 não foi um ato puramente militar, mas sim civil-militar, impulsionado pelo medo ideológico, pela defesa de valores tradicionais e pela incapacidade de diálogo político em um momento de profunda crise econômica e social.</a:t>
            </a:r>
          </a:p>
          <a:p>
            <a:pPr algn="just"/>
            <a:endParaRPr lang="pt-BR" sz="2000" dirty="0">
              <a:latin typeface="Arial Narrow" panose="020B0606020202030204" pitchFamily="34" charset="0"/>
            </a:endParaRPr>
          </a:p>
        </p:txBody>
      </p:sp>
      <p:pic>
        <p:nvPicPr>
          <p:cNvPr id="19458" name="Imagem 1">
            <a:extLst>
              <a:ext uri="{FF2B5EF4-FFF2-40B4-BE49-F238E27FC236}">
                <a16:creationId xmlns:a16="http://schemas.microsoft.com/office/drawing/2014/main" id="{D90DCF53-DE1A-AE5D-A12C-FD176D5EFD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3547" y="2902493"/>
            <a:ext cx="5364905" cy="3546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372B6A5B-614E-4F1A-CB37-A3206633246B}"/>
              </a:ext>
            </a:extLst>
          </p:cNvPr>
          <p:cNvSpPr txBox="1"/>
          <p:nvPr/>
        </p:nvSpPr>
        <p:spPr>
          <a:xfrm>
            <a:off x="4567034" y="6531423"/>
            <a:ext cx="6157608" cy="2485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10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Disponível em: </a:t>
            </a:r>
            <a:r>
              <a:rPr lang="pt-BR" sz="1000" u="sng" kern="100" dirty="0">
                <a:solidFill>
                  <a:srgbClr val="0563C1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https://abre.ai/</a:t>
            </a:r>
            <a:r>
              <a:rPr lang="pt-BR" sz="1000" u="sng" kern="100" dirty="0" err="1">
                <a:solidFill>
                  <a:srgbClr val="0563C1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pkcU</a:t>
            </a:r>
            <a:r>
              <a:rPr lang="pt-BR" sz="10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Acesso em: 26 mai. 2026.</a:t>
            </a:r>
            <a:endParaRPr lang="pt-BR" sz="1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046233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Imagem 1">
            <a:extLst>
              <a:ext uri="{FF2B5EF4-FFF2-40B4-BE49-F238E27FC236}">
                <a16:creationId xmlns:a16="http://schemas.microsoft.com/office/drawing/2014/main" id="{D45E5904-FA64-9F2F-B79B-DDC229B654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4049" y="638647"/>
            <a:ext cx="3780658" cy="62193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01682240-497D-8022-7919-C8DC9AF62A55}"/>
              </a:ext>
            </a:extLst>
          </p:cNvPr>
          <p:cNvSpPr txBox="1"/>
          <p:nvPr/>
        </p:nvSpPr>
        <p:spPr>
          <a:xfrm>
            <a:off x="0" y="788109"/>
            <a:ext cx="6094378" cy="404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2000" b="1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Confira o Infográfico</a:t>
            </a:r>
            <a:endParaRPr lang="pt-BR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485850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Imagem 1">
            <a:extLst>
              <a:ext uri="{FF2B5EF4-FFF2-40B4-BE49-F238E27FC236}">
                <a16:creationId xmlns:a16="http://schemas.microsoft.com/office/drawing/2014/main" id="{39A353F2-ADB3-1411-4DEF-F9B1524410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5781" y="603115"/>
            <a:ext cx="2906813" cy="6254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98A26553-0586-A091-4C11-2086E696238B}"/>
              </a:ext>
            </a:extLst>
          </p:cNvPr>
          <p:cNvSpPr txBox="1"/>
          <p:nvPr/>
        </p:nvSpPr>
        <p:spPr>
          <a:xfrm>
            <a:off x="9165887" y="6600173"/>
            <a:ext cx="4326377" cy="2578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0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Disponível em: </a:t>
            </a:r>
            <a:r>
              <a:rPr lang="pt-BR" sz="1000" u="sng" kern="100" dirty="0">
                <a:solidFill>
                  <a:srgbClr val="0563C1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https://abre.ai/</a:t>
            </a:r>
            <a:r>
              <a:rPr lang="pt-BR" sz="1000" u="sng" kern="100" dirty="0" err="1">
                <a:solidFill>
                  <a:srgbClr val="0563C1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pkah</a:t>
            </a:r>
            <a:r>
              <a:rPr lang="pt-BR" sz="10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Acesso em: 26 mai. 2026.</a:t>
            </a:r>
            <a:endParaRPr lang="pt-BR" sz="1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49415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8C5703-9E0B-E5E2-64BF-F3A26DFF9D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26277066-A130-F1D2-B615-B1E0C2BFB5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1792" y="577058"/>
            <a:ext cx="3828415" cy="664210"/>
          </a:xfrm>
          <a:prstGeom prst="rect">
            <a:avLst/>
          </a:prstGeom>
          <a:noFill/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DC7E0691-326C-42F1-BA33-1938BEB2C07F}"/>
              </a:ext>
            </a:extLst>
          </p:cNvPr>
          <p:cNvSpPr txBox="1"/>
          <p:nvPr/>
        </p:nvSpPr>
        <p:spPr>
          <a:xfrm>
            <a:off x="94891" y="1459494"/>
            <a:ext cx="11844068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000" dirty="0">
                <a:latin typeface="Arial Narrow" panose="020B0606020202030204" pitchFamily="34" charset="0"/>
                <a:ea typeface="Inter" panose="020B0604020202020204" charset="0"/>
              </a:rPr>
              <a:t>23.  A partir do exposto, explique qual era o contexto político brasileiro, que antecedeu a Ditadura Militar?</a:t>
            </a:r>
          </a:p>
          <a:p>
            <a:pPr algn="just"/>
            <a:endParaRPr lang="pt-BR" sz="2000" dirty="0">
              <a:latin typeface="Arial Narrow" panose="020B0606020202030204" pitchFamily="34" charset="0"/>
              <a:ea typeface="Inter" panose="020B0604020202020204" charset="0"/>
            </a:endParaRPr>
          </a:p>
          <a:p>
            <a:pPr algn="just"/>
            <a:r>
              <a:rPr lang="pt-BR" sz="2000" dirty="0">
                <a:latin typeface="Arial Narrow" panose="020B0606020202030204" pitchFamily="34" charset="0"/>
                <a:ea typeface="Inter" panose="020B0604020202020204" charset="0"/>
              </a:rPr>
              <a:t>24. A atuação da sociedade civil no processo do golpe civil-militar que resultou na deposição de João Goulart e no início da Ditadura Militar com a implantação do AI-1 e da eleição indireta de Humberto Castello Branco, deu-se por meio da:</a:t>
            </a:r>
          </a:p>
          <a:p>
            <a:pPr algn="just"/>
            <a:r>
              <a:rPr lang="pt-BR" sz="2000" dirty="0">
                <a:latin typeface="Arial Narrow" panose="020B0606020202030204" pitchFamily="34" charset="0"/>
                <a:ea typeface="Inter" panose="020B0604020202020204" charset="0"/>
              </a:rPr>
              <a:t>(A) </a:t>
            </a:r>
            <a:r>
              <a:rPr lang="pt-BR" sz="2000" dirty="0" err="1">
                <a:latin typeface="Arial Narrow" panose="020B0606020202030204" pitchFamily="34" charset="0"/>
                <a:ea typeface="Inter" panose="020B0604020202020204" charset="0"/>
              </a:rPr>
              <a:t>Ipes</a:t>
            </a:r>
            <a:r>
              <a:rPr lang="pt-BR" sz="2000" dirty="0">
                <a:latin typeface="Arial Narrow" panose="020B0606020202030204" pitchFamily="34" charset="0"/>
                <a:ea typeface="Inter" panose="020B0604020202020204" charset="0"/>
              </a:rPr>
              <a:t>.</a:t>
            </a:r>
          </a:p>
          <a:p>
            <a:pPr algn="just"/>
            <a:r>
              <a:rPr lang="pt-BR" sz="2000" dirty="0">
                <a:latin typeface="Arial Narrow" panose="020B0606020202030204" pitchFamily="34" charset="0"/>
                <a:ea typeface="Inter" panose="020B0604020202020204" charset="0"/>
              </a:rPr>
              <a:t>(B) Frente Ampla.</a:t>
            </a:r>
          </a:p>
          <a:p>
            <a:pPr algn="just"/>
            <a:r>
              <a:rPr lang="pt-BR" sz="2000" dirty="0">
                <a:latin typeface="Arial Narrow" panose="020B0606020202030204" pitchFamily="34" charset="0"/>
                <a:ea typeface="Inter" panose="020B0604020202020204" charset="0"/>
              </a:rPr>
              <a:t>(C) Rede da Democracia.</a:t>
            </a:r>
          </a:p>
          <a:p>
            <a:pPr algn="just"/>
            <a:r>
              <a:rPr lang="pt-BR" sz="2000" dirty="0">
                <a:latin typeface="Arial Narrow" panose="020B0606020202030204" pitchFamily="34" charset="0"/>
                <a:ea typeface="Inter" panose="020B0604020202020204" charset="0"/>
              </a:rPr>
              <a:t>(D) Marcha da Família com Deus pela Liberdade.</a:t>
            </a:r>
          </a:p>
        </p:txBody>
      </p:sp>
    </p:spTree>
    <p:extLst>
      <p:ext uri="{BB962C8B-B14F-4D97-AF65-F5344CB8AC3E}">
        <p14:creationId xmlns:p14="http://schemas.microsoft.com/office/powerpoint/2010/main" val="389350823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B4ACF0-3B43-C7CE-CC2E-14E158FE4B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742299BF-79A7-8AA0-1506-067DA9F5F4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1792" y="577058"/>
            <a:ext cx="3828415" cy="664210"/>
          </a:xfrm>
          <a:prstGeom prst="rect">
            <a:avLst/>
          </a:prstGeom>
          <a:noFill/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EBD8BF2C-5083-AB91-3B85-6169209281B1}"/>
              </a:ext>
            </a:extLst>
          </p:cNvPr>
          <p:cNvSpPr txBox="1"/>
          <p:nvPr/>
        </p:nvSpPr>
        <p:spPr>
          <a:xfrm>
            <a:off x="94891" y="1459494"/>
            <a:ext cx="11844068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000" dirty="0">
                <a:latin typeface="Arial Narrow" panose="020B0606020202030204" pitchFamily="34" charset="0"/>
                <a:ea typeface="Inter" panose="020B0604020202020204" charset="0"/>
              </a:rPr>
              <a:t>25. (ENEM 2010 – Adaptado)</a:t>
            </a:r>
          </a:p>
          <a:p>
            <a:pPr algn="just"/>
            <a:r>
              <a:rPr lang="pt-BR" sz="2000" dirty="0">
                <a:latin typeface="Arial Narrow" panose="020B0606020202030204" pitchFamily="34" charset="0"/>
                <a:ea typeface="Inter" panose="020B0604020202020204" charset="0"/>
              </a:rPr>
              <a:t>Ato Institucional nº 5</a:t>
            </a:r>
          </a:p>
          <a:p>
            <a:pPr algn="just"/>
            <a:r>
              <a:rPr lang="pt-BR" sz="2000" dirty="0">
                <a:latin typeface="Arial Narrow" panose="020B0606020202030204" pitchFamily="34" charset="0"/>
                <a:ea typeface="Inter" panose="020B0604020202020204" charset="0"/>
              </a:rPr>
              <a:t>Art. 10 - Fica suspensa a garantia de habeas corpus, nos casos de crimes políticos, contra a segurança nacional, a ordem econômica e social e a economia popular.</a:t>
            </a:r>
          </a:p>
          <a:p>
            <a:pPr algn="just"/>
            <a:r>
              <a:rPr lang="pt-BR" sz="2000" dirty="0">
                <a:latin typeface="Arial Narrow" panose="020B0606020202030204" pitchFamily="34" charset="0"/>
                <a:ea typeface="Inter" panose="020B0604020202020204" charset="0"/>
              </a:rPr>
              <a:t>Art. 11 – Excluem-se de qualquer apreciação judicial todos os atos praticados de acordo com este Ato Institucional e seus Atos Complementares, bem como os respectivos efeitos.</a:t>
            </a:r>
          </a:p>
          <a:p>
            <a:pPr algn="just"/>
            <a:r>
              <a:rPr lang="pt-BR" sz="2000" dirty="0">
                <a:latin typeface="Arial Narrow" panose="020B0606020202030204" pitchFamily="34" charset="0"/>
                <a:ea typeface="Inter" panose="020B0604020202020204" charset="0"/>
              </a:rPr>
              <a:t>Disponível em: http://www.senado.gov.br. Acesso em: 29 jul. 2010.</a:t>
            </a:r>
          </a:p>
          <a:p>
            <a:pPr algn="just"/>
            <a:r>
              <a:rPr lang="pt-BR" sz="2000" dirty="0">
                <a:latin typeface="Arial Narrow" panose="020B0606020202030204" pitchFamily="34" charset="0"/>
                <a:ea typeface="Inter" panose="020B0604020202020204" charset="0"/>
              </a:rPr>
              <a:t> Nos artigos do AI-5 selecionados, o governo militar procurou limitar a atuação do poder judiciário, porque isso significava</a:t>
            </a:r>
          </a:p>
          <a:p>
            <a:pPr algn="just"/>
            <a:r>
              <a:rPr lang="pt-BR" sz="2000" dirty="0">
                <a:latin typeface="Arial Narrow" panose="020B0606020202030204" pitchFamily="34" charset="0"/>
                <a:ea typeface="Inter" panose="020B0604020202020204" charset="0"/>
              </a:rPr>
              <a:t>(A) a substituição da Constituição de 1967.</a:t>
            </a:r>
          </a:p>
          <a:p>
            <a:pPr algn="just"/>
            <a:r>
              <a:rPr lang="pt-BR" sz="2000" dirty="0">
                <a:latin typeface="Arial Narrow" panose="020B0606020202030204" pitchFamily="34" charset="0"/>
                <a:ea typeface="Inter" panose="020B0604020202020204" charset="0"/>
              </a:rPr>
              <a:t>(B) o início do processo de distensão política.</a:t>
            </a:r>
          </a:p>
          <a:p>
            <a:pPr algn="just"/>
            <a:r>
              <a:rPr lang="pt-BR" sz="2000" dirty="0">
                <a:latin typeface="Arial Narrow" panose="020B0606020202030204" pitchFamily="34" charset="0"/>
                <a:ea typeface="Inter" panose="020B0604020202020204" charset="0"/>
              </a:rPr>
              <a:t>(C) a ampliação dos poderes nas mãos do executivo.</a:t>
            </a:r>
          </a:p>
          <a:p>
            <a:pPr algn="just"/>
            <a:r>
              <a:rPr lang="pt-BR" sz="2000" dirty="0">
                <a:latin typeface="Arial Narrow" panose="020B0606020202030204" pitchFamily="34" charset="0"/>
                <a:ea typeface="Inter" panose="020B0604020202020204" charset="0"/>
              </a:rPr>
              <a:t>(D) a revogação dos instrumentos jurídicos implantados durante o regime militar.</a:t>
            </a:r>
            <a:endParaRPr lang="pt-BR" sz="2000" dirty="0">
              <a:latin typeface="Arial Narrow" panose="020B0606020202030204" pitchFamily="34" charset="0"/>
            </a:endParaRPr>
          </a:p>
          <a:p>
            <a:pPr algn="just"/>
            <a:endParaRPr lang="pt-BR" sz="2000" dirty="0">
              <a:latin typeface="Arial Narrow" panose="020B0606020202030204" pitchFamily="34" charset="0"/>
              <a:ea typeface="Inter" panose="020B0604020202020204" charset="0"/>
            </a:endParaRPr>
          </a:p>
          <a:p>
            <a:pPr algn="just"/>
            <a:endParaRPr lang="pt-BR" sz="2000" dirty="0">
              <a:latin typeface="Arial Narrow" panose="020B0606020202030204" pitchFamily="34" charset="0"/>
              <a:ea typeface="Inter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85312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B05C89EE-EB4A-03BD-D2D6-95374D4773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22569"/>
            <a:ext cx="4325695" cy="927779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AC881160-EB0F-C3C2-2EED-ACB24B9B1C4A}"/>
              </a:ext>
            </a:extLst>
          </p:cNvPr>
          <p:cNvSpPr txBox="1"/>
          <p:nvPr/>
        </p:nvSpPr>
        <p:spPr>
          <a:xfrm>
            <a:off x="1622" y="1550349"/>
            <a:ext cx="12190378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200" dirty="0">
                <a:latin typeface="Arial Narrow" panose="020B0606020202030204" pitchFamily="34" charset="0"/>
                <a:ea typeface="Inter" panose="020B0604020202020204" charset="0"/>
                <a:cs typeface="Arial" panose="020B0604020202020204" pitchFamily="34" charset="0"/>
              </a:rPr>
              <a:t>Leia o texto.</a:t>
            </a:r>
          </a:p>
          <a:p>
            <a:r>
              <a:rPr lang="pt-BR" sz="2200" b="1" dirty="0">
                <a:latin typeface="Arial Narrow" panose="020B0606020202030204" pitchFamily="34" charset="0"/>
                <a:ea typeface="Inter" panose="020B0604020202020204" charset="0"/>
                <a:cs typeface="Arial" panose="020B0604020202020204" pitchFamily="34" charset="0"/>
              </a:rPr>
              <a:t>Texto V</a:t>
            </a:r>
          </a:p>
          <a:p>
            <a:r>
              <a:rPr lang="pt-BR" sz="2200" b="1" dirty="0">
                <a:latin typeface="Arial Narrow" panose="020B0606020202030204" pitchFamily="34" charset="0"/>
                <a:ea typeface="Inter" panose="020B0604020202020204" charset="0"/>
                <a:cs typeface="Arial" panose="020B0604020202020204" pitchFamily="34" charset="0"/>
              </a:rPr>
              <a:t>“Aqueles que pensaram o ‘Brasil grande’”: a geopolítica nacional e o “Brasil potência”</a:t>
            </a:r>
          </a:p>
          <a:p>
            <a:endParaRPr lang="pt-BR" sz="2200" b="1" dirty="0">
              <a:latin typeface="Arial Narrow" panose="020B0606020202030204" pitchFamily="34" charset="0"/>
              <a:ea typeface="Inter" panose="020B0604020202020204" charset="0"/>
              <a:cs typeface="Arial" panose="020B0604020202020204" pitchFamily="34" charset="0"/>
            </a:endParaRPr>
          </a:p>
          <a:p>
            <a:pPr algn="just"/>
            <a:r>
              <a:rPr lang="pt-BR" sz="2200" dirty="0">
                <a:latin typeface="Arial Narrow" panose="020B0606020202030204" pitchFamily="34" charset="0"/>
                <a:ea typeface="Inter" panose="020B0604020202020204" charset="0"/>
                <a:cs typeface="Arial" panose="020B0604020202020204" pitchFamily="34" charset="0"/>
              </a:rPr>
              <a:t>A construção da rodovia Transamazônica foi anunciada durante o governo Médici, em 1970, como parte do Programa de Integração Nacional. Sua construção se justificava como uma preocupação social, por representar uma alternativa às mazelas provocadas pelas secas do Nordeste, e um imperativo de segurança nacional, ao possibilitar a integração da Amazônia à soberania nacional. Economicamente incorporaria a Amazônia à economia do país, ampliando sua possibilidade de crescimento. No entanto, associada à ideia de um “destino manifesto da nação”, a obra tornou-se um símbolo do projeto do “Brasil grande” e da busca por legitimar o regime militar.</a:t>
            </a:r>
          </a:p>
          <a:p>
            <a:pPr algn="just"/>
            <a:r>
              <a:rPr lang="pt-BR" sz="2200" dirty="0">
                <a:latin typeface="Arial Narrow" panose="020B0606020202030204" pitchFamily="34" charset="0"/>
                <a:ea typeface="Inter" panose="020B0604020202020204" charset="0"/>
                <a:cs typeface="Arial" panose="020B0604020202020204" pitchFamily="34" charset="0"/>
              </a:rPr>
              <a:t>É importante entender o porquê a Rodovia Transamazônica foi construída e como essa obra está ligada à ideia do "Brasil grande" durante o chamado "milagre econômico" da ditadura militar. Essa noção de um país forte e grandioso não surgiu nesse período, mas já fazia parte da imaginação e dos planos de desenvolvimento dos militares e governantes desde o começo do século XX.</a:t>
            </a:r>
          </a:p>
          <a:p>
            <a:pPr algn="just"/>
            <a:endParaRPr lang="pt-BR" sz="2200" dirty="0">
              <a:latin typeface="Arial Narrow" panose="020B0606020202030204" pitchFamily="34" charset="0"/>
              <a:ea typeface="Inter" panose="020B0604020202020204" charset="0"/>
              <a:cs typeface="Arial" panose="020B0604020202020204" pitchFamily="34" charset="0"/>
            </a:endParaRPr>
          </a:p>
          <a:p>
            <a:pPr algn="just"/>
            <a:endParaRPr lang="pt-BR" sz="2200" dirty="0">
              <a:latin typeface="Arial Narrow" panose="020B0606020202030204" pitchFamily="34" charset="0"/>
              <a:ea typeface="Inter" panose="020B060402020202020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139375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21DFFA47-CCC6-7A7E-B69B-F3DBD624E08A}"/>
              </a:ext>
            </a:extLst>
          </p:cNvPr>
          <p:cNvSpPr txBox="1"/>
          <p:nvPr/>
        </p:nvSpPr>
        <p:spPr>
          <a:xfrm>
            <a:off x="0" y="583660"/>
            <a:ext cx="1219200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000" dirty="0">
                <a:latin typeface="Arial Narrow" panose="020B0606020202030204" pitchFamily="34" charset="0"/>
              </a:rPr>
              <a:t>Durante o governo militar, a primeira vez que o Brasil foi oficialmente tratado como uma possível potência mundial foi no plano de governo do presidente Médici, chamado "Metas e Bases para a Ação do Governo". Esse tipo de plano serve para explicar o que o governo pretende fazer nas áreas política, econômica e social, e geralmente é apresentado logo no início de cada mandato. Os dois primeiros governos após o golpe de 1964 focaram bastante no crescimento econômico, mas foi no governo Médici que esse entusiasmo com o desenvolvimento atingiu seu auge.</a:t>
            </a:r>
          </a:p>
          <a:p>
            <a:pPr algn="just"/>
            <a:r>
              <a:rPr lang="pt-BR" sz="2000" dirty="0">
                <a:latin typeface="Arial Narrow" panose="020B0606020202030204" pitchFamily="34" charset="0"/>
              </a:rPr>
              <a:t>O governo de Castelo Branco, primeiro presidente do período militar começou com o compromisso de controlar a grave crise econômica que ele chamou de "orgia inflacionária", referindo-se à situação deixada pelo governo de João Goulart, seu governo assumiu para si “a tarefa gigantesca de reconstruir economicamente o país”. Tocando em questões como: atenuar os desníveis econômicos regionais, assegurar oportunidades de emprego, corrigir o déficit da balança de pagamento e conter o processo inflacionário, o Programa de Ação Econômica do Governo (1964 - 1966) teve como propósito básico a estabilização econômica visando “acelerar o ritmo de desenvolvimento econômico do país, interrompido entre 1962 e 1963.</a:t>
            </a:r>
          </a:p>
          <a:p>
            <a:pPr algn="just"/>
            <a:r>
              <a:rPr lang="pt-BR" sz="2000" dirty="0">
                <a:latin typeface="Arial Narrow" panose="020B0606020202030204" pitchFamily="34" charset="0"/>
              </a:rPr>
              <a:t>O governo de Costa e Silva começou apresentando suas propostas de trabalho reconhecendo que o presidente anterior teve avanços importantes na economia. Entre essas conquistas estavam a redução da inflação, a melhora das contas públicas e a recuperação da confiança do Brasil no cenário internacional. Dessa forma, tendo por meta básica a aceleração do desenvolvimento, entende que a economia nacional se encontra estabilizada de modo a sentir-se à vontade em propor realizar o “desenvolvimento econômico acelerado, expresso no aumento da produção nacional de bens e serviços por habitantes, que permitirá a efetivação do potencial brasileiro de recursos físicos e humanos”. Nesse sentido, fala ainda “em escapar à armadilha do subdesenvolvimento”.</a:t>
            </a:r>
          </a:p>
        </p:txBody>
      </p:sp>
    </p:spTree>
    <p:extLst>
      <p:ext uri="{BB962C8B-B14F-4D97-AF65-F5344CB8AC3E}">
        <p14:creationId xmlns:p14="http://schemas.microsoft.com/office/powerpoint/2010/main" val="116658267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003D9C1B-3156-1C10-8CE8-9F521F3DD8C2}"/>
              </a:ext>
            </a:extLst>
          </p:cNvPr>
          <p:cNvSpPr txBox="1"/>
          <p:nvPr/>
        </p:nvSpPr>
        <p:spPr>
          <a:xfrm>
            <a:off x="0" y="632298"/>
            <a:ext cx="12192000" cy="5940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000" dirty="0">
                <a:latin typeface="Arial Narrow" panose="020B0606020202030204" pitchFamily="34" charset="0"/>
              </a:rPr>
              <a:t>O Governo Médici, comprometendo-se com o “jogo da verdade” – o que significa “evitar a linguagem da promessa” – e dizendo-se sensível à justificável impaciência dos brasileiros com os documentos de planejamento, alegando que esses apresentaram um grande descompasso entre a sua elaboração e a sua implementação nos governos anteriores a 1964, divulga as Metas e Bases Para Ação do Governo como um documento de natureza eminentemente prática.</a:t>
            </a:r>
          </a:p>
          <a:p>
            <a:pPr algn="just"/>
            <a:r>
              <a:rPr lang="pt-BR" sz="2000" dirty="0">
                <a:latin typeface="Arial Narrow" panose="020B0606020202030204" pitchFamily="34" charset="0"/>
              </a:rPr>
              <a:t>Atribui ainda aos dois primeiros governos militares o mérito de reconstruírem economicamente o país e criarem as bases para o seu desenvolvimento acelerado. Essa avaliação expressa a compreensão de um desenvolvimento econômico contínuo, após o golpe de 1964, marcado segundo Médici por dois momentos essenciais, que correspondem ao primeiro e ao segundo governo do regime: garantindo aquele “a salvação nacional” e esse a “retomada do progresso em bases estáveis”, sendo que ao terceiro governo é legado consagrar a proeza do regime no plano do desenvolvimento econômico, sendo que ao terceiro governo é legado consagrar a proeza do regime no plano do desenvolvimento econômico.</a:t>
            </a:r>
          </a:p>
          <a:p>
            <a:pPr algn="just"/>
            <a:r>
              <a:rPr lang="pt-BR" sz="2000" dirty="0">
                <a:latin typeface="Arial Narrow" panose="020B0606020202030204" pitchFamily="34" charset="0"/>
              </a:rPr>
              <a:t>Nesse contexto, o plano de Metas para a Ação do Governo Médici demonstra um tom bastante otimista ao estabelecer como principal objetivo fazer com que o Brasil entrasse para o grupo de países desenvolvidos até o final do século. A proposta era construir uma sociedade verdadeiramente desenvolvida e soberana, garantindo, assim, a viabilidade econômica, social e política do Brasil como uma grande potência.</a:t>
            </a:r>
          </a:p>
          <a:p>
            <a:pPr algn="just"/>
            <a:r>
              <a:rPr lang="pt-BR" sz="2000" dirty="0">
                <a:latin typeface="Arial Narrow" panose="020B0606020202030204" pitchFamily="34" charset="0"/>
              </a:rPr>
              <a:t>Dessa forma, o entusiasmo do seu objetivo central ecoa o desempenho econômico do governo Médici no seu primeiro ano de governo. Com a economia revigorada, em 1969 o crescimento do Produto Interno Bruto é de 9,5%, o crescimento das exportações aumentou 23% em relação ao ano anterior, houve ainda expansão do setor industrial e a taxa de poupança bruta foi de 21,3%, índice jamais atingido e nunca igualado. Dessa forma, embalado por essa euforia, durante o Governo Médici o Brasil viveria sob o signo do “Brasil potência” e dos desdobramentos políticos daí decorrentes.</a:t>
            </a:r>
          </a:p>
        </p:txBody>
      </p:sp>
    </p:spTree>
    <p:extLst>
      <p:ext uri="{BB962C8B-B14F-4D97-AF65-F5344CB8AC3E}">
        <p14:creationId xmlns:p14="http://schemas.microsoft.com/office/powerpoint/2010/main" val="299463579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071D0E42-BEDD-8173-E7B6-F922D7E4A93D}"/>
              </a:ext>
            </a:extLst>
          </p:cNvPr>
          <p:cNvSpPr txBox="1"/>
          <p:nvPr/>
        </p:nvSpPr>
        <p:spPr>
          <a:xfrm>
            <a:off x="0" y="573932"/>
            <a:ext cx="12192000" cy="5324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000" dirty="0">
                <a:latin typeface="Arial Narrow" panose="020B0606020202030204" pitchFamily="34" charset="0"/>
              </a:rPr>
              <a:t>Eram os tempos do “milagre brasileiro”. Conhecido como a face autoritária do regime, o presidente dos “anos de chumbo” era também o presidente do milagre, de um país que apresentou um índice de crescimento anual de 10,4% em 1970, uma marca considerável que terminado o século XX não foi igualada. Sob seu governo, “o Brasil tornara-se a décima economia do mundo, oitava do ocidente, primeira do hemisfério sul”. Falava-se de um “Brasil grande”. Segundo Élio Gaspari, vivia-se “diante de um governo que oferecia ditadura e progresso”. Diz ainda que “o governo festejava o progresso associando-o ao imaginário do impávido colosso, gigante pela própria natureza”. Somado a isso, no país do futebol, o Brasil tornara-se em 1970 o primeiro tricampeão do mundo. De tal forma que a euforia econômica do milagre associada à conquista do tri deu um contorno especial ao ano de 1970. Do México, a seleção viajou direto para Brasília para receber os cumprimentos do presidente Médici. Fora decretado feriado nacional para dar maior visibilidade à comemoração, que se convertera em festa oficial, uma vez que o triunfo futebolístico, associado à imagem de “Brasil potência”, “Brasil grande”, era bem adequada aos pressupostos do regime, que por sua vez procurou se manter sempre presente e identificável à campanha do tri.</a:t>
            </a:r>
          </a:p>
          <a:p>
            <a:pPr algn="just"/>
            <a:r>
              <a:rPr lang="pt-BR" sz="2000" dirty="0">
                <a:latin typeface="Arial Narrow" panose="020B0606020202030204" pitchFamily="34" charset="0"/>
              </a:rPr>
              <a:t>O “milagre brasileiro” se constituiu como uma estratégia política. Os sujeitos produtores dos discursos transformaram o êxito econômico em importante artefato político. Roberto Campos, ministro de Estado e Planejamento do governo Castelo Branco, em uma entrevista cedida em 1997, chamou esse processo de “legitimidade pelo desempenho”. Para Campos, existia um “déficit de legitimidade” durante a ditadura que os militares procuravam compensar com demonstração de eficiência. Para ele, “os militares não tinham legitimação eleitoral, não tinham legitimação carismática – nenhum deles foi um líder carismático –, mas tinham legitimidade operacional. Pelo desempenho”. </a:t>
            </a:r>
          </a:p>
        </p:txBody>
      </p:sp>
    </p:spTree>
    <p:extLst>
      <p:ext uri="{BB962C8B-B14F-4D97-AF65-F5344CB8AC3E}">
        <p14:creationId xmlns:p14="http://schemas.microsoft.com/office/powerpoint/2010/main" val="406534265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BEF61D-4362-D7BB-4CAC-0E6DFE8F1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9A75D15E-318A-EA27-BCEC-C27AB2C2BC22}"/>
              </a:ext>
            </a:extLst>
          </p:cNvPr>
          <p:cNvSpPr txBox="1"/>
          <p:nvPr/>
        </p:nvSpPr>
        <p:spPr>
          <a:xfrm>
            <a:off x="0" y="573932"/>
            <a:ext cx="121920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000" dirty="0">
                <a:latin typeface="Arial Narrow" panose="020B0606020202030204" pitchFamily="34" charset="0"/>
              </a:rPr>
              <a:t>Assim, as construções discursivas sobre o “Brasil grande, associado ao crescimento econômico, se prestaram a atestar a eficiência do regime, tornando-se uma moeda de uso corrente a custear a legitimidade e autoridade dos militares no poder, que buscavam assim garantir aceitação da população.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4818CE05-7ED4-21EE-4C02-88CA343EDAAE}"/>
              </a:ext>
            </a:extLst>
          </p:cNvPr>
          <p:cNvSpPr txBox="1"/>
          <p:nvPr/>
        </p:nvSpPr>
        <p:spPr>
          <a:xfrm>
            <a:off x="6952845" y="6209436"/>
            <a:ext cx="6162472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000" dirty="0">
                <a:latin typeface="Arial Narrow" panose="020B0606020202030204" pitchFamily="34" charset="0"/>
              </a:rPr>
              <a:t>Disponível em: https://repositorio.unb.br/</a:t>
            </a:r>
            <a:r>
              <a:rPr lang="pt-BR" sz="1000" dirty="0" err="1">
                <a:latin typeface="Arial Narrow" panose="020B0606020202030204" pitchFamily="34" charset="0"/>
              </a:rPr>
              <a:t>bitstream</a:t>
            </a:r>
            <a:r>
              <a:rPr lang="pt-BR" sz="1000" dirty="0">
                <a:latin typeface="Arial Narrow" panose="020B0606020202030204" pitchFamily="34" charset="0"/>
              </a:rPr>
              <a:t>/10482/2510/1/2007_FernandoDominienceMenezes.PDF.</a:t>
            </a:r>
          </a:p>
          <a:p>
            <a:r>
              <a:rPr lang="pt-BR" sz="1000" dirty="0">
                <a:latin typeface="Arial Narrow" panose="020B0606020202030204" pitchFamily="34" charset="0"/>
              </a:rPr>
              <a:t>Acesso em 23 jul. 2025. </a:t>
            </a:r>
          </a:p>
          <a:p>
            <a:r>
              <a:rPr lang="pt-BR" sz="1000" dirty="0">
                <a:latin typeface="Arial Narrow" panose="020B0606020202030204" pitchFamily="34" charset="0"/>
              </a:rPr>
              <a:t>Texto extraído da Dissertação de mestrado de Fernando </a:t>
            </a:r>
            <a:r>
              <a:rPr lang="pt-BR" sz="1000" dirty="0" err="1">
                <a:latin typeface="Arial Narrow" panose="020B0606020202030204" pitchFamily="34" charset="0"/>
              </a:rPr>
              <a:t>Dominience</a:t>
            </a:r>
            <a:r>
              <a:rPr lang="pt-BR" sz="1000" dirty="0">
                <a:latin typeface="Arial Narrow" panose="020B0606020202030204" pitchFamily="34" charset="0"/>
              </a:rPr>
              <a:t> Menezes. ADAPTADO.</a:t>
            </a:r>
          </a:p>
        </p:txBody>
      </p:sp>
    </p:spTree>
    <p:extLst>
      <p:ext uri="{BB962C8B-B14F-4D97-AF65-F5344CB8AC3E}">
        <p14:creationId xmlns:p14="http://schemas.microsoft.com/office/powerpoint/2010/main" val="334897536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7F653A-E921-BC07-2CA0-52AC0DD540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85EE2AB5-C26D-EA40-006F-75FA11C42F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1792" y="577058"/>
            <a:ext cx="3828415" cy="664210"/>
          </a:xfrm>
          <a:prstGeom prst="rect">
            <a:avLst/>
          </a:prstGeom>
          <a:noFill/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EE4DDBC0-7EDE-6F24-647C-0ED12EFA81B4}"/>
              </a:ext>
            </a:extLst>
          </p:cNvPr>
          <p:cNvSpPr txBox="1"/>
          <p:nvPr/>
        </p:nvSpPr>
        <p:spPr>
          <a:xfrm>
            <a:off x="230037" y="1335021"/>
            <a:ext cx="11731924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dirty="0">
                <a:latin typeface="Arial Narrow" panose="020B0606020202030204" pitchFamily="34" charset="0"/>
                <a:ea typeface="Inter" panose="020B0604020202020204" charset="0"/>
              </a:rPr>
              <a:t>26. De acordo com o texto V, como a construção da Rodovia Transamazônica se relaciona com a ideia de “Brasil Grande”?</a:t>
            </a:r>
          </a:p>
          <a:p>
            <a:pPr algn="just"/>
            <a:endParaRPr lang="pt-BR" sz="2200" dirty="0">
              <a:latin typeface="Arial Narrow" panose="020B0606020202030204" pitchFamily="34" charset="0"/>
              <a:ea typeface="Inter" panose="020B0604020202020204" charset="0"/>
            </a:endParaRPr>
          </a:p>
          <a:p>
            <a:pPr algn="just"/>
            <a:r>
              <a:rPr lang="pt-BR" sz="2200" dirty="0">
                <a:latin typeface="Arial Narrow" panose="020B0606020202030204" pitchFamily="34" charset="0"/>
                <a:ea typeface="Inter" panose="020B0604020202020204" charset="0"/>
              </a:rPr>
              <a:t>27. Explique de que maneira os governos militares utilizaram os planos econômicos e o discurso do desenvolvimento para legitimar o regime após o golpe de 1964?</a:t>
            </a:r>
          </a:p>
          <a:p>
            <a:pPr algn="just"/>
            <a:endParaRPr lang="pt-BR" sz="2200" dirty="0">
              <a:latin typeface="Arial Narrow" panose="020B0606020202030204" pitchFamily="34" charset="0"/>
              <a:ea typeface="Inter" panose="020B0604020202020204" charset="0"/>
            </a:endParaRPr>
          </a:p>
          <a:p>
            <a:pPr algn="just"/>
            <a:r>
              <a:rPr lang="pt-BR" sz="2200" dirty="0">
                <a:latin typeface="Arial Narrow" panose="020B0606020202030204" pitchFamily="34" charset="0"/>
                <a:ea typeface="Inter" panose="020B0604020202020204" charset="0"/>
              </a:rPr>
              <a:t>28. O texto menciona que os militares não tinham “legitimação eleitoral nem carismática”. Que tipo de legitimidade eles buscavam construir e como essa tentativa se refletiu nas ações governamentais?</a:t>
            </a:r>
            <a:endParaRPr lang="pt-BR" sz="22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178585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132943-3B0F-4FCE-7E98-D4B2FE22EB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6F5883DC-322F-91BF-02EF-0AF79DEA4F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2405964"/>
              </p:ext>
            </p:extLst>
          </p:nvPr>
        </p:nvGraphicFramePr>
        <p:xfrm>
          <a:off x="81064" y="1401991"/>
          <a:ext cx="12000689" cy="53781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000689">
                  <a:extLst>
                    <a:ext uri="{9D8B030D-6E8A-4147-A177-3AD203B41FA5}">
                      <a16:colId xmlns:a16="http://schemas.microsoft.com/office/drawing/2014/main" val="2638729088"/>
                    </a:ext>
                  </a:extLst>
                </a:gridCol>
              </a:tblGrid>
              <a:tr h="537818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400" b="0" kern="1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	</a:t>
                      </a:r>
                      <a:r>
                        <a:rPr lang="pt-BR" sz="2200" b="0" kern="1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Durante a Ditadura Militar no Brasil, a propaganda foi bastante utilizada para exaltar o governo e construir uma imagem positiva do país. O patriotismo exagerado, era promovido por meio de campanhas oficiais, para propagar a ideia de progresso, ordem e grandeza nacional, mesmo diante de graves problemas econômicos, sociais e políticos. 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200" b="0" kern="1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 propaganda governamental procurava exaltar obras grandiosas, como a Transamazônica, a Ponte Rio-Niterói e a hidrelétrica de Itaipu, além de destacar o crescimento econômico do chamado “milagre econômico”. Com a vitória do Brasil na Copa do Mundo de 1970, o então presidente Emílio Garrastazu Médici utilizou o título como ferramenta de propaganda política, reforçando o sentimento nacionalista.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200" b="0" kern="1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Slogans como “Brasil: ame-o ou deixe-o, “Ninguém mais segura este país” e a música “Pra frente Brasil” foram amplamente divulgadas para evocar o patriotismo e incentiva a população a apoiar o regime, deslegitimando qualquer tipo de oposição.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200" b="0" kern="1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 rádio e a televisão foram utilizados para divulgar essas mensagens, promovendo uma visão positiva do governo e escondendo a repressão e censura.</a:t>
                      </a:r>
                      <a:endParaRPr lang="pt-BR" sz="2200" b="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0415917"/>
                  </a:ext>
                </a:extLst>
              </a:tr>
            </a:tbl>
          </a:graphicData>
        </a:graphic>
      </p:graphicFrame>
      <p:pic>
        <p:nvPicPr>
          <p:cNvPr id="3" name="Imagem 2" descr="Interface gráfica do usuário, Texto, Aplicativo&#10;&#10;O conteúdo gerado por IA pode estar incorreto.">
            <a:extLst>
              <a:ext uri="{FF2B5EF4-FFF2-40B4-BE49-F238E27FC236}">
                <a16:creationId xmlns:a16="http://schemas.microsoft.com/office/drawing/2014/main" id="{F5AC2215-14F1-1ECF-AB54-659696164F1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56" r="2349" b="9754"/>
          <a:stretch>
            <a:fillRect/>
          </a:stretch>
        </p:blipFill>
        <p:spPr bwMode="auto">
          <a:xfrm>
            <a:off x="197159" y="590850"/>
            <a:ext cx="2225028" cy="89293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26757107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B5571D-22BB-2C4A-544A-0855A186FB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CAF8950B-D4BC-1ACF-EC74-C189A4EF70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4785868"/>
              </p:ext>
            </p:extLst>
          </p:nvPr>
        </p:nvGraphicFramePr>
        <p:xfrm>
          <a:off x="81064" y="1401991"/>
          <a:ext cx="12000689" cy="53781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000689">
                  <a:extLst>
                    <a:ext uri="{9D8B030D-6E8A-4147-A177-3AD203B41FA5}">
                      <a16:colId xmlns:a16="http://schemas.microsoft.com/office/drawing/2014/main" val="2638729088"/>
                    </a:ext>
                  </a:extLst>
                </a:gridCol>
              </a:tblGrid>
              <a:tr h="537818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400" b="0" kern="1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	</a:t>
                      </a:r>
                      <a:endParaRPr lang="pt-BR" sz="2200" b="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0415917"/>
                  </a:ext>
                </a:extLst>
              </a:tr>
            </a:tbl>
          </a:graphicData>
        </a:graphic>
      </p:graphicFrame>
      <p:pic>
        <p:nvPicPr>
          <p:cNvPr id="3" name="Imagem 2" descr="Interface gráfica do usuário, Texto, Aplicativo&#10;&#10;O conteúdo gerado por IA pode estar incorreto.">
            <a:extLst>
              <a:ext uri="{FF2B5EF4-FFF2-40B4-BE49-F238E27FC236}">
                <a16:creationId xmlns:a16="http://schemas.microsoft.com/office/drawing/2014/main" id="{178EFC9A-F6D3-4EE2-0C14-344FF5D66B1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56" r="2349" b="9754"/>
          <a:stretch>
            <a:fillRect/>
          </a:stretch>
        </p:blipFill>
        <p:spPr bwMode="auto">
          <a:xfrm>
            <a:off x="197159" y="590850"/>
            <a:ext cx="2225028" cy="89293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3554" name="Imagem 1">
            <a:extLst>
              <a:ext uri="{FF2B5EF4-FFF2-40B4-BE49-F238E27FC236}">
                <a16:creationId xmlns:a16="http://schemas.microsoft.com/office/drawing/2014/main" id="{3EE10C8E-7D08-3017-7E90-E1DD22AC23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747" y="1600099"/>
            <a:ext cx="5087436" cy="2894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5" name="Imagem 1">
            <a:extLst>
              <a:ext uri="{FF2B5EF4-FFF2-40B4-BE49-F238E27FC236}">
                <a16:creationId xmlns:a16="http://schemas.microsoft.com/office/drawing/2014/main" id="{F4E2F37D-6B1F-3E11-4C67-FB630D0640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7737" y="3047138"/>
            <a:ext cx="4283668" cy="3199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A56B4C96-EEF0-99B9-8C6B-B95ECCEE0C5B}"/>
              </a:ext>
            </a:extLst>
          </p:cNvPr>
          <p:cNvSpPr txBox="1"/>
          <p:nvPr/>
        </p:nvSpPr>
        <p:spPr>
          <a:xfrm>
            <a:off x="388582" y="4721469"/>
            <a:ext cx="6094378" cy="2910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2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Disponível em: </a:t>
            </a:r>
            <a:r>
              <a:rPr lang="pt-BR" sz="1200" u="sng" kern="100" dirty="0">
                <a:solidFill>
                  <a:srgbClr val="0563C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https://abre.ai/mYdZ</a:t>
            </a:r>
            <a:r>
              <a:rPr lang="pt-BR" sz="12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Acesso em: 17 jun. 2025.</a:t>
            </a:r>
            <a:endParaRPr lang="pt-BR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16DF51C9-194B-B19A-0A73-032D46E01C6F}"/>
              </a:ext>
            </a:extLst>
          </p:cNvPr>
          <p:cNvSpPr txBox="1"/>
          <p:nvPr/>
        </p:nvSpPr>
        <p:spPr>
          <a:xfrm>
            <a:off x="7457737" y="6489137"/>
            <a:ext cx="6094378" cy="2910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2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Disponível em: </a:t>
            </a:r>
            <a:r>
              <a:rPr lang="pt-BR" sz="1200" u="sng" kern="100" dirty="0">
                <a:solidFill>
                  <a:srgbClr val="0563C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https://abre.ai/mYdZ</a:t>
            </a:r>
            <a:r>
              <a:rPr lang="pt-BR" sz="12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Acesso em: 17 jun. 2025</a:t>
            </a:r>
            <a:endParaRPr lang="pt-BR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526627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A87E5F-E821-9771-91ED-4073D19F95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242336F2-DB39-51B6-3B3A-032D0D91D170}"/>
              </a:ext>
            </a:extLst>
          </p:cNvPr>
          <p:cNvSpPr txBox="1"/>
          <p:nvPr/>
        </p:nvSpPr>
        <p:spPr>
          <a:xfrm>
            <a:off x="1622" y="558128"/>
            <a:ext cx="12190378" cy="36625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200" dirty="0">
                <a:latin typeface="Arial Narrow" panose="020B0606020202030204" pitchFamily="34" charset="0"/>
                <a:ea typeface="Inter" panose="020B0604020202020204" charset="0"/>
                <a:cs typeface="Arial" panose="020B0604020202020204" pitchFamily="34" charset="0"/>
              </a:rPr>
              <a:t>Leia o texto.</a:t>
            </a:r>
          </a:p>
          <a:p>
            <a:r>
              <a:rPr lang="pt-BR" sz="2200" b="1" dirty="0">
                <a:latin typeface="Arial Narrow" panose="020B0606020202030204" pitchFamily="34" charset="0"/>
                <a:ea typeface="Inter" panose="020B0604020202020204" charset="0"/>
                <a:cs typeface="Arial" panose="020B0604020202020204" pitchFamily="34" charset="0"/>
              </a:rPr>
              <a:t>Texto VI</a:t>
            </a:r>
          </a:p>
          <a:p>
            <a:endParaRPr lang="pt-BR" sz="2200" b="1" dirty="0">
              <a:latin typeface="Arial Narrow" panose="020B0606020202030204" pitchFamily="34" charset="0"/>
              <a:ea typeface="Inter" panose="020B0604020202020204" charset="0"/>
              <a:cs typeface="Arial" panose="020B0604020202020204" pitchFamily="34" charset="0"/>
            </a:endParaRPr>
          </a:p>
          <a:p>
            <a:pPr algn="just"/>
            <a:r>
              <a:rPr lang="pt-BR" sz="2000" b="1" dirty="0"/>
              <a:t>O que foi a Diretas Já?</a:t>
            </a:r>
            <a:endParaRPr lang="pt-BR" sz="2000" dirty="0"/>
          </a:p>
          <a:p>
            <a:pPr algn="just"/>
            <a:r>
              <a:rPr lang="pt-BR" sz="2000" dirty="0"/>
              <a:t>No turbilhão político da década 1980, o Brasil testemunhou um movimento que ecoou em todos os cantos do país: as Diretas Já. Esse movimento histórico, foi uma resposta enérgica a décadas de regime militar, repressão política e falta de participação democrática. Este movimento não apenas marcou uma luta pela democracia, mas também teve um impacto profundo nas eleições subsequentes e na transição para um regime democrático.</a:t>
            </a:r>
          </a:p>
          <a:p>
            <a:endParaRPr lang="pt-BR" sz="2200" dirty="0">
              <a:latin typeface="Arial Narrow" panose="020B0606020202030204" pitchFamily="34" charset="0"/>
              <a:ea typeface="Inter" panose="020B0604020202020204" charset="0"/>
              <a:cs typeface="Arial" panose="020B0604020202020204" pitchFamily="34" charset="0"/>
            </a:endParaRPr>
          </a:p>
          <a:p>
            <a:pPr algn="just"/>
            <a:endParaRPr lang="pt-BR" sz="2200" dirty="0">
              <a:latin typeface="Arial Narrow" panose="020B0606020202030204" pitchFamily="34" charset="0"/>
              <a:ea typeface="Inter" panose="020B0604020202020204" charset="0"/>
              <a:cs typeface="Arial" panose="020B0604020202020204" pitchFamily="34" charset="0"/>
            </a:endParaRPr>
          </a:p>
          <a:p>
            <a:pPr algn="just"/>
            <a:endParaRPr lang="pt-BR" sz="2200" dirty="0">
              <a:latin typeface="Arial Narrow" panose="020B0606020202030204" pitchFamily="34" charset="0"/>
              <a:ea typeface="Inter" panose="020B0604020202020204" charset="0"/>
              <a:cs typeface="Arial" panose="020B0604020202020204" pitchFamily="34" charset="0"/>
            </a:endParaRPr>
          </a:p>
        </p:txBody>
      </p:sp>
      <p:pic>
        <p:nvPicPr>
          <p:cNvPr id="24578" name="Imagem 1">
            <a:extLst>
              <a:ext uri="{FF2B5EF4-FFF2-40B4-BE49-F238E27FC236}">
                <a16:creationId xmlns:a16="http://schemas.microsoft.com/office/drawing/2014/main" id="{1349103E-DEA0-CCD0-F112-F23B352C43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3124" y="3307405"/>
            <a:ext cx="5905679" cy="34630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995990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462C6AD4-CCD3-ED73-AAD1-6576529C991C}"/>
              </a:ext>
            </a:extLst>
          </p:cNvPr>
          <p:cNvSpPr txBox="1"/>
          <p:nvPr/>
        </p:nvSpPr>
        <p:spPr>
          <a:xfrm>
            <a:off x="1622" y="564945"/>
            <a:ext cx="12190378" cy="3668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2000" b="1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Contexto Histórico</a:t>
            </a:r>
            <a:endParaRPr lang="pt-BR" sz="2000" kern="100" dirty="0">
              <a:effectLst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20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As Diretas Já foram um importante movimento político que marcou a transição do regime militar para a redemocratização do Brasil nos anos finais da ditadura, entre 1964 e a década de 1980.</a:t>
            </a:r>
            <a:endParaRPr lang="pt-BR" sz="2000" kern="100" dirty="0">
              <a:effectLst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20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Ao longo dos anos de regime militar, o país viveu sob um governo autoritário, marcado por censura, repressão política e restrições às liberdades civis. No entanto, a partir da década de 1970, cresceu a insatisfação popular com o regime, impulsionada por diversos fatores, como a crise econômica, a repressão aos movimentos sociais e a luta por direitos civis.</a:t>
            </a:r>
            <a:endParaRPr lang="pt-BR" sz="2000" kern="100" dirty="0">
              <a:effectLst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20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Nesse contexto, as Diretas Já surgiram como uma demanda popular por eleições diretas para presidente, em contraposição ao sistema de eleição indireta pelo Congresso Nacional, estabelecido pela ditadura. O movimento ganhou força a partir de 1983, com comícios e manifestações em diversas cidades do Brasil, reunindo uma ampla coalizão de forças políticas, sociais e culturais.</a:t>
            </a:r>
            <a:endParaRPr lang="pt-BR" sz="2000" kern="100" dirty="0">
              <a:effectLst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5602" name="Imagem 1">
            <a:extLst>
              <a:ext uri="{FF2B5EF4-FFF2-40B4-BE49-F238E27FC236}">
                <a16:creationId xmlns:a16="http://schemas.microsoft.com/office/drawing/2014/main" id="{84DC44AD-245A-EF50-DC2B-4DB3833FE0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1864" y="4014195"/>
            <a:ext cx="4199173" cy="2559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3DC7995D-4790-65AF-DADB-CAB33AD511D7}"/>
              </a:ext>
            </a:extLst>
          </p:cNvPr>
          <p:cNvSpPr txBox="1"/>
          <p:nvPr/>
        </p:nvSpPr>
        <p:spPr>
          <a:xfrm>
            <a:off x="2642646" y="6578115"/>
            <a:ext cx="6157608" cy="279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12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Comício na Praça da sé, em 25 de janeiro de 1984.</a:t>
            </a:r>
            <a:endParaRPr lang="pt-BR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127215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1354B71D-20B1-634A-91AC-8E7D46987CBF}"/>
              </a:ext>
            </a:extLst>
          </p:cNvPr>
          <p:cNvSpPr txBox="1"/>
          <p:nvPr/>
        </p:nvSpPr>
        <p:spPr>
          <a:xfrm>
            <a:off x="1621" y="584538"/>
            <a:ext cx="12099587" cy="62478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000" dirty="0">
                <a:latin typeface="Arial Narrow" panose="020B0606020202030204" pitchFamily="34" charset="0"/>
              </a:rPr>
              <a:t>Entre os principais eventos das Diretas Já destacam-se os comícios e manifestações que reuniram centenas de milhares de pessoas em diversas cidades do país. O ápice desse movimento foi o histórico comício realizado em 25 de janeiro de 1984, na Praça da Sé, em São Paulo. Esse evento contou com a participação de mais de um milhão de pessoas, tornando-se um marco da luta pela democracia. </a:t>
            </a:r>
          </a:p>
          <a:p>
            <a:pPr algn="just"/>
            <a:r>
              <a:rPr lang="pt-BR" sz="2000" dirty="0">
                <a:latin typeface="Arial Narrow" panose="020B0606020202030204" pitchFamily="34" charset="0"/>
              </a:rPr>
              <a:t>O movimento Diretas já, não apenas marcou o processo de redemocratização brasileira, como também impulsionou a ascensão de novas lideranças políticas, que definiram os rumos da política brasileira nas décadas seguintes. Entre os principais nomes estão, Ulysses Guimarães, Fernando Henrique Cardoso, Lula e Leonel Brizola. É importante lembrar também a importância que os movimentos sociais tiveram nesse processo. Sindicatos, associações de bairro, estudantes, artistas, religiosos e partidos políticos, se uniram em grandes manifestações públicas. Essa ampla participação popular mostrou o desejo coletivo por liberdade e democracia. </a:t>
            </a:r>
          </a:p>
          <a:p>
            <a:pPr algn="just"/>
            <a:endParaRPr lang="pt-BR" sz="2000" b="1" dirty="0">
              <a:latin typeface="Arial Narrow" panose="020B0606020202030204" pitchFamily="34" charset="0"/>
            </a:endParaRPr>
          </a:p>
          <a:p>
            <a:pPr algn="just"/>
            <a:r>
              <a:rPr lang="pt-BR" sz="2000" b="1" dirty="0">
                <a:latin typeface="Arial Narrow" panose="020B0606020202030204" pitchFamily="34" charset="0"/>
              </a:rPr>
              <a:t>Legado das Diretas Já para a política brasileira</a:t>
            </a:r>
            <a:endParaRPr lang="pt-BR" sz="2000" dirty="0">
              <a:latin typeface="Arial Narrow" panose="020B0606020202030204" pitchFamily="34" charset="0"/>
            </a:endParaRPr>
          </a:p>
          <a:p>
            <a:pPr algn="just"/>
            <a:r>
              <a:rPr lang="pt-BR" sz="2000" b="1" dirty="0">
                <a:latin typeface="Arial Narrow" panose="020B0606020202030204" pitchFamily="34" charset="0"/>
              </a:rPr>
              <a:t> </a:t>
            </a:r>
            <a:r>
              <a:rPr lang="pt-BR" sz="2000" dirty="0">
                <a:latin typeface="Arial Narrow" panose="020B0606020202030204" pitchFamily="34" charset="0"/>
              </a:rPr>
              <a:t>O legado das Diretas Já é evidente na consolidação da democracia no Brasil. Ao mobilizar milhões de pessoas em defesa do voto direto para presidente, o movimento foi essencial para impulsionar o processo de redemocratização. Embora as eleições diretas não tenham ocorrido em 1984, as Diretas Já prepararam o terreno para a Constituição de 1988, que instituiu as bases do atual sistema político democrático.</a:t>
            </a:r>
          </a:p>
          <a:p>
            <a:pPr algn="just"/>
            <a:r>
              <a:rPr lang="pt-BR" sz="2000" dirty="0">
                <a:latin typeface="Arial Narrow" panose="020B0606020202030204" pitchFamily="34" charset="0"/>
              </a:rPr>
              <a:t>Além disso, o movimento teve um forte impacto na consciência política da população, despertando o senso de participação cidadã e engajamento social. Ele demonstrou que a mobilização popular pode influenciar de forma concreta os rumos políticos do país, fortalecendo a democracia ao ampliar o protagonismo dos cidadãos na vida pública.</a:t>
            </a:r>
          </a:p>
          <a:p>
            <a:pPr algn="just"/>
            <a:endParaRPr lang="pt-BR" sz="2000" dirty="0">
              <a:latin typeface="Arial Narrow" panose="020B0606020202030204" pitchFamily="34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FEC3D77-795E-5917-9527-6254195095CA}"/>
              </a:ext>
            </a:extLst>
          </p:cNvPr>
          <p:cNvSpPr txBox="1"/>
          <p:nvPr/>
        </p:nvSpPr>
        <p:spPr>
          <a:xfrm>
            <a:off x="6096000" y="6278404"/>
            <a:ext cx="612356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buNone/>
            </a:pPr>
            <a:r>
              <a:rPr lang="pt-BR" sz="10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Texto de Juliana Luz Cerqueira – </a:t>
            </a:r>
            <a:r>
              <a:rPr lang="pt-BR" sz="1000" kern="100" dirty="0" err="1"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Adapatado</a:t>
            </a:r>
            <a:r>
              <a:rPr lang="pt-BR" sz="10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pt-BR" sz="1000" kern="100" dirty="0">
              <a:effectLst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buNone/>
            </a:pPr>
            <a:r>
              <a:rPr lang="pt-BR" sz="10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Disponível em: </a:t>
            </a:r>
            <a:r>
              <a:rPr lang="pt-BR" sz="1000" u="sng" kern="100" dirty="0">
                <a:solidFill>
                  <a:srgbClr val="0563C1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  <a:hlinkClick r:id="rId2"/>
              </a:rPr>
              <a:t>https://abre.ai/mYJW</a:t>
            </a:r>
            <a:endParaRPr lang="pt-BR" sz="1000" kern="100" dirty="0">
              <a:effectLst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buNone/>
            </a:pPr>
            <a:r>
              <a:rPr lang="pt-BR" sz="10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Acesso em: 18 jun. 2025.</a:t>
            </a:r>
            <a:endParaRPr lang="pt-BR" sz="1000" kern="100" dirty="0">
              <a:effectLst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221649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3C33A3-728D-0A0D-D672-BEC63EED6F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3F9CB011-C1E7-3A66-B2FE-E57F5735C6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1792" y="577058"/>
            <a:ext cx="3828415" cy="664210"/>
          </a:xfrm>
          <a:prstGeom prst="rect">
            <a:avLst/>
          </a:prstGeom>
          <a:noFill/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48F1AE02-BB1B-45BE-61A5-939558DFAFBD}"/>
              </a:ext>
            </a:extLst>
          </p:cNvPr>
          <p:cNvSpPr txBox="1"/>
          <p:nvPr/>
        </p:nvSpPr>
        <p:spPr>
          <a:xfrm>
            <a:off x="230037" y="1389342"/>
            <a:ext cx="11731924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dirty="0">
                <a:latin typeface="Arial Narrow" panose="020B0606020202030204" pitchFamily="34" charset="0"/>
              </a:rPr>
              <a:t>29. Qual o contexto político e social que deu origem ao movimento Diretas Já no Brasil?</a:t>
            </a:r>
          </a:p>
          <a:p>
            <a:pPr algn="just"/>
            <a:endParaRPr lang="pt-BR" sz="2200" dirty="0">
              <a:latin typeface="Arial Narrow" panose="020B0606020202030204" pitchFamily="34" charset="0"/>
            </a:endParaRPr>
          </a:p>
          <a:p>
            <a:pPr algn="just"/>
            <a:r>
              <a:rPr lang="pt-BR" sz="2200" dirty="0">
                <a:latin typeface="Arial Narrow" panose="020B0606020202030204" pitchFamily="34" charset="0"/>
              </a:rPr>
              <a:t>30. De que forma os movimentos sociais e a participação popular contribuíram para a Força do movimento?</a:t>
            </a:r>
          </a:p>
          <a:p>
            <a:pPr algn="just"/>
            <a:endParaRPr lang="pt-BR" sz="2200" dirty="0">
              <a:latin typeface="Arial Narrow" panose="020B0606020202030204" pitchFamily="34" charset="0"/>
            </a:endParaRPr>
          </a:p>
          <a:p>
            <a:pPr algn="just"/>
            <a:r>
              <a:rPr lang="pt-BR" sz="2200" dirty="0">
                <a:latin typeface="Arial Narrow" panose="020B0606020202030204" pitchFamily="34" charset="0"/>
              </a:rPr>
              <a:t>31. Apesar das eleições diretas não serem conquistadas logo em 1984, quais foram os principais legados do movimento Diretas Já para a democracia brasileira?</a:t>
            </a:r>
          </a:p>
        </p:txBody>
      </p:sp>
    </p:spTree>
    <p:extLst>
      <p:ext uri="{BB962C8B-B14F-4D97-AF65-F5344CB8AC3E}">
        <p14:creationId xmlns:p14="http://schemas.microsoft.com/office/powerpoint/2010/main" val="425857507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17D894-7B17-DDE3-54A1-7AED6E5139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D1E3D7BD-FF7E-8EB9-D4B6-D8F7697F36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1792" y="577058"/>
            <a:ext cx="3828415" cy="664210"/>
          </a:xfrm>
          <a:prstGeom prst="rect">
            <a:avLst/>
          </a:prstGeom>
          <a:noFill/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0DDF41DA-A738-524B-0546-9F56A9B849EE}"/>
              </a:ext>
            </a:extLst>
          </p:cNvPr>
          <p:cNvSpPr txBox="1"/>
          <p:nvPr/>
        </p:nvSpPr>
        <p:spPr>
          <a:xfrm>
            <a:off x="0" y="1009964"/>
            <a:ext cx="12192000" cy="5940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000" dirty="0">
                <a:latin typeface="Arial Narrow" panose="020B0606020202030204" pitchFamily="34" charset="0"/>
              </a:rPr>
              <a:t>32. (ENEM 2010 – ADAPATADO) </a:t>
            </a:r>
          </a:p>
          <a:p>
            <a:pPr algn="just"/>
            <a:endParaRPr lang="pt-BR" sz="2000" dirty="0">
              <a:latin typeface="Arial Narrow" panose="020B0606020202030204" pitchFamily="34" charset="0"/>
            </a:endParaRPr>
          </a:p>
          <a:p>
            <a:pPr algn="just"/>
            <a:endParaRPr lang="pt-BR" sz="2000" dirty="0">
              <a:latin typeface="Arial Narrow" panose="020B0606020202030204" pitchFamily="34" charset="0"/>
            </a:endParaRPr>
          </a:p>
          <a:p>
            <a:pPr algn="just"/>
            <a:endParaRPr lang="pt-BR" sz="2000" dirty="0">
              <a:latin typeface="Arial Narrow" panose="020B0606020202030204" pitchFamily="34" charset="0"/>
            </a:endParaRPr>
          </a:p>
          <a:p>
            <a:pPr algn="just"/>
            <a:endParaRPr lang="pt-BR" sz="2000" dirty="0">
              <a:latin typeface="Arial Narrow" panose="020B0606020202030204" pitchFamily="34" charset="0"/>
            </a:endParaRPr>
          </a:p>
          <a:p>
            <a:pPr algn="just"/>
            <a:endParaRPr lang="pt-BR" sz="2000" dirty="0">
              <a:latin typeface="Arial Narrow" panose="020B0606020202030204" pitchFamily="34" charset="0"/>
            </a:endParaRPr>
          </a:p>
          <a:p>
            <a:pPr algn="just"/>
            <a:endParaRPr lang="pt-BR" sz="2000" dirty="0">
              <a:latin typeface="Arial Narrow" panose="020B0606020202030204" pitchFamily="34" charset="0"/>
            </a:endParaRPr>
          </a:p>
          <a:p>
            <a:pPr algn="just"/>
            <a:endParaRPr lang="pt-BR" sz="2000" dirty="0">
              <a:latin typeface="Arial Narrow" panose="020B0606020202030204" pitchFamily="34" charset="0"/>
            </a:endParaRPr>
          </a:p>
          <a:p>
            <a:pPr algn="just"/>
            <a:endParaRPr lang="pt-BR" sz="2000" dirty="0">
              <a:latin typeface="Arial Narrow" panose="020B0606020202030204" pitchFamily="34" charset="0"/>
            </a:endParaRPr>
          </a:p>
          <a:p>
            <a:pPr algn="just"/>
            <a:r>
              <a:rPr lang="pt-BR" sz="2000" dirty="0">
                <a:latin typeface="Arial Narrow" panose="020B0606020202030204" pitchFamily="34" charset="0"/>
              </a:rPr>
              <a:t> </a:t>
            </a:r>
          </a:p>
          <a:p>
            <a:pPr algn="just"/>
            <a:endParaRPr lang="pt-BR" sz="2000" dirty="0">
              <a:latin typeface="Arial Narrow" panose="020B0606020202030204" pitchFamily="34" charset="0"/>
            </a:endParaRPr>
          </a:p>
          <a:p>
            <a:pPr algn="ctr"/>
            <a:r>
              <a:rPr lang="pt-BR" sz="1000" dirty="0">
                <a:latin typeface="Arial Narrow" panose="020B0606020202030204" pitchFamily="34" charset="0"/>
              </a:rPr>
              <a:t>Disponível em: https://abre.ai/mYKV Acesso em: 18 jun. 2024.</a:t>
            </a:r>
          </a:p>
          <a:p>
            <a:pPr algn="just"/>
            <a:r>
              <a:rPr lang="pt-BR" sz="2000" dirty="0">
                <a:latin typeface="Arial Narrow" panose="020B0606020202030204" pitchFamily="34" charset="0"/>
              </a:rPr>
              <a:t>A charge remete ao contexto do movimento que ficou conhecido como Diretas Já, ocorrido entre os anos de 1986 e 1984. O elemento histórico evidenciado na imagem é</a:t>
            </a:r>
          </a:p>
          <a:p>
            <a:pPr algn="just"/>
            <a:r>
              <a:rPr lang="pt-BR" sz="2000" dirty="0">
                <a:latin typeface="Arial Narrow" panose="020B0606020202030204" pitchFamily="34" charset="0"/>
              </a:rPr>
              <a:t>(A) a insistência dos grupos políticos de esquerda em realizar atos políticos ilegais e com poucas chances de serem vitoriosos.</a:t>
            </a:r>
          </a:p>
          <a:p>
            <a:pPr algn="just"/>
            <a:r>
              <a:rPr lang="pt-BR" sz="2000" dirty="0">
                <a:latin typeface="Arial Narrow" panose="020B0606020202030204" pitchFamily="34" charset="0"/>
              </a:rPr>
              <a:t>(B) a mobilização em torno da luta pela democracia frente ao regime militar, cada vez mais desacreditado.</a:t>
            </a:r>
          </a:p>
          <a:p>
            <a:pPr algn="just"/>
            <a:r>
              <a:rPr lang="pt-BR" sz="2000" dirty="0">
                <a:latin typeface="Arial Narrow" panose="020B0606020202030204" pitchFamily="34" charset="0"/>
              </a:rPr>
              <a:t>(C) o diálogo dos movimentos sociais e dos partidos políticos, então existentes, com os setores do governo interessados em negociar a abertura.</a:t>
            </a:r>
          </a:p>
          <a:p>
            <a:pPr algn="just"/>
            <a:r>
              <a:rPr lang="pt-BR" sz="2000" dirty="0">
                <a:latin typeface="Arial Narrow" panose="020B0606020202030204" pitchFamily="34" charset="0"/>
              </a:rPr>
              <a:t>(D) a capacidade do regime militar em impedir que as manifestações políticas acontecessem.</a:t>
            </a:r>
          </a:p>
        </p:txBody>
      </p:sp>
      <p:pic>
        <p:nvPicPr>
          <p:cNvPr id="26627" name="Imagem 1">
            <a:extLst>
              <a:ext uri="{FF2B5EF4-FFF2-40B4-BE49-F238E27FC236}">
                <a16:creationId xmlns:a16="http://schemas.microsoft.com/office/drawing/2014/main" id="{A9A84A13-B133-A5D5-B2EB-8600B07A06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6001" y="1379277"/>
            <a:ext cx="2199996" cy="30568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882299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5EFD71-2F0B-5C87-EB0D-6281F5B4FC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7" name="Imagem 25">
            <a:extLst>
              <a:ext uri="{FF2B5EF4-FFF2-40B4-BE49-F238E27FC236}">
                <a16:creationId xmlns:a16="http://schemas.microsoft.com/office/drawing/2014/main" id="{01E68161-2A2D-A3DC-45D3-0E55B9323A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325" y="744538"/>
            <a:ext cx="2143125" cy="1103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8" name="Imagem 2">
            <a:extLst>
              <a:ext uri="{FF2B5EF4-FFF2-40B4-BE49-F238E27FC236}">
                <a16:creationId xmlns:a16="http://schemas.microsoft.com/office/drawing/2014/main" id="{BCC95CF1-A591-FCB6-6FB7-63B23671C0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4362" y="1096963"/>
            <a:ext cx="8439097" cy="301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089AB145-7632-54A0-C717-0ED91A67C2F0}"/>
              </a:ext>
            </a:extLst>
          </p:cNvPr>
          <p:cNvSpPr txBox="1"/>
          <p:nvPr/>
        </p:nvSpPr>
        <p:spPr>
          <a:xfrm>
            <a:off x="483079" y="2887975"/>
            <a:ext cx="56129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1" dirty="0"/>
              <a:t>1. O Ano em que Meus Pais Saíram de Férias</a:t>
            </a:r>
            <a:endParaRPr lang="pt-BR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E9B59056-EDE4-4BA8-69F0-5FA8A448A0C2}"/>
              </a:ext>
            </a:extLst>
          </p:cNvPr>
          <p:cNvSpPr txBox="1"/>
          <p:nvPr/>
        </p:nvSpPr>
        <p:spPr>
          <a:xfrm>
            <a:off x="2453767" y="3489814"/>
            <a:ext cx="9256142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b="1" dirty="0">
                <a:latin typeface="Arial Narrow" panose="020B0606020202030204" pitchFamily="34" charset="0"/>
              </a:rPr>
              <a:t>SINOPSE: </a:t>
            </a:r>
            <a:r>
              <a:rPr lang="pt-BR" dirty="0"/>
              <a:t>1970. Mauro (Michel Joelsas) é um garoto mineiro de 12 anos, que adora futebol e jogo de botão. Um dia, sua vida muda completamente, já que seus pais saem de férias de forma inesperada e sem motivo aparente para ele. Na verdade, os pais de Mauro foram obrigados a fugir da perseguição política, tendo que deixá-lo com o avô paterno (Paulo Autran). Porém o avô enfrenta problemas, o que faz com que Mauro tenha que ficar com Shlomo (Germano Haiut), um velho judeu solitário que é vizinho do avô de Mauro</a:t>
            </a:r>
            <a:r>
              <a:rPr lang="pt-BR" dirty="0">
                <a:latin typeface="Arial Narrow" panose="020B0606020202030204" pitchFamily="34" charset="0"/>
              </a:rPr>
              <a:t>.</a:t>
            </a:r>
          </a:p>
          <a:p>
            <a:pPr algn="just"/>
            <a:r>
              <a:rPr lang="pt-BR" b="1" dirty="0">
                <a:latin typeface="Arial Narrow" panose="020B0606020202030204" pitchFamily="34" charset="0"/>
              </a:rPr>
              <a:t>Classificação</a:t>
            </a:r>
            <a:r>
              <a:rPr lang="pt-BR" dirty="0">
                <a:latin typeface="Arial Narrow" panose="020B0606020202030204" pitchFamily="34" charset="0"/>
              </a:rPr>
              <a:t>: </a:t>
            </a:r>
            <a:r>
              <a:rPr lang="pt-BR" dirty="0"/>
              <a:t>Não recomendado para menores de 10 anos.</a:t>
            </a:r>
          </a:p>
        </p:txBody>
      </p:sp>
      <p:pic>
        <p:nvPicPr>
          <p:cNvPr id="27650" name="Imagem 1">
            <a:extLst>
              <a:ext uri="{FF2B5EF4-FFF2-40B4-BE49-F238E27FC236}">
                <a16:creationId xmlns:a16="http://schemas.microsoft.com/office/drawing/2014/main" id="{402E51F6-E026-23E4-648E-0DEDEE52EB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865" y="3337331"/>
            <a:ext cx="1758442" cy="2348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980322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9FF620-10A7-085B-448F-D91A8A9771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7" name="Imagem 25">
            <a:extLst>
              <a:ext uri="{FF2B5EF4-FFF2-40B4-BE49-F238E27FC236}">
                <a16:creationId xmlns:a16="http://schemas.microsoft.com/office/drawing/2014/main" id="{E5267A95-5EB4-6FB1-3541-60AD131E69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325" y="744538"/>
            <a:ext cx="2143125" cy="1103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8" name="Imagem 2">
            <a:extLst>
              <a:ext uri="{FF2B5EF4-FFF2-40B4-BE49-F238E27FC236}">
                <a16:creationId xmlns:a16="http://schemas.microsoft.com/office/drawing/2014/main" id="{A05C4F51-6824-8D8E-41F3-A84DFAB885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4362" y="1096963"/>
            <a:ext cx="8439097" cy="301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A0E3EBE9-7349-AB61-9139-80664D68A395}"/>
              </a:ext>
            </a:extLst>
          </p:cNvPr>
          <p:cNvSpPr txBox="1"/>
          <p:nvPr/>
        </p:nvSpPr>
        <p:spPr>
          <a:xfrm>
            <a:off x="483079" y="2887975"/>
            <a:ext cx="56129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1" dirty="0"/>
              <a:t>2. Ainda Estou Aqui</a:t>
            </a:r>
            <a:endParaRPr lang="pt-BR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7F8D4B3F-D4A7-5C9C-FD33-744AE6F26242}"/>
              </a:ext>
            </a:extLst>
          </p:cNvPr>
          <p:cNvSpPr txBox="1"/>
          <p:nvPr/>
        </p:nvSpPr>
        <p:spPr>
          <a:xfrm>
            <a:off x="2453767" y="3489814"/>
            <a:ext cx="925614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b="1" dirty="0">
                <a:latin typeface="Arial Narrow" panose="020B0606020202030204" pitchFamily="34" charset="0"/>
              </a:rPr>
              <a:t>SINOPSE: </a:t>
            </a:r>
            <a:r>
              <a:rPr lang="pt-BR" dirty="0"/>
              <a:t>Ambientada em 1970, a história retrata como a vida de uma mulher casada com um importante político muda drasticamente após o desaparecimento dele, capturado pelo regime militar. Forçada a abandonar a rotina de dona de casa, Eunice se transforma em uma ativista dos direitos humanos, lutando pela verdade sobre o paradeiro do marido e enfrentando as consequências brutais da repressão. A obra retrata os efeitos da ditadura nas famílias brasileiras, ressaltando a força feminina na resistência e homenageando a coragem e resiliência de Eunice Paiva.</a:t>
            </a:r>
          </a:p>
          <a:p>
            <a:pPr algn="just"/>
            <a:r>
              <a:rPr lang="pt-BR" b="1" dirty="0">
                <a:latin typeface="Arial Narrow" panose="020B0606020202030204" pitchFamily="34" charset="0"/>
              </a:rPr>
              <a:t>Classificação</a:t>
            </a:r>
            <a:r>
              <a:rPr lang="pt-BR" dirty="0">
                <a:latin typeface="Arial Narrow" panose="020B0606020202030204" pitchFamily="34" charset="0"/>
              </a:rPr>
              <a:t>: </a:t>
            </a:r>
            <a:r>
              <a:rPr lang="pt-BR" dirty="0"/>
              <a:t>Não recomendado para menores de 14 anos.</a:t>
            </a:r>
          </a:p>
        </p:txBody>
      </p:sp>
      <p:pic>
        <p:nvPicPr>
          <p:cNvPr id="28674" name="Imagem 1">
            <a:extLst>
              <a:ext uri="{FF2B5EF4-FFF2-40B4-BE49-F238E27FC236}">
                <a16:creationId xmlns:a16="http://schemas.microsoft.com/office/drawing/2014/main" id="{56182F6E-AB25-C43C-1B24-CD54FE30D3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775" y="3429000"/>
            <a:ext cx="1756046" cy="249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081085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753C0B-DC5F-3530-D49C-13AC3E3BF5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7" name="Imagem 25">
            <a:extLst>
              <a:ext uri="{FF2B5EF4-FFF2-40B4-BE49-F238E27FC236}">
                <a16:creationId xmlns:a16="http://schemas.microsoft.com/office/drawing/2014/main" id="{E30B648A-F7BC-106D-C384-23FCA0FCD4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325" y="744538"/>
            <a:ext cx="2143125" cy="1103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8" name="Imagem 2">
            <a:extLst>
              <a:ext uri="{FF2B5EF4-FFF2-40B4-BE49-F238E27FC236}">
                <a16:creationId xmlns:a16="http://schemas.microsoft.com/office/drawing/2014/main" id="{59B1AFAA-A48A-743D-F462-FEFCD8ED22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4362" y="1096963"/>
            <a:ext cx="8439097" cy="301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6A8B9A2D-ED15-4B3A-ADAE-0F66438CF4AE}"/>
              </a:ext>
            </a:extLst>
          </p:cNvPr>
          <p:cNvSpPr txBox="1"/>
          <p:nvPr/>
        </p:nvSpPr>
        <p:spPr>
          <a:xfrm>
            <a:off x="483079" y="2887975"/>
            <a:ext cx="56129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1" dirty="0"/>
              <a:t>3. O Que É Isso, Companheiro?</a:t>
            </a:r>
            <a:endParaRPr lang="pt-BR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FC6633A1-286C-ECF4-3E62-F2C9E22D1C4C}"/>
              </a:ext>
            </a:extLst>
          </p:cNvPr>
          <p:cNvSpPr txBox="1"/>
          <p:nvPr/>
        </p:nvSpPr>
        <p:spPr>
          <a:xfrm>
            <a:off x="2444039" y="3703823"/>
            <a:ext cx="9256142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b="1" dirty="0">
                <a:latin typeface="Arial Narrow" panose="020B0606020202030204" pitchFamily="34" charset="0"/>
              </a:rPr>
              <a:t>SINOPSE: </a:t>
            </a:r>
            <a:r>
              <a:rPr lang="pt-BR" dirty="0"/>
              <a:t>O jornalista Fernando e seu amigo César abraçam a luta armada contra a ditadura militar no final da década de 60. Os dois alistam num grupo guerrilheiro de esquerda. Em uma das ações do grupo militante, César é ferido e capturado pelos militares. Fernando então planeja o sequestro do embaixador dos Estados Unidos no Brasil, Charles Burke Elbrick (Alan Arkin), para negociar a liberdade de César e de outros companheiros presos.</a:t>
            </a:r>
          </a:p>
          <a:p>
            <a:pPr algn="just"/>
            <a:r>
              <a:rPr lang="pt-BR" b="1" dirty="0">
                <a:latin typeface="Arial Narrow" panose="020B0606020202030204" pitchFamily="34" charset="0"/>
              </a:rPr>
              <a:t>Classificação:</a:t>
            </a:r>
            <a:endParaRPr lang="pt-BR" dirty="0"/>
          </a:p>
        </p:txBody>
      </p:sp>
      <p:pic>
        <p:nvPicPr>
          <p:cNvPr id="29698" name="Imagem 1">
            <a:extLst>
              <a:ext uri="{FF2B5EF4-FFF2-40B4-BE49-F238E27FC236}">
                <a16:creationId xmlns:a16="http://schemas.microsoft.com/office/drawing/2014/main" id="{2C0D0A13-19D3-BA8C-FBA9-845BE45922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048" y="3429000"/>
            <a:ext cx="1483671" cy="2161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754443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334BEE-E397-89BC-DCAA-16881EB59E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6" name="Espaço Reservado para Conteúdo 5">
            <a:extLst>
              <a:ext uri="{FF2B5EF4-FFF2-40B4-BE49-F238E27FC236}">
                <a16:creationId xmlns:a16="http://schemas.microsoft.com/office/drawing/2014/main" id="{8CB53575-87D5-079F-F2A1-6DA032FF6A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418702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4670</TotalTime>
  <Words>10686</Words>
  <Application>Microsoft Office PowerPoint</Application>
  <PresentationFormat>Widescreen</PresentationFormat>
  <Paragraphs>417</Paragraphs>
  <Slides>63</Slides>
  <Notes>32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63</vt:i4>
      </vt:variant>
    </vt:vector>
  </HeadingPairs>
  <TitlesOfParts>
    <vt:vector size="72" baseType="lpstr">
      <vt:lpstr>Aptos</vt:lpstr>
      <vt:lpstr>Arial</vt:lpstr>
      <vt:lpstr>Arial Narrow</vt:lpstr>
      <vt:lpstr>Calibri</vt:lpstr>
      <vt:lpstr>Calibri Light</vt:lpstr>
      <vt:lpstr>Open Sans</vt:lpstr>
      <vt:lpstr>Times New Roman</vt:lpstr>
      <vt:lpstr>Verdana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Adriani Grun</dc:creator>
  <cp:lastModifiedBy>GERALDO AVELINO GOMES FILHO</cp:lastModifiedBy>
  <cp:revision>157</cp:revision>
  <dcterms:created xsi:type="dcterms:W3CDTF">2024-02-02T11:27:21Z</dcterms:created>
  <dcterms:modified xsi:type="dcterms:W3CDTF">2026-07-28T19:50:56Z</dcterms:modified>
</cp:coreProperties>
</file>