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sldIdLst>
    <p:sldId id="256" r:id="rId2"/>
    <p:sldId id="259" r:id="rId3"/>
    <p:sldId id="260" r:id="rId4"/>
    <p:sldId id="261" r:id="rId5"/>
    <p:sldId id="262" r:id="rId6"/>
    <p:sldId id="263" r:id="rId7"/>
    <p:sldId id="266" r:id="rId8"/>
    <p:sldId id="265" r:id="rId9"/>
    <p:sldId id="264"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2" r:id="rId24"/>
    <p:sldId id="283" r:id="rId25"/>
    <p:sldId id="284" r:id="rId26"/>
    <p:sldId id="285" r:id="rId27"/>
    <p:sldId id="286" r:id="rId28"/>
    <p:sldId id="287" r:id="rId29"/>
    <p:sldId id="280" r:id="rId30"/>
    <p:sldId id="288" r:id="rId31"/>
    <p:sldId id="289" r:id="rId32"/>
    <p:sldId id="290" r:id="rId33"/>
    <p:sldId id="291" r:id="rId34"/>
    <p:sldId id="292" r:id="rId35"/>
    <p:sldId id="293" r:id="rId36"/>
    <p:sldId id="294" r:id="rId37"/>
    <p:sldId id="295" r:id="rId38"/>
    <p:sldId id="296" r:id="rId39"/>
    <p:sldId id="281" r:id="rId40"/>
    <p:sldId id="297" r:id="rId41"/>
    <p:sldId id="298" r:id="rId42"/>
    <p:sldId id="299" r:id="rId43"/>
    <p:sldId id="300" r:id="rId44"/>
    <p:sldId id="301" r:id="rId45"/>
    <p:sldId id="302" r:id="rId46"/>
    <p:sldId id="303" r:id="rId47"/>
    <p:sldId id="304" r:id="rId48"/>
    <p:sldId id="305" r:id="rId49"/>
    <p:sldId id="306" r:id="rId50"/>
    <p:sldId id="308" r:id="rId51"/>
    <p:sldId id="307" r:id="rId52"/>
    <p:sldId id="313" r:id="rId53"/>
    <p:sldId id="314" r:id="rId54"/>
    <p:sldId id="315" r:id="rId55"/>
    <p:sldId id="309" r:id="rId56"/>
    <p:sldId id="310" r:id="rId57"/>
    <p:sldId id="311" r:id="rId58"/>
    <p:sldId id="312"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8" r:id="rId81"/>
    <p:sldId id="339" r:id="rId82"/>
    <p:sldId id="340" r:id="rId83"/>
    <p:sldId id="337" r:id="rId84"/>
    <p:sldId id="341" r:id="rId85"/>
    <p:sldId id="342" r:id="rId86"/>
    <p:sldId id="343" r:id="rId87"/>
    <p:sldId id="344" r:id="rId88"/>
    <p:sldId id="345" r:id="rId89"/>
    <p:sldId id="346" r:id="rId90"/>
    <p:sldId id="347" r:id="rId91"/>
    <p:sldId id="257" r:id="rId9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4673" autoAdjust="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1090F3-5E19-40D1-B6C3-F72F829AC7E9}" type="datetimeFigureOut">
              <a:rPr lang="pt-BR" smtClean="0"/>
              <a:t>29/07/2026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D90F63-4DA4-4B21-ACDC-9E7D51E52E90}" type="slidenum">
              <a:rPr lang="pt-BR" smtClean="0"/>
              <a:t>‹nº›</a:t>
            </a:fld>
            <a:endParaRPr lang="pt-BR"/>
          </a:p>
        </p:txBody>
      </p:sp>
    </p:spTree>
    <p:extLst>
      <p:ext uri="{BB962C8B-B14F-4D97-AF65-F5344CB8AC3E}">
        <p14:creationId xmlns:p14="http://schemas.microsoft.com/office/powerpoint/2010/main" val="3949693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7D90F63-4DA4-4B21-ACDC-9E7D51E52E90}" type="slidenum">
              <a:rPr lang="pt-BR" smtClean="0"/>
              <a:t>48</a:t>
            </a:fld>
            <a:endParaRPr lang="pt-BR"/>
          </a:p>
        </p:txBody>
      </p:sp>
    </p:spTree>
    <p:extLst>
      <p:ext uri="{BB962C8B-B14F-4D97-AF65-F5344CB8AC3E}">
        <p14:creationId xmlns:p14="http://schemas.microsoft.com/office/powerpoint/2010/main" val="2121158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27D90F63-4DA4-4B21-ACDC-9E7D51E52E90}" type="slidenum">
              <a:rPr lang="pt-BR" smtClean="0"/>
              <a:t>72</a:t>
            </a:fld>
            <a:endParaRPr lang="pt-BR"/>
          </a:p>
        </p:txBody>
      </p:sp>
    </p:spTree>
    <p:extLst>
      <p:ext uri="{BB962C8B-B14F-4D97-AF65-F5344CB8AC3E}">
        <p14:creationId xmlns:p14="http://schemas.microsoft.com/office/powerpoint/2010/main" val="2549252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 Id="rId4" Type="http://schemas.openxmlformats.org/officeDocument/2006/relationships/image" Target="../media/image90.png"/></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3.png"/></Relationships>
</file>

<file path=ppt/slides/_rels/slide3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6.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4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xml"/><Relationship Id="rId4" Type="http://schemas.openxmlformats.org/officeDocument/2006/relationships/image" Target="../media/image136.png"/></Relationships>
</file>

<file path=ppt/slides/_rels/slide5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5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 Id="rId5" Type="http://schemas.openxmlformats.org/officeDocument/2006/relationships/image" Target="../media/image143.png"/><Relationship Id="rId4" Type="http://schemas.openxmlformats.org/officeDocument/2006/relationships/image" Target="../media/image142.png"/></Relationships>
</file>

<file path=ppt/slides/_rels/slide5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 Id="rId4" Type="http://schemas.openxmlformats.org/officeDocument/2006/relationships/image" Target="../media/image146.png"/></Relationships>
</file>

<file path=ppt/slides/_rels/slide6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 Id="rId5" Type="http://schemas.openxmlformats.org/officeDocument/2006/relationships/image" Target="../media/image150.png"/><Relationship Id="rId4" Type="http://schemas.openxmlformats.org/officeDocument/2006/relationships/image" Target="../media/image149.png"/></Relationships>
</file>

<file path=ppt/slides/_rels/slide6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7.xml"/><Relationship Id="rId4" Type="http://schemas.openxmlformats.org/officeDocument/2006/relationships/image" Target="../media/image154.png"/></Relationships>
</file>

<file path=ppt/slides/_rels/slide6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64.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9.png"/></Relationships>
</file>

<file path=ppt/slides/_rels/slide7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70.png"/><Relationship Id="rId1" Type="http://schemas.openxmlformats.org/officeDocument/2006/relationships/slideLayout" Target="../slideLayouts/slideLayout7.xml"/><Relationship Id="rId4" Type="http://schemas.openxmlformats.org/officeDocument/2006/relationships/image" Target="../media/image17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7.xml"/><Relationship Id="rId4" Type="http://schemas.openxmlformats.org/officeDocument/2006/relationships/image" Target="../media/image176.png"/></Relationships>
</file>

<file path=ppt/slides/_rels/slide77.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7.xml"/><Relationship Id="rId4" Type="http://schemas.openxmlformats.org/officeDocument/2006/relationships/image" Target="../media/image191.png"/></Relationships>
</file>

<file path=ppt/slides/_rels/slide86.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8º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MATEMÁTICA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Logotipo&#10;&#10;O conteúdo gerado por IA pode estar incorreto.">
            <a:extLst>
              <a:ext uri="{FF2B5EF4-FFF2-40B4-BE49-F238E27FC236}">
                <a16:creationId xmlns:a16="http://schemas.microsoft.com/office/drawing/2014/main" id="{901298DA-E53C-4144-DC0A-764D7256CAB8}"/>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rcRect l="1767" t="22907" r="3843" b="16393"/>
          <a:stretch>
            <a:fillRect/>
          </a:stretch>
        </p:blipFill>
        <p:spPr bwMode="auto">
          <a:xfrm>
            <a:off x="41148" y="662927"/>
            <a:ext cx="3600000" cy="498559"/>
          </a:xfrm>
          <a:prstGeom prst="rect">
            <a:avLst/>
          </a:prstGeom>
          <a:noFill/>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A6EC3413-5911-93F0-E30D-A3A208E3BBC0}"/>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80772" y="1248352"/>
            <a:ext cx="3600000" cy="789316"/>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5A9DD1E4-7C53-3848-F6D5-DA41B872599C}"/>
              </a:ext>
            </a:extLst>
          </p:cNvPr>
          <p:cNvSpPr txBox="1"/>
          <p:nvPr/>
        </p:nvSpPr>
        <p:spPr>
          <a:xfrm>
            <a:off x="80772" y="2454813"/>
            <a:ext cx="6054852" cy="459100"/>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Observe a imagem seguinte.</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aixaDeTexto 14">
            <a:extLst>
              <a:ext uri="{FF2B5EF4-FFF2-40B4-BE49-F238E27FC236}">
                <a16:creationId xmlns:a16="http://schemas.microsoft.com/office/drawing/2014/main" id="{03E5FEC0-A7EA-7D21-94E3-280C7122E5C1}"/>
              </a:ext>
            </a:extLst>
          </p:cNvPr>
          <p:cNvSpPr txBox="1"/>
          <p:nvPr/>
        </p:nvSpPr>
        <p:spPr>
          <a:xfrm>
            <a:off x="0" y="1969580"/>
            <a:ext cx="6135624" cy="459036"/>
          </a:xfrm>
          <a:prstGeom prst="rect">
            <a:avLst/>
          </a:prstGeom>
          <a:noFill/>
        </p:spPr>
        <p:txBody>
          <a:bodyPr wrap="square">
            <a:spAutoFit/>
          </a:bodyPr>
          <a:lstStyle/>
          <a:p>
            <a:pPr algn="ctr">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FRAÇÃO</a:t>
            </a:r>
            <a:endParaRPr lang="pt-BR" sz="2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8" name="Imagem 17">
            <a:extLst>
              <a:ext uri="{FF2B5EF4-FFF2-40B4-BE49-F238E27FC236}">
                <a16:creationId xmlns:a16="http://schemas.microsoft.com/office/drawing/2014/main" id="{2A601991-6391-515A-6148-AA611016D31A}"/>
              </a:ext>
            </a:extLst>
          </p:cNvPr>
          <p:cNvPicPr>
            <a:picLocks noChangeAspect="1"/>
          </p:cNvPicPr>
          <p:nvPr/>
        </p:nvPicPr>
        <p:blipFill>
          <a:blip r:embed="rId5"/>
          <a:stretch>
            <a:fillRect/>
          </a:stretch>
        </p:blipFill>
        <p:spPr>
          <a:xfrm>
            <a:off x="1267812" y="3041246"/>
            <a:ext cx="3600000" cy="1127273"/>
          </a:xfrm>
          <a:prstGeom prst="rect">
            <a:avLst/>
          </a:prstGeom>
        </p:spPr>
      </p:pic>
      <p:sp>
        <p:nvSpPr>
          <p:cNvPr id="20" name="CaixaDeTexto 19">
            <a:extLst>
              <a:ext uri="{FF2B5EF4-FFF2-40B4-BE49-F238E27FC236}">
                <a16:creationId xmlns:a16="http://schemas.microsoft.com/office/drawing/2014/main" id="{B1FCE1D8-1D72-C8AA-1EA3-FB3E4B0814DA}"/>
              </a:ext>
            </a:extLst>
          </p:cNvPr>
          <p:cNvSpPr txBox="1"/>
          <p:nvPr/>
        </p:nvSpPr>
        <p:spPr>
          <a:xfrm>
            <a:off x="41148" y="4358571"/>
            <a:ext cx="5996612" cy="1446550"/>
          </a:xfrm>
          <a:prstGeom prst="rect">
            <a:avLst/>
          </a:prstGeom>
          <a:noFill/>
        </p:spPr>
        <p:txBody>
          <a:bodyPr wrap="square">
            <a:spAutoFit/>
          </a:bodyPr>
          <a:lstStyle/>
          <a:p>
            <a:pPr algn="just"/>
            <a:r>
              <a:rPr lang="pt-BR" sz="2200" dirty="0">
                <a:latin typeface="Arial Narrow" panose="020B0606020202030204" pitchFamily="34" charset="0"/>
              </a:rPr>
              <a:t>Observe que o retângulo foi dividido em 10 quadra dos, todos do mesmo tamanho, e alguns deles foram colo ridos. Dividir um todo em partes iguais, e dele, selecionar determinada quantidade é o princípio da fração. </a:t>
            </a:r>
          </a:p>
        </p:txBody>
      </p:sp>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35EBEAB0-86A7-0F03-8B3A-81905326F97F}"/>
                  </a:ext>
                </a:extLst>
              </p:cNvPr>
              <p:cNvSpPr txBox="1"/>
              <p:nvPr/>
            </p:nvSpPr>
            <p:spPr>
              <a:xfrm>
                <a:off x="6135624" y="827120"/>
                <a:ext cx="6054852" cy="1926040"/>
              </a:xfrm>
              <a:prstGeom prst="rect">
                <a:avLst/>
              </a:prstGeom>
              <a:noFill/>
            </p:spPr>
            <p:txBody>
              <a:bodyPr wrap="square">
                <a:spAutoFit/>
              </a:bodyPr>
              <a:lstStyle/>
              <a:p>
                <a:pPr algn="just"/>
                <a:r>
                  <a:rPr lang="pt-BR" sz="2200" dirty="0">
                    <a:latin typeface="Arial Narrow" panose="020B0606020202030204" pitchFamily="34" charset="0"/>
                  </a:rPr>
                  <a:t>No exemplo, 10 é a quantidade total de quadrados iguais em que o retângulo foi dividido, ou seja, o denominador, e 4 é a quantidade de quadrados escolhida do total, isto é, o numerador. Dessa forma, a fração que representa o desenho apresentado é </a:t>
                </a:r>
                <a14:m>
                  <m:oMath xmlns:m="http://schemas.openxmlformats.org/officeDocument/2006/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4</m:t>
                        </m:r>
                      </m:num>
                      <m:den>
                        <m:r>
                          <a:rPr lang="pt-BR" sz="2200" b="0" i="1" smtClean="0">
                            <a:latin typeface="Cambria Math" panose="02040503050406030204" pitchFamily="18" charset="0"/>
                          </a:rPr>
                          <m:t>10</m:t>
                        </m:r>
                      </m:den>
                    </m:f>
                    <m:r>
                      <a:rPr lang="pt-BR" sz="2200" i="1" smtClean="0">
                        <a:latin typeface="Cambria Math" panose="02040503050406030204" pitchFamily="18" charset="0"/>
                        <a:ea typeface="Cambria Math" panose="02040503050406030204" pitchFamily="18" charset="0"/>
                      </a:rPr>
                      <m:t>∙</m:t>
                    </m:r>
                  </m:oMath>
                </a14:m>
                <a:endParaRPr lang="pt-BR" sz="2200" b="0" dirty="0">
                  <a:latin typeface="Arial Narrow" panose="020B0606020202030204" pitchFamily="34" charset="0"/>
                </a:endParaRPr>
              </a:p>
            </p:txBody>
          </p:sp>
        </mc:Choice>
        <mc:Fallback xmlns="">
          <p:sp>
            <p:nvSpPr>
              <p:cNvPr id="22" name="CaixaDeTexto 21">
                <a:extLst>
                  <a:ext uri="{FF2B5EF4-FFF2-40B4-BE49-F238E27FC236}">
                    <a16:creationId xmlns:a16="http://schemas.microsoft.com/office/drawing/2014/main" id="{35EBEAB0-86A7-0F03-8B3A-81905326F97F}"/>
                  </a:ext>
                </a:extLst>
              </p:cNvPr>
              <p:cNvSpPr txBox="1">
                <a:spLocks noRot="1" noChangeAspect="1" noMove="1" noResize="1" noEditPoints="1" noAdjustHandles="1" noChangeArrowheads="1" noChangeShapeType="1" noTextEdit="1"/>
              </p:cNvSpPr>
              <p:nvPr/>
            </p:nvSpPr>
            <p:spPr>
              <a:xfrm>
                <a:off x="6135624" y="827120"/>
                <a:ext cx="6054852" cy="1926040"/>
              </a:xfrm>
              <a:prstGeom prst="rect">
                <a:avLst/>
              </a:prstGeom>
              <a:blipFill>
                <a:blip r:embed="rId6"/>
                <a:stretch>
                  <a:fillRect l="-1309" t="-1899" r="-1208" b="-1582"/>
                </a:stretch>
              </a:blipFill>
            </p:spPr>
            <p:txBody>
              <a:bodyPr/>
              <a:lstStyle/>
              <a:p>
                <a:r>
                  <a:rPr lang="pt-BR">
                    <a:noFill/>
                  </a:rPr>
                  <a:t> </a:t>
                </a:r>
              </a:p>
            </p:txBody>
          </p:sp>
        </mc:Fallback>
      </mc:AlternateContent>
      <p:sp>
        <p:nvSpPr>
          <p:cNvPr id="24" name="CaixaDeTexto 23">
            <a:extLst>
              <a:ext uri="{FF2B5EF4-FFF2-40B4-BE49-F238E27FC236}">
                <a16:creationId xmlns:a16="http://schemas.microsoft.com/office/drawing/2014/main" id="{00392EC1-7320-A81F-128C-20BEE3635DB0}"/>
              </a:ext>
            </a:extLst>
          </p:cNvPr>
          <p:cNvSpPr txBox="1"/>
          <p:nvPr/>
        </p:nvSpPr>
        <p:spPr>
          <a:xfrm>
            <a:off x="6096000" y="2753160"/>
            <a:ext cx="6054852" cy="2123658"/>
          </a:xfrm>
          <a:prstGeom prst="rect">
            <a:avLst/>
          </a:prstGeom>
          <a:noFill/>
        </p:spPr>
        <p:txBody>
          <a:bodyPr wrap="square">
            <a:spAutoFit/>
          </a:bodyPr>
          <a:lstStyle/>
          <a:p>
            <a:pPr marL="342900" indent="-342900" algn="just">
              <a:buFont typeface="Wingdings" panose="05000000000000000000" pitchFamily="2" charset="2"/>
              <a:buChar char="Ø"/>
            </a:pPr>
            <a:r>
              <a:rPr lang="pt-BR" sz="2200" b="1" dirty="0">
                <a:latin typeface="Arial Narrow" panose="020B0606020202030204" pitchFamily="34" charset="0"/>
              </a:rPr>
              <a:t>Número facionário representado na forma decimal</a:t>
            </a:r>
          </a:p>
          <a:p>
            <a:pPr algn="just"/>
            <a:r>
              <a:rPr lang="pt-BR" sz="2200" dirty="0">
                <a:latin typeface="Arial Narrow" panose="020B0606020202030204" pitchFamily="34" charset="0"/>
              </a:rPr>
              <a:t>Para representarmos uma fração em sua forma decimal é necessário dividir o numerador pelo denominador. No exemplo anterior temos , ou seja, uma divisão de 4 por 10. Observe:</a:t>
            </a:r>
          </a:p>
          <a:p>
            <a:pPr algn="just"/>
            <a:endParaRPr lang="pt-BR" sz="2200" dirty="0">
              <a:latin typeface="Arial Narrow" panose="020B0606020202030204" pitchFamily="34" charset="0"/>
            </a:endParaRPr>
          </a:p>
        </p:txBody>
      </p:sp>
      <p:pic>
        <p:nvPicPr>
          <p:cNvPr id="26" name="Imagem 25">
            <a:extLst>
              <a:ext uri="{FF2B5EF4-FFF2-40B4-BE49-F238E27FC236}">
                <a16:creationId xmlns:a16="http://schemas.microsoft.com/office/drawing/2014/main" id="{6EED15B8-54E1-80F5-1D4A-A75FE4F5B0E4}"/>
              </a:ext>
            </a:extLst>
          </p:cNvPr>
          <p:cNvPicPr>
            <a:picLocks noChangeAspect="1"/>
          </p:cNvPicPr>
          <p:nvPr/>
        </p:nvPicPr>
        <p:blipFill>
          <a:blip r:embed="rId7"/>
          <a:stretch>
            <a:fillRect/>
          </a:stretch>
        </p:blipFill>
        <p:spPr>
          <a:xfrm>
            <a:off x="6212481" y="4520560"/>
            <a:ext cx="1800000" cy="1223077"/>
          </a:xfrm>
          <a:prstGeom prst="rect">
            <a:avLst/>
          </a:prstGeom>
        </p:spPr>
      </p:pic>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190AE09-25B1-E1EE-16B3-F9539885A503}"/>
              </a:ext>
            </a:extLst>
          </p:cNvPr>
          <p:cNvSpPr txBox="1"/>
          <p:nvPr/>
        </p:nvSpPr>
        <p:spPr>
          <a:xfrm>
            <a:off x="35422" y="707736"/>
            <a:ext cx="6060578" cy="430887"/>
          </a:xfrm>
          <a:prstGeom prst="rect">
            <a:avLst/>
          </a:prstGeom>
          <a:noFill/>
        </p:spPr>
        <p:txBody>
          <a:bodyPr wrap="square">
            <a:spAutoFit/>
          </a:bodyPr>
          <a:lstStyle/>
          <a:p>
            <a:r>
              <a:rPr lang="pt-BR" sz="2200" dirty="0">
                <a:latin typeface="Arial Narrow" panose="020B0606020202030204" pitchFamily="34" charset="0"/>
              </a:rPr>
              <a:t>Assim, como mostra a divisão:</a:t>
            </a:r>
          </a:p>
        </p:txBody>
      </p:sp>
      <p:pic>
        <p:nvPicPr>
          <p:cNvPr id="5" name="Imagem 4">
            <a:extLst>
              <a:ext uri="{FF2B5EF4-FFF2-40B4-BE49-F238E27FC236}">
                <a16:creationId xmlns:a16="http://schemas.microsoft.com/office/drawing/2014/main" id="{DB87C03E-23B6-E95E-4054-95FB8DE1DECD}"/>
              </a:ext>
            </a:extLst>
          </p:cNvPr>
          <p:cNvPicPr>
            <a:picLocks noChangeAspect="1"/>
          </p:cNvPicPr>
          <p:nvPr/>
        </p:nvPicPr>
        <p:blipFill>
          <a:blip r:embed="rId2"/>
          <a:stretch>
            <a:fillRect/>
          </a:stretch>
        </p:blipFill>
        <p:spPr>
          <a:xfrm>
            <a:off x="117672" y="1220698"/>
            <a:ext cx="1224000" cy="708632"/>
          </a:xfrm>
          <a:prstGeom prst="rect">
            <a:avLst/>
          </a:prstGeom>
        </p:spPr>
      </p:pic>
      <p:pic>
        <p:nvPicPr>
          <p:cNvPr id="13" name="Imagem 12">
            <a:extLst>
              <a:ext uri="{FF2B5EF4-FFF2-40B4-BE49-F238E27FC236}">
                <a16:creationId xmlns:a16="http://schemas.microsoft.com/office/drawing/2014/main" id="{ABD0058B-15DA-E534-7210-7A7D0C88537D}"/>
              </a:ext>
            </a:extLst>
          </p:cNvPr>
          <p:cNvPicPr>
            <a:picLocks noChangeAspect="1"/>
          </p:cNvPicPr>
          <p:nvPr/>
        </p:nvPicPr>
        <p:blipFill>
          <a:blip r:embed="rId3"/>
          <a:stretch>
            <a:fillRect/>
          </a:stretch>
        </p:blipFill>
        <p:spPr>
          <a:xfrm>
            <a:off x="117672" y="1978090"/>
            <a:ext cx="5952623" cy="3304896"/>
          </a:xfrm>
          <a:prstGeom prst="rect">
            <a:avLst/>
          </a:prstGeom>
        </p:spPr>
      </p:pic>
      <p:pic>
        <p:nvPicPr>
          <p:cNvPr id="15" name="Imagem 14">
            <a:extLst>
              <a:ext uri="{FF2B5EF4-FFF2-40B4-BE49-F238E27FC236}">
                <a16:creationId xmlns:a16="http://schemas.microsoft.com/office/drawing/2014/main" id="{DE96E7BA-C8CC-1987-D852-6D6D4DCC1A42}"/>
              </a:ext>
            </a:extLst>
          </p:cNvPr>
          <p:cNvPicPr>
            <a:picLocks noChangeAspect="1"/>
          </p:cNvPicPr>
          <p:nvPr/>
        </p:nvPicPr>
        <p:blipFill>
          <a:blip r:embed="rId4"/>
          <a:stretch>
            <a:fillRect/>
          </a:stretch>
        </p:blipFill>
        <p:spPr>
          <a:xfrm>
            <a:off x="118439" y="5273842"/>
            <a:ext cx="5953956" cy="876422"/>
          </a:xfrm>
          <a:prstGeom prst="rect">
            <a:avLst/>
          </a:prstGeom>
        </p:spPr>
      </p:pic>
      <p:pic>
        <p:nvPicPr>
          <p:cNvPr id="43" name="Imagem 42">
            <a:extLst>
              <a:ext uri="{FF2B5EF4-FFF2-40B4-BE49-F238E27FC236}">
                <a16:creationId xmlns:a16="http://schemas.microsoft.com/office/drawing/2014/main" id="{8CC307BB-E2E1-7BFC-D05A-8B78A98CBD26}"/>
              </a:ext>
            </a:extLst>
          </p:cNvPr>
          <p:cNvPicPr>
            <a:picLocks noChangeAspect="1"/>
          </p:cNvPicPr>
          <p:nvPr/>
        </p:nvPicPr>
        <p:blipFill>
          <a:blip r:embed="rId5"/>
          <a:stretch>
            <a:fillRect/>
          </a:stretch>
        </p:blipFill>
        <p:spPr>
          <a:xfrm>
            <a:off x="6129898" y="873035"/>
            <a:ext cx="6060578" cy="2253291"/>
          </a:xfrm>
          <a:prstGeom prst="rect">
            <a:avLst/>
          </a:prstGeom>
        </p:spPr>
      </p:pic>
      <p:sp>
        <p:nvSpPr>
          <p:cNvPr id="45" name="CaixaDeTexto 44">
            <a:extLst>
              <a:ext uri="{FF2B5EF4-FFF2-40B4-BE49-F238E27FC236}">
                <a16:creationId xmlns:a16="http://schemas.microsoft.com/office/drawing/2014/main" id="{1FC1AA5D-ECDD-EE19-7069-2FB7E79834E4}"/>
              </a:ext>
            </a:extLst>
          </p:cNvPr>
          <p:cNvSpPr txBox="1"/>
          <p:nvPr/>
        </p:nvSpPr>
        <p:spPr>
          <a:xfrm>
            <a:off x="6096000" y="3261206"/>
            <a:ext cx="6135624" cy="430887"/>
          </a:xfrm>
          <a:prstGeom prst="rect">
            <a:avLst/>
          </a:prstGeom>
          <a:noFill/>
        </p:spPr>
        <p:txBody>
          <a:bodyPr wrap="square">
            <a:spAutoFit/>
          </a:bodyPr>
          <a:lstStyle/>
          <a:p>
            <a:pPr marL="342900" indent="-342900">
              <a:buFont typeface="Wingdings" panose="05000000000000000000" pitchFamily="2" charset="2"/>
              <a:buChar char="Ø"/>
            </a:pPr>
            <a:r>
              <a:rPr lang="pt-BR" sz="2200" b="1" dirty="0">
                <a:latin typeface="Arial Narrow" panose="020B0606020202030204" pitchFamily="34" charset="0"/>
              </a:rPr>
              <a:t>Frações equivalentes</a:t>
            </a:r>
          </a:p>
        </p:txBody>
      </p:sp>
      <mc:AlternateContent xmlns:mc="http://schemas.openxmlformats.org/markup-compatibility/2006" xmlns:a14="http://schemas.microsoft.com/office/drawing/2010/main">
        <mc:Choice Requires="a14">
          <p:sp>
            <p:nvSpPr>
              <p:cNvPr id="47" name="CaixaDeTexto 46">
                <a:extLst>
                  <a:ext uri="{FF2B5EF4-FFF2-40B4-BE49-F238E27FC236}">
                    <a16:creationId xmlns:a16="http://schemas.microsoft.com/office/drawing/2014/main" id="{F6024F4B-B563-F34A-A19C-22A719E1ABE1}"/>
                  </a:ext>
                </a:extLst>
              </p:cNvPr>
              <p:cNvSpPr txBox="1"/>
              <p:nvPr/>
            </p:nvSpPr>
            <p:spPr>
              <a:xfrm>
                <a:off x="6129898" y="3758554"/>
                <a:ext cx="5952623" cy="2271006"/>
              </a:xfrm>
              <a:prstGeom prst="rect">
                <a:avLst/>
              </a:prstGeom>
              <a:noFill/>
            </p:spPr>
            <p:txBody>
              <a:bodyPr wrap="square">
                <a:spAutoFit/>
              </a:bodyPr>
              <a:lstStyle/>
              <a:p>
                <a:pPr algn="just"/>
                <a:r>
                  <a:rPr lang="pt-BR" sz="2200" dirty="0">
                    <a:latin typeface="Arial Narrow" panose="020B0606020202030204" pitchFamily="34" charset="0"/>
                  </a:rPr>
                  <a:t>As frações</a:t>
                </a:r>
                <a14:m>
                  <m:oMath xmlns:m="http://schemas.openxmlformats.org/officeDocument/2006/math">
                    <m:f>
                      <m:fPr>
                        <m:ctrlPr>
                          <a:rPr lang="pt-BR" sz="2200" b="1" i="1" smtClean="0">
                            <a:latin typeface="Cambria Math" panose="02040503050406030204" pitchFamily="18" charset="0"/>
                          </a:rPr>
                        </m:ctrlPr>
                      </m:fPr>
                      <m:num>
                        <m:r>
                          <a:rPr lang="pt-BR" sz="2200" b="1" i="1" smtClean="0">
                            <a:latin typeface="Cambria Math" panose="02040503050406030204" pitchFamily="18" charset="0"/>
                          </a:rPr>
                          <m:t>𝟏</m:t>
                        </m:r>
                      </m:num>
                      <m:den>
                        <m:r>
                          <a:rPr lang="pt-BR" sz="2200" b="1" i="1" smtClean="0">
                            <a:latin typeface="Cambria Math" panose="02040503050406030204" pitchFamily="18" charset="0"/>
                          </a:rPr>
                          <m:t>𝟒</m:t>
                        </m:r>
                      </m:den>
                    </m:f>
                    <m:r>
                      <a:rPr lang="pt-BR" sz="2200" b="0" i="1" smtClean="0">
                        <a:latin typeface="Cambria Math" panose="02040503050406030204" pitchFamily="18" charset="0"/>
                      </a:rPr>
                      <m:t>,</m:t>
                    </m:r>
                    <m:r>
                      <a:rPr lang="pt-BR" sz="2200" b="1" i="1" smtClean="0">
                        <a:latin typeface="Cambria Math" panose="02040503050406030204" pitchFamily="18" charset="0"/>
                      </a:rPr>
                      <m:t>  </m:t>
                    </m:r>
                    <m:f>
                      <m:fPr>
                        <m:ctrlPr>
                          <a:rPr lang="pt-BR" sz="2200" b="1" i="1" smtClean="0">
                            <a:latin typeface="Cambria Math" panose="02040503050406030204" pitchFamily="18" charset="0"/>
                          </a:rPr>
                        </m:ctrlPr>
                      </m:fPr>
                      <m:num>
                        <m:r>
                          <a:rPr lang="pt-BR" sz="2200" b="1" i="1" smtClean="0">
                            <a:latin typeface="Cambria Math" panose="02040503050406030204" pitchFamily="18" charset="0"/>
                          </a:rPr>
                          <m:t>𝟐</m:t>
                        </m:r>
                      </m:num>
                      <m:den>
                        <m:r>
                          <a:rPr lang="pt-BR" sz="2200" b="1" i="1" smtClean="0">
                            <a:latin typeface="Cambria Math" panose="02040503050406030204" pitchFamily="18" charset="0"/>
                          </a:rPr>
                          <m:t>𝟖</m:t>
                        </m:r>
                      </m:den>
                    </m:f>
                    <m:r>
                      <a:rPr lang="pt-BR" sz="2200" b="0" i="1" smtClean="0">
                        <a:latin typeface="Cambria Math" panose="02040503050406030204" pitchFamily="18" charset="0"/>
                      </a:rPr>
                      <m:t>,  </m:t>
                    </m:r>
                    <m:f>
                      <m:fPr>
                        <m:ctrlPr>
                          <a:rPr lang="pt-BR" sz="2200" b="1" i="1" smtClean="0">
                            <a:latin typeface="Cambria Math" panose="02040503050406030204" pitchFamily="18" charset="0"/>
                          </a:rPr>
                        </m:ctrlPr>
                      </m:fPr>
                      <m:num>
                        <m:r>
                          <a:rPr lang="pt-BR" sz="2200" b="1" i="1" smtClean="0">
                            <a:latin typeface="Cambria Math" panose="02040503050406030204" pitchFamily="18" charset="0"/>
                          </a:rPr>
                          <m:t>𝟑</m:t>
                        </m:r>
                      </m:num>
                      <m:den>
                        <m:r>
                          <a:rPr lang="pt-BR" sz="2200" b="1" i="1" smtClean="0">
                            <a:latin typeface="Cambria Math" panose="02040503050406030204" pitchFamily="18" charset="0"/>
                          </a:rPr>
                          <m:t>𝟏𝟐</m:t>
                        </m:r>
                      </m:den>
                    </m:f>
                    <m:r>
                      <a:rPr lang="pt-BR" sz="2200" b="0" i="1" smtClean="0">
                        <a:latin typeface="Cambria Math" panose="02040503050406030204" pitchFamily="18" charset="0"/>
                      </a:rPr>
                      <m:t>,  </m:t>
                    </m:r>
                    <m:f>
                      <m:fPr>
                        <m:ctrlPr>
                          <a:rPr lang="pt-BR" sz="2200" b="1" i="1" smtClean="0">
                            <a:latin typeface="Cambria Math" panose="02040503050406030204" pitchFamily="18" charset="0"/>
                          </a:rPr>
                        </m:ctrlPr>
                      </m:fPr>
                      <m:num>
                        <m:r>
                          <a:rPr lang="pt-BR" sz="2200" b="1" i="1" smtClean="0">
                            <a:latin typeface="Cambria Math" panose="02040503050406030204" pitchFamily="18" charset="0"/>
                          </a:rPr>
                          <m:t>𝟒</m:t>
                        </m:r>
                      </m:num>
                      <m:den>
                        <m:r>
                          <a:rPr lang="pt-BR" sz="2200" b="1" i="1" smtClean="0">
                            <a:latin typeface="Cambria Math" panose="02040503050406030204" pitchFamily="18" charset="0"/>
                          </a:rPr>
                          <m:t>𝟏𝟔</m:t>
                        </m:r>
                      </m:den>
                    </m:f>
                    <m:r>
                      <a:rPr lang="pt-BR" sz="2200" b="1" i="1" smtClean="0">
                        <a:latin typeface="Cambria Math" panose="02040503050406030204" pitchFamily="18" charset="0"/>
                      </a:rPr>
                      <m:t>,</m:t>
                    </m:r>
                    <m:r>
                      <a:rPr lang="pt-BR" sz="2200" b="0" i="1" smtClean="0">
                        <a:latin typeface="Cambria Math" panose="02040503050406030204" pitchFamily="18" charset="0"/>
                      </a:rPr>
                      <m:t>...,</m:t>
                    </m:r>
                    <m:f>
                      <m:fPr>
                        <m:ctrlPr>
                          <a:rPr lang="pt-BR" sz="2200" b="1" i="1" smtClean="0">
                            <a:latin typeface="Cambria Math" panose="02040503050406030204" pitchFamily="18" charset="0"/>
                          </a:rPr>
                        </m:ctrlPr>
                      </m:fPr>
                      <m:num>
                        <m:r>
                          <a:rPr lang="pt-BR" sz="2200" b="1" i="1" smtClean="0">
                            <a:latin typeface="Cambria Math" panose="02040503050406030204" pitchFamily="18" charset="0"/>
                          </a:rPr>
                          <m:t>𝟐𝟓</m:t>
                        </m:r>
                      </m:num>
                      <m:den>
                        <m:r>
                          <a:rPr lang="pt-BR" sz="2200" b="1" i="1" smtClean="0">
                            <a:latin typeface="Cambria Math" panose="02040503050406030204" pitchFamily="18" charset="0"/>
                          </a:rPr>
                          <m:t>𝟏𝟎𝟎</m:t>
                        </m:r>
                      </m:den>
                    </m:f>
                    <m:r>
                      <a:rPr lang="pt-BR" sz="2200" b="0" i="1" smtClean="0">
                        <a:latin typeface="Cambria Math" panose="02040503050406030204" pitchFamily="18" charset="0"/>
                      </a:rPr>
                      <m:t>,...</m:t>
                    </m:r>
                  </m:oMath>
                </a14:m>
                <a:r>
                  <a:rPr lang="pt-BR" sz="2200" dirty="0">
                    <a:latin typeface="Arial Narrow" panose="020B0606020202030204" pitchFamily="34" charset="0"/>
                  </a:rPr>
                  <a:t>são frações equivalentes, logo todas representam o mesmo valor, isto é, o número decimal 0,25 = 25%. </a:t>
                </a:r>
              </a:p>
              <a:p>
                <a:pPr algn="just"/>
                <a:r>
                  <a:rPr lang="pt-BR" sz="2200" dirty="0">
                    <a:latin typeface="Arial Narrow" panose="020B0606020202030204" pitchFamily="34" charset="0"/>
                  </a:rPr>
                  <a:t>É possível encontrar frações equivalentes, multiplicando ou dividindo o numerador e o denominador por um mesmo número, maior que 1.</a:t>
                </a:r>
              </a:p>
            </p:txBody>
          </p:sp>
        </mc:Choice>
        <mc:Fallback xmlns="">
          <p:sp>
            <p:nvSpPr>
              <p:cNvPr id="47" name="CaixaDeTexto 46">
                <a:extLst>
                  <a:ext uri="{FF2B5EF4-FFF2-40B4-BE49-F238E27FC236}">
                    <a16:creationId xmlns:a16="http://schemas.microsoft.com/office/drawing/2014/main" id="{F6024F4B-B563-F34A-A19C-22A719E1ABE1}"/>
                  </a:ext>
                </a:extLst>
              </p:cNvPr>
              <p:cNvSpPr txBox="1">
                <a:spLocks noRot="1" noChangeAspect="1" noMove="1" noResize="1" noEditPoints="1" noAdjustHandles="1" noChangeArrowheads="1" noChangeShapeType="1" noTextEdit="1"/>
              </p:cNvSpPr>
              <p:nvPr/>
            </p:nvSpPr>
            <p:spPr>
              <a:xfrm>
                <a:off x="6129898" y="3758554"/>
                <a:ext cx="5952623" cy="2271006"/>
              </a:xfrm>
              <a:prstGeom prst="rect">
                <a:avLst/>
              </a:prstGeom>
              <a:blipFill>
                <a:blip r:embed="rId6"/>
                <a:stretch>
                  <a:fillRect l="-1332" r="-1332" b="-5108"/>
                </a:stretch>
              </a:blipFill>
            </p:spPr>
            <p:txBody>
              <a:bodyPr/>
              <a:lstStyle/>
              <a:p>
                <a:r>
                  <a:rPr lang="pt-BR">
                    <a:noFill/>
                  </a:rPr>
                  <a:t> </a:t>
                </a:r>
              </a:p>
            </p:txBody>
          </p:sp>
        </mc:Fallback>
      </mc:AlternateContent>
    </p:spTree>
    <p:extLst>
      <p:ext uri="{BB962C8B-B14F-4D97-AF65-F5344CB8AC3E}">
        <p14:creationId xmlns:p14="http://schemas.microsoft.com/office/powerpoint/2010/main" val="274520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4D8A2A-39F3-561C-7EBC-C4E3E0A863D8}"/>
              </a:ext>
            </a:extLst>
          </p:cNvPr>
          <p:cNvSpPr txBox="1"/>
          <p:nvPr/>
        </p:nvSpPr>
        <p:spPr>
          <a:xfrm>
            <a:off x="66294" y="627811"/>
            <a:ext cx="6094476" cy="1815882"/>
          </a:xfrm>
          <a:prstGeom prst="rect">
            <a:avLst/>
          </a:prstGeom>
          <a:noFill/>
        </p:spPr>
        <p:txBody>
          <a:bodyPr wrap="square">
            <a:spAutoFit/>
          </a:bodyPr>
          <a:lstStyle/>
          <a:p>
            <a:pPr marL="342900" indent="-342900" algn="just">
              <a:buFont typeface="Wingdings" panose="05000000000000000000" pitchFamily="2" charset="2"/>
              <a:buChar char="Ø"/>
            </a:pPr>
            <a:r>
              <a:rPr lang="pt-BR" sz="2200" b="1" dirty="0">
                <a:latin typeface="Arial Narrow" panose="020B0606020202030204" pitchFamily="34" charset="0"/>
              </a:rPr>
              <a:t>Equivalência por amplificação</a:t>
            </a:r>
          </a:p>
          <a:p>
            <a:r>
              <a:rPr lang="pt-BR" sz="2200" dirty="0">
                <a:latin typeface="Arial Narrow" panose="020B0606020202030204" pitchFamily="34" charset="0"/>
              </a:rPr>
              <a:t>Multiplica-se o numerador e o denominador por um mesmo número, maior que 1.</a:t>
            </a:r>
          </a:p>
          <a:p>
            <a:r>
              <a:rPr lang="pt-BR" sz="2400" b="1" dirty="0">
                <a:latin typeface="Arial Narrow" panose="020B0606020202030204" pitchFamily="34" charset="0"/>
              </a:rPr>
              <a:t>Exemplo:</a:t>
            </a:r>
          </a:p>
          <a:p>
            <a:endParaRPr lang="pt-BR" sz="2200" b="1" dirty="0"/>
          </a:p>
        </p:txBody>
      </p:sp>
      <p:pic>
        <p:nvPicPr>
          <p:cNvPr id="5" name="Imagem 4">
            <a:extLst>
              <a:ext uri="{FF2B5EF4-FFF2-40B4-BE49-F238E27FC236}">
                <a16:creationId xmlns:a16="http://schemas.microsoft.com/office/drawing/2014/main" id="{77F40B76-4495-B1F0-89E8-6BD99A0F1BC0}"/>
              </a:ext>
            </a:extLst>
          </p:cNvPr>
          <p:cNvPicPr>
            <a:picLocks noChangeAspect="1"/>
          </p:cNvPicPr>
          <p:nvPr/>
        </p:nvPicPr>
        <p:blipFill>
          <a:blip r:embed="rId2"/>
          <a:stretch>
            <a:fillRect/>
          </a:stretch>
        </p:blipFill>
        <p:spPr>
          <a:xfrm>
            <a:off x="403954" y="2215270"/>
            <a:ext cx="3060000" cy="1651765"/>
          </a:xfrm>
          <a:prstGeom prst="rect">
            <a:avLst/>
          </a:prstGeom>
        </p:spPr>
      </p:pic>
      <p:sp>
        <p:nvSpPr>
          <p:cNvPr id="7" name="CaixaDeTexto 6">
            <a:extLst>
              <a:ext uri="{FF2B5EF4-FFF2-40B4-BE49-F238E27FC236}">
                <a16:creationId xmlns:a16="http://schemas.microsoft.com/office/drawing/2014/main" id="{DF7F8FE4-711B-57A1-B475-060176860C17}"/>
              </a:ext>
            </a:extLst>
          </p:cNvPr>
          <p:cNvSpPr txBox="1"/>
          <p:nvPr/>
        </p:nvSpPr>
        <p:spPr>
          <a:xfrm>
            <a:off x="48728" y="3863382"/>
            <a:ext cx="6047272" cy="1107996"/>
          </a:xfrm>
          <a:prstGeom prst="rect">
            <a:avLst/>
          </a:prstGeom>
          <a:noFill/>
        </p:spPr>
        <p:txBody>
          <a:bodyPr wrap="square">
            <a:spAutoFit/>
          </a:bodyPr>
          <a:lstStyle/>
          <a:p>
            <a:pPr algn="just"/>
            <a:r>
              <a:rPr lang="pt-BR" dirty="0"/>
              <a:t>• </a:t>
            </a:r>
            <a:r>
              <a:rPr lang="pt-BR" sz="2200" b="1" dirty="0">
                <a:latin typeface="Arial Narrow" panose="020B0606020202030204" pitchFamily="34" charset="0"/>
              </a:rPr>
              <a:t>Equivalência por simplificação </a:t>
            </a:r>
          </a:p>
          <a:p>
            <a:pPr algn="just"/>
            <a:r>
              <a:rPr lang="pt-BR" sz="2200" dirty="0">
                <a:latin typeface="Arial Narrow" panose="020B0606020202030204" pitchFamily="34" charset="0"/>
              </a:rPr>
              <a:t>Divide-se o numerador e o denominador por um divisor comum, maior que 1.</a:t>
            </a:r>
          </a:p>
        </p:txBody>
      </p:sp>
      <p:pic>
        <p:nvPicPr>
          <p:cNvPr id="9" name="Imagem 8">
            <a:extLst>
              <a:ext uri="{FF2B5EF4-FFF2-40B4-BE49-F238E27FC236}">
                <a16:creationId xmlns:a16="http://schemas.microsoft.com/office/drawing/2014/main" id="{AA662CE8-0C7B-60DA-9FAD-BCF3584733AA}"/>
              </a:ext>
            </a:extLst>
          </p:cNvPr>
          <p:cNvPicPr>
            <a:picLocks noChangeAspect="1"/>
          </p:cNvPicPr>
          <p:nvPr/>
        </p:nvPicPr>
        <p:blipFill>
          <a:blip r:embed="rId3"/>
          <a:stretch>
            <a:fillRect/>
          </a:stretch>
        </p:blipFill>
        <p:spPr>
          <a:xfrm>
            <a:off x="403954" y="5064888"/>
            <a:ext cx="3240000" cy="1543945"/>
          </a:xfrm>
          <a:prstGeom prst="rect">
            <a:avLst/>
          </a:prstGeom>
        </p:spPr>
      </p:pic>
      <p:sp>
        <p:nvSpPr>
          <p:cNvPr id="11" name="CaixaDeTexto 10">
            <a:extLst>
              <a:ext uri="{FF2B5EF4-FFF2-40B4-BE49-F238E27FC236}">
                <a16:creationId xmlns:a16="http://schemas.microsoft.com/office/drawing/2014/main" id="{50A04B74-16F8-815C-A098-FBD9FAC47947}"/>
              </a:ext>
            </a:extLst>
          </p:cNvPr>
          <p:cNvSpPr txBox="1"/>
          <p:nvPr/>
        </p:nvSpPr>
        <p:spPr>
          <a:xfrm>
            <a:off x="6113483" y="1498736"/>
            <a:ext cx="6032035" cy="3200876"/>
          </a:xfrm>
          <a:prstGeom prst="rect">
            <a:avLst/>
          </a:prstGeom>
          <a:noFill/>
        </p:spPr>
        <p:txBody>
          <a:bodyPr wrap="square">
            <a:spAutoFit/>
          </a:bodyPr>
          <a:lstStyle/>
          <a:p>
            <a:pPr algn="just"/>
            <a:r>
              <a:rPr lang="pt-BR" sz="2200" dirty="0">
                <a:latin typeface="Arial Narrow" panose="020B0606020202030204" pitchFamily="34" charset="0"/>
              </a:rPr>
              <a:t>Ao simplificarmos uma fração, esta pode se tornar irredutível, isto ocorre quando seu numerador e denominador não possuam mais divisores em comum, isto é, são primos entre si.</a:t>
            </a:r>
          </a:p>
          <a:p>
            <a:pPr algn="just"/>
            <a:r>
              <a:rPr lang="pt-BR" sz="2200" b="1" dirty="0">
                <a:latin typeface="Arial Narrow" panose="020B0606020202030204" pitchFamily="34" charset="0"/>
              </a:rPr>
              <a:t>Exemplo:</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200" dirty="0">
                <a:latin typeface="Arial Narrow" panose="020B0606020202030204" pitchFamily="34" charset="0"/>
              </a:rPr>
              <a:t>Repare que 3 e 4 são primos entre si, ou seja, o Máximo divisor entre eles é 1. </a:t>
            </a:r>
          </a:p>
        </p:txBody>
      </p:sp>
      <p:pic>
        <p:nvPicPr>
          <p:cNvPr id="13" name="Imagem 12">
            <a:extLst>
              <a:ext uri="{FF2B5EF4-FFF2-40B4-BE49-F238E27FC236}">
                <a16:creationId xmlns:a16="http://schemas.microsoft.com/office/drawing/2014/main" id="{8D277CDE-9F89-7330-B2C9-FDD4AC8052C6}"/>
              </a:ext>
            </a:extLst>
          </p:cNvPr>
          <p:cNvPicPr>
            <a:picLocks noChangeAspect="1"/>
          </p:cNvPicPr>
          <p:nvPr/>
        </p:nvPicPr>
        <p:blipFill>
          <a:blip r:embed="rId4"/>
          <a:stretch>
            <a:fillRect/>
          </a:stretch>
        </p:blipFill>
        <p:spPr>
          <a:xfrm>
            <a:off x="6160770" y="627811"/>
            <a:ext cx="2124371" cy="857370"/>
          </a:xfrm>
          <a:prstGeom prst="rect">
            <a:avLst/>
          </a:prstGeom>
        </p:spPr>
      </p:pic>
      <p:pic>
        <p:nvPicPr>
          <p:cNvPr id="15" name="Imagem 14">
            <a:extLst>
              <a:ext uri="{FF2B5EF4-FFF2-40B4-BE49-F238E27FC236}">
                <a16:creationId xmlns:a16="http://schemas.microsoft.com/office/drawing/2014/main" id="{3B1DFBA5-30B8-BF90-9F8C-E6994C685AC7}"/>
              </a:ext>
            </a:extLst>
          </p:cNvPr>
          <p:cNvPicPr>
            <a:picLocks noChangeAspect="1"/>
          </p:cNvPicPr>
          <p:nvPr/>
        </p:nvPicPr>
        <p:blipFill>
          <a:blip r:embed="rId5"/>
          <a:stretch>
            <a:fillRect/>
          </a:stretch>
        </p:blipFill>
        <p:spPr>
          <a:xfrm>
            <a:off x="7962394" y="3274076"/>
            <a:ext cx="1800000" cy="667742"/>
          </a:xfrm>
          <a:prstGeom prst="rect">
            <a:avLst/>
          </a:prstGeom>
        </p:spPr>
      </p:pic>
    </p:spTree>
    <p:extLst>
      <p:ext uri="{BB962C8B-B14F-4D97-AF65-F5344CB8AC3E}">
        <p14:creationId xmlns:p14="http://schemas.microsoft.com/office/powerpoint/2010/main" val="465490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58A9F72-4671-FB26-1802-96D300FE5FC4}"/>
                  </a:ext>
                </a:extLst>
              </p:cNvPr>
              <p:cNvSpPr txBox="1"/>
              <p:nvPr/>
            </p:nvSpPr>
            <p:spPr>
              <a:xfrm>
                <a:off x="66294" y="653903"/>
                <a:ext cx="6029706" cy="2984535"/>
              </a:xfrm>
              <a:prstGeom prst="rect">
                <a:avLst/>
              </a:prstGeom>
              <a:noFill/>
            </p:spPr>
            <p:txBody>
              <a:bodyPr wrap="square">
                <a:spAutoFit/>
              </a:bodyPr>
              <a:lstStyle/>
              <a:p>
                <a:pPr algn="just"/>
                <a:r>
                  <a:rPr lang="pt-BR" sz="2200" dirty="0">
                    <a:latin typeface="Arial Narrow" panose="020B0606020202030204" pitchFamily="34" charset="0"/>
                  </a:rPr>
                  <a:t>► </a:t>
                </a:r>
                <a:r>
                  <a:rPr lang="pt-BR" sz="2200" b="1" dirty="0">
                    <a:latin typeface="Arial Narrow" panose="020B0606020202030204" pitchFamily="34" charset="0"/>
                  </a:rPr>
                  <a:t>Escrevendo uma fração em sua forma centesimal </a:t>
                </a:r>
                <a:r>
                  <a:rPr lang="pt-BR" sz="2200" dirty="0">
                    <a:latin typeface="Arial Narrow" panose="020B0606020202030204" pitchFamily="34" charset="0"/>
                  </a:rPr>
                  <a:t>Considere a fração (lê-se: Três quartos). Vamos mostrar em como escrevê-la com o denominador 100.</a:t>
                </a:r>
              </a:p>
              <a:p>
                <a:pPr algn="just"/>
                <a:r>
                  <a:rPr lang="pt-BR" sz="2200" b="1" dirty="0">
                    <a:latin typeface="Arial Narrow" panose="020B0606020202030204" pitchFamily="34" charset="0"/>
                  </a:rPr>
                  <a:t>1ª Forma: </a:t>
                </a:r>
                <a:r>
                  <a:rPr lang="pt-BR" sz="2200" i="1" dirty="0">
                    <a:latin typeface="Arial Narrow" panose="020B0606020202030204" pitchFamily="34" charset="0"/>
                  </a:rPr>
                  <a:t>Vamos escrever a fração centesimal equivalente a </a:t>
                </a:r>
                <a14:m>
                  <m:oMath xmlns:m="http://schemas.openxmlformats.org/officeDocument/2006/math">
                    <m:f>
                      <m:fPr>
                        <m:ctrlPr>
                          <a:rPr lang="pt-BR" sz="2400" b="0" i="1" smtClean="0">
                            <a:latin typeface="Cambria Math" panose="02040503050406030204" pitchFamily="18" charset="0"/>
                          </a:rPr>
                        </m:ctrlPr>
                      </m:fPr>
                      <m:num>
                        <m:r>
                          <a:rPr lang="pt-BR" sz="2400" b="0" i="1" smtClean="0">
                            <a:latin typeface="Cambria Math" panose="02040503050406030204" pitchFamily="18" charset="0"/>
                          </a:rPr>
                          <m:t>3</m:t>
                        </m:r>
                      </m:num>
                      <m:den>
                        <m:r>
                          <a:rPr lang="pt-BR" sz="2400" b="0" i="1" smtClean="0">
                            <a:latin typeface="Cambria Math" panose="02040503050406030204" pitchFamily="18" charset="0"/>
                          </a:rPr>
                          <m:t>4</m:t>
                        </m:r>
                      </m:den>
                    </m:f>
                  </m:oMath>
                </a14:m>
                <a:r>
                  <a:rPr lang="pt-BR" sz="2200" i="1" dirty="0">
                    <a:latin typeface="Arial Narrow" panose="020B0606020202030204" pitchFamily="34" charset="0"/>
                  </a:rPr>
                  <a:t> e representá-la na forma percentual.</a:t>
                </a:r>
              </a:p>
              <a:p>
                <a:pPr algn="just"/>
                <a:endParaRPr lang="pt-BR" sz="2200" i="1" dirty="0">
                  <a:latin typeface="Arial Narrow" panose="020B0606020202030204" pitchFamily="34" charset="0"/>
                </a:endParaRPr>
              </a:p>
              <a:p>
                <a:pPr algn="just"/>
                <a:endParaRPr lang="pt-BR" sz="2200" i="1" dirty="0">
                  <a:latin typeface="Arial Narrow" panose="020B0606020202030204" pitchFamily="34" charset="0"/>
                </a:endParaRPr>
              </a:p>
              <a:p>
                <a:pPr algn="just"/>
                <a:endParaRPr lang="pt-BR" sz="2200" dirty="0">
                  <a:latin typeface="Arial Narrow" panose="020B0606020202030204" pitchFamily="34" charset="0"/>
                </a:endParaRPr>
              </a:p>
            </p:txBody>
          </p:sp>
        </mc:Choice>
        <mc:Fallback xmlns="">
          <p:sp>
            <p:nvSpPr>
              <p:cNvPr id="3" name="CaixaDeTexto 2">
                <a:extLst>
                  <a:ext uri="{FF2B5EF4-FFF2-40B4-BE49-F238E27FC236}">
                    <a16:creationId xmlns:a16="http://schemas.microsoft.com/office/drawing/2014/main" id="{C58A9F72-4671-FB26-1802-96D300FE5FC4}"/>
                  </a:ext>
                </a:extLst>
              </p:cNvPr>
              <p:cNvSpPr txBox="1">
                <a:spLocks noRot="1" noChangeAspect="1" noMove="1" noResize="1" noEditPoints="1" noAdjustHandles="1" noChangeArrowheads="1" noChangeShapeType="1" noTextEdit="1"/>
              </p:cNvSpPr>
              <p:nvPr/>
            </p:nvSpPr>
            <p:spPr>
              <a:xfrm>
                <a:off x="66294" y="653903"/>
                <a:ext cx="6029706" cy="2984535"/>
              </a:xfrm>
              <a:prstGeom prst="rect">
                <a:avLst/>
              </a:prstGeom>
              <a:blipFill>
                <a:blip r:embed="rId2"/>
                <a:stretch>
                  <a:fillRect l="-1314" t="-1224" r="-1314"/>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FD85E220-AC69-1DE0-37C7-59452DCD7491}"/>
              </a:ext>
            </a:extLst>
          </p:cNvPr>
          <p:cNvPicPr>
            <a:picLocks noChangeAspect="1"/>
          </p:cNvPicPr>
          <p:nvPr/>
        </p:nvPicPr>
        <p:blipFill>
          <a:blip r:embed="rId3"/>
          <a:stretch>
            <a:fillRect/>
          </a:stretch>
        </p:blipFill>
        <p:spPr>
          <a:xfrm>
            <a:off x="2263420" y="2633376"/>
            <a:ext cx="1440000" cy="691200"/>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4BD66B4-431E-DED4-8829-3EB658564706}"/>
                  </a:ext>
                </a:extLst>
              </p:cNvPr>
              <p:cNvSpPr txBox="1"/>
              <p:nvPr/>
            </p:nvSpPr>
            <p:spPr>
              <a:xfrm>
                <a:off x="66294" y="3429000"/>
                <a:ext cx="6029706" cy="1637884"/>
              </a:xfrm>
              <a:prstGeom prst="rect">
                <a:avLst/>
              </a:prstGeom>
              <a:noFill/>
            </p:spPr>
            <p:txBody>
              <a:bodyPr wrap="square">
                <a:spAutoFit/>
              </a:bodyPr>
              <a:lstStyle/>
              <a:p>
                <a:pPr algn="just"/>
                <a:r>
                  <a:rPr lang="pt-BR" sz="2200" i="1" dirty="0">
                    <a:latin typeface="Arial Narrow" panose="020B0606020202030204" pitchFamily="34" charset="0"/>
                  </a:rPr>
                  <a:t>No cálculo desenvolvido sobre a fração , note que tanto o numerador quanto o denominador foram multiplicados por 25, esse cálculo não altera o seu valor, ou seja, obtemos a fração </a:t>
                </a:r>
                <a14:m>
                  <m:oMath xmlns:m="http://schemas.openxmlformats.org/officeDocument/2006/math">
                    <m:f>
                      <m:fPr>
                        <m:ctrlPr>
                          <a:rPr lang="pt-BR" sz="2400" b="0" i="1" smtClean="0">
                            <a:latin typeface="Cambria Math" panose="02040503050406030204" pitchFamily="18" charset="0"/>
                          </a:rPr>
                        </m:ctrlPr>
                      </m:fPr>
                      <m:num>
                        <m:r>
                          <a:rPr lang="pt-BR" sz="2400" b="0" i="1" smtClean="0">
                            <a:latin typeface="Cambria Math" panose="02040503050406030204" pitchFamily="18" charset="0"/>
                          </a:rPr>
                          <m:t>75</m:t>
                        </m:r>
                      </m:num>
                      <m:den>
                        <m:r>
                          <a:rPr lang="pt-BR" sz="2400" b="0" i="1" smtClean="0">
                            <a:latin typeface="Cambria Math" panose="02040503050406030204" pitchFamily="18" charset="0"/>
                          </a:rPr>
                          <m:t>100</m:t>
                        </m:r>
                      </m:den>
                    </m:f>
                  </m:oMath>
                </a14:m>
                <a:r>
                  <a:rPr lang="pt-BR" sz="2400" i="1" dirty="0">
                    <a:latin typeface="Arial Narrow" panose="020B0606020202030204" pitchFamily="34" charset="0"/>
                  </a:rPr>
                  <a:t> </a:t>
                </a:r>
                <a:r>
                  <a:rPr lang="pt-BR" sz="2200" i="1" dirty="0">
                    <a:latin typeface="Arial Narrow" panose="020B0606020202030204" pitchFamily="34" charset="0"/>
                  </a:rPr>
                  <a:t>equivalente a ela. </a:t>
                </a:r>
              </a:p>
            </p:txBody>
          </p:sp>
        </mc:Choice>
        <mc:Fallback xmlns="">
          <p:sp>
            <p:nvSpPr>
              <p:cNvPr id="7" name="CaixaDeTexto 6">
                <a:extLst>
                  <a:ext uri="{FF2B5EF4-FFF2-40B4-BE49-F238E27FC236}">
                    <a16:creationId xmlns:a16="http://schemas.microsoft.com/office/drawing/2014/main" id="{F4BD66B4-431E-DED4-8829-3EB658564706}"/>
                  </a:ext>
                </a:extLst>
              </p:cNvPr>
              <p:cNvSpPr txBox="1">
                <a:spLocks noRot="1" noChangeAspect="1" noMove="1" noResize="1" noEditPoints="1" noAdjustHandles="1" noChangeArrowheads="1" noChangeShapeType="1" noTextEdit="1"/>
              </p:cNvSpPr>
              <p:nvPr/>
            </p:nvSpPr>
            <p:spPr>
              <a:xfrm>
                <a:off x="66294" y="3429000"/>
                <a:ext cx="6029706" cy="1637884"/>
              </a:xfrm>
              <a:prstGeom prst="rect">
                <a:avLst/>
              </a:prstGeom>
              <a:blipFill>
                <a:blip r:embed="rId4"/>
                <a:stretch>
                  <a:fillRect l="-1314" t="-2239" r="-1314" b="-1493"/>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D9261B48-D934-2556-2026-D92A2549F01C}"/>
              </a:ext>
            </a:extLst>
          </p:cNvPr>
          <p:cNvSpPr txBox="1"/>
          <p:nvPr/>
        </p:nvSpPr>
        <p:spPr>
          <a:xfrm>
            <a:off x="6096000" y="738878"/>
            <a:ext cx="6103620" cy="2462213"/>
          </a:xfrm>
          <a:prstGeom prst="rect">
            <a:avLst/>
          </a:prstGeom>
          <a:noFill/>
        </p:spPr>
        <p:txBody>
          <a:bodyPr wrap="square">
            <a:spAutoFit/>
          </a:bodyPr>
          <a:lstStyle/>
          <a:p>
            <a:r>
              <a:rPr lang="pt-BR" sz="2200" dirty="0">
                <a:latin typeface="Arial Narrow" panose="020B0606020202030204" pitchFamily="34" charset="0"/>
              </a:rPr>
              <a:t>O resultado obtido representa exatamente a fração. </a:t>
            </a:r>
          </a:p>
          <a:p>
            <a:r>
              <a:rPr lang="pt-BR" sz="2200" dirty="0">
                <a:latin typeface="Arial Narrow" panose="020B0606020202030204" pitchFamily="34" charset="0"/>
              </a:rPr>
              <a:t>Observe:</a:t>
            </a:r>
          </a:p>
          <a:p>
            <a:endParaRPr lang="pt-BR" sz="2200" dirty="0"/>
          </a:p>
          <a:p>
            <a:endParaRPr lang="pt-BR" sz="2200" dirty="0"/>
          </a:p>
          <a:p>
            <a:endParaRPr lang="pt-BR" sz="2200" dirty="0"/>
          </a:p>
          <a:p>
            <a:endParaRPr lang="pt-BR" sz="2200" dirty="0"/>
          </a:p>
          <a:p>
            <a:endParaRPr lang="pt-BR" sz="2200" dirty="0"/>
          </a:p>
        </p:txBody>
      </p:sp>
      <p:pic>
        <p:nvPicPr>
          <p:cNvPr id="11" name="Imagem 10">
            <a:extLst>
              <a:ext uri="{FF2B5EF4-FFF2-40B4-BE49-F238E27FC236}">
                <a16:creationId xmlns:a16="http://schemas.microsoft.com/office/drawing/2014/main" id="{D9694BB8-C35B-5CFB-E6BB-E65B5866CA2E}"/>
              </a:ext>
            </a:extLst>
          </p:cNvPr>
          <p:cNvPicPr>
            <a:picLocks noChangeAspect="1"/>
          </p:cNvPicPr>
          <p:nvPr/>
        </p:nvPicPr>
        <p:blipFill>
          <a:blip r:embed="rId5"/>
          <a:stretch>
            <a:fillRect/>
          </a:stretch>
        </p:blipFill>
        <p:spPr>
          <a:xfrm>
            <a:off x="7142517" y="1487493"/>
            <a:ext cx="4010585" cy="1743318"/>
          </a:xfrm>
          <a:prstGeom prst="rect">
            <a:avLst/>
          </a:prstGeom>
        </p:spPr>
      </p:pic>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3B166677-35DB-9A96-90CD-EE4F55594B58}"/>
                  </a:ext>
                </a:extLst>
              </p:cNvPr>
              <p:cNvSpPr txBox="1"/>
              <p:nvPr/>
            </p:nvSpPr>
            <p:spPr>
              <a:xfrm>
                <a:off x="6093714" y="3349541"/>
                <a:ext cx="6108192" cy="1616725"/>
              </a:xfrm>
              <a:prstGeom prst="rect">
                <a:avLst/>
              </a:prstGeom>
              <a:noFill/>
            </p:spPr>
            <p:txBody>
              <a:bodyPr wrap="square">
                <a:spAutoFit/>
              </a:bodyPr>
              <a:lstStyle/>
              <a:p>
                <a:pPr algn="just"/>
                <a:r>
                  <a:rPr lang="pt-BR" sz="2200" b="1" dirty="0">
                    <a:latin typeface="Arial Narrow" panose="020B0606020202030204" pitchFamily="34" charset="0"/>
                  </a:rPr>
                  <a:t>2ª Forma: </a:t>
                </a:r>
                <a:r>
                  <a:rPr lang="pt-BR" sz="2200" dirty="0">
                    <a:latin typeface="Arial Narrow" panose="020B0606020202030204" pitchFamily="34" charset="0"/>
                  </a:rPr>
                  <a:t>Vamos representar a fração </a:t>
                </a:r>
                <a14:m>
                  <m:oMath xmlns:m="http://schemas.openxmlformats.org/officeDocument/2006/math">
                    <m:f>
                      <m:fPr>
                        <m:ctrlPr>
                          <a:rPr lang="pt-BR" sz="2400" b="0" i="1" smtClean="0">
                            <a:latin typeface="Cambria Math" panose="02040503050406030204" pitchFamily="18" charset="0"/>
                          </a:rPr>
                        </m:ctrlPr>
                      </m:fPr>
                      <m:num>
                        <m:r>
                          <a:rPr lang="pt-BR" sz="2400" b="0" i="1" smtClean="0">
                            <a:latin typeface="Cambria Math" panose="02040503050406030204" pitchFamily="18" charset="0"/>
                          </a:rPr>
                          <m:t>3</m:t>
                        </m:r>
                      </m:num>
                      <m:den>
                        <m:r>
                          <a:rPr lang="pt-BR" sz="2400" b="0" i="1" smtClean="0">
                            <a:latin typeface="Cambria Math" panose="02040503050406030204" pitchFamily="18" charset="0"/>
                          </a:rPr>
                          <m:t>4</m:t>
                        </m:r>
                      </m:den>
                    </m:f>
                  </m:oMath>
                </a14:m>
                <a:r>
                  <a:rPr lang="pt-BR" sz="2400" dirty="0">
                    <a:latin typeface="Arial Narrow" panose="020B0606020202030204" pitchFamily="34" charset="0"/>
                  </a:rPr>
                  <a:t> </a:t>
                </a:r>
                <a:r>
                  <a:rPr lang="pt-BR" sz="2200" dirty="0">
                    <a:latin typeface="Arial Narrow" panose="020B0606020202030204" pitchFamily="34" charset="0"/>
                  </a:rPr>
                  <a:t>na forma decimal, dividindo o numerador pelo denominador e, em seguida, escrevendo o decimal em fração centesimal. Acompanhe os cálculos: </a:t>
                </a:r>
              </a:p>
            </p:txBody>
          </p:sp>
        </mc:Choice>
        <mc:Fallback xmlns="">
          <p:sp>
            <p:nvSpPr>
              <p:cNvPr id="13" name="CaixaDeTexto 12">
                <a:extLst>
                  <a:ext uri="{FF2B5EF4-FFF2-40B4-BE49-F238E27FC236}">
                    <a16:creationId xmlns:a16="http://schemas.microsoft.com/office/drawing/2014/main" id="{3B166677-35DB-9A96-90CD-EE4F55594B58}"/>
                  </a:ext>
                </a:extLst>
              </p:cNvPr>
              <p:cNvSpPr txBox="1">
                <a:spLocks noRot="1" noChangeAspect="1" noMove="1" noResize="1" noEditPoints="1" noAdjustHandles="1" noChangeArrowheads="1" noChangeShapeType="1" noTextEdit="1"/>
              </p:cNvSpPr>
              <p:nvPr/>
            </p:nvSpPr>
            <p:spPr>
              <a:xfrm>
                <a:off x="6093714" y="3349541"/>
                <a:ext cx="6108192" cy="1616725"/>
              </a:xfrm>
              <a:prstGeom prst="rect">
                <a:avLst/>
              </a:prstGeom>
              <a:blipFill>
                <a:blip r:embed="rId6"/>
                <a:stretch>
                  <a:fillRect l="-1297" r="-1297" b="-7895"/>
                </a:stretch>
              </a:blipFill>
            </p:spPr>
            <p:txBody>
              <a:bodyPr/>
              <a:lstStyle/>
              <a:p>
                <a:r>
                  <a:rPr lang="pt-BR">
                    <a:noFill/>
                  </a:rPr>
                  <a:t> </a:t>
                </a:r>
              </a:p>
            </p:txBody>
          </p:sp>
        </mc:Fallback>
      </mc:AlternateContent>
      <p:pic>
        <p:nvPicPr>
          <p:cNvPr id="15" name="Imagem 14">
            <a:extLst>
              <a:ext uri="{FF2B5EF4-FFF2-40B4-BE49-F238E27FC236}">
                <a16:creationId xmlns:a16="http://schemas.microsoft.com/office/drawing/2014/main" id="{B5A6F415-1776-E6CB-0270-AF0D8DC29DC1}"/>
              </a:ext>
            </a:extLst>
          </p:cNvPr>
          <p:cNvPicPr>
            <a:picLocks noChangeAspect="1"/>
          </p:cNvPicPr>
          <p:nvPr/>
        </p:nvPicPr>
        <p:blipFill>
          <a:blip r:embed="rId7"/>
          <a:stretch>
            <a:fillRect/>
          </a:stretch>
        </p:blipFill>
        <p:spPr>
          <a:xfrm>
            <a:off x="7977034" y="5114716"/>
            <a:ext cx="2160000" cy="584803"/>
          </a:xfrm>
          <a:prstGeom prst="rect">
            <a:avLst/>
          </a:prstGeom>
        </p:spPr>
      </p:pic>
    </p:spTree>
    <p:extLst>
      <p:ext uri="{BB962C8B-B14F-4D97-AF65-F5344CB8AC3E}">
        <p14:creationId xmlns:p14="http://schemas.microsoft.com/office/powerpoint/2010/main" val="2947443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17F6067-5C52-6435-68D6-7531F8008DD3}"/>
                  </a:ext>
                </a:extLst>
              </p:cNvPr>
              <p:cNvSpPr txBox="1"/>
              <p:nvPr/>
            </p:nvSpPr>
            <p:spPr>
              <a:xfrm>
                <a:off x="66294" y="655243"/>
                <a:ext cx="6029706" cy="939616"/>
              </a:xfrm>
              <a:prstGeom prst="rect">
                <a:avLst/>
              </a:prstGeom>
              <a:noFill/>
            </p:spPr>
            <p:txBody>
              <a:bodyPr wrap="square">
                <a:spAutoFit/>
              </a:bodyPr>
              <a:lstStyle/>
              <a:p>
                <a:pPr algn="just"/>
                <a:r>
                  <a:rPr lang="pt-BR" sz="2200" dirty="0">
                    <a:latin typeface="Arial Narrow" panose="020B0606020202030204" pitchFamily="34" charset="0"/>
                  </a:rPr>
                  <a:t>Multiplicando o resultado obtido, pela fração </a:t>
                </a:r>
                <a14:m>
                  <m:oMath xmlns:m="http://schemas.openxmlformats.org/officeDocument/2006/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100</m:t>
                        </m:r>
                      </m:num>
                      <m:den>
                        <m:r>
                          <a:rPr lang="pt-BR" sz="2200" b="0" i="1" smtClean="0">
                            <a:latin typeface="Cambria Math" panose="02040503050406030204" pitchFamily="18" charset="0"/>
                          </a:rPr>
                          <m:t>100</m:t>
                        </m:r>
                      </m:den>
                    </m:f>
                  </m:oMath>
                </a14:m>
                <a:r>
                  <a:rPr lang="pt-BR" sz="2200" dirty="0">
                    <a:latin typeface="Arial Narrow" panose="020B0606020202030204" pitchFamily="34" charset="0"/>
                  </a:rPr>
                  <a:t> para então representar a forma percentual. </a:t>
                </a:r>
              </a:p>
            </p:txBody>
          </p:sp>
        </mc:Choice>
        <mc:Fallback xmlns="">
          <p:sp>
            <p:nvSpPr>
              <p:cNvPr id="3" name="CaixaDeTexto 2">
                <a:extLst>
                  <a:ext uri="{FF2B5EF4-FFF2-40B4-BE49-F238E27FC236}">
                    <a16:creationId xmlns:a16="http://schemas.microsoft.com/office/drawing/2014/main" id="{517F6067-5C52-6435-68D6-7531F8008DD3}"/>
                  </a:ext>
                </a:extLst>
              </p:cNvPr>
              <p:cNvSpPr txBox="1">
                <a:spLocks noRot="1" noChangeAspect="1" noMove="1" noResize="1" noEditPoints="1" noAdjustHandles="1" noChangeArrowheads="1" noChangeShapeType="1" noTextEdit="1"/>
              </p:cNvSpPr>
              <p:nvPr/>
            </p:nvSpPr>
            <p:spPr>
              <a:xfrm>
                <a:off x="66294" y="655243"/>
                <a:ext cx="6029706" cy="939616"/>
              </a:xfrm>
              <a:prstGeom prst="rect">
                <a:avLst/>
              </a:prstGeom>
              <a:blipFill>
                <a:blip r:embed="rId2"/>
                <a:stretch>
                  <a:fillRect l="-1314" r="-1314" b="-9677"/>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EFD6C4D5-7995-D044-D048-86521769AA2C}"/>
              </a:ext>
            </a:extLst>
          </p:cNvPr>
          <p:cNvPicPr>
            <a:picLocks noChangeAspect="1"/>
          </p:cNvPicPr>
          <p:nvPr/>
        </p:nvPicPr>
        <p:blipFill>
          <a:blip r:embed="rId3"/>
          <a:stretch>
            <a:fillRect/>
          </a:stretch>
        </p:blipFill>
        <p:spPr>
          <a:xfrm>
            <a:off x="1484524" y="1691783"/>
            <a:ext cx="3334215" cy="676369"/>
          </a:xfrm>
          <a:prstGeom prst="rect">
            <a:avLst/>
          </a:prstGeom>
        </p:spPr>
      </p:pic>
      <p:pic>
        <p:nvPicPr>
          <p:cNvPr id="6" name="Imagem 5">
            <a:extLst>
              <a:ext uri="{FF2B5EF4-FFF2-40B4-BE49-F238E27FC236}">
                <a16:creationId xmlns:a16="http://schemas.microsoft.com/office/drawing/2014/main" id="{69A07CBD-EBDF-76AF-7981-38CE36DB0B6A}"/>
              </a:ext>
            </a:extLst>
          </p:cNvPr>
          <p:cNvPicPr>
            <a:picLocks noChangeAspect="1"/>
          </p:cNvPicPr>
          <p:nvPr/>
        </p:nvPicPr>
        <p:blipFill rotWithShape="1">
          <a:blip r:embed="rId4">
            <a:extLst>
              <a:ext uri="{28A0092B-C50C-407E-A947-70E740481C1C}">
                <a14:useLocalDpi xmlns:a14="http://schemas.microsoft.com/office/drawing/2010/main" val="0"/>
              </a:ext>
            </a:extLst>
          </a:blip>
          <a:srcRect l="1505" t="7077" r="63512"/>
          <a:stretch>
            <a:fillRect/>
          </a:stretch>
        </p:blipFill>
        <p:spPr bwMode="auto">
          <a:xfrm>
            <a:off x="167005" y="2465076"/>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939F339C-7B35-D649-60C8-EC752CCC0645}"/>
                  </a:ext>
                </a:extLst>
              </p:cNvPr>
              <p:cNvSpPr txBox="1"/>
              <p:nvPr/>
            </p:nvSpPr>
            <p:spPr>
              <a:xfrm>
                <a:off x="167005" y="3155987"/>
                <a:ext cx="5928995" cy="1971181"/>
              </a:xfrm>
              <a:prstGeom prst="rect">
                <a:avLst/>
              </a:prstGeom>
              <a:noFill/>
            </p:spPr>
            <p:txBody>
              <a:bodyPr wrap="square">
                <a:spAutoFit/>
              </a:bodyPr>
              <a:lstStyle/>
              <a:p>
                <a:pPr algn="just"/>
                <a:r>
                  <a:rPr lang="pt-BR" sz="2200" b="1" dirty="0">
                    <a:latin typeface="Arial Narrow" panose="020B0606020202030204" pitchFamily="34" charset="0"/>
                  </a:rPr>
                  <a:t>1. </a:t>
                </a:r>
                <a:r>
                  <a:rPr lang="pt-BR" sz="2200" dirty="0">
                    <a:latin typeface="Arial Narrow" panose="020B0606020202030204" pitchFamily="34" charset="0"/>
                  </a:rPr>
                  <a:t>Observe a fração </a:t>
                </a:r>
                <a14:m>
                  <m:oMath xmlns:m="http://schemas.openxmlformats.org/officeDocument/2006/math">
                    <m:f>
                      <m:fPr>
                        <m:ctrlPr>
                          <a:rPr lang="pt-BR" sz="2400" b="0" i="1" smtClean="0">
                            <a:latin typeface="Cambria Math" panose="02040503050406030204" pitchFamily="18" charset="0"/>
                          </a:rPr>
                        </m:ctrlPr>
                      </m:fPr>
                      <m:num>
                        <m:r>
                          <a:rPr lang="pt-BR" sz="2400" b="0" i="1" smtClean="0">
                            <a:latin typeface="Cambria Math" panose="02040503050406030204" pitchFamily="18" charset="0"/>
                          </a:rPr>
                          <m:t>1260</m:t>
                        </m:r>
                      </m:num>
                      <m:den>
                        <m:r>
                          <a:rPr lang="pt-BR" sz="2400" b="0" i="1" smtClean="0">
                            <a:latin typeface="Cambria Math" panose="02040503050406030204" pitchFamily="18" charset="0"/>
                          </a:rPr>
                          <m:t>4200</m:t>
                        </m:r>
                      </m:den>
                    </m:f>
                  </m:oMath>
                </a14:m>
                <a:r>
                  <a:rPr lang="pt-BR" sz="2400" dirty="0">
                    <a:latin typeface="Arial Narrow" panose="020B0606020202030204" pitchFamily="34" charset="0"/>
                  </a:rPr>
                  <a:t> </a:t>
                </a:r>
                <a:r>
                  <a:rPr lang="pt-BR" sz="2200" dirty="0">
                    <a:latin typeface="Arial Narrow" panose="020B0606020202030204" pitchFamily="34" charset="0"/>
                  </a:rPr>
                  <a:t>∙ </a:t>
                </a:r>
              </a:p>
              <a:p>
                <a:pPr marL="457200" indent="-457200" algn="just">
                  <a:buAutoNum type="alphaLcParenR"/>
                </a:pPr>
                <a:r>
                  <a:rPr lang="pt-BR" sz="2200" dirty="0">
                    <a:latin typeface="Arial Narrow" panose="020B0606020202030204" pitchFamily="34" charset="0"/>
                  </a:rPr>
                  <a:t>Essa fração corresponde a qual número decimal?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Simplifique essa fração até que seu denominador seja igual a 100.</a:t>
                </a:r>
              </a:p>
            </p:txBody>
          </p:sp>
        </mc:Choice>
        <mc:Fallback xmlns="">
          <p:sp>
            <p:nvSpPr>
              <p:cNvPr id="8" name="CaixaDeTexto 7">
                <a:extLst>
                  <a:ext uri="{FF2B5EF4-FFF2-40B4-BE49-F238E27FC236}">
                    <a16:creationId xmlns:a16="http://schemas.microsoft.com/office/drawing/2014/main" id="{939F339C-7B35-D649-60C8-EC752CCC0645}"/>
                  </a:ext>
                </a:extLst>
              </p:cNvPr>
              <p:cNvSpPr txBox="1">
                <a:spLocks noRot="1" noChangeAspect="1" noMove="1" noResize="1" noEditPoints="1" noAdjustHandles="1" noChangeArrowheads="1" noChangeShapeType="1" noTextEdit="1"/>
              </p:cNvSpPr>
              <p:nvPr/>
            </p:nvSpPr>
            <p:spPr>
              <a:xfrm>
                <a:off x="167005" y="3155987"/>
                <a:ext cx="5928995" cy="1971181"/>
              </a:xfrm>
              <a:prstGeom prst="rect">
                <a:avLst/>
              </a:prstGeom>
              <a:blipFill>
                <a:blip r:embed="rId5"/>
                <a:stretch>
                  <a:fillRect l="-1336" r="-1233" b="-5573"/>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8EE66971-17A0-0D42-03ED-53721AF85091}"/>
              </a:ext>
            </a:extLst>
          </p:cNvPr>
          <p:cNvSpPr txBox="1"/>
          <p:nvPr/>
        </p:nvSpPr>
        <p:spPr>
          <a:xfrm>
            <a:off x="6096000" y="720852"/>
            <a:ext cx="6103620" cy="1107996"/>
          </a:xfrm>
          <a:prstGeom prst="rect">
            <a:avLst/>
          </a:prstGeom>
          <a:noFill/>
        </p:spPr>
        <p:txBody>
          <a:bodyPr wrap="square">
            <a:spAutoFit/>
          </a:bodyPr>
          <a:lstStyle/>
          <a:p>
            <a:pPr algn="just"/>
            <a:r>
              <a:rPr lang="pt-BR" sz="2200" b="1" dirty="0">
                <a:latin typeface="Arial Narrow" panose="020B0606020202030204" pitchFamily="34" charset="0"/>
              </a:rPr>
              <a:t>2</a:t>
            </a:r>
            <a:r>
              <a:rPr lang="pt-BR" sz="2200" dirty="0">
                <a:latin typeface="Arial Narrow" panose="020B0606020202030204" pitchFamily="34" charset="0"/>
              </a:rPr>
              <a:t>. Determine três frações equivalentes para cada uma das frações, a seguir, sendo uma delas, com denominador 100</a:t>
            </a:r>
          </a:p>
        </p:txBody>
      </p:sp>
      <p:pic>
        <p:nvPicPr>
          <p:cNvPr id="14" name="Imagem 13">
            <a:extLst>
              <a:ext uri="{FF2B5EF4-FFF2-40B4-BE49-F238E27FC236}">
                <a16:creationId xmlns:a16="http://schemas.microsoft.com/office/drawing/2014/main" id="{02215975-FAA0-B1F9-11E3-17AA25CDD975}"/>
              </a:ext>
            </a:extLst>
          </p:cNvPr>
          <p:cNvPicPr>
            <a:picLocks noChangeAspect="1"/>
          </p:cNvPicPr>
          <p:nvPr/>
        </p:nvPicPr>
        <p:blipFill>
          <a:blip r:embed="rId6"/>
          <a:stretch>
            <a:fillRect/>
          </a:stretch>
        </p:blipFill>
        <p:spPr>
          <a:xfrm>
            <a:off x="6172911" y="1812522"/>
            <a:ext cx="720000" cy="1297895"/>
          </a:xfrm>
          <a:prstGeom prst="rect">
            <a:avLst/>
          </a:prstGeom>
        </p:spPr>
      </p:pic>
      <p:sp>
        <p:nvSpPr>
          <p:cNvPr id="18" name="CaixaDeTexto 17">
            <a:extLst>
              <a:ext uri="{FF2B5EF4-FFF2-40B4-BE49-F238E27FC236}">
                <a16:creationId xmlns:a16="http://schemas.microsoft.com/office/drawing/2014/main" id="{86556514-91FA-97B4-539F-AEC5C76817D8}"/>
              </a:ext>
            </a:extLst>
          </p:cNvPr>
          <p:cNvSpPr txBox="1"/>
          <p:nvPr/>
        </p:nvSpPr>
        <p:spPr>
          <a:xfrm>
            <a:off x="6096000" y="3251921"/>
            <a:ext cx="6149340" cy="769441"/>
          </a:xfrm>
          <a:prstGeom prst="rect">
            <a:avLst/>
          </a:prstGeom>
          <a:noFill/>
        </p:spPr>
        <p:txBody>
          <a:bodyPr wrap="square">
            <a:spAutoFit/>
          </a:bodyPr>
          <a:lstStyle/>
          <a:p>
            <a:r>
              <a:rPr lang="pt-BR" sz="2200" b="1" dirty="0">
                <a:latin typeface="Arial Narrow" panose="020B0606020202030204" pitchFamily="34" charset="0"/>
              </a:rPr>
              <a:t>3. </a:t>
            </a:r>
            <a:r>
              <a:rPr lang="pt-BR" sz="2200" dirty="0">
                <a:latin typeface="Arial Narrow" panose="020B0606020202030204" pitchFamily="34" charset="0"/>
              </a:rPr>
              <a:t>Considere as frações a seguir e escreva cada uma delas em sua forma decimal.</a:t>
            </a:r>
          </a:p>
        </p:txBody>
      </p:sp>
      <p:pic>
        <p:nvPicPr>
          <p:cNvPr id="20" name="Imagem 19">
            <a:extLst>
              <a:ext uri="{FF2B5EF4-FFF2-40B4-BE49-F238E27FC236}">
                <a16:creationId xmlns:a16="http://schemas.microsoft.com/office/drawing/2014/main" id="{66D29720-A027-522C-FA67-EFA5D56941B2}"/>
              </a:ext>
            </a:extLst>
          </p:cNvPr>
          <p:cNvPicPr>
            <a:picLocks noChangeAspect="1"/>
          </p:cNvPicPr>
          <p:nvPr/>
        </p:nvPicPr>
        <p:blipFill>
          <a:blip r:embed="rId7"/>
          <a:stretch>
            <a:fillRect/>
          </a:stretch>
        </p:blipFill>
        <p:spPr>
          <a:xfrm>
            <a:off x="6172911" y="4117296"/>
            <a:ext cx="4172532" cy="1428949"/>
          </a:xfrm>
          <a:prstGeom prst="rect">
            <a:avLst/>
          </a:prstGeom>
        </p:spPr>
      </p:pic>
    </p:spTree>
    <p:extLst>
      <p:ext uri="{BB962C8B-B14F-4D97-AF65-F5344CB8AC3E}">
        <p14:creationId xmlns:p14="http://schemas.microsoft.com/office/powerpoint/2010/main" val="1775067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C60E1F-9478-711F-E48F-43C115D7C6C8}"/>
              </a:ext>
            </a:extLst>
          </p:cNvPr>
          <p:cNvSpPr txBox="1"/>
          <p:nvPr/>
        </p:nvSpPr>
        <p:spPr>
          <a:xfrm>
            <a:off x="75438" y="682675"/>
            <a:ext cx="6020562" cy="769441"/>
          </a:xfrm>
          <a:prstGeom prst="rect">
            <a:avLst/>
          </a:prstGeom>
          <a:noFill/>
        </p:spPr>
        <p:txBody>
          <a:bodyPr wrap="square">
            <a:spAutoFit/>
          </a:bodyPr>
          <a:lstStyle/>
          <a:p>
            <a:pPr algn="just"/>
            <a:r>
              <a:rPr lang="pt-BR" sz="2200" b="1" dirty="0">
                <a:latin typeface="Arial Narrow" panose="020B0606020202030204" pitchFamily="34" charset="0"/>
              </a:rPr>
              <a:t>4. </a:t>
            </a:r>
            <a:r>
              <a:rPr lang="pt-BR" sz="2200" dirty="0">
                <a:latin typeface="Arial Narrow" panose="020B0606020202030204" pitchFamily="34" charset="0"/>
              </a:rPr>
              <a:t>Escreva os números da forma decimal para forma de fração irredutível.</a:t>
            </a:r>
          </a:p>
        </p:txBody>
      </p:sp>
      <p:pic>
        <p:nvPicPr>
          <p:cNvPr id="5" name="Imagem 4">
            <a:extLst>
              <a:ext uri="{FF2B5EF4-FFF2-40B4-BE49-F238E27FC236}">
                <a16:creationId xmlns:a16="http://schemas.microsoft.com/office/drawing/2014/main" id="{6A948217-7109-53E0-3ACE-18254E630DCB}"/>
              </a:ext>
            </a:extLst>
          </p:cNvPr>
          <p:cNvPicPr>
            <a:picLocks noChangeAspect="1"/>
          </p:cNvPicPr>
          <p:nvPr/>
        </p:nvPicPr>
        <p:blipFill>
          <a:blip r:embed="rId2"/>
          <a:stretch>
            <a:fillRect/>
          </a:stretch>
        </p:blipFill>
        <p:spPr>
          <a:xfrm>
            <a:off x="155522" y="1600136"/>
            <a:ext cx="4401164" cy="914528"/>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EF497C06-D639-50B5-B09E-CBBD4FFE741D}"/>
                  </a:ext>
                </a:extLst>
              </p:cNvPr>
              <p:cNvSpPr txBox="1"/>
              <p:nvPr/>
            </p:nvSpPr>
            <p:spPr>
              <a:xfrm>
                <a:off x="6096000" y="820495"/>
                <a:ext cx="6020562" cy="3006272"/>
              </a:xfrm>
              <a:prstGeom prst="rect">
                <a:avLst/>
              </a:prstGeom>
              <a:noFill/>
            </p:spPr>
            <p:txBody>
              <a:bodyPr wrap="square">
                <a:spAutoFit/>
              </a:bodyPr>
              <a:lstStyle/>
              <a:p>
                <a:pPr algn="just"/>
                <a:r>
                  <a:rPr lang="pt-BR" sz="2200" b="1" dirty="0">
                    <a:latin typeface="Arial Narrow" panose="020B0606020202030204" pitchFamily="34" charset="0"/>
                  </a:rPr>
                  <a:t>Item 1</a:t>
                </a:r>
                <a:r>
                  <a:rPr lang="pt-BR" sz="2200" dirty="0">
                    <a:latin typeface="Arial Narrow" panose="020B0606020202030204" pitchFamily="34" charset="0"/>
                  </a:rPr>
                  <a:t>. Um professor de matemática escreveu o número </a:t>
                </a:r>
                <a14:m>
                  <m:oMath xmlns:m="http://schemas.openxmlformats.org/officeDocument/2006/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3</m:t>
                        </m:r>
                      </m:num>
                      <m:den>
                        <m:r>
                          <a:rPr lang="pt-BR" sz="2200" b="0" i="1" smtClean="0">
                            <a:latin typeface="Cambria Math" panose="02040503050406030204" pitchFamily="18" charset="0"/>
                          </a:rPr>
                          <m:t>4</m:t>
                        </m:r>
                      </m:den>
                    </m:f>
                  </m:oMath>
                </a14:m>
                <a:r>
                  <a:rPr lang="pt-BR" sz="2200" dirty="0">
                    <a:latin typeface="Arial Narrow" panose="020B0606020202030204" pitchFamily="34" charset="0"/>
                  </a:rPr>
                  <a:t>no quadro e pediu para que os estudantes o representassem na forma decimal. </a:t>
                </a:r>
              </a:p>
              <a:p>
                <a:pPr algn="just"/>
                <a:r>
                  <a:rPr lang="pt-BR" sz="2200" dirty="0">
                    <a:latin typeface="Arial Narrow" panose="020B0606020202030204" pitchFamily="34" charset="0"/>
                  </a:rPr>
                  <a:t>Qual é a representação decimal correta desse número?</a:t>
                </a:r>
              </a:p>
              <a:p>
                <a:pPr algn="just"/>
                <a:r>
                  <a:rPr lang="pt-BR" sz="2200" dirty="0">
                    <a:latin typeface="Arial Narrow" panose="020B0606020202030204" pitchFamily="34" charset="0"/>
                  </a:rPr>
                  <a:t>(A) 0,3</a:t>
                </a:r>
              </a:p>
              <a:p>
                <a:pPr algn="just"/>
                <a:r>
                  <a:rPr lang="pt-BR" sz="2200" dirty="0">
                    <a:latin typeface="Arial Narrow" panose="020B0606020202030204" pitchFamily="34" charset="0"/>
                  </a:rPr>
                  <a:t>(B) 0,34</a:t>
                </a:r>
              </a:p>
              <a:p>
                <a:pPr algn="just"/>
                <a:r>
                  <a:rPr lang="pt-BR" sz="2200" dirty="0">
                    <a:latin typeface="Arial Narrow" panose="020B0606020202030204" pitchFamily="34" charset="0"/>
                  </a:rPr>
                  <a:t>(C) 0,75 </a:t>
                </a:r>
              </a:p>
              <a:p>
                <a:pPr algn="just"/>
                <a:r>
                  <a:rPr lang="pt-BR" sz="2200" dirty="0">
                    <a:latin typeface="Arial Narrow" panose="020B0606020202030204" pitchFamily="34" charset="0"/>
                  </a:rPr>
                  <a:t>(D) 1,33</a:t>
                </a:r>
              </a:p>
            </p:txBody>
          </p:sp>
        </mc:Choice>
        <mc:Fallback xmlns="">
          <p:sp>
            <p:nvSpPr>
              <p:cNvPr id="9" name="CaixaDeTexto 8">
                <a:extLst>
                  <a:ext uri="{FF2B5EF4-FFF2-40B4-BE49-F238E27FC236}">
                    <a16:creationId xmlns:a16="http://schemas.microsoft.com/office/drawing/2014/main" id="{EF497C06-D639-50B5-B09E-CBBD4FFE741D}"/>
                  </a:ext>
                </a:extLst>
              </p:cNvPr>
              <p:cNvSpPr txBox="1">
                <a:spLocks noRot="1" noChangeAspect="1" noMove="1" noResize="1" noEditPoints="1" noAdjustHandles="1" noChangeArrowheads="1" noChangeShapeType="1" noTextEdit="1"/>
              </p:cNvSpPr>
              <p:nvPr/>
            </p:nvSpPr>
            <p:spPr>
              <a:xfrm>
                <a:off x="6096000" y="820495"/>
                <a:ext cx="6020562" cy="3006272"/>
              </a:xfrm>
              <a:prstGeom prst="rect">
                <a:avLst/>
              </a:prstGeom>
              <a:blipFill>
                <a:blip r:embed="rId3"/>
                <a:stretch>
                  <a:fillRect l="-1316" t="-1420" r="-1316" b="-1217"/>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85A53028-5153-E8CB-A2DD-E9C4B0F669F9}"/>
              </a:ext>
            </a:extLst>
          </p:cNvPr>
          <p:cNvSpPr txBox="1"/>
          <p:nvPr/>
        </p:nvSpPr>
        <p:spPr>
          <a:xfrm>
            <a:off x="16800" y="4037183"/>
            <a:ext cx="5941314" cy="1107996"/>
          </a:xfrm>
          <a:prstGeom prst="rect">
            <a:avLst/>
          </a:prstGeom>
          <a:noFill/>
        </p:spPr>
        <p:txBody>
          <a:bodyPr wrap="square">
            <a:spAutoFit/>
          </a:bodyPr>
          <a:lstStyle/>
          <a:p>
            <a:pPr algn="just"/>
            <a:r>
              <a:rPr lang="pt-BR" sz="2200" dirty="0"/>
              <a:t>Caro(a) estudante, neste momento vamos exercitar a habilidade de </a:t>
            </a:r>
            <a:r>
              <a:rPr lang="pt-BR" sz="2200" b="1" dirty="0"/>
              <a:t>identificar</a:t>
            </a:r>
            <a:r>
              <a:rPr lang="pt-BR" sz="2200" dirty="0"/>
              <a:t> diferentes representações de um mesmo número racional.</a:t>
            </a:r>
          </a:p>
        </p:txBody>
      </p:sp>
      <p:pic>
        <p:nvPicPr>
          <p:cNvPr id="15" name="Imagem 14">
            <a:extLst>
              <a:ext uri="{FF2B5EF4-FFF2-40B4-BE49-F238E27FC236}">
                <a16:creationId xmlns:a16="http://schemas.microsoft.com/office/drawing/2014/main" id="{F64F14FC-3FBF-62F1-2A83-C0A5D979A69F}"/>
              </a:ext>
            </a:extLst>
          </p:cNvPr>
          <p:cNvPicPr>
            <a:picLocks noChangeAspect="1"/>
          </p:cNvPicPr>
          <p:nvPr/>
        </p:nvPicPr>
        <p:blipFill>
          <a:blip r:embed="rId4"/>
          <a:stretch>
            <a:fillRect/>
          </a:stretch>
        </p:blipFill>
        <p:spPr>
          <a:xfrm>
            <a:off x="-3810" y="3247175"/>
            <a:ext cx="6099810" cy="2301998"/>
          </a:xfrm>
          <a:prstGeom prst="rect">
            <a:avLst/>
          </a:prstGeom>
        </p:spPr>
      </p:pic>
      <p:sp>
        <p:nvSpPr>
          <p:cNvPr id="17" name="CaixaDeTexto 16">
            <a:extLst>
              <a:ext uri="{FF2B5EF4-FFF2-40B4-BE49-F238E27FC236}">
                <a16:creationId xmlns:a16="http://schemas.microsoft.com/office/drawing/2014/main" id="{7602BDF7-F6A2-68F4-207B-015D5F68452A}"/>
              </a:ext>
            </a:extLst>
          </p:cNvPr>
          <p:cNvSpPr txBox="1"/>
          <p:nvPr/>
        </p:nvSpPr>
        <p:spPr>
          <a:xfrm>
            <a:off x="6096000" y="3751843"/>
            <a:ext cx="6131052" cy="769441"/>
          </a:xfrm>
          <a:prstGeom prst="rect">
            <a:avLst/>
          </a:prstGeom>
          <a:noFill/>
        </p:spPr>
        <p:txBody>
          <a:bodyPr wrap="square">
            <a:spAutoFit/>
          </a:bodyPr>
          <a:lstStyle/>
          <a:p>
            <a:r>
              <a:rPr lang="pt-BR" sz="2200" b="1" dirty="0">
                <a:latin typeface="Arial Narrow" panose="020B0606020202030204" pitchFamily="34" charset="0"/>
              </a:rPr>
              <a:t>Item 2. </a:t>
            </a:r>
            <a:r>
              <a:rPr lang="pt-BR" sz="2200" dirty="0">
                <a:latin typeface="Arial Narrow" panose="020B0606020202030204" pitchFamily="34" charset="0"/>
              </a:rPr>
              <a:t>O número decimal 0,48 pode ser escrito na forma fracionária como</a:t>
            </a:r>
          </a:p>
        </p:txBody>
      </p:sp>
      <p:pic>
        <p:nvPicPr>
          <p:cNvPr id="19" name="Imagem 18">
            <a:extLst>
              <a:ext uri="{FF2B5EF4-FFF2-40B4-BE49-F238E27FC236}">
                <a16:creationId xmlns:a16="http://schemas.microsoft.com/office/drawing/2014/main" id="{FC4143B2-FDA5-71CE-A886-DA4CF6E3973C}"/>
              </a:ext>
            </a:extLst>
          </p:cNvPr>
          <p:cNvPicPr>
            <a:picLocks noChangeAspect="1"/>
          </p:cNvPicPr>
          <p:nvPr/>
        </p:nvPicPr>
        <p:blipFill>
          <a:blip r:embed="rId5"/>
          <a:stretch>
            <a:fillRect/>
          </a:stretch>
        </p:blipFill>
        <p:spPr>
          <a:xfrm>
            <a:off x="6221498" y="4591180"/>
            <a:ext cx="3323930" cy="1050667"/>
          </a:xfrm>
          <a:prstGeom prst="rect">
            <a:avLst/>
          </a:prstGeom>
        </p:spPr>
      </p:pic>
    </p:spTree>
    <p:extLst>
      <p:ext uri="{BB962C8B-B14F-4D97-AF65-F5344CB8AC3E}">
        <p14:creationId xmlns:p14="http://schemas.microsoft.com/office/powerpoint/2010/main" val="1808912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AFE9B72-B887-D313-91AD-A651813A65DD}"/>
              </a:ext>
            </a:extLst>
          </p:cNvPr>
          <p:cNvPicPr>
            <a:picLocks noChangeAspect="1"/>
          </p:cNvPicPr>
          <p:nvPr/>
        </p:nvPicPr>
        <p:blipFill rotWithShape="1">
          <a:blip r:embed="rId2">
            <a:extLst>
              <a:ext uri="{28A0092B-C50C-407E-A947-70E740481C1C}">
                <a14:useLocalDpi xmlns:a14="http://schemas.microsoft.com/office/drawing/2010/main" val="0"/>
              </a:ext>
            </a:extLst>
          </a:blip>
          <a:srcRect l="808" r="2454" b="4321"/>
          <a:stretch>
            <a:fillRect/>
          </a:stretch>
        </p:blipFill>
        <p:spPr bwMode="auto">
          <a:xfrm>
            <a:off x="90424" y="635444"/>
            <a:ext cx="3600000" cy="74485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90B44D3-0CA5-C6B4-CD9D-7E0607938C44}"/>
                  </a:ext>
                </a:extLst>
              </p:cNvPr>
              <p:cNvSpPr txBox="1"/>
              <p:nvPr/>
            </p:nvSpPr>
            <p:spPr>
              <a:xfrm>
                <a:off x="90424" y="1415302"/>
                <a:ext cx="6005576" cy="4439677"/>
              </a:xfrm>
              <a:prstGeom prst="rect">
                <a:avLst/>
              </a:prstGeom>
              <a:noFill/>
            </p:spPr>
            <p:txBody>
              <a:bodyPr wrap="square">
                <a:spAutoFit/>
              </a:bodyPr>
              <a:lstStyle/>
              <a:p>
                <a:pPr algn="ctr"/>
                <a:r>
                  <a:rPr lang="pt-BR" sz="2200" b="1" dirty="0"/>
                  <a:t>PORCENTAGEM </a:t>
                </a:r>
              </a:p>
              <a:p>
                <a:pPr algn="just"/>
                <a:r>
                  <a:rPr lang="pt-BR" sz="2200" dirty="0">
                    <a:latin typeface="Arial Narrow" panose="020B0606020202030204" pitchFamily="34" charset="0"/>
                  </a:rPr>
                  <a:t>A porcentagem é definida como uma razão centesimal, representada pelo símbolo %, que indica quantas partes foram tomadas de um total dividido em 100. A porcentagem apresenta uma relação com a ideia de fração, já que porcentagem pode ser definida como uma razão na forma a/100, em que a é um número real. </a:t>
                </a:r>
              </a:p>
              <a:p>
                <a:pPr algn="just"/>
                <a:r>
                  <a:rPr lang="pt-BR" sz="2200" b="1" dirty="0">
                    <a:latin typeface="Arial Narrow" panose="020B0606020202030204" pitchFamily="34" charset="0"/>
                  </a:rPr>
                  <a:t>Exemplos: </a:t>
                </a:r>
              </a:p>
              <a:p>
                <a:pPr marL="342900" indent="-342900" algn="just">
                  <a:buFont typeface="Arial" panose="020B0604020202020204" pitchFamily="34" charset="0"/>
                  <a:buChar char="•"/>
                </a:pPr>
                <a14:m>
                  <m:oMath xmlns:m="http://schemas.openxmlformats.org/officeDocument/2006/math">
                    <m:r>
                      <a:rPr lang="pt-BR" sz="2200" b="1" dirty="0" smtClean="0">
                        <a:latin typeface="Cambria Math" panose="02040503050406030204" pitchFamily="18" charset="0"/>
                      </a:rPr>
                      <m:t>10</m:t>
                    </m:r>
                    <m:r>
                      <a:rPr lang="pt-BR" sz="2200" b="0" i="0" dirty="0" smtClean="0">
                        <a:latin typeface="Cambria Math" panose="02040503050406030204" pitchFamily="18" charset="0"/>
                      </a:rPr>
                      <m:t>%=</m:t>
                    </m:r>
                    <m:f>
                      <m:fPr>
                        <m:ctrlPr>
                          <a:rPr lang="pt-BR" sz="2200" b="0" i="1" dirty="0" smtClean="0">
                            <a:latin typeface="Cambria Math" panose="02040503050406030204" pitchFamily="18" charset="0"/>
                          </a:rPr>
                        </m:ctrlPr>
                      </m:fPr>
                      <m:num>
                        <m:r>
                          <a:rPr lang="pt-BR" sz="2200" b="0" i="1" dirty="0" smtClean="0">
                            <a:latin typeface="Cambria Math" panose="02040503050406030204" pitchFamily="18" charset="0"/>
                          </a:rPr>
                          <m:t>10</m:t>
                        </m:r>
                      </m:num>
                      <m:den>
                        <m:r>
                          <a:rPr lang="pt-BR" sz="2200" b="0" i="1" dirty="0" smtClean="0">
                            <a:latin typeface="Cambria Math" panose="02040503050406030204" pitchFamily="18" charset="0"/>
                          </a:rPr>
                          <m:t>100</m:t>
                        </m:r>
                      </m:den>
                    </m:f>
                  </m:oMath>
                </a14:m>
                <a:r>
                  <a:rPr lang="pt-BR" sz="2200" dirty="0">
                    <a:latin typeface="Arial Narrow" panose="020B0606020202030204" pitchFamily="34" charset="0"/>
                  </a:rPr>
                  <a:t>  ou </a:t>
                </a:r>
                <a14:m>
                  <m:oMath xmlns:m="http://schemas.openxmlformats.org/officeDocument/2006/math">
                    <m:r>
                      <a:rPr lang="pt-BR" sz="2200" b="0" i="1" smtClean="0">
                        <a:latin typeface="Cambria Math" panose="02040503050406030204" pitchFamily="18" charset="0"/>
                      </a:rPr>
                      <m:t>0,10</m:t>
                    </m:r>
                  </m:oMath>
                </a14:m>
                <a:endParaRPr lang="pt-BR" sz="2200" dirty="0">
                  <a:latin typeface="Arial Narrow" panose="020B0606020202030204" pitchFamily="34" charset="0"/>
                </a:endParaRPr>
              </a:p>
              <a:p>
                <a:pPr marL="342900" indent="-342900" algn="just">
                  <a:buFont typeface="Arial" panose="020B0604020202020204" pitchFamily="34" charset="0"/>
                  <a:buChar char="•"/>
                </a:pPr>
                <a14:m>
                  <m:oMath xmlns:m="http://schemas.openxmlformats.org/officeDocument/2006/math">
                    <m:r>
                      <a:rPr lang="pt-BR" sz="2200" b="0" i="1" smtClean="0">
                        <a:latin typeface="Cambria Math" panose="02040503050406030204" pitchFamily="18" charset="0"/>
                      </a:rPr>
                      <m:t>32%=</m:t>
                    </m:r>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32</m:t>
                        </m:r>
                      </m:num>
                      <m:den>
                        <m:r>
                          <a:rPr lang="pt-BR" sz="2200" b="0" i="1" smtClean="0">
                            <a:latin typeface="Cambria Math" panose="02040503050406030204" pitchFamily="18" charset="0"/>
                          </a:rPr>
                          <m:t>100</m:t>
                        </m:r>
                      </m:den>
                    </m:f>
                    <m:r>
                      <a:rPr lang="pt-BR" sz="2200" b="0" i="1" smtClean="0">
                        <a:latin typeface="Cambria Math" panose="02040503050406030204" pitchFamily="18" charset="0"/>
                      </a:rPr>
                      <m:t> </m:t>
                    </m:r>
                  </m:oMath>
                </a14:m>
                <a:r>
                  <a:rPr lang="pt-BR" sz="2200" dirty="0">
                    <a:latin typeface="Arial Narrow" panose="020B0606020202030204" pitchFamily="34" charset="0"/>
                  </a:rPr>
                  <a:t> ou </a:t>
                </a:r>
                <a14:m>
                  <m:oMath xmlns:m="http://schemas.openxmlformats.org/officeDocument/2006/math">
                    <m:r>
                      <a:rPr lang="pt-BR" sz="2200" dirty="0" smtClean="0">
                        <a:latin typeface="Cambria Math" panose="02040503050406030204" pitchFamily="18" charset="0"/>
                      </a:rPr>
                      <m:t>0</m:t>
                    </m:r>
                    <m:r>
                      <a:rPr lang="pt-BR" sz="2200" i="0" dirty="0" smtClean="0">
                        <a:latin typeface="Cambria Math" panose="02040503050406030204" pitchFamily="18" charset="0"/>
                      </a:rPr>
                      <m:t>,32</m:t>
                    </m:r>
                  </m:oMath>
                </a14:m>
                <a:endParaRPr lang="pt-BR" sz="2200" dirty="0">
                  <a:latin typeface="Arial Narrow" panose="020B0606020202030204" pitchFamily="34" charset="0"/>
                </a:endParaRPr>
              </a:p>
              <a:p>
                <a:pPr algn="just"/>
                <a:r>
                  <a:rPr lang="pt-BR" sz="2200" dirty="0">
                    <a:latin typeface="Arial Narrow" panose="020B0606020202030204" pitchFamily="34" charset="0"/>
                  </a:rPr>
                  <a:t>Essa razão é comumente escrita na forma a% (Lê-se: a por cento, isto é, “a por cem”).</a:t>
                </a:r>
              </a:p>
            </p:txBody>
          </p:sp>
        </mc:Choice>
        <mc:Fallback xmlns="">
          <p:sp>
            <p:nvSpPr>
              <p:cNvPr id="4" name="CaixaDeTexto 3">
                <a:extLst>
                  <a:ext uri="{FF2B5EF4-FFF2-40B4-BE49-F238E27FC236}">
                    <a16:creationId xmlns:a16="http://schemas.microsoft.com/office/drawing/2014/main" id="{090B44D3-0CA5-C6B4-CD9D-7E0607938C44}"/>
                  </a:ext>
                </a:extLst>
              </p:cNvPr>
              <p:cNvSpPr txBox="1">
                <a:spLocks noRot="1" noChangeAspect="1" noMove="1" noResize="1" noEditPoints="1" noAdjustHandles="1" noChangeArrowheads="1" noChangeShapeType="1" noTextEdit="1"/>
              </p:cNvSpPr>
              <p:nvPr/>
            </p:nvSpPr>
            <p:spPr>
              <a:xfrm>
                <a:off x="90424" y="1415302"/>
                <a:ext cx="6005576" cy="4439677"/>
              </a:xfrm>
              <a:prstGeom prst="rect">
                <a:avLst/>
              </a:prstGeom>
              <a:blipFill>
                <a:blip r:embed="rId3"/>
                <a:stretch>
                  <a:fillRect l="-1320" t="-962" r="-1320" b="-2060"/>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5B89B2E0-C19A-58B7-BC65-8FDB4A93C45A}"/>
              </a:ext>
            </a:extLst>
          </p:cNvPr>
          <p:cNvPicPr>
            <a:picLocks noChangeAspect="1"/>
          </p:cNvPicPr>
          <p:nvPr/>
        </p:nvPicPr>
        <p:blipFill>
          <a:blip r:embed="rId4"/>
          <a:stretch>
            <a:fillRect/>
          </a:stretch>
        </p:blipFill>
        <p:spPr>
          <a:xfrm>
            <a:off x="6185725" y="635444"/>
            <a:ext cx="5915851" cy="1962424"/>
          </a:xfrm>
          <a:prstGeom prst="rect">
            <a:avLst/>
          </a:prstGeom>
        </p:spPr>
      </p:pic>
      <p:sp>
        <p:nvSpPr>
          <p:cNvPr id="8" name="CaixaDeTexto 7">
            <a:extLst>
              <a:ext uri="{FF2B5EF4-FFF2-40B4-BE49-F238E27FC236}">
                <a16:creationId xmlns:a16="http://schemas.microsoft.com/office/drawing/2014/main" id="{999144BF-1C09-A5EB-36D3-33E2DA31D850}"/>
              </a:ext>
            </a:extLst>
          </p:cNvPr>
          <p:cNvSpPr txBox="1"/>
          <p:nvPr/>
        </p:nvSpPr>
        <p:spPr>
          <a:xfrm>
            <a:off x="6096000" y="2632867"/>
            <a:ext cx="6094476" cy="1446550"/>
          </a:xfrm>
          <a:prstGeom prst="rect">
            <a:avLst/>
          </a:prstGeom>
          <a:noFill/>
        </p:spPr>
        <p:txBody>
          <a:bodyPr wrap="square">
            <a:spAutoFit/>
          </a:bodyPr>
          <a:lstStyle/>
          <a:p>
            <a:pPr algn="just"/>
            <a:r>
              <a:rPr lang="pt-BR" sz="2200" dirty="0">
                <a:latin typeface="Arial Narrow" panose="020B0606020202030204" pitchFamily="34" charset="0"/>
              </a:rPr>
              <a:t>Veja o exemplo:</a:t>
            </a:r>
          </a:p>
          <a:p>
            <a:pPr algn="just"/>
            <a:r>
              <a:rPr lang="pt-BR" sz="2200" dirty="0">
                <a:latin typeface="Arial Narrow" panose="020B0606020202030204" pitchFamily="34" charset="0"/>
              </a:rPr>
              <a:t>Ao final de uma eleição, foi divulgado a relação dos quatro deputados mais bem votados em seus respectivos estados, conforme mostra a imagem seguinte.</a:t>
            </a:r>
          </a:p>
        </p:txBody>
      </p:sp>
    </p:spTree>
    <p:extLst>
      <p:ext uri="{BB962C8B-B14F-4D97-AF65-F5344CB8AC3E}">
        <p14:creationId xmlns:p14="http://schemas.microsoft.com/office/powerpoint/2010/main" val="3520596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BFC208C-C02C-3BE8-0853-97E3D99740CF}"/>
              </a:ext>
            </a:extLst>
          </p:cNvPr>
          <p:cNvPicPr>
            <a:picLocks noChangeAspect="1"/>
          </p:cNvPicPr>
          <p:nvPr/>
        </p:nvPicPr>
        <p:blipFill>
          <a:blip r:embed="rId2"/>
          <a:stretch>
            <a:fillRect/>
          </a:stretch>
        </p:blipFill>
        <p:spPr>
          <a:xfrm>
            <a:off x="1062294" y="626669"/>
            <a:ext cx="4229690" cy="3534268"/>
          </a:xfrm>
          <a:prstGeom prst="rect">
            <a:avLst/>
          </a:prstGeom>
        </p:spPr>
      </p:pic>
      <p:pic>
        <p:nvPicPr>
          <p:cNvPr id="5" name="Imagem 4">
            <a:extLst>
              <a:ext uri="{FF2B5EF4-FFF2-40B4-BE49-F238E27FC236}">
                <a16:creationId xmlns:a16="http://schemas.microsoft.com/office/drawing/2014/main" id="{52EADDA6-271C-C651-69B2-47CD425ECE75}"/>
              </a:ext>
            </a:extLst>
          </p:cNvPr>
          <p:cNvPicPr>
            <a:picLocks noChangeAspect="1"/>
          </p:cNvPicPr>
          <p:nvPr/>
        </p:nvPicPr>
        <p:blipFill>
          <a:blip r:embed="rId3"/>
          <a:stretch>
            <a:fillRect/>
          </a:stretch>
        </p:blipFill>
        <p:spPr>
          <a:xfrm>
            <a:off x="1014662" y="4279678"/>
            <a:ext cx="4277322" cy="1352739"/>
          </a:xfrm>
          <a:prstGeom prst="rect">
            <a:avLst/>
          </a:prstGeom>
        </p:spPr>
      </p:pic>
      <p:sp>
        <p:nvSpPr>
          <p:cNvPr id="7" name="CaixaDeTexto 6">
            <a:extLst>
              <a:ext uri="{FF2B5EF4-FFF2-40B4-BE49-F238E27FC236}">
                <a16:creationId xmlns:a16="http://schemas.microsoft.com/office/drawing/2014/main" id="{DFB9A35B-F47D-82BF-5F99-8E63AB511077}"/>
              </a:ext>
            </a:extLst>
          </p:cNvPr>
          <p:cNvSpPr txBox="1"/>
          <p:nvPr/>
        </p:nvSpPr>
        <p:spPr>
          <a:xfrm>
            <a:off x="6097524" y="717911"/>
            <a:ext cx="6094476" cy="3447098"/>
          </a:xfrm>
          <a:prstGeom prst="rect">
            <a:avLst/>
          </a:prstGeom>
          <a:noFill/>
        </p:spPr>
        <p:txBody>
          <a:bodyPr wrap="square">
            <a:spAutoFit/>
          </a:bodyPr>
          <a:lstStyle/>
          <a:p>
            <a:pPr algn="just"/>
            <a:r>
              <a:rPr lang="pt-BR" sz="2200" dirty="0">
                <a:latin typeface="Arial Narrow" panose="020B0606020202030204" pitchFamily="34" charset="0"/>
              </a:rPr>
              <a:t>Sabendo que esses quatro candidatos não foram eleitos pelo mesmo estado, fica difícil identificar qual foi o mais votado da sua região.</a:t>
            </a:r>
          </a:p>
          <a:p>
            <a:pPr algn="just"/>
            <a:r>
              <a:rPr lang="pt-BR" sz="2200" dirty="0">
                <a:latin typeface="Arial Narrow" panose="020B0606020202030204" pitchFamily="34" charset="0"/>
              </a:rPr>
              <a:t>Repare que se todos os candidatos tivesses seus resultados com o mesmo número de eleitores, seria mais fácil identificar o resultado da votação. Para que essa análise não seja feita com qualquer referencial, adotou-se a fração centesimal equivalente como forma de padronizar esses dados. </a:t>
            </a:r>
          </a:p>
          <a:p>
            <a:pPr algn="just"/>
            <a:r>
              <a:rPr lang="pt-BR" sz="2200" dirty="0">
                <a:latin typeface="Arial Narrow" panose="020B0606020202030204" pitchFamily="34" charset="0"/>
              </a:rPr>
              <a:t>Portanto os números dos candidatos ficaram assim:</a:t>
            </a:r>
          </a:p>
        </p:txBody>
      </p:sp>
      <p:pic>
        <p:nvPicPr>
          <p:cNvPr id="9" name="Imagem 8">
            <a:extLst>
              <a:ext uri="{FF2B5EF4-FFF2-40B4-BE49-F238E27FC236}">
                <a16:creationId xmlns:a16="http://schemas.microsoft.com/office/drawing/2014/main" id="{2DCC6DCF-E502-00B8-C665-689BF9EDE035}"/>
              </a:ext>
            </a:extLst>
          </p:cNvPr>
          <p:cNvPicPr>
            <a:picLocks noChangeAspect="1"/>
          </p:cNvPicPr>
          <p:nvPr/>
        </p:nvPicPr>
        <p:blipFill>
          <a:blip r:embed="rId4"/>
          <a:stretch>
            <a:fillRect/>
          </a:stretch>
        </p:blipFill>
        <p:spPr>
          <a:xfrm>
            <a:off x="6257533" y="4279677"/>
            <a:ext cx="5620534" cy="1352739"/>
          </a:xfrm>
          <a:prstGeom prst="rect">
            <a:avLst/>
          </a:prstGeom>
        </p:spPr>
      </p:pic>
    </p:spTree>
    <p:extLst>
      <p:ext uri="{BB962C8B-B14F-4D97-AF65-F5344CB8AC3E}">
        <p14:creationId xmlns:p14="http://schemas.microsoft.com/office/powerpoint/2010/main" val="1233537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86C209A-0203-5C03-18B3-C162B985213D}"/>
              </a:ext>
            </a:extLst>
          </p:cNvPr>
          <p:cNvSpPr txBox="1"/>
          <p:nvPr/>
        </p:nvSpPr>
        <p:spPr>
          <a:xfrm>
            <a:off x="102870" y="618667"/>
            <a:ext cx="5923026" cy="769441"/>
          </a:xfrm>
          <a:prstGeom prst="rect">
            <a:avLst/>
          </a:prstGeom>
          <a:noFill/>
        </p:spPr>
        <p:txBody>
          <a:bodyPr wrap="square">
            <a:spAutoFit/>
          </a:bodyPr>
          <a:lstStyle/>
          <a:p>
            <a:pPr algn="just"/>
            <a:r>
              <a:rPr lang="pt-BR" sz="2200" dirty="0">
                <a:latin typeface="Arial Narrow" panose="020B0606020202030204" pitchFamily="34" charset="0"/>
              </a:rPr>
              <a:t>Logo, podemos representar essas informações como as seguintes porcentagens:</a:t>
            </a:r>
          </a:p>
        </p:txBody>
      </p:sp>
      <p:pic>
        <p:nvPicPr>
          <p:cNvPr id="5" name="Imagem 4">
            <a:extLst>
              <a:ext uri="{FF2B5EF4-FFF2-40B4-BE49-F238E27FC236}">
                <a16:creationId xmlns:a16="http://schemas.microsoft.com/office/drawing/2014/main" id="{81DAE8A2-D322-DF4F-FCC6-15499F6D8389}"/>
              </a:ext>
            </a:extLst>
          </p:cNvPr>
          <p:cNvPicPr>
            <a:picLocks noChangeAspect="1"/>
          </p:cNvPicPr>
          <p:nvPr/>
        </p:nvPicPr>
        <p:blipFill>
          <a:blip r:embed="rId2"/>
          <a:stretch>
            <a:fillRect/>
          </a:stretch>
        </p:blipFill>
        <p:spPr>
          <a:xfrm>
            <a:off x="1111485" y="1466799"/>
            <a:ext cx="3905795" cy="724001"/>
          </a:xfrm>
          <a:prstGeom prst="rect">
            <a:avLst/>
          </a:prstGeom>
        </p:spPr>
      </p:pic>
      <p:pic>
        <p:nvPicPr>
          <p:cNvPr id="7" name="Imagem 6">
            <a:extLst>
              <a:ext uri="{FF2B5EF4-FFF2-40B4-BE49-F238E27FC236}">
                <a16:creationId xmlns:a16="http://schemas.microsoft.com/office/drawing/2014/main" id="{14E81DAA-1099-E6FD-0502-E9B23FFAB8CE}"/>
              </a:ext>
            </a:extLst>
          </p:cNvPr>
          <p:cNvPicPr>
            <a:picLocks noChangeAspect="1"/>
          </p:cNvPicPr>
          <p:nvPr/>
        </p:nvPicPr>
        <p:blipFill>
          <a:blip r:embed="rId3"/>
          <a:stretch>
            <a:fillRect/>
          </a:stretch>
        </p:blipFill>
        <p:spPr>
          <a:xfrm>
            <a:off x="68351" y="2468242"/>
            <a:ext cx="5992061" cy="3677163"/>
          </a:xfrm>
          <a:prstGeom prst="rect">
            <a:avLst/>
          </a:prstGeom>
        </p:spPr>
      </p:pic>
      <p:sp>
        <p:nvSpPr>
          <p:cNvPr id="9" name="CaixaDeTexto 8">
            <a:extLst>
              <a:ext uri="{FF2B5EF4-FFF2-40B4-BE49-F238E27FC236}">
                <a16:creationId xmlns:a16="http://schemas.microsoft.com/office/drawing/2014/main" id="{BE711EF5-9992-96EE-E106-5055626188CC}"/>
              </a:ext>
            </a:extLst>
          </p:cNvPr>
          <p:cNvSpPr txBox="1"/>
          <p:nvPr/>
        </p:nvSpPr>
        <p:spPr>
          <a:xfrm>
            <a:off x="6166106" y="741777"/>
            <a:ext cx="5923024" cy="769441"/>
          </a:xfrm>
          <a:prstGeom prst="rect">
            <a:avLst/>
          </a:prstGeom>
          <a:noFill/>
        </p:spPr>
        <p:txBody>
          <a:bodyPr wrap="square">
            <a:spAutoFit/>
          </a:bodyPr>
          <a:lstStyle/>
          <a:p>
            <a:pPr algn="just"/>
            <a:r>
              <a:rPr lang="pt-BR" sz="2200" dirty="0">
                <a:latin typeface="Arial Narrow" panose="020B0606020202030204" pitchFamily="34" charset="0"/>
              </a:rPr>
              <a:t>Matematicamente, a porcentagem pode ter três representações. Veja no quadro a seguir essas formas:</a:t>
            </a:r>
          </a:p>
        </p:txBody>
      </p:sp>
      <p:pic>
        <p:nvPicPr>
          <p:cNvPr id="11" name="Imagem 10">
            <a:extLst>
              <a:ext uri="{FF2B5EF4-FFF2-40B4-BE49-F238E27FC236}">
                <a16:creationId xmlns:a16="http://schemas.microsoft.com/office/drawing/2014/main" id="{D661330E-1822-0548-BEB4-4A5E972C4E6F}"/>
              </a:ext>
            </a:extLst>
          </p:cNvPr>
          <p:cNvPicPr>
            <a:picLocks noChangeAspect="1"/>
          </p:cNvPicPr>
          <p:nvPr/>
        </p:nvPicPr>
        <p:blipFill>
          <a:blip r:embed="rId4"/>
          <a:stretch>
            <a:fillRect/>
          </a:stretch>
        </p:blipFill>
        <p:spPr>
          <a:xfrm>
            <a:off x="7003263" y="1641873"/>
            <a:ext cx="4001058" cy="3391373"/>
          </a:xfrm>
          <a:prstGeom prst="rect">
            <a:avLst/>
          </a:prstGeom>
        </p:spPr>
      </p:pic>
    </p:spTree>
    <p:extLst>
      <p:ext uri="{BB962C8B-B14F-4D97-AF65-F5344CB8AC3E}">
        <p14:creationId xmlns:p14="http://schemas.microsoft.com/office/powerpoint/2010/main" val="2755870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9492166-3615-4E3F-F15F-59A076885A93}"/>
              </a:ext>
            </a:extLst>
          </p:cNvPr>
          <p:cNvSpPr txBox="1"/>
          <p:nvPr/>
        </p:nvSpPr>
        <p:spPr>
          <a:xfrm>
            <a:off x="75438" y="597700"/>
            <a:ext cx="6094476" cy="2123658"/>
          </a:xfrm>
          <a:prstGeom prst="rect">
            <a:avLst/>
          </a:prstGeom>
          <a:noFill/>
        </p:spPr>
        <p:txBody>
          <a:bodyPr wrap="square">
            <a:spAutoFit/>
          </a:bodyPr>
          <a:lstStyle/>
          <a:p>
            <a:pPr algn="ctr"/>
            <a:r>
              <a:rPr lang="pt-BR" sz="2200" b="1" dirty="0">
                <a:latin typeface="Arial Narrow" panose="020B0606020202030204" pitchFamily="34" charset="0"/>
              </a:rPr>
              <a:t>CÁLCULO PERCENTUAL DE UM VALOR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Ao calcularmos a porcentagem referente a um deter minado valor, multiplicamos esse valor pela porcentagem desejada em sua forma fracionária ou decimal. Matematicamente, </a:t>
            </a:r>
          </a:p>
        </p:txBody>
      </p:sp>
      <p:pic>
        <p:nvPicPr>
          <p:cNvPr id="5" name="Imagem 4">
            <a:extLst>
              <a:ext uri="{FF2B5EF4-FFF2-40B4-BE49-F238E27FC236}">
                <a16:creationId xmlns:a16="http://schemas.microsoft.com/office/drawing/2014/main" id="{A404E9C6-2AF2-5477-2259-6214F0CE0196}"/>
              </a:ext>
            </a:extLst>
          </p:cNvPr>
          <p:cNvPicPr>
            <a:picLocks noChangeAspect="1"/>
          </p:cNvPicPr>
          <p:nvPr/>
        </p:nvPicPr>
        <p:blipFill>
          <a:blip r:embed="rId2"/>
          <a:stretch>
            <a:fillRect/>
          </a:stretch>
        </p:blipFill>
        <p:spPr>
          <a:xfrm>
            <a:off x="1284094" y="2840279"/>
            <a:ext cx="3677163" cy="543001"/>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98E9AC9-4A4F-65F6-E89C-6E8547A78746}"/>
                  </a:ext>
                </a:extLst>
              </p:cNvPr>
              <p:cNvSpPr txBox="1"/>
              <p:nvPr/>
            </p:nvSpPr>
            <p:spPr>
              <a:xfrm>
                <a:off x="75438" y="3502201"/>
                <a:ext cx="6099048" cy="1446550"/>
              </a:xfrm>
              <a:prstGeom prst="rect">
                <a:avLst/>
              </a:prstGeom>
              <a:noFill/>
            </p:spPr>
            <p:txBody>
              <a:bodyPr wrap="square">
                <a:spAutoFit/>
              </a:bodyPr>
              <a:lstStyle/>
              <a:p>
                <a:pPr algn="just"/>
                <a:r>
                  <a:rPr lang="pt-BR" sz="2200" b="1" dirty="0">
                    <a:latin typeface="Arial Narrow" panose="020B0606020202030204" pitchFamily="34" charset="0"/>
                  </a:rPr>
                  <a:t>Exemplo 1: </a:t>
                </a:r>
                <a:r>
                  <a:rPr lang="pt-BR" sz="2200" dirty="0">
                    <a:latin typeface="Arial Narrow" panose="020B0606020202030204" pitchFamily="34" charset="0"/>
                  </a:rPr>
                  <a:t>Calcular </a:t>
                </a:r>
                <a14:m>
                  <m:oMath xmlns:m="http://schemas.openxmlformats.org/officeDocument/2006/math">
                    <m:r>
                      <a:rPr lang="pt-BR" sz="2200" b="0" i="1" smtClean="0">
                        <a:latin typeface="Cambria Math" panose="02040503050406030204" pitchFamily="18" charset="0"/>
                      </a:rPr>
                      <m:t>24%</m:t>
                    </m:r>
                  </m:oMath>
                </a14:m>
                <a:r>
                  <a:rPr lang="pt-BR" sz="2200" dirty="0">
                    <a:latin typeface="Arial Narrow" panose="020B0606020202030204" pitchFamily="34" charset="0"/>
                  </a:rPr>
                  <a:t> de </a:t>
                </a:r>
                <a14:m>
                  <m:oMath xmlns:m="http://schemas.openxmlformats.org/officeDocument/2006/math">
                    <m:r>
                      <a:rPr lang="pt-BR" sz="2200" b="0" i="1" smtClean="0">
                        <a:latin typeface="Cambria Math" panose="02040503050406030204" pitchFamily="18" charset="0"/>
                      </a:rPr>
                      <m:t>3000.</m:t>
                    </m:r>
                  </m:oMath>
                </a14:m>
                <a:endParaRPr lang="pt-BR" sz="2200" dirty="0">
                  <a:latin typeface="Arial Narrow" panose="020B0606020202030204" pitchFamily="34" charset="0"/>
                </a:endParaRPr>
              </a:p>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Podemos calcular considerando a porcentagem em sua forma fracionária ou decimal.</a:t>
                </a:r>
              </a:p>
            </p:txBody>
          </p:sp>
        </mc:Choice>
        <mc:Fallback xmlns="">
          <p:sp>
            <p:nvSpPr>
              <p:cNvPr id="7" name="CaixaDeTexto 6">
                <a:extLst>
                  <a:ext uri="{FF2B5EF4-FFF2-40B4-BE49-F238E27FC236}">
                    <a16:creationId xmlns:a16="http://schemas.microsoft.com/office/drawing/2014/main" id="{D98E9AC9-4A4F-65F6-E89C-6E8547A78746}"/>
                  </a:ext>
                </a:extLst>
              </p:cNvPr>
              <p:cNvSpPr txBox="1">
                <a:spLocks noRot="1" noChangeAspect="1" noMove="1" noResize="1" noEditPoints="1" noAdjustHandles="1" noChangeArrowheads="1" noChangeShapeType="1" noTextEdit="1"/>
              </p:cNvSpPr>
              <p:nvPr/>
            </p:nvSpPr>
            <p:spPr>
              <a:xfrm>
                <a:off x="75438" y="3502201"/>
                <a:ext cx="6099048" cy="1446550"/>
              </a:xfrm>
              <a:prstGeom prst="rect">
                <a:avLst/>
              </a:prstGeom>
              <a:blipFill>
                <a:blip r:embed="rId3"/>
                <a:stretch>
                  <a:fillRect l="-1299" t="-2954" r="-1199" b="-8017"/>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3A856A52-3C3D-28C1-5A2D-A779FE764979}"/>
              </a:ext>
            </a:extLst>
          </p:cNvPr>
          <p:cNvPicPr>
            <a:picLocks noChangeAspect="1"/>
          </p:cNvPicPr>
          <p:nvPr/>
        </p:nvPicPr>
        <p:blipFill>
          <a:blip r:embed="rId4"/>
          <a:stretch>
            <a:fillRect/>
          </a:stretch>
        </p:blipFill>
        <p:spPr>
          <a:xfrm>
            <a:off x="6169914" y="778136"/>
            <a:ext cx="5840413" cy="2605144"/>
          </a:xfrm>
          <a:prstGeom prst="rect">
            <a:avLst/>
          </a:prstGeom>
        </p:spPr>
      </p:pic>
      <p:sp>
        <p:nvSpPr>
          <p:cNvPr id="11" name="CaixaDeTexto 10">
            <a:extLst>
              <a:ext uri="{FF2B5EF4-FFF2-40B4-BE49-F238E27FC236}">
                <a16:creationId xmlns:a16="http://schemas.microsoft.com/office/drawing/2014/main" id="{6E301054-40C9-1079-2A94-F8C374BA50C4}"/>
              </a:ext>
            </a:extLst>
          </p:cNvPr>
          <p:cNvSpPr txBox="1"/>
          <p:nvPr/>
        </p:nvSpPr>
        <p:spPr>
          <a:xfrm>
            <a:off x="6169914" y="3355799"/>
            <a:ext cx="5946648" cy="1107996"/>
          </a:xfrm>
          <a:prstGeom prst="rect">
            <a:avLst/>
          </a:prstGeom>
          <a:noFill/>
        </p:spPr>
        <p:txBody>
          <a:bodyPr wrap="square">
            <a:spAutoFit/>
          </a:bodyPr>
          <a:lstStyle/>
          <a:p>
            <a:pPr algn="just"/>
            <a:r>
              <a:rPr lang="pt-BR" sz="2200" dirty="0">
                <a:latin typeface="Arial Narrow" panose="020B0606020202030204" pitchFamily="34" charset="0"/>
              </a:rPr>
              <a:t>Podemos calcular o valor percentual de um número, também, por meio da somatória de outros valores percentuais</a:t>
            </a:r>
            <a:r>
              <a:rPr lang="pt-BR" dirty="0"/>
              <a:t>.</a:t>
            </a:r>
          </a:p>
        </p:txBody>
      </p:sp>
      <p:pic>
        <p:nvPicPr>
          <p:cNvPr id="13" name="Imagem 12">
            <a:extLst>
              <a:ext uri="{FF2B5EF4-FFF2-40B4-BE49-F238E27FC236}">
                <a16:creationId xmlns:a16="http://schemas.microsoft.com/office/drawing/2014/main" id="{501AA5DC-9229-07CE-800D-EFB2AD4B4A2C}"/>
              </a:ext>
            </a:extLst>
          </p:cNvPr>
          <p:cNvPicPr>
            <a:picLocks noChangeAspect="1"/>
          </p:cNvPicPr>
          <p:nvPr/>
        </p:nvPicPr>
        <p:blipFill>
          <a:blip r:embed="rId5"/>
          <a:stretch>
            <a:fillRect/>
          </a:stretch>
        </p:blipFill>
        <p:spPr>
          <a:xfrm>
            <a:off x="6273240" y="4463795"/>
            <a:ext cx="4382112" cy="1295581"/>
          </a:xfrm>
          <a:prstGeom prst="rect">
            <a:avLst/>
          </a:prstGeom>
        </p:spPr>
      </p:pic>
      <p:sp>
        <p:nvSpPr>
          <p:cNvPr id="15" name="CaixaDeTexto 14">
            <a:extLst>
              <a:ext uri="{FF2B5EF4-FFF2-40B4-BE49-F238E27FC236}">
                <a16:creationId xmlns:a16="http://schemas.microsoft.com/office/drawing/2014/main" id="{8FAC03B6-3B68-0BCB-B433-F4E7E6CE37C1}"/>
              </a:ext>
            </a:extLst>
          </p:cNvPr>
          <p:cNvSpPr txBox="1"/>
          <p:nvPr/>
        </p:nvSpPr>
        <p:spPr>
          <a:xfrm>
            <a:off x="6169914" y="5960943"/>
            <a:ext cx="6103620" cy="430887"/>
          </a:xfrm>
          <a:prstGeom prst="rect">
            <a:avLst/>
          </a:prstGeom>
          <a:noFill/>
        </p:spPr>
        <p:txBody>
          <a:bodyPr wrap="square">
            <a:spAutoFit/>
          </a:bodyPr>
          <a:lstStyle/>
          <a:p>
            <a:r>
              <a:rPr lang="pt-BR" sz="2200" dirty="0">
                <a:latin typeface="Arial Narrow" panose="020B0606020202030204" pitchFamily="34" charset="0"/>
              </a:rPr>
              <a:t>Em todos os casos obteremos o mesmo resultado.</a:t>
            </a:r>
          </a:p>
        </p:txBody>
      </p:sp>
    </p:spTree>
    <p:extLst>
      <p:ext uri="{BB962C8B-B14F-4D97-AF65-F5344CB8AC3E}">
        <p14:creationId xmlns:p14="http://schemas.microsoft.com/office/powerpoint/2010/main" val="1572485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3F7075D-0633-361D-1870-7A71C2652557}"/>
              </a:ext>
            </a:extLst>
          </p:cNvPr>
          <p:cNvPicPr>
            <a:picLocks noChangeAspect="1"/>
          </p:cNvPicPr>
          <p:nvPr/>
        </p:nvPicPr>
        <p:blipFill>
          <a:blip r:embed="rId2"/>
          <a:stretch>
            <a:fillRect/>
          </a:stretch>
        </p:blipFill>
        <p:spPr>
          <a:xfrm>
            <a:off x="97471" y="642742"/>
            <a:ext cx="5925377" cy="2619741"/>
          </a:xfrm>
          <a:prstGeom prst="rect">
            <a:avLst/>
          </a:prstGeom>
        </p:spPr>
      </p:pic>
      <p:sp>
        <p:nvSpPr>
          <p:cNvPr id="5" name="CaixaDeTexto 4">
            <a:extLst>
              <a:ext uri="{FF2B5EF4-FFF2-40B4-BE49-F238E27FC236}">
                <a16:creationId xmlns:a16="http://schemas.microsoft.com/office/drawing/2014/main" id="{C3BE07C2-752D-6044-0A59-8BDD8F446D5D}"/>
              </a:ext>
            </a:extLst>
          </p:cNvPr>
          <p:cNvSpPr txBox="1"/>
          <p:nvPr/>
        </p:nvSpPr>
        <p:spPr>
          <a:xfrm>
            <a:off x="12921" y="3262483"/>
            <a:ext cx="6094476" cy="1785104"/>
          </a:xfrm>
          <a:prstGeom prst="rect">
            <a:avLst/>
          </a:prstGeom>
          <a:noFill/>
        </p:spPr>
        <p:txBody>
          <a:bodyPr wrap="square">
            <a:spAutoFit/>
          </a:bodyPr>
          <a:lstStyle/>
          <a:p>
            <a:pPr algn="just"/>
            <a:r>
              <a:rPr lang="pt-BR" sz="2200" b="1" dirty="0">
                <a:latin typeface="Arial Narrow" panose="020B0606020202030204" pitchFamily="34" charset="0"/>
              </a:rPr>
              <a:t>Exemplo 2: </a:t>
            </a:r>
            <a:r>
              <a:rPr lang="pt-BR" sz="2200" dirty="0">
                <a:latin typeface="Arial Narrow" panose="020B0606020202030204" pitchFamily="34" charset="0"/>
              </a:rPr>
              <a:t>Uma concessionária de veículos observou um aumento nas vendas no mês de dezembro de 18%. Sabendo que essa concessionária vendia 150 veículos por mês. </a:t>
            </a:r>
          </a:p>
          <a:p>
            <a:pPr algn="just"/>
            <a:r>
              <a:rPr lang="pt-BR" sz="2200" dirty="0">
                <a:latin typeface="Arial Narrow" panose="020B0606020202030204" pitchFamily="34" charset="0"/>
              </a:rPr>
              <a:t>Qual foi a quantidade de veículos vendidos? </a:t>
            </a: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F00B6443-D2E8-4585-B3E5-E1F57E9F4A67}"/>
                  </a:ext>
                </a:extLst>
              </p:cNvPr>
              <p:cNvSpPr txBox="1"/>
              <p:nvPr/>
            </p:nvSpPr>
            <p:spPr>
              <a:xfrm>
                <a:off x="6060948" y="824040"/>
                <a:ext cx="6131052" cy="1927451"/>
              </a:xfrm>
              <a:prstGeom prst="rect">
                <a:avLst/>
              </a:prstGeom>
              <a:noFill/>
            </p:spPr>
            <p:txBody>
              <a:bodyPr wrap="square">
                <a:spAutoFit/>
              </a:bodyPr>
              <a:lstStyle/>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Dentre as formas de resolução apresentada usaremos o método I. </a:t>
                </a:r>
              </a:p>
              <a:p>
                <a:pPr algn="just"/>
                <a14:m>
                  <m:oMath xmlns:m="http://schemas.openxmlformats.org/officeDocument/2006/math">
                    <m:r>
                      <a:rPr lang="pt-BR" sz="2200" b="0" i="1" smtClean="0">
                        <a:latin typeface="Cambria Math" panose="02040503050406030204" pitchFamily="18" charset="0"/>
                      </a:rPr>
                      <m:t>18% </m:t>
                    </m:r>
                  </m:oMath>
                </a14:m>
                <a:r>
                  <a:rPr lang="pt-BR" sz="2200" dirty="0">
                    <a:latin typeface="Arial Narrow" panose="020B0606020202030204" pitchFamily="34" charset="0"/>
                  </a:rPr>
                  <a:t>é representado por </a:t>
                </a:r>
                <a14:m>
                  <m:oMath xmlns:m="http://schemas.openxmlformats.org/officeDocument/2006/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18</m:t>
                        </m:r>
                      </m:num>
                      <m:den>
                        <m:r>
                          <a:rPr lang="pt-BR" sz="2200" b="0" i="1" smtClean="0">
                            <a:latin typeface="Cambria Math" panose="02040503050406030204" pitchFamily="18" charset="0"/>
                          </a:rPr>
                          <m:t>100</m:t>
                        </m:r>
                      </m:den>
                    </m:f>
                    <m:r>
                      <a:rPr lang="pt-BR" sz="2200" b="0" i="1" smtClean="0">
                        <a:latin typeface="Cambria Math" panose="02040503050406030204" pitchFamily="18" charset="0"/>
                      </a:rPr>
                      <m:t>,</m:t>
                    </m:r>
                  </m:oMath>
                </a14:m>
                <a:r>
                  <a:rPr lang="pt-BR" sz="2400" dirty="0"/>
                  <a:t> </a:t>
                </a:r>
                <a:r>
                  <a:rPr lang="pt-BR" sz="2200" dirty="0">
                    <a:latin typeface="Arial Narrow" panose="020B0606020202030204" pitchFamily="34" charset="0"/>
                  </a:rPr>
                  <a:t>logo basta multiplicar esse valor por </a:t>
                </a:r>
                <a14:m>
                  <m:oMath xmlns:m="http://schemas.openxmlformats.org/officeDocument/2006/math">
                    <m:r>
                      <a:rPr lang="pt-BR" sz="2200" b="0" i="1" smtClean="0">
                        <a:latin typeface="Cambria Math" panose="02040503050406030204" pitchFamily="18" charset="0"/>
                      </a:rPr>
                      <m:t>150.</m:t>
                    </m:r>
                  </m:oMath>
                </a14:m>
                <a:endParaRPr lang="pt-BR" sz="2200" dirty="0">
                  <a:latin typeface="Arial Narrow" panose="020B0606020202030204" pitchFamily="34" charset="0"/>
                </a:endParaRPr>
              </a:p>
            </p:txBody>
          </p:sp>
        </mc:Choice>
        <mc:Fallback xmlns="">
          <p:sp>
            <p:nvSpPr>
              <p:cNvPr id="7" name="CaixaDeTexto 6">
                <a:extLst>
                  <a:ext uri="{FF2B5EF4-FFF2-40B4-BE49-F238E27FC236}">
                    <a16:creationId xmlns:a16="http://schemas.microsoft.com/office/drawing/2014/main" id="{F00B6443-D2E8-4585-B3E5-E1F57E9F4A67}"/>
                  </a:ext>
                </a:extLst>
              </p:cNvPr>
              <p:cNvSpPr txBox="1">
                <a:spLocks noRot="1" noChangeAspect="1" noMove="1" noResize="1" noEditPoints="1" noAdjustHandles="1" noChangeArrowheads="1" noChangeShapeType="1" noTextEdit="1"/>
              </p:cNvSpPr>
              <p:nvPr/>
            </p:nvSpPr>
            <p:spPr>
              <a:xfrm>
                <a:off x="6060948" y="824040"/>
                <a:ext cx="6131052" cy="1927451"/>
              </a:xfrm>
              <a:prstGeom prst="rect">
                <a:avLst/>
              </a:prstGeom>
              <a:blipFill>
                <a:blip r:embed="rId3"/>
                <a:stretch>
                  <a:fillRect l="-1292" t="-1899" r="-1292" b="-6013"/>
                </a:stretch>
              </a:blipFill>
            </p:spPr>
            <p:txBody>
              <a:bodyPr/>
              <a:lstStyle/>
              <a:p>
                <a:r>
                  <a:rPr lang="pt-BR">
                    <a:noFill/>
                  </a:rPr>
                  <a:t> </a:t>
                </a:r>
              </a:p>
            </p:txBody>
          </p:sp>
        </mc:Fallback>
      </mc:AlternateContent>
      <p:sp>
        <p:nvSpPr>
          <p:cNvPr id="9" name="CaixaDeTexto 8">
            <a:extLst>
              <a:ext uri="{FF2B5EF4-FFF2-40B4-BE49-F238E27FC236}">
                <a16:creationId xmlns:a16="http://schemas.microsoft.com/office/drawing/2014/main" id="{B2B2FBCD-ACDF-51B8-C574-04BD47864FB7}"/>
              </a:ext>
            </a:extLst>
          </p:cNvPr>
          <p:cNvSpPr txBox="1"/>
          <p:nvPr/>
        </p:nvSpPr>
        <p:spPr>
          <a:xfrm>
            <a:off x="6107397" y="3341219"/>
            <a:ext cx="6054918" cy="1107996"/>
          </a:xfrm>
          <a:prstGeom prst="rect">
            <a:avLst/>
          </a:prstGeom>
          <a:noFill/>
        </p:spPr>
        <p:txBody>
          <a:bodyPr wrap="square">
            <a:spAutoFit/>
          </a:bodyPr>
          <a:lstStyle/>
          <a:p>
            <a:pPr algn="just"/>
            <a:r>
              <a:rPr lang="pt-BR" sz="2200" i="1" dirty="0">
                <a:latin typeface="Arial Narrow" panose="020B0606020202030204" pitchFamily="34" charset="0"/>
              </a:rPr>
              <a:t>Logo, a concessionária terá um aumento nas vendas de 27 veículos no mês de dezembro, passando a vender 177 veículos.</a:t>
            </a:r>
          </a:p>
        </p:txBody>
      </p:sp>
      <p:pic>
        <p:nvPicPr>
          <p:cNvPr id="11" name="Imagem 10">
            <a:extLst>
              <a:ext uri="{FF2B5EF4-FFF2-40B4-BE49-F238E27FC236}">
                <a16:creationId xmlns:a16="http://schemas.microsoft.com/office/drawing/2014/main" id="{DE7E6196-81E8-7717-F14E-39129E7D4B61}"/>
              </a:ext>
            </a:extLst>
          </p:cNvPr>
          <p:cNvPicPr>
            <a:picLocks noChangeAspect="1"/>
          </p:cNvPicPr>
          <p:nvPr/>
        </p:nvPicPr>
        <p:blipFill>
          <a:blip r:embed="rId4"/>
          <a:stretch>
            <a:fillRect/>
          </a:stretch>
        </p:blipFill>
        <p:spPr>
          <a:xfrm>
            <a:off x="7055657" y="2757588"/>
            <a:ext cx="3999439" cy="518264"/>
          </a:xfrm>
          <a:prstGeom prst="rect">
            <a:avLst/>
          </a:prstGeom>
        </p:spPr>
      </p:pic>
    </p:spTree>
    <p:extLst>
      <p:ext uri="{BB962C8B-B14F-4D97-AF65-F5344CB8AC3E}">
        <p14:creationId xmlns:p14="http://schemas.microsoft.com/office/powerpoint/2010/main" val="1894439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E835BC9-C05A-F25D-ECF5-8D734E382D09}"/>
              </a:ext>
            </a:extLst>
          </p:cNvPr>
          <p:cNvSpPr txBox="1"/>
          <p:nvPr/>
        </p:nvSpPr>
        <p:spPr>
          <a:xfrm>
            <a:off x="93726" y="704749"/>
            <a:ext cx="5932170" cy="2123658"/>
          </a:xfrm>
          <a:prstGeom prst="rect">
            <a:avLst/>
          </a:prstGeom>
          <a:noFill/>
        </p:spPr>
        <p:txBody>
          <a:bodyPr wrap="square">
            <a:spAutoFit/>
          </a:bodyPr>
          <a:lstStyle/>
          <a:p>
            <a:pPr algn="just"/>
            <a:r>
              <a:rPr lang="pt-BR" sz="2200" dirty="0">
                <a:latin typeface="Arial Narrow" panose="020B0606020202030204" pitchFamily="34" charset="0"/>
              </a:rPr>
              <a:t>A escolha para realizar um cálculo depende muito dos números, perceba que 18% para ser resolvido por uma somatória de porcentagens não seria uma boa ideia, já que seria necessário somar 10% mais 8%, sendo que 8% não é um cálculo tão simples de se realizar mentalmente como, por exemplo, 1% ou 10%.</a:t>
            </a:r>
          </a:p>
        </p:txBody>
      </p:sp>
      <p:sp>
        <p:nvSpPr>
          <p:cNvPr id="5" name="CaixaDeTexto 4">
            <a:extLst>
              <a:ext uri="{FF2B5EF4-FFF2-40B4-BE49-F238E27FC236}">
                <a16:creationId xmlns:a16="http://schemas.microsoft.com/office/drawing/2014/main" id="{6DF5115E-6FE1-3EBA-D490-1261B0A7B7DE}"/>
              </a:ext>
            </a:extLst>
          </p:cNvPr>
          <p:cNvSpPr txBox="1"/>
          <p:nvPr/>
        </p:nvSpPr>
        <p:spPr>
          <a:xfrm>
            <a:off x="93726" y="2956423"/>
            <a:ext cx="5932170" cy="3477875"/>
          </a:xfrm>
          <a:prstGeom prst="rect">
            <a:avLst/>
          </a:prstGeom>
          <a:noFill/>
        </p:spPr>
        <p:txBody>
          <a:bodyPr wrap="square">
            <a:spAutoFit/>
          </a:bodyPr>
          <a:lstStyle/>
          <a:p>
            <a:pPr marL="342900" indent="-342900">
              <a:buFont typeface="Wingdings" panose="05000000000000000000" pitchFamily="2" charset="2"/>
              <a:buChar char="Ø"/>
            </a:pPr>
            <a:r>
              <a:rPr lang="pt-BR" sz="2200" b="1" dirty="0">
                <a:latin typeface="Arial Narrow" panose="020B0606020202030204" pitchFamily="34" charset="0"/>
              </a:rPr>
              <a:t>Regra de três simples </a:t>
            </a:r>
          </a:p>
          <a:p>
            <a:r>
              <a:rPr lang="pt-BR" sz="2200" b="1" dirty="0">
                <a:latin typeface="Arial Narrow" panose="020B0606020202030204" pitchFamily="34" charset="0"/>
              </a:rPr>
              <a:t>• Cálculo percentual de um valor por meio de regra de três simples</a:t>
            </a:r>
          </a:p>
          <a:p>
            <a:pPr algn="just"/>
            <a:r>
              <a:rPr lang="pt-BR" sz="2200" i="1" u="sng" dirty="0">
                <a:latin typeface="Arial Narrow" panose="020B0606020202030204" pitchFamily="34" charset="0"/>
              </a:rPr>
              <a:t>O que é uma regra de três simples? </a:t>
            </a:r>
          </a:p>
          <a:p>
            <a:pPr algn="just"/>
            <a:r>
              <a:rPr lang="pt-BR" sz="2200" dirty="0">
                <a:latin typeface="Arial Narrow" panose="020B0606020202030204" pitchFamily="34" charset="0"/>
              </a:rPr>
              <a:t>É uma ferramenta matemática utilizada quando há 4 valores, em que um destes é desconhecido (incógnita). Ela envolve apenas 2 grandezas. No caso do cálculo percentual, envolve grandezas diretamente proporcionais, a porcentagem e o valor correspondente a ela.</a:t>
            </a:r>
            <a:endParaRPr lang="pt-BR" sz="2200" b="1"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D484B77-8881-0A62-11A9-7E529B163098}"/>
                  </a:ext>
                </a:extLst>
              </p:cNvPr>
              <p:cNvSpPr txBox="1"/>
              <p:nvPr/>
            </p:nvSpPr>
            <p:spPr>
              <a:xfrm>
                <a:off x="6166106" y="789956"/>
                <a:ext cx="6025894" cy="4154984"/>
              </a:xfrm>
              <a:prstGeom prst="rect">
                <a:avLst/>
              </a:prstGeom>
              <a:noFill/>
            </p:spPr>
            <p:txBody>
              <a:bodyPr wrap="square">
                <a:spAutoFit/>
              </a:bodyPr>
              <a:lstStyle/>
              <a:p>
                <a:pPr algn="just"/>
                <a:r>
                  <a:rPr lang="pt-BR" sz="2200" u="sng" dirty="0">
                    <a:latin typeface="Arial Narrow" panose="020B0606020202030204" pitchFamily="34" charset="0"/>
                  </a:rPr>
                  <a:t>Como construir? </a:t>
                </a:r>
              </a:p>
              <a:p>
                <a:pPr algn="just"/>
                <a:r>
                  <a:rPr lang="pt-BR" sz="2200" dirty="0">
                    <a:latin typeface="Arial Narrow" panose="020B0606020202030204" pitchFamily="34" charset="0"/>
                  </a:rPr>
                  <a:t>De modo prático, construímos uma tabela com duas colunas, cada coluna é destinada a uma das grandezas. Ou, apenas escrevemos a relação de proporção entre essas grandezas.</a:t>
                </a:r>
              </a:p>
              <a:p>
                <a:pPr algn="just"/>
                <a:r>
                  <a:rPr lang="pt-BR" sz="2200" b="1" dirty="0">
                    <a:latin typeface="Arial Narrow" panose="020B0606020202030204" pitchFamily="34" charset="0"/>
                  </a:rPr>
                  <a:t>Exemplo:</a:t>
                </a:r>
              </a:p>
              <a:p>
                <a:pPr algn="just"/>
                <a:r>
                  <a:rPr lang="pt-BR" sz="2200" dirty="0">
                    <a:latin typeface="Arial Narrow" panose="020B0606020202030204" pitchFamily="34" charset="0"/>
                  </a:rPr>
                  <a:t>Calcule o valor correspondente a </a:t>
                </a:r>
                <a14:m>
                  <m:oMath xmlns:m="http://schemas.openxmlformats.org/officeDocument/2006/math">
                    <m:r>
                      <a:rPr lang="pt-BR" sz="2200" b="0" i="1" smtClean="0">
                        <a:latin typeface="Cambria Math" panose="02040503050406030204" pitchFamily="18" charset="0"/>
                      </a:rPr>
                      <m:t>20%</m:t>
                    </m:r>
                  </m:oMath>
                </a14:m>
                <a:r>
                  <a:rPr lang="pt-BR" sz="2200" dirty="0">
                    <a:latin typeface="Arial Narrow" panose="020B0606020202030204" pitchFamily="34" charset="0"/>
                  </a:rPr>
                  <a:t> de </a:t>
                </a:r>
                <a14:m>
                  <m:oMath xmlns:m="http://schemas.openxmlformats.org/officeDocument/2006/math">
                    <m:r>
                      <a:rPr lang="pt-BR" sz="2200" b="0" i="1" smtClean="0">
                        <a:latin typeface="Cambria Math" panose="02040503050406030204" pitchFamily="18" charset="0"/>
                      </a:rPr>
                      <m:t>500.</m:t>
                    </m:r>
                  </m:oMath>
                </a14:m>
                <a:endParaRPr lang="pt-BR" sz="2200" dirty="0">
                  <a:latin typeface="Arial Narrow" panose="020B0606020202030204" pitchFamily="34" charset="0"/>
                </a:endParaRPr>
              </a:p>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Inicialmente construímos a tabela identificando as grandezas. </a:t>
                </a:r>
              </a:p>
              <a:p>
                <a:pPr algn="just"/>
                <a:r>
                  <a:rPr lang="pt-BR" sz="2200" dirty="0">
                    <a:latin typeface="Arial Narrow" panose="020B0606020202030204" pitchFamily="34" charset="0"/>
                  </a:rPr>
                  <a:t>Como 500 é o “nosso todo”, ele corresponde a 100%, dessa forma: </a:t>
                </a:r>
                <a:endParaRPr lang="pt-BR" sz="2200" b="1" dirty="0">
                  <a:latin typeface="Arial Narrow" panose="020B0606020202030204" pitchFamily="34" charset="0"/>
                </a:endParaRPr>
              </a:p>
            </p:txBody>
          </p:sp>
        </mc:Choice>
        <mc:Fallback xmlns="">
          <p:sp>
            <p:nvSpPr>
              <p:cNvPr id="7" name="CaixaDeTexto 6">
                <a:extLst>
                  <a:ext uri="{FF2B5EF4-FFF2-40B4-BE49-F238E27FC236}">
                    <a16:creationId xmlns:a16="http://schemas.microsoft.com/office/drawing/2014/main" id="{0D484B77-8881-0A62-11A9-7E529B163098}"/>
                  </a:ext>
                </a:extLst>
              </p:cNvPr>
              <p:cNvSpPr txBox="1">
                <a:spLocks noRot="1" noChangeAspect="1" noMove="1" noResize="1" noEditPoints="1" noAdjustHandles="1" noChangeArrowheads="1" noChangeShapeType="1" noTextEdit="1"/>
              </p:cNvSpPr>
              <p:nvPr/>
            </p:nvSpPr>
            <p:spPr>
              <a:xfrm>
                <a:off x="6166106" y="789956"/>
                <a:ext cx="6025894" cy="4154984"/>
              </a:xfrm>
              <a:prstGeom prst="rect">
                <a:avLst/>
              </a:prstGeom>
              <a:blipFill>
                <a:blip r:embed="rId2"/>
                <a:stretch>
                  <a:fillRect l="-1316" t="-881" r="-1215" b="-2203"/>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A3B43616-3ACD-7B8E-EFB9-33C7543002E1}"/>
              </a:ext>
            </a:extLst>
          </p:cNvPr>
          <p:cNvPicPr>
            <a:picLocks noChangeAspect="1"/>
          </p:cNvPicPr>
          <p:nvPr/>
        </p:nvPicPr>
        <p:blipFill>
          <a:blip r:embed="rId3"/>
          <a:stretch>
            <a:fillRect/>
          </a:stretch>
        </p:blipFill>
        <p:spPr>
          <a:xfrm>
            <a:off x="6999057" y="4944940"/>
            <a:ext cx="4210638" cy="1438476"/>
          </a:xfrm>
          <a:prstGeom prst="rect">
            <a:avLst/>
          </a:prstGeom>
        </p:spPr>
      </p:pic>
    </p:spTree>
    <p:extLst>
      <p:ext uri="{BB962C8B-B14F-4D97-AF65-F5344CB8AC3E}">
        <p14:creationId xmlns:p14="http://schemas.microsoft.com/office/powerpoint/2010/main" val="2185026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699FE03-209C-1954-D9C9-FE8E9B5C9E2D}"/>
                  </a:ext>
                </a:extLst>
              </p:cNvPr>
              <p:cNvSpPr txBox="1"/>
              <p:nvPr/>
            </p:nvSpPr>
            <p:spPr>
              <a:xfrm>
                <a:off x="66294" y="618667"/>
                <a:ext cx="6029706" cy="4072846"/>
              </a:xfrm>
              <a:prstGeom prst="rect">
                <a:avLst/>
              </a:prstGeom>
              <a:noFill/>
            </p:spPr>
            <p:txBody>
              <a:bodyPr wrap="square">
                <a:spAutoFit/>
              </a:bodyPr>
              <a:lstStyle/>
              <a:p>
                <a:pPr algn="just"/>
                <a:r>
                  <a:rPr lang="pt-BR" sz="2200" dirty="0">
                    <a:latin typeface="Arial Narrow" panose="020B0606020202030204" pitchFamily="34" charset="0"/>
                  </a:rPr>
                  <a:t>Dessa forma, </a:t>
                </a:r>
              </a:p>
              <a:p>
                <a:pPr algn="just"/>
                <a14:m>
                  <m:oMathPara xmlns:m="http://schemas.openxmlformats.org/officeDocument/2006/math">
                    <m:o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20</m:t>
                          </m:r>
                        </m:num>
                        <m:den>
                          <m:r>
                            <a:rPr lang="pt-BR" sz="2200" b="0" i="1" smtClean="0">
                              <a:latin typeface="Cambria Math" panose="02040503050406030204" pitchFamily="18" charset="0"/>
                            </a:rPr>
                            <m:t>100</m:t>
                          </m:r>
                        </m:den>
                      </m:f>
                      <m:r>
                        <a:rPr lang="pt-BR" sz="2200" b="0" i="1" smtClean="0">
                          <a:latin typeface="Cambria Math" panose="02040503050406030204" pitchFamily="18" charset="0"/>
                        </a:rPr>
                        <m:t>=</m:t>
                      </m:r>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𝑥</m:t>
                          </m:r>
                        </m:num>
                        <m:den>
                          <m:r>
                            <a:rPr lang="pt-BR" sz="2200" b="0" i="1" smtClean="0">
                              <a:latin typeface="Cambria Math" panose="02040503050406030204" pitchFamily="18" charset="0"/>
                            </a:rPr>
                            <m:t>500</m:t>
                          </m:r>
                        </m:den>
                      </m:f>
                    </m:oMath>
                  </m:oMathPara>
                </a14:m>
                <a:endParaRPr lang="pt-BR" sz="2200" i="1" dirty="0">
                  <a:latin typeface="Arial Narrow" panose="020B0606020202030204" pitchFamily="34" charset="0"/>
                </a:endParaRPr>
              </a:p>
              <a:p>
                <a:pPr algn="just"/>
                <a:endParaRPr lang="pt-BR" sz="2200" i="1" dirty="0">
                  <a:latin typeface="Arial Narrow" panose="020B0606020202030204" pitchFamily="34" charset="0"/>
                </a:endParaRPr>
              </a:p>
              <a:p>
                <a:pPr algn="just"/>
                <a:r>
                  <a:rPr lang="pt-BR" sz="2200" dirty="0">
                    <a:latin typeface="Arial Narrow" panose="020B0606020202030204" pitchFamily="34" charset="0"/>
                  </a:rPr>
                  <a:t>Aplicando a </a:t>
                </a:r>
                <a:r>
                  <a:rPr lang="pt-BR" sz="2200" u="sng" dirty="0">
                    <a:latin typeface="Arial Narrow" panose="020B0606020202030204" pitchFamily="34" charset="0"/>
                  </a:rPr>
                  <a:t>propriedade fundamental da proporção</a:t>
                </a:r>
                <a:r>
                  <a:rPr lang="pt-BR" sz="2200" dirty="0">
                    <a:latin typeface="Arial Narrow" panose="020B0606020202030204" pitchFamily="34" charset="0"/>
                  </a:rPr>
                  <a:t>, temos:</a:t>
                </a:r>
              </a:p>
              <a:p>
                <a:pPr algn="just"/>
                <a14:m>
                  <m:oMathPara xmlns:m="http://schemas.openxmlformats.org/officeDocument/2006/math">
                    <m:oMath>
                      <m:r>
                        <a:rPr lang="pt-BR" sz="2200" b="0" i="1" smtClean="0">
                          <a:latin typeface="Cambria Math" panose="02040503050406030204" pitchFamily="18" charset="0"/>
                        </a:rPr>
                        <m:t>100</m:t>
                      </m:r>
                      <m:r>
                        <a:rPr lang="pt-BR" sz="2200" b="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𝑥</m:t>
                      </m:r>
                      <m:r>
                        <a:rPr lang="pt-BR" sz="2200" b="0" i="1" smtClean="0">
                          <a:latin typeface="Cambria Math" panose="02040503050406030204" pitchFamily="18" charset="0"/>
                          <a:ea typeface="Cambria Math" panose="02040503050406030204" pitchFamily="18" charset="0"/>
                        </a:rPr>
                        <m:t>=20∙500</m:t>
                      </m:r>
                    </m:oMath>
                  </m:oMathPara>
                </a14:m>
                <a:endParaRPr lang="pt-BR" sz="2200" i="1" dirty="0">
                  <a:latin typeface="Arial Narrow" panose="020B0606020202030204" pitchFamily="34" charset="0"/>
                </a:endParaRPr>
              </a:p>
              <a:p>
                <a:pPr algn="just"/>
                <a14:m>
                  <m:oMathPara xmlns:m="http://schemas.openxmlformats.org/officeDocument/2006/math">
                    <m:oMath>
                      <m:r>
                        <a:rPr lang="pt-BR" sz="2200" i="1">
                          <a:latin typeface="Cambria Math" panose="02040503050406030204" pitchFamily="18" charset="0"/>
                        </a:rPr>
                        <m:t>100</m:t>
                      </m:r>
                      <m:r>
                        <a:rPr lang="pt-BR" sz="2200" i="1">
                          <a:latin typeface="Cambria Math" panose="02040503050406030204" pitchFamily="18" charset="0"/>
                          <a:ea typeface="Cambria Math" panose="02040503050406030204" pitchFamily="18" charset="0"/>
                        </a:rPr>
                        <m:t>𝑥</m:t>
                      </m:r>
                      <m:r>
                        <a:rPr lang="pt-BR" sz="2200" i="1">
                          <a:latin typeface="Cambria Math" panose="02040503050406030204" pitchFamily="18" charset="0"/>
                          <a:ea typeface="Cambria Math" panose="02040503050406030204" pitchFamily="18" charset="0"/>
                        </a:rPr>
                        <m:t>=10 000</m:t>
                      </m:r>
                    </m:oMath>
                  </m:oMathPara>
                </a14:m>
                <a:endParaRPr lang="pt-BR" sz="2200" i="1" dirty="0">
                  <a:latin typeface="Arial Narrow" panose="020B0606020202030204" pitchFamily="34" charset="0"/>
                </a:endParaRPr>
              </a:p>
              <a:p>
                <a:pPr algn="just"/>
                <a14:m>
                  <m:oMathPara xmlns:m="http://schemas.openxmlformats.org/officeDocument/2006/math">
                    <m:oMath>
                      <m:r>
                        <a:rPr lang="pt-BR" sz="2200" i="1">
                          <a:latin typeface="Cambria Math" panose="02040503050406030204" pitchFamily="18" charset="0"/>
                          <a:ea typeface="Cambria Math" panose="02040503050406030204" pitchFamily="18" charset="0"/>
                        </a:rPr>
                        <m:t>𝑥</m:t>
                      </m:r>
                      <m:r>
                        <a:rPr lang="pt-BR" sz="2200" i="1">
                          <a:latin typeface="Cambria Math" panose="02040503050406030204" pitchFamily="18" charset="0"/>
                          <a:ea typeface="Cambria Math" panose="02040503050406030204" pitchFamily="18" charset="0"/>
                        </a:rPr>
                        <m:t>=</m:t>
                      </m:r>
                      <m:f>
                        <m:fPr>
                          <m:ctrlPr>
                            <a:rPr lang="pt-BR" sz="2200" i="1">
                              <a:latin typeface="Cambria Math" panose="02040503050406030204" pitchFamily="18" charset="0"/>
                              <a:ea typeface="Cambria Math" panose="02040503050406030204" pitchFamily="18" charset="0"/>
                            </a:rPr>
                          </m:ctrlPr>
                        </m:fPr>
                        <m:num>
                          <m:r>
                            <a:rPr lang="pt-BR" sz="2200" i="1">
                              <a:latin typeface="Cambria Math" panose="02040503050406030204" pitchFamily="18" charset="0"/>
                              <a:ea typeface="Cambria Math" panose="02040503050406030204" pitchFamily="18" charset="0"/>
                            </a:rPr>
                            <m:t>10 0</m:t>
                          </m:r>
                          <m:r>
                            <a:rPr lang="pt-BR" sz="2200" i="1" strike="sngStrike">
                              <a:latin typeface="Cambria Math" panose="02040503050406030204" pitchFamily="18" charset="0"/>
                              <a:ea typeface="Cambria Math" panose="02040503050406030204" pitchFamily="18" charset="0"/>
                            </a:rPr>
                            <m:t>00</m:t>
                          </m:r>
                          <m:r>
                            <m:rPr>
                              <m:nor/>
                            </m:rPr>
                            <a:rPr lang="pt-BR" sz="2200" i="0" dirty="0">
                              <a:latin typeface="Arial Narrow" panose="020B0606020202030204" pitchFamily="34" charset="0"/>
                            </a:rPr>
                            <m:t> </m:t>
                          </m:r>
                        </m:num>
                        <m:den>
                          <m:r>
                            <a:rPr lang="pt-BR" sz="2200" b="0" i="1" smtClean="0">
                              <a:latin typeface="Cambria Math" panose="02040503050406030204" pitchFamily="18" charset="0"/>
                              <a:ea typeface="Cambria Math" panose="02040503050406030204" pitchFamily="18" charset="0"/>
                            </a:rPr>
                            <m:t>1</m:t>
                          </m:r>
                          <m:r>
                            <a:rPr lang="pt-BR" sz="2200" b="0" i="1" strike="sngStrike" smtClean="0">
                              <a:latin typeface="Cambria Math" panose="02040503050406030204" pitchFamily="18" charset="0"/>
                              <a:ea typeface="Cambria Math" panose="02040503050406030204" pitchFamily="18" charset="0"/>
                            </a:rPr>
                            <m:t>00</m:t>
                          </m:r>
                        </m:den>
                      </m:f>
                    </m:oMath>
                  </m:oMathPara>
                </a14:m>
                <a:endParaRPr lang="pt-BR" sz="2200" i="1" dirty="0">
                  <a:latin typeface="Arial Narrow" panose="020B0606020202030204" pitchFamily="34" charset="0"/>
                </a:endParaRPr>
              </a:p>
              <a:p>
                <a:pPr algn="just"/>
                <a14:m>
                  <m:oMathPara xmlns:m="http://schemas.openxmlformats.org/officeDocument/2006/math">
                    <m:oMath>
                      <m:r>
                        <a:rPr lang="pt-BR" sz="2200" b="0" i="1" smtClean="0">
                          <a:latin typeface="Cambria Math" panose="02040503050406030204" pitchFamily="18" charset="0"/>
                        </a:rPr>
                        <m:t>𝑥</m:t>
                      </m:r>
                      <m:r>
                        <a:rPr lang="pt-BR" sz="2200" b="0" i="1" smtClean="0">
                          <a:latin typeface="Cambria Math" panose="02040503050406030204" pitchFamily="18" charset="0"/>
                        </a:rPr>
                        <m:t>=100</m:t>
                      </m:r>
                    </m:oMath>
                  </m:oMathPara>
                </a14:m>
                <a:endParaRPr lang="pt-BR" sz="2200" i="1" dirty="0">
                  <a:latin typeface="Arial Narrow" panose="020B0606020202030204" pitchFamily="34" charset="0"/>
                </a:endParaRPr>
              </a:p>
              <a:p>
                <a:pPr algn="just"/>
                <a:r>
                  <a:rPr lang="pt-BR" sz="2200" dirty="0">
                    <a:latin typeface="Arial Narrow" panose="020B0606020202030204" pitchFamily="34" charset="0"/>
                  </a:rPr>
                  <a:t>Logo, </a:t>
                </a:r>
                <a14:m>
                  <m:oMath xmlns:m="http://schemas.openxmlformats.org/officeDocument/2006/math">
                    <m:r>
                      <a:rPr lang="pt-BR" sz="2200" b="0" i="1" smtClean="0">
                        <a:latin typeface="Cambria Math" panose="02040503050406030204" pitchFamily="18" charset="0"/>
                      </a:rPr>
                      <m:t>20%</m:t>
                    </m:r>
                  </m:oMath>
                </a14:m>
                <a:r>
                  <a:rPr lang="pt-BR" sz="2200" dirty="0">
                    <a:latin typeface="Arial Narrow" panose="020B0606020202030204" pitchFamily="34" charset="0"/>
                  </a:rPr>
                  <a:t> de </a:t>
                </a:r>
                <a14:m>
                  <m:oMath xmlns:m="http://schemas.openxmlformats.org/officeDocument/2006/math">
                    <m:r>
                      <a:rPr lang="pt-BR" sz="2200" b="0" i="1" smtClean="0">
                        <a:latin typeface="Cambria Math" panose="02040503050406030204" pitchFamily="18" charset="0"/>
                      </a:rPr>
                      <m:t>500 </m:t>
                    </m:r>
                  </m:oMath>
                </a14:m>
                <a:r>
                  <a:rPr lang="pt-BR" sz="2200" dirty="0">
                    <a:latin typeface="Arial Narrow" panose="020B0606020202030204" pitchFamily="34" charset="0"/>
                  </a:rPr>
                  <a:t>corresponde a </a:t>
                </a:r>
                <a14:m>
                  <m:oMath xmlns:m="http://schemas.openxmlformats.org/officeDocument/2006/math">
                    <m:r>
                      <a:rPr lang="pt-BR" sz="2200" b="0" i="1" smtClean="0">
                        <a:latin typeface="Cambria Math" panose="02040503050406030204" pitchFamily="18" charset="0"/>
                      </a:rPr>
                      <m:t>100</m:t>
                    </m:r>
                  </m:oMath>
                </a14:m>
                <a:r>
                  <a:rPr lang="pt-BR" sz="2200" dirty="0">
                    <a:latin typeface="Arial Narrow" panose="020B0606020202030204" pitchFamily="34" charset="0"/>
                  </a:rPr>
                  <a:t>.</a:t>
                </a:r>
              </a:p>
            </p:txBody>
          </p:sp>
        </mc:Choice>
        <mc:Fallback xmlns="">
          <p:sp>
            <p:nvSpPr>
              <p:cNvPr id="3" name="CaixaDeTexto 2">
                <a:extLst>
                  <a:ext uri="{FF2B5EF4-FFF2-40B4-BE49-F238E27FC236}">
                    <a16:creationId xmlns:a16="http://schemas.microsoft.com/office/drawing/2014/main" id="{B699FE03-209C-1954-D9C9-FE8E9B5C9E2D}"/>
                  </a:ext>
                </a:extLst>
              </p:cNvPr>
              <p:cNvSpPr txBox="1">
                <a:spLocks noRot="1" noChangeAspect="1" noMove="1" noResize="1" noEditPoints="1" noAdjustHandles="1" noChangeArrowheads="1" noChangeShapeType="1" noTextEdit="1"/>
              </p:cNvSpPr>
              <p:nvPr/>
            </p:nvSpPr>
            <p:spPr>
              <a:xfrm>
                <a:off x="66294" y="618667"/>
                <a:ext cx="6029706" cy="4072846"/>
              </a:xfrm>
              <a:prstGeom prst="rect">
                <a:avLst/>
              </a:prstGeom>
              <a:blipFill>
                <a:blip r:embed="rId2"/>
                <a:stretch>
                  <a:fillRect l="-1314" t="-747" r="-1314" b="-209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BC2584A4-9724-2302-C41D-C811C5FC354E}"/>
              </a:ext>
            </a:extLst>
          </p:cNvPr>
          <p:cNvPicPr>
            <a:picLocks noChangeAspect="1"/>
          </p:cNvPicPr>
          <p:nvPr/>
        </p:nvPicPr>
        <p:blipFill>
          <a:blip r:embed="rId3"/>
          <a:stretch>
            <a:fillRect/>
          </a:stretch>
        </p:blipFill>
        <p:spPr>
          <a:xfrm>
            <a:off x="6163056" y="646099"/>
            <a:ext cx="5944362" cy="2816357"/>
          </a:xfrm>
          <a:prstGeom prst="rect">
            <a:avLst/>
          </a:prstGeom>
        </p:spPr>
      </p:pic>
      <p:sp>
        <p:nvSpPr>
          <p:cNvPr id="15" name="CaixaDeTexto 14">
            <a:extLst>
              <a:ext uri="{FF2B5EF4-FFF2-40B4-BE49-F238E27FC236}">
                <a16:creationId xmlns:a16="http://schemas.microsoft.com/office/drawing/2014/main" id="{5990B179-22AF-2275-0023-6EB3A9A1A05C}"/>
              </a:ext>
            </a:extLst>
          </p:cNvPr>
          <p:cNvSpPr txBox="1"/>
          <p:nvPr/>
        </p:nvSpPr>
        <p:spPr>
          <a:xfrm>
            <a:off x="6163056" y="3563040"/>
            <a:ext cx="5944362" cy="2462213"/>
          </a:xfrm>
          <a:prstGeom prst="rect">
            <a:avLst/>
          </a:prstGeom>
          <a:noFill/>
        </p:spPr>
        <p:txBody>
          <a:bodyPr wrap="square">
            <a:spAutoFit/>
          </a:bodyPr>
          <a:lstStyle/>
          <a:p>
            <a:pPr algn="just"/>
            <a:r>
              <a:rPr lang="pt-BR" sz="2200" dirty="0">
                <a:latin typeface="Arial Narrow" panose="020B0606020202030204" pitchFamily="34" charset="0"/>
              </a:rPr>
              <a:t>Saber efetuar cálculos com porcentagem é funda mental, seja para determinar valores envolvendo assuntos financeiros, determinar um valor estatístico qualquer ou mesmo representar uma informação quantitativa, em todos os casos usamos a porcentagem. E uma das maneiras mais simples de se resolver esses problemas é através da regra de três. </a:t>
            </a:r>
          </a:p>
        </p:txBody>
      </p:sp>
    </p:spTree>
    <p:extLst>
      <p:ext uri="{BB962C8B-B14F-4D97-AF65-F5344CB8AC3E}">
        <p14:creationId xmlns:p14="http://schemas.microsoft.com/office/powerpoint/2010/main" val="3330288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B533E34-CAD5-9BE4-CF5B-9DA3107BBEFD}"/>
              </a:ext>
            </a:extLst>
          </p:cNvPr>
          <p:cNvSpPr txBox="1"/>
          <p:nvPr/>
        </p:nvSpPr>
        <p:spPr>
          <a:xfrm>
            <a:off x="75438" y="682675"/>
            <a:ext cx="6020562" cy="769441"/>
          </a:xfrm>
          <a:prstGeom prst="rect">
            <a:avLst/>
          </a:prstGeom>
          <a:noFill/>
        </p:spPr>
        <p:txBody>
          <a:bodyPr wrap="square">
            <a:spAutoFit/>
          </a:bodyPr>
          <a:lstStyle/>
          <a:p>
            <a:pPr algn="just"/>
            <a:r>
              <a:rPr lang="pt-BR" sz="2200" dirty="0">
                <a:latin typeface="Arial Narrow" panose="020B0606020202030204" pitchFamily="34" charset="0"/>
              </a:rPr>
              <a:t>Vejamos alguns exemplos em que usamos a regra de três simples:</a:t>
            </a:r>
          </a:p>
        </p:txBody>
      </p:sp>
      <p:pic>
        <p:nvPicPr>
          <p:cNvPr id="4" name="Imagem 3" descr="Interface gráfica do usuário, Texto, Aplicativo&#10;&#10;O conteúdo gerado por IA pode estar incorreto.">
            <a:extLst>
              <a:ext uri="{FF2B5EF4-FFF2-40B4-BE49-F238E27FC236}">
                <a16:creationId xmlns:a16="http://schemas.microsoft.com/office/drawing/2014/main" id="{77C01B91-294F-E6AF-8D1D-D02007629EF2}"/>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75437" y="1424684"/>
            <a:ext cx="1980000" cy="82623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D6D731F-8098-8FF1-A0E0-22BEAFFF8CB8}"/>
                  </a:ext>
                </a:extLst>
              </p:cNvPr>
              <p:cNvSpPr txBox="1"/>
              <p:nvPr/>
            </p:nvSpPr>
            <p:spPr>
              <a:xfrm>
                <a:off x="75437" y="2250922"/>
                <a:ext cx="6020562" cy="4454104"/>
              </a:xfrm>
              <a:prstGeom prst="rect">
                <a:avLst/>
              </a:prstGeom>
              <a:noFill/>
            </p:spPr>
            <p:txBody>
              <a:bodyPr wrap="square">
                <a:spAutoFit/>
              </a:bodyPr>
              <a:lstStyle/>
              <a:p>
                <a:pPr algn="just"/>
                <a:r>
                  <a:rPr lang="pt-BR" sz="2200" b="1" dirty="0">
                    <a:latin typeface="Arial Narrow" panose="020B0606020202030204" pitchFamily="34" charset="0"/>
                  </a:rPr>
                  <a:t>Exemplo 1: </a:t>
                </a:r>
                <a:r>
                  <a:rPr lang="pt-BR" sz="2200" dirty="0">
                    <a:latin typeface="Arial Narrow" panose="020B0606020202030204" pitchFamily="34" charset="0"/>
                  </a:rPr>
                  <a:t>Matias foi ao açougue e comprou 3,5 kg de carne pagando por essa quantidade R$ 168,00. Qual é o valor do quilo dessa carne?</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14:m>
                  <m:oMathPara xmlns:m="http://schemas.openxmlformats.org/officeDocument/2006/math">
                    <m:o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3,5</m:t>
                          </m:r>
                        </m:num>
                        <m:den>
                          <m:r>
                            <a:rPr lang="pt-BR" sz="2200" b="0" i="1" smtClean="0">
                              <a:latin typeface="Cambria Math" panose="02040503050406030204" pitchFamily="18" charset="0"/>
                            </a:rPr>
                            <m:t>1</m:t>
                          </m:r>
                        </m:den>
                      </m:f>
                      <m:r>
                        <a:rPr lang="pt-BR" sz="2200" b="0" i="1" smtClean="0">
                          <a:latin typeface="Cambria Math" panose="02040503050406030204" pitchFamily="18" charset="0"/>
                        </a:rPr>
                        <m:t>=</m:t>
                      </m:r>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168</m:t>
                          </m:r>
                        </m:num>
                        <m:den>
                          <m:r>
                            <a:rPr lang="pt-BR" sz="2200" b="0" i="1" smtClean="0">
                              <a:latin typeface="Cambria Math" panose="02040503050406030204" pitchFamily="18" charset="0"/>
                            </a:rPr>
                            <m:t>𝑥</m:t>
                          </m:r>
                        </m:den>
                      </m:f>
                    </m:oMath>
                  </m:oMathPara>
                </a14:m>
                <a:endParaRPr lang="pt-BR" sz="2200" i="1" dirty="0">
                  <a:latin typeface="Arial Narrow" panose="020B0606020202030204" pitchFamily="34" charset="0"/>
                </a:endParaRPr>
              </a:p>
              <a:p>
                <a:pPr algn="just"/>
                <a14:m>
                  <m:oMathPara xmlns:m="http://schemas.openxmlformats.org/officeDocument/2006/math">
                    <m:oMath>
                      <m:r>
                        <a:rPr lang="pt-BR" sz="2200" b="0" i="1" smtClean="0">
                          <a:latin typeface="Cambria Math" panose="02040503050406030204" pitchFamily="18" charset="0"/>
                        </a:rPr>
                        <m:t>3,5</m:t>
                      </m:r>
                      <m:r>
                        <a:rPr lang="pt-BR" sz="2200" b="0" i="1" smtClean="0">
                          <a:latin typeface="Cambria Math" panose="02040503050406030204" pitchFamily="18" charset="0"/>
                        </a:rPr>
                        <m:t>𝑥</m:t>
                      </m:r>
                      <m:r>
                        <a:rPr lang="pt-BR" sz="2200" b="0" i="1" smtClean="0">
                          <a:latin typeface="Cambria Math" panose="02040503050406030204" pitchFamily="18" charset="0"/>
                        </a:rPr>
                        <m:t>=168</m:t>
                      </m:r>
                    </m:oMath>
                  </m:oMathPara>
                </a14:m>
                <a:endParaRPr lang="pt-BR" sz="2200" b="0" i="1" dirty="0">
                  <a:latin typeface="Arial Narrow" panose="020B0606020202030204" pitchFamily="34" charset="0"/>
                </a:endParaRPr>
              </a:p>
              <a:p>
                <a:pPr algn="just"/>
                <a14:m>
                  <m:oMathPara xmlns:m="http://schemas.openxmlformats.org/officeDocument/2006/math">
                    <m:oMath>
                      <m:r>
                        <a:rPr lang="pt-BR" sz="2200" b="0" i="1" smtClean="0">
                          <a:latin typeface="Cambria Math" panose="02040503050406030204" pitchFamily="18" charset="0"/>
                        </a:rPr>
                        <m:t>𝑥</m:t>
                      </m:r>
                      <m:r>
                        <a:rPr lang="pt-BR" sz="2200" b="0" i="1" smtClean="0">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168</m:t>
                          </m:r>
                        </m:num>
                        <m:den>
                          <m:r>
                            <a:rPr lang="pt-BR" sz="2200" b="0" i="1" smtClean="0">
                              <a:latin typeface="Cambria Math" panose="02040503050406030204" pitchFamily="18" charset="0"/>
                            </a:rPr>
                            <m:t>3,5</m:t>
                          </m:r>
                        </m:den>
                      </m:f>
                    </m:oMath>
                  </m:oMathPara>
                </a14:m>
                <a:endParaRPr lang="pt-BR" sz="2200" b="0" i="1" dirty="0">
                  <a:latin typeface="Arial Narrow" panose="020B0606020202030204" pitchFamily="34" charset="0"/>
                </a:endParaRPr>
              </a:p>
              <a:p>
                <a:pPr algn="just"/>
                <a14:m>
                  <m:oMathPara xmlns:m="http://schemas.openxmlformats.org/officeDocument/2006/math">
                    <m:oMath>
                      <m:r>
                        <a:rPr lang="pt-BR" sz="2200" b="0" i="1" smtClean="0">
                          <a:latin typeface="Cambria Math" panose="02040503050406030204" pitchFamily="18" charset="0"/>
                        </a:rPr>
                        <m:t>𝑥</m:t>
                      </m:r>
                      <m:r>
                        <a:rPr lang="pt-BR" sz="2200" b="0" i="1" smtClean="0">
                          <a:latin typeface="Cambria Math" panose="02040503050406030204" pitchFamily="18" charset="0"/>
                        </a:rPr>
                        <m:t>=48</m:t>
                      </m:r>
                    </m:oMath>
                  </m:oMathPara>
                </a14:m>
                <a:endParaRPr lang="pt-BR" sz="2200" i="1" dirty="0">
                  <a:latin typeface="Arial Narrow" panose="020B0606020202030204" pitchFamily="34" charset="0"/>
                </a:endParaRPr>
              </a:p>
            </p:txBody>
          </p:sp>
        </mc:Choice>
        <mc:Fallback xmlns="">
          <p:sp>
            <p:nvSpPr>
              <p:cNvPr id="8" name="CaixaDeTexto 7">
                <a:extLst>
                  <a:ext uri="{FF2B5EF4-FFF2-40B4-BE49-F238E27FC236}">
                    <a16:creationId xmlns:a16="http://schemas.microsoft.com/office/drawing/2014/main" id="{1D6D731F-8098-8FF1-A0E0-22BEAFFF8CB8}"/>
                  </a:ext>
                </a:extLst>
              </p:cNvPr>
              <p:cNvSpPr txBox="1">
                <a:spLocks noRot="1" noChangeAspect="1" noMove="1" noResize="1" noEditPoints="1" noAdjustHandles="1" noChangeArrowheads="1" noChangeShapeType="1" noTextEdit="1"/>
              </p:cNvSpPr>
              <p:nvPr/>
            </p:nvSpPr>
            <p:spPr>
              <a:xfrm>
                <a:off x="75437" y="2250922"/>
                <a:ext cx="6020562" cy="4454104"/>
              </a:xfrm>
              <a:prstGeom prst="rect">
                <a:avLst/>
              </a:prstGeom>
              <a:blipFill>
                <a:blip r:embed="rId3"/>
                <a:stretch>
                  <a:fillRect l="-1316" t="-958" r="-1316"/>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DE39DEFE-8613-D6DE-5867-55A6287690B6}"/>
              </a:ext>
            </a:extLst>
          </p:cNvPr>
          <p:cNvSpPr txBox="1"/>
          <p:nvPr/>
        </p:nvSpPr>
        <p:spPr>
          <a:xfrm>
            <a:off x="6113524" y="1195417"/>
            <a:ext cx="6020562" cy="3139321"/>
          </a:xfrm>
          <a:prstGeom prst="rect">
            <a:avLst/>
          </a:prstGeom>
          <a:noFill/>
        </p:spPr>
        <p:txBody>
          <a:bodyPr wrap="square">
            <a:spAutoFit/>
          </a:bodyPr>
          <a:lstStyle/>
          <a:p>
            <a:pPr algn="just"/>
            <a:r>
              <a:rPr lang="pt-BR" sz="2200" b="1" dirty="0"/>
              <a:t>Exemplo 2: </a:t>
            </a:r>
            <a:r>
              <a:rPr lang="pt-BR" sz="2200" dirty="0">
                <a:latin typeface="Arial Narrow" panose="020B0606020202030204" pitchFamily="34" charset="0"/>
              </a:rPr>
              <a:t>Uma equipe com três pedreiros, trabalham na construção de uma casa, sendo que eles constroem 75 metros quadrados de alvenaria por dia. Precisando acelerar a obra, o proprietário decidiu con2tratar mais um pedreiro para entregar a obra com ante cedência. Quantos metros quadrados de alvenaria esses funcionários farão por dia, caso eles tenham o mesmo rendimento na produção?</a:t>
            </a:r>
          </a:p>
          <a:p>
            <a:pPr algn="just"/>
            <a:r>
              <a:rPr lang="pt-BR" sz="2200" i="1" u="sng" dirty="0">
                <a:latin typeface="Arial Narrow" panose="020B0606020202030204" pitchFamily="34" charset="0"/>
              </a:rPr>
              <a:t>Resolução:</a:t>
            </a:r>
          </a:p>
        </p:txBody>
      </p:sp>
      <p:pic>
        <p:nvPicPr>
          <p:cNvPr id="12" name="Imagem 11">
            <a:extLst>
              <a:ext uri="{FF2B5EF4-FFF2-40B4-BE49-F238E27FC236}">
                <a16:creationId xmlns:a16="http://schemas.microsoft.com/office/drawing/2014/main" id="{6BF7B768-39BC-0C8A-62DA-0ED9F13E4148}"/>
              </a:ext>
            </a:extLst>
          </p:cNvPr>
          <p:cNvPicPr>
            <a:picLocks noChangeAspect="1"/>
          </p:cNvPicPr>
          <p:nvPr/>
        </p:nvPicPr>
        <p:blipFill>
          <a:blip r:embed="rId4"/>
          <a:stretch>
            <a:fillRect/>
          </a:stretch>
        </p:blipFill>
        <p:spPr>
          <a:xfrm>
            <a:off x="1313783" y="3291840"/>
            <a:ext cx="3823453" cy="1289304"/>
          </a:xfrm>
          <a:prstGeom prst="rect">
            <a:avLst/>
          </a:prstGeom>
        </p:spPr>
      </p:pic>
      <p:sp>
        <p:nvSpPr>
          <p:cNvPr id="14" name="CaixaDeTexto 13">
            <a:extLst>
              <a:ext uri="{FF2B5EF4-FFF2-40B4-BE49-F238E27FC236}">
                <a16:creationId xmlns:a16="http://schemas.microsoft.com/office/drawing/2014/main" id="{ECD891C1-5A84-33C6-88B2-434107649604}"/>
              </a:ext>
            </a:extLst>
          </p:cNvPr>
          <p:cNvSpPr txBox="1"/>
          <p:nvPr/>
        </p:nvSpPr>
        <p:spPr>
          <a:xfrm>
            <a:off x="6113525" y="775454"/>
            <a:ext cx="6112764" cy="430887"/>
          </a:xfrm>
          <a:prstGeom prst="rect">
            <a:avLst/>
          </a:prstGeom>
          <a:noFill/>
        </p:spPr>
        <p:txBody>
          <a:bodyPr wrap="square">
            <a:spAutoFit/>
          </a:bodyPr>
          <a:lstStyle/>
          <a:p>
            <a:pPr algn="just"/>
            <a:r>
              <a:rPr lang="pt-BR" sz="2200" dirty="0">
                <a:latin typeface="Arial Narrow" panose="020B0606020202030204" pitchFamily="34" charset="0"/>
              </a:rPr>
              <a:t>Portanto, o quilo da carne custa R$ 48,00.</a:t>
            </a:r>
          </a:p>
        </p:txBody>
      </p:sp>
      <p:pic>
        <p:nvPicPr>
          <p:cNvPr id="16" name="Imagem 15">
            <a:extLst>
              <a:ext uri="{FF2B5EF4-FFF2-40B4-BE49-F238E27FC236}">
                <a16:creationId xmlns:a16="http://schemas.microsoft.com/office/drawing/2014/main" id="{B5344834-CA8D-0A90-10CF-F95FCDD1CD5F}"/>
              </a:ext>
            </a:extLst>
          </p:cNvPr>
          <p:cNvPicPr>
            <a:picLocks noChangeAspect="1"/>
          </p:cNvPicPr>
          <p:nvPr/>
        </p:nvPicPr>
        <p:blipFill>
          <a:blip r:embed="rId5"/>
          <a:stretch>
            <a:fillRect/>
          </a:stretch>
        </p:blipFill>
        <p:spPr>
          <a:xfrm>
            <a:off x="6662226" y="4452739"/>
            <a:ext cx="4591691" cy="1209844"/>
          </a:xfrm>
          <a:prstGeom prst="rect">
            <a:avLst/>
          </a:prstGeom>
        </p:spPr>
      </p:pic>
    </p:spTree>
    <p:extLst>
      <p:ext uri="{BB962C8B-B14F-4D97-AF65-F5344CB8AC3E}">
        <p14:creationId xmlns:p14="http://schemas.microsoft.com/office/powerpoint/2010/main" val="1863489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CA102F82-901D-ADB1-123A-358156685A93}"/>
                  </a:ext>
                </a:extLst>
              </p:cNvPr>
              <p:cNvSpPr txBox="1"/>
              <p:nvPr/>
            </p:nvSpPr>
            <p:spPr>
              <a:xfrm>
                <a:off x="2674620" y="832104"/>
                <a:ext cx="738985" cy="524182"/>
              </a:xfrm>
              <a:prstGeom prst="rect">
                <a:avLst/>
              </a:prstGeom>
              <a:noFill/>
            </p:spPr>
            <p:txBody>
              <a:bodyPr wrap="none" lIns="0" tIns="0" rIns="0" bIns="0" rtlCol="0">
                <a:spAutoFit/>
              </a:bodyPr>
              <a:lstStyle/>
              <a:p>
                <a:pPr/>
                <a14:m>
                  <m:oMathPara xmlns:m="http://schemas.openxmlformats.org/officeDocument/2006/math">
                    <m:oMath>
                      <m:f>
                        <m:fPr>
                          <m:ctrlPr>
                            <a:rPr lang="pt-BR" b="0" i="1" smtClean="0">
                              <a:latin typeface="Cambria Math" panose="02040503050406030204" pitchFamily="18" charset="0"/>
                            </a:rPr>
                          </m:ctrlPr>
                        </m:fPr>
                        <m:num>
                          <m:r>
                            <a:rPr lang="pt-BR" b="0" i="1" smtClean="0">
                              <a:latin typeface="Cambria Math" panose="02040503050406030204" pitchFamily="18" charset="0"/>
                            </a:rPr>
                            <m:t>3</m:t>
                          </m:r>
                        </m:num>
                        <m:den>
                          <m:r>
                            <a:rPr lang="pt-BR" b="0" i="1" smtClean="0">
                              <a:latin typeface="Cambria Math" panose="02040503050406030204" pitchFamily="18" charset="0"/>
                            </a:rPr>
                            <m:t>4</m:t>
                          </m:r>
                        </m:den>
                      </m:f>
                      <m:r>
                        <a:rPr lang="pt-BR" b="0" i="1" smtClean="0">
                          <a:latin typeface="Cambria Math" panose="02040503050406030204" pitchFamily="18" charset="0"/>
                        </a:rPr>
                        <m:t>=</m:t>
                      </m:r>
                      <m:f>
                        <m:fPr>
                          <m:ctrlPr>
                            <a:rPr lang="pt-BR" b="0" i="1" smtClean="0">
                              <a:latin typeface="Cambria Math" panose="02040503050406030204" pitchFamily="18" charset="0"/>
                            </a:rPr>
                          </m:ctrlPr>
                        </m:fPr>
                        <m:num>
                          <m:r>
                            <a:rPr lang="pt-BR" b="0" i="1" smtClean="0">
                              <a:latin typeface="Cambria Math" panose="02040503050406030204" pitchFamily="18" charset="0"/>
                            </a:rPr>
                            <m:t>75</m:t>
                          </m:r>
                        </m:num>
                        <m:den>
                          <m:r>
                            <a:rPr lang="pt-BR" b="0" i="1" smtClean="0">
                              <a:latin typeface="Cambria Math" panose="02040503050406030204" pitchFamily="18" charset="0"/>
                            </a:rPr>
                            <m:t>𝑥</m:t>
                          </m:r>
                        </m:den>
                      </m:f>
                    </m:oMath>
                  </m:oMathPara>
                </a14:m>
                <a:endParaRPr lang="pt-BR" i="1" dirty="0"/>
              </a:p>
            </p:txBody>
          </p:sp>
        </mc:Choice>
        <mc:Fallback xmlns="">
          <p:sp>
            <p:nvSpPr>
              <p:cNvPr id="2" name="CaixaDeTexto 1">
                <a:extLst>
                  <a:ext uri="{FF2B5EF4-FFF2-40B4-BE49-F238E27FC236}">
                    <a16:creationId xmlns:a16="http://schemas.microsoft.com/office/drawing/2014/main" id="{CA102F82-901D-ADB1-123A-358156685A93}"/>
                  </a:ext>
                </a:extLst>
              </p:cNvPr>
              <p:cNvSpPr txBox="1">
                <a:spLocks noRot="1" noChangeAspect="1" noMove="1" noResize="1" noEditPoints="1" noAdjustHandles="1" noChangeArrowheads="1" noChangeShapeType="1" noTextEdit="1"/>
              </p:cNvSpPr>
              <p:nvPr/>
            </p:nvSpPr>
            <p:spPr>
              <a:xfrm>
                <a:off x="2674620" y="832104"/>
                <a:ext cx="738985" cy="524182"/>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A47EE68E-F03D-39FA-E03C-62A7209E9AD7}"/>
                  </a:ext>
                </a:extLst>
              </p:cNvPr>
              <p:cNvSpPr txBox="1"/>
              <p:nvPr/>
            </p:nvSpPr>
            <p:spPr>
              <a:xfrm>
                <a:off x="2554394" y="1432560"/>
                <a:ext cx="997644" cy="276999"/>
              </a:xfrm>
              <a:prstGeom prst="rect">
                <a:avLst/>
              </a:prstGeom>
              <a:noFill/>
            </p:spPr>
            <p:txBody>
              <a:bodyPr wrap="none" lIns="0" tIns="0" rIns="0" bIns="0" rtlCol="0">
                <a:spAutoFit/>
              </a:bodyPr>
              <a:lstStyle/>
              <a:p>
                <a:pPr/>
                <a14:m>
                  <m:oMathPara xmlns:m="http://schemas.openxmlformats.org/officeDocument/2006/math">
                    <m:oMath>
                      <m:r>
                        <a:rPr lang="pt-BR" b="0" i="1" smtClean="0">
                          <a:latin typeface="Cambria Math" panose="02040503050406030204" pitchFamily="18" charset="0"/>
                        </a:rPr>
                        <m:t>3</m:t>
                      </m:r>
                      <m:r>
                        <a:rPr lang="pt-BR" b="0" i="1" smtClean="0">
                          <a:latin typeface="Cambria Math" panose="02040503050406030204" pitchFamily="18" charset="0"/>
                        </a:rPr>
                        <m:t>𝑥</m:t>
                      </m:r>
                      <m:r>
                        <a:rPr lang="pt-BR" b="0" i="1" smtClean="0">
                          <a:latin typeface="Cambria Math" panose="02040503050406030204" pitchFamily="18" charset="0"/>
                        </a:rPr>
                        <m:t>=300</m:t>
                      </m:r>
                    </m:oMath>
                  </m:oMathPara>
                </a14:m>
                <a:endParaRPr lang="pt-BR" i="1" dirty="0"/>
              </a:p>
            </p:txBody>
          </p:sp>
        </mc:Choice>
        <mc:Fallback xmlns="">
          <p:sp>
            <p:nvSpPr>
              <p:cNvPr id="4" name="CaixaDeTexto 3">
                <a:extLst>
                  <a:ext uri="{FF2B5EF4-FFF2-40B4-BE49-F238E27FC236}">
                    <a16:creationId xmlns:a16="http://schemas.microsoft.com/office/drawing/2014/main" id="{A47EE68E-F03D-39FA-E03C-62A7209E9AD7}"/>
                  </a:ext>
                </a:extLst>
              </p:cNvPr>
              <p:cNvSpPr txBox="1">
                <a:spLocks noRot="1" noChangeAspect="1" noMove="1" noResize="1" noEditPoints="1" noAdjustHandles="1" noChangeArrowheads="1" noChangeShapeType="1" noTextEdit="1"/>
              </p:cNvSpPr>
              <p:nvPr/>
            </p:nvSpPr>
            <p:spPr>
              <a:xfrm>
                <a:off x="2554394" y="1432560"/>
                <a:ext cx="997644" cy="276999"/>
              </a:xfrm>
              <a:prstGeom prst="rect">
                <a:avLst/>
              </a:prstGeom>
              <a:blipFill>
                <a:blip r:embed="rId3"/>
                <a:stretch>
                  <a:fillRect l="-4878" r="-5488" b="-66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0DB2CA2-F5FD-C3A1-60CE-DC870B8181AD}"/>
                  </a:ext>
                </a:extLst>
              </p:cNvPr>
              <p:cNvSpPr txBox="1"/>
              <p:nvPr/>
            </p:nvSpPr>
            <p:spPr>
              <a:xfrm>
                <a:off x="2609410" y="1785833"/>
                <a:ext cx="869404" cy="520399"/>
              </a:xfrm>
              <a:prstGeom prst="rect">
                <a:avLst/>
              </a:prstGeom>
              <a:noFill/>
            </p:spPr>
            <p:txBody>
              <a:bodyPr wrap="none" lIns="0" tIns="0" rIns="0" bIns="0" rtlCol="0">
                <a:spAutoFit/>
              </a:bodyPr>
              <a:lstStyle/>
              <a:p>
                <a:pPr/>
                <a14:m>
                  <m:oMathPara xmlns:m="http://schemas.openxmlformats.org/officeDocument/2006/math">
                    <m:oMath>
                      <m:r>
                        <a:rPr lang="pt-BR" b="0" i="1" smtClean="0">
                          <a:latin typeface="Cambria Math" panose="02040503050406030204" pitchFamily="18" charset="0"/>
                        </a:rPr>
                        <m:t>𝑥</m:t>
                      </m:r>
                      <m:r>
                        <a:rPr lang="pt-BR" b="0" i="1" smtClean="0">
                          <a:latin typeface="Cambria Math" panose="02040503050406030204" pitchFamily="18" charset="0"/>
                        </a:rPr>
                        <m:t>=</m:t>
                      </m:r>
                      <m:f>
                        <m:fPr>
                          <m:ctrlPr>
                            <a:rPr lang="pt-BR" i="1">
                              <a:latin typeface="Cambria Math" panose="02040503050406030204" pitchFamily="18" charset="0"/>
                            </a:rPr>
                          </m:ctrlPr>
                        </m:fPr>
                        <m:num>
                          <m:r>
                            <a:rPr lang="pt-BR" i="1">
                              <a:latin typeface="Cambria Math" panose="02040503050406030204" pitchFamily="18" charset="0"/>
                            </a:rPr>
                            <m:t>300</m:t>
                          </m:r>
                        </m:num>
                        <m:den>
                          <m:r>
                            <a:rPr lang="pt-BR" b="0" i="1" smtClean="0">
                              <a:latin typeface="Cambria Math" panose="02040503050406030204" pitchFamily="18" charset="0"/>
                            </a:rPr>
                            <m:t>3</m:t>
                          </m:r>
                        </m:den>
                      </m:f>
                    </m:oMath>
                  </m:oMathPara>
                </a14:m>
                <a:endParaRPr lang="pt-BR" i="1" dirty="0"/>
              </a:p>
            </p:txBody>
          </p:sp>
        </mc:Choice>
        <mc:Fallback xmlns="">
          <p:sp>
            <p:nvSpPr>
              <p:cNvPr id="6" name="CaixaDeTexto 5">
                <a:extLst>
                  <a:ext uri="{FF2B5EF4-FFF2-40B4-BE49-F238E27FC236}">
                    <a16:creationId xmlns:a16="http://schemas.microsoft.com/office/drawing/2014/main" id="{20DB2CA2-F5FD-C3A1-60CE-DC870B8181AD}"/>
                  </a:ext>
                </a:extLst>
              </p:cNvPr>
              <p:cNvSpPr txBox="1">
                <a:spLocks noRot="1" noChangeAspect="1" noMove="1" noResize="1" noEditPoints="1" noAdjustHandles="1" noChangeArrowheads="1" noChangeShapeType="1" noTextEdit="1"/>
              </p:cNvSpPr>
              <p:nvPr/>
            </p:nvSpPr>
            <p:spPr>
              <a:xfrm>
                <a:off x="2609410" y="1785833"/>
                <a:ext cx="869404" cy="520399"/>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C86D3E9D-1108-CB5D-03E5-DC39ED124348}"/>
                  </a:ext>
                </a:extLst>
              </p:cNvPr>
              <p:cNvSpPr txBox="1"/>
              <p:nvPr/>
            </p:nvSpPr>
            <p:spPr>
              <a:xfrm>
                <a:off x="2609410" y="2382506"/>
                <a:ext cx="869405" cy="276999"/>
              </a:xfrm>
              <a:prstGeom prst="rect">
                <a:avLst/>
              </a:prstGeom>
              <a:noFill/>
            </p:spPr>
            <p:txBody>
              <a:bodyPr wrap="none" lIns="0" tIns="0" rIns="0" bIns="0" rtlCol="0">
                <a:spAutoFit/>
              </a:bodyPr>
              <a:lstStyle/>
              <a:p>
                <a:pPr/>
                <a14:m>
                  <m:oMathPara xmlns:m="http://schemas.openxmlformats.org/officeDocument/2006/math">
                    <m:oMath>
                      <m:r>
                        <a:rPr lang="pt-BR" b="0" i="1" smtClean="0">
                          <a:latin typeface="Cambria Math" panose="02040503050406030204" pitchFamily="18" charset="0"/>
                        </a:rPr>
                        <m:t>𝑥</m:t>
                      </m:r>
                      <m:r>
                        <a:rPr lang="pt-BR" b="0" i="1" smtClean="0">
                          <a:latin typeface="Cambria Math" panose="02040503050406030204" pitchFamily="18" charset="0"/>
                        </a:rPr>
                        <m:t>=100</m:t>
                      </m:r>
                    </m:oMath>
                  </m:oMathPara>
                </a14:m>
                <a:endParaRPr lang="pt-BR" i="1" dirty="0"/>
              </a:p>
            </p:txBody>
          </p:sp>
        </mc:Choice>
        <mc:Fallback xmlns="">
          <p:sp>
            <p:nvSpPr>
              <p:cNvPr id="8" name="CaixaDeTexto 7">
                <a:extLst>
                  <a:ext uri="{FF2B5EF4-FFF2-40B4-BE49-F238E27FC236}">
                    <a16:creationId xmlns:a16="http://schemas.microsoft.com/office/drawing/2014/main" id="{C86D3E9D-1108-CB5D-03E5-DC39ED124348}"/>
                  </a:ext>
                </a:extLst>
              </p:cNvPr>
              <p:cNvSpPr txBox="1">
                <a:spLocks noRot="1" noChangeAspect="1" noMove="1" noResize="1" noEditPoints="1" noAdjustHandles="1" noChangeArrowheads="1" noChangeShapeType="1" noTextEdit="1"/>
              </p:cNvSpPr>
              <p:nvPr/>
            </p:nvSpPr>
            <p:spPr>
              <a:xfrm>
                <a:off x="2609410" y="2382506"/>
                <a:ext cx="869405" cy="276999"/>
              </a:xfrm>
              <a:prstGeom prst="rect">
                <a:avLst/>
              </a:prstGeom>
              <a:blipFill>
                <a:blip r:embed="rId5"/>
                <a:stretch>
                  <a:fillRect l="-3497" r="-6294" b="-6667"/>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CDE86142-FDAE-29C4-7D25-9F64B324317B}"/>
              </a:ext>
            </a:extLst>
          </p:cNvPr>
          <p:cNvSpPr txBox="1"/>
          <p:nvPr/>
        </p:nvSpPr>
        <p:spPr>
          <a:xfrm>
            <a:off x="5978" y="2763735"/>
            <a:ext cx="6094476" cy="769441"/>
          </a:xfrm>
          <a:prstGeom prst="rect">
            <a:avLst/>
          </a:prstGeom>
          <a:noFill/>
        </p:spPr>
        <p:txBody>
          <a:bodyPr wrap="square">
            <a:spAutoFit/>
          </a:bodyPr>
          <a:lstStyle/>
          <a:p>
            <a:pPr algn="just"/>
            <a:r>
              <a:rPr lang="pt-BR" sz="2200" b="0" i="0" u="none" strike="noStrike" baseline="0">
                <a:latin typeface="Arial Narrow" panose="020B0606020202030204" pitchFamily="34" charset="0"/>
              </a:rPr>
              <a:t>Logo, os quatro pedreiros farão 100 metros quadrados de alvenaria por dia.</a:t>
            </a:r>
            <a:endParaRPr lang="pt-BR" sz="22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48D58E6-8346-83E1-7C51-A376152F55FA}"/>
                  </a:ext>
                </a:extLst>
              </p:cNvPr>
              <p:cNvSpPr txBox="1"/>
              <p:nvPr/>
            </p:nvSpPr>
            <p:spPr>
              <a:xfrm>
                <a:off x="6096000" y="735901"/>
                <a:ext cx="5983224" cy="4154984"/>
              </a:xfrm>
              <a:prstGeom prst="rect">
                <a:avLst/>
              </a:prstGeom>
              <a:noFill/>
            </p:spPr>
            <p:txBody>
              <a:bodyPr wrap="square">
                <a:spAutoFit/>
              </a:bodyPr>
              <a:lstStyle/>
              <a:p>
                <a:pPr algn="just"/>
                <a:r>
                  <a:rPr lang="pt-BR" sz="2200" b="1" i="0" u="none" strike="noStrike" baseline="0" dirty="0">
                    <a:latin typeface="Arial Narrow" panose="020B0606020202030204" pitchFamily="34" charset="0"/>
                  </a:rPr>
                  <a:t>Exemplo 3: </a:t>
                </a:r>
                <a:r>
                  <a:rPr lang="pt-BR" sz="2200" b="0" i="0" u="none" strike="noStrike" baseline="0" dirty="0">
                    <a:latin typeface="Arial Narrow" panose="020B0606020202030204" pitchFamily="34" charset="0"/>
                  </a:rPr>
                  <a:t>Uma camiseta foi comprada por R$ 20,00</a:t>
                </a:r>
              </a:p>
              <a:p>
                <a:pPr algn="just"/>
                <a:r>
                  <a:rPr lang="pt-BR" sz="2200" b="0" i="0" u="none" strike="noStrike" baseline="0" dirty="0">
                    <a:latin typeface="Arial Narrow" panose="020B0606020202030204" pitchFamily="34" charset="0"/>
                  </a:rPr>
                  <a:t>e foi revendida por R$ 30,00. Qual foi o aumento percentual que teve a revenda dessa camiseta?</a:t>
                </a:r>
              </a:p>
              <a:p>
                <a:pPr algn="just"/>
                <a:r>
                  <a:rPr lang="pt-BR" sz="2200" b="0" i="1" u="sng" strike="noStrike" baseline="0" dirty="0">
                    <a:latin typeface="Arial Narrow" panose="020B0606020202030204" pitchFamily="34" charset="0"/>
                  </a:rPr>
                  <a:t>Resolução:</a:t>
                </a:r>
              </a:p>
              <a:p>
                <a:pPr algn="just"/>
                <a:r>
                  <a:rPr lang="pt-BR" sz="2200" b="0" i="0" u="none" strike="noStrike" baseline="0" dirty="0">
                    <a:latin typeface="Arial Narrow" panose="020B0606020202030204" pitchFamily="34" charset="0"/>
                  </a:rPr>
                  <a:t>Preço de compra: R$ 20,00</a:t>
                </a:r>
              </a:p>
              <a:p>
                <a:pPr algn="just"/>
                <a:r>
                  <a:rPr lang="pt-BR" sz="2200" b="0" i="0" u="none" strike="noStrike" baseline="0" dirty="0">
                    <a:latin typeface="Arial Narrow" panose="020B0606020202030204" pitchFamily="34" charset="0"/>
                  </a:rPr>
                  <a:t>Preço de revenda: R$ 30,00</a:t>
                </a:r>
              </a:p>
              <a:p>
                <a:pPr algn="just"/>
                <a:r>
                  <a:rPr lang="pt-BR" sz="2200" b="0" i="0" u="none" strike="noStrike" baseline="0" dirty="0">
                    <a:latin typeface="Arial Narrow" panose="020B0606020202030204" pitchFamily="34" charset="0"/>
                  </a:rPr>
                  <a:t>Diferença entre a revenda e a compra: </a:t>
                </a:r>
              </a:p>
              <a:p>
                <a:pPr algn="just"/>
                <a14:m>
                  <m:oMathPara xmlns:m="http://schemas.openxmlformats.org/officeDocument/2006/math">
                    <m:oMath>
                      <m:r>
                        <a:rPr lang="pt-BR" sz="2200" b="0" i="0" u="none" strike="noStrike" baseline="0" dirty="0" smtClean="0">
                          <a:latin typeface="Cambria Math" panose="02040503050406030204" pitchFamily="18" charset="0"/>
                        </a:rPr>
                        <m:t>30,00−20,00=10,00</m:t>
                      </m:r>
                    </m:oMath>
                  </m:oMathPara>
                </a14:m>
                <a:endParaRPr lang="pt-BR" sz="2200" b="0" i="0" u="none" strike="noStrike" baseline="0" dirty="0">
                  <a:latin typeface="Arial Narrow" panose="020B0606020202030204" pitchFamily="34" charset="0"/>
                </a:endParaRPr>
              </a:p>
              <a:p>
                <a:pPr algn="just"/>
                <a:r>
                  <a:rPr lang="pt-BR" sz="2200" b="0" i="0" u="none" strike="noStrike" baseline="0" dirty="0">
                    <a:latin typeface="Arial Narrow" panose="020B0606020202030204" pitchFamily="34" charset="0"/>
                  </a:rPr>
                  <a:t>Como desejamos calcular o percentual de aumento, devemos comparar o valor do aumento (R$ 10,00) com o valor inicial da compra (R$ 20,00), que representa 100%.                                                                                                                                                      </a:t>
                </a:r>
                <a:endParaRPr lang="pt-BR" sz="2200" dirty="0">
                  <a:latin typeface="Arial Narrow" panose="020B0606020202030204" pitchFamily="34" charset="0"/>
                </a:endParaRPr>
              </a:p>
            </p:txBody>
          </p:sp>
        </mc:Choice>
        <mc:Fallback xmlns="">
          <p:sp>
            <p:nvSpPr>
              <p:cNvPr id="12" name="CaixaDeTexto 11">
                <a:extLst>
                  <a:ext uri="{FF2B5EF4-FFF2-40B4-BE49-F238E27FC236}">
                    <a16:creationId xmlns:a16="http://schemas.microsoft.com/office/drawing/2014/main" id="{348D58E6-8346-83E1-7C51-A376152F55FA}"/>
                  </a:ext>
                </a:extLst>
              </p:cNvPr>
              <p:cNvSpPr txBox="1">
                <a:spLocks noRot="1" noChangeAspect="1" noMove="1" noResize="1" noEditPoints="1" noAdjustHandles="1" noChangeArrowheads="1" noChangeShapeType="1" noTextEdit="1"/>
              </p:cNvSpPr>
              <p:nvPr/>
            </p:nvSpPr>
            <p:spPr>
              <a:xfrm>
                <a:off x="6096000" y="735901"/>
                <a:ext cx="5983224" cy="4154984"/>
              </a:xfrm>
              <a:prstGeom prst="rect">
                <a:avLst/>
              </a:prstGeom>
              <a:blipFill>
                <a:blip r:embed="rId6"/>
                <a:stretch>
                  <a:fillRect l="-1324" t="-1028" r="-1222" b="-2203"/>
                </a:stretch>
              </a:blipFill>
            </p:spPr>
            <p:txBody>
              <a:bodyPr/>
              <a:lstStyle/>
              <a:p>
                <a:r>
                  <a:rPr lang="pt-BR">
                    <a:noFill/>
                  </a:rPr>
                  <a:t> </a:t>
                </a:r>
              </a:p>
            </p:txBody>
          </p:sp>
        </mc:Fallback>
      </mc:AlternateContent>
      <p:pic>
        <p:nvPicPr>
          <p:cNvPr id="14" name="Imagem 13">
            <a:extLst>
              <a:ext uri="{FF2B5EF4-FFF2-40B4-BE49-F238E27FC236}">
                <a16:creationId xmlns:a16="http://schemas.microsoft.com/office/drawing/2014/main" id="{B1C1057A-D4C1-3A07-B9D5-8FB1BD3FF74A}"/>
              </a:ext>
            </a:extLst>
          </p:cNvPr>
          <p:cNvPicPr>
            <a:picLocks noChangeAspect="1"/>
          </p:cNvPicPr>
          <p:nvPr/>
        </p:nvPicPr>
        <p:blipFill>
          <a:blip r:embed="rId7"/>
          <a:stretch>
            <a:fillRect/>
          </a:stretch>
        </p:blipFill>
        <p:spPr>
          <a:xfrm>
            <a:off x="6864567" y="5048188"/>
            <a:ext cx="4763487" cy="1005139"/>
          </a:xfrm>
          <a:prstGeom prst="rect">
            <a:avLst/>
          </a:prstGeom>
        </p:spPr>
      </p:pic>
    </p:spTree>
    <p:extLst>
      <p:ext uri="{BB962C8B-B14F-4D97-AF65-F5344CB8AC3E}">
        <p14:creationId xmlns:p14="http://schemas.microsoft.com/office/powerpoint/2010/main" val="1921624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22C10C4-C343-D52E-6955-B416DD408B4B}"/>
                  </a:ext>
                </a:extLst>
              </p:cNvPr>
              <p:cNvSpPr txBox="1"/>
              <p:nvPr/>
            </p:nvSpPr>
            <p:spPr>
              <a:xfrm>
                <a:off x="0" y="726948"/>
                <a:ext cx="6096000" cy="3399713"/>
              </a:xfrm>
              <a:prstGeom prst="rect">
                <a:avLst/>
              </a:prstGeom>
              <a:no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Dessa forma:</a:t>
                </a:r>
              </a:p>
              <a:p>
                <a:pPr algn="just">
                  <a:lnSpc>
                    <a:spcPct val="107000"/>
                  </a:lnSpc>
                  <a:spcAft>
                    <a:spcPts val="800"/>
                  </a:spcAft>
                  <a:buNone/>
                </a:pPr>
                <a14:m>
                  <m:oMathPara xmlns:m="http://schemas.openxmlformats.org/officeDocument/2006/math">
                    <m:oMath>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m:t>
                          </m:r>
                        </m:den>
                      </m:f>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14:m>
                  <m:oMathPara xmlns:m="http://schemas.openxmlformats.org/officeDocument/2006/math">
                    <m:o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20</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=1000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14:m>
                  <m:oMathPara xmlns:m="http://schemas.openxmlformats.org/officeDocument/2006/math">
                    <m:o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1000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20</m:t>
                          </m:r>
                        </m:den>
                      </m:f>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14:m>
                  <m:oMathPara xmlns:m="http://schemas.openxmlformats.org/officeDocument/2006/math">
                    <m:o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=50</m:t>
                      </m:r>
                    </m:oMath>
                  </m:oMathPara>
                </a14:m>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Logo, a camiseta teve um aumento na revenda de 50%.</a:t>
                </a: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122C10C4-C343-D52E-6955-B416DD408B4B}"/>
                  </a:ext>
                </a:extLst>
              </p:cNvPr>
              <p:cNvSpPr txBox="1">
                <a:spLocks noRot="1" noChangeAspect="1" noMove="1" noResize="1" noEditPoints="1" noAdjustHandles="1" noChangeArrowheads="1" noChangeShapeType="1" noTextEdit="1"/>
              </p:cNvSpPr>
              <p:nvPr/>
            </p:nvSpPr>
            <p:spPr>
              <a:xfrm>
                <a:off x="0" y="726948"/>
                <a:ext cx="6096000" cy="3399713"/>
              </a:xfrm>
              <a:prstGeom prst="rect">
                <a:avLst/>
              </a:prstGeom>
              <a:blipFill>
                <a:blip r:embed="rId2"/>
                <a:stretch>
                  <a:fillRect l="-1300" t="-1075" b="-2509"/>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EA5C3A1E-2237-55DE-72C3-26866B7650EA}"/>
              </a:ext>
            </a:extLst>
          </p:cNvPr>
          <p:cNvSpPr txBox="1"/>
          <p:nvPr/>
        </p:nvSpPr>
        <p:spPr>
          <a:xfrm>
            <a:off x="0" y="4191292"/>
            <a:ext cx="6135624" cy="1785104"/>
          </a:xfrm>
          <a:prstGeom prst="rect">
            <a:avLst/>
          </a:prstGeom>
          <a:noFill/>
        </p:spPr>
        <p:txBody>
          <a:bodyPr wrap="square">
            <a:spAutoFit/>
          </a:bodyPr>
          <a:lstStyle/>
          <a:p>
            <a:pPr algn="just"/>
            <a:r>
              <a:rPr lang="pt-BR" sz="2200" b="1" dirty="0">
                <a:latin typeface="Arial Narrow" panose="020B0606020202030204" pitchFamily="34" charset="0"/>
              </a:rPr>
              <a:t>Exemplo 4: </a:t>
            </a:r>
            <a:r>
              <a:rPr lang="pt-BR" sz="2200" dirty="0">
                <a:latin typeface="Arial Narrow" panose="020B0606020202030204" pitchFamily="34" charset="0"/>
              </a:rPr>
              <a:t>Uma lanchonete vende 400 salgados diariamente. Somente no período da manhã são vendidos 62%. Qual é a quantidade de salgados vendidos no período da manhã dessa lanchonete? </a:t>
            </a:r>
          </a:p>
          <a:p>
            <a:pPr algn="just"/>
            <a:r>
              <a:rPr lang="pt-BR" sz="2200" i="1" u="sng" dirty="0">
                <a:latin typeface="Arial Narrow" panose="020B0606020202030204" pitchFamily="34" charset="0"/>
              </a:rPr>
              <a:t>Resolução:</a:t>
            </a:r>
          </a:p>
        </p:txBody>
      </p:sp>
      <p:pic>
        <p:nvPicPr>
          <p:cNvPr id="7" name="Imagem 6">
            <a:extLst>
              <a:ext uri="{FF2B5EF4-FFF2-40B4-BE49-F238E27FC236}">
                <a16:creationId xmlns:a16="http://schemas.microsoft.com/office/drawing/2014/main" id="{2C697AE4-CE8D-D36A-893E-486AD65E0A1B}"/>
              </a:ext>
            </a:extLst>
          </p:cNvPr>
          <p:cNvPicPr>
            <a:picLocks noChangeAspect="1"/>
          </p:cNvPicPr>
          <p:nvPr/>
        </p:nvPicPr>
        <p:blipFill>
          <a:blip r:embed="rId3"/>
          <a:stretch>
            <a:fillRect/>
          </a:stretch>
        </p:blipFill>
        <p:spPr>
          <a:xfrm>
            <a:off x="6631704" y="726948"/>
            <a:ext cx="5040000" cy="1347693"/>
          </a:xfrm>
          <a:prstGeom prst="rect">
            <a:avLst/>
          </a:prstGeom>
        </p:spPr>
      </p:pic>
      <p:sp>
        <p:nvSpPr>
          <p:cNvPr id="9" name="CaixaDeTexto 8">
            <a:extLst>
              <a:ext uri="{FF2B5EF4-FFF2-40B4-BE49-F238E27FC236}">
                <a16:creationId xmlns:a16="http://schemas.microsoft.com/office/drawing/2014/main" id="{5B095881-19C9-EFB8-2F15-E84BAD384038}"/>
              </a:ext>
            </a:extLst>
          </p:cNvPr>
          <p:cNvSpPr txBox="1"/>
          <p:nvPr/>
        </p:nvSpPr>
        <p:spPr>
          <a:xfrm>
            <a:off x="6213348" y="4496496"/>
            <a:ext cx="6135624" cy="430887"/>
          </a:xfrm>
          <a:prstGeom prst="rect">
            <a:avLst/>
          </a:prstGeom>
          <a:noFill/>
        </p:spPr>
        <p:txBody>
          <a:bodyPr wrap="square">
            <a:spAutoFit/>
          </a:bodyPr>
          <a:lstStyle/>
          <a:p>
            <a:pPr algn="just"/>
            <a:r>
              <a:rPr lang="pt-BR" sz="2200" dirty="0">
                <a:latin typeface="Arial Narrow" panose="020B0606020202030204" pitchFamily="34" charset="0"/>
              </a:rPr>
              <a:t>Foram vendidos, no período da manhã, 248 salgados.</a:t>
            </a:r>
          </a:p>
        </p:txBody>
      </p:sp>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EA3F7C93-704F-A2AA-228D-E5981CEF6337}"/>
                  </a:ext>
                </a:extLst>
              </p:cNvPr>
              <p:cNvSpPr txBox="1"/>
              <p:nvPr/>
            </p:nvSpPr>
            <p:spPr>
              <a:xfrm>
                <a:off x="6213348" y="2108302"/>
                <a:ext cx="6245352" cy="728405"/>
              </a:xfrm>
              <a:prstGeom prst="rect">
                <a:avLst/>
              </a:prstGeom>
              <a:noFill/>
            </p:spPr>
            <p:txBody>
              <a:bodyPr wrap="square">
                <a:spAutoFit/>
              </a:bodyPr>
              <a:lstStyle/>
              <a:p>
                <a:pPr/>
                <a14:m>
                  <m:oMathPara xmlns:m="http://schemas.openxmlformats.org/officeDocument/2006/math">
                    <m:oMath>
                      <m:f>
                        <m:fPr>
                          <m:ctrlPr>
                            <a:rPr lang="pt-BR" sz="2200" b="0" i="1" dirty="0" smtClean="0">
                              <a:latin typeface="Cambria Math" panose="02040503050406030204" pitchFamily="18" charset="0"/>
                            </a:rPr>
                          </m:ctrlPr>
                        </m:fPr>
                        <m:num>
                          <m:r>
                            <a:rPr lang="pt-BR" sz="2200" b="0" i="1" dirty="0" smtClean="0">
                              <a:latin typeface="Cambria Math" panose="02040503050406030204" pitchFamily="18" charset="0"/>
                            </a:rPr>
                            <m:t>400</m:t>
                          </m:r>
                        </m:num>
                        <m:den>
                          <m:r>
                            <a:rPr lang="pt-BR" sz="2200" b="0" i="1" dirty="0" smtClean="0">
                              <a:latin typeface="Cambria Math" panose="02040503050406030204" pitchFamily="18" charset="0"/>
                            </a:rPr>
                            <m:t>𝑥</m:t>
                          </m:r>
                        </m:den>
                      </m:f>
                      <m:r>
                        <a:rPr lang="pt-BR" sz="2200" b="0" i="1" dirty="0" smtClean="0">
                          <a:latin typeface="Cambria Math" panose="02040503050406030204" pitchFamily="18" charset="0"/>
                        </a:rPr>
                        <m:t>=</m:t>
                      </m:r>
                      <m:f>
                        <m:fPr>
                          <m:ctrlPr>
                            <a:rPr lang="pt-BR" sz="2200" b="0" i="1" dirty="0" smtClean="0">
                              <a:latin typeface="Cambria Math" panose="02040503050406030204" pitchFamily="18" charset="0"/>
                            </a:rPr>
                          </m:ctrlPr>
                        </m:fPr>
                        <m:num>
                          <m:r>
                            <a:rPr lang="pt-BR" sz="2200" b="0" i="1" dirty="0" smtClean="0">
                              <a:latin typeface="Cambria Math" panose="02040503050406030204" pitchFamily="18" charset="0"/>
                            </a:rPr>
                            <m:t>100</m:t>
                          </m:r>
                        </m:num>
                        <m:den>
                          <m:r>
                            <a:rPr lang="pt-BR" sz="2200" b="0" i="1" dirty="0" smtClean="0">
                              <a:latin typeface="Cambria Math" panose="02040503050406030204" pitchFamily="18" charset="0"/>
                            </a:rPr>
                            <m:t>62</m:t>
                          </m:r>
                        </m:den>
                      </m:f>
                    </m:oMath>
                  </m:oMathPara>
                </a14:m>
                <a:endParaRPr lang="pt-BR" sz="2200" i="1" dirty="0"/>
              </a:p>
            </p:txBody>
          </p:sp>
        </mc:Choice>
        <mc:Fallback xmlns="">
          <p:sp>
            <p:nvSpPr>
              <p:cNvPr id="11" name="CaixaDeTexto 10">
                <a:extLst>
                  <a:ext uri="{FF2B5EF4-FFF2-40B4-BE49-F238E27FC236}">
                    <a16:creationId xmlns:a16="http://schemas.microsoft.com/office/drawing/2014/main" id="{EA3F7C93-704F-A2AA-228D-E5981CEF6337}"/>
                  </a:ext>
                </a:extLst>
              </p:cNvPr>
              <p:cNvSpPr txBox="1">
                <a:spLocks noRot="1" noChangeAspect="1" noMove="1" noResize="1" noEditPoints="1" noAdjustHandles="1" noChangeArrowheads="1" noChangeShapeType="1" noTextEdit="1"/>
              </p:cNvSpPr>
              <p:nvPr/>
            </p:nvSpPr>
            <p:spPr>
              <a:xfrm>
                <a:off x="6213348" y="2108302"/>
                <a:ext cx="6245352" cy="728405"/>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3913E058-9B60-ECB7-E1AB-4A493D94679E}"/>
                  </a:ext>
                </a:extLst>
              </p:cNvPr>
              <p:cNvSpPr txBox="1"/>
              <p:nvPr/>
            </p:nvSpPr>
            <p:spPr>
              <a:xfrm>
                <a:off x="8654170" y="2884972"/>
                <a:ext cx="1833964" cy="338554"/>
              </a:xfrm>
              <a:prstGeom prst="rect">
                <a:avLst/>
              </a:prstGeom>
              <a:noFill/>
            </p:spPr>
            <p:txBody>
              <a:bodyPr wrap="none" lIns="0" tIns="0" rIns="0" bIns="0" rtlCol="0">
                <a:spAutoFit/>
              </a:bodyPr>
              <a:lstStyle/>
              <a:p>
                <a:pPr/>
                <a14:m>
                  <m:oMathPara xmlns:m="http://schemas.openxmlformats.org/officeDocument/2006/math">
                    <m:oMath>
                      <m:r>
                        <a:rPr lang="pt-BR" sz="2200" b="0" i="1" smtClean="0">
                          <a:latin typeface="Cambria Math" panose="02040503050406030204" pitchFamily="18" charset="0"/>
                        </a:rPr>
                        <m:t>100</m:t>
                      </m:r>
                      <m:r>
                        <a:rPr lang="pt-BR" sz="2200" b="0" i="1" smtClean="0">
                          <a:latin typeface="Cambria Math" panose="02040503050406030204" pitchFamily="18" charset="0"/>
                        </a:rPr>
                        <m:t>𝑥</m:t>
                      </m:r>
                      <m:r>
                        <a:rPr lang="pt-BR" sz="2200" b="0" i="1" smtClean="0">
                          <a:latin typeface="Cambria Math" panose="02040503050406030204" pitchFamily="18" charset="0"/>
                        </a:rPr>
                        <m:t>=24800</m:t>
                      </m:r>
                    </m:oMath>
                  </m:oMathPara>
                </a14:m>
                <a:endParaRPr lang="pt-BR" sz="2200" b="0" i="1" dirty="0"/>
              </a:p>
            </p:txBody>
          </p:sp>
        </mc:Choice>
        <mc:Fallback xmlns="">
          <p:sp>
            <p:nvSpPr>
              <p:cNvPr id="12" name="CaixaDeTexto 11">
                <a:extLst>
                  <a:ext uri="{FF2B5EF4-FFF2-40B4-BE49-F238E27FC236}">
                    <a16:creationId xmlns:a16="http://schemas.microsoft.com/office/drawing/2014/main" id="{3913E058-9B60-ECB7-E1AB-4A493D94679E}"/>
                  </a:ext>
                </a:extLst>
              </p:cNvPr>
              <p:cNvSpPr txBox="1">
                <a:spLocks noRot="1" noChangeAspect="1" noMove="1" noResize="1" noEditPoints="1" noAdjustHandles="1" noChangeArrowheads="1" noChangeShapeType="1" noTextEdit="1"/>
              </p:cNvSpPr>
              <p:nvPr/>
            </p:nvSpPr>
            <p:spPr>
              <a:xfrm>
                <a:off x="8654170" y="2884972"/>
                <a:ext cx="1833964" cy="338554"/>
              </a:xfrm>
              <a:prstGeom prst="rect">
                <a:avLst/>
              </a:prstGeom>
              <a:blipFill>
                <a:blip r:embed="rId5"/>
                <a:stretch>
                  <a:fillRect l="-3000" r="-3000" b="-535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D28751E3-A22E-F6D6-E2CF-3908DD0C582F}"/>
                  </a:ext>
                </a:extLst>
              </p:cNvPr>
              <p:cNvSpPr txBox="1"/>
              <p:nvPr/>
            </p:nvSpPr>
            <p:spPr>
              <a:xfrm>
                <a:off x="8773081" y="3320056"/>
                <a:ext cx="1367490" cy="636008"/>
              </a:xfrm>
              <a:prstGeom prst="rect">
                <a:avLst/>
              </a:prstGeom>
              <a:noFill/>
            </p:spPr>
            <p:txBody>
              <a:bodyPr wrap="none" lIns="0" tIns="0" rIns="0" bIns="0" rtlCol="0">
                <a:spAutoFit/>
              </a:bodyPr>
              <a:lstStyle/>
              <a:p>
                <a:pPr/>
                <a14:m>
                  <m:oMathPara xmlns:m="http://schemas.openxmlformats.org/officeDocument/2006/math">
                    <m:oMath>
                      <m:r>
                        <a:rPr lang="pt-BR" sz="2200" b="0" i="1" smtClean="0">
                          <a:latin typeface="Cambria Math" panose="02040503050406030204" pitchFamily="18" charset="0"/>
                        </a:rPr>
                        <m:t>𝑥</m:t>
                      </m:r>
                      <m:r>
                        <a:rPr lang="pt-BR" sz="2200" b="0" i="1" smtClean="0">
                          <a:latin typeface="Cambria Math" panose="02040503050406030204" pitchFamily="18" charset="0"/>
                        </a:rPr>
                        <m:t>=</m:t>
                      </m:r>
                      <m:f>
                        <m:fPr>
                          <m:ctrlPr>
                            <a:rPr lang="pt-BR" sz="2200" i="1">
                              <a:latin typeface="Cambria Math" panose="02040503050406030204" pitchFamily="18" charset="0"/>
                            </a:rPr>
                          </m:ctrlPr>
                        </m:fPr>
                        <m:num>
                          <m:r>
                            <a:rPr lang="pt-BR" sz="2200" i="1">
                              <a:latin typeface="Cambria Math" panose="02040503050406030204" pitchFamily="18" charset="0"/>
                            </a:rPr>
                            <m:t>24800</m:t>
                          </m:r>
                        </m:num>
                        <m:den>
                          <m:r>
                            <a:rPr lang="pt-BR" sz="2200" b="0" i="1" smtClean="0">
                              <a:latin typeface="Cambria Math" panose="02040503050406030204" pitchFamily="18" charset="0"/>
                            </a:rPr>
                            <m:t>100</m:t>
                          </m:r>
                        </m:den>
                      </m:f>
                    </m:oMath>
                  </m:oMathPara>
                </a14:m>
                <a:endParaRPr lang="pt-BR" sz="2200" i="1" dirty="0"/>
              </a:p>
            </p:txBody>
          </p:sp>
        </mc:Choice>
        <mc:Fallback xmlns="">
          <p:sp>
            <p:nvSpPr>
              <p:cNvPr id="13" name="CaixaDeTexto 12">
                <a:extLst>
                  <a:ext uri="{FF2B5EF4-FFF2-40B4-BE49-F238E27FC236}">
                    <a16:creationId xmlns:a16="http://schemas.microsoft.com/office/drawing/2014/main" id="{D28751E3-A22E-F6D6-E2CF-3908DD0C582F}"/>
                  </a:ext>
                </a:extLst>
              </p:cNvPr>
              <p:cNvSpPr txBox="1">
                <a:spLocks noRot="1" noChangeAspect="1" noMove="1" noResize="1" noEditPoints="1" noAdjustHandles="1" noChangeArrowheads="1" noChangeShapeType="1" noTextEdit="1"/>
              </p:cNvSpPr>
              <p:nvPr/>
            </p:nvSpPr>
            <p:spPr>
              <a:xfrm>
                <a:off x="8773081" y="3320056"/>
                <a:ext cx="1367490" cy="636008"/>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CFCDF1EC-6D98-8CEA-7D79-25BF0D6C7474}"/>
                  </a:ext>
                </a:extLst>
              </p:cNvPr>
              <p:cNvSpPr txBox="1"/>
              <p:nvPr/>
            </p:nvSpPr>
            <p:spPr>
              <a:xfrm>
                <a:off x="9022123" y="4191292"/>
                <a:ext cx="1056508" cy="338554"/>
              </a:xfrm>
              <a:prstGeom prst="rect">
                <a:avLst/>
              </a:prstGeom>
              <a:noFill/>
            </p:spPr>
            <p:txBody>
              <a:bodyPr wrap="none" lIns="0" tIns="0" rIns="0" bIns="0" rtlCol="0">
                <a:spAutoFit/>
              </a:bodyPr>
              <a:lstStyle/>
              <a:p>
                <a:pPr/>
                <a14:m>
                  <m:oMathPara xmlns:m="http://schemas.openxmlformats.org/officeDocument/2006/math">
                    <m:oMath>
                      <m:r>
                        <a:rPr lang="pt-BR" sz="2200" b="0" i="1" smtClean="0">
                          <a:latin typeface="Cambria Math" panose="02040503050406030204" pitchFamily="18" charset="0"/>
                        </a:rPr>
                        <m:t>𝑥</m:t>
                      </m:r>
                      <m:r>
                        <a:rPr lang="pt-BR" sz="2200" b="0" i="1" smtClean="0">
                          <a:latin typeface="Cambria Math" panose="02040503050406030204" pitchFamily="18" charset="0"/>
                        </a:rPr>
                        <m:t>=248</m:t>
                      </m:r>
                    </m:oMath>
                  </m:oMathPara>
                </a14:m>
                <a:endParaRPr lang="pt-BR" sz="2200" i="1" dirty="0"/>
              </a:p>
            </p:txBody>
          </p:sp>
        </mc:Choice>
        <mc:Fallback xmlns="">
          <p:sp>
            <p:nvSpPr>
              <p:cNvPr id="15" name="CaixaDeTexto 14">
                <a:extLst>
                  <a:ext uri="{FF2B5EF4-FFF2-40B4-BE49-F238E27FC236}">
                    <a16:creationId xmlns:a16="http://schemas.microsoft.com/office/drawing/2014/main" id="{CFCDF1EC-6D98-8CEA-7D79-25BF0D6C7474}"/>
                  </a:ext>
                </a:extLst>
              </p:cNvPr>
              <p:cNvSpPr txBox="1">
                <a:spLocks noRot="1" noChangeAspect="1" noMove="1" noResize="1" noEditPoints="1" noAdjustHandles="1" noChangeArrowheads="1" noChangeShapeType="1" noTextEdit="1"/>
              </p:cNvSpPr>
              <p:nvPr/>
            </p:nvSpPr>
            <p:spPr>
              <a:xfrm>
                <a:off x="9022123" y="4191292"/>
                <a:ext cx="1056508" cy="338554"/>
              </a:xfrm>
              <a:prstGeom prst="rect">
                <a:avLst/>
              </a:prstGeom>
              <a:blipFill>
                <a:blip r:embed="rId7"/>
                <a:stretch>
                  <a:fillRect l="-2890" r="-5202" b="-7273"/>
                </a:stretch>
              </a:blipFill>
            </p:spPr>
            <p:txBody>
              <a:bodyPr/>
              <a:lstStyle/>
              <a:p>
                <a:r>
                  <a:rPr lang="pt-BR">
                    <a:noFill/>
                  </a:rPr>
                  <a:t> </a:t>
                </a:r>
              </a:p>
            </p:txBody>
          </p:sp>
        </mc:Fallback>
      </mc:AlternateContent>
    </p:spTree>
    <p:extLst>
      <p:ext uri="{BB962C8B-B14F-4D97-AF65-F5344CB8AC3E}">
        <p14:creationId xmlns:p14="http://schemas.microsoft.com/office/powerpoint/2010/main" val="1571292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086DD9C-40B6-5F70-6B99-71AA8EB08367}"/>
              </a:ext>
            </a:extLst>
          </p:cNvPr>
          <p:cNvSpPr txBox="1"/>
          <p:nvPr/>
        </p:nvSpPr>
        <p:spPr>
          <a:xfrm>
            <a:off x="1572" y="662309"/>
            <a:ext cx="6024324" cy="3139321"/>
          </a:xfrm>
          <a:prstGeom prst="rect">
            <a:avLst/>
          </a:prstGeom>
          <a:noFill/>
        </p:spPr>
        <p:txBody>
          <a:bodyPr wrap="square">
            <a:spAutoFit/>
          </a:bodyPr>
          <a:lstStyle/>
          <a:p>
            <a:pPr algn="just"/>
            <a:r>
              <a:rPr lang="pt-BR" sz="2200" b="1" dirty="0">
                <a:latin typeface="Arial Narrow" panose="020B0606020202030204" pitchFamily="34" charset="0"/>
              </a:rPr>
              <a:t>Exemplo 5: </a:t>
            </a:r>
            <a:r>
              <a:rPr lang="pt-BR" sz="2200" dirty="0">
                <a:latin typeface="Arial Narrow" panose="020B0606020202030204" pitchFamily="34" charset="0"/>
              </a:rPr>
              <a:t>Um marceneiro possui uma placa quadrada de madeira cujo lado é igual a 30 cm. Ele precisa reduzir o lado dessa placa em 10%. Após ter realizado esse serviço, qual passou a ser a nova área dessa placa? Caso seu chefe </a:t>
            </a:r>
            <a:r>
              <a:rPr lang="pt-BR" sz="2200" dirty="0" err="1">
                <a:latin typeface="Arial Narrow" panose="020B0606020202030204" pitchFamily="34" charset="0"/>
              </a:rPr>
              <a:t>tives</a:t>
            </a:r>
            <a:r>
              <a:rPr lang="pt-BR" sz="2200" dirty="0">
                <a:latin typeface="Arial Narrow" panose="020B0606020202030204" pitchFamily="34" charset="0"/>
              </a:rPr>
              <a:t> se dito a ele reduzir a área dessa mesma placa em 10% no intuito de obter o mesmo resultado, ele teria obtido êxito? </a:t>
            </a:r>
          </a:p>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1°caso - Reduzindo o lado do quadrado.</a:t>
            </a:r>
          </a:p>
        </p:txBody>
      </p:sp>
      <p:pic>
        <p:nvPicPr>
          <p:cNvPr id="5" name="Imagem 4">
            <a:extLst>
              <a:ext uri="{FF2B5EF4-FFF2-40B4-BE49-F238E27FC236}">
                <a16:creationId xmlns:a16="http://schemas.microsoft.com/office/drawing/2014/main" id="{3E5127FD-D3D0-CCB4-F29C-8127E8AFB2C7}"/>
              </a:ext>
            </a:extLst>
          </p:cNvPr>
          <p:cNvPicPr>
            <a:picLocks noChangeAspect="1"/>
          </p:cNvPicPr>
          <p:nvPr/>
        </p:nvPicPr>
        <p:blipFill>
          <a:blip r:embed="rId2"/>
          <a:stretch>
            <a:fillRect/>
          </a:stretch>
        </p:blipFill>
        <p:spPr>
          <a:xfrm>
            <a:off x="1022731" y="3710190"/>
            <a:ext cx="3982006" cy="1257475"/>
          </a:xfrm>
          <a:prstGeom prst="rect">
            <a:avLst/>
          </a:prstGeom>
        </p:spPr>
      </p:pic>
      <p:pic>
        <p:nvPicPr>
          <p:cNvPr id="7" name="Imagem 6">
            <a:extLst>
              <a:ext uri="{FF2B5EF4-FFF2-40B4-BE49-F238E27FC236}">
                <a16:creationId xmlns:a16="http://schemas.microsoft.com/office/drawing/2014/main" id="{7DC6CFD5-0DEF-3CBB-6325-0232ED15FB01}"/>
              </a:ext>
            </a:extLst>
          </p:cNvPr>
          <p:cNvPicPr>
            <a:picLocks noChangeAspect="1"/>
          </p:cNvPicPr>
          <p:nvPr/>
        </p:nvPicPr>
        <p:blipFill>
          <a:blip r:embed="rId3"/>
          <a:stretch>
            <a:fillRect/>
          </a:stretch>
        </p:blipFill>
        <p:spPr>
          <a:xfrm>
            <a:off x="2470882" y="5093287"/>
            <a:ext cx="1343212" cy="1590897"/>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66DA2A55-8E94-6222-0B01-05C7EF7A6108}"/>
                  </a:ext>
                </a:extLst>
              </p:cNvPr>
              <p:cNvSpPr txBox="1"/>
              <p:nvPr/>
            </p:nvSpPr>
            <p:spPr>
              <a:xfrm>
                <a:off x="6166106" y="792403"/>
                <a:ext cx="5949694" cy="2411686"/>
              </a:xfrm>
              <a:prstGeom prst="rect">
                <a:avLst/>
              </a:prstGeom>
              <a:noFill/>
            </p:spPr>
            <p:txBody>
              <a:bodyPr wrap="square">
                <a:spAutoFit/>
              </a:bodyPr>
              <a:lstStyle/>
              <a:p>
                <a:r>
                  <a:rPr lang="pt-BR" sz="2200" dirty="0">
                    <a:latin typeface="Arial Narrow" panose="020B0606020202030204" pitchFamily="34" charset="0"/>
                  </a:rPr>
                  <a:t>Obtendo a nova medida do lado da placa quadrada, temos:</a:t>
                </a:r>
              </a:p>
              <a:p>
                <a:pPr algn="ctr"/>
                <a14:m>
                  <m:oMath xmlns:m="http://schemas.openxmlformats.org/officeDocument/2006/math">
                    <m:r>
                      <a:rPr lang="pt-BR" sz="2200" b="0" i="0" dirty="0" smtClean="0">
                        <a:latin typeface="Cambria Math" panose="02040503050406030204" pitchFamily="18" charset="0"/>
                      </a:rPr>
                      <m:t>30−3=27</m:t>
                    </m:r>
                    <m:r>
                      <a:rPr lang="pt-BR" sz="2200" b="0" i="0" dirty="0" smtClean="0">
                        <a:latin typeface="Cambria Math" panose="02040503050406030204" pitchFamily="18" charset="0"/>
                      </a:rPr>
                      <m:t>𝑐𝑚</m:t>
                    </m:r>
                  </m:oMath>
                </a14:m>
                <a:r>
                  <a:rPr lang="pt-BR" sz="2200" dirty="0">
                    <a:latin typeface="Arial Narrow" panose="020B0606020202030204" pitchFamily="34" charset="0"/>
                  </a:rPr>
                  <a:t> </a:t>
                </a:r>
              </a:p>
              <a:p>
                <a:r>
                  <a:rPr lang="pt-BR" sz="2200" dirty="0">
                    <a:latin typeface="Arial Narrow" panose="020B0606020202030204" pitchFamily="34" charset="0"/>
                  </a:rPr>
                  <a:t>Logo, a área dessa nova placa ser de</a:t>
                </a:r>
              </a:p>
              <a:p>
                <a:pPr/>
                <a14:m>
                  <m:oMathPara xmlns:m="http://schemas.openxmlformats.org/officeDocument/2006/math">
                    <m:oMath>
                      <m:r>
                        <a:rPr lang="pt-BR" sz="2200" b="0" i="1" smtClean="0">
                          <a:latin typeface="Cambria Math" panose="02040503050406030204" pitchFamily="18" charset="0"/>
                        </a:rPr>
                        <m:t>Á</m:t>
                      </m:r>
                      <m:r>
                        <a:rPr lang="pt-BR" sz="2200" b="0" i="1" smtClean="0">
                          <a:latin typeface="Cambria Math" panose="02040503050406030204" pitchFamily="18" charset="0"/>
                        </a:rPr>
                        <m:t>𝑟𝑒𝑎</m:t>
                      </m:r>
                      <m:r>
                        <a:rPr lang="pt-BR" sz="2200" b="0" i="1" smtClean="0">
                          <a:latin typeface="Cambria Math" panose="02040503050406030204" pitchFamily="18" charset="0"/>
                        </a:rPr>
                        <m:t>=27∙27=</m:t>
                      </m:r>
                      <m:sSup>
                        <m:sSupPr>
                          <m:ctrlPr>
                            <a:rPr lang="pt-BR" sz="2200" b="0" i="1" smtClean="0">
                              <a:latin typeface="Cambria Math" panose="02040503050406030204" pitchFamily="18" charset="0"/>
                              <a:ea typeface="Cambria Math" panose="02040503050406030204" pitchFamily="18" charset="0"/>
                            </a:rPr>
                          </m:ctrlPr>
                        </m:sSupPr>
                        <m:e>
                          <m:r>
                            <a:rPr lang="pt-BR" sz="2200" b="0" i="1" smtClean="0">
                              <a:latin typeface="Cambria Math" panose="02040503050406030204" pitchFamily="18" charset="0"/>
                              <a:ea typeface="Cambria Math" panose="02040503050406030204" pitchFamily="18" charset="0"/>
                            </a:rPr>
                            <m:t>27</m:t>
                          </m:r>
                        </m:e>
                        <m:sup>
                          <m:r>
                            <a:rPr lang="pt-BR" sz="2200" b="0" i="1" smtClean="0">
                              <a:latin typeface="Cambria Math" panose="02040503050406030204" pitchFamily="18" charset="0"/>
                              <a:ea typeface="Cambria Math" panose="02040503050406030204" pitchFamily="18" charset="0"/>
                            </a:rPr>
                            <m:t>2</m:t>
                          </m:r>
                        </m:sup>
                      </m:sSup>
                      <m:r>
                        <a:rPr lang="pt-BR" sz="2200" b="0" i="1" smtClean="0">
                          <a:latin typeface="Cambria Math" panose="02040503050406030204" pitchFamily="18" charset="0"/>
                          <a:ea typeface="Cambria Math" panose="02040503050406030204" pitchFamily="18" charset="0"/>
                        </a:rPr>
                        <m:t>=729 </m:t>
                      </m:r>
                      <m:sSup>
                        <m:sSupPr>
                          <m:ctrlPr>
                            <a:rPr lang="pt-BR" sz="2200" b="0" i="1" smtClean="0">
                              <a:latin typeface="Cambria Math" panose="02040503050406030204" pitchFamily="18" charset="0"/>
                              <a:ea typeface="Cambria Math" panose="02040503050406030204" pitchFamily="18" charset="0"/>
                            </a:rPr>
                          </m:ctrlPr>
                        </m:sSupPr>
                        <m:e>
                          <m:r>
                            <a:rPr lang="pt-BR" sz="2200" b="0" i="1" smtClean="0">
                              <a:latin typeface="Cambria Math" panose="02040503050406030204" pitchFamily="18" charset="0"/>
                              <a:ea typeface="Cambria Math" panose="02040503050406030204" pitchFamily="18" charset="0"/>
                            </a:rPr>
                            <m:t>𝑐𝑚</m:t>
                          </m:r>
                        </m:e>
                        <m:sup>
                          <m:r>
                            <a:rPr lang="pt-BR" sz="2200" b="0" i="1" smtClean="0">
                              <a:latin typeface="Cambria Math" panose="02040503050406030204" pitchFamily="18" charset="0"/>
                              <a:ea typeface="Cambria Math" panose="02040503050406030204" pitchFamily="18" charset="0"/>
                            </a:rPr>
                            <m:t>2</m:t>
                          </m:r>
                        </m:sup>
                      </m:sSup>
                    </m:oMath>
                  </m:oMathPara>
                </a14:m>
                <a:endParaRPr lang="pt-BR" sz="2200" i="1" dirty="0">
                  <a:latin typeface="Arial Narrow" panose="020B0606020202030204" pitchFamily="34" charset="0"/>
                </a:endParaRPr>
              </a:p>
              <a:p>
                <a:r>
                  <a:rPr lang="pt-BR" sz="2200" dirty="0">
                    <a:latin typeface="Arial Narrow" panose="020B0606020202030204" pitchFamily="34" charset="0"/>
                  </a:rPr>
                  <a:t>2° caso – Reduzindo a área da placa quadrada.</a:t>
                </a:r>
              </a:p>
              <a:p>
                <a:endParaRPr lang="pt-BR" i="1" dirty="0"/>
              </a:p>
            </p:txBody>
          </p:sp>
        </mc:Choice>
        <mc:Fallback xmlns="">
          <p:sp>
            <p:nvSpPr>
              <p:cNvPr id="9" name="CaixaDeTexto 8">
                <a:extLst>
                  <a:ext uri="{FF2B5EF4-FFF2-40B4-BE49-F238E27FC236}">
                    <a16:creationId xmlns:a16="http://schemas.microsoft.com/office/drawing/2014/main" id="{66DA2A55-8E94-6222-0B01-05C7EF7A6108}"/>
                  </a:ext>
                </a:extLst>
              </p:cNvPr>
              <p:cNvSpPr txBox="1">
                <a:spLocks noRot="1" noChangeAspect="1" noMove="1" noResize="1" noEditPoints="1" noAdjustHandles="1" noChangeArrowheads="1" noChangeShapeType="1" noTextEdit="1"/>
              </p:cNvSpPr>
              <p:nvPr/>
            </p:nvSpPr>
            <p:spPr>
              <a:xfrm>
                <a:off x="6166106" y="792403"/>
                <a:ext cx="5949694" cy="2411686"/>
              </a:xfrm>
              <a:prstGeom prst="rect">
                <a:avLst/>
              </a:prstGeom>
              <a:blipFill>
                <a:blip r:embed="rId4"/>
                <a:stretch>
                  <a:fillRect l="-1332" t="-1515"/>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288ECE98-025B-E248-51A3-C42A556FC566}"/>
              </a:ext>
            </a:extLst>
          </p:cNvPr>
          <p:cNvPicPr>
            <a:picLocks noChangeAspect="1"/>
          </p:cNvPicPr>
          <p:nvPr/>
        </p:nvPicPr>
        <p:blipFill>
          <a:blip r:embed="rId5"/>
          <a:stretch>
            <a:fillRect/>
          </a:stretch>
        </p:blipFill>
        <p:spPr>
          <a:xfrm>
            <a:off x="6691220" y="2915341"/>
            <a:ext cx="4058216" cy="3229426"/>
          </a:xfrm>
          <a:prstGeom prst="rect">
            <a:avLst/>
          </a:prstGeom>
        </p:spPr>
      </p:pic>
    </p:spTree>
    <p:extLst>
      <p:ext uri="{BB962C8B-B14F-4D97-AF65-F5344CB8AC3E}">
        <p14:creationId xmlns:p14="http://schemas.microsoft.com/office/powerpoint/2010/main" val="2448189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C91498-BDC9-9065-87AB-80F25D96DC37}"/>
              </a:ext>
            </a:extLst>
          </p:cNvPr>
          <p:cNvSpPr txBox="1"/>
          <p:nvPr/>
        </p:nvSpPr>
        <p:spPr>
          <a:xfrm>
            <a:off x="1524" y="2135475"/>
            <a:ext cx="6094476" cy="430887"/>
          </a:xfrm>
          <a:prstGeom prst="rect">
            <a:avLst/>
          </a:prstGeom>
          <a:noFill/>
        </p:spPr>
        <p:txBody>
          <a:bodyPr wrap="square">
            <a:spAutoFit/>
          </a:bodyPr>
          <a:lstStyle/>
          <a:p>
            <a:pPr algn="just"/>
            <a:endParaRPr lang="pt-BR" sz="2200" dirty="0">
              <a:latin typeface="Arial Narrow" panose="020B0606020202030204" pitchFamily="34"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28FDE2B-22FA-18C1-ED07-70431906BE26}"/>
                  </a:ext>
                </a:extLst>
              </p:cNvPr>
              <p:cNvSpPr txBox="1"/>
              <p:nvPr/>
            </p:nvSpPr>
            <p:spPr>
              <a:xfrm>
                <a:off x="66294" y="688925"/>
                <a:ext cx="5959602" cy="3570208"/>
              </a:xfrm>
              <a:prstGeom prst="rect">
                <a:avLst/>
              </a:prstGeom>
              <a:noFill/>
            </p:spPr>
            <p:txBody>
              <a:bodyPr wrap="square">
                <a:spAutoFit/>
              </a:bodyPr>
              <a:lstStyle/>
              <a:p>
                <a:r>
                  <a:rPr lang="pt-BR" sz="2200" i="1" dirty="0">
                    <a:latin typeface="Arial Narrow" panose="020B0606020202030204" pitchFamily="34" charset="0"/>
                  </a:rPr>
                  <a:t>Obtendo a nova área da placa quadrada, temos: </a:t>
                </a:r>
              </a:p>
              <a:p>
                <a:endParaRPr lang="pt-BR" sz="2200" i="1" dirty="0">
                  <a:latin typeface="Arial Narrow" panose="020B0606020202030204" pitchFamily="34" charset="0"/>
                </a:endParaRPr>
              </a:p>
              <a:p>
                <a:pPr/>
                <a14:m>
                  <m:oMathPara xmlns:m="http://schemas.openxmlformats.org/officeDocument/2006/math">
                    <m:oMath>
                      <m:r>
                        <a:rPr lang="pt-BR" sz="2200" i="1" dirty="0" smtClean="0">
                          <a:latin typeface="Cambria Math" panose="02040503050406030204" pitchFamily="18" charset="0"/>
                        </a:rPr>
                        <m:t>900</m:t>
                      </m:r>
                      <m:r>
                        <a:rPr lang="pt-BR" sz="2200" b="0" i="1" dirty="0" smtClean="0">
                          <a:latin typeface="Cambria Math" panose="02040503050406030204" pitchFamily="18" charset="0"/>
                        </a:rPr>
                        <m:t> </m:t>
                      </m:r>
                      <m:r>
                        <a:rPr lang="pt-BR" sz="2200" i="1" dirty="0" smtClean="0">
                          <a:latin typeface="Cambria Math" panose="02040503050406030204" pitchFamily="18" charset="0"/>
                        </a:rPr>
                        <m:t>–90=810</m:t>
                      </m:r>
                      <m:r>
                        <a:rPr lang="pt-BR" sz="2200" b="0" i="1" dirty="0" smtClean="0">
                          <a:latin typeface="Cambria Math" panose="02040503050406030204" pitchFamily="18" charset="0"/>
                        </a:rPr>
                        <m:t> </m:t>
                      </m:r>
                      <m:sSup>
                        <m:sSupPr>
                          <m:ctrlPr>
                            <a:rPr lang="pt-BR" sz="2200" b="0" i="1" dirty="0" smtClean="0">
                              <a:latin typeface="Cambria Math" panose="02040503050406030204" pitchFamily="18" charset="0"/>
                            </a:rPr>
                          </m:ctrlPr>
                        </m:sSupPr>
                        <m:e>
                          <m:r>
                            <a:rPr lang="pt-BR" sz="2200" b="0" i="1" dirty="0" smtClean="0">
                              <a:latin typeface="Cambria Math" panose="02040503050406030204" pitchFamily="18" charset="0"/>
                            </a:rPr>
                            <m:t>𝑐𝑚</m:t>
                          </m:r>
                        </m:e>
                        <m:sup>
                          <m:r>
                            <a:rPr lang="pt-BR" sz="2200" b="0" i="1" dirty="0" smtClean="0">
                              <a:latin typeface="Cambria Math" panose="02040503050406030204" pitchFamily="18" charset="0"/>
                            </a:rPr>
                            <m:t>2</m:t>
                          </m:r>
                        </m:sup>
                      </m:sSup>
                    </m:oMath>
                  </m:oMathPara>
                </a14:m>
                <a:endParaRPr lang="pt-BR" sz="2200" i="1" dirty="0">
                  <a:latin typeface="Arial Narrow" panose="020B0606020202030204" pitchFamily="34" charset="0"/>
                </a:endParaRPr>
              </a:p>
              <a:p>
                <a:endParaRPr lang="pt-BR" sz="2200" i="1" dirty="0">
                  <a:latin typeface="Arial Narrow" panose="020B0606020202030204" pitchFamily="34" charset="0"/>
                </a:endParaRPr>
              </a:p>
              <a:p>
                <a:pPr algn="just"/>
                <a:r>
                  <a:rPr lang="pt-BR" sz="2200" dirty="0">
                    <a:latin typeface="Arial Narrow" panose="020B0606020202030204" pitchFamily="34" charset="0"/>
                  </a:rPr>
                  <a:t>Portanto, podemos concluir que reduzir as dimensões de um quadrado em determinada porcentagem e depois calcular sua área não equivale reduzir a área o mesmo percentual, pois não possuirão a mesma área, como pôde ser visto no exemplo.</a:t>
                </a:r>
              </a:p>
              <a:p>
                <a:endParaRPr lang="pt-BR" sz="2200" i="1"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F28FDE2B-22FA-18C1-ED07-70431906BE26}"/>
                  </a:ext>
                </a:extLst>
              </p:cNvPr>
              <p:cNvSpPr txBox="1">
                <a:spLocks noRot="1" noChangeAspect="1" noMove="1" noResize="1" noEditPoints="1" noAdjustHandles="1" noChangeArrowheads="1" noChangeShapeType="1" noTextEdit="1"/>
              </p:cNvSpPr>
              <p:nvPr/>
            </p:nvSpPr>
            <p:spPr>
              <a:xfrm>
                <a:off x="66294" y="688925"/>
                <a:ext cx="5959602" cy="3570208"/>
              </a:xfrm>
              <a:prstGeom prst="rect">
                <a:avLst/>
              </a:prstGeom>
              <a:blipFill>
                <a:blip r:embed="rId2"/>
                <a:stretch>
                  <a:fillRect l="-1329" t="-1024" r="-1227"/>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6915EE8A-2222-ACFB-6D3D-9CE8BD31B6EA}"/>
              </a:ext>
            </a:extLst>
          </p:cNvPr>
          <p:cNvPicPr>
            <a:picLocks noChangeAspect="1"/>
          </p:cNvPicPr>
          <p:nvPr/>
        </p:nvPicPr>
        <p:blipFill rotWithShape="1">
          <a:blip r:embed="rId3">
            <a:extLst>
              <a:ext uri="{28A0092B-C50C-407E-A947-70E740481C1C}">
                <a14:useLocalDpi xmlns:a14="http://schemas.microsoft.com/office/drawing/2010/main" val="0"/>
              </a:ext>
            </a:extLst>
          </a:blip>
          <a:srcRect l="1631" r="63456"/>
          <a:stretch>
            <a:fillRect/>
          </a:stretch>
        </p:blipFill>
        <p:spPr bwMode="auto">
          <a:xfrm>
            <a:off x="148717" y="3784312"/>
            <a:ext cx="2520000" cy="640226"/>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B94E8DE0-840C-E5D3-D2E8-DC49AA1767C8}"/>
              </a:ext>
            </a:extLst>
          </p:cNvPr>
          <p:cNvSpPr txBox="1"/>
          <p:nvPr/>
        </p:nvSpPr>
        <p:spPr>
          <a:xfrm>
            <a:off x="148717" y="4406443"/>
            <a:ext cx="5877179" cy="1107996"/>
          </a:xfrm>
          <a:prstGeom prst="rect">
            <a:avLst/>
          </a:prstGeom>
          <a:noFill/>
        </p:spPr>
        <p:txBody>
          <a:bodyPr wrap="square">
            <a:spAutoFit/>
          </a:bodyPr>
          <a:lstStyle/>
          <a:p>
            <a:pPr algn="just"/>
            <a:r>
              <a:rPr lang="pt-BR" sz="2200" b="1" dirty="0">
                <a:latin typeface="Arial Narrow" panose="020B0606020202030204" pitchFamily="34" charset="0"/>
              </a:rPr>
              <a:t>5. </a:t>
            </a:r>
            <a:r>
              <a:rPr lang="pt-BR" sz="2200" dirty="0">
                <a:latin typeface="Arial Narrow" panose="020B0606020202030204" pitchFamily="34" charset="0"/>
              </a:rPr>
              <a:t>Em uma partida realizada no estádio Serra Dourada foram vendidos 28 940 ingressos, destes 30% foram de ingressos meia entrada. Sabendo disso, responda:</a:t>
            </a:r>
          </a:p>
        </p:txBody>
      </p:sp>
      <p:sp>
        <p:nvSpPr>
          <p:cNvPr id="10" name="CaixaDeTexto 9">
            <a:extLst>
              <a:ext uri="{FF2B5EF4-FFF2-40B4-BE49-F238E27FC236}">
                <a16:creationId xmlns:a16="http://schemas.microsoft.com/office/drawing/2014/main" id="{D9563C21-8F4C-38D6-8383-857260EA84D7}"/>
              </a:ext>
            </a:extLst>
          </p:cNvPr>
          <p:cNvSpPr txBox="1"/>
          <p:nvPr/>
        </p:nvSpPr>
        <p:spPr>
          <a:xfrm>
            <a:off x="6166106" y="753148"/>
            <a:ext cx="5959600" cy="2123658"/>
          </a:xfrm>
          <a:prstGeom prst="rect">
            <a:avLst/>
          </a:prstGeom>
          <a:noFill/>
        </p:spPr>
        <p:txBody>
          <a:bodyPr wrap="square">
            <a:spAutoFit/>
          </a:bodyPr>
          <a:lstStyle/>
          <a:p>
            <a:pPr algn="just"/>
            <a:r>
              <a:rPr lang="pt-BR" sz="2200" dirty="0">
                <a:latin typeface="Arial Narrow" panose="020B0606020202030204" pitchFamily="34" charset="0"/>
              </a:rPr>
              <a:t>a) Qual é o número que corresponde a 100% dos ingressos vendidos? </a:t>
            </a:r>
          </a:p>
          <a:p>
            <a:pPr algn="just"/>
            <a:r>
              <a:rPr lang="pt-BR" sz="2200" dirty="0">
                <a:latin typeface="Arial Narrow" panose="020B0606020202030204" pitchFamily="34" charset="0"/>
              </a:rPr>
              <a:t>b) Qual é a quantidade de ingressos meia entrada que foram vendidos? </a:t>
            </a:r>
          </a:p>
          <a:p>
            <a:pPr algn="just"/>
            <a:r>
              <a:rPr lang="pt-BR" sz="2200" dirty="0">
                <a:latin typeface="Arial Narrow" panose="020B0606020202030204" pitchFamily="34" charset="0"/>
              </a:rPr>
              <a:t>c) Qual é a quantidade de ingressos, que não são meia entrada, que foram vendidos?</a:t>
            </a:r>
          </a:p>
        </p:txBody>
      </p:sp>
      <p:sp>
        <p:nvSpPr>
          <p:cNvPr id="12" name="CaixaDeTexto 11">
            <a:extLst>
              <a:ext uri="{FF2B5EF4-FFF2-40B4-BE49-F238E27FC236}">
                <a16:creationId xmlns:a16="http://schemas.microsoft.com/office/drawing/2014/main" id="{B07A8FC5-2D98-8E76-39B1-C41C32CBDEF3}"/>
              </a:ext>
            </a:extLst>
          </p:cNvPr>
          <p:cNvSpPr txBox="1"/>
          <p:nvPr/>
        </p:nvSpPr>
        <p:spPr>
          <a:xfrm>
            <a:off x="6108319" y="3175337"/>
            <a:ext cx="6046470" cy="1785104"/>
          </a:xfrm>
          <a:prstGeom prst="rect">
            <a:avLst/>
          </a:prstGeom>
          <a:noFill/>
        </p:spPr>
        <p:txBody>
          <a:bodyPr wrap="square">
            <a:spAutoFit/>
          </a:bodyPr>
          <a:lstStyle/>
          <a:p>
            <a:pPr algn="just"/>
            <a:r>
              <a:rPr lang="pt-BR" sz="2200" b="1" dirty="0">
                <a:latin typeface="Arial Narrow" panose="020B0606020202030204" pitchFamily="34" charset="0"/>
              </a:rPr>
              <a:t>6. </a:t>
            </a:r>
            <a:r>
              <a:rPr lang="pt-BR" sz="2200" dirty="0">
                <a:latin typeface="Arial Narrow" panose="020B0606020202030204" pitchFamily="34" charset="0"/>
              </a:rPr>
              <a:t>Dos R$ 2800,00 obtidos no faturamento nas vendas, em um dia, por uma panificadora, 35% foram somente com vendas de pão francês. </a:t>
            </a:r>
          </a:p>
          <a:p>
            <a:pPr algn="just"/>
            <a:r>
              <a:rPr lang="pt-BR" sz="2200" dirty="0">
                <a:latin typeface="Arial Narrow" panose="020B0606020202030204" pitchFamily="34" charset="0"/>
              </a:rPr>
              <a:t>Qual é o valor que essa panificadora ganhou somente com a venda de pães franceses?</a:t>
            </a:r>
          </a:p>
        </p:txBody>
      </p:sp>
    </p:spTree>
    <p:extLst>
      <p:ext uri="{BB962C8B-B14F-4D97-AF65-F5344CB8AC3E}">
        <p14:creationId xmlns:p14="http://schemas.microsoft.com/office/powerpoint/2010/main" val="4125765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9905D7-58E7-1756-4A43-C350750286DC}"/>
              </a:ext>
            </a:extLst>
          </p:cNvPr>
          <p:cNvSpPr txBox="1"/>
          <p:nvPr/>
        </p:nvSpPr>
        <p:spPr>
          <a:xfrm>
            <a:off x="102870" y="727055"/>
            <a:ext cx="5913882" cy="4832092"/>
          </a:xfrm>
          <a:prstGeom prst="rect">
            <a:avLst/>
          </a:prstGeom>
          <a:noFill/>
        </p:spPr>
        <p:txBody>
          <a:bodyPr wrap="square">
            <a:spAutoFit/>
          </a:bodyPr>
          <a:lstStyle/>
          <a:p>
            <a:r>
              <a:rPr lang="pt-BR" sz="2200" b="1" dirty="0">
                <a:latin typeface="Arial Narrow" panose="020B0606020202030204" pitchFamily="34" charset="0"/>
              </a:rPr>
              <a:t>7. </a:t>
            </a:r>
            <a:r>
              <a:rPr lang="pt-BR" sz="2200" dirty="0">
                <a:latin typeface="Arial Narrow" panose="020B0606020202030204" pitchFamily="34" charset="0"/>
              </a:rPr>
              <a:t>Gabriela tem 180 livros em uma pequena biblioteca em sua casa e 35% é sobre a área científica. Quantos livros Gabriela tem sobre a área científica?</a:t>
            </a:r>
          </a:p>
          <a:p>
            <a:endParaRPr lang="pt-BR" sz="2200" dirty="0">
              <a:latin typeface="Arial Narrow" panose="020B0606020202030204" pitchFamily="34" charset="0"/>
            </a:endParaRPr>
          </a:p>
          <a:p>
            <a:r>
              <a:rPr lang="pt-BR" sz="2200" b="1" dirty="0">
                <a:latin typeface="Arial Narrow" panose="020B0606020202030204" pitchFamily="34" charset="0"/>
              </a:rPr>
              <a:t>8. </a:t>
            </a:r>
            <a:r>
              <a:rPr lang="pt-BR" sz="2200" dirty="0">
                <a:latin typeface="Arial Narrow" panose="020B0606020202030204" pitchFamily="34" charset="0"/>
              </a:rPr>
              <a:t>Em uma festa de fim de ano, Carlos foi sorteado com uma caixa com 45 bombons artesanais. Ele comeu 12 e distribuiu outros 6 a seus amigos. Qual é o percentual que representa a quantidade que sobrou na caixa de bombons de Carlos?</a:t>
            </a:r>
          </a:p>
          <a:p>
            <a:pPr marL="342900" indent="-342900">
              <a:buAutoNum type="alphaUcParenBoth"/>
            </a:pPr>
            <a:r>
              <a:rPr lang="pt-BR" sz="2200" dirty="0">
                <a:latin typeface="Arial Narrow" panose="020B0606020202030204" pitchFamily="34" charset="0"/>
              </a:rPr>
              <a:t>18% </a:t>
            </a:r>
          </a:p>
          <a:p>
            <a:r>
              <a:rPr lang="pt-BR" sz="2200" dirty="0">
                <a:latin typeface="Arial Narrow" panose="020B0606020202030204" pitchFamily="34" charset="0"/>
              </a:rPr>
              <a:t>(B) 40% </a:t>
            </a:r>
          </a:p>
          <a:p>
            <a:r>
              <a:rPr lang="pt-BR" sz="2200" dirty="0">
                <a:latin typeface="Arial Narrow" panose="020B0606020202030204" pitchFamily="34" charset="0"/>
              </a:rPr>
              <a:t>(C) 50% </a:t>
            </a:r>
          </a:p>
          <a:p>
            <a:r>
              <a:rPr lang="pt-BR" sz="2200" dirty="0">
                <a:latin typeface="Arial Narrow" panose="020B0606020202030204" pitchFamily="34" charset="0"/>
              </a:rPr>
              <a:t>(D) 60%</a:t>
            </a:r>
          </a:p>
          <a:p>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058339DC-B490-0D21-A119-04D401AA90A4}"/>
              </a:ext>
            </a:extLst>
          </p:cNvPr>
          <p:cNvSpPr txBox="1"/>
          <p:nvPr/>
        </p:nvSpPr>
        <p:spPr>
          <a:xfrm>
            <a:off x="6097524" y="727055"/>
            <a:ext cx="5991606" cy="2462213"/>
          </a:xfrm>
          <a:prstGeom prst="rect">
            <a:avLst/>
          </a:prstGeom>
          <a:noFill/>
        </p:spPr>
        <p:txBody>
          <a:bodyPr wrap="square">
            <a:spAutoFit/>
          </a:bodyPr>
          <a:lstStyle/>
          <a:p>
            <a:pPr algn="just"/>
            <a:r>
              <a:rPr lang="pt-BR" sz="2200" b="1" dirty="0">
                <a:latin typeface="Arial Narrow" panose="020B0606020202030204" pitchFamily="34" charset="0"/>
              </a:rPr>
              <a:t>9. </a:t>
            </a:r>
            <a:r>
              <a:rPr lang="pt-BR" sz="2200" dirty="0">
                <a:latin typeface="Arial Narrow" panose="020B0606020202030204" pitchFamily="34" charset="0"/>
              </a:rPr>
              <a:t>O salário de um corretor de imóveis é composto por uma parte fixa de R$ 1621,00, acrescida de uma comissão de 5% sobre o valor total de suas vendas no mês. No mês de agosto, esse corretor realizou apenas uma venda, um apartamento no valor de R$ 350 000,00. Qual será o valor do salário do corretor no mês de agosto? </a:t>
            </a: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4208A91-E4C7-D4DE-4451-DE3888A14027}"/>
                  </a:ext>
                </a:extLst>
              </p:cNvPr>
              <p:cNvSpPr txBox="1"/>
              <p:nvPr/>
            </p:nvSpPr>
            <p:spPr>
              <a:xfrm>
                <a:off x="6097524" y="3429000"/>
                <a:ext cx="5991606" cy="2947923"/>
              </a:xfrm>
              <a:prstGeom prst="rect">
                <a:avLst/>
              </a:prstGeom>
              <a:noFill/>
            </p:spPr>
            <p:txBody>
              <a:bodyPr wrap="square">
                <a:spAutoFit/>
              </a:bodyPr>
              <a:lstStyle/>
              <a:p>
                <a:pPr algn="just"/>
                <a:r>
                  <a:rPr lang="pt-BR" sz="2200" b="1" dirty="0">
                    <a:latin typeface="Arial Narrow" panose="020B0606020202030204" pitchFamily="34" charset="0"/>
                  </a:rPr>
                  <a:t>10. </a:t>
                </a:r>
                <a:r>
                  <a:rPr lang="pt-BR" sz="2200" dirty="0">
                    <a:latin typeface="Arial Narrow" panose="020B0606020202030204" pitchFamily="34" charset="0"/>
                  </a:rPr>
                  <a:t>O daltonismo, ou discromatopsia, é uma condição visual que dificulta a percepção das cores, especialmente a distinção entre vermelho e verde. É mais comum em homens, devido a um gene recessivo no cromossomo X. Embora não cause cegueira, o daltonismo pode afetar a qualidade de vida e causar dificuldades em algumas atividades. Estima-se que </a:t>
                </a:r>
                <a14:m>
                  <m:oMath xmlns:m="http://schemas.openxmlformats.org/officeDocument/2006/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5</m:t>
                        </m:r>
                      </m:num>
                      <m:den>
                        <m:r>
                          <a:rPr lang="pt-BR" sz="2200" b="0" i="1" smtClean="0">
                            <a:latin typeface="Cambria Math" panose="02040503050406030204" pitchFamily="18" charset="0"/>
                          </a:rPr>
                          <m:t>100</m:t>
                        </m:r>
                      </m:den>
                    </m:f>
                  </m:oMath>
                </a14:m>
                <a:r>
                  <a:rPr lang="pt-BR" sz="2200" dirty="0">
                    <a:latin typeface="Arial Narrow" panose="020B0606020202030204" pitchFamily="34" charset="0"/>
                  </a:rPr>
                  <a:t> esse distúrbio visual.</a:t>
                </a:r>
              </a:p>
            </p:txBody>
          </p:sp>
        </mc:Choice>
        <mc:Fallback xmlns="">
          <p:sp>
            <p:nvSpPr>
              <p:cNvPr id="7" name="CaixaDeTexto 6">
                <a:extLst>
                  <a:ext uri="{FF2B5EF4-FFF2-40B4-BE49-F238E27FC236}">
                    <a16:creationId xmlns:a16="http://schemas.microsoft.com/office/drawing/2014/main" id="{C4208A91-E4C7-D4DE-4451-DE3888A14027}"/>
                  </a:ext>
                </a:extLst>
              </p:cNvPr>
              <p:cNvSpPr txBox="1">
                <a:spLocks noRot="1" noChangeAspect="1" noMove="1" noResize="1" noEditPoints="1" noAdjustHandles="1" noChangeArrowheads="1" noChangeShapeType="1" noTextEdit="1"/>
              </p:cNvSpPr>
              <p:nvPr/>
            </p:nvSpPr>
            <p:spPr>
              <a:xfrm>
                <a:off x="6097524" y="3429000"/>
                <a:ext cx="5991606" cy="2947923"/>
              </a:xfrm>
              <a:prstGeom prst="rect">
                <a:avLst/>
              </a:prstGeom>
              <a:blipFill>
                <a:blip r:embed="rId2"/>
                <a:stretch>
                  <a:fillRect l="-1322" t="-1449" r="-1322" b="-3520"/>
                </a:stretch>
              </a:blipFill>
            </p:spPr>
            <p:txBody>
              <a:bodyPr/>
              <a:lstStyle/>
              <a:p>
                <a:r>
                  <a:rPr lang="pt-BR">
                    <a:noFill/>
                  </a:rPr>
                  <a:t> </a:t>
                </a:r>
              </a:p>
            </p:txBody>
          </p:sp>
        </mc:Fallback>
      </mc:AlternateContent>
    </p:spTree>
    <p:extLst>
      <p:ext uri="{BB962C8B-B14F-4D97-AF65-F5344CB8AC3E}">
        <p14:creationId xmlns:p14="http://schemas.microsoft.com/office/powerpoint/2010/main" val="2732568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CD917B-2997-79B1-E327-5D8C41AB840D}"/>
              </a:ext>
            </a:extLst>
          </p:cNvPr>
          <p:cNvSpPr txBox="1"/>
          <p:nvPr/>
        </p:nvSpPr>
        <p:spPr>
          <a:xfrm>
            <a:off x="102870" y="755595"/>
            <a:ext cx="5923026" cy="4832092"/>
          </a:xfrm>
          <a:prstGeom prst="rect">
            <a:avLst/>
          </a:prstGeom>
          <a:noFill/>
        </p:spPr>
        <p:txBody>
          <a:bodyPr wrap="square">
            <a:spAutoFit/>
          </a:bodyPr>
          <a:lstStyle/>
          <a:p>
            <a:pPr algn="just"/>
            <a:r>
              <a:rPr lang="pt-BR" sz="2200" dirty="0">
                <a:latin typeface="Arial Narrow" panose="020B0606020202030204" pitchFamily="34" charset="0"/>
              </a:rPr>
              <a:t>Responda: </a:t>
            </a:r>
          </a:p>
          <a:p>
            <a:pPr algn="just"/>
            <a:r>
              <a:rPr lang="pt-BR" sz="2200" dirty="0">
                <a:latin typeface="Arial Narrow" panose="020B0606020202030204" pitchFamily="34" charset="0"/>
              </a:rPr>
              <a:t>a) Sabe-se que a população mundial em 2024, é de aproximadamente 8,3 bilhões de pessoas, qual é a quantidade de pessoas que sofre deste distúrbio no mundo?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A cidade de Luziânia, localizada no leste goiano, possui cerca de 210 000 habitantes, segundo estimativas para 2026. Com base nesses dados, qual é a quantidade estimada de daltônicos nessa cidade?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 Sabe-se que a população de daltônicos da cidade de Catalão equivale a 6040 pessoas. Qual é a população da cidade de Catalão?</a:t>
            </a:r>
          </a:p>
        </p:txBody>
      </p:sp>
      <p:sp>
        <p:nvSpPr>
          <p:cNvPr id="5" name="CaixaDeTexto 4">
            <a:extLst>
              <a:ext uri="{FF2B5EF4-FFF2-40B4-BE49-F238E27FC236}">
                <a16:creationId xmlns:a16="http://schemas.microsoft.com/office/drawing/2014/main" id="{1AD2BF81-447B-983A-B0EB-E465F5396A82}"/>
              </a:ext>
            </a:extLst>
          </p:cNvPr>
          <p:cNvSpPr txBox="1"/>
          <p:nvPr/>
        </p:nvSpPr>
        <p:spPr>
          <a:xfrm>
            <a:off x="6166106" y="755595"/>
            <a:ext cx="5923024" cy="3416320"/>
          </a:xfrm>
          <a:prstGeom prst="rect">
            <a:avLst/>
          </a:prstGeom>
          <a:noFill/>
        </p:spPr>
        <p:txBody>
          <a:bodyPr wrap="square">
            <a:spAutoFit/>
          </a:bodyPr>
          <a:lstStyle/>
          <a:p>
            <a:pPr algn="just"/>
            <a:r>
              <a:rPr lang="pt-BR" sz="2200" b="1" dirty="0">
                <a:latin typeface="Arial Narrow" panose="020B0606020202030204" pitchFamily="34" charset="0"/>
              </a:rPr>
              <a:t>11. </a:t>
            </a:r>
            <a:r>
              <a:rPr lang="pt-BR" sz="2200" dirty="0">
                <a:latin typeface="Arial Narrow" panose="020B0606020202030204" pitchFamily="34" charset="0"/>
              </a:rPr>
              <a:t>Fernando treina todo os dias, com uma meta diária de correr 12 km. Em um determinado dia, após o início do treino, Fernando percebeu que já havia completado 72% da meta. Quantos quilômetros ainda faltam para que ele conclua o treino? </a:t>
            </a:r>
          </a:p>
          <a:p>
            <a:pPr algn="just"/>
            <a:r>
              <a:rPr lang="pt-BR" sz="2200" dirty="0">
                <a:latin typeface="Arial Narrow" panose="020B0606020202030204" pitchFamily="34" charset="0"/>
              </a:rPr>
              <a:t>(A) 3,36 </a:t>
            </a:r>
          </a:p>
          <a:p>
            <a:pPr algn="just"/>
            <a:r>
              <a:rPr lang="pt-BR" sz="2200" dirty="0">
                <a:latin typeface="Arial Narrow" panose="020B0606020202030204" pitchFamily="34" charset="0"/>
              </a:rPr>
              <a:t>(B) 6,84 </a:t>
            </a:r>
          </a:p>
          <a:p>
            <a:pPr algn="just"/>
            <a:r>
              <a:rPr lang="pt-BR" sz="2200" dirty="0">
                <a:latin typeface="Arial Narrow" panose="020B0606020202030204" pitchFamily="34" charset="0"/>
              </a:rPr>
              <a:t>(C) 7,20 </a:t>
            </a:r>
          </a:p>
          <a:p>
            <a:pPr algn="just"/>
            <a:r>
              <a:rPr lang="pt-BR" sz="2200" dirty="0">
                <a:latin typeface="Arial Narrow" panose="020B0606020202030204" pitchFamily="34" charset="0"/>
              </a:rPr>
              <a:t>(D) 8,64</a:t>
            </a:r>
          </a:p>
          <a:p>
            <a:endParaRPr lang="pt-BR" dirty="0"/>
          </a:p>
        </p:txBody>
      </p:sp>
      <p:sp>
        <p:nvSpPr>
          <p:cNvPr id="7" name="CaixaDeTexto 6">
            <a:extLst>
              <a:ext uri="{FF2B5EF4-FFF2-40B4-BE49-F238E27FC236}">
                <a16:creationId xmlns:a16="http://schemas.microsoft.com/office/drawing/2014/main" id="{33CD7BEF-6174-FCC2-0F5F-850125DFAE1A}"/>
              </a:ext>
            </a:extLst>
          </p:cNvPr>
          <p:cNvSpPr txBox="1"/>
          <p:nvPr/>
        </p:nvSpPr>
        <p:spPr>
          <a:xfrm>
            <a:off x="6114671" y="4089368"/>
            <a:ext cx="6025894" cy="2123658"/>
          </a:xfrm>
          <a:prstGeom prst="rect">
            <a:avLst/>
          </a:prstGeom>
          <a:noFill/>
        </p:spPr>
        <p:txBody>
          <a:bodyPr wrap="square">
            <a:spAutoFit/>
          </a:bodyPr>
          <a:lstStyle/>
          <a:p>
            <a:pPr algn="just"/>
            <a:r>
              <a:rPr lang="pt-BR" sz="2200" b="1" dirty="0">
                <a:latin typeface="Arial Narrow" panose="020B0606020202030204" pitchFamily="34" charset="0"/>
              </a:rPr>
              <a:t>12. </a:t>
            </a:r>
            <a:r>
              <a:rPr lang="pt-BR" sz="2200" dirty="0">
                <a:latin typeface="Arial Narrow" panose="020B0606020202030204" pitchFamily="34" charset="0"/>
              </a:rPr>
              <a:t>Amanda realiza um treino diário de corrida no Parque Vaca Brava, localizado em Goiânia. Do total diário, ela já realizou 13,2 km, que corresponde a 60% do total do seu treino. </a:t>
            </a:r>
          </a:p>
          <a:p>
            <a:pPr algn="just"/>
            <a:r>
              <a:rPr lang="pt-BR" sz="2200" dirty="0">
                <a:latin typeface="Arial Narrow" panose="020B0606020202030204" pitchFamily="34" charset="0"/>
              </a:rPr>
              <a:t>Qual é a distância, em quilômetros, do treino completo diário de Amanda?</a:t>
            </a:r>
          </a:p>
        </p:txBody>
      </p:sp>
    </p:spTree>
    <p:extLst>
      <p:ext uri="{BB962C8B-B14F-4D97-AF65-F5344CB8AC3E}">
        <p14:creationId xmlns:p14="http://schemas.microsoft.com/office/powerpoint/2010/main" val="549970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048723A-D783-3ADF-0FDE-81A7F39B33E9}"/>
              </a:ext>
            </a:extLst>
          </p:cNvPr>
          <p:cNvSpPr txBox="1"/>
          <p:nvPr/>
        </p:nvSpPr>
        <p:spPr>
          <a:xfrm>
            <a:off x="0" y="715232"/>
            <a:ext cx="6020562" cy="4493538"/>
          </a:xfrm>
          <a:prstGeom prst="rect">
            <a:avLst/>
          </a:prstGeom>
          <a:noFill/>
        </p:spPr>
        <p:txBody>
          <a:bodyPr wrap="square">
            <a:spAutoFit/>
          </a:bodyPr>
          <a:lstStyle/>
          <a:p>
            <a:pPr algn="just"/>
            <a:r>
              <a:rPr lang="pt-BR" sz="2200" b="1" dirty="0">
                <a:latin typeface="Arial Narrow" panose="020B0606020202030204" pitchFamily="34" charset="0"/>
              </a:rPr>
              <a:t>13. </a:t>
            </a:r>
            <a:r>
              <a:rPr lang="pt-BR" sz="2200" dirty="0">
                <a:latin typeface="Arial Narrow" panose="020B0606020202030204" pitchFamily="34" charset="0"/>
              </a:rPr>
              <a:t>Durante uma liquidação em uma loja de eletrônicos, um cliente observou que um fone de ouvido estava com um desconto de R$ 26,00, equivalente a 5% do valor original do produto. Qual era o preço original do fone de ouvido antes do desconto?</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14</a:t>
            </a:r>
            <a:r>
              <a:rPr lang="pt-BR" sz="2200" dirty="0">
                <a:latin typeface="Arial Narrow" panose="020B0606020202030204" pitchFamily="34" charset="0"/>
              </a:rPr>
              <a:t>. Lucas tinha uma dívida de R$ 15 200,00 com o cartão de crédito e pagou 90% desse valor. </a:t>
            </a:r>
          </a:p>
          <a:p>
            <a:pPr algn="just"/>
            <a:r>
              <a:rPr lang="pt-BR" sz="2200" dirty="0">
                <a:latin typeface="Arial Narrow" panose="020B0606020202030204" pitchFamily="34" charset="0"/>
              </a:rPr>
              <a:t>a) Qual é o valor que Lucas deverá pagar para quitar sua dívida? </a:t>
            </a:r>
          </a:p>
          <a:p>
            <a:pPr algn="just"/>
            <a:r>
              <a:rPr lang="pt-BR" sz="2200" dirty="0">
                <a:latin typeface="Arial Narrow" panose="020B0606020202030204" pitchFamily="34" charset="0"/>
              </a:rPr>
              <a:t>b) Se for possível pagar a dívida restante em 20 parcelas, qual será o valor de cada parcela?</a:t>
            </a:r>
          </a:p>
        </p:txBody>
      </p:sp>
      <p:sp>
        <p:nvSpPr>
          <p:cNvPr id="5" name="CaixaDeTexto 4">
            <a:extLst>
              <a:ext uri="{FF2B5EF4-FFF2-40B4-BE49-F238E27FC236}">
                <a16:creationId xmlns:a16="http://schemas.microsoft.com/office/drawing/2014/main" id="{E818146A-A48E-13BD-1CA1-9927229F2C88}"/>
              </a:ext>
            </a:extLst>
          </p:cNvPr>
          <p:cNvSpPr txBox="1"/>
          <p:nvPr/>
        </p:nvSpPr>
        <p:spPr>
          <a:xfrm>
            <a:off x="6171440" y="1513439"/>
            <a:ext cx="5889496" cy="1107996"/>
          </a:xfrm>
          <a:prstGeom prst="rect">
            <a:avLst/>
          </a:prstGeom>
          <a:noFill/>
        </p:spPr>
        <p:txBody>
          <a:bodyPr wrap="square">
            <a:spAutoFit/>
          </a:bodyPr>
          <a:lstStyle/>
          <a:p>
            <a:pPr algn="just"/>
            <a:r>
              <a:rPr lang="pt-BR" sz="2200" dirty="0">
                <a:latin typeface="Arial Narrow" panose="020B0606020202030204" pitchFamily="34" charset="0"/>
              </a:rPr>
              <a:t>Caro(a) estudante, neste momento vamos exercitar a habilidade em identificar diferentes representações de um mesmo número racional.</a:t>
            </a:r>
          </a:p>
        </p:txBody>
      </p:sp>
      <p:pic>
        <p:nvPicPr>
          <p:cNvPr id="7" name="Imagem 6">
            <a:extLst>
              <a:ext uri="{FF2B5EF4-FFF2-40B4-BE49-F238E27FC236}">
                <a16:creationId xmlns:a16="http://schemas.microsoft.com/office/drawing/2014/main" id="{0E509872-EF19-7459-DBA2-C9406AF5A22C}"/>
              </a:ext>
            </a:extLst>
          </p:cNvPr>
          <p:cNvPicPr>
            <a:picLocks noChangeAspect="1"/>
          </p:cNvPicPr>
          <p:nvPr/>
        </p:nvPicPr>
        <p:blipFill>
          <a:blip r:embed="rId2"/>
          <a:stretch>
            <a:fillRect/>
          </a:stretch>
        </p:blipFill>
        <p:spPr>
          <a:xfrm>
            <a:off x="6171440" y="715232"/>
            <a:ext cx="5982535" cy="2257740"/>
          </a:xfrm>
          <a:prstGeom prst="rect">
            <a:avLst/>
          </a:prstGeom>
        </p:spPr>
      </p:pic>
      <p:sp>
        <p:nvSpPr>
          <p:cNvPr id="9" name="CaixaDeTexto 8">
            <a:extLst>
              <a:ext uri="{FF2B5EF4-FFF2-40B4-BE49-F238E27FC236}">
                <a16:creationId xmlns:a16="http://schemas.microsoft.com/office/drawing/2014/main" id="{DAF9527D-91CC-860A-DB36-03CA1AB955DC}"/>
              </a:ext>
            </a:extLst>
          </p:cNvPr>
          <p:cNvSpPr txBox="1"/>
          <p:nvPr/>
        </p:nvSpPr>
        <p:spPr>
          <a:xfrm>
            <a:off x="6171440" y="3050310"/>
            <a:ext cx="5889496" cy="3477875"/>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Observe a fração a seguir.</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O número decimal correspondente a essa fração é </a:t>
            </a:r>
          </a:p>
          <a:p>
            <a:pPr algn="just"/>
            <a:r>
              <a:rPr lang="pt-BR" sz="2200" dirty="0">
                <a:latin typeface="Arial Narrow" panose="020B0606020202030204" pitchFamily="34" charset="0"/>
              </a:rPr>
              <a:t>(A) 0,015 </a:t>
            </a:r>
          </a:p>
          <a:p>
            <a:pPr algn="just"/>
            <a:r>
              <a:rPr lang="pt-BR" sz="2200" dirty="0">
                <a:latin typeface="Arial Narrow" panose="020B0606020202030204" pitchFamily="34" charset="0"/>
              </a:rPr>
              <a:t>(B) 0,15 </a:t>
            </a:r>
          </a:p>
          <a:p>
            <a:pPr algn="just"/>
            <a:r>
              <a:rPr lang="pt-BR" sz="2200" dirty="0">
                <a:latin typeface="Arial Narrow" panose="020B0606020202030204" pitchFamily="34" charset="0"/>
              </a:rPr>
              <a:t>(C) 1,5 </a:t>
            </a:r>
          </a:p>
          <a:p>
            <a:pPr algn="just"/>
            <a:r>
              <a:rPr lang="pt-BR" sz="2200" dirty="0">
                <a:latin typeface="Arial Narrow" panose="020B0606020202030204" pitchFamily="34" charset="0"/>
              </a:rPr>
              <a:t>(D) 15,0</a:t>
            </a:r>
          </a:p>
        </p:txBody>
      </p:sp>
      <p:pic>
        <p:nvPicPr>
          <p:cNvPr id="11" name="Imagem 10">
            <a:extLst>
              <a:ext uri="{FF2B5EF4-FFF2-40B4-BE49-F238E27FC236}">
                <a16:creationId xmlns:a16="http://schemas.microsoft.com/office/drawing/2014/main" id="{5C2B56B9-0E57-1560-99DF-E154708A2578}"/>
              </a:ext>
            </a:extLst>
          </p:cNvPr>
          <p:cNvPicPr>
            <a:picLocks noChangeAspect="1"/>
          </p:cNvPicPr>
          <p:nvPr/>
        </p:nvPicPr>
        <p:blipFill>
          <a:blip r:embed="rId3"/>
          <a:stretch>
            <a:fillRect/>
          </a:stretch>
        </p:blipFill>
        <p:spPr>
          <a:xfrm>
            <a:off x="8135213" y="3547872"/>
            <a:ext cx="1800000" cy="1150376"/>
          </a:xfrm>
          <a:prstGeom prst="rect">
            <a:avLst/>
          </a:prstGeom>
        </p:spPr>
      </p:pic>
    </p:spTree>
    <p:extLst>
      <p:ext uri="{BB962C8B-B14F-4D97-AF65-F5344CB8AC3E}">
        <p14:creationId xmlns:p14="http://schemas.microsoft.com/office/powerpoint/2010/main" val="1993496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DE69175-57D8-9D1D-BB1D-3532618D08AA}"/>
              </a:ext>
            </a:extLst>
          </p:cNvPr>
          <p:cNvSpPr txBox="1"/>
          <p:nvPr/>
        </p:nvSpPr>
        <p:spPr>
          <a:xfrm>
            <a:off x="64008" y="727055"/>
            <a:ext cx="5961888" cy="3170099"/>
          </a:xfrm>
          <a:prstGeom prst="rect">
            <a:avLst/>
          </a:prstGeom>
          <a:noFill/>
        </p:spPr>
        <p:txBody>
          <a:bodyPr wrap="square">
            <a:spAutoFit/>
          </a:bodyPr>
          <a:lstStyle/>
          <a:p>
            <a:pPr algn="just"/>
            <a:r>
              <a:rPr lang="pt-BR" sz="2200" b="1" dirty="0">
                <a:latin typeface="Arial Narrow" panose="020B0606020202030204" pitchFamily="34" charset="0"/>
              </a:rPr>
              <a:t>Item 2. </a:t>
            </a:r>
            <a:r>
              <a:rPr lang="pt-BR" sz="2200" dirty="0">
                <a:latin typeface="Arial Narrow" panose="020B0606020202030204" pitchFamily="34" charset="0"/>
              </a:rPr>
              <a:t>Observe o número decimal a seguir. </a:t>
            </a:r>
          </a:p>
          <a:p>
            <a:pPr algn="just"/>
            <a:endParaRPr lang="pt-BR" sz="2200" dirty="0">
              <a:latin typeface="Arial Narrow" panose="020B0606020202030204" pitchFamily="34" charset="0"/>
            </a:endParaRPr>
          </a:p>
          <a:p>
            <a:pPr algn="ctr"/>
            <a:r>
              <a:rPr lang="pt-BR" sz="2400" b="1" dirty="0">
                <a:latin typeface="Arial Narrow" panose="020B0606020202030204" pitchFamily="34" charset="0"/>
              </a:rPr>
              <a:t>0,48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 representação desse número na forma percentual é </a:t>
            </a:r>
          </a:p>
          <a:p>
            <a:pPr algn="just"/>
            <a:r>
              <a:rPr lang="pt-BR" sz="2200" dirty="0">
                <a:latin typeface="Arial Narrow" panose="020B0606020202030204" pitchFamily="34" charset="0"/>
              </a:rPr>
              <a:t>(A) 0,48%. </a:t>
            </a:r>
          </a:p>
          <a:p>
            <a:pPr algn="just"/>
            <a:r>
              <a:rPr lang="pt-BR" sz="2200" dirty="0">
                <a:latin typeface="Arial Narrow" panose="020B0606020202030204" pitchFamily="34" charset="0"/>
              </a:rPr>
              <a:t>(B) 4,8%. </a:t>
            </a:r>
          </a:p>
          <a:p>
            <a:pPr algn="just"/>
            <a:r>
              <a:rPr lang="pt-BR" sz="2200" dirty="0">
                <a:latin typeface="Arial Narrow" panose="020B0606020202030204" pitchFamily="34" charset="0"/>
              </a:rPr>
              <a:t>(C) 48%. </a:t>
            </a:r>
          </a:p>
          <a:p>
            <a:pPr algn="just"/>
            <a:r>
              <a:rPr lang="pt-BR" sz="2200" dirty="0">
                <a:latin typeface="Arial Narrow" panose="020B0606020202030204" pitchFamily="34" charset="0"/>
              </a:rPr>
              <a:t>(D) 480%.</a:t>
            </a:r>
          </a:p>
        </p:txBody>
      </p:sp>
      <p:pic>
        <p:nvPicPr>
          <p:cNvPr id="5" name="Imagem 4">
            <a:extLst>
              <a:ext uri="{FF2B5EF4-FFF2-40B4-BE49-F238E27FC236}">
                <a16:creationId xmlns:a16="http://schemas.microsoft.com/office/drawing/2014/main" id="{3D0C1A11-5050-CBA5-6930-D7D0BE8B5D7E}"/>
              </a:ext>
            </a:extLst>
          </p:cNvPr>
          <p:cNvPicPr>
            <a:picLocks noChangeAspect="1"/>
          </p:cNvPicPr>
          <p:nvPr/>
        </p:nvPicPr>
        <p:blipFill>
          <a:blip r:embed="rId2"/>
          <a:stretch>
            <a:fillRect/>
          </a:stretch>
        </p:blipFill>
        <p:spPr>
          <a:xfrm>
            <a:off x="6333400" y="606322"/>
            <a:ext cx="4685120" cy="3216650"/>
          </a:xfrm>
          <a:prstGeom prst="rect">
            <a:avLst/>
          </a:prstGeom>
        </p:spPr>
      </p:pic>
      <p:pic>
        <p:nvPicPr>
          <p:cNvPr id="7" name="Imagem 6">
            <a:extLst>
              <a:ext uri="{FF2B5EF4-FFF2-40B4-BE49-F238E27FC236}">
                <a16:creationId xmlns:a16="http://schemas.microsoft.com/office/drawing/2014/main" id="{54DB6E55-7C88-38F7-BC1E-E030ED124476}"/>
              </a:ext>
            </a:extLst>
          </p:cNvPr>
          <p:cNvPicPr>
            <a:picLocks noChangeAspect="1"/>
          </p:cNvPicPr>
          <p:nvPr/>
        </p:nvPicPr>
        <p:blipFill>
          <a:blip r:embed="rId3"/>
          <a:srcRect b="48088"/>
          <a:stretch>
            <a:fillRect/>
          </a:stretch>
        </p:blipFill>
        <p:spPr>
          <a:xfrm>
            <a:off x="6333399" y="3822972"/>
            <a:ext cx="4691091" cy="2705844"/>
          </a:xfrm>
          <a:prstGeom prst="rect">
            <a:avLst/>
          </a:prstGeom>
        </p:spPr>
      </p:pic>
    </p:spTree>
    <p:extLst>
      <p:ext uri="{BB962C8B-B14F-4D97-AF65-F5344CB8AC3E}">
        <p14:creationId xmlns:p14="http://schemas.microsoft.com/office/powerpoint/2010/main" val="4246860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EE61A11-E401-C4F5-AC13-8192FC998E68}"/>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54432" y="688402"/>
            <a:ext cx="3600000" cy="750302"/>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5FA2AF3-299B-260A-FBDB-298D51C54B91}"/>
              </a:ext>
            </a:extLst>
          </p:cNvPr>
          <p:cNvSpPr txBox="1"/>
          <p:nvPr/>
        </p:nvSpPr>
        <p:spPr>
          <a:xfrm>
            <a:off x="73152" y="1548432"/>
            <a:ext cx="5952744" cy="5170646"/>
          </a:xfrm>
          <a:prstGeom prst="rect">
            <a:avLst/>
          </a:prstGeom>
          <a:noFill/>
        </p:spPr>
        <p:txBody>
          <a:bodyPr wrap="square">
            <a:spAutoFit/>
          </a:bodyPr>
          <a:lstStyle/>
          <a:p>
            <a:pPr algn="ctr"/>
            <a:r>
              <a:rPr lang="pt-BR" sz="2200" b="1" dirty="0">
                <a:latin typeface="Arial Narrow" panose="020B0606020202030204" pitchFamily="34" charset="0"/>
              </a:rPr>
              <a:t>AUMENTO E DESCONTO PERCENTUAL </a:t>
            </a:r>
          </a:p>
          <a:p>
            <a:pPr algn="just"/>
            <a:r>
              <a:rPr lang="pt-BR" sz="2200" dirty="0">
                <a:latin typeface="Arial Narrow" panose="020B0606020202030204" pitchFamily="34" charset="0"/>
              </a:rPr>
              <a:t>Frequentemente, os acréscimos ou decréscimos (descontos) aplicados em algumas situações, são baseados em porcentagem. Veja de forma prática, como se calcular os valores obtidos em cada situação: </a:t>
            </a:r>
          </a:p>
          <a:p>
            <a:pPr marL="342900" indent="-342900" algn="just">
              <a:buFont typeface="Wingdings" panose="05000000000000000000" pitchFamily="2" charset="2"/>
              <a:buChar char="Ø"/>
            </a:pPr>
            <a:r>
              <a:rPr lang="pt-BR" sz="2200" b="1" dirty="0">
                <a:latin typeface="Arial Narrow" panose="020B0606020202030204" pitchFamily="34" charset="0"/>
              </a:rPr>
              <a:t>Fator multiplicativo </a:t>
            </a:r>
          </a:p>
          <a:p>
            <a:pPr algn="just"/>
            <a:r>
              <a:rPr lang="pt-BR" sz="2200" dirty="0">
                <a:latin typeface="Arial Narrow" panose="020B0606020202030204" pitchFamily="34" charset="0"/>
              </a:rPr>
              <a:t>O fator multiplicativo na porcentagem é o número decimal usado para calcular diretamente o valor final de um produto ou serviço após um aumento ou desconto. Para não precisarmos calcular a "regra de três", podemos usar esse fator para encontrar o resultado em uma única multiplicação: </a:t>
            </a:r>
          </a:p>
          <a:p>
            <a:pPr algn="ctr"/>
            <a:r>
              <a:rPr lang="pt-BR" sz="2200" b="1" dirty="0">
                <a:latin typeface="Arial Narrow" panose="020B0606020202030204" pitchFamily="34" charset="0"/>
              </a:rPr>
              <a:t>Valor inicial  ×  Fator multiplicativo = Valor final </a:t>
            </a:r>
          </a:p>
          <a:p>
            <a:pPr algn="just"/>
            <a:r>
              <a:rPr lang="pt-BR" sz="2200" b="1" dirty="0">
                <a:latin typeface="Arial Narrow" panose="020B0606020202030204" pitchFamily="34" charset="0"/>
              </a:rPr>
              <a:t>Para acréscimo: </a:t>
            </a:r>
            <a:r>
              <a:rPr lang="pt-BR" sz="2200" dirty="0">
                <a:latin typeface="Arial Narrow" panose="020B0606020202030204" pitchFamily="34" charset="0"/>
              </a:rPr>
              <a:t>Valor multiplicado pela soma de 1 mais a porcentagem (na forma decimal).</a:t>
            </a:r>
          </a:p>
        </p:txBody>
      </p:sp>
      <p:pic>
        <p:nvPicPr>
          <p:cNvPr id="6" name="Imagem 5">
            <a:extLst>
              <a:ext uri="{FF2B5EF4-FFF2-40B4-BE49-F238E27FC236}">
                <a16:creationId xmlns:a16="http://schemas.microsoft.com/office/drawing/2014/main" id="{12CFF9D4-89AD-9BF2-1F94-A8D47CB62807}"/>
              </a:ext>
            </a:extLst>
          </p:cNvPr>
          <p:cNvPicPr>
            <a:picLocks noChangeAspect="1"/>
          </p:cNvPicPr>
          <p:nvPr/>
        </p:nvPicPr>
        <p:blipFill>
          <a:blip r:embed="rId3"/>
          <a:stretch>
            <a:fillRect/>
          </a:stretch>
        </p:blipFill>
        <p:spPr>
          <a:xfrm>
            <a:off x="6407424" y="1063553"/>
            <a:ext cx="5400000" cy="1458288"/>
          </a:xfrm>
          <a:prstGeom prst="rect">
            <a:avLst/>
          </a:prstGeom>
        </p:spPr>
      </p:pic>
      <p:sp>
        <p:nvSpPr>
          <p:cNvPr id="8" name="CaixaDeTexto 7">
            <a:extLst>
              <a:ext uri="{FF2B5EF4-FFF2-40B4-BE49-F238E27FC236}">
                <a16:creationId xmlns:a16="http://schemas.microsoft.com/office/drawing/2014/main" id="{610EE0A5-7E8B-D0FB-554A-21C0A4EF3F53}"/>
              </a:ext>
            </a:extLst>
          </p:cNvPr>
          <p:cNvSpPr txBox="1"/>
          <p:nvPr/>
        </p:nvSpPr>
        <p:spPr>
          <a:xfrm>
            <a:off x="6096000" y="2631460"/>
            <a:ext cx="6022848" cy="769441"/>
          </a:xfrm>
          <a:prstGeom prst="rect">
            <a:avLst/>
          </a:prstGeom>
          <a:noFill/>
        </p:spPr>
        <p:txBody>
          <a:bodyPr wrap="square">
            <a:spAutoFit/>
          </a:bodyPr>
          <a:lstStyle/>
          <a:p>
            <a:pPr algn="just"/>
            <a:r>
              <a:rPr lang="pt-BR" sz="2200" dirty="0">
                <a:latin typeface="Arial Narrow" panose="020B0606020202030204" pitchFamily="34" charset="0"/>
              </a:rPr>
              <a:t>Para desconto: Valor multiplicado pela subtração de 1 menos a porcentagem (na forma decimal)</a:t>
            </a:r>
          </a:p>
        </p:txBody>
      </p:sp>
      <p:pic>
        <p:nvPicPr>
          <p:cNvPr id="10" name="Imagem 9">
            <a:extLst>
              <a:ext uri="{FF2B5EF4-FFF2-40B4-BE49-F238E27FC236}">
                <a16:creationId xmlns:a16="http://schemas.microsoft.com/office/drawing/2014/main" id="{DF19A66E-C2C3-EE4D-0151-615740D05FC9}"/>
              </a:ext>
            </a:extLst>
          </p:cNvPr>
          <p:cNvPicPr>
            <a:picLocks noChangeAspect="1"/>
          </p:cNvPicPr>
          <p:nvPr/>
        </p:nvPicPr>
        <p:blipFill>
          <a:blip r:embed="rId4"/>
          <a:stretch>
            <a:fillRect/>
          </a:stretch>
        </p:blipFill>
        <p:spPr>
          <a:xfrm>
            <a:off x="6677424" y="3559130"/>
            <a:ext cx="5040000" cy="1815562"/>
          </a:xfrm>
          <a:prstGeom prst="rect">
            <a:avLst/>
          </a:prstGeom>
        </p:spPr>
      </p:pic>
    </p:spTree>
    <p:extLst>
      <p:ext uri="{BB962C8B-B14F-4D97-AF65-F5344CB8AC3E}">
        <p14:creationId xmlns:p14="http://schemas.microsoft.com/office/powerpoint/2010/main" val="360214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6F9E052-4EDE-DCE7-A7AD-C70D564F80E7}"/>
                  </a:ext>
                </a:extLst>
              </p:cNvPr>
              <p:cNvSpPr txBox="1"/>
              <p:nvPr/>
            </p:nvSpPr>
            <p:spPr>
              <a:xfrm>
                <a:off x="0" y="1674674"/>
                <a:ext cx="6016752" cy="4801314"/>
              </a:xfrm>
              <a:prstGeom prst="rect">
                <a:avLst/>
              </a:prstGeom>
              <a:noFill/>
            </p:spPr>
            <p:txBody>
              <a:bodyPr wrap="square">
                <a:spAutoFit/>
              </a:bodyPr>
              <a:lstStyle/>
              <a:p>
                <a:pPr algn="just"/>
                <a:r>
                  <a:rPr lang="pt-BR" sz="2200" b="1" dirty="0">
                    <a:solidFill>
                      <a:srgbClr val="0070C0"/>
                    </a:solidFill>
                    <a:latin typeface="Arial Narrow" panose="020B0606020202030204" pitchFamily="34" charset="0"/>
                  </a:rPr>
                  <a:t>Aplicação 1</a:t>
                </a:r>
                <a:r>
                  <a:rPr lang="pt-BR" sz="2200" dirty="0">
                    <a:latin typeface="Arial Narrow" panose="020B0606020202030204" pitchFamily="34" charset="0"/>
                  </a:rPr>
                  <a:t>: Mauricio pretende pagar o aluguel do imóvel onde reside. O valor do aluguel é de R$ 1100,00 se quitado até a data de vencimento. Contudo, em caso de atraso de um dia, é aplicada uma multa de 7% sobre o valor original. Nessas condições, qual será o valor que Mauricio deverá pagar se atrasar o pagamento em um dia? </a:t>
                </a:r>
              </a:p>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Substituindo os valores fornecidos na equação: </a:t>
                </a:r>
              </a:p>
              <a:p>
                <a:pPr algn="just"/>
                <a14:m>
                  <m:oMathPara xmlns:m="http://schemas.openxmlformats.org/officeDocument/2006/math">
                    <m:oMath>
                      <m:r>
                        <a:rPr lang="pt-BR" sz="2000" b="1" i="1" dirty="0" smtClean="0">
                          <a:solidFill>
                            <a:srgbClr val="0070C0"/>
                          </a:solidFill>
                          <a:latin typeface="Cambria Math" panose="02040503050406030204" pitchFamily="18" charset="0"/>
                        </a:rPr>
                        <m:t>𝑉𝑎𝑙𝑜𝑟</m:t>
                      </m:r>
                      <m:r>
                        <a:rPr lang="pt-BR" sz="2000" b="1" i="1" dirty="0" smtClean="0">
                          <a:solidFill>
                            <a:srgbClr val="0070C0"/>
                          </a:solidFill>
                          <a:latin typeface="Cambria Math" panose="02040503050406030204" pitchFamily="18" charset="0"/>
                        </a:rPr>
                        <m:t> </m:t>
                      </m:r>
                      <m:r>
                        <a:rPr lang="pt-BR" sz="2000" b="1" i="1" dirty="0" smtClean="0">
                          <a:solidFill>
                            <a:srgbClr val="0070C0"/>
                          </a:solidFill>
                          <a:latin typeface="Cambria Math" panose="02040503050406030204" pitchFamily="18" charset="0"/>
                        </a:rPr>
                        <m:t>𝑖𝑛𝑖𝑐𝑖𝑎𝑙</m:t>
                      </m:r>
                      <m:r>
                        <a:rPr lang="pt-BR" sz="2000" b="1" i="1" dirty="0" smtClean="0">
                          <a:latin typeface="Cambria Math" panose="02040503050406030204" pitchFamily="18" charset="0"/>
                        </a:rPr>
                        <m:t>×</m:t>
                      </m:r>
                      <m:r>
                        <a:rPr lang="pt-BR" sz="2000" b="1" i="1" dirty="0" smtClean="0">
                          <a:solidFill>
                            <a:schemeClr val="accent2"/>
                          </a:solidFill>
                          <a:latin typeface="Cambria Math" panose="02040503050406030204" pitchFamily="18" charset="0"/>
                        </a:rPr>
                        <m:t>𝐹𝑎𝑡𝑜𝑟</m:t>
                      </m:r>
                      <m:r>
                        <a:rPr lang="pt-BR" sz="2000" b="1" i="1" dirty="0" smtClean="0">
                          <a:solidFill>
                            <a:schemeClr val="accent2"/>
                          </a:solidFill>
                          <a:latin typeface="Cambria Math" panose="02040503050406030204" pitchFamily="18" charset="0"/>
                        </a:rPr>
                        <m:t> </m:t>
                      </m:r>
                      <m:r>
                        <a:rPr lang="pt-BR" sz="2000" b="1" i="1" dirty="0" smtClean="0">
                          <a:solidFill>
                            <a:schemeClr val="accent2"/>
                          </a:solidFill>
                          <a:latin typeface="Cambria Math" panose="02040503050406030204" pitchFamily="18" charset="0"/>
                        </a:rPr>
                        <m:t>𝑚𝑢𝑙𝑡𝑖𝑝𝑙𝑖𝑐𝑎𝑡𝑖𝑣𝑜</m:t>
                      </m:r>
                      <m:r>
                        <a:rPr lang="pt-BR" sz="2000" b="1" i="1" dirty="0" smtClean="0">
                          <a:latin typeface="Cambria Math" panose="02040503050406030204" pitchFamily="18" charset="0"/>
                        </a:rPr>
                        <m:t>=</m:t>
                      </m:r>
                      <m:r>
                        <a:rPr lang="pt-BR" sz="2000" b="1" i="1" dirty="0" smtClean="0">
                          <a:latin typeface="Cambria Math" panose="02040503050406030204" pitchFamily="18" charset="0"/>
                        </a:rPr>
                        <m:t>𝑉𝑎𝑙𝑜𝑟</m:t>
                      </m:r>
                      <m:r>
                        <a:rPr lang="pt-BR" sz="2000" b="1" i="1" dirty="0" smtClean="0">
                          <a:latin typeface="Cambria Math" panose="02040503050406030204" pitchFamily="18" charset="0"/>
                        </a:rPr>
                        <m:t> </m:t>
                      </m:r>
                      <m:r>
                        <a:rPr lang="pt-BR" sz="2000" b="1" i="1" dirty="0" smtClean="0">
                          <a:latin typeface="Cambria Math" panose="02040503050406030204" pitchFamily="18" charset="0"/>
                        </a:rPr>
                        <m:t>𝑓𝑖𝑛𝑎𝑙</m:t>
                      </m:r>
                    </m:oMath>
                  </m:oMathPara>
                </a14:m>
                <a:endParaRPr lang="pt-BR" sz="2000" dirty="0">
                  <a:latin typeface="Arial Narrow" panose="020B0606020202030204" pitchFamily="34" charset="0"/>
                </a:endParaRPr>
              </a:p>
              <a:p>
                <a:pPr algn="just"/>
                <a:r>
                  <a:rPr lang="pt-BR" sz="2200" dirty="0">
                    <a:latin typeface="Arial Narrow" panose="020B0606020202030204" pitchFamily="34" charset="0"/>
                  </a:rPr>
                  <a:t>Temos, </a:t>
                </a:r>
              </a:p>
              <a:p>
                <a:pPr algn="just"/>
                <a14:m>
                  <m:oMathPara xmlns:m="http://schemas.openxmlformats.org/officeDocument/2006/math">
                    <m:oMath>
                      <m:r>
                        <a:rPr lang="pt-BR" sz="2200" b="0" i="1" smtClean="0">
                          <a:solidFill>
                            <a:srgbClr val="0070C0"/>
                          </a:solidFill>
                          <a:latin typeface="Cambria Math" panose="02040503050406030204" pitchFamily="18" charset="0"/>
                        </a:rPr>
                        <m:t>1100</m:t>
                      </m:r>
                      <m:r>
                        <a:rPr lang="pt-BR" sz="2200" b="0" i="1" smtClean="0">
                          <a:latin typeface="Cambria Math" panose="02040503050406030204" pitchFamily="18" charset="0"/>
                          <a:ea typeface="Cambria Math" panose="02040503050406030204" pitchFamily="18" charset="0"/>
                        </a:rPr>
                        <m:t>∙</m:t>
                      </m:r>
                      <m:d>
                        <m:dPr>
                          <m:ctrlPr>
                            <a:rPr lang="pt-BR" sz="2200" b="0" i="1" smtClean="0">
                              <a:solidFill>
                                <a:schemeClr val="accent2"/>
                              </a:solidFill>
                              <a:latin typeface="Cambria Math" panose="02040503050406030204" pitchFamily="18" charset="0"/>
                              <a:ea typeface="Cambria Math" panose="02040503050406030204" pitchFamily="18" charset="0"/>
                            </a:rPr>
                          </m:ctrlPr>
                        </m:dPr>
                        <m:e>
                          <m:r>
                            <a:rPr lang="pt-BR" sz="2200" b="0" i="1" smtClean="0">
                              <a:solidFill>
                                <a:schemeClr val="accent2"/>
                              </a:solidFill>
                              <a:latin typeface="Cambria Math" panose="02040503050406030204" pitchFamily="18" charset="0"/>
                              <a:ea typeface="Cambria Math" panose="02040503050406030204" pitchFamily="18" charset="0"/>
                            </a:rPr>
                            <m:t>1 + 0,07</m:t>
                          </m:r>
                        </m:e>
                      </m:d>
                      <m:r>
                        <a:rPr lang="pt-BR" sz="2200" b="0" i="1" smtClean="0">
                          <a:latin typeface="Cambria Math" panose="02040503050406030204" pitchFamily="18" charset="0"/>
                          <a:ea typeface="Cambria Math" panose="02040503050406030204" pitchFamily="18" charset="0"/>
                        </a:rPr>
                        <m:t>=</m:t>
                      </m:r>
                      <m:r>
                        <a:rPr lang="pt-BR" sz="2200" b="0" i="1" smtClean="0">
                          <a:solidFill>
                            <a:srgbClr val="0070C0"/>
                          </a:solidFill>
                          <a:latin typeface="Cambria Math" panose="02040503050406030204" pitchFamily="18" charset="0"/>
                          <a:ea typeface="Cambria Math" panose="02040503050406030204" pitchFamily="18" charset="0"/>
                        </a:rPr>
                        <m:t>1100</m:t>
                      </m:r>
                      <m:r>
                        <a:rPr lang="pt-BR" sz="2200" b="0" i="1" smtClean="0">
                          <a:latin typeface="Cambria Math" panose="02040503050406030204" pitchFamily="18" charset="0"/>
                          <a:ea typeface="Cambria Math" panose="02040503050406030204" pitchFamily="18" charset="0"/>
                        </a:rPr>
                        <m:t>∙</m:t>
                      </m:r>
                      <m:r>
                        <a:rPr lang="pt-BR" sz="2200" b="0" i="1" smtClean="0">
                          <a:solidFill>
                            <a:schemeClr val="accent2"/>
                          </a:solidFill>
                          <a:latin typeface="Cambria Math" panose="02040503050406030204" pitchFamily="18" charset="0"/>
                          <a:ea typeface="Cambria Math" panose="02040503050406030204" pitchFamily="18" charset="0"/>
                        </a:rPr>
                        <m:t>1,07</m:t>
                      </m:r>
                      <m:r>
                        <a:rPr lang="pt-BR" sz="2200" b="0" i="1" smtClean="0">
                          <a:latin typeface="Cambria Math" panose="02040503050406030204" pitchFamily="18" charset="0"/>
                          <a:ea typeface="Cambria Math" panose="02040503050406030204" pitchFamily="18" charset="0"/>
                        </a:rPr>
                        <m:t>=1177</m:t>
                      </m:r>
                    </m:oMath>
                  </m:oMathPara>
                </a14:m>
                <a:endParaRPr lang="pt-BR" sz="2200" dirty="0">
                  <a:latin typeface="Arial Narrow" panose="020B0606020202030204" pitchFamily="34" charset="0"/>
                </a:endParaRPr>
              </a:p>
              <a:p>
                <a:pPr algn="just"/>
                <a:r>
                  <a:rPr lang="pt-BR" sz="2200" dirty="0">
                    <a:latin typeface="Arial Narrow" panose="020B0606020202030204" pitchFamily="34" charset="0"/>
                  </a:rPr>
                  <a:t>Assim, pagando com um dia de atraso, Mauricio pagará R$ 1177,00.</a:t>
                </a:r>
              </a:p>
            </p:txBody>
          </p:sp>
        </mc:Choice>
        <mc:Fallback xmlns="">
          <p:sp>
            <p:nvSpPr>
              <p:cNvPr id="3" name="CaixaDeTexto 2">
                <a:extLst>
                  <a:ext uri="{FF2B5EF4-FFF2-40B4-BE49-F238E27FC236}">
                    <a16:creationId xmlns:a16="http://schemas.microsoft.com/office/drawing/2014/main" id="{46F9E052-4EDE-DCE7-A7AD-C70D564F80E7}"/>
                  </a:ext>
                </a:extLst>
              </p:cNvPr>
              <p:cNvSpPr txBox="1">
                <a:spLocks noRot="1" noChangeAspect="1" noMove="1" noResize="1" noEditPoints="1" noAdjustHandles="1" noChangeArrowheads="1" noChangeShapeType="1" noTextEdit="1"/>
              </p:cNvSpPr>
              <p:nvPr/>
            </p:nvSpPr>
            <p:spPr>
              <a:xfrm>
                <a:off x="0" y="1674674"/>
                <a:ext cx="6016752" cy="4801314"/>
              </a:xfrm>
              <a:prstGeom prst="rect">
                <a:avLst/>
              </a:prstGeom>
              <a:blipFill>
                <a:blip r:embed="rId2"/>
                <a:stretch>
                  <a:fillRect l="-1317" t="-889" r="-1317" b="-1779"/>
                </a:stretch>
              </a:blipFill>
            </p:spPr>
            <p:txBody>
              <a:bodyPr/>
              <a:lstStyle/>
              <a:p>
                <a:r>
                  <a:rPr lang="pt-BR">
                    <a:noFill/>
                  </a:rPr>
                  <a:t> </a:t>
                </a:r>
              </a:p>
            </p:txBody>
          </p:sp>
        </mc:Fallback>
      </mc:AlternateContent>
      <p:pic>
        <p:nvPicPr>
          <p:cNvPr id="4" name="Imagem 3" descr="Interface gráfica do usuário, Texto, Aplicativo&#10;&#10;O conteúdo gerado por IA pode estar incorreto.">
            <a:extLst>
              <a:ext uri="{FF2B5EF4-FFF2-40B4-BE49-F238E27FC236}">
                <a16:creationId xmlns:a16="http://schemas.microsoft.com/office/drawing/2014/main" id="{526185CE-6B94-DBDC-804F-E9B88F306AF1}"/>
              </a:ext>
            </a:extLst>
          </p:cNvPr>
          <p:cNvPicPr>
            <a:picLocks noChangeAspect="1"/>
          </p:cNvPicPr>
          <p:nvPr/>
        </p:nvPicPr>
        <p:blipFill rotWithShape="1">
          <a:blip r:embed="rId3">
            <a:extLst>
              <a:ext uri="{28A0092B-C50C-407E-A947-70E740481C1C}">
                <a14:useLocalDpi xmlns:a14="http://schemas.microsoft.com/office/drawing/2010/main" val="0"/>
              </a:ext>
            </a:extLst>
          </a:blip>
          <a:srcRect t="8347" r="1840" b="8347"/>
          <a:stretch>
            <a:fillRect/>
          </a:stretch>
        </p:blipFill>
        <p:spPr bwMode="auto">
          <a:xfrm>
            <a:off x="200722" y="659765"/>
            <a:ext cx="2160000" cy="90135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E8483C32-210D-6DEC-9E6D-189826A8536A}"/>
                  </a:ext>
                </a:extLst>
              </p:cNvPr>
              <p:cNvSpPr txBox="1"/>
              <p:nvPr/>
            </p:nvSpPr>
            <p:spPr>
              <a:xfrm>
                <a:off x="6175250" y="925527"/>
                <a:ext cx="5940550" cy="4124206"/>
              </a:xfrm>
              <a:prstGeom prst="rect">
                <a:avLst/>
              </a:prstGeom>
              <a:noFill/>
            </p:spPr>
            <p:txBody>
              <a:bodyPr wrap="square">
                <a:spAutoFit/>
              </a:bodyPr>
              <a:lstStyle/>
              <a:p>
                <a:pPr algn="just"/>
                <a:r>
                  <a:rPr lang="pt-BR" sz="2200" b="1" dirty="0">
                    <a:solidFill>
                      <a:schemeClr val="accent5">
                        <a:lumMod val="50000"/>
                      </a:schemeClr>
                    </a:solidFill>
                    <a:latin typeface="Arial Narrow" panose="020B0606020202030204" pitchFamily="34" charset="0"/>
                  </a:rPr>
                  <a:t>Aplicação 2: </a:t>
                </a:r>
                <a:r>
                  <a:rPr lang="pt-BR" sz="2200" dirty="0">
                    <a:latin typeface="Arial Narrow" panose="020B0606020202030204" pitchFamily="34" charset="0"/>
                  </a:rPr>
                  <a:t>Se Mauricio optar por pagar o aluguel da casa antecipadamente, ele receberá um desconto de 5% sobre o valor total de R$ 1100,00. Nessas condições, qual será o valor que Mauricio pagará com o desconto? </a:t>
                </a:r>
              </a:p>
              <a:p>
                <a:pPr algn="just"/>
                <a:r>
                  <a:rPr lang="pt-BR" sz="2200" i="1" u="sng" dirty="0">
                    <a:latin typeface="Arial Narrow" panose="020B0606020202030204" pitchFamily="34" charset="0"/>
                  </a:rPr>
                  <a:t>Solução: </a:t>
                </a:r>
              </a:p>
              <a:p>
                <a:pPr algn="just"/>
                <a:r>
                  <a:rPr lang="pt-BR" sz="2200" dirty="0">
                    <a:latin typeface="Arial Narrow" panose="020B0606020202030204" pitchFamily="34" charset="0"/>
                  </a:rPr>
                  <a:t>Substituindo os valores fornecidos na equação: </a:t>
                </a:r>
              </a:p>
              <a:p>
                <a:pPr algn="just"/>
                <a14:m>
                  <m:oMathPara xmlns:m="http://schemas.openxmlformats.org/officeDocument/2006/math">
                    <m:oMath>
                      <m:r>
                        <a:rPr lang="pt-BR" sz="2000" b="1" i="1" dirty="0" smtClean="0">
                          <a:solidFill>
                            <a:schemeClr val="accent5">
                              <a:lumMod val="50000"/>
                            </a:schemeClr>
                          </a:solidFill>
                          <a:latin typeface="Cambria Math" panose="02040503050406030204" pitchFamily="18" charset="0"/>
                        </a:rPr>
                        <m:t>𝑉𝑎𝑙𝑜𝑟</m:t>
                      </m:r>
                      <m:r>
                        <a:rPr lang="pt-BR" sz="2000" b="1" i="1" dirty="0" smtClean="0">
                          <a:solidFill>
                            <a:schemeClr val="accent5">
                              <a:lumMod val="50000"/>
                            </a:schemeClr>
                          </a:solidFill>
                          <a:latin typeface="Cambria Math" panose="02040503050406030204" pitchFamily="18" charset="0"/>
                        </a:rPr>
                        <m:t> </m:t>
                      </m:r>
                      <m:r>
                        <a:rPr lang="pt-BR" sz="2000" b="1" i="1" dirty="0" smtClean="0">
                          <a:solidFill>
                            <a:schemeClr val="accent5">
                              <a:lumMod val="50000"/>
                            </a:schemeClr>
                          </a:solidFill>
                          <a:latin typeface="Cambria Math" panose="02040503050406030204" pitchFamily="18" charset="0"/>
                        </a:rPr>
                        <m:t>𝑖𝑛𝑖𝑐𝑖𝑎𝑙</m:t>
                      </m:r>
                      <m:r>
                        <a:rPr lang="pt-BR" sz="2000" b="1" i="1" dirty="0">
                          <a:latin typeface="Cambria Math" panose="02040503050406030204" pitchFamily="18" charset="0"/>
                        </a:rPr>
                        <m:t>×</m:t>
                      </m:r>
                      <m:r>
                        <a:rPr lang="pt-BR" sz="2000" b="1" i="1" dirty="0">
                          <a:solidFill>
                            <a:schemeClr val="accent2"/>
                          </a:solidFill>
                          <a:latin typeface="Cambria Math" panose="02040503050406030204" pitchFamily="18" charset="0"/>
                        </a:rPr>
                        <m:t>𝐹𝑎𝑡𝑜𝑟</m:t>
                      </m:r>
                      <m:r>
                        <a:rPr lang="pt-BR" sz="2000" b="1" i="1" dirty="0">
                          <a:solidFill>
                            <a:schemeClr val="accent2"/>
                          </a:solidFill>
                          <a:latin typeface="Cambria Math" panose="02040503050406030204" pitchFamily="18" charset="0"/>
                        </a:rPr>
                        <m:t> </m:t>
                      </m:r>
                      <m:r>
                        <a:rPr lang="pt-BR" sz="2000" b="1" i="1" dirty="0">
                          <a:solidFill>
                            <a:schemeClr val="accent2"/>
                          </a:solidFill>
                          <a:latin typeface="Cambria Math" panose="02040503050406030204" pitchFamily="18" charset="0"/>
                        </a:rPr>
                        <m:t>𝑚𝑢𝑙𝑡𝑖𝑝𝑙𝑖𝑐𝑎𝑡𝑖𝑣𝑜</m:t>
                      </m:r>
                      <m:r>
                        <a:rPr lang="pt-BR" sz="2000" b="1" i="1" dirty="0">
                          <a:latin typeface="Cambria Math" panose="02040503050406030204" pitchFamily="18" charset="0"/>
                        </a:rPr>
                        <m:t>=</m:t>
                      </m:r>
                      <m:r>
                        <a:rPr lang="pt-BR" sz="2000" b="1" i="1" dirty="0">
                          <a:latin typeface="Cambria Math" panose="02040503050406030204" pitchFamily="18" charset="0"/>
                        </a:rPr>
                        <m:t>𝑉𝑎𝑙𝑜𝑟</m:t>
                      </m:r>
                      <m:r>
                        <a:rPr lang="pt-BR" sz="2000" b="1" i="1" dirty="0">
                          <a:latin typeface="Cambria Math" panose="02040503050406030204" pitchFamily="18" charset="0"/>
                        </a:rPr>
                        <m:t> </m:t>
                      </m:r>
                      <m:r>
                        <a:rPr lang="pt-BR" sz="2000" b="1" i="1" dirty="0">
                          <a:latin typeface="Cambria Math" panose="02040503050406030204" pitchFamily="18" charset="0"/>
                        </a:rPr>
                        <m:t>𝑓𝑖𝑛𝑎𝑙</m:t>
                      </m:r>
                    </m:oMath>
                  </m:oMathPara>
                </a14:m>
                <a:endParaRPr lang="pt-BR" sz="2000" dirty="0">
                  <a:latin typeface="Arial Narrow" panose="020B0606020202030204" pitchFamily="34" charset="0"/>
                </a:endParaRPr>
              </a:p>
              <a:p>
                <a:pPr algn="just"/>
                <a:r>
                  <a:rPr lang="pt-BR" sz="2200" dirty="0">
                    <a:latin typeface="Arial Narrow" panose="020B0606020202030204" pitchFamily="34" charset="0"/>
                  </a:rPr>
                  <a:t>Temos, </a:t>
                </a:r>
              </a:p>
              <a:p>
                <a:pPr algn="just"/>
                <a14:m>
                  <m:oMathPara xmlns:m="http://schemas.openxmlformats.org/officeDocument/2006/math">
                    <m:oMath>
                      <m:r>
                        <a:rPr lang="pt-BR" sz="2200" b="0" i="1" smtClean="0">
                          <a:solidFill>
                            <a:schemeClr val="accent5">
                              <a:lumMod val="50000"/>
                            </a:schemeClr>
                          </a:solidFill>
                          <a:latin typeface="Cambria Math" panose="02040503050406030204" pitchFamily="18" charset="0"/>
                        </a:rPr>
                        <m:t>1100</m:t>
                      </m:r>
                      <m:r>
                        <a:rPr lang="pt-BR" sz="2200" b="0" i="1" smtClean="0">
                          <a:latin typeface="Cambria Math" panose="02040503050406030204" pitchFamily="18" charset="0"/>
                          <a:ea typeface="Cambria Math" panose="02040503050406030204" pitchFamily="18" charset="0"/>
                        </a:rPr>
                        <m:t>∙</m:t>
                      </m:r>
                      <m:d>
                        <m:dPr>
                          <m:ctrlPr>
                            <a:rPr lang="pt-BR" sz="2200" b="0" i="1" smtClean="0">
                              <a:solidFill>
                                <a:schemeClr val="accent2"/>
                              </a:solidFill>
                              <a:latin typeface="Cambria Math" panose="02040503050406030204" pitchFamily="18" charset="0"/>
                              <a:ea typeface="Cambria Math" panose="02040503050406030204" pitchFamily="18" charset="0"/>
                            </a:rPr>
                          </m:ctrlPr>
                        </m:dPr>
                        <m:e>
                          <m:r>
                            <a:rPr lang="pt-BR" sz="2200" b="0" i="1" smtClean="0">
                              <a:solidFill>
                                <a:schemeClr val="accent2"/>
                              </a:solidFill>
                              <a:latin typeface="Cambria Math" panose="02040503050406030204" pitchFamily="18" charset="0"/>
                              <a:ea typeface="Cambria Math" panose="02040503050406030204" pitchFamily="18" charset="0"/>
                            </a:rPr>
                            <m:t>1 − 0,05</m:t>
                          </m:r>
                        </m:e>
                      </m:d>
                      <m:r>
                        <a:rPr lang="pt-BR" sz="2200" b="0" i="1" smtClean="0">
                          <a:latin typeface="Cambria Math" panose="02040503050406030204" pitchFamily="18" charset="0"/>
                          <a:ea typeface="Cambria Math" panose="02040503050406030204" pitchFamily="18" charset="0"/>
                        </a:rPr>
                        <m:t>=</m:t>
                      </m:r>
                      <m:r>
                        <a:rPr lang="pt-BR" sz="2200" b="0" i="1" smtClean="0">
                          <a:solidFill>
                            <a:schemeClr val="accent5">
                              <a:lumMod val="50000"/>
                            </a:schemeClr>
                          </a:solidFill>
                          <a:latin typeface="Cambria Math" panose="02040503050406030204" pitchFamily="18" charset="0"/>
                          <a:ea typeface="Cambria Math" panose="02040503050406030204" pitchFamily="18" charset="0"/>
                        </a:rPr>
                        <m:t>1100</m:t>
                      </m:r>
                      <m:r>
                        <a:rPr lang="pt-BR" sz="2200" b="0" i="1" smtClean="0">
                          <a:latin typeface="Cambria Math" panose="02040503050406030204" pitchFamily="18" charset="0"/>
                          <a:ea typeface="Cambria Math" panose="02040503050406030204" pitchFamily="18" charset="0"/>
                        </a:rPr>
                        <m:t>∙</m:t>
                      </m:r>
                      <m:r>
                        <a:rPr lang="pt-BR" sz="2200" b="0" i="1" smtClean="0">
                          <a:solidFill>
                            <a:schemeClr val="accent2"/>
                          </a:solidFill>
                          <a:latin typeface="Cambria Math" panose="02040503050406030204" pitchFamily="18" charset="0"/>
                          <a:ea typeface="Cambria Math" panose="02040503050406030204" pitchFamily="18" charset="0"/>
                        </a:rPr>
                        <m:t>0,95</m:t>
                      </m:r>
                      <m:r>
                        <a:rPr lang="pt-BR" sz="2200" b="0" i="1" smtClean="0">
                          <a:latin typeface="Cambria Math" panose="02040503050406030204" pitchFamily="18" charset="0"/>
                          <a:ea typeface="Cambria Math" panose="02040503050406030204" pitchFamily="18" charset="0"/>
                        </a:rPr>
                        <m:t>=1045</m:t>
                      </m:r>
                    </m:oMath>
                  </m:oMathPara>
                </a14:m>
                <a:endParaRPr lang="pt-BR" sz="2200" dirty="0">
                  <a:latin typeface="Arial Narrow" panose="020B0606020202030204" pitchFamily="34" charset="0"/>
                </a:endParaRPr>
              </a:p>
              <a:p>
                <a:pPr algn="just"/>
                <a:r>
                  <a:rPr lang="pt-BR" sz="2200" dirty="0">
                    <a:latin typeface="Arial Narrow" panose="020B0606020202030204" pitchFamily="34" charset="0"/>
                  </a:rPr>
                  <a:t>Desta forma, pagando antecipadamente, ele pagará R$ 1045,00.</a:t>
                </a:r>
              </a:p>
            </p:txBody>
          </p:sp>
        </mc:Choice>
        <mc:Fallback xmlns="">
          <p:sp>
            <p:nvSpPr>
              <p:cNvPr id="8" name="CaixaDeTexto 7">
                <a:extLst>
                  <a:ext uri="{FF2B5EF4-FFF2-40B4-BE49-F238E27FC236}">
                    <a16:creationId xmlns:a16="http://schemas.microsoft.com/office/drawing/2014/main" id="{E8483C32-210D-6DEC-9E6D-189826A8536A}"/>
                  </a:ext>
                </a:extLst>
              </p:cNvPr>
              <p:cNvSpPr txBox="1">
                <a:spLocks noRot="1" noChangeAspect="1" noMove="1" noResize="1" noEditPoints="1" noAdjustHandles="1" noChangeArrowheads="1" noChangeShapeType="1" noTextEdit="1"/>
              </p:cNvSpPr>
              <p:nvPr/>
            </p:nvSpPr>
            <p:spPr>
              <a:xfrm>
                <a:off x="6175250" y="925527"/>
                <a:ext cx="5940550" cy="4124206"/>
              </a:xfrm>
              <a:prstGeom prst="rect">
                <a:avLst/>
              </a:prstGeom>
              <a:blipFill>
                <a:blip r:embed="rId4"/>
                <a:stretch>
                  <a:fillRect l="-1333" t="-1036" r="-1231" b="-2219"/>
                </a:stretch>
              </a:blipFill>
            </p:spPr>
            <p:txBody>
              <a:bodyPr/>
              <a:lstStyle/>
              <a:p>
                <a:r>
                  <a:rPr lang="pt-BR">
                    <a:noFill/>
                  </a:rPr>
                  <a:t> </a:t>
                </a:r>
              </a:p>
            </p:txBody>
          </p:sp>
        </mc:Fallback>
      </mc:AlternateContent>
    </p:spTree>
    <p:extLst>
      <p:ext uri="{BB962C8B-B14F-4D97-AF65-F5344CB8AC3E}">
        <p14:creationId xmlns:p14="http://schemas.microsoft.com/office/powerpoint/2010/main" val="3314846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59A5510-DD4D-D618-CBD4-E74EA63AD923}"/>
                  </a:ext>
                </a:extLst>
              </p:cNvPr>
              <p:cNvSpPr txBox="1"/>
              <p:nvPr/>
            </p:nvSpPr>
            <p:spPr>
              <a:xfrm>
                <a:off x="307185" y="1431548"/>
                <a:ext cx="5468294" cy="4493538"/>
              </a:xfrm>
              <a:prstGeom prst="rect">
                <a:avLst/>
              </a:prstGeom>
              <a:noFill/>
            </p:spPr>
            <p:txBody>
              <a:bodyPr wrap="square">
                <a:spAutoFit/>
              </a:bodyPr>
              <a:lstStyle/>
              <a:p>
                <a:pPr algn="just"/>
                <a:r>
                  <a:rPr lang="pt-BR" sz="2200" dirty="0">
                    <a:latin typeface="Arial Narrow" panose="020B0606020202030204" pitchFamily="34" charset="0"/>
                  </a:rPr>
                  <a:t>Aumentar o valor percentual de um produto e em seguida retirar o mesmo valor percentual, não faz o produto voltar ao preço anterior. Isso ocorre, pois o acréscimo e o desconto não são realizados sobre o mesmo valor.</a:t>
                </a:r>
              </a:p>
              <a:p>
                <a:pPr algn="just"/>
                <a:r>
                  <a:rPr lang="pt-BR" sz="2200" b="1" dirty="0">
                    <a:latin typeface="Arial Narrow" panose="020B0606020202030204" pitchFamily="34" charset="0"/>
                  </a:rPr>
                  <a:t>Exemplo: </a:t>
                </a:r>
              </a:p>
              <a:p>
                <a:pPr algn="just"/>
                <a:r>
                  <a:rPr lang="pt-BR" sz="2200" dirty="0">
                    <a:latin typeface="Arial Narrow" panose="020B0606020202030204" pitchFamily="34" charset="0"/>
                  </a:rPr>
                  <a:t>Aumento de 10% em um produto que custa R$ 100,00.</a:t>
                </a:r>
              </a:p>
              <a:p>
                <a:pPr algn="just"/>
                <a14:m>
                  <m:oMathPara xmlns:m="http://schemas.openxmlformats.org/officeDocument/2006/math">
                    <m:oMath>
                      <m:r>
                        <a:rPr lang="pt-BR" sz="2200" b="0" i="1" smtClean="0">
                          <a:solidFill>
                            <a:srgbClr val="00B050"/>
                          </a:solidFill>
                          <a:latin typeface="Cambria Math" panose="02040503050406030204" pitchFamily="18" charset="0"/>
                        </a:rPr>
                        <m:t>1,10</m:t>
                      </m:r>
                      <m:r>
                        <a:rPr lang="pt-BR" sz="2200" b="0" i="1" smtClean="0">
                          <a:solidFill>
                            <a:srgbClr val="00B050"/>
                          </a:solidFill>
                          <a:latin typeface="Cambria Math" panose="02040503050406030204" pitchFamily="18" charset="0"/>
                          <a:ea typeface="Cambria Math" panose="02040503050406030204" pitchFamily="18" charset="0"/>
                        </a:rPr>
                        <m:t>×100=110</m:t>
                      </m:r>
                    </m:oMath>
                  </m:oMathPara>
                </a14:m>
                <a:endParaRPr lang="pt-BR" sz="2200" dirty="0">
                  <a:solidFill>
                    <a:srgbClr val="00B050"/>
                  </a:solidFill>
                  <a:latin typeface="Arial Narrow" panose="020B0606020202030204" pitchFamily="34" charset="0"/>
                </a:endParaRPr>
              </a:p>
              <a:p>
                <a:pPr algn="just"/>
                <a:endParaRPr lang="pt-BR" sz="2200" dirty="0">
                  <a:solidFill>
                    <a:srgbClr val="00B050"/>
                  </a:solidFill>
                  <a:latin typeface="Arial Narrow" panose="020B0606020202030204" pitchFamily="34" charset="0"/>
                </a:endParaRPr>
              </a:p>
              <a:p>
                <a:pPr algn="just"/>
                <a:r>
                  <a:rPr lang="pt-BR" sz="2200" dirty="0">
                    <a:latin typeface="Arial Narrow" panose="020B0606020202030204" pitchFamily="34" charset="0"/>
                  </a:rPr>
                  <a:t>Desconto de 10% em um produto que custa R$ 110,00. </a:t>
                </a:r>
              </a:p>
              <a:p>
                <a:pPr algn="just"/>
                <a14:m>
                  <m:oMathPara xmlns:m="http://schemas.openxmlformats.org/officeDocument/2006/math">
                    <m:oMath>
                      <m:r>
                        <a:rPr lang="pt-BR" sz="2200" b="0" i="1" smtClean="0">
                          <a:solidFill>
                            <a:srgbClr val="0070C0"/>
                          </a:solidFill>
                          <a:latin typeface="Cambria Math" panose="02040503050406030204" pitchFamily="18" charset="0"/>
                        </a:rPr>
                        <m:t>0,90</m:t>
                      </m:r>
                      <m:r>
                        <a:rPr lang="pt-BR" sz="2200" b="0" i="1" smtClean="0">
                          <a:solidFill>
                            <a:srgbClr val="0070C0"/>
                          </a:solidFill>
                          <a:latin typeface="Cambria Math" panose="02040503050406030204" pitchFamily="18" charset="0"/>
                          <a:ea typeface="Cambria Math" panose="02040503050406030204" pitchFamily="18" charset="0"/>
                        </a:rPr>
                        <m:t>×110=99</m:t>
                      </m:r>
                    </m:oMath>
                  </m:oMathPara>
                </a14:m>
                <a:endParaRPr lang="pt-BR" sz="2200" dirty="0">
                  <a:solidFill>
                    <a:srgbClr val="0070C0"/>
                  </a:solidFill>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559A5510-DD4D-D618-CBD4-E74EA63AD923}"/>
                  </a:ext>
                </a:extLst>
              </p:cNvPr>
              <p:cNvSpPr txBox="1">
                <a:spLocks noRot="1" noChangeAspect="1" noMove="1" noResize="1" noEditPoints="1" noAdjustHandles="1" noChangeArrowheads="1" noChangeShapeType="1" noTextEdit="1"/>
              </p:cNvSpPr>
              <p:nvPr/>
            </p:nvSpPr>
            <p:spPr>
              <a:xfrm>
                <a:off x="307185" y="1431548"/>
                <a:ext cx="5468294" cy="4493538"/>
              </a:xfrm>
              <a:prstGeom prst="rect">
                <a:avLst/>
              </a:prstGeom>
              <a:blipFill>
                <a:blip r:embed="rId2"/>
                <a:stretch>
                  <a:fillRect l="-1449" t="-814" r="-1449"/>
                </a:stretch>
              </a:blipFill>
            </p:spPr>
            <p:txBody>
              <a:bodyPr/>
              <a:lstStyle/>
              <a:p>
                <a:r>
                  <a:rPr lang="pt-BR">
                    <a:noFill/>
                  </a:rPr>
                  <a:t> </a:t>
                </a:r>
              </a:p>
            </p:txBody>
          </p:sp>
        </mc:Fallback>
      </mc:AlternateContent>
      <p:pic>
        <p:nvPicPr>
          <p:cNvPr id="11" name="Imagem 10">
            <a:extLst>
              <a:ext uri="{FF2B5EF4-FFF2-40B4-BE49-F238E27FC236}">
                <a16:creationId xmlns:a16="http://schemas.microsoft.com/office/drawing/2014/main" id="{533E063F-9E14-4AA3-D642-FF6AC9731C38}"/>
              </a:ext>
            </a:extLst>
          </p:cNvPr>
          <p:cNvPicPr>
            <a:picLocks noChangeAspect="1"/>
          </p:cNvPicPr>
          <p:nvPr/>
        </p:nvPicPr>
        <p:blipFill>
          <a:blip r:embed="rId3"/>
          <a:stretch>
            <a:fillRect/>
          </a:stretch>
        </p:blipFill>
        <p:spPr>
          <a:xfrm>
            <a:off x="64480" y="612648"/>
            <a:ext cx="5953705" cy="5879592"/>
          </a:xfrm>
          <a:prstGeom prst="rect">
            <a:avLst/>
          </a:prstGeom>
        </p:spPr>
      </p:pic>
      <p:sp>
        <p:nvSpPr>
          <p:cNvPr id="13" name="CaixaDeTexto 12">
            <a:extLst>
              <a:ext uri="{FF2B5EF4-FFF2-40B4-BE49-F238E27FC236}">
                <a16:creationId xmlns:a16="http://schemas.microsoft.com/office/drawing/2014/main" id="{070417A8-2683-DAA3-256E-B386B959C84A}"/>
              </a:ext>
            </a:extLst>
          </p:cNvPr>
          <p:cNvSpPr txBox="1"/>
          <p:nvPr/>
        </p:nvSpPr>
        <p:spPr>
          <a:xfrm>
            <a:off x="6173817" y="924205"/>
            <a:ext cx="5859687" cy="2800767"/>
          </a:xfrm>
          <a:prstGeom prst="rect">
            <a:avLst/>
          </a:prstGeom>
          <a:noFill/>
        </p:spPr>
        <p:txBody>
          <a:bodyPr wrap="square">
            <a:spAutoFit/>
          </a:bodyPr>
          <a:lstStyle/>
          <a:p>
            <a:pPr marL="342900" indent="-342900" algn="just">
              <a:buFont typeface="Wingdings" panose="05000000000000000000" pitchFamily="2" charset="2"/>
              <a:buChar char="Ø"/>
            </a:pPr>
            <a:r>
              <a:rPr lang="pt-BR" sz="2200" b="1" dirty="0">
                <a:latin typeface="Arial Narrow" panose="020B0606020202030204" pitchFamily="34" charset="0"/>
              </a:rPr>
              <a:t>Aumentos e descontos sucessivos </a:t>
            </a:r>
          </a:p>
          <a:p>
            <a:pPr algn="just"/>
            <a:endParaRPr lang="pt-BR" sz="2200" b="1" dirty="0">
              <a:latin typeface="Arial Narrow" panose="020B0606020202030204" pitchFamily="34" charset="0"/>
            </a:endParaRPr>
          </a:p>
          <a:p>
            <a:pPr algn="just"/>
            <a:r>
              <a:rPr lang="pt-BR" sz="2200" dirty="0">
                <a:latin typeface="Arial Narrow" panose="020B0606020202030204" pitchFamily="34" charset="0"/>
              </a:rPr>
              <a:t>Para calcular aumentos e descontos sucessivos, a ordem dessas variações não importa. </a:t>
            </a:r>
          </a:p>
          <a:p>
            <a:pPr algn="just"/>
            <a:r>
              <a:rPr lang="pt-BR" sz="2200" dirty="0">
                <a:latin typeface="Arial Narrow" panose="020B0606020202030204" pitchFamily="34" charset="0"/>
              </a:rPr>
              <a:t>Por exemplo, considere o valor total de R$ 100,00. </a:t>
            </a:r>
          </a:p>
          <a:p>
            <a:pPr algn="just"/>
            <a:r>
              <a:rPr lang="pt-BR" sz="2200" dirty="0">
                <a:latin typeface="Arial Narrow" panose="020B0606020202030204" pitchFamily="34" charset="0"/>
              </a:rPr>
              <a:t>Um aumento de 10% seguido de um desconto de 5%, tem o mesmo resultado de um desconto de 5% seguido de um aumento de 10%. Observe:</a:t>
            </a:r>
          </a:p>
        </p:txBody>
      </p:sp>
      <p:pic>
        <p:nvPicPr>
          <p:cNvPr id="15" name="Imagem 14">
            <a:extLst>
              <a:ext uri="{FF2B5EF4-FFF2-40B4-BE49-F238E27FC236}">
                <a16:creationId xmlns:a16="http://schemas.microsoft.com/office/drawing/2014/main" id="{8A438BD5-73E7-2F35-3097-8AE6201E8343}"/>
              </a:ext>
            </a:extLst>
          </p:cNvPr>
          <p:cNvPicPr>
            <a:picLocks noChangeAspect="1"/>
          </p:cNvPicPr>
          <p:nvPr/>
        </p:nvPicPr>
        <p:blipFill>
          <a:blip r:embed="rId4"/>
          <a:stretch>
            <a:fillRect/>
          </a:stretch>
        </p:blipFill>
        <p:spPr>
          <a:xfrm>
            <a:off x="6260890" y="3824621"/>
            <a:ext cx="5425142" cy="1978398"/>
          </a:xfrm>
          <a:prstGeom prst="rect">
            <a:avLst/>
          </a:prstGeom>
        </p:spPr>
      </p:pic>
    </p:spTree>
    <p:extLst>
      <p:ext uri="{BB962C8B-B14F-4D97-AF65-F5344CB8AC3E}">
        <p14:creationId xmlns:p14="http://schemas.microsoft.com/office/powerpoint/2010/main" val="1912312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24CCD11-E321-7CA0-0F3B-8B72873CDB79}"/>
              </a:ext>
            </a:extLst>
          </p:cNvPr>
          <p:cNvSpPr txBox="1"/>
          <p:nvPr/>
        </p:nvSpPr>
        <p:spPr>
          <a:xfrm>
            <a:off x="112014" y="627811"/>
            <a:ext cx="5983986" cy="2123658"/>
          </a:xfrm>
          <a:prstGeom prst="rect">
            <a:avLst/>
          </a:prstGeom>
          <a:noFill/>
        </p:spPr>
        <p:txBody>
          <a:bodyPr wrap="square">
            <a:spAutoFit/>
          </a:bodyPr>
          <a:lstStyle/>
          <a:p>
            <a:pPr algn="just"/>
            <a:r>
              <a:rPr lang="pt-BR" sz="2200" dirty="0">
                <a:latin typeface="Arial Narrow" panose="020B0606020202030204" pitchFamily="34" charset="0"/>
              </a:rPr>
              <a:t>Se calcularmos no sentido inverso, o desconto seguido do acréscimo, temos</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Observe que obtivemos o mesmo valor.</a:t>
            </a:r>
          </a:p>
        </p:txBody>
      </p:sp>
      <p:pic>
        <p:nvPicPr>
          <p:cNvPr id="5" name="Imagem 4">
            <a:extLst>
              <a:ext uri="{FF2B5EF4-FFF2-40B4-BE49-F238E27FC236}">
                <a16:creationId xmlns:a16="http://schemas.microsoft.com/office/drawing/2014/main" id="{85F998A1-597A-2E12-661E-B9C71EF3102D}"/>
              </a:ext>
            </a:extLst>
          </p:cNvPr>
          <p:cNvPicPr>
            <a:picLocks noChangeAspect="1"/>
          </p:cNvPicPr>
          <p:nvPr/>
        </p:nvPicPr>
        <p:blipFill>
          <a:blip r:embed="rId2"/>
          <a:stretch>
            <a:fillRect/>
          </a:stretch>
        </p:blipFill>
        <p:spPr>
          <a:xfrm>
            <a:off x="112014" y="2873135"/>
            <a:ext cx="5913882" cy="2118956"/>
          </a:xfrm>
          <a:prstGeom prst="rect">
            <a:avLst/>
          </a:prstGeom>
        </p:spPr>
      </p:pic>
      <p:pic>
        <p:nvPicPr>
          <p:cNvPr id="7" name="Imagem 6">
            <a:extLst>
              <a:ext uri="{FF2B5EF4-FFF2-40B4-BE49-F238E27FC236}">
                <a16:creationId xmlns:a16="http://schemas.microsoft.com/office/drawing/2014/main" id="{29FFD288-5028-EDB4-F14E-FCD9754BF7C1}"/>
              </a:ext>
            </a:extLst>
          </p:cNvPr>
          <p:cNvPicPr>
            <a:picLocks noChangeAspect="1"/>
          </p:cNvPicPr>
          <p:nvPr/>
        </p:nvPicPr>
        <p:blipFill>
          <a:blip r:embed="rId3"/>
          <a:stretch>
            <a:fillRect/>
          </a:stretch>
        </p:blipFill>
        <p:spPr>
          <a:xfrm>
            <a:off x="1723675" y="1548331"/>
            <a:ext cx="2016000" cy="613232"/>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F87CE0B6-3331-4739-7CC6-A45DA4DD0E91}"/>
                  </a:ext>
                </a:extLst>
              </p:cNvPr>
              <p:cNvSpPr txBox="1"/>
              <p:nvPr/>
            </p:nvSpPr>
            <p:spPr>
              <a:xfrm>
                <a:off x="6097524" y="671168"/>
                <a:ext cx="5982462" cy="4154984"/>
              </a:xfrm>
              <a:prstGeom prst="rect">
                <a:avLst/>
              </a:prstGeom>
              <a:noFill/>
            </p:spPr>
            <p:txBody>
              <a:bodyPr wrap="square">
                <a:spAutoFit/>
              </a:bodyPr>
              <a:lstStyle/>
              <a:p>
                <a:pPr algn="just"/>
                <a:r>
                  <a:rPr lang="pt-BR" sz="2200" b="1" dirty="0">
                    <a:latin typeface="Arial Narrow" panose="020B0606020202030204" pitchFamily="34" charset="0"/>
                  </a:rPr>
                  <a:t>Exemplo: </a:t>
                </a:r>
                <a:r>
                  <a:rPr lang="pt-BR" sz="2200" dirty="0">
                    <a:latin typeface="Arial Narrow" panose="020B0606020202030204" pitchFamily="34" charset="0"/>
                  </a:rPr>
                  <a:t>Um produto que custava R$ 600,00 teve um aumento de 20%. Na semana seguinte, o preço foi reduzido em 15%. Após essas duas variações, qual passou a ser o valor final do produto? </a:t>
                </a:r>
              </a:p>
              <a:p>
                <a:pPr algn="just"/>
                <a:r>
                  <a:rPr lang="pt-BR" sz="2200" dirty="0">
                    <a:latin typeface="Arial Narrow" panose="020B0606020202030204" pitchFamily="34" charset="0"/>
                  </a:rPr>
                  <a:t>Resolução: Calculando o acréscimo, 20% de 600, temos: </a:t>
                </a:r>
              </a:p>
              <a:p>
                <a:pPr algn="just"/>
                <a14:m>
                  <m:oMathPara xmlns:m="http://schemas.openxmlformats.org/officeDocument/2006/math">
                    <m:oMath>
                      <m:r>
                        <a:rPr lang="pt-BR" sz="2200" b="0" i="1" smtClean="0">
                          <a:latin typeface="Cambria Math" panose="02040503050406030204" pitchFamily="18" charset="0"/>
                        </a:rPr>
                        <m:t>600</m:t>
                      </m:r>
                      <m:r>
                        <a:rPr lang="pt-BR" sz="2200" b="0" i="1" smtClean="0">
                          <a:latin typeface="Cambria Math" panose="02040503050406030204" pitchFamily="18" charset="0"/>
                          <a:ea typeface="Cambria Math" panose="02040503050406030204" pitchFamily="18" charset="0"/>
                        </a:rPr>
                        <m:t>∙</m:t>
                      </m:r>
                      <m:r>
                        <a:rPr lang="pt-BR" sz="2200" b="0" i="1" smtClean="0">
                          <a:solidFill>
                            <a:schemeClr val="tx1"/>
                          </a:solidFill>
                          <a:latin typeface="Cambria Math" panose="02040503050406030204" pitchFamily="18" charset="0"/>
                          <a:ea typeface="Cambria Math" panose="02040503050406030204" pitchFamily="18" charset="0"/>
                        </a:rPr>
                        <m:t>1,2=</m:t>
                      </m:r>
                      <m:r>
                        <a:rPr lang="pt-BR" sz="2200" b="0" i="1" smtClean="0">
                          <a:solidFill>
                            <a:srgbClr val="FF0000"/>
                          </a:solidFill>
                          <a:latin typeface="Cambria Math" panose="02040503050406030204" pitchFamily="18" charset="0"/>
                          <a:ea typeface="Cambria Math" panose="02040503050406030204" pitchFamily="18" charset="0"/>
                        </a:rPr>
                        <m:t>720</m:t>
                      </m:r>
                    </m:oMath>
                  </m:oMathPara>
                </a14:m>
                <a:endParaRPr lang="pt-BR" sz="2200" dirty="0">
                  <a:solidFill>
                    <a:srgbClr val="FF0000"/>
                  </a:solidFill>
                  <a:latin typeface="Arial Narrow" panose="020B0606020202030204" pitchFamily="34" charset="0"/>
                </a:endParaRPr>
              </a:p>
              <a:p>
                <a:pPr algn="just"/>
                <a:r>
                  <a:rPr lang="pt-BR" sz="2200" dirty="0">
                    <a:latin typeface="Arial Narrow" panose="020B0606020202030204" pitchFamily="34" charset="0"/>
                  </a:rPr>
                  <a:t>Calculando o decréscimo, 15% de 600, temos </a:t>
                </a:r>
              </a:p>
              <a:p>
                <a:pPr algn="just"/>
                <a14:m>
                  <m:oMathPara xmlns:m="http://schemas.openxmlformats.org/officeDocument/2006/math">
                    <m:oMath>
                      <m:r>
                        <a:rPr lang="pt-BR" sz="2200" i="1" smtClean="0">
                          <a:latin typeface="Cambria Math" panose="02040503050406030204" pitchFamily="18" charset="0"/>
                        </a:rPr>
                        <m:t>7</m:t>
                      </m:r>
                      <m:r>
                        <a:rPr lang="pt-BR" sz="2200" b="0" i="1" smtClean="0">
                          <a:latin typeface="Cambria Math" panose="02040503050406030204" pitchFamily="18" charset="0"/>
                        </a:rPr>
                        <m:t>2</m:t>
                      </m:r>
                      <m:r>
                        <a:rPr lang="pt-BR" sz="2200" i="1">
                          <a:latin typeface="Cambria Math" panose="02040503050406030204" pitchFamily="18" charset="0"/>
                        </a:rPr>
                        <m:t>0</m:t>
                      </m:r>
                      <m:r>
                        <a:rPr lang="pt-BR" sz="2200" i="1">
                          <a:latin typeface="Cambria Math" panose="02040503050406030204" pitchFamily="18" charset="0"/>
                          <a:ea typeface="Cambria Math" panose="02040503050406030204" pitchFamily="18" charset="0"/>
                        </a:rPr>
                        <m:t>∙</m:t>
                      </m:r>
                      <m:r>
                        <a:rPr lang="pt-BR" sz="2200" b="0" i="1" smtClean="0">
                          <a:solidFill>
                            <a:schemeClr val="tx1"/>
                          </a:solidFill>
                          <a:latin typeface="Cambria Math" panose="02040503050406030204" pitchFamily="18" charset="0"/>
                          <a:ea typeface="Cambria Math" panose="02040503050406030204" pitchFamily="18" charset="0"/>
                        </a:rPr>
                        <m:t>0,85</m:t>
                      </m:r>
                      <m:r>
                        <a:rPr lang="pt-BR" sz="2200" i="1" smtClean="0">
                          <a:solidFill>
                            <a:schemeClr val="tx1"/>
                          </a:solidFill>
                          <a:latin typeface="Cambria Math" panose="02040503050406030204" pitchFamily="18" charset="0"/>
                          <a:ea typeface="Cambria Math" panose="02040503050406030204" pitchFamily="18" charset="0"/>
                        </a:rPr>
                        <m:t>=</m:t>
                      </m:r>
                      <m:r>
                        <a:rPr lang="pt-BR" sz="2200" b="0" i="1" smtClean="0">
                          <a:solidFill>
                            <a:srgbClr val="FF0000"/>
                          </a:solidFill>
                          <a:latin typeface="Cambria Math" panose="02040503050406030204" pitchFamily="18" charset="0"/>
                          <a:ea typeface="Cambria Math" panose="02040503050406030204" pitchFamily="18" charset="0"/>
                        </a:rPr>
                        <m:t>61</m:t>
                      </m:r>
                      <m:r>
                        <a:rPr lang="pt-BR" sz="2200" i="1">
                          <a:solidFill>
                            <a:srgbClr val="FF0000"/>
                          </a:solidFill>
                          <a:latin typeface="Cambria Math" panose="02040503050406030204" pitchFamily="18" charset="0"/>
                          <a:ea typeface="Cambria Math" panose="02040503050406030204" pitchFamily="18" charset="0"/>
                        </a:rPr>
                        <m:t>2</m:t>
                      </m:r>
                    </m:oMath>
                  </m:oMathPara>
                </a14:m>
                <a:endParaRPr lang="pt-BR" sz="2200" dirty="0">
                  <a:latin typeface="Arial Narrow" panose="020B0606020202030204" pitchFamily="34" charset="0"/>
                </a:endParaRPr>
              </a:p>
              <a:p>
                <a:pPr algn="just"/>
                <a:r>
                  <a:rPr lang="pt-BR" sz="2200" dirty="0">
                    <a:latin typeface="Arial Narrow" panose="020B0606020202030204" pitchFamily="34" charset="0"/>
                  </a:rPr>
                  <a:t>Logo, o produto passou a custar R$ 612,00.</a:t>
                </a:r>
              </a:p>
              <a:p>
                <a:pPr algn="just"/>
                <a:r>
                  <a:rPr lang="pt-BR" sz="2200" dirty="0">
                    <a:latin typeface="Arial Narrow" panose="020B0606020202030204" pitchFamily="34" charset="0"/>
                  </a:rPr>
                  <a:t>Calculando o decréscimo, 15% de 600, temos Logo, o produto passou a custar R$ 612,00.</a:t>
                </a:r>
              </a:p>
            </p:txBody>
          </p:sp>
        </mc:Choice>
        <mc:Fallback xmlns="">
          <p:sp>
            <p:nvSpPr>
              <p:cNvPr id="9" name="CaixaDeTexto 8">
                <a:extLst>
                  <a:ext uri="{FF2B5EF4-FFF2-40B4-BE49-F238E27FC236}">
                    <a16:creationId xmlns:a16="http://schemas.microsoft.com/office/drawing/2014/main" id="{F87CE0B6-3331-4739-7CC6-A45DA4DD0E91}"/>
                  </a:ext>
                </a:extLst>
              </p:cNvPr>
              <p:cNvSpPr txBox="1">
                <a:spLocks noRot="1" noChangeAspect="1" noMove="1" noResize="1" noEditPoints="1" noAdjustHandles="1" noChangeArrowheads="1" noChangeShapeType="1" noTextEdit="1"/>
              </p:cNvSpPr>
              <p:nvPr/>
            </p:nvSpPr>
            <p:spPr>
              <a:xfrm>
                <a:off x="6097524" y="671168"/>
                <a:ext cx="5982462" cy="4154984"/>
              </a:xfrm>
              <a:prstGeom prst="rect">
                <a:avLst/>
              </a:prstGeom>
              <a:blipFill>
                <a:blip r:embed="rId4"/>
                <a:stretch>
                  <a:fillRect l="-1324" t="-1026" r="-1222" b="-2199"/>
                </a:stretch>
              </a:blipFill>
            </p:spPr>
            <p:txBody>
              <a:bodyPr/>
              <a:lstStyle/>
              <a:p>
                <a:r>
                  <a:rPr lang="pt-BR">
                    <a:noFill/>
                  </a:rPr>
                  <a:t> </a:t>
                </a:r>
              </a:p>
            </p:txBody>
          </p:sp>
        </mc:Fallback>
      </mc:AlternateContent>
    </p:spTree>
    <p:extLst>
      <p:ext uri="{BB962C8B-B14F-4D97-AF65-F5344CB8AC3E}">
        <p14:creationId xmlns:p14="http://schemas.microsoft.com/office/powerpoint/2010/main" val="1621205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A2A78E6-F4DD-95E9-5C87-B3263F6F2493}"/>
                  </a:ext>
                </a:extLst>
              </p:cNvPr>
              <p:cNvSpPr txBox="1"/>
              <p:nvPr/>
            </p:nvSpPr>
            <p:spPr>
              <a:xfrm>
                <a:off x="1524" y="643420"/>
                <a:ext cx="6024372" cy="4154984"/>
              </a:xfrm>
              <a:prstGeom prst="rect">
                <a:avLst/>
              </a:prstGeom>
              <a:noFill/>
            </p:spPr>
            <p:txBody>
              <a:bodyPr wrap="square">
                <a:spAutoFit/>
              </a:bodyPr>
              <a:lstStyle/>
              <a:p>
                <a:pPr algn="just"/>
                <a:r>
                  <a:rPr lang="pt-BR" sz="2200" dirty="0">
                    <a:latin typeface="Arial Narrow" panose="020B0606020202030204" pitchFamily="34" charset="0"/>
                  </a:rPr>
                  <a:t>Observe que se tivéssemos feito o contrário, isto é, descontado 15% e depois acrescido 20%, teríamos chegado ao mesmo resultado, veja o cálculo: Calculando o desconto de 15% de 600, temos</a:t>
                </a:r>
              </a:p>
              <a:p>
                <a:pPr algn="just"/>
                <a:endParaRPr lang="pt-BR" sz="2200" dirty="0">
                  <a:latin typeface="Arial Narrow" panose="020B0606020202030204" pitchFamily="34" charset="0"/>
                </a:endParaRPr>
              </a:p>
              <a:p>
                <a:pPr algn="just"/>
                <a14:m>
                  <m:oMathPara xmlns:m="http://schemas.openxmlformats.org/officeDocument/2006/math">
                    <m:oMath>
                      <m:r>
                        <a:rPr lang="pt-BR" sz="2200" b="0" i="1" smtClean="0">
                          <a:latin typeface="Cambria Math" panose="02040503050406030204" pitchFamily="18" charset="0"/>
                        </a:rPr>
                        <m:t>0,85∙600=</m:t>
                      </m:r>
                      <m:r>
                        <a:rPr lang="pt-BR" sz="2200" b="0" i="1" smtClean="0">
                          <a:solidFill>
                            <a:srgbClr val="00B050"/>
                          </a:solidFill>
                          <a:latin typeface="Cambria Math" panose="02040503050406030204" pitchFamily="18" charset="0"/>
                        </a:rPr>
                        <m:t>510</m:t>
                      </m:r>
                    </m:oMath>
                  </m:oMathPara>
                </a14:m>
                <a:endParaRPr lang="pt-BR" sz="2200" b="0" dirty="0">
                  <a:solidFill>
                    <a:srgbClr val="00B050"/>
                  </a:solidFill>
                  <a:latin typeface="Arial Narrow" panose="020B0606020202030204" pitchFamily="34" charset="0"/>
                  <a:ea typeface="Cambria Math" panose="02040503050406030204" pitchFamily="18" charset="0"/>
                </a:endParaRPr>
              </a:p>
              <a:p>
                <a:pPr algn="just"/>
                <a:r>
                  <a:rPr lang="pt-BR" sz="2200" dirty="0">
                    <a:latin typeface="Arial Narrow" panose="020B0606020202030204" pitchFamily="34" charset="0"/>
                  </a:rPr>
                  <a:t>Calculando o acréscimo, 20% de 510, temos:</a:t>
                </a:r>
              </a:p>
              <a:p>
                <a:pPr algn="just"/>
                <a14:m>
                  <m:oMathPara xmlns:m="http://schemas.openxmlformats.org/officeDocument/2006/math">
                    <m:oMath>
                      <m:r>
                        <a:rPr lang="pt-BR" sz="2200" b="0" i="1" smtClean="0">
                          <a:latin typeface="Cambria Math" panose="02040503050406030204" pitchFamily="18" charset="0"/>
                        </a:rPr>
                        <m:t>1,2</m:t>
                      </m:r>
                      <m:r>
                        <a:rPr lang="pt-BR" sz="2200" b="0" i="1" smtClean="0">
                          <a:latin typeface="Cambria Math" panose="02040503050406030204" pitchFamily="18" charset="0"/>
                          <a:ea typeface="Cambria Math" panose="02040503050406030204" pitchFamily="18" charset="0"/>
                        </a:rPr>
                        <m:t>∙510=</m:t>
                      </m:r>
                      <m:r>
                        <a:rPr lang="pt-BR" sz="2200" b="0" i="1" smtClean="0">
                          <a:solidFill>
                            <a:srgbClr val="00B050"/>
                          </a:solidFill>
                          <a:latin typeface="Cambria Math" panose="02040503050406030204" pitchFamily="18" charset="0"/>
                          <a:ea typeface="Cambria Math" panose="02040503050406030204" pitchFamily="18" charset="0"/>
                        </a:rPr>
                        <m:t>612</m:t>
                      </m:r>
                    </m:oMath>
                  </m:oMathPara>
                </a14:m>
                <a:endParaRPr lang="pt-BR" sz="2200" dirty="0">
                  <a:latin typeface="Arial Narrow" panose="020B0606020202030204" pitchFamily="34" charset="0"/>
                </a:endParaRPr>
              </a:p>
              <a:p>
                <a:pPr algn="just"/>
                <a:r>
                  <a:rPr lang="pt-BR" sz="2200" dirty="0">
                    <a:latin typeface="Arial Narrow" panose="020B0606020202030204" pitchFamily="34" charset="0"/>
                  </a:rPr>
                  <a:t>Ao invés de calcularmos separadamente, poderíamos calcular simultaneamente, o acréscimo de 20% (1,20) e o decréscimo de 15% (0,85), sobre os R$ 600,00, ou vice--versa, assim teremos: </a:t>
                </a:r>
              </a:p>
            </p:txBody>
          </p:sp>
        </mc:Choice>
        <mc:Fallback xmlns="">
          <p:sp>
            <p:nvSpPr>
              <p:cNvPr id="3" name="CaixaDeTexto 2">
                <a:extLst>
                  <a:ext uri="{FF2B5EF4-FFF2-40B4-BE49-F238E27FC236}">
                    <a16:creationId xmlns:a16="http://schemas.microsoft.com/office/drawing/2014/main" id="{CA2A78E6-F4DD-95E9-5C87-B3263F6F2493}"/>
                  </a:ext>
                </a:extLst>
              </p:cNvPr>
              <p:cNvSpPr txBox="1">
                <a:spLocks noRot="1" noChangeAspect="1" noMove="1" noResize="1" noEditPoints="1" noAdjustHandles="1" noChangeArrowheads="1" noChangeShapeType="1" noTextEdit="1"/>
              </p:cNvSpPr>
              <p:nvPr/>
            </p:nvSpPr>
            <p:spPr>
              <a:xfrm>
                <a:off x="1524" y="643420"/>
                <a:ext cx="6024372" cy="4154984"/>
              </a:xfrm>
              <a:prstGeom prst="rect">
                <a:avLst/>
              </a:prstGeom>
              <a:blipFill>
                <a:blip r:embed="rId2"/>
                <a:stretch>
                  <a:fillRect l="-1314" t="-881" r="-1213" b="-2203"/>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20E85324-9626-11D9-8617-D968A149F29F}"/>
              </a:ext>
            </a:extLst>
          </p:cNvPr>
          <p:cNvPicPr>
            <a:picLocks noChangeAspect="1"/>
          </p:cNvPicPr>
          <p:nvPr/>
        </p:nvPicPr>
        <p:blipFill>
          <a:blip r:embed="rId3"/>
          <a:stretch>
            <a:fillRect/>
          </a:stretch>
        </p:blipFill>
        <p:spPr>
          <a:xfrm>
            <a:off x="1699710" y="4871557"/>
            <a:ext cx="2628000" cy="1681921"/>
          </a:xfrm>
          <a:prstGeom prst="rect">
            <a:avLst/>
          </a:prstGeom>
        </p:spPr>
      </p:pic>
      <p:sp>
        <p:nvSpPr>
          <p:cNvPr id="7" name="CaixaDeTexto 6">
            <a:extLst>
              <a:ext uri="{FF2B5EF4-FFF2-40B4-BE49-F238E27FC236}">
                <a16:creationId xmlns:a16="http://schemas.microsoft.com/office/drawing/2014/main" id="{B7E0E5D1-684A-13E4-59D5-A18ACA3254E1}"/>
              </a:ext>
            </a:extLst>
          </p:cNvPr>
          <p:cNvSpPr txBox="1"/>
          <p:nvPr/>
        </p:nvSpPr>
        <p:spPr>
          <a:xfrm>
            <a:off x="6166106" y="723037"/>
            <a:ext cx="5913118" cy="2462213"/>
          </a:xfrm>
          <a:prstGeom prst="rect">
            <a:avLst/>
          </a:prstGeom>
          <a:noFill/>
        </p:spPr>
        <p:txBody>
          <a:bodyPr wrap="square">
            <a:spAutoFit/>
          </a:bodyPr>
          <a:lstStyle/>
          <a:p>
            <a:pPr algn="just"/>
            <a:r>
              <a:rPr lang="pt-BR" sz="2200" dirty="0">
                <a:latin typeface="Arial Narrow" panose="020B0606020202030204" pitchFamily="34" charset="0"/>
              </a:rPr>
              <a:t>Isso ocorre pois ao efetuarmos os dois cálculos ao mesmo tempo, observamos que ocorre um produto do acréscimo e do desconto e como a multiplicação é comutativa, isto é, não importa a ordem dos elementos da multiplicação, o resultado é sempre o mesmo, então calcular o desconto e depois o acréscimo ou vice-versa, não altera o resultado.</a:t>
            </a:r>
          </a:p>
        </p:txBody>
      </p:sp>
    </p:spTree>
    <p:extLst>
      <p:ext uri="{BB962C8B-B14F-4D97-AF65-F5344CB8AC3E}">
        <p14:creationId xmlns:p14="http://schemas.microsoft.com/office/powerpoint/2010/main" val="2753292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07F0838-BC80-6E20-9A37-27F0A7B3AFF0}"/>
              </a:ext>
            </a:extLst>
          </p:cNvPr>
          <p:cNvSpPr txBox="1"/>
          <p:nvPr/>
        </p:nvSpPr>
        <p:spPr>
          <a:xfrm>
            <a:off x="1524" y="1351508"/>
            <a:ext cx="6094476" cy="4832092"/>
          </a:xfrm>
          <a:prstGeom prst="rect">
            <a:avLst/>
          </a:prstGeom>
          <a:noFill/>
        </p:spPr>
        <p:txBody>
          <a:bodyPr wrap="square">
            <a:spAutoFit/>
          </a:bodyPr>
          <a:lstStyle/>
          <a:p>
            <a:pPr algn="just"/>
            <a:r>
              <a:rPr lang="pt-BR" sz="2200" b="1" dirty="0">
                <a:latin typeface="Arial Narrow" panose="020B0606020202030204" pitchFamily="34" charset="0"/>
              </a:rPr>
              <a:t>15. </a:t>
            </a:r>
            <a:r>
              <a:rPr lang="pt-BR" sz="2200" dirty="0">
                <a:latin typeface="Arial Narrow" panose="020B0606020202030204" pitchFamily="34" charset="0"/>
              </a:rPr>
              <a:t>Leia as seguintes situações problemas e desenvolva uma estratégia para que posteriormente possa resolvê-la.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 Ana Maria precisava saber qual o ganho que tem ao vender seus bolos. Ela sabia que gastava, em média, R$ 30,00 para fazer os bolos e os vendia por R$ 54,00. Ajude Ana Maria a determinar o ganho percentual nas vendas de seus bolos.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Uma oficina mecânica adquire uma peça no valor de R$ 125,00 e repassa o preço aos seus clientes com o intuito de obter um lucro de 140%. Ajude o dono dessa oficina a determinar o valor da peça que será repassado aos seus clientes. </a:t>
            </a:r>
          </a:p>
        </p:txBody>
      </p:sp>
      <p:sp>
        <p:nvSpPr>
          <p:cNvPr id="5" name="CaixaDeTexto 4">
            <a:extLst>
              <a:ext uri="{FF2B5EF4-FFF2-40B4-BE49-F238E27FC236}">
                <a16:creationId xmlns:a16="http://schemas.microsoft.com/office/drawing/2014/main" id="{D8BE5694-22CB-54D3-04BB-A6578318EA52}"/>
              </a:ext>
            </a:extLst>
          </p:cNvPr>
          <p:cNvSpPr txBox="1"/>
          <p:nvPr/>
        </p:nvSpPr>
        <p:spPr>
          <a:xfrm>
            <a:off x="6096000" y="793278"/>
            <a:ext cx="5974078" cy="4154984"/>
          </a:xfrm>
          <a:prstGeom prst="rect">
            <a:avLst/>
          </a:prstGeom>
          <a:noFill/>
        </p:spPr>
        <p:txBody>
          <a:bodyPr wrap="square">
            <a:spAutoFit/>
          </a:bodyPr>
          <a:lstStyle/>
          <a:p>
            <a:pPr algn="just"/>
            <a:r>
              <a:rPr lang="pt-BR" sz="2200" dirty="0">
                <a:latin typeface="Arial Narrow" panose="020B0606020202030204" pitchFamily="34" charset="0"/>
              </a:rPr>
              <a:t>c) Camila percebeu que de um mês para outro sua conta de água, que antes era no valor de R$ 108,00, foi para R$ 183,60. Ela logo quis saber qual foi o aumento percentual da sua fatura de água. Ajude Camila a determinar o aumento percentual da fatura de sua água nesse mês.</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16. </a:t>
            </a:r>
            <a:r>
              <a:rPr lang="pt-BR" sz="2200" dirty="0">
                <a:latin typeface="Arial Narrow" panose="020B0606020202030204" pitchFamily="34" charset="0"/>
              </a:rPr>
              <a:t>O número de vacinas contra a gripe aplicadas no dia 20 do mês de abril no município de Anápolis foi de 1480 doses, já no dia 21 de abril foram aplicadas 140% a mais que no dia anterior. Quantas vacinas foram aplicadas nesse dia?</a:t>
            </a:r>
          </a:p>
        </p:txBody>
      </p:sp>
      <p:pic>
        <p:nvPicPr>
          <p:cNvPr id="7" name="Imagem 6">
            <a:extLst>
              <a:ext uri="{FF2B5EF4-FFF2-40B4-BE49-F238E27FC236}">
                <a16:creationId xmlns:a16="http://schemas.microsoft.com/office/drawing/2014/main" id="{A8B9008B-FFC3-DF3B-0774-752792F7FCE0}"/>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21922" y="683550"/>
            <a:ext cx="2520000" cy="6402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646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ACC9B8-75B8-BF69-8130-8B2AD8980B4C}"/>
              </a:ext>
            </a:extLst>
          </p:cNvPr>
          <p:cNvSpPr txBox="1"/>
          <p:nvPr/>
        </p:nvSpPr>
        <p:spPr>
          <a:xfrm>
            <a:off x="1524" y="671691"/>
            <a:ext cx="6094476" cy="6186309"/>
          </a:xfrm>
          <a:prstGeom prst="rect">
            <a:avLst/>
          </a:prstGeom>
          <a:noFill/>
        </p:spPr>
        <p:txBody>
          <a:bodyPr wrap="square">
            <a:spAutoFit/>
          </a:bodyPr>
          <a:lstStyle/>
          <a:p>
            <a:pPr algn="just"/>
            <a:r>
              <a:rPr lang="pt-BR" sz="2200" b="1" dirty="0">
                <a:latin typeface="Arial Narrow" panose="020B0606020202030204" pitchFamily="34" charset="0"/>
              </a:rPr>
              <a:t>17. </a:t>
            </a:r>
            <a:r>
              <a:rPr lang="pt-BR" sz="2200" dirty="0">
                <a:latin typeface="Arial Narrow" panose="020B0606020202030204" pitchFamily="34" charset="0"/>
              </a:rPr>
              <a:t>Uma hamburgueria disponibilizou um cupom de desconto de 20%. Um dos seus hamburgueres estava custando R$ 45,00 e Antônio usou esse cupom de desconto para comprá-lo. Qual o valor a ser pago por Antônio nesse hamburguer?</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18. </a:t>
            </a:r>
            <a:r>
              <a:rPr lang="pt-BR" sz="2200" dirty="0">
                <a:latin typeface="Arial Narrow" panose="020B0606020202030204" pitchFamily="34" charset="0"/>
              </a:rPr>
              <a:t>Em uma liquidação no início de ano, uma loja estava com oferta de um tênis, com desconto, por R$ 420,00. Letícia decidiu ir à loja na outra semana para comprá-lo, quando percebeu que a promoção havia acabado e o tênis voltou a custar R$ 600,00. Nessas condições, é possível afirmar que esse tênis teve um aumento, em relação ao preço cobrado com o desconto, de aproximadamente</a:t>
            </a:r>
          </a:p>
          <a:p>
            <a:pPr algn="just"/>
            <a:r>
              <a:rPr lang="pt-BR" sz="2200" dirty="0">
                <a:latin typeface="Arial Narrow" panose="020B0606020202030204" pitchFamily="34" charset="0"/>
              </a:rPr>
              <a:t>(A) 30%. </a:t>
            </a:r>
          </a:p>
          <a:p>
            <a:pPr algn="just"/>
            <a:r>
              <a:rPr lang="pt-BR" sz="2200" dirty="0">
                <a:latin typeface="Arial Narrow" panose="020B0606020202030204" pitchFamily="34" charset="0"/>
              </a:rPr>
              <a:t>(B) 33,33.   </a:t>
            </a:r>
          </a:p>
          <a:p>
            <a:pPr algn="just"/>
            <a:r>
              <a:rPr lang="pt-BR" sz="2200" dirty="0">
                <a:latin typeface="Arial Narrow" panose="020B0606020202030204" pitchFamily="34" charset="0"/>
              </a:rPr>
              <a:t>(C) 39,45%. </a:t>
            </a:r>
          </a:p>
          <a:p>
            <a:pPr algn="just"/>
            <a:r>
              <a:rPr lang="pt-BR" sz="2200" dirty="0">
                <a:latin typeface="Arial Narrow" panose="020B0606020202030204" pitchFamily="34" charset="0"/>
              </a:rPr>
              <a:t>(D) 42,86%.</a:t>
            </a:r>
          </a:p>
        </p:txBody>
      </p:sp>
      <p:sp>
        <p:nvSpPr>
          <p:cNvPr id="5" name="CaixaDeTexto 4">
            <a:extLst>
              <a:ext uri="{FF2B5EF4-FFF2-40B4-BE49-F238E27FC236}">
                <a16:creationId xmlns:a16="http://schemas.microsoft.com/office/drawing/2014/main" id="{AC9ABAC6-47E7-E6F8-519F-838773F7A2AA}"/>
              </a:ext>
            </a:extLst>
          </p:cNvPr>
          <p:cNvSpPr txBox="1"/>
          <p:nvPr/>
        </p:nvSpPr>
        <p:spPr>
          <a:xfrm>
            <a:off x="6096000" y="708767"/>
            <a:ext cx="5974080" cy="5170646"/>
          </a:xfrm>
          <a:prstGeom prst="rect">
            <a:avLst/>
          </a:prstGeom>
          <a:noFill/>
        </p:spPr>
        <p:txBody>
          <a:bodyPr wrap="square">
            <a:spAutoFit/>
          </a:bodyPr>
          <a:lstStyle/>
          <a:p>
            <a:pPr algn="just"/>
            <a:r>
              <a:rPr lang="pt-BR" sz="2200" b="1" dirty="0">
                <a:latin typeface="Arial Narrow" panose="020B0606020202030204" pitchFamily="34" charset="0"/>
              </a:rPr>
              <a:t>19. </a:t>
            </a:r>
            <a:r>
              <a:rPr lang="pt-BR" sz="2200" dirty="0">
                <a:latin typeface="Arial Narrow" panose="020B0606020202030204" pitchFamily="34" charset="0"/>
              </a:rPr>
              <a:t>Uma escola da rede estadual de Goiás, abriu vagas paras as turmas de 8° ano. Observe o quadro mostrando as turmas de 8° ano e a quantidade respectiva de alunos dessas turmas.</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Com base nas informações contidas no quadro, pode-se afirmar que a turma </a:t>
            </a:r>
          </a:p>
          <a:p>
            <a:pPr algn="just"/>
            <a:r>
              <a:rPr lang="pt-BR" sz="2200" dirty="0">
                <a:latin typeface="Arial Narrow" panose="020B0606020202030204" pitchFamily="34" charset="0"/>
              </a:rPr>
              <a:t>(A) A possui 75% dos alunos da turma B. </a:t>
            </a:r>
          </a:p>
          <a:p>
            <a:pPr algn="just"/>
            <a:r>
              <a:rPr lang="pt-BR" sz="2200" dirty="0">
                <a:latin typeface="Arial Narrow" panose="020B0606020202030204" pitchFamily="34" charset="0"/>
              </a:rPr>
              <a:t>(B) C possui 55% dos alunos da turma B.</a:t>
            </a:r>
          </a:p>
          <a:p>
            <a:pPr algn="just"/>
            <a:r>
              <a:rPr lang="pt-BR" sz="2200" dirty="0">
                <a:latin typeface="Arial Narrow" panose="020B0606020202030204" pitchFamily="34" charset="0"/>
              </a:rPr>
              <a:t>(C) C possui 25% menos alunos que a turma A </a:t>
            </a:r>
          </a:p>
          <a:p>
            <a:pPr algn="just"/>
            <a:r>
              <a:rPr lang="pt-BR" sz="2200" dirty="0">
                <a:latin typeface="Arial Narrow" panose="020B0606020202030204" pitchFamily="34" charset="0"/>
              </a:rPr>
              <a:t>(D) A possui 35% menos alunos que a turma B.</a:t>
            </a:r>
          </a:p>
        </p:txBody>
      </p:sp>
      <p:pic>
        <p:nvPicPr>
          <p:cNvPr id="7" name="Imagem 6">
            <a:extLst>
              <a:ext uri="{FF2B5EF4-FFF2-40B4-BE49-F238E27FC236}">
                <a16:creationId xmlns:a16="http://schemas.microsoft.com/office/drawing/2014/main" id="{F174E766-E681-F439-BE2D-9F3FCD63F4A8}"/>
              </a:ext>
            </a:extLst>
          </p:cNvPr>
          <p:cNvPicPr>
            <a:picLocks noChangeAspect="1"/>
          </p:cNvPicPr>
          <p:nvPr/>
        </p:nvPicPr>
        <p:blipFill>
          <a:blip r:embed="rId2"/>
          <a:stretch>
            <a:fillRect/>
          </a:stretch>
        </p:blipFill>
        <p:spPr>
          <a:xfrm>
            <a:off x="7211040" y="2163614"/>
            <a:ext cx="3744000" cy="1525622"/>
          </a:xfrm>
          <a:prstGeom prst="rect">
            <a:avLst/>
          </a:prstGeom>
        </p:spPr>
      </p:pic>
    </p:spTree>
    <p:extLst>
      <p:ext uri="{BB962C8B-B14F-4D97-AF65-F5344CB8AC3E}">
        <p14:creationId xmlns:p14="http://schemas.microsoft.com/office/powerpoint/2010/main" val="1847979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5356943-54FE-1683-35E9-724F6E3C2DDE}"/>
              </a:ext>
            </a:extLst>
          </p:cNvPr>
          <p:cNvSpPr txBox="1"/>
          <p:nvPr/>
        </p:nvSpPr>
        <p:spPr>
          <a:xfrm>
            <a:off x="0" y="632936"/>
            <a:ext cx="6025896" cy="5601533"/>
          </a:xfrm>
          <a:prstGeom prst="rect">
            <a:avLst/>
          </a:prstGeom>
          <a:noFill/>
        </p:spPr>
        <p:txBody>
          <a:bodyPr wrap="square">
            <a:spAutoFit/>
          </a:bodyPr>
          <a:lstStyle/>
          <a:p>
            <a:pPr algn="just"/>
            <a:r>
              <a:rPr lang="pt-BR" sz="2200" b="1" dirty="0">
                <a:latin typeface="Arial Narrow" panose="020B0606020202030204" pitchFamily="34" charset="0"/>
              </a:rPr>
              <a:t>20</a:t>
            </a:r>
            <a:r>
              <a:rPr lang="pt-BR" sz="2200" dirty="0">
                <a:latin typeface="Arial Narrow" panose="020B0606020202030204" pitchFamily="34" charset="0"/>
              </a:rPr>
              <a:t>. Um campo de futebol tem medidas oficiais de 105 m por 68 m. A grande área do goleiro possui 16,5 m por 40,3 m. </a:t>
            </a:r>
          </a:p>
          <a:p>
            <a:pPr algn="just"/>
            <a:r>
              <a:rPr lang="pt-BR" sz="2200" dirty="0">
                <a:latin typeface="Arial Narrow" panose="020B0606020202030204" pitchFamily="34" charset="0"/>
              </a:rPr>
              <a:t>a) Que percentual do campo representa a grande área de apenas um goleiro? </a:t>
            </a:r>
          </a:p>
          <a:p>
            <a:pPr algn="just"/>
            <a:r>
              <a:rPr lang="pt-BR" sz="2200" dirty="0">
                <a:latin typeface="Arial Narrow" panose="020B0606020202030204" pitchFamily="34" charset="0"/>
              </a:rPr>
              <a:t>b) Que percentual do campo representa a grande área dos dois goleiros?</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21. </a:t>
            </a:r>
            <a:r>
              <a:rPr lang="pt-BR" sz="2200" dirty="0">
                <a:latin typeface="Arial Narrow" panose="020B0606020202030204" pitchFamily="34" charset="0"/>
              </a:rPr>
              <a:t>A carga máxima permitida para caminhões em rodovias federais no Brasil, sem necessidade de Autorização Especial de Trânsito (AET), varia de acordo com a configuração de eixos, mas o limite geral para veículos de carga (Peso Bruto Total Combinado - PBTC) é de 58,5 toneladas segundo a Resolução CONTRAN nº 882/2021. </a:t>
            </a:r>
          </a:p>
          <a:p>
            <a:pPr algn="just"/>
            <a:r>
              <a:rPr lang="pt-BR" sz="1400" dirty="0">
                <a:latin typeface="Arial Narrow" panose="020B0606020202030204" pitchFamily="34" charset="0"/>
              </a:rPr>
              <a:t>Disponível em: https://www.gov.br/transportes/pt-br/assuntos/transito/conteudo-contran/resolucao-contran-no-735-de--05-de-junho-de-2018 Acesso em: 16 abr. de 2026</a:t>
            </a:r>
          </a:p>
        </p:txBody>
      </p:sp>
      <p:sp>
        <p:nvSpPr>
          <p:cNvPr id="5" name="CaixaDeTexto 4">
            <a:extLst>
              <a:ext uri="{FF2B5EF4-FFF2-40B4-BE49-F238E27FC236}">
                <a16:creationId xmlns:a16="http://schemas.microsoft.com/office/drawing/2014/main" id="{B16C36F6-77F7-5EEE-A5D2-D75D8464EFD9}"/>
              </a:ext>
            </a:extLst>
          </p:cNvPr>
          <p:cNvSpPr txBox="1"/>
          <p:nvPr/>
        </p:nvSpPr>
        <p:spPr>
          <a:xfrm>
            <a:off x="6166106" y="652963"/>
            <a:ext cx="5913118" cy="5847755"/>
          </a:xfrm>
          <a:prstGeom prst="rect">
            <a:avLst/>
          </a:prstGeom>
          <a:noFill/>
        </p:spPr>
        <p:txBody>
          <a:bodyPr wrap="square">
            <a:spAutoFit/>
          </a:bodyPr>
          <a:lstStyle/>
          <a:p>
            <a:pPr algn="just"/>
            <a:r>
              <a:rPr lang="pt-BR" sz="2200" dirty="0">
                <a:latin typeface="Arial Narrow" panose="020B0606020202030204" pitchFamily="34" charset="0"/>
              </a:rPr>
              <a:t>Um caminhão, levando uma carga de soja da cidade de Rio Verde – GO para ser escoado no porto de Santos – SP, carrega uma carga excedente de 25% de sua carga máxima permitida. </a:t>
            </a:r>
          </a:p>
          <a:p>
            <a:pPr algn="just"/>
            <a:r>
              <a:rPr lang="pt-BR" sz="2200" dirty="0">
                <a:latin typeface="Arial Narrow" panose="020B0606020202030204" pitchFamily="34" charset="0"/>
              </a:rPr>
              <a:t>Qual é a carga excedente, em toneladas, que esse caminhão está carregando?</a:t>
            </a:r>
          </a:p>
          <a:p>
            <a:pPr algn="just"/>
            <a:r>
              <a:rPr lang="pt-BR" sz="2200" b="1" dirty="0">
                <a:latin typeface="Arial Narrow" panose="020B0606020202030204" pitchFamily="34" charset="0"/>
              </a:rPr>
              <a:t>22. </a:t>
            </a:r>
            <a:r>
              <a:rPr lang="pt-BR" sz="2200" dirty="0">
                <a:latin typeface="Arial Narrow" panose="020B0606020202030204" pitchFamily="34" charset="0"/>
              </a:rPr>
              <a:t>Observe os quadrados a seguir. </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Repare que temos um quadrado cujo lado é 50 cm e outro quadrado cujo a área igual a 1600 cm2. É possível afirmar que a área  do quadrado II é menor que o área do quadrado I em </a:t>
            </a:r>
          </a:p>
          <a:p>
            <a:pPr algn="just"/>
            <a:r>
              <a:rPr lang="pt-BR" sz="2200" dirty="0">
                <a:latin typeface="Arial Narrow" panose="020B0606020202030204" pitchFamily="34" charset="0"/>
              </a:rPr>
              <a:t>(A) 20%.  (B) 36%.      (C) 40%.    (D) 64%. </a:t>
            </a:r>
          </a:p>
        </p:txBody>
      </p:sp>
      <p:pic>
        <p:nvPicPr>
          <p:cNvPr id="7" name="Imagem 6">
            <a:extLst>
              <a:ext uri="{FF2B5EF4-FFF2-40B4-BE49-F238E27FC236}">
                <a16:creationId xmlns:a16="http://schemas.microsoft.com/office/drawing/2014/main" id="{3D0426AB-C65A-E065-9B54-7C28124F4B6F}"/>
              </a:ext>
            </a:extLst>
          </p:cNvPr>
          <p:cNvPicPr>
            <a:picLocks noChangeAspect="1"/>
          </p:cNvPicPr>
          <p:nvPr/>
        </p:nvPicPr>
        <p:blipFill>
          <a:blip r:embed="rId2"/>
          <a:stretch>
            <a:fillRect/>
          </a:stretch>
        </p:blipFill>
        <p:spPr>
          <a:xfrm>
            <a:off x="7391134" y="3055794"/>
            <a:ext cx="3240000" cy="1636200"/>
          </a:xfrm>
          <a:prstGeom prst="rect">
            <a:avLst/>
          </a:prstGeom>
        </p:spPr>
      </p:pic>
    </p:spTree>
    <p:extLst>
      <p:ext uri="{BB962C8B-B14F-4D97-AF65-F5344CB8AC3E}">
        <p14:creationId xmlns:p14="http://schemas.microsoft.com/office/powerpoint/2010/main" val="3627117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2770CD-86E8-065C-2015-C1DEAF471547}"/>
              </a:ext>
            </a:extLst>
          </p:cNvPr>
          <p:cNvSpPr txBox="1"/>
          <p:nvPr/>
        </p:nvSpPr>
        <p:spPr>
          <a:xfrm>
            <a:off x="111252" y="600147"/>
            <a:ext cx="5896356" cy="5847755"/>
          </a:xfrm>
          <a:prstGeom prst="rect">
            <a:avLst/>
          </a:prstGeom>
          <a:noFill/>
        </p:spPr>
        <p:txBody>
          <a:bodyPr wrap="square">
            <a:spAutoFit/>
          </a:bodyPr>
          <a:lstStyle/>
          <a:p>
            <a:pPr algn="just"/>
            <a:r>
              <a:rPr lang="pt-BR" sz="2200" b="1" dirty="0">
                <a:latin typeface="Arial Narrow" panose="020B0606020202030204" pitchFamily="34" charset="0"/>
              </a:rPr>
              <a:t>23. </a:t>
            </a:r>
            <a:r>
              <a:rPr lang="pt-BR" sz="2200" dirty="0">
                <a:latin typeface="Arial Narrow" panose="020B0606020202030204" pitchFamily="34" charset="0"/>
              </a:rPr>
              <a:t>Uma propriedade do bloco cerâmico é a retração (contração), que consiste na evaporação da água existente quando submetido a uma determinada temperatura elevada. Essa elevação de temperatura, que ocorre durante o processo de cozimento, causa uma redução de até 20% nas dimensões lineares de uma peça. </a:t>
            </a:r>
          </a:p>
          <a:p>
            <a:pPr algn="just"/>
            <a:r>
              <a:rPr lang="pt-BR" sz="2200" dirty="0">
                <a:latin typeface="Arial Narrow" panose="020B0606020202030204" pitchFamily="34" charset="0"/>
              </a:rPr>
              <a:t>Suponha que uma peça, quando moldada em argila, possua uma base retangular cujos lados mediam 40 cm e 30 cm que foram reduzidas em 15% após o cozimento. </a:t>
            </a:r>
          </a:p>
          <a:p>
            <a:pPr algn="just"/>
            <a:r>
              <a:rPr lang="pt-BR" sz="2200" dirty="0">
                <a:latin typeface="Arial Narrow" panose="020B0606020202030204" pitchFamily="34" charset="0"/>
              </a:rPr>
              <a:t>Em relação à área original, a nova área dessa peça, após o cozimento, ficou reduzida em </a:t>
            </a:r>
          </a:p>
          <a:p>
            <a:pPr algn="just"/>
            <a:r>
              <a:rPr lang="pt-BR" sz="2200" dirty="0">
                <a:latin typeface="Arial Narrow" panose="020B0606020202030204" pitchFamily="34" charset="0"/>
              </a:rPr>
              <a:t>(A) 72,25%.  </a:t>
            </a:r>
          </a:p>
          <a:p>
            <a:pPr algn="just"/>
            <a:r>
              <a:rPr lang="pt-BR" sz="2200" dirty="0">
                <a:latin typeface="Arial Narrow" panose="020B0606020202030204" pitchFamily="34" charset="0"/>
              </a:rPr>
              <a:t>(B) 27,75%.     </a:t>
            </a:r>
          </a:p>
          <a:p>
            <a:pPr algn="just"/>
            <a:r>
              <a:rPr lang="pt-BR" sz="2200" dirty="0">
                <a:latin typeface="Arial Narrow" panose="020B0606020202030204" pitchFamily="34" charset="0"/>
              </a:rPr>
              <a:t>(C) 18,0%.  </a:t>
            </a:r>
          </a:p>
          <a:p>
            <a:pPr algn="just"/>
            <a:r>
              <a:rPr lang="pt-BR" sz="2200" dirty="0">
                <a:latin typeface="Arial Narrow" panose="020B0606020202030204" pitchFamily="34" charset="0"/>
              </a:rPr>
              <a:t>(D) 15,0 %. </a:t>
            </a:r>
          </a:p>
        </p:txBody>
      </p:sp>
      <p:sp>
        <p:nvSpPr>
          <p:cNvPr id="5" name="CaixaDeTexto 4">
            <a:extLst>
              <a:ext uri="{FF2B5EF4-FFF2-40B4-BE49-F238E27FC236}">
                <a16:creationId xmlns:a16="http://schemas.microsoft.com/office/drawing/2014/main" id="{74B060EE-FF21-593C-53B1-8008B16BE9B8}"/>
              </a:ext>
            </a:extLst>
          </p:cNvPr>
          <p:cNvSpPr txBox="1"/>
          <p:nvPr/>
        </p:nvSpPr>
        <p:spPr>
          <a:xfrm>
            <a:off x="6184394" y="734860"/>
            <a:ext cx="5896354" cy="2800767"/>
          </a:xfrm>
          <a:prstGeom prst="rect">
            <a:avLst/>
          </a:prstGeom>
          <a:noFill/>
        </p:spPr>
        <p:txBody>
          <a:bodyPr wrap="square">
            <a:spAutoFit/>
          </a:bodyPr>
          <a:lstStyle/>
          <a:p>
            <a:pPr algn="just"/>
            <a:r>
              <a:rPr lang="pt-BR" sz="2200" b="1" dirty="0">
                <a:latin typeface="Arial Narrow" panose="020B0606020202030204" pitchFamily="34" charset="0"/>
              </a:rPr>
              <a:t>24. </a:t>
            </a:r>
            <a:r>
              <a:rPr lang="pt-BR" sz="2200" dirty="0">
                <a:latin typeface="Arial Narrow" panose="020B0606020202030204" pitchFamily="34" charset="0"/>
              </a:rPr>
              <a:t>Um pentágono, de lado igual a 10 cm, terá seus lados ampliados em 50%. O perímetro desse pentágono ampliado, comparado com o original, aumentará em</a:t>
            </a:r>
          </a:p>
          <a:p>
            <a:pPr algn="just"/>
            <a:r>
              <a:rPr lang="pt-BR" sz="2200" dirty="0">
                <a:latin typeface="Arial Narrow" panose="020B0606020202030204" pitchFamily="34" charset="0"/>
              </a:rPr>
              <a:t>(A) 100%.  </a:t>
            </a:r>
          </a:p>
          <a:p>
            <a:pPr algn="just"/>
            <a:r>
              <a:rPr lang="pt-BR" sz="2200" dirty="0">
                <a:latin typeface="Arial Narrow" panose="020B0606020202030204" pitchFamily="34" charset="0"/>
              </a:rPr>
              <a:t>(B) 75%.     </a:t>
            </a:r>
          </a:p>
          <a:p>
            <a:pPr algn="just"/>
            <a:r>
              <a:rPr lang="pt-BR" sz="2200" dirty="0">
                <a:latin typeface="Arial Narrow" panose="020B0606020202030204" pitchFamily="34" charset="0"/>
              </a:rPr>
              <a:t>(C) 50%. </a:t>
            </a:r>
          </a:p>
          <a:p>
            <a:pPr algn="just"/>
            <a:r>
              <a:rPr lang="pt-BR" sz="2200" dirty="0">
                <a:latin typeface="Arial Narrow" panose="020B0606020202030204" pitchFamily="34" charset="0"/>
              </a:rPr>
              <a:t>(D) 25%.</a:t>
            </a:r>
          </a:p>
        </p:txBody>
      </p:sp>
    </p:spTree>
    <p:extLst>
      <p:ext uri="{BB962C8B-B14F-4D97-AF65-F5344CB8AC3E}">
        <p14:creationId xmlns:p14="http://schemas.microsoft.com/office/powerpoint/2010/main" val="3278313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594111-D800-625B-9953-C753B2C42F35}"/>
              </a:ext>
            </a:extLst>
          </p:cNvPr>
          <p:cNvSpPr txBox="1"/>
          <p:nvPr/>
        </p:nvSpPr>
        <p:spPr>
          <a:xfrm>
            <a:off x="64006" y="610862"/>
            <a:ext cx="6031993" cy="430887"/>
          </a:xfrm>
          <a:prstGeom prst="rect">
            <a:avLst/>
          </a:prstGeom>
          <a:noFill/>
        </p:spPr>
        <p:txBody>
          <a:bodyPr wrap="square">
            <a:spAutoFit/>
          </a:bodyPr>
          <a:lstStyle/>
          <a:p>
            <a:pPr algn="just"/>
            <a:r>
              <a:rPr lang="pt-BR" sz="2200" b="1" dirty="0">
                <a:latin typeface="Arial Narrow" panose="020B0606020202030204" pitchFamily="34" charset="0"/>
              </a:rPr>
              <a:t>25. </a:t>
            </a:r>
            <a:r>
              <a:rPr lang="pt-BR" sz="2200" dirty="0">
                <a:latin typeface="Arial Narrow" panose="020B0606020202030204" pitchFamily="34" charset="0"/>
              </a:rPr>
              <a:t>Observe os hexágonos a seguir. </a:t>
            </a:r>
          </a:p>
        </p:txBody>
      </p:sp>
      <p:pic>
        <p:nvPicPr>
          <p:cNvPr id="5" name="Imagem 4">
            <a:extLst>
              <a:ext uri="{FF2B5EF4-FFF2-40B4-BE49-F238E27FC236}">
                <a16:creationId xmlns:a16="http://schemas.microsoft.com/office/drawing/2014/main" id="{ABB0E45A-5A5B-B8A9-D68B-A1B558D34409}"/>
              </a:ext>
            </a:extLst>
          </p:cNvPr>
          <p:cNvPicPr>
            <a:picLocks noChangeAspect="1"/>
          </p:cNvPicPr>
          <p:nvPr/>
        </p:nvPicPr>
        <p:blipFill>
          <a:blip r:embed="rId2"/>
          <a:stretch>
            <a:fillRect/>
          </a:stretch>
        </p:blipFill>
        <p:spPr>
          <a:xfrm>
            <a:off x="64007" y="1180723"/>
            <a:ext cx="5883177" cy="2449445"/>
          </a:xfrm>
          <a:prstGeom prst="rect">
            <a:avLst/>
          </a:prstGeom>
        </p:spPr>
      </p:pic>
      <p:sp>
        <p:nvSpPr>
          <p:cNvPr id="7" name="CaixaDeTexto 6">
            <a:extLst>
              <a:ext uri="{FF2B5EF4-FFF2-40B4-BE49-F238E27FC236}">
                <a16:creationId xmlns:a16="http://schemas.microsoft.com/office/drawing/2014/main" id="{CF8D02A9-757B-31C1-7337-E5770EE67C7E}"/>
              </a:ext>
            </a:extLst>
          </p:cNvPr>
          <p:cNvSpPr txBox="1"/>
          <p:nvPr/>
        </p:nvSpPr>
        <p:spPr>
          <a:xfrm>
            <a:off x="64007" y="3769142"/>
            <a:ext cx="6031993" cy="2123658"/>
          </a:xfrm>
          <a:prstGeom prst="rect">
            <a:avLst/>
          </a:prstGeom>
          <a:noFill/>
        </p:spPr>
        <p:txBody>
          <a:bodyPr wrap="square">
            <a:spAutoFit/>
          </a:bodyPr>
          <a:lstStyle/>
          <a:p>
            <a:pPr algn="just"/>
            <a:r>
              <a:rPr lang="pt-BR" sz="2200" dirty="0">
                <a:latin typeface="Arial Narrow" panose="020B0606020202030204" pitchFamily="34" charset="0"/>
              </a:rPr>
              <a:t>Sobre os perímetros desses hexágonos, pode-se afirmar que aumentou em </a:t>
            </a:r>
          </a:p>
          <a:p>
            <a:pPr algn="just"/>
            <a:r>
              <a:rPr lang="pt-BR" sz="2200" dirty="0">
                <a:latin typeface="Arial Narrow" panose="020B0606020202030204" pitchFamily="34" charset="0"/>
              </a:rPr>
              <a:t>(A) 13%.  </a:t>
            </a:r>
          </a:p>
          <a:p>
            <a:pPr algn="just"/>
            <a:r>
              <a:rPr lang="pt-BR" sz="2200" dirty="0">
                <a:latin typeface="Arial Narrow" panose="020B0606020202030204" pitchFamily="34" charset="0"/>
              </a:rPr>
              <a:t>(B) 15%.       </a:t>
            </a:r>
          </a:p>
          <a:p>
            <a:pPr algn="just"/>
            <a:r>
              <a:rPr lang="pt-BR" sz="2200" dirty="0">
                <a:latin typeface="Arial Narrow" panose="020B0606020202030204" pitchFamily="34" charset="0"/>
              </a:rPr>
              <a:t>(C) 20%.     </a:t>
            </a:r>
          </a:p>
          <a:p>
            <a:pPr algn="just"/>
            <a:r>
              <a:rPr lang="pt-BR" sz="2200" dirty="0">
                <a:latin typeface="Arial Narrow" panose="020B0606020202030204" pitchFamily="34" charset="0"/>
              </a:rPr>
              <a:t>(D) 30%.</a:t>
            </a:r>
          </a:p>
        </p:txBody>
      </p:sp>
      <p:sp>
        <p:nvSpPr>
          <p:cNvPr id="9" name="CaixaDeTexto 8">
            <a:extLst>
              <a:ext uri="{FF2B5EF4-FFF2-40B4-BE49-F238E27FC236}">
                <a16:creationId xmlns:a16="http://schemas.microsoft.com/office/drawing/2014/main" id="{26790C8A-B5CE-CBDE-E878-ED18FBEF2E32}"/>
              </a:ext>
            </a:extLst>
          </p:cNvPr>
          <p:cNvSpPr txBox="1"/>
          <p:nvPr/>
        </p:nvSpPr>
        <p:spPr>
          <a:xfrm>
            <a:off x="6096000" y="826305"/>
            <a:ext cx="6031993" cy="4493538"/>
          </a:xfrm>
          <a:prstGeom prst="rect">
            <a:avLst/>
          </a:prstGeom>
          <a:noFill/>
        </p:spPr>
        <p:txBody>
          <a:bodyPr wrap="square">
            <a:spAutoFit/>
          </a:bodyPr>
          <a:lstStyle/>
          <a:p>
            <a:pPr algn="just"/>
            <a:r>
              <a:rPr lang="pt-BR" sz="2200" b="1" dirty="0">
                <a:latin typeface="Arial Narrow" panose="020B0606020202030204" pitchFamily="34" charset="0"/>
              </a:rPr>
              <a:t>26. </a:t>
            </a:r>
            <a:r>
              <a:rPr lang="pt-BR" sz="2200" dirty="0">
                <a:latin typeface="Arial Narrow" panose="020B0606020202030204" pitchFamily="34" charset="0"/>
              </a:rPr>
              <a:t>A empresa em que Lúcia trabalha havia 200 funcionários, após uma decisão da diretoria, decidiram demitir 20% do quadro de funcionários. Após um mês, a empresa decidiu contratar 20% do quadro atual de funcionários. </a:t>
            </a:r>
          </a:p>
          <a:p>
            <a:pPr algn="just"/>
            <a:r>
              <a:rPr lang="pt-BR" sz="2200" dirty="0">
                <a:latin typeface="Arial Narrow" panose="020B0606020202030204" pitchFamily="34" charset="0"/>
              </a:rPr>
              <a:t>Qual a quantidade atual de funcionários dessa empresa? </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27. </a:t>
            </a:r>
            <a:r>
              <a:rPr lang="pt-BR" sz="2200" dirty="0">
                <a:latin typeface="Arial Narrow" panose="020B0606020202030204" pitchFamily="34" charset="0"/>
              </a:rPr>
              <a:t>Uma caixa que antes tinha 30 cm de largura, 40 cm de comprimento e 35 cm de altura, passou por uma reformulação em suas medidas. A nova versão, diminuiu a largura e comprimento em 10% e aumentou a altura em 20%. </a:t>
            </a:r>
          </a:p>
          <a:p>
            <a:pPr algn="just"/>
            <a:r>
              <a:rPr lang="pt-BR" sz="2200" dirty="0">
                <a:latin typeface="Arial Narrow" panose="020B0606020202030204" pitchFamily="34" charset="0"/>
              </a:rPr>
              <a:t>Qual o novo volume dessa caixa?</a:t>
            </a:r>
          </a:p>
        </p:txBody>
      </p:sp>
    </p:spTree>
    <p:extLst>
      <p:ext uri="{BB962C8B-B14F-4D97-AF65-F5344CB8AC3E}">
        <p14:creationId xmlns:p14="http://schemas.microsoft.com/office/powerpoint/2010/main" val="127708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B89FA81-DB2C-5672-4D17-E29FCA13EF0F}"/>
              </a:ext>
            </a:extLst>
          </p:cNvPr>
          <p:cNvSpPr txBox="1"/>
          <p:nvPr/>
        </p:nvSpPr>
        <p:spPr>
          <a:xfrm>
            <a:off x="199108" y="1659743"/>
            <a:ext cx="5726203" cy="1107996"/>
          </a:xfrm>
          <a:prstGeom prst="rect">
            <a:avLst/>
          </a:prstGeom>
          <a:noFill/>
        </p:spPr>
        <p:txBody>
          <a:bodyPr wrap="square">
            <a:spAutoFit/>
          </a:bodyPr>
          <a:lstStyle/>
          <a:p>
            <a:pPr algn="just"/>
            <a:r>
              <a:rPr lang="pt-BR" sz="2200" dirty="0">
                <a:latin typeface="Arial Narrow" panose="020B0606020202030204" pitchFamily="34" charset="0"/>
              </a:rPr>
              <a:t>Caro(a) estudante, neste momento vamos exercitar a habilidade em identificar diferentes representações de um mesmo número racional.</a:t>
            </a:r>
          </a:p>
        </p:txBody>
      </p:sp>
      <p:pic>
        <p:nvPicPr>
          <p:cNvPr id="5" name="Imagem 4">
            <a:extLst>
              <a:ext uri="{FF2B5EF4-FFF2-40B4-BE49-F238E27FC236}">
                <a16:creationId xmlns:a16="http://schemas.microsoft.com/office/drawing/2014/main" id="{D2544FD7-EAEC-3934-4224-0DE4CF9DCD70}"/>
              </a:ext>
            </a:extLst>
          </p:cNvPr>
          <p:cNvPicPr>
            <a:picLocks noChangeAspect="1"/>
          </p:cNvPicPr>
          <p:nvPr/>
        </p:nvPicPr>
        <p:blipFill>
          <a:blip r:embed="rId2"/>
          <a:stretch>
            <a:fillRect/>
          </a:stretch>
        </p:blipFill>
        <p:spPr>
          <a:xfrm>
            <a:off x="66178" y="797115"/>
            <a:ext cx="5992061" cy="2343477"/>
          </a:xfrm>
          <a:prstGeom prst="rect">
            <a:avLst/>
          </a:prstGeom>
        </p:spPr>
      </p:pic>
      <p:sp>
        <p:nvSpPr>
          <p:cNvPr id="7" name="CaixaDeTexto 6">
            <a:extLst>
              <a:ext uri="{FF2B5EF4-FFF2-40B4-BE49-F238E27FC236}">
                <a16:creationId xmlns:a16="http://schemas.microsoft.com/office/drawing/2014/main" id="{A994DA59-5220-8B00-0E02-6C8004CDFB9A}"/>
              </a:ext>
            </a:extLst>
          </p:cNvPr>
          <p:cNvSpPr txBox="1"/>
          <p:nvPr/>
        </p:nvSpPr>
        <p:spPr>
          <a:xfrm>
            <a:off x="66178" y="3140592"/>
            <a:ext cx="6094476" cy="3139321"/>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A quantidade de ingressos disponibilizados para serem vendidos no primeiro lote de um show foi de 8200. Sabe-se que foram vendidos 25% desse lote disponibilizado.</a:t>
            </a:r>
          </a:p>
          <a:p>
            <a:pPr algn="just"/>
            <a:r>
              <a:rPr lang="pt-BR" sz="2200" dirty="0">
                <a:latin typeface="Arial Narrow" panose="020B0606020202030204" pitchFamily="34" charset="0"/>
              </a:rPr>
              <a:t>Qual é a quantidade de ingressos vendidos? </a:t>
            </a:r>
          </a:p>
          <a:p>
            <a:pPr algn="just"/>
            <a:r>
              <a:rPr lang="pt-BR" sz="2200" dirty="0">
                <a:latin typeface="Arial Narrow" panose="020B0606020202030204" pitchFamily="34" charset="0"/>
              </a:rPr>
              <a:t>(A) 2100 </a:t>
            </a:r>
          </a:p>
          <a:p>
            <a:pPr algn="just"/>
            <a:r>
              <a:rPr lang="pt-BR" sz="2200" dirty="0">
                <a:latin typeface="Arial Narrow" panose="020B0606020202030204" pitchFamily="34" charset="0"/>
              </a:rPr>
              <a:t>(B) 2075</a:t>
            </a:r>
          </a:p>
          <a:p>
            <a:pPr algn="just"/>
            <a:r>
              <a:rPr lang="pt-BR" sz="2200" dirty="0">
                <a:latin typeface="Arial Narrow" panose="020B0606020202030204" pitchFamily="34" charset="0"/>
              </a:rPr>
              <a:t>(C) 2050 </a:t>
            </a:r>
          </a:p>
          <a:p>
            <a:pPr algn="just"/>
            <a:r>
              <a:rPr lang="pt-BR" sz="2200" dirty="0">
                <a:latin typeface="Arial Narrow" panose="020B0606020202030204" pitchFamily="34" charset="0"/>
              </a:rPr>
              <a:t>(D) 2025</a:t>
            </a:r>
          </a:p>
        </p:txBody>
      </p:sp>
      <p:sp>
        <p:nvSpPr>
          <p:cNvPr id="9" name="CaixaDeTexto 8">
            <a:extLst>
              <a:ext uri="{FF2B5EF4-FFF2-40B4-BE49-F238E27FC236}">
                <a16:creationId xmlns:a16="http://schemas.microsoft.com/office/drawing/2014/main" id="{F449BD46-9EE9-5EC6-D385-3EF09B83B3E1}"/>
              </a:ext>
            </a:extLst>
          </p:cNvPr>
          <p:cNvSpPr txBox="1"/>
          <p:nvPr/>
        </p:nvSpPr>
        <p:spPr>
          <a:xfrm>
            <a:off x="6191169" y="890308"/>
            <a:ext cx="5934653" cy="3139321"/>
          </a:xfrm>
          <a:prstGeom prst="rect">
            <a:avLst/>
          </a:prstGeom>
          <a:noFill/>
        </p:spPr>
        <p:txBody>
          <a:bodyPr wrap="square">
            <a:spAutoFit/>
          </a:bodyPr>
          <a:lstStyle/>
          <a:p>
            <a:pPr algn="just"/>
            <a:r>
              <a:rPr lang="pt-BR" sz="2200" b="1" dirty="0">
                <a:latin typeface="Arial Narrow" panose="020B0606020202030204" pitchFamily="34" charset="0"/>
              </a:rPr>
              <a:t>Item 2. </a:t>
            </a:r>
            <a:r>
              <a:rPr lang="pt-BR" sz="2200" dirty="0">
                <a:latin typeface="Arial Narrow" panose="020B0606020202030204" pitchFamily="34" charset="0"/>
              </a:rPr>
              <a:t>Em uma sessão de cinema, foram vendidos 260 ingressos. Desse total, 25% correspondiam à meia-entrada. </a:t>
            </a:r>
          </a:p>
          <a:p>
            <a:pPr algn="just"/>
            <a:r>
              <a:rPr lang="pt-BR" sz="2200" dirty="0">
                <a:latin typeface="Arial Narrow" panose="020B0606020202030204" pitchFamily="34" charset="0"/>
              </a:rPr>
              <a:t>Qual é a quantidade de ingressos de meia-entrada foram vendidos? </a:t>
            </a:r>
          </a:p>
          <a:p>
            <a:pPr algn="just"/>
            <a:r>
              <a:rPr lang="pt-BR" sz="2200" dirty="0">
                <a:latin typeface="Arial Narrow" panose="020B0606020202030204" pitchFamily="34" charset="0"/>
              </a:rPr>
              <a:t>(A) 75. </a:t>
            </a:r>
          </a:p>
          <a:p>
            <a:pPr algn="just"/>
            <a:r>
              <a:rPr lang="pt-BR" sz="2200" dirty="0">
                <a:latin typeface="Arial Narrow" panose="020B0606020202030204" pitchFamily="34" charset="0"/>
              </a:rPr>
              <a:t>(B) 65. </a:t>
            </a:r>
          </a:p>
          <a:p>
            <a:pPr algn="just"/>
            <a:r>
              <a:rPr lang="pt-BR" sz="2200" dirty="0">
                <a:latin typeface="Arial Narrow" panose="020B0606020202030204" pitchFamily="34" charset="0"/>
              </a:rPr>
              <a:t>(C) 80. </a:t>
            </a:r>
          </a:p>
          <a:p>
            <a:pPr algn="just"/>
            <a:r>
              <a:rPr lang="pt-BR" sz="2200" dirty="0">
                <a:latin typeface="Arial Narrow" panose="020B0606020202030204" pitchFamily="34" charset="0"/>
              </a:rPr>
              <a:t>(D) 90.</a:t>
            </a:r>
          </a:p>
        </p:txBody>
      </p:sp>
    </p:spTree>
    <p:extLst>
      <p:ext uri="{BB962C8B-B14F-4D97-AF65-F5344CB8AC3E}">
        <p14:creationId xmlns:p14="http://schemas.microsoft.com/office/powerpoint/2010/main" val="537288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20D103F-2B40-7D87-FF7D-0C0C341AB9F6}"/>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99568" y="654685"/>
            <a:ext cx="3600000" cy="74213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7A9C824-72D8-78F3-E7C2-93707DC5589C}"/>
                  </a:ext>
                </a:extLst>
              </p:cNvPr>
              <p:cNvSpPr txBox="1"/>
              <p:nvPr/>
            </p:nvSpPr>
            <p:spPr>
              <a:xfrm>
                <a:off x="99568" y="1396822"/>
                <a:ext cx="5996432" cy="5170646"/>
              </a:xfrm>
              <a:prstGeom prst="rect">
                <a:avLst/>
              </a:prstGeom>
              <a:noFill/>
            </p:spPr>
            <p:txBody>
              <a:bodyPr wrap="square">
                <a:spAutoFit/>
              </a:bodyPr>
              <a:lstStyle/>
              <a:p>
                <a:pPr algn="ctr"/>
                <a:r>
                  <a:rPr lang="pt-BR" sz="2200" b="1" dirty="0">
                    <a:latin typeface="Arial Narrow" panose="020B0606020202030204" pitchFamily="34" charset="0"/>
                  </a:rPr>
                  <a:t>JURO SIMPLES </a:t>
                </a:r>
              </a:p>
              <a:p>
                <a:pPr algn="just"/>
                <a:endParaRPr lang="pt-BR" sz="2200" b="1" dirty="0">
                  <a:latin typeface="Arial Narrow" panose="020B0606020202030204" pitchFamily="34" charset="0"/>
                </a:endParaRPr>
              </a:p>
              <a:p>
                <a:pPr algn="just"/>
                <a:r>
                  <a:rPr lang="pt-BR" sz="2200" dirty="0">
                    <a:latin typeface="Arial Narrow" panose="020B0606020202030204" pitchFamily="34" charset="0"/>
                  </a:rPr>
                  <a:t>No regime de juro simples, o juro incide sempre sobre o </a:t>
                </a:r>
                <a:r>
                  <a:rPr lang="pt-BR" sz="2200" u="sng" dirty="0">
                    <a:latin typeface="Arial Narrow" panose="020B0606020202030204" pitchFamily="34" charset="0"/>
                  </a:rPr>
                  <a:t>capital inicial</a:t>
                </a:r>
                <a:r>
                  <a:rPr lang="pt-BR" sz="2200" dirty="0">
                    <a:latin typeface="Arial Narrow" panose="020B0606020202030204" pitchFamily="34" charset="0"/>
                  </a:rPr>
                  <a:t>, ou seja, o valor do juro de cada período é constante, portanto, não muda com o tempo. O juro simples é obtido por meio da multiplicação do capital inicial, taxa de juro e tempo. Assim: </a:t>
                </a:r>
              </a:p>
              <a:p>
                <a:pPr algn="just"/>
                <a:endParaRPr lang="pt-BR" sz="2200" dirty="0">
                  <a:latin typeface="Arial Narrow" panose="020B0606020202030204" pitchFamily="34" charset="0"/>
                </a:endParaRPr>
              </a:p>
              <a:p>
                <a:pPr algn="just"/>
                <a14:m>
                  <m:oMathPara xmlns:m="http://schemas.openxmlformats.org/officeDocument/2006/math">
                    <m:oMath>
                      <m:r>
                        <a:rPr lang="pt-BR" sz="2200" b="1" i="0" smtClean="0">
                          <a:solidFill>
                            <a:srgbClr val="00B050"/>
                          </a:solidFill>
                          <a:latin typeface="Cambria Math" panose="02040503050406030204" pitchFamily="18" charset="0"/>
                        </a:rPr>
                        <m:t>𝐉</m:t>
                      </m:r>
                      <m:r>
                        <a:rPr lang="pt-BR" sz="2200" b="1" i="0" smtClean="0">
                          <a:latin typeface="Cambria Math" panose="02040503050406030204" pitchFamily="18" charset="0"/>
                        </a:rPr>
                        <m:t>=</m:t>
                      </m:r>
                      <m:r>
                        <a:rPr lang="pt-BR" sz="2200" b="1" i="0" smtClean="0">
                          <a:solidFill>
                            <a:srgbClr val="FF0000"/>
                          </a:solidFill>
                          <a:latin typeface="Cambria Math" panose="02040503050406030204" pitchFamily="18" charset="0"/>
                        </a:rPr>
                        <m:t>𝐂</m:t>
                      </m:r>
                      <m:r>
                        <a:rPr lang="pt-BR" sz="2200" b="1" i="0" smtClean="0">
                          <a:latin typeface="Cambria Math" panose="02040503050406030204" pitchFamily="18" charset="0"/>
                          <a:ea typeface="Cambria Math" panose="02040503050406030204" pitchFamily="18" charset="0"/>
                        </a:rPr>
                        <m:t>∙</m:t>
                      </m:r>
                      <m:r>
                        <a:rPr lang="pt-BR" sz="2200" b="1" i="0" smtClean="0">
                          <a:solidFill>
                            <a:srgbClr val="002060"/>
                          </a:solidFill>
                          <a:latin typeface="Cambria Math" panose="02040503050406030204" pitchFamily="18" charset="0"/>
                        </a:rPr>
                        <m:t>𝐢</m:t>
                      </m:r>
                      <m:r>
                        <a:rPr lang="pt-BR" sz="2200" b="1" i="0" smtClean="0">
                          <a:latin typeface="Cambria Math" panose="02040503050406030204" pitchFamily="18" charset="0"/>
                          <a:ea typeface="Cambria Math" panose="02040503050406030204" pitchFamily="18" charset="0"/>
                        </a:rPr>
                        <m:t>∙</m:t>
                      </m:r>
                      <m:r>
                        <a:rPr lang="pt-BR" sz="2200" b="1" i="0" smtClean="0">
                          <a:solidFill>
                            <a:schemeClr val="accent6">
                              <a:lumMod val="50000"/>
                            </a:schemeClr>
                          </a:solidFill>
                          <a:latin typeface="Cambria Math" panose="02040503050406030204" pitchFamily="18" charset="0"/>
                        </a:rPr>
                        <m:t>𝐭</m:t>
                      </m:r>
                    </m:oMath>
                  </m:oMathPara>
                </a14:m>
                <a:endParaRPr lang="pt-BR" sz="2200" b="1" dirty="0">
                  <a:solidFill>
                    <a:schemeClr val="accent6">
                      <a:lumMod val="50000"/>
                    </a:schemeClr>
                  </a:solidFill>
                  <a:latin typeface="Arial Narrow" panose="020B0606020202030204" pitchFamily="34" charset="0"/>
                </a:endParaRPr>
              </a:p>
              <a:p>
                <a:pPr algn="just"/>
                <a:endParaRPr lang="pt-BR" sz="2200" b="1" dirty="0">
                  <a:solidFill>
                    <a:schemeClr val="accent6">
                      <a:lumMod val="50000"/>
                    </a:schemeClr>
                  </a:solidFill>
                  <a:latin typeface="Arial Narrow" panose="020B0606020202030204" pitchFamily="34" charset="0"/>
                </a:endParaRPr>
              </a:p>
              <a:p>
                <a:pPr algn="just"/>
                <a:r>
                  <a:rPr lang="pt-BR" sz="2200" dirty="0">
                    <a:latin typeface="Arial Narrow" panose="020B0606020202030204" pitchFamily="34" charset="0"/>
                  </a:rPr>
                  <a:t>Onde: </a:t>
                </a:r>
                <a:r>
                  <a:rPr lang="pt-BR" sz="2200" b="1" dirty="0">
                    <a:solidFill>
                      <a:srgbClr val="00B050"/>
                    </a:solidFill>
                    <a:latin typeface="Arial Narrow" panose="020B0606020202030204" pitchFamily="34" charset="0"/>
                  </a:rPr>
                  <a:t>J </a:t>
                </a:r>
                <a:r>
                  <a:rPr lang="pt-BR" sz="2200" dirty="0">
                    <a:latin typeface="Arial Narrow" panose="020B0606020202030204" pitchFamily="34" charset="0"/>
                  </a:rPr>
                  <a:t>é o juro em reais; </a:t>
                </a:r>
                <a:r>
                  <a:rPr lang="pt-BR" sz="2200" b="1" dirty="0">
                    <a:solidFill>
                      <a:srgbClr val="FF0000"/>
                    </a:solidFill>
                    <a:latin typeface="Arial Narrow" panose="020B0606020202030204" pitchFamily="34" charset="0"/>
                  </a:rPr>
                  <a:t>C </a:t>
                </a:r>
                <a:r>
                  <a:rPr lang="pt-BR" sz="2200" dirty="0">
                    <a:latin typeface="Arial Narrow" panose="020B0606020202030204" pitchFamily="34" charset="0"/>
                  </a:rPr>
                  <a:t>é o capital inicial (valor investido no início da operação financeira); </a:t>
                </a:r>
                <a14:m>
                  <m:oMath xmlns:m="http://schemas.openxmlformats.org/officeDocument/2006/math">
                    <m:r>
                      <a:rPr lang="pt-BR" sz="2200" b="1" i="0" smtClean="0">
                        <a:solidFill>
                          <a:srgbClr val="002060"/>
                        </a:solidFill>
                        <a:latin typeface="Cambria Math" panose="02040503050406030204" pitchFamily="18" charset="0"/>
                      </a:rPr>
                      <m:t>𝐢</m:t>
                    </m:r>
                  </m:oMath>
                </a14:m>
                <a:r>
                  <a:rPr lang="pt-BR" sz="2200" b="1" dirty="0">
                    <a:solidFill>
                      <a:srgbClr val="002060"/>
                    </a:solidFill>
                    <a:latin typeface="Arial Narrow" panose="020B0606020202030204" pitchFamily="34" charset="0"/>
                  </a:rPr>
                  <a:t> </a:t>
                </a:r>
                <a:r>
                  <a:rPr lang="pt-BR" sz="2200" dirty="0">
                    <a:latin typeface="Arial Narrow" panose="020B0606020202030204" pitchFamily="34" charset="0"/>
                  </a:rPr>
                  <a:t>é a taxa de juro (percentual utilizado para o cálculo do juro em determinado intervalo de tempo) e </a:t>
                </a:r>
                <a14:m>
                  <m:oMath xmlns:m="http://schemas.openxmlformats.org/officeDocument/2006/math">
                    <m:r>
                      <a:rPr lang="pt-BR" sz="2200" b="1" i="0" smtClean="0">
                        <a:solidFill>
                          <a:schemeClr val="accent6">
                            <a:lumMod val="50000"/>
                          </a:schemeClr>
                        </a:solidFill>
                        <a:latin typeface="Cambria Math" panose="02040503050406030204" pitchFamily="18" charset="0"/>
                      </a:rPr>
                      <m:t>𝐭</m:t>
                    </m:r>
                    <m:r>
                      <a:rPr lang="pt-BR" sz="2200" b="0" i="1" smtClean="0">
                        <a:latin typeface="Cambria Math" panose="02040503050406030204" pitchFamily="18" charset="0"/>
                      </a:rPr>
                      <m:t> </m:t>
                    </m:r>
                  </m:oMath>
                </a14:m>
                <a:r>
                  <a:rPr lang="pt-BR" sz="2200" dirty="0">
                    <a:latin typeface="Arial Narrow" panose="020B0606020202030204" pitchFamily="34" charset="0"/>
                  </a:rPr>
                  <a:t>é o tempo (período da operação financeira)</a:t>
                </a:r>
              </a:p>
            </p:txBody>
          </p:sp>
        </mc:Choice>
        <mc:Fallback xmlns="">
          <p:sp>
            <p:nvSpPr>
              <p:cNvPr id="4" name="CaixaDeTexto 3">
                <a:extLst>
                  <a:ext uri="{FF2B5EF4-FFF2-40B4-BE49-F238E27FC236}">
                    <a16:creationId xmlns:a16="http://schemas.microsoft.com/office/drawing/2014/main" id="{07A9C824-72D8-78F3-E7C2-93707DC5589C}"/>
                  </a:ext>
                </a:extLst>
              </p:cNvPr>
              <p:cNvSpPr txBox="1">
                <a:spLocks noRot="1" noChangeAspect="1" noMove="1" noResize="1" noEditPoints="1" noAdjustHandles="1" noChangeArrowheads="1" noChangeShapeType="1" noTextEdit="1"/>
              </p:cNvSpPr>
              <p:nvPr/>
            </p:nvSpPr>
            <p:spPr>
              <a:xfrm>
                <a:off x="99568" y="1396822"/>
                <a:ext cx="5996432" cy="5170646"/>
              </a:xfrm>
              <a:prstGeom prst="rect">
                <a:avLst/>
              </a:prstGeom>
              <a:blipFill>
                <a:blip r:embed="rId3"/>
                <a:stretch>
                  <a:fillRect l="-1321" t="-825" r="-1321" b="-1651"/>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99D07595-6040-4904-F879-2EEB240621C5}"/>
              </a:ext>
            </a:extLst>
          </p:cNvPr>
          <p:cNvPicPr>
            <a:picLocks noChangeAspect="1"/>
          </p:cNvPicPr>
          <p:nvPr/>
        </p:nvPicPr>
        <p:blipFill>
          <a:blip r:embed="rId4"/>
          <a:stretch>
            <a:fillRect/>
          </a:stretch>
        </p:blipFill>
        <p:spPr>
          <a:xfrm>
            <a:off x="6121681" y="1025753"/>
            <a:ext cx="6034915" cy="1964335"/>
          </a:xfrm>
          <a:prstGeom prst="rect">
            <a:avLst/>
          </a:prstGeom>
        </p:spPr>
      </p:pic>
      <p:sp>
        <p:nvSpPr>
          <p:cNvPr id="8" name="CaixaDeTexto 7">
            <a:extLst>
              <a:ext uri="{FF2B5EF4-FFF2-40B4-BE49-F238E27FC236}">
                <a16:creationId xmlns:a16="http://schemas.microsoft.com/office/drawing/2014/main" id="{0B48EC4B-123A-A74F-38B1-7624575B25E0}"/>
              </a:ext>
            </a:extLst>
          </p:cNvPr>
          <p:cNvSpPr txBox="1"/>
          <p:nvPr/>
        </p:nvSpPr>
        <p:spPr>
          <a:xfrm>
            <a:off x="6121681" y="3105834"/>
            <a:ext cx="5970751" cy="1477328"/>
          </a:xfrm>
          <a:prstGeom prst="rect">
            <a:avLst/>
          </a:prstGeom>
          <a:noFill/>
        </p:spPr>
        <p:txBody>
          <a:bodyPr wrap="square">
            <a:spAutoFit/>
          </a:bodyPr>
          <a:lstStyle/>
          <a:p>
            <a:r>
              <a:rPr lang="pt-BR" sz="2200" b="1" dirty="0"/>
              <a:t>Exemplo 1: </a:t>
            </a:r>
          </a:p>
          <a:p>
            <a:pPr algn="just"/>
            <a:r>
              <a:rPr lang="pt-BR" sz="2200" dirty="0">
                <a:latin typeface="Arial Narrow" panose="020B0606020202030204" pitchFamily="34" charset="0"/>
              </a:rPr>
              <a:t>Joana deseja aplicar R$ 2000,00 em uma poupança que tem uma taxa de juro de 2% ao mês durante 10 meses.</a:t>
            </a:r>
          </a:p>
          <a:p>
            <a:pPr algn="just"/>
            <a:r>
              <a:rPr lang="pt-BR" sz="2200" dirty="0">
                <a:latin typeface="Arial Narrow" panose="020B0606020202030204" pitchFamily="34" charset="0"/>
              </a:rPr>
              <a:t>Qual é o juro gerado por essa aplicação? </a:t>
            </a:r>
          </a:p>
        </p:txBody>
      </p:sp>
    </p:spTree>
    <p:extLst>
      <p:ext uri="{BB962C8B-B14F-4D97-AF65-F5344CB8AC3E}">
        <p14:creationId xmlns:p14="http://schemas.microsoft.com/office/powerpoint/2010/main" val="3986827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690FDE7D-9BA7-C862-1E31-B16DFA4371B0}"/>
                  </a:ext>
                </a:extLst>
              </p:cNvPr>
              <p:cNvSpPr txBox="1"/>
              <p:nvPr/>
            </p:nvSpPr>
            <p:spPr>
              <a:xfrm>
                <a:off x="93726" y="627579"/>
                <a:ext cx="6002274" cy="5509200"/>
              </a:xfrm>
              <a:prstGeom prst="rect">
                <a:avLst/>
              </a:prstGeom>
              <a:noFill/>
            </p:spPr>
            <p:txBody>
              <a:bodyPr wrap="square">
                <a:spAutoFit/>
              </a:bodyPr>
              <a:lstStyle/>
              <a:p>
                <a:r>
                  <a:rPr lang="pt-BR" sz="2200" dirty="0">
                    <a:latin typeface="Arial Narrow" panose="020B0606020202030204" pitchFamily="34" charset="0"/>
                  </a:rPr>
                  <a:t>Resolução: </a:t>
                </a:r>
              </a:p>
              <a:p>
                <a:pPr algn="just"/>
                <a:r>
                  <a:rPr lang="pt-BR" sz="2200" dirty="0">
                    <a:latin typeface="Arial Narrow" panose="020B0606020202030204" pitchFamily="34" charset="0"/>
                  </a:rPr>
                  <a:t>Adotaremos a fórmula de juro: </a:t>
                </a:r>
                <a14:m>
                  <m:oMath xmlns:m="http://schemas.openxmlformats.org/officeDocument/2006/math">
                    <m:r>
                      <m:rPr>
                        <m:sty m:val="p"/>
                      </m:rPr>
                      <a:rPr lang="pt-BR" sz="2200" b="0" i="1" smtClean="0">
                        <a:latin typeface="Cambria Math" panose="02040503050406030204" pitchFamily="18" charset="0"/>
                      </a:rPr>
                      <m:t>J</m:t>
                    </m:r>
                    <m:r>
                      <a:rPr lang="pt-BR" sz="2200" b="0" i="1" smtClean="0">
                        <a:latin typeface="Cambria Math" panose="02040503050406030204" pitchFamily="18" charset="0"/>
                      </a:rPr>
                      <m:t>=</m:t>
                    </m:r>
                    <m:r>
                      <m:rPr>
                        <m:sty m:val="p"/>
                      </m:rPr>
                      <a:rPr lang="pt-BR" sz="2200" b="0" i="1" smtClean="0">
                        <a:latin typeface="Cambria Math" panose="02040503050406030204" pitchFamily="18" charset="0"/>
                      </a:rPr>
                      <m:t>C</m:t>
                    </m:r>
                    <m:r>
                      <a:rPr lang="pt-BR" sz="2200" b="0" i="1" smtClean="0">
                        <a:latin typeface="Cambria Math" panose="02040503050406030204" pitchFamily="18" charset="0"/>
                        <a:ea typeface="Cambria Math" panose="02040503050406030204" pitchFamily="18" charset="0"/>
                      </a:rPr>
                      <m:t>∙</m:t>
                    </m:r>
                    <m:r>
                      <m:rPr>
                        <m:sty m:val="p"/>
                      </m:rPr>
                      <a:rPr lang="pt-BR" sz="2200" b="0" i="1" smtClean="0">
                        <a:latin typeface="Cambria Math" panose="02040503050406030204" pitchFamily="18" charset="0"/>
                      </a:rPr>
                      <m:t>i</m:t>
                    </m:r>
                    <m:r>
                      <a:rPr lang="pt-BR" sz="2200" b="0" i="1" smtClean="0">
                        <a:latin typeface="Cambria Math" panose="02040503050406030204" pitchFamily="18" charset="0"/>
                        <a:ea typeface="Cambria Math" panose="02040503050406030204" pitchFamily="18" charset="0"/>
                      </a:rPr>
                      <m:t>∙</m:t>
                    </m:r>
                    <m:r>
                      <m:rPr>
                        <m:sty m:val="p"/>
                      </m:rPr>
                      <a:rPr lang="pt-BR" sz="2200" b="0" i="1" smtClean="0">
                        <a:latin typeface="Cambria Math" panose="02040503050406030204" pitchFamily="18" charset="0"/>
                      </a:rPr>
                      <m:t>t</m:t>
                    </m:r>
                  </m:oMath>
                </a14:m>
                <a:r>
                  <a:rPr lang="pt-BR" sz="2200" dirty="0">
                    <a:latin typeface="Arial Narrow" panose="020B0606020202030204" pitchFamily="34" charset="0"/>
                  </a:rPr>
                  <a:t>, entretanto, antes de substituirmos os valores numéricos, devemos verificar se a taxa de juro (</a:t>
                </a:r>
                <a14:m>
                  <m:oMath xmlns:m="http://schemas.openxmlformats.org/officeDocument/2006/math">
                    <m:r>
                      <a:rPr lang="pt-BR" sz="2200" i="1" dirty="0" smtClean="0">
                        <a:latin typeface="Cambria Math" panose="02040503050406030204" pitchFamily="18" charset="0"/>
                      </a:rPr>
                      <m:t>𝑖</m:t>
                    </m:r>
                  </m:oMath>
                </a14:m>
                <a:r>
                  <a:rPr lang="pt-BR" sz="2200" dirty="0">
                    <a:latin typeface="Arial Narrow" panose="020B0606020202030204" pitchFamily="34" charset="0"/>
                  </a:rPr>
                  <a:t>) e o tempo (</a:t>
                </a:r>
                <a14:m>
                  <m:oMath xmlns:m="http://schemas.openxmlformats.org/officeDocument/2006/math">
                    <m:r>
                      <m:rPr>
                        <m:sty m:val="p"/>
                      </m:rPr>
                      <a:rPr lang="pt-BR" sz="2200" b="0" i="1" smtClean="0">
                        <a:latin typeface="Cambria Math" panose="02040503050406030204" pitchFamily="18" charset="0"/>
                      </a:rPr>
                      <m:t>t</m:t>
                    </m:r>
                  </m:oMath>
                </a14:m>
                <a:r>
                  <a:rPr lang="pt-BR" sz="2200" dirty="0">
                    <a:latin typeface="Arial Narrow" panose="020B0606020202030204" pitchFamily="34" charset="0"/>
                  </a:rPr>
                  <a:t>) são correspondentes. Como a taxa é mensal e o tempo está em meses, não será necessário fazer nenhuma mudança, então basta substituirmos os valores na fórmula. Outra observação, trata-se a respeito da taxa de juro ser substituída na fórmula na forma de número decimal (2% equivalem a 0,02). </a:t>
                </a:r>
              </a:p>
              <a:p>
                <a:pPr algn="just"/>
                <a:r>
                  <a:rPr lang="pt-BR" sz="2200" dirty="0">
                    <a:latin typeface="Arial Narrow" panose="020B0606020202030204" pitchFamily="34" charset="0"/>
                  </a:rPr>
                  <a:t>Assim temos:</a:t>
                </a:r>
              </a:p>
              <a:p>
                <a:pPr algn="just"/>
                <a14:m>
                  <m:oMathPara xmlns:m="http://schemas.openxmlformats.org/officeDocument/2006/math">
                    <m:oMath>
                      <m:r>
                        <m:rPr>
                          <m:sty m:val="p"/>
                        </m:rPr>
                        <a:rPr lang="pt-BR" sz="2200" i="1">
                          <a:latin typeface="Cambria Math" panose="02040503050406030204" pitchFamily="18" charset="0"/>
                        </a:rPr>
                        <m:t>J</m:t>
                      </m:r>
                      <m:r>
                        <a:rPr lang="pt-BR" sz="2200" i="1">
                          <a:latin typeface="Cambria Math" panose="02040503050406030204" pitchFamily="18" charset="0"/>
                        </a:rPr>
                        <m:t>=2000</m:t>
                      </m:r>
                      <m:r>
                        <a:rPr lang="pt-BR" sz="2200" b="0" i="1" smtClean="0">
                          <a:latin typeface="Cambria Math" panose="02040503050406030204" pitchFamily="18" charset="0"/>
                        </a:rPr>
                        <m:t>∙0,02∙10</m:t>
                      </m:r>
                    </m:oMath>
                  </m:oMathPara>
                </a14:m>
                <a:endParaRPr lang="pt-BR" sz="2200" dirty="0">
                  <a:latin typeface="Arial Narrow" panose="020B0606020202030204" pitchFamily="34" charset="0"/>
                </a:endParaRPr>
              </a:p>
              <a:p>
                <a:pPr algn="just"/>
                <a14:m>
                  <m:oMathPara xmlns:m="http://schemas.openxmlformats.org/officeDocument/2006/math">
                    <m:oMath>
                      <m:r>
                        <a:rPr lang="pt-BR" sz="2200" i="1" smtClean="0">
                          <a:latin typeface="Cambria Math" panose="02040503050406030204" pitchFamily="18" charset="0"/>
                        </a:rPr>
                        <m:t>𝐽</m:t>
                      </m:r>
                      <m:r>
                        <a:rPr lang="pt-BR" sz="2200" i="1" smtClean="0">
                          <a:latin typeface="Cambria Math" panose="02040503050406030204" pitchFamily="18" charset="0"/>
                        </a:rPr>
                        <m:t>=400</m:t>
                      </m:r>
                    </m:oMath>
                  </m:oMathPara>
                </a14:m>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Logo, no período de 10 meses, R$ 2000,00 aplicados por Joana na poupança renderá o valor de R$ 400,00.</a:t>
                </a:r>
              </a:p>
            </p:txBody>
          </p:sp>
        </mc:Choice>
        <mc:Fallback xmlns="">
          <p:sp>
            <p:nvSpPr>
              <p:cNvPr id="3" name="CaixaDeTexto 2">
                <a:extLst>
                  <a:ext uri="{FF2B5EF4-FFF2-40B4-BE49-F238E27FC236}">
                    <a16:creationId xmlns:a16="http://schemas.microsoft.com/office/drawing/2014/main" id="{690FDE7D-9BA7-C862-1E31-B16DFA4371B0}"/>
                  </a:ext>
                </a:extLst>
              </p:cNvPr>
              <p:cNvSpPr txBox="1">
                <a:spLocks noRot="1" noChangeAspect="1" noMove="1" noResize="1" noEditPoints="1" noAdjustHandles="1" noChangeArrowheads="1" noChangeShapeType="1" noTextEdit="1"/>
              </p:cNvSpPr>
              <p:nvPr/>
            </p:nvSpPr>
            <p:spPr>
              <a:xfrm>
                <a:off x="93726" y="627579"/>
                <a:ext cx="6002274" cy="5509200"/>
              </a:xfrm>
              <a:prstGeom prst="rect">
                <a:avLst/>
              </a:prstGeom>
              <a:blipFill>
                <a:blip r:embed="rId2"/>
                <a:stretch>
                  <a:fillRect l="-1320" t="-664" r="-1218" b="-132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EA5D2FB-BF90-6550-0997-46D385E884E6}"/>
                  </a:ext>
                </a:extLst>
              </p:cNvPr>
              <p:cNvSpPr txBox="1"/>
              <p:nvPr/>
            </p:nvSpPr>
            <p:spPr>
              <a:xfrm>
                <a:off x="6305187" y="1764792"/>
                <a:ext cx="5481429" cy="4493538"/>
              </a:xfrm>
              <a:prstGeom prst="rect">
                <a:avLst/>
              </a:prstGeom>
              <a:noFill/>
            </p:spPr>
            <p:txBody>
              <a:bodyPr wrap="square">
                <a:spAutoFit/>
              </a:bodyPr>
              <a:lstStyle/>
              <a:p>
                <a:pPr algn="just"/>
                <a:r>
                  <a:rPr lang="pt-BR" sz="2200" dirty="0">
                    <a:latin typeface="Arial Narrow" panose="020B0606020202030204" pitchFamily="34" charset="0"/>
                  </a:rPr>
                  <a:t>Ainda analisando o exemplo anterior, sabemos que Joana aplicou R$ 2000,00 e obteve um rendimento de R$ 400,00, assim ela poderá resgatar, ao fim de 10 meses, R$ 2400,00, que é resultado do valor investido mais o juro, chamamos esse valor de montante, logo o montante a ser resgatado será de R$ 2400,00. Portanto: </a:t>
                </a:r>
              </a:p>
              <a:p>
                <a:pPr algn="ctr"/>
                <a14:m>
                  <m:oMathPara xmlns:m="http://schemas.openxmlformats.org/officeDocument/2006/math">
                    <m:oMath>
                      <m:r>
                        <a:rPr lang="pt-BR" sz="2200" b="1" i="1" dirty="0" smtClean="0">
                          <a:latin typeface="Cambria Math" panose="02040503050406030204" pitchFamily="18" charset="0"/>
                        </a:rPr>
                        <m:t>𝑀</m:t>
                      </m:r>
                      <m:r>
                        <a:rPr lang="pt-BR" sz="2200" b="1" i="1" dirty="0" smtClean="0">
                          <a:latin typeface="Cambria Math" panose="02040503050406030204" pitchFamily="18" charset="0"/>
                        </a:rPr>
                        <m:t>=</m:t>
                      </m:r>
                      <m:r>
                        <a:rPr lang="pt-BR" sz="2200" b="1" i="1" dirty="0" smtClean="0">
                          <a:latin typeface="Cambria Math" panose="02040503050406030204" pitchFamily="18" charset="0"/>
                        </a:rPr>
                        <m:t>𝐶</m:t>
                      </m:r>
                      <m:r>
                        <a:rPr lang="pt-BR" sz="2200" b="1" i="1" dirty="0" smtClean="0">
                          <a:latin typeface="Cambria Math" panose="02040503050406030204" pitchFamily="18" charset="0"/>
                        </a:rPr>
                        <m:t>+</m:t>
                      </m:r>
                      <m:r>
                        <a:rPr lang="pt-BR" sz="2200" b="1" i="1" dirty="0" smtClean="0">
                          <a:latin typeface="Cambria Math" panose="02040503050406030204" pitchFamily="18" charset="0"/>
                        </a:rPr>
                        <m:t>𝐽</m:t>
                      </m:r>
                    </m:oMath>
                  </m:oMathPara>
                </a14:m>
                <a:endParaRPr lang="pt-BR" sz="2200" b="1" dirty="0">
                  <a:latin typeface="Arial Narrow" panose="020B0606020202030204" pitchFamily="34" charset="0"/>
                </a:endParaRPr>
              </a:p>
              <a:p>
                <a:pPr algn="ctr"/>
                <a:endParaRPr lang="pt-BR" sz="2200" b="1" dirty="0">
                  <a:latin typeface="Arial Narrow" panose="020B0606020202030204" pitchFamily="34" charset="0"/>
                </a:endParaRPr>
              </a:p>
              <a:p>
                <a:r>
                  <a:rPr lang="pt-BR" sz="2200" dirty="0">
                    <a:latin typeface="Arial Narrow" panose="020B0606020202030204" pitchFamily="34" charset="0"/>
                  </a:rPr>
                  <a:t>Onde: </a:t>
                </a:r>
              </a:p>
              <a:p>
                <a:pPr algn="just"/>
                <a:r>
                  <a:rPr lang="pt-BR" sz="2200" dirty="0">
                    <a:latin typeface="Arial Narrow" panose="020B0606020202030204" pitchFamily="34" charset="0"/>
                  </a:rPr>
                  <a:t>• </a:t>
                </a:r>
                <a14:m>
                  <m:oMath xmlns:m="http://schemas.openxmlformats.org/officeDocument/2006/math">
                    <m:r>
                      <a:rPr lang="pt-BR" sz="2200" b="1" i="1" dirty="0" smtClean="0">
                        <a:latin typeface="Cambria Math" panose="02040503050406030204" pitchFamily="18" charset="0"/>
                      </a:rPr>
                      <m:t>𝑀</m:t>
                    </m:r>
                  </m:oMath>
                </a14:m>
                <a:r>
                  <a:rPr lang="pt-BR" sz="2200" dirty="0">
                    <a:latin typeface="Arial Narrow" panose="020B0606020202030204" pitchFamily="34" charset="0"/>
                  </a:rPr>
                  <a:t> é o montante; </a:t>
                </a:r>
              </a:p>
              <a:p>
                <a:pPr algn="just"/>
                <a:r>
                  <a:rPr lang="pt-BR" sz="2200" dirty="0">
                    <a:latin typeface="Arial Narrow" panose="020B0606020202030204" pitchFamily="34" charset="0"/>
                  </a:rPr>
                  <a:t>• </a:t>
                </a:r>
                <a14:m>
                  <m:oMath xmlns:m="http://schemas.openxmlformats.org/officeDocument/2006/math">
                    <m:r>
                      <a:rPr lang="pt-BR" sz="2200" b="1" i="1" dirty="0" smtClean="0">
                        <a:latin typeface="Cambria Math" panose="02040503050406030204" pitchFamily="18" charset="0"/>
                      </a:rPr>
                      <m:t>𝐶</m:t>
                    </m:r>
                  </m:oMath>
                </a14:m>
                <a:r>
                  <a:rPr lang="pt-BR" sz="2200" dirty="0">
                    <a:latin typeface="Arial Narrow" panose="020B0606020202030204" pitchFamily="34" charset="0"/>
                  </a:rPr>
                  <a:t> é o capital inicial; </a:t>
                </a:r>
              </a:p>
              <a:p>
                <a:pPr algn="just"/>
                <a:r>
                  <a:rPr lang="pt-BR" sz="2200" dirty="0">
                    <a:latin typeface="Arial Narrow" panose="020B0606020202030204" pitchFamily="34" charset="0"/>
                  </a:rPr>
                  <a:t>• </a:t>
                </a:r>
                <a14:m>
                  <m:oMath xmlns:m="http://schemas.openxmlformats.org/officeDocument/2006/math">
                    <m:r>
                      <a:rPr lang="pt-BR" sz="2200" b="1" i="1" dirty="0" smtClean="0">
                        <a:latin typeface="Cambria Math" panose="02040503050406030204" pitchFamily="18" charset="0"/>
                      </a:rPr>
                      <m:t>𝐽</m:t>
                    </m:r>
                  </m:oMath>
                </a14:m>
                <a:r>
                  <a:rPr lang="pt-BR" sz="2200" dirty="0">
                    <a:latin typeface="Arial Narrow" panose="020B0606020202030204" pitchFamily="34" charset="0"/>
                  </a:rPr>
                  <a:t> é o juro simples.</a:t>
                </a:r>
              </a:p>
            </p:txBody>
          </p:sp>
        </mc:Choice>
        <mc:Fallback xmlns="">
          <p:sp>
            <p:nvSpPr>
              <p:cNvPr id="5" name="CaixaDeTexto 4">
                <a:extLst>
                  <a:ext uri="{FF2B5EF4-FFF2-40B4-BE49-F238E27FC236}">
                    <a16:creationId xmlns:a16="http://schemas.microsoft.com/office/drawing/2014/main" id="{BEA5D2FB-BF90-6550-0997-46D385E884E6}"/>
                  </a:ext>
                </a:extLst>
              </p:cNvPr>
              <p:cNvSpPr txBox="1">
                <a:spLocks noRot="1" noChangeAspect="1" noMove="1" noResize="1" noEditPoints="1" noAdjustHandles="1" noChangeArrowheads="1" noChangeShapeType="1" noTextEdit="1"/>
              </p:cNvSpPr>
              <p:nvPr/>
            </p:nvSpPr>
            <p:spPr>
              <a:xfrm>
                <a:off x="6305187" y="1764792"/>
                <a:ext cx="5481429" cy="4493538"/>
              </a:xfrm>
              <a:prstGeom prst="rect">
                <a:avLst/>
              </a:prstGeom>
              <a:blipFill>
                <a:blip r:embed="rId3"/>
                <a:stretch>
                  <a:fillRect l="-1444" t="-814" r="-1333" b="-1900"/>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35052F01-2B5C-BFBE-8D14-BE505FB19ACF}"/>
              </a:ext>
            </a:extLst>
          </p:cNvPr>
          <p:cNvPicPr>
            <a:picLocks noChangeAspect="1"/>
          </p:cNvPicPr>
          <p:nvPr/>
        </p:nvPicPr>
        <p:blipFill>
          <a:blip r:embed="rId4"/>
          <a:stretch>
            <a:fillRect/>
          </a:stretch>
        </p:blipFill>
        <p:spPr>
          <a:xfrm>
            <a:off x="6143652" y="786706"/>
            <a:ext cx="5798412" cy="5906702"/>
          </a:xfrm>
          <a:prstGeom prst="rect">
            <a:avLst/>
          </a:prstGeom>
        </p:spPr>
      </p:pic>
    </p:spTree>
    <p:extLst>
      <p:ext uri="{BB962C8B-B14F-4D97-AF65-F5344CB8AC3E}">
        <p14:creationId xmlns:p14="http://schemas.microsoft.com/office/powerpoint/2010/main" val="1142763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BBDC6E4-B913-4986-DB9A-2742A76E2A2A}"/>
                  </a:ext>
                </a:extLst>
              </p:cNvPr>
              <p:cNvSpPr txBox="1"/>
              <p:nvPr/>
            </p:nvSpPr>
            <p:spPr>
              <a:xfrm>
                <a:off x="108966" y="724376"/>
                <a:ext cx="5907786" cy="5656357"/>
              </a:xfrm>
              <a:prstGeom prst="rect">
                <a:avLst/>
              </a:prstGeom>
              <a:noFill/>
            </p:spPr>
            <p:txBody>
              <a:bodyPr wrap="square">
                <a:spAutoFit/>
              </a:bodyPr>
              <a:lstStyle/>
              <a:p>
                <a:pPr algn="just"/>
                <a:r>
                  <a:rPr lang="pt-BR" sz="2200" b="1" dirty="0">
                    <a:latin typeface="Arial Narrow" panose="020B0606020202030204" pitchFamily="34" charset="0"/>
                    <a:cs typeface="Sabon Next LT" panose="02000500000000000000" pitchFamily="2" charset="0"/>
                  </a:rPr>
                  <a:t>Exemplo 2: </a:t>
                </a:r>
              </a:p>
              <a:p>
                <a:pPr algn="just"/>
                <a:r>
                  <a:rPr lang="pt-BR" sz="2200" dirty="0">
                    <a:latin typeface="Arial Narrow" panose="020B0606020202030204" pitchFamily="34" charset="0"/>
                    <a:cs typeface="Sabon Next LT" panose="02000500000000000000" pitchFamily="2" charset="0"/>
                  </a:rPr>
                  <a:t>Juliano decidiu fazer um investimento de R$ 5000,00 em uma rede de capitalização do banco em que ele é correntista, e que a taxa de juro simples adotada é de 1,5% a.m. (lê-se: 1,5% ao mês) durante um prazo de 2 anos. </a:t>
                </a:r>
              </a:p>
              <a:p>
                <a:pPr algn="just"/>
                <a:r>
                  <a:rPr lang="pt-BR" sz="2200" dirty="0">
                    <a:latin typeface="Arial Narrow" panose="020B0606020202030204" pitchFamily="34" charset="0"/>
                    <a:cs typeface="Sabon Next LT" panose="02000500000000000000" pitchFamily="2" charset="0"/>
                  </a:rPr>
                  <a:t>Qual é o juro gerado e o montante resgatado?</a:t>
                </a:r>
              </a:p>
              <a:p>
                <a:pPr algn="just"/>
                <a:r>
                  <a:rPr lang="pt-BR" sz="2200" i="1" u="sng" dirty="0">
                    <a:latin typeface="Arial Narrow" panose="020B0606020202030204" pitchFamily="34" charset="0"/>
                    <a:cs typeface="Sabon Next LT" panose="02000500000000000000" pitchFamily="2" charset="0"/>
                  </a:rPr>
                  <a:t>Resolução: </a:t>
                </a:r>
              </a:p>
              <a:p>
                <a:pPr algn="just"/>
                <a:r>
                  <a:rPr lang="pt-BR" sz="2200" dirty="0">
                    <a:latin typeface="Arial Narrow" panose="020B0606020202030204" pitchFamily="34" charset="0"/>
                    <a:cs typeface="Sabon Next LT" panose="02000500000000000000" pitchFamily="2" charset="0"/>
                  </a:rPr>
                  <a:t>Rescrevendo a taxa de juro 1,5% na forma decimal, temos: </a:t>
                </a:r>
                <a14:m>
                  <m:oMath xmlns:m="http://schemas.openxmlformats.org/officeDocument/2006/math">
                    <m:f>
                      <m:fPr>
                        <m:ctrlPr>
                          <a:rPr lang="pt-BR" sz="2200" b="0" i="1" smtClean="0">
                            <a:latin typeface="Cambria Math" panose="02040503050406030204" pitchFamily="18" charset="0"/>
                            <a:cs typeface="Sabon Next LT" panose="02000500000000000000" pitchFamily="2" charset="0"/>
                          </a:rPr>
                        </m:ctrlPr>
                      </m:fPr>
                      <m:num>
                        <m:r>
                          <a:rPr lang="pt-BR" sz="2200" b="0" i="1" smtClean="0">
                            <a:latin typeface="Cambria Math" panose="02040503050406030204" pitchFamily="18" charset="0"/>
                            <a:cs typeface="Sabon Next LT" panose="02000500000000000000" pitchFamily="2" charset="0"/>
                          </a:rPr>
                          <m:t>1,5</m:t>
                        </m:r>
                      </m:num>
                      <m:den>
                        <m:r>
                          <a:rPr lang="pt-BR" sz="2200" b="0" i="1" smtClean="0">
                            <a:latin typeface="Cambria Math" panose="02040503050406030204" pitchFamily="18" charset="0"/>
                            <a:cs typeface="Sabon Next LT" panose="02000500000000000000" pitchFamily="2" charset="0"/>
                          </a:rPr>
                          <m:t>100</m:t>
                        </m:r>
                      </m:den>
                    </m:f>
                    <m:r>
                      <a:rPr lang="pt-BR" sz="2200" b="0" i="1" smtClean="0">
                        <a:latin typeface="Cambria Math" panose="02040503050406030204" pitchFamily="18" charset="0"/>
                        <a:cs typeface="Sabon Next LT" panose="02000500000000000000" pitchFamily="2" charset="0"/>
                      </a:rPr>
                      <m:t>=0,015</m:t>
                    </m:r>
                  </m:oMath>
                </a14:m>
                <a:r>
                  <a:rPr lang="pt-BR" sz="2200" dirty="0">
                    <a:latin typeface="Arial Narrow" panose="020B0606020202030204" pitchFamily="34" charset="0"/>
                    <a:cs typeface="Sabon Next LT" panose="02000500000000000000" pitchFamily="2" charset="0"/>
                  </a:rPr>
                  <a:t>.</a:t>
                </a:r>
              </a:p>
              <a:p>
                <a:pPr algn="just"/>
                <a:r>
                  <a:rPr lang="pt-BR" sz="2200" dirty="0">
                    <a:latin typeface="Arial Narrow" panose="020B0606020202030204" pitchFamily="34" charset="0"/>
                    <a:cs typeface="Sabon Next LT" panose="02000500000000000000" pitchFamily="2" charset="0"/>
                  </a:rPr>
                  <a:t>Representando o tempo de 2 anos em meses, temos:</a:t>
                </a:r>
              </a:p>
              <a:p>
                <a:pPr algn="just"/>
                <a14:m>
                  <m:oMath xmlns:m="http://schemas.openxmlformats.org/officeDocument/2006/math">
                    <m:r>
                      <a:rPr lang="pt-BR" sz="2200" b="0" i="1" smtClean="0">
                        <a:latin typeface="Cambria Math" panose="02040503050406030204" pitchFamily="18" charset="0"/>
                        <a:cs typeface="Sabon Next LT" panose="02000500000000000000" pitchFamily="2" charset="0"/>
                      </a:rPr>
                      <m:t>2</m:t>
                    </m:r>
                    <m:r>
                      <a:rPr lang="pt-BR" sz="2200" b="0" i="1" smtClean="0">
                        <a:latin typeface="Cambria Math" panose="02040503050406030204" pitchFamily="18" charset="0"/>
                        <a:ea typeface="Cambria Math" panose="02040503050406030204" pitchFamily="18" charset="0"/>
                        <a:cs typeface="Sabon Next LT" panose="02000500000000000000" pitchFamily="2" charset="0"/>
                      </a:rPr>
                      <m:t>∙</m:t>
                    </m:r>
                    <m:r>
                      <a:rPr lang="pt-BR" sz="2200" b="0" i="1" smtClean="0">
                        <a:latin typeface="Cambria Math" panose="02040503050406030204" pitchFamily="18" charset="0"/>
                        <a:cs typeface="Sabon Next LT" panose="02000500000000000000" pitchFamily="2" charset="0"/>
                      </a:rPr>
                      <m:t>12=24</m:t>
                    </m:r>
                  </m:oMath>
                </a14:m>
                <a:r>
                  <a:rPr lang="pt-BR" sz="2200" dirty="0">
                    <a:latin typeface="Arial Narrow" panose="020B0606020202030204" pitchFamily="34" charset="0"/>
                    <a:cs typeface="Sabon Next LT" panose="02000500000000000000" pitchFamily="2" charset="0"/>
                  </a:rPr>
                  <a:t> </a:t>
                </a:r>
              </a:p>
              <a:p>
                <a:pPr algn="just"/>
                <a14:m>
                  <m:oMathPara xmlns:m="http://schemas.openxmlformats.org/officeDocument/2006/math">
                    <m:oMath>
                      <m:r>
                        <m:rPr>
                          <m:sty m:val="p"/>
                        </m:rPr>
                        <a:rPr lang="pt-BR" sz="2200" b="0" i="1" smtClean="0">
                          <a:latin typeface="Cambria Math" panose="02040503050406030204" pitchFamily="18" charset="0"/>
                          <a:cs typeface="Sabon Next LT" panose="02000500000000000000" pitchFamily="2" charset="0"/>
                        </a:rPr>
                        <m:t>J</m:t>
                      </m:r>
                      <m:r>
                        <a:rPr lang="pt-BR" sz="2200" i="1">
                          <a:latin typeface="Cambria Math" panose="02040503050406030204" pitchFamily="18" charset="0"/>
                        </a:rPr>
                        <m:t>=</m:t>
                      </m:r>
                      <m:r>
                        <m:rPr>
                          <m:sty m:val="p"/>
                        </m:rPr>
                        <a:rPr lang="pt-BR" sz="2200" i="1">
                          <a:latin typeface="Cambria Math" panose="02040503050406030204" pitchFamily="18" charset="0"/>
                        </a:rPr>
                        <m:t>C</m:t>
                      </m:r>
                      <m:r>
                        <a:rPr lang="pt-BR" sz="2200" i="1">
                          <a:latin typeface="Cambria Math" panose="02040503050406030204" pitchFamily="18" charset="0"/>
                          <a:ea typeface="Cambria Math" panose="02040503050406030204" pitchFamily="18" charset="0"/>
                        </a:rPr>
                        <m:t>∙</m:t>
                      </m:r>
                      <m:r>
                        <m:rPr>
                          <m:sty m:val="p"/>
                        </m:rPr>
                        <a:rPr lang="pt-BR" sz="2200" i="1">
                          <a:latin typeface="Cambria Math" panose="02040503050406030204" pitchFamily="18" charset="0"/>
                        </a:rPr>
                        <m:t>i</m:t>
                      </m:r>
                      <m:r>
                        <a:rPr lang="pt-BR" sz="2200" i="1">
                          <a:latin typeface="Cambria Math" panose="02040503050406030204" pitchFamily="18" charset="0"/>
                          <a:ea typeface="Cambria Math" panose="02040503050406030204" pitchFamily="18" charset="0"/>
                        </a:rPr>
                        <m:t>∙</m:t>
                      </m:r>
                      <m:r>
                        <m:rPr>
                          <m:sty m:val="p"/>
                        </m:rPr>
                        <a:rPr lang="pt-BR" sz="2200" i="1">
                          <a:latin typeface="Cambria Math" panose="02040503050406030204" pitchFamily="18" charset="0"/>
                        </a:rPr>
                        <m:t>t</m:t>
                      </m:r>
                    </m:oMath>
                  </m:oMathPara>
                </a14:m>
                <a:endParaRPr lang="pt-BR" sz="2200" dirty="0">
                  <a:latin typeface="Arial Narrow" panose="020B0606020202030204" pitchFamily="34" charset="0"/>
                  <a:cs typeface="Sabon Next LT" panose="02000500000000000000" pitchFamily="2" charset="0"/>
                </a:endParaRPr>
              </a:p>
              <a:p>
                <a:pPr algn="just"/>
                <a:r>
                  <a:rPr lang="pt-BR" sz="2200" dirty="0">
                    <a:latin typeface="Arial Narrow" panose="020B0606020202030204" pitchFamily="34" charset="0"/>
                    <a:cs typeface="Sabon Next LT" panose="02000500000000000000" pitchFamily="2" charset="0"/>
                  </a:rPr>
                  <a:t>Onde:</a:t>
                </a:r>
              </a:p>
              <a:p>
                <a:pPr algn="just"/>
                <a:endParaRPr lang="pt-BR" sz="2200" dirty="0">
                  <a:latin typeface="Arial Narrow" panose="020B0606020202030204" pitchFamily="34" charset="0"/>
                  <a:cs typeface="Sabon Next LT" panose="02000500000000000000" pitchFamily="2" charset="0"/>
                </a:endParaRPr>
              </a:p>
              <a:p>
                <a:pPr algn="just"/>
                <a:endParaRPr lang="pt-BR" sz="2200" dirty="0">
                  <a:latin typeface="Arial Narrow" panose="020B0606020202030204" pitchFamily="34" charset="0"/>
                  <a:cs typeface="Sabon Next LT" panose="02000500000000000000" pitchFamily="2" charset="0"/>
                </a:endParaRPr>
              </a:p>
            </p:txBody>
          </p:sp>
        </mc:Choice>
        <mc:Fallback xmlns="">
          <p:sp>
            <p:nvSpPr>
              <p:cNvPr id="3" name="CaixaDeTexto 2">
                <a:extLst>
                  <a:ext uri="{FF2B5EF4-FFF2-40B4-BE49-F238E27FC236}">
                    <a16:creationId xmlns:a16="http://schemas.microsoft.com/office/drawing/2014/main" id="{8BBDC6E4-B913-4986-DB9A-2742A76E2A2A}"/>
                  </a:ext>
                </a:extLst>
              </p:cNvPr>
              <p:cNvSpPr txBox="1">
                <a:spLocks noRot="1" noChangeAspect="1" noMove="1" noResize="1" noEditPoints="1" noAdjustHandles="1" noChangeArrowheads="1" noChangeShapeType="1" noTextEdit="1"/>
              </p:cNvSpPr>
              <p:nvPr/>
            </p:nvSpPr>
            <p:spPr>
              <a:xfrm>
                <a:off x="108966" y="724376"/>
                <a:ext cx="5907786" cy="5656357"/>
              </a:xfrm>
              <a:prstGeom prst="rect">
                <a:avLst/>
              </a:prstGeom>
              <a:blipFill>
                <a:blip r:embed="rId2"/>
                <a:stretch>
                  <a:fillRect l="-1342" t="-754" r="-134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975ECC4-32B8-BA71-2C39-16689C0184A1}"/>
                  </a:ext>
                </a:extLst>
              </p:cNvPr>
              <p:cNvSpPr txBox="1"/>
              <p:nvPr/>
            </p:nvSpPr>
            <p:spPr>
              <a:xfrm>
                <a:off x="6175248" y="1062931"/>
                <a:ext cx="5907786" cy="4979248"/>
              </a:xfrm>
              <a:prstGeom prst="rect">
                <a:avLst/>
              </a:prstGeom>
              <a:noFill/>
            </p:spPr>
            <p:txBody>
              <a:bodyPr wrap="square">
                <a:spAutoFit/>
              </a:bodyPr>
              <a:lstStyle/>
              <a:p>
                <a14:m>
                  <m:oMath xmlns:m="http://schemas.openxmlformats.org/officeDocument/2006/math">
                    <m:r>
                      <a:rPr lang="pt-BR" sz="2200" b="0" i="1" smtClean="0">
                        <a:latin typeface="Cambria Math" panose="02040503050406030204" pitchFamily="18" charset="0"/>
                        <a:cs typeface="Sabon Next LT" panose="02000500000000000000" pitchFamily="2" charset="0"/>
                      </a:rPr>
                      <m:t>𝐽</m:t>
                    </m:r>
                    <m:r>
                      <a:rPr lang="pt-BR" sz="2200" b="0" i="1" smtClean="0">
                        <a:latin typeface="Cambria Math" panose="02040503050406030204" pitchFamily="18" charset="0"/>
                        <a:cs typeface="Sabon Next LT" panose="02000500000000000000" pitchFamily="2" charset="0"/>
                      </a:rPr>
                      <m:t>= ?</m:t>
                    </m:r>
                  </m:oMath>
                </a14:m>
                <a:r>
                  <a:rPr lang="pt-BR" sz="2200" i="1" dirty="0">
                    <a:latin typeface="Arial Narrow" panose="020B0606020202030204" pitchFamily="34" charset="0"/>
                    <a:cs typeface="Sabon Next LT" panose="02000500000000000000" pitchFamily="2" charset="0"/>
                  </a:rPr>
                  <a:t> </a:t>
                </a:r>
              </a:p>
              <a:p>
                <a14:m>
                  <m:oMath xmlns:m="http://schemas.openxmlformats.org/officeDocument/2006/math">
                    <m:r>
                      <a:rPr lang="pt-BR" sz="2200" b="1" i="1" smtClean="0">
                        <a:latin typeface="Cambria Math" panose="02040503050406030204" pitchFamily="18" charset="0"/>
                      </a:rPr>
                      <m:t>𝐶</m:t>
                    </m:r>
                    <m:r>
                      <a:rPr lang="pt-BR" sz="2200" b="1" i="1" smtClean="0">
                        <a:latin typeface="Cambria Math" panose="02040503050406030204" pitchFamily="18" charset="0"/>
                      </a:rPr>
                      <m:t>=5000</m:t>
                    </m:r>
                  </m:oMath>
                </a14:m>
                <a:r>
                  <a:rPr lang="pt-BR" sz="2200" b="1" dirty="0">
                    <a:latin typeface="Arial Narrow" panose="020B0606020202030204" pitchFamily="34" charset="0"/>
                    <a:cs typeface="Sabon Next LT" panose="02000500000000000000" pitchFamily="2" charset="0"/>
                  </a:rPr>
                  <a:t> </a:t>
                </a:r>
              </a:p>
              <a:p>
                <a14:m>
                  <m:oMath xmlns:m="http://schemas.openxmlformats.org/officeDocument/2006/math">
                    <m:r>
                      <a:rPr lang="pt-BR" sz="2200" b="0" i="1" smtClean="0">
                        <a:latin typeface="Cambria Math" panose="02040503050406030204" pitchFamily="18" charset="0"/>
                        <a:cs typeface="Sabon Next LT" panose="02000500000000000000" pitchFamily="2" charset="0"/>
                      </a:rPr>
                      <m:t>𝑖</m:t>
                    </m:r>
                    <m:r>
                      <a:rPr lang="pt-BR" sz="2200" b="0" i="1" smtClean="0">
                        <a:latin typeface="Cambria Math" panose="02040503050406030204" pitchFamily="18" charset="0"/>
                        <a:cs typeface="Sabon Next LT" panose="02000500000000000000" pitchFamily="2" charset="0"/>
                      </a:rPr>
                      <m:t>=</m:t>
                    </m:r>
                    <m:f>
                      <m:fPr>
                        <m:ctrlPr>
                          <a:rPr lang="pt-BR" sz="2200" b="0" i="1" smtClean="0">
                            <a:latin typeface="Cambria Math" panose="02040503050406030204" pitchFamily="18" charset="0"/>
                            <a:cs typeface="Sabon Next LT" panose="02000500000000000000" pitchFamily="2" charset="0"/>
                          </a:rPr>
                        </m:ctrlPr>
                      </m:fPr>
                      <m:num>
                        <m:r>
                          <a:rPr lang="pt-BR" sz="2200" b="0" i="1" smtClean="0">
                            <a:latin typeface="Cambria Math" panose="02040503050406030204" pitchFamily="18" charset="0"/>
                            <a:cs typeface="Sabon Next LT" panose="02000500000000000000" pitchFamily="2" charset="0"/>
                          </a:rPr>
                          <m:t>1,5</m:t>
                        </m:r>
                      </m:num>
                      <m:den>
                        <m:r>
                          <a:rPr lang="pt-BR" sz="2200" b="0" i="1" smtClean="0">
                            <a:latin typeface="Cambria Math" panose="02040503050406030204" pitchFamily="18" charset="0"/>
                            <a:cs typeface="Sabon Next LT" panose="02000500000000000000" pitchFamily="2" charset="0"/>
                          </a:rPr>
                          <m:t>100</m:t>
                        </m:r>
                      </m:den>
                    </m:f>
                    <m:r>
                      <a:rPr lang="pt-BR" sz="2200" b="0" i="1" smtClean="0">
                        <a:latin typeface="Cambria Math" panose="02040503050406030204" pitchFamily="18" charset="0"/>
                        <a:cs typeface="Sabon Next LT" panose="02000500000000000000" pitchFamily="2" charset="0"/>
                      </a:rPr>
                      <m:t>𝑜𝑢</m:t>
                    </m:r>
                    <m:r>
                      <a:rPr lang="pt-BR" sz="2200" b="0" i="1" smtClean="0">
                        <a:latin typeface="Cambria Math" panose="02040503050406030204" pitchFamily="18" charset="0"/>
                        <a:cs typeface="Sabon Next LT" panose="02000500000000000000" pitchFamily="2" charset="0"/>
                      </a:rPr>
                      <m:t> 0,015</m:t>
                    </m:r>
                  </m:oMath>
                </a14:m>
                <a:r>
                  <a:rPr lang="pt-BR" sz="2200" i="1" dirty="0">
                    <a:latin typeface="Arial Narrow" panose="020B0606020202030204" pitchFamily="34" charset="0"/>
                    <a:cs typeface="Sabon Next LT" panose="02000500000000000000" pitchFamily="2" charset="0"/>
                  </a:rPr>
                  <a:t> </a:t>
                </a:r>
              </a:p>
              <a:p>
                <a14:m>
                  <m:oMath xmlns:m="http://schemas.openxmlformats.org/officeDocument/2006/math">
                    <m:r>
                      <a:rPr lang="pt-BR" sz="2200" b="0" i="1" smtClean="0">
                        <a:latin typeface="Cambria Math" panose="02040503050406030204" pitchFamily="18" charset="0"/>
                      </a:rPr>
                      <m:t>𝑡</m:t>
                    </m:r>
                    <m:r>
                      <a:rPr lang="pt-BR" sz="2200" b="0" i="1" smtClean="0">
                        <a:latin typeface="Cambria Math" panose="02040503050406030204" pitchFamily="18" charset="0"/>
                      </a:rPr>
                      <m:t>=24 </m:t>
                    </m:r>
                    <m:r>
                      <a:rPr lang="pt-BR" sz="2200" b="0" i="1" smtClean="0">
                        <a:latin typeface="Cambria Math" panose="02040503050406030204" pitchFamily="18" charset="0"/>
                      </a:rPr>
                      <m:t>𝑚𝑒𝑠𝑒𝑠</m:t>
                    </m:r>
                  </m:oMath>
                </a14:m>
                <a:r>
                  <a:rPr lang="pt-BR" sz="2200" i="1" dirty="0">
                    <a:latin typeface="Arial Narrow" panose="020B0606020202030204" pitchFamily="34" charset="0"/>
                  </a:rPr>
                  <a:t> </a:t>
                </a:r>
              </a:p>
              <a:p>
                <a:r>
                  <a:rPr lang="pt-BR" sz="2200" i="1" dirty="0">
                    <a:latin typeface="Arial Narrow" panose="020B0606020202030204" pitchFamily="34" charset="0"/>
                  </a:rPr>
                  <a:t>Logo:</a:t>
                </a:r>
              </a:p>
              <a:p>
                <a14:m>
                  <m:oMath xmlns:m="http://schemas.openxmlformats.org/officeDocument/2006/math">
                    <m:r>
                      <a:rPr lang="pt-BR" sz="2200" b="0" i="1" smtClean="0">
                        <a:latin typeface="Cambria Math" panose="02040503050406030204" pitchFamily="18" charset="0"/>
                      </a:rPr>
                      <m:t>𝐽</m:t>
                    </m:r>
                    <m:r>
                      <a:rPr lang="pt-BR" sz="2200" b="0" i="1" smtClean="0">
                        <a:latin typeface="Cambria Math" panose="02040503050406030204" pitchFamily="18" charset="0"/>
                      </a:rPr>
                      <m:t>=5000∙0,015∙24</m:t>
                    </m:r>
                  </m:oMath>
                </a14:m>
                <a:r>
                  <a:rPr lang="pt-BR" sz="2200" b="0" i="1" dirty="0">
                    <a:latin typeface="Arial Narrow" panose="020B0606020202030204" pitchFamily="34" charset="0"/>
                    <a:ea typeface="Cambria Math" panose="02040503050406030204" pitchFamily="18" charset="0"/>
                  </a:rPr>
                  <a:t> </a:t>
                </a:r>
              </a:p>
              <a:p>
                <a14:m>
                  <m:oMath xmlns:m="http://schemas.openxmlformats.org/officeDocument/2006/math">
                    <m:r>
                      <a:rPr lang="pt-BR" sz="2200" b="0" i="1" smtClean="0">
                        <a:latin typeface="Cambria Math" panose="02040503050406030204" pitchFamily="18" charset="0"/>
                        <a:ea typeface="Cambria Math" panose="02040503050406030204" pitchFamily="18" charset="0"/>
                      </a:rPr>
                      <m:t>𝐽</m:t>
                    </m:r>
                    <m:r>
                      <a:rPr lang="pt-BR" sz="2200" b="0" i="1" smtClean="0">
                        <a:latin typeface="Cambria Math" panose="02040503050406030204" pitchFamily="18" charset="0"/>
                        <a:ea typeface="Cambria Math" panose="02040503050406030204" pitchFamily="18" charset="0"/>
                      </a:rPr>
                      <m:t>=1800</m:t>
                    </m:r>
                  </m:oMath>
                </a14:m>
                <a:r>
                  <a:rPr lang="pt-BR" sz="2200" b="0" i="1" dirty="0">
                    <a:latin typeface="Arial Narrow" panose="020B0606020202030204" pitchFamily="34" charset="0"/>
                    <a:ea typeface="Cambria Math" panose="02040503050406030204" pitchFamily="18" charset="0"/>
                  </a:rPr>
                  <a:t> </a:t>
                </a:r>
              </a:p>
              <a:p>
                <a:r>
                  <a:rPr lang="pt-BR" sz="2200" i="1" dirty="0">
                    <a:latin typeface="Arial Narrow" panose="020B0606020202030204" pitchFamily="34" charset="0"/>
                    <a:ea typeface="Cambria Math" panose="02040503050406030204" pitchFamily="18" charset="0"/>
                  </a:rPr>
                  <a:t>Para determinar o montante resgatado:</a:t>
                </a:r>
              </a:p>
              <a:p>
                <a:pPr/>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𝑀</m:t>
                      </m:r>
                      <m:r>
                        <a:rPr lang="pt-BR" sz="2200" b="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𝐶</m:t>
                      </m:r>
                      <m:r>
                        <a:rPr lang="pt-BR" sz="2200" b="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𝐽</m:t>
                      </m:r>
                    </m:oMath>
                  </m:oMathPara>
                </a14:m>
                <a:endParaRPr lang="pt-BR" sz="2200" i="1" dirty="0">
                  <a:latin typeface="Arial Narrow" panose="020B0606020202030204" pitchFamily="34" charset="0"/>
                  <a:ea typeface="Cambria Math" panose="02040503050406030204" pitchFamily="18" charset="0"/>
                </a:endParaRPr>
              </a:p>
              <a:p>
                <a:pPr/>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𝑀</m:t>
                      </m:r>
                      <m:r>
                        <a:rPr lang="pt-BR" sz="2200" b="0" i="1" smtClean="0">
                          <a:latin typeface="Cambria Math" panose="02040503050406030204" pitchFamily="18" charset="0"/>
                          <a:ea typeface="Cambria Math" panose="02040503050406030204" pitchFamily="18" charset="0"/>
                        </a:rPr>
                        <m:t>=5000+1800</m:t>
                      </m:r>
                    </m:oMath>
                  </m:oMathPara>
                </a14:m>
                <a:endParaRPr lang="pt-BR" sz="2200" i="1" dirty="0">
                  <a:latin typeface="Arial Narrow" panose="020B0606020202030204" pitchFamily="34" charset="0"/>
                  <a:ea typeface="Cambria Math" panose="02040503050406030204" pitchFamily="18" charset="0"/>
                </a:endParaRPr>
              </a:p>
              <a:p>
                <a:pPr/>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𝑀</m:t>
                      </m:r>
                      <m:r>
                        <a:rPr lang="pt-BR" sz="2200" b="0" i="1" smtClean="0">
                          <a:latin typeface="Cambria Math" panose="02040503050406030204" pitchFamily="18" charset="0"/>
                          <a:ea typeface="Cambria Math" panose="02040503050406030204" pitchFamily="18" charset="0"/>
                        </a:rPr>
                        <m:t>=6800</m:t>
                      </m:r>
                    </m:oMath>
                  </m:oMathPara>
                </a14:m>
                <a:endParaRPr lang="pt-BR" sz="2200" b="1" dirty="0">
                  <a:latin typeface="Arial Narrow" panose="020B0606020202030204" pitchFamily="34" charset="0"/>
                  <a:cs typeface="Sabon Next LT" panose="02000500000000000000" pitchFamily="2" charset="0"/>
                </a:endParaRPr>
              </a:p>
              <a:p>
                <a:endParaRPr lang="pt-BR" sz="2200" b="1" dirty="0">
                  <a:latin typeface="Arial Narrow" panose="020B0606020202030204" pitchFamily="34" charset="0"/>
                  <a:cs typeface="Sabon Next LT" panose="02000500000000000000" pitchFamily="2" charset="0"/>
                </a:endParaRPr>
              </a:p>
              <a:p>
                <a:pPr algn="just"/>
                <a:r>
                  <a:rPr lang="pt-BR" sz="2200" dirty="0">
                    <a:latin typeface="Arial Narrow" panose="020B0606020202030204" pitchFamily="34" charset="0"/>
                    <a:cs typeface="Sabon Next LT" panose="02000500000000000000" pitchFamily="2" charset="0"/>
                  </a:rPr>
                  <a:t>Portanto, o juro gerado é de R$ 1800,00 e o montante a ser resgatado de R$ 6800,00.</a:t>
                </a:r>
              </a:p>
            </p:txBody>
          </p:sp>
        </mc:Choice>
        <mc:Fallback xmlns="">
          <p:sp>
            <p:nvSpPr>
              <p:cNvPr id="6" name="CaixaDeTexto 5">
                <a:extLst>
                  <a:ext uri="{FF2B5EF4-FFF2-40B4-BE49-F238E27FC236}">
                    <a16:creationId xmlns:a16="http://schemas.microsoft.com/office/drawing/2014/main" id="{2975ECC4-32B8-BA71-2C39-16689C0184A1}"/>
                  </a:ext>
                </a:extLst>
              </p:cNvPr>
              <p:cNvSpPr txBox="1">
                <a:spLocks noRot="1" noChangeAspect="1" noMove="1" noResize="1" noEditPoints="1" noAdjustHandles="1" noChangeArrowheads="1" noChangeShapeType="1" noTextEdit="1"/>
              </p:cNvSpPr>
              <p:nvPr/>
            </p:nvSpPr>
            <p:spPr>
              <a:xfrm>
                <a:off x="6175248" y="1062931"/>
                <a:ext cx="5907786" cy="4979248"/>
              </a:xfrm>
              <a:prstGeom prst="rect">
                <a:avLst/>
              </a:prstGeom>
              <a:blipFill>
                <a:blip r:embed="rId3"/>
                <a:stretch>
                  <a:fillRect l="-1342" r="-1342" b="-1714"/>
                </a:stretch>
              </a:blipFill>
            </p:spPr>
            <p:txBody>
              <a:bodyPr/>
              <a:lstStyle/>
              <a:p>
                <a:r>
                  <a:rPr lang="pt-BR">
                    <a:noFill/>
                  </a:rPr>
                  <a:t> </a:t>
                </a:r>
              </a:p>
            </p:txBody>
          </p:sp>
        </mc:Fallback>
      </mc:AlternateContent>
    </p:spTree>
    <p:extLst>
      <p:ext uri="{BB962C8B-B14F-4D97-AF65-F5344CB8AC3E}">
        <p14:creationId xmlns:p14="http://schemas.microsoft.com/office/powerpoint/2010/main" val="2332127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18FA7F8-2727-34F1-5670-A65BFFEFA9EE}"/>
                  </a:ext>
                </a:extLst>
              </p:cNvPr>
              <p:cNvSpPr txBox="1"/>
              <p:nvPr/>
            </p:nvSpPr>
            <p:spPr>
              <a:xfrm>
                <a:off x="109728" y="605504"/>
                <a:ext cx="5907024" cy="5312993"/>
              </a:xfrm>
              <a:prstGeom prst="rect">
                <a:avLst/>
              </a:prstGeom>
              <a:noFill/>
            </p:spPr>
            <p:txBody>
              <a:bodyPr wrap="square">
                <a:spAutoFit/>
              </a:bodyPr>
              <a:lstStyle/>
              <a:p>
                <a:pPr algn="just"/>
                <a:r>
                  <a:rPr lang="pt-BR" sz="2200" b="1" dirty="0">
                    <a:latin typeface="Arial Narrow" panose="020B0606020202030204" pitchFamily="34" charset="0"/>
                  </a:rPr>
                  <a:t>Exemplo 3:</a:t>
                </a:r>
              </a:p>
              <a:p>
                <a:pPr algn="just"/>
                <a:r>
                  <a:rPr lang="pt-BR" sz="2200" dirty="0">
                    <a:latin typeface="Arial Narrow" panose="020B0606020202030204" pitchFamily="34" charset="0"/>
                  </a:rPr>
                  <a:t>Heitor abriu uma conta poupança em uma agência bancária em que a taxa de juro simples adotada era de 0,5% a.m. e deseja aplicar seu dinheiro durante 5 anos. Se Heitor aplicar o valor de R$ 1500,00, qual é o montante que ele irá resgatar?</a:t>
                </a:r>
              </a:p>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Faremos uma mudança na taxa de juro, ou seja, de 0,5 % a.m. passaremos para ao ano, assim temos:</a:t>
                </a:r>
              </a:p>
              <a:p>
                <a:pPr algn="just"/>
                <a14:m>
                  <m:oMathPara xmlns:m="http://schemas.openxmlformats.org/officeDocument/2006/math">
                    <m:oMath>
                      <m:r>
                        <a:rPr lang="pt-BR" sz="2200" b="0" i="1" smtClean="0">
                          <a:latin typeface="Cambria Math" panose="02040503050406030204" pitchFamily="18" charset="0"/>
                        </a:rPr>
                        <m:t>0,5</m:t>
                      </m:r>
                      <m:r>
                        <a:rPr lang="pt-BR" sz="2200" b="0" i="1" smtClean="0">
                          <a:latin typeface="Cambria Math" panose="02040503050406030204" pitchFamily="18" charset="0"/>
                          <a:ea typeface="Cambria Math" panose="02040503050406030204" pitchFamily="18" charset="0"/>
                        </a:rPr>
                        <m:t>×12=6% </m:t>
                      </m:r>
                      <m:r>
                        <a:rPr lang="pt-BR" sz="2200" b="0" i="1" smtClean="0">
                          <a:latin typeface="Cambria Math" panose="02040503050406030204" pitchFamily="18" charset="0"/>
                          <a:ea typeface="Cambria Math" panose="02040503050406030204" pitchFamily="18" charset="0"/>
                        </a:rPr>
                        <m:t>𝑎</m:t>
                      </m:r>
                      <m:r>
                        <a:rPr lang="pt-BR" sz="2200" b="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𝑎</m:t>
                      </m:r>
                    </m:oMath>
                  </m:oMathPara>
                </a14:m>
                <a:endParaRPr lang="pt-BR" sz="2200" i="1" dirty="0">
                  <a:latin typeface="Arial Narrow" panose="020B0606020202030204" pitchFamily="34" charset="0"/>
                </a:endParaRPr>
              </a:p>
              <a:p>
                <a:pPr algn="just"/>
                <a:r>
                  <a:rPr lang="pt-BR" sz="2200" i="1" dirty="0">
                    <a:latin typeface="Arial Narrow" panose="020B0606020202030204" pitchFamily="34" charset="0"/>
                  </a:rPr>
                  <a:t>Onde:</a:t>
                </a:r>
              </a:p>
              <a:p>
                <a14:m>
                  <m:oMath xmlns:m="http://schemas.openxmlformats.org/officeDocument/2006/math">
                    <m:r>
                      <a:rPr lang="pt-BR" sz="2200" i="1">
                        <a:latin typeface="Cambria Math" panose="02040503050406030204" pitchFamily="18" charset="0"/>
                        <a:cs typeface="Sabon Next LT" panose="02000500000000000000" pitchFamily="2" charset="0"/>
                      </a:rPr>
                      <m:t>𝐽</m:t>
                    </m:r>
                    <m:r>
                      <a:rPr lang="pt-BR" sz="2200" i="1">
                        <a:latin typeface="Cambria Math" panose="02040503050406030204" pitchFamily="18" charset="0"/>
                        <a:cs typeface="Sabon Next LT" panose="02000500000000000000" pitchFamily="2" charset="0"/>
                      </a:rPr>
                      <m:t>= ?</m:t>
                    </m:r>
                  </m:oMath>
                </a14:m>
                <a:r>
                  <a:rPr lang="pt-BR" sz="2200" i="1" dirty="0">
                    <a:latin typeface="Arial Narrow" panose="020B0606020202030204" pitchFamily="34" charset="0"/>
                    <a:cs typeface="Sabon Next LT" panose="02000500000000000000" pitchFamily="2" charset="0"/>
                  </a:rPr>
                  <a:t> </a:t>
                </a:r>
              </a:p>
              <a:p>
                <a14:m>
                  <m:oMath xmlns:m="http://schemas.openxmlformats.org/officeDocument/2006/math">
                    <m:r>
                      <a:rPr lang="pt-BR" sz="2200" b="1" i="1">
                        <a:latin typeface="Cambria Math" panose="02040503050406030204" pitchFamily="18" charset="0"/>
                      </a:rPr>
                      <m:t>𝐶</m:t>
                    </m:r>
                    <m:r>
                      <a:rPr lang="pt-BR" sz="2200" b="1" i="1">
                        <a:latin typeface="Cambria Math" panose="02040503050406030204" pitchFamily="18" charset="0"/>
                      </a:rPr>
                      <m:t>=1500</m:t>
                    </m:r>
                  </m:oMath>
                </a14:m>
                <a:r>
                  <a:rPr lang="pt-BR" sz="2200" b="1" dirty="0">
                    <a:latin typeface="Arial Narrow" panose="020B0606020202030204" pitchFamily="34" charset="0"/>
                    <a:cs typeface="Sabon Next LT" panose="02000500000000000000" pitchFamily="2" charset="0"/>
                  </a:rPr>
                  <a:t> </a:t>
                </a:r>
              </a:p>
              <a:p>
                <a14:m>
                  <m:oMath xmlns:m="http://schemas.openxmlformats.org/officeDocument/2006/math">
                    <m:r>
                      <a:rPr lang="pt-BR" sz="2200" i="1">
                        <a:latin typeface="Cambria Math" panose="02040503050406030204" pitchFamily="18" charset="0"/>
                        <a:cs typeface="Sabon Next LT" panose="02000500000000000000" pitchFamily="2" charset="0"/>
                      </a:rPr>
                      <m:t>𝑖</m:t>
                    </m:r>
                    <m:r>
                      <a:rPr lang="pt-BR" sz="2200" i="1">
                        <a:latin typeface="Cambria Math" panose="02040503050406030204" pitchFamily="18" charset="0"/>
                        <a:cs typeface="Sabon Next LT" panose="02000500000000000000" pitchFamily="2" charset="0"/>
                      </a:rPr>
                      <m:t>=</m:t>
                    </m:r>
                    <m:f>
                      <m:fPr>
                        <m:ctrlPr>
                          <a:rPr lang="pt-BR" sz="2200" b="0" i="1" smtClean="0">
                            <a:latin typeface="Cambria Math" panose="02040503050406030204" pitchFamily="18" charset="0"/>
                            <a:cs typeface="Sabon Next LT" panose="02000500000000000000" pitchFamily="2" charset="0"/>
                          </a:rPr>
                        </m:ctrlPr>
                      </m:fPr>
                      <m:num>
                        <m:r>
                          <a:rPr lang="pt-BR" sz="2200" b="0" i="1" smtClean="0">
                            <a:latin typeface="Cambria Math" panose="02040503050406030204" pitchFamily="18" charset="0"/>
                            <a:cs typeface="Sabon Next LT" panose="02000500000000000000" pitchFamily="2" charset="0"/>
                          </a:rPr>
                          <m:t>6</m:t>
                        </m:r>
                      </m:num>
                      <m:den>
                        <m:r>
                          <a:rPr lang="pt-BR" sz="2200" i="1">
                            <a:latin typeface="Cambria Math" panose="02040503050406030204" pitchFamily="18" charset="0"/>
                            <a:cs typeface="Sabon Next LT" panose="02000500000000000000" pitchFamily="2" charset="0"/>
                          </a:rPr>
                          <m:t>100</m:t>
                        </m:r>
                      </m:den>
                    </m:f>
                    <m:r>
                      <a:rPr lang="pt-BR" sz="2200" i="1">
                        <a:latin typeface="Cambria Math" panose="02040503050406030204" pitchFamily="18" charset="0"/>
                        <a:cs typeface="Sabon Next LT" panose="02000500000000000000" pitchFamily="2" charset="0"/>
                      </a:rPr>
                      <m:t>𝑜𝑢</m:t>
                    </m:r>
                    <m:r>
                      <a:rPr lang="pt-BR" sz="2200" i="1">
                        <a:latin typeface="Cambria Math" panose="02040503050406030204" pitchFamily="18" charset="0"/>
                        <a:cs typeface="Sabon Next LT" panose="02000500000000000000" pitchFamily="2" charset="0"/>
                      </a:rPr>
                      <m:t> 0,06</m:t>
                    </m:r>
                  </m:oMath>
                </a14:m>
                <a:r>
                  <a:rPr lang="pt-BR" sz="2200" i="1" dirty="0">
                    <a:latin typeface="Arial Narrow" panose="020B0606020202030204" pitchFamily="34" charset="0"/>
                    <a:cs typeface="Sabon Next LT" panose="02000500000000000000" pitchFamily="2" charset="0"/>
                  </a:rPr>
                  <a:t> </a:t>
                </a:r>
              </a:p>
              <a:p>
                <a14:m>
                  <m:oMath xmlns:m="http://schemas.openxmlformats.org/officeDocument/2006/math">
                    <m:r>
                      <a:rPr lang="pt-BR" sz="2200" i="1">
                        <a:latin typeface="Cambria Math" panose="02040503050406030204" pitchFamily="18" charset="0"/>
                      </a:rPr>
                      <m:t>𝑡</m:t>
                    </m:r>
                    <m:r>
                      <a:rPr lang="pt-BR" sz="2200" i="1">
                        <a:latin typeface="Cambria Math" panose="02040503050406030204" pitchFamily="18" charset="0"/>
                      </a:rPr>
                      <m:t>=5 </m:t>
                    </m:r>
                    <m:r>
                      <m:rPr>
                        <m:sty m:val="p"/>
                      </m:rPr>
                      <a:rPr lang="pt-BR" sz="2200" b="0" i="1" smtClean="0">
                        <a:latin typeface="Cambria Math" panose="02040503050406030204" pitchFamily="18" charset="0"/>
                      </a:rPr>
                      <m:t>anos</m:t>
                    </m:r>
                  </m:oMath>
                </a14:m>
                <a:r>
                  <a:rPr lang="pt-BR" sz="2200" i="1" dirty="0">
                    <a:latin typeface="Arial Narrow" panose="020B0606020202030204" pitchFamily="34" charset="0"/>
                  </a:rPr>
                  <a:t> </a:t>
                </a:r>
              </a:p>
            </p:txBody>
          </p:sp>
        </mc:Choice>
        <mc:Fallback xmlns="">
          <p:sp>
            <p:nvSpPr>
              <p:cNvPr id="3" name="CaixaDeTexto 2">
                <a:extLst>
                  <a:ext uri="{FF2B5EF4-FFF2-40B4-BE49-F238E27FC236}">
                    <a16:creationId xmlns:a16="http://schemas.microsoft.com/office/drawing/2014/main" id="{418FA7F8-2727-34F1-5670-A65BFFEFA9EE}"/>
                  </a:ext>
                </a:extLst>
              </p:cNvPr>
              <p:cNvSpPr txBox="1">
                <a:spLocks noRot="1" noChangeAspect="1" noMove="1" noResize="1" noEditPoints="1" noAdjustHandles="1" noChangeArrowheads="1" noChangeShapeType="1" noTextEdit="1"/>
              </p:cNvSpPr>
              <p:nvPr/>
            </p:nvSpPr>
            <p:spPr>
              <a:xfrm>
                <a:off x="109728" y="605504"/>
                <a:ext cx="5907024" cy="5312993"/>
              </a:xfrm>
              <a:prstGeom prst="rect">
                <a:avLst/>
              </a:prstGeom>
              <a:blipFill>
                <a:blip r:embed="rId2"/>
                <a:stretch>
                  <a:fillRect l="-1342" t="-688" r="-134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E9623F49-5456-7CB6-0E3F-2162AE5FB445}"/>
                  </a:ext>
                </a:extLst>
              </p:cNvPr>
              <p:cNvSpPr txBox="1"/>
              <p:nvPr/>
            </p:nvSpPr>
            <p:spPr>
              <a:xfrm>
                <a:off x="6175250" y="945618"/>
                <a:ext cx="5907022" cy="4256230"/>
              </a:xfrm>
              <a:prstGeom prst="rect">
                <a:avLst/>
              </a:prstGeom>
              <a:noFill/>
            </p:spPr>
            <p:txBody>
              <a:bodyPr wrap="square">
                <a:spAutoFit/>
              </a:bodyPr>
              <a:lstStyle/>
              <a:p>
                <a:r>
                  <a:rPr lang="pt-BR" sz="2200" i="1" dirty="0">
                    <a:latin typeface="Arial Narrow" panose="020B0606020202030204" pitchFamily="34" charset="0"/>
                  </a:rPr>
                  <a:t>Logo:</a:t>
                </a:r>
              </a:p>
              <a:p>
                <a:pPr/>
                <a14:m>
                  <m:oMathPara xmlns:m="http://schemas.openxmlformats.org/officeDocument/2006/math">
                    <m:oMath>
                      <m:r>
                        <a:rPr lang="pt-BR" sz="2200" i="1">
                          <a:latin typeface="Cambria Math" panose="02040503050406030204" pitchFamily="18" charset="0"/>
                          <a:cs typeface="Sabon Next LT" panose="02000500000000000000" pitchFamily="2" charset="0"/>
                        </a:rPr>
                        <m:t>𝐽</m:t>
                      </m:r>
                      <m:r>
                        <a:rPr lang="pt-BR" sz="2200" i="1">
                          <a:latin typeface="Cambria Math" panose="02040503050406030204" pitchFamily="18" charset="0"/>
                        </a:rPr>
                        <m:t>=</m:t>
                      </m:r>
                      <m:r>
                        <a:rPr lang="pt-BR" sz="2200" i="1">
                          <a:latin typeface="Cambria Math" panose="02040503050406030204" pitchFamily="18" charset="0"/>
                        </a:rPr>
                        <m:t>𝐶</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𝑖</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𝑡</m:t>
                      </m:r>
                    </m:oMath>
                  </m:oMathPara>
                </a14:m>
                <a:endParaRPr lang="pt-BR" sz="2200" i="1" dirty="0">
                  <a:latin typeface="Arial Narrow" panose="020B0606020202030204" pitchFamily="34" charset="0"/>
                  <a:cs typeface="Sabon Next LT" panose="02000500000000000000" pitchFamily="2" charset="0"/>
                </a:endParaRPr>
              </a:p>
              <a:p>
                <a:pPr algn="ctr"/>
                <a14:m>
                  <m:oMath xmlns:m="http://schemas.openxmlformats.org/officeDocument/2006/math">
                    <m:r>
                      <a:rPr lang="pt-BR" sz="2200" i="1">
                        <a:latin typeface="Cambria Math" panose="02040503050406030204" pitchFamily="18" charset="0"/>
                      </a:rPr>
                      <m:t>𝐽</m:t>
                    </m:r>
                    <m:r>
                      <a:rPr lang="pt-BR" sz="2200" i="1">
                        <a:latin typeface="Cambria Math" panose="02040503050406030204" pitchFamily="18" charset="0"/>
                      </a:rPr>
                      <m:t>=1500∙</m:t>
                    </m:r>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6</m:t>
                        </m:r>
                      </m:num>
                      <m:den>
                        <m:r>
                          <a:rPr lang="pt-BR" sz="2200" b="0" i="1" smtClean="0">
                            <a:latin typeface="Cambria Math" panose="02040503050406030204" pitchFamily="18" charset="0"/>
                          </a:rPr>
                          <m:t>100</m:t>
                        </m:r>
                      </m:den>
                    </m:f>
                    <m:r>
                      <a:rPr lang="pt-BR" sz="2200" i="1">
                        <a:latin typeface="Cambria Math" panose="02040503050406030204" pitchFamily="18" charset="0"/>
                      </a:rPr>
                      <m:t>∙</m:t>
                    </m:r>
                    <m:r>
                      <a:rPr lang="pt-BR" sz="2200" b="0" i="1" smtClean="0">
                        <a:latin typeface="Cambria Math" panose="02040503050406030204" pitchFamily="18" charset="0"/>
                      </a:rPr>
                      <m:t>5</m:t>
                    </m:r>
                  </m:oMath>
                </a14:m>
                <a:r>
                  <a:rPr lang="pt-BR" sz="2200" i="1" dirty="0">
                    <a:latin typeface="Arial Narrow" panose="020B0606020202030204" pitchFamily="34" charset="0"/>
                    <a:ea typeface="Cambria Math" panose="02040503050406030204" pitchFamily="18" charset="0"/>
                  </a:rPr>
                  <a:t> </a:t>
                </a:r>
              </a:p>
              <a:p>
                <a:pPr algn="ctr"/>
                <a14:m>
                  <m:oMathPara xmlns:m="http://schemas.openxmlformats.org/officeDocument/2006/math">
                    <m:oMath>
                      <m:r>
                        <a:rPr lang="pt-BR" sz="2200" i="1">
                          <a:latin typeface="Cambria Math" panose="02040503050406030204" pitchFamily="18" charset="0"/>
                          <a:ea typeface="Cambria Math" panose="02040503050406030204" pitchFamily="18" charset="0"/>
                        </a:rPr>
                        <m:t>𝐽</m:t>
                      </m:r>
                      <m:r>
                        <a:rPr lang="pt-BR" sz="2200" i="1">
                          <a:latin typeface="Cambria Math" panose="02040503050406030204" pitchFamily="18" charset="0"/>
                          <a:ea typeface="Cambria Math" panose="02040503050406030204" pitchFamily="18" charset="0"/>
                        </a:rPr>
                        <m:t>=1500∙</m:t>
                      </m:r>
                      <m:f>
                        <m:fPr>
                          <m:ctrlPr>
                            <a:rPr lang="pt-BR" sz="2200" i="1">
                              <a:latin typeface="Cambria Math" panose="02040503050406030204" pitchFamily="18" charset="0"/>
                            </a:rPr>
                          </m:ctrlPr>
                        </m:fPr>
                        <m:num>
                          <m:r>
                            <a:rPr lang="pt-BR" sz="2200" i="1">
                              <a:latin typeface="Cambria Math" panose="02040503050406030204" pitchFamily="18" charset="0"/>
                            </a:rPr>
                            <m:t>6</m:t>
                          </m:r>
                        </m:num>
                        <m:den>
                          <m:r>
                            <a:rPr lang="pt-BR" sz="2200" i="1">
                              <a:latin typeface="Cambria Math" panose="02040503050406030204" pitchFamily="18" charset="0"/>
                            </a:rPr>
                            <m:t>1</m:t>
                          </m:r>
                          <m:r>
                            <a:rPr lang="pt-BR" sz="2200" i="1" strike="sngStrike">
                              <a:latin typeface="Cambria Math" panose="02040503050406030204" pitchFamily="18" charset="0"/>
                            </a:rPr>
                            <m:t>00</m:t>
                          </m:r>
                        </m:den>
                      </m:f>
                      <m:r>
                        <a:rPr lang="pt-BR" sz="2200" i="1">
                          <a:latin typeface="Cambria Math" panose="02040503050406030204" pitchFamily="18" charset="0"/>
                        </a:rPr>
                        <m:t>∙5</m:t>
                      </m:r>
                    </m:oMath>
                  </m:oMathPara>
                </a14:m>
                <a:endParaRPr lang="pt-BR" sz="2200" i="1" dirty="0">
                  <a:latin typeface="Arial Narrow" panose="020B0606020202030204" pitchFamily="34" charset="0"/>
                  <a:ea typeface="Cambria Math" panose="02040503050406030204" pitchFamily="18" charset="0"/>
                </a:endParaRPr>
              </a:p>
              <a:p>
                <a:pPr algn="ctr"/>
                <a14:m>
                  <m:oMath xmlns:m="http://schemas.openxmlformats.org/officeDocument/2006/math">
                    <m:r>
                      <a:rPr lang="pt-BR" sz="2200" b="0" i="1" smtClean="0">
                        <a:latin typeface="Cambria Math" panose="02040503050406030204" pitchFamily="18" charset="0"/>
                        <a:ea typeface="Cambria Math" panose="02040503050406030204" pitchFamily="18" charset="0"/>
                      </a:rPr>
                      <m:t>𝐽</m:t>
                    </m:r>
                    <m:r>
                      <a:rPr lang="pt-BR" sz="2200" b="0" i="1" smtClean="0">
                        <a:latin typeface="Cambria Math" panose="02040503050406030204" pitchFamily="18" charset="0"/>
                        <a:ea typeface="Cambria Math" panose="02040503050406030204" pitchFamily="18" charset="0"/>
                      </a:rPr>
                      <m:t>=15∙6</m:t>
                    </m:r>
                  </m:oMath>
                </a14:m>
                <a:r>
                  <a:rPr lang="pt-BR" sz="2200" i="1" dirty="0">
                    <a:ea typeface="Cambria Math" panose="02040503050406030204" pitchFamily="18" charset="0"/>
                  </a:rPr>
                  <a:t> </a:t>
                </a:r>
                <a14:m>
                  <m:oMath xmlns:m="http://schemas.openxmlformats.org/officeDocument/2006/math">
                    <m:r>
                      <a:rPr lang="pt-BR" sz="2200" i="1" smtClean="0">
                        <a:latin typeface="Cambria Math" panose="02040503050406030204" pitchFamily="18" charset="0"/>
                        <a:ea typeface="Cambria Math" panose="02040503050406030204" pitchFamily="18" charset="0"/>
                      </a:rPr>
                      <m:t>∙5</m:t>
                    </m:r>
                  </m:oMath>
                </a14:m>
                <a:endParaRPr lang="pt-BR" sz="2200" b="0" i="1" dirty="0">
                  <a:ea typeface="Cambria Math" panose="02040503050406030204" pitchFamily="18" charset="0"/>
                </a:endParaRPr>
              </a:p>
              <a:p>
                <a:pPr algn="ctr"/>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𝐽</m:t>
                      </m:r>
                      <m:r>
                        <a:rPr lang="pt-BR" sz="2200" b="0" i="1" smtClean="0">
                          <a:latin typeface="Cambria Math" panose="02040503050406030204" pitchFamily="18" charset="0"/>
                          <a:ea typeface="Cambria Math" panose="02040503050406030204" pitchFamily="18" charset="0"/>
                        </a:rPr>
                        <m:t>=450</m:t>
                      </m:r>
                    </m:oMath>
                  </m:oMathPara>
                </a14:m>
                <a:endParaRPr lang="pt-BR" sz="2200" b="0" i="1" dirty="0">
                  <a:ea typeface="Cambria Math" panose="02040503050406030204" pitchFamily="18" charset="0"/>
                </a:endParaRPr>
              </a:p>
              <a:p>
                <a:pPr algn="just"/>
                <a:r>
                  <a:rPr lang="pt-BR" sz="2200" i="1" dirty="0">
                    <a:latin typeface="Arial Narrow" panose="020B0606020202030204" pitchFamily="34" charset="0"/>
                    <a:ea typeface="Cambria Math" panose="02040503050406030204" pitchFamily="18" charset="0"/>
                  </a:rPr>
                  <a:t>Para determinar o montante:   </a:t>
                </a:r>
              </a:p>
              <a:p>
                <a:pPr algn="just"/>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𝑀</m:t>
                      </m:r>
                      <m:r>
                        <a:rPr lang="pt-BR" sz="2200" b="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𝐶</m:t>
                      </m:r>
                      <m:r>
                        <a:rPr lang="pt-BR" sz="2200" b="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𝐽</m:t>
                      </m:r>
                    </m:oMath>
                  </m:oMathPara>
                </a14:m>
                <a:endParaRPr lang="pt-BR" sz="2200" i="1" dirty="0">
                  <a:latin typeface="Arial Narrow" panose="020B0606020202030204" pitchFamily="34" charset="0"/>
                  <a:ea typeface="Cambria Math" panose="02040503050406030204" pitchFamily="18" charset="0"/>
                </a:endParaRPr>
              </a:p>
              <a:p>
                <a:pPr algn="just"/>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𝑀</m:t>
                      </m:r>
                      <m:r>
                        <a:rPr lang="pt-BR" sz="2200" b="0" i="1" smtClean="0">
                          <a:latin typeface="Cambria Math" panose="02040503050406030204" pitchFamily="18" charset="0"/>
                          <a:ea typeface="Cambria Math" panose="02040503050406030204" pitchFamily="18" charset="0"/>
                        </a:rPr>
                        <m:t>=1500+450</m:t>
                      </m:r>
                    </m:oMath>
                  </m:oMathPara>
                </a14:m>
                <a:endParaRPr lang="pt-BR" sz="2200" b="0" i="1" dirty="0">
                  <a:latin typeface="Arial Narrow" panose="020B0606020202030204" pitchFamily="34" charset="0"/>
                  <a:ea typeface="Cambria Math" panose="02040503050406030204" pitchFamily="18" charset="0"/>
                </a:endParaRPr>
              </a:p>
              <a:p>
                <a:pPr algn="just"/>
                <a14:m>
                  <m:oMathPara xmlns:m="http://schemas.openxmlformats.org/officeDocument/2006/math">
                    <m:oMath>
                      <m:r>
                        <a:rPr lang="pt-BR" sz="2200" i="1">
                          <a:latin typeface="Cambria Math" panose="02040503050406030204" pitchFamily="18" charset="0"/>
                          <a:ea typeface="Cambria Math" panose="02040503050406030204" pitchFamily="18" charset="0"/>
                        </a:rPr>
                        <m:t>𝑀</m:t>
                      </m:r>
                      <m:r>
                        <a:rPr lang="pt-BR" sz="2200" i="1">
                          <a:latin typeface="Cambria Math" panose="02040503050406030204" pitchFamily="18" charset="0"/>
                          <a:ea typeface="Cambria Math" panose="02040503050406030204" pitchFamily="18" charset="0"/>
                        </a:rPr>
                        <m:t>=1950</m:t>
                      </m:r>
                    </m:oMath>
                  </m:oMathPara>
                </a14:m>
                <a:endParaRPr lang="pt-BR" sz="2200" i="1" dirty="0">
                  <a:latin typeface="Arial Narrow" panose="020B0606020202030204" pitchFamily="34" charset="0"/>
                  <a:ea typeface="Cambria Math" panose="02040503050406030204" pitchFamily="18" charset="0"/>
                </a:endParaRPr>
              </a:p>
              <a:p>
                <a:pPr algn="just"/>
                <a:r>
                  <a:rPr lang="pt-BR" sz="2200" i="1" dirty="0">
                    <a:latin typeface="Arial Narrow" panose="020B0606020202030204" pitchFamily="34" charset="0"/>
                    <a:ea typeface="Cambria Math" panose="02040503050406030204" pitchFamily="18" charset="0"/>
                  </a:rPr>
                  <a:t>Logo, Heitor resgatará  ao final de 5 anos R$ 1950,00.</a:t>
                </a:r>
              </a:p>
            </p:txBody>
          </p:sp>
        </mc:Choice>
        <mc:Fallback xmlns="">
          <p:sp>
            <p:nvSpPr>
              <p:cNvPr id="5" name="CaixaDeTexto 4">
                <a:extLst>
                  <a:ext uri="{FF2B5EF4-FFF2-40B4-BE49-F238E27FC236}">
                    <a16:creationId xmlns:a16="http://schemas.microsoft.com/office/drawing/2014/main" id="{E9623F49-5456-7CB6-0E3F-2162AE5FB445}"/>
                  </a:ext>
                </a:extLst>
              </p:cNvPr>
              <p:cNvSpPr txBox="1">
                <a:spLocks noRot="1" noChangeAspect="1" noMove="1" noResize="1" noEditPoints="1" noAdjustHandles="1" noChangeArrowheads="1" noChangeShapeType="1" noTextEdit="1"/>
              </p:cNvSpPr>
              <p:nvPr/>
            </p:nvSpPr>
            <p:spPr>
              <a:xfrm>
                <a:off x="6175250" y="945618"/>
                <a:ext cx="5907022" cy="4256230"/>
              </a:xfrm>
              <a:prstGeom prst="rect">
                <a:avLst/>
              </a:prstGeom>
              <a:blipFill>
                <a:blip r:embed="rId3"/>
                <a:stretch>
                  <a:fillRect l="-1342" t="-860" b="-2149"/>
                </a:stretch>
              </a:blipFill>
            </p:spPr>
            <p:txBody>
              <a:bodyPr/>
              <a:lstStyle/>
              <a:p>
                <a:r>
                  <a:rPr lang="pt-BR">
                    <a:noFill/>
                  </a:rPr>
                  <a:t> </a:t>
                </a:r>
              </a:p>
            </p:txBody>
          </p:sp>
        </mc:Fallback>
      </mc:AlternateContent>
    </p:spTree>
    <p:extLst>
      <p:ext uri="{BB962C8B-B14F-4D97-AF65-F5344CB8AC3E}">
        <p14:creationId xmlns:p14="http://schemas.microsoft.com/office/powerpoint/2010/main" val="2101143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53E3CBB-308D-EAA4-A485-C441129F6EDC}"/>
                  </a:ext>
                </a:extLst>
              </p:cNvPr>
              <p:cNvSpPr txBox="1"/>
              <p:nvPr/>
            </p:nvSpPr>
            <p:spPr>
              <a:xfrm>
                <a:off x="84582" y="804672"/>
                <a:ext cx="5923026" cy="5806654"/>
              </a:xfrm>
              <a:prstGeom prst="rect">
                <a:avLst/>
              </a:prstGeom>
              <a:noFill/>
            </p:spPr>
            <p:txBody>
              <a:bodyPr wrap="square">
                <a:spAutoFit/>
              </a:bodyPr>
              <a:lstStyle/>
              <a:p>
                <a:pPr algn="just"/>
                <a:r>
                  <a:rPr lang="pt-BR" sz="2200" b="1" dirty="0">
                    <a:latin typeface="Arial Narrow" panose="020B0606020202030204" pitchFamily="34" charset="0"/>
                  </a:rPr>
                  <a:t>Exemplo 4: </a:t>
                </a:r>
                <a:r>
                  <a:rPr lang="pt-BR" sz="2200" dirty="0">
                    <a:latin typeface="Arial Narrow" panose="020B0606020202030204" pitchFamily="34" charset="0"/>
                  </a:rPr>
                  <a:t>A conta de energia de Maurício foi paga com 25 dias de atraso, ele deveria pagar R$ 120,00 mas pagou R$ 128,00. Qual a taxa de juro diária cobrada por essa concessionária de energia elétrica?</a:t>
                </a:r>
              </a:p>
              <a:p>
                <a:r>
                  <a:rPr lang="pt-BR" sz="2200" i="1" u="sng" dirty="0">
                    <a:latin typeface="Arial Narrow" panose="020B0606020202030204" pitchFamily="34" charset="0"/>
                  </a:rPr>
                  <a:t>Resolução:</a:t>
                </a:r>
              </a:p>
              <a:p>
                <a:pPr/>
                <a14:m>
                  <m:oMathPara xmlns:m="http://schemas.openxmlformats.org/officeDocument/2006/math">
                    <m:oMath>
                      <m:r>
                        <a:rPr lang="pt-BR" sz="2200" i="1">
                          <a:latin typeface="Cambria Math" panose="02040503050406030204" pitchFamily="18" charset="0"/>
                          <a:cs typeface="Sabon Next LT" panose="02000500000000000000" pitchFamily="2" charset="0"/>
                        </a:rPr>
                        <m:t>𝐽</m:t>
                      </m:r>
                      <m:r>
                        <a:rPr lang="pt-BR" sz="2200" i="1">
                          <a:latin typeface="Cambria Math" panose="02040503050406030204" pitchFamily="18" charset="0"/>
                        </a:rPr>
                        <m:t>=</m:t>
                      </m:r>
                      <m:r>
                        <a:rPr lang="pt-BR" sz="2200" i="1">
                          <a:latin typeface="Cambria Math" panose="02040503050406030204" pitchFamily="18" charset="0"/>
                        </a:rPr>
                        <m:t>𝐶</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𝑖</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𝑡</m:t>
                      </m:r>
                    </m:oMath>
                  </m:oMathPara>
                </a14:m>
                <a:endParaRPr lang="pt-BR" sz="2200" i="1" dirty="0">
                  <a:latin typeface="Arial Narrow" panose="020B0606020202030204" pitchFamily="34" charset="0"/>
                  <a:cs typeface="Sabon Next LT" panose="02000500000000000000" pitchFamily="2" charset="0"/>
                </a:endParaRPr>
              </a:p>
              <a:p>
                <a:r>
                  <a:rPr lang="pt-BR" sz="2200" i="1" dirty="0">
                    <a:latin typeface="Arial Narrow" panose="020B0606020202030204" pitchFamily="34" charset="0"/>
                    <a:cs typeface="Sabon Next LT" panose="02000500000000000000" pitchFamily="2" charset="0"/>
                  </a:rPr>
                  <a:t>Onde:</a:t>
                </a:r>
              </a:p>
              <a:p>
                <a:pPr algn="just"/>
                <a14:m>
                  <m:oMath xmlns:m="http://schemas.openxmlformats.org/officeDocument/2006/math">
                    <m:r>
                      <a:rPr lang="pt-BR" sz="2200" i="1">
                        <a:latin typeface="Cambria Math" panose="02040503050406030204" pitchFamily="18" charset="0"/>
                      </a:rPr>
                      <m:t>𝐽</m:t>
                    </m:r>
                    <m:r>
                      <a:rPr lang="pt-BR" sz="2200" i="1">
                        <a:latin typeface="Cambria Math" panose="02040503050406030204" pitchFamily="18" charset="0"/>
                      </a:rPr>
                      <m:t>=128 − 12</m:t>
                    </m:r>
                    <m:r>
                      <a:rPr lang="pt-BR" sz="2200" b="0" i="1" smtClean="0">
                        <a:latin typeface="Cambria Math" panose="02040503050406030204" pitchFamily="18" charset="0"/>
                      </a:rPr>
                      <m:t>0 =8 </m:t>
                    </m:r>
                  </m:oMath>
                </a14:m>
                <a:r>
                  <a:rPr lang="pt-BR" sz="2200" i="1" dirty="0">
                    <a:latin typeface="Arial Narrow" panose="020B0606020202030204" pitchFamily="34" charset="0"/>
                    <a:ea typeface="Cambria Math" panose="02040503050406030204" pitchFamily="18" charset="0"/>
                  </a:rPr>
                  <a:t>   </a:t>
                </a:r>
              </a:p>
              <a:p>
                <a:pPr algn="just"/>
                <a14:m>
                  <m:oMath xmlns:m="http://schemas.openxmlformats.org/officeDocument/2006/math">
                    <m:r>
                      <m:rPr>
                        <m:sty m:val="p"/>
                      </m:rPr>
                      <a:rPr lang="pt-BR" sz="2200" b="0" i="1" smtClean="0">
                        <a:latin typeface="Cambria Math" panose="02040503050406030204" pitchFamily="18" charset="0"/>
                        <a:ea typeface="Cambria Math" panose="02040503050406030204" pitchFamily="18" charset="0"/>
                      </a:rPr>
                      <m:t>C</m:t>
                    </m:r>
                    <m:r>
                      <a:rPr lang="pt-BR" sz="2200" i="1">
                        <a:latin typeface="Cambria Math" panose="02040503050406030204" pitchFamily="18" charset="0"/>
                        <a:ea typeface="Cambria Math" panose="02040503050406030204" pitchFamily="18" charset="0"/>
                      </a:rPr>
                      <m:t>=1</m:t>
                    </m:r>
                    <m:r>
                      <a:rPr lang="pt-BR" sz="2200" b="0" i="1" smtClean="0">
                        <a:latin typeface="Cambria Math" panose="02040503050406030204" pitchFamily="18" charset="0"/>
                        <a:ea typeface="Cambria Math" panose="02040503050406030204" pitchFamily="18" charset="0"/>
                      </a:rPr>
                      <m:t>20</m:t>
                    </m:r>
                  </m:oMath>
                </a14:m>
                <a:r>
                  <a:rPr lang="pt-BR" sz="2200" i="1" dirty="0">
                    <a:latin typeface="Arial Narrow" panose="020B0606020202030204" pitchFamily="34" charset="0"/>
                    <a:ea typeface="Cambria Math" panose="02040503050406030204" pitchFamily="18" charset="0"/>
                  </a:rPr>
                  <a:t> </a:t>
                </a:r>
              </a:p>
              <a:p>
                <a:pPr algn="just"/>
                <a14:m>
                  <m:oMath xmlns:m="http://schemas.openxmlformats.org/officeDocument/2006/math">
                    <m:r>
                      <a:rPr lang="pt-BR" sz="2200" b="0" i="1" dirty="0" smtClean="0">
                        <a:latin typeface="Cambria Math" panose="02040503050406030204" pitchFamily="18" charset="0"/>
                        <a:ea typeface="Cambria Math" panose="02040503050406030204" pitchFamily="18" charset="0"/>
                      </a:rPr>
                      <m:t>𝑖</m:t>
                    </m:r>
                    <m:r>
                      <a:rPr lang="pt-BR" sz="2200" b="0" i="1" dirty="0" smtClean="0">
                        <a:latin typeface="Cambria Math" panose="02040503050406030204" pitchFamily="18" charset="0"/>
                        <a:ea typeface="Cambria Math" panose="02040503050406030204" pitchFamily="18" charset="0"/>
                      </a:rPr>
                      <m:t>= ?</m:t>
                    </m:r>
                  </m:oMath>
                </a14:m>
                <a:r>
                  <a:rPr lang="pt-BR" sz="2200" b="0" i="1" dirty="0">
                    <a:latin typeface="Cambria Math" panose="02040503050406030204" pitchFamily="18" charset="0"/>
                    <a:ea typeface="Cambria Math" panose="02040503050406030204" pitchFamily="18" charset="0"/>
                  </a:rPr>
                  <a:t> </a:t>
                </a:r>
              </a:p>
              <a:p>
                <a:pPr algn="just"/>
                <a14:m>
                  <m:oMath xmlns:m="http://schemas.openxmlformats.org/officeDocument/2006/math">
                    <m:r>
                      <m:rPr>
                        <m:sty m:val="p"/>
                      </m:rPr>
                      <a:rPr lang="pt-BR" sz="2200" b="0" i="1" smtClean="0">
                        <a:latin typeface="Cambria Math" panose="02040503050406030204" pitchFamily="18" charset="0"/>
                        <a:ea typeface="Cambria Math" panose="02040503050406030204" pitchFamily="18" charset="0"/>
                      </a:rPr>
                      <m:t>t</m:t>
                    </m:r>
                    <m:r>
                      <a:rPr lang="pt-BR" sz="2200" i="1">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2</m:t>
                    </m:r>
                    <m:r>
                      <a:rPr lang="pt-BR" sz="2200" i="1">
                        <a:latin typeface="Cambria Math" panose="02040503050406030204" pitchFamily="18" charset="0"/>
                        <a:ea typeface="Cambria Math" panose="02040503050406030204" pitchFamily="18" charset="0"/>
                      </a:rPr>
                      <m:t>5</m:t>
                    </m:r>
                    <m:r>
                      <a:rPr lang="pt-BR" sz="2200" b="0" i="1" smtClean="0">
                        <a:latin typeface="Cambria Math" panose="02040503050406030204" pitchFamily="18" charset="0"/>
                        <a:ea typeface="Cambria Math" panose="02040503050406030204" pitchFamily="18" charset="0"/>
                      </a:rPr>
                      <m:t> </m:t>
                    </m:r>
                    <m:r>
                      <m:rPr>
                        <m:sty m:val="p"/>
                      </m:rPr>
                      <a:rPr lang="pt-BR" sz="2200" b="0" i="1" smtClean="0">
                        <a:latin typeface="Cambria Math" panose="02040503050406030204" pitchFamily="18" charset="0"/>
                        <a:ea typeface="Cambria Math" panose="02040503050406030204" pitchFamily="18" charset="0"/>
                      </a:rPr>
                      <m:t>dias</m:t>
                    </m:r>
                  </m:oMath>
                </a14:m>
                <a:r>
                  <a:rPr lang="pt-BR" sz="2200" i="1" dirty="0">
                    <a:ea typeface="Cambria Math" panose="02040503050406030204" pitchFamily="18" charset="0"/>
                  </a:rPr>
                  <a:t> </a:t>
                </a:r>
              </a:p>
              <a:p>
                <a:pPr algn="just"/>
                <a14:m>
                  <m:oMath xmlns:m="http://schemas.openxmlformats.org/officeDocument/2006/math">
                    <m:r>
                      <a:rPr lang="pt-BR" sz="2200" b="0" i="1" smtClean="0">
                        <a:latin typeface="Cambria Math" panose="02040503050406030204" pitchFamily="18" charset="0"/>
                        <a:ea typeface="Cambria Math" panose="02040503050406030204" pitchFamily="18" charset="0"/>
                      </a:rPr>
                      <m:t>𝐿𝑜𝑔𝑜</m:t>
                    </m:r>
                  </m:oMath>
                </a14:m>
                <a:r>
                  <a:rPr lang="pt-BR" sz="2200" b="0" i="1" dirty="0">
                    <a:latin typeface="Arial Narrow" panose="020B0606020202030204" pitchFamily="34" charset="0"/>
                    <a:ea typeface="Cambria Math" panose="02040503050406030204" pitchFamily="18" charset="0"/>
                  </a:rPr>
                  <a:t>,</a:t>
                </a:r>
              </a:p>
              <a:p>
                <a:pPr/>
                <a14:m>
                  <m:oMathPara xmlns:m="http://schemas.openxmlformats.org/officeDocument/2006/math">
                    <m:oMath>
                      <m:r>
                        <a:rPr lang="pt-BR" sz="2200" i="1">
                          <a:latin typeface="Cambria Math" panose="02040503050406030204" pitchFamily="18" charset="0"/>
                          <a:cs typeface="Sabon Next LT" panose="02000500000000000000" pitchFamily="2" charset="0"/>
                        </a:rPr>
                        <m:t>𝐽</m:t>
                      </m:r>
                      <m:r>
                        <a:rPr lang="pt-BR" sz="2200" i="1">
                          <a:latin typeface="Cambria Math" panose="02040503050406030204" pitchFamily="18" charset="0"/>
                        </a:rPr>
                        <m:t>=</m:t>
                      </m:r>
                      <m:r>
                        <a:rPr lang="pt-BR" sz="2200" i="1">
                          <a:latin typeface="Cambria Math" panose="02040503050406030204" pitchFamily="18" charset="0"/>
                        </a:rPr>
                        <m:t>𝐶</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𝑖</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𝑡</m:t>
                      </m:r>
                    </m:oMath>
                  </m:oMathPara>
                </a14:m>
                <a:endParaRPr lang="pt-BR" sz="2200" i="1" dirty="0">
                  <a:latin typeface="Arial Narrow" panose="020B0606020202030204" pitchFamily="34" charset="0"/>
                  <a:cs typeface="Sabon Next LT" panose="02000500000000000000" pitchFamily="2" charset="0"/>
                </a:endParaRPr>
              </a:p>
              <a:p>
                <a:pPr algn="just"/>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8</m:t>
                      </m:r>
                      <m:r>
                        <a:rPr lang="pt-BR" sz="2200" i="1">
                          <a:latin typeface="Cambria Math" panose="02040503050406030204" pitchFamily="18" charset="0"/>
                          <a:ea typeface="Cambria Math" panose="02040503050406030204" pitchFamily="18" charset="0"/>
                        </a:rPr>
                        <m:t>=1</m:t>
                      </m:r>
                      <m:r>
                        <a:rPr lang="pt-BR" sz="2200" b="0" i="1" smtClean="0">
                          <a:latin typeface="Cambria Math" panose="02040503050406030204" pitchFamily="18" charset="0"/>
                          <a:ea typeface="Cambria Math" panose="02040503050406030204" pitchFamily="18" charset="0"/>
                        </a:rPr>
                        <m:t>20</m:t>
                      </m:r>
                      <m:r>
                        <a:rPr lang="pt-BR" sz="2200" i="1">
                          <a:latin typeface="Cambria Math" panose="02040503050406030204" pitchFamily="18" charset="0"/>
                          <a:ea typeface="Cambria Math" panose="02040503050406030204" pitchFamily="18" charset="0"/>
                        </a:rPr>
                        <m:t>∙</m:t>
                      </m:r>
                      <m:r>
                        <a:rPr lang="pt-BR" sz="2200" i="1">
                          <a:latin typeface="Cambria Math" panose="02040503050406030204" pitchFamily="18" charset="0"/>
                        </a:rPr>
                        <m:t>𝑖</m:t>
                      </m:r>
                      <m:r>
                        <a:rPr lang="pt-BR" sz="2200" i="1">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25</m:t>
                      </m:r>
                    </m:oMath>
                  </m:oMathPara>
                </a14:m>
                <a:endParaRPr lang="pt-BR" sz="2200" i="1" dirty="0">
                  <a:latin typeface="Arial Narrow" panose="020B0606020202030204" pitchFamily="34" charset="0"/>
                  <a:cs typeface="Sabon Next LT" panose="02000500000000000000" pitchFamily="2" charset="0"/>
                </a:endParaRPr>
              </a:p>
              <a:p>
                <a:pPr algn="just"/>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8=3000</m:t>
                      </m:r>
                      <m:r>
                        <a:rPr lang="pt-BR" sz="2200" b="0" i="1" smtClean="0">
                          <a:latin typeface="Cambria Math" panose="02040503050406030204" pitchFamily="18" charset="0"/>
                          <a:ea typeface="Cambria Math" panose="02040503050406030204" pitchFamily="18" charset="0"/>
                        </a:rPr>
                        <m:t>𝑖</m:t>
                      </m:r>
                    </m:oMath>
                  </m:oMathPara>
                </a14:m>
                <a:endParaRPr lang="pt-BR" sz="2200" i="1" dirty="0">
                  <a:latin typeface="Arial Narrow" panose="020B0606020202030204" pitchFamily="34" charset="0"/>
                  <a:ea typeface="Cambria Math" panose="02040503050406030204" pitchFamily="18" charset="0"/>
                </a:endParaRPr>
              </a:p>
              <a:p>
                <a:pPr algn="just"/>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𝑖</m:t>
                      </m:r>
                      <m:r>
                        <a:rPr lang="pt-BR" sz="2200" i="1">
                          <a:latin typeface="Cambria Math" panose="02040503050406030204" pitchFamily="18" charset="0"/>
                          <a:ea typeface="Cambria Math" panose="02040503050406030204" pitchFamily="18" charset="0"/>
                        </a:rPr>
                        <m:t>=</m:t>
                      </m:r>
                      <m:f>
                        <m:fPr>
                          <m:ctrlPr>
                            <a:rPr lang="pt-BR" sz="2200" b="0" i="1" smtClean="0">
                              <a:latin typeface="Cambria Math" panose="02040503050406030204" pitchFamily="18" charset="0"/>
                              <a:ea typeface="Cambria Math" panose="02040503050406030204" pitchFamily="18" charset="0"/>
                            </a:rPr>
                          </m:ctrlPr>
                        </m:fPr>
                        <m:num>
                          <m:r>
                            <a:rPr lang="pt-BR" sz="2200" b="0" i="1" smtClean="0">
                              <a:latin typeface="Cambria Math" panose="02040503050406030204" pitchFamily="18" charset="0"/>
                              <a:ea typeface="Cambria Math" panose="02040503050406030204" pitchFamily="18" charset="0"/>
                            </a:rPr>
                            <m:t>8</m:t>
                          </m:r>
                        </m:num>
                        <m:den>
                          <m:r>
                            <a:rPr lang="pt-BR" sz="2200" b="0" i="1" smtClean="0">
                              <a:latin typeface="Cambria Math" panose="02040503050406030204" pitchFamily="18" charset="0"/>
                              <a:ea typeface="Cambria Math" panose="02040503050406030204" pitchFamily="18" charset="0"/>
                            </a:rPr>
                            <m:t>3000</m:t>
                          </m:r>
                        </m:den>
                      </m:f>
                    </m:oMath>
                  </m:oMathPara>
                </a14:m>
                <a:endParaRPr lang="pt-BR" sz="2200" i="1" u="sng" dirty="0">
                  <a:latin typeface="Arial Narrow" panose="020B0606020202030204" pitchFamily="34" charset="0"/>
                </a:endParaRPr>
              </a:p>
            </p:txBody>
          </p:sp>
        </mc:Choice>
        <mc:Fallback xmlns="">
          <p:sp>
            <p:nvSpPr>
              <p:cNvPr id="3" name="CaixaDeTexto 2">
                <a:extLst>
                  <a:ext uri="{FF2B5EF4-FFF2-40B4-BE49-F238E27FC236}">
                    <a16:creationId xmlns:a16="http://schemas.microsoft.com/office/drawing/2014/main" id="{053E3CBB-308D-EAA4-A485-C441129F6EDC}"/>
                  </a:ext>
                </a:extLst>
              </p:cNvPr>
              <p:cNvSpPr txBox="1">
                <a:spLocks noRot="1" noChangeAspect="1" noMove="1" noResize="1" noEditPoints="1" noAdjustHandles="1" noChangeArrowheads="1" noChangeShapeType="1" noTextEdit="1"/>
              </p:cNvSpPr>
              <p:nvPr/>
            </p:nvSpPr>
            <p:spPr>
              <a:xfrm>
                <a:off x="84582" y="804672"/>
                <a:ext cx="5923026" cy="5806654"/>
              </a:xfrm>
              <a:prstGeom prst="rect">
                <a:avLst/>
              </a:prstGeom>
              <a:blipFill>
                <a:blip r:embed="rId2"/>
                <a:stretch>
                  <a:fillRect l="-1337" t="-735" r="-12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3E003F6-DC2C-6266-BD9E-77C18B62C0DE}"/>
                  </a:ext>
                </a:extLst>
              </p:cNvPr>
              <p:cNvSpPr txBox="1"/>
              <p:nvPr/>
            </p:nvSpPr>
            <p:spPr>
              <a:xfrm>
                <a:off x="6184394" y="804672"/>
                <a:ext cx="5923024" cy="2163606"/>
              </a:xfrm>
              <a:prstGeom prst="rect">
                <a:avLst/>
              </a:prstGeom>
              <a:noFill/>
            </p:spPr>
            <p:txBody>
              <a:bodyPr wrap="square">
                <a:spAutoFit/>
              </a:bodyPr>
              <a:lstStyle/>
              <a:p>
                <a:pPr/>
                <a14:m>
                  <m:oMathPara xmlns:m="http://schemas.openxmlformats.org/officeDocument/2006/math">
                    <m:oMath>
                      <m:r>
                        <a:rPr lang="pt-BR" sz="2200" i="1">
                          <a:latin typeface="Cambria Math" panose="02040503050406030204" pitchFamily="18" charset="0"/>
                        </a:rPr>
                        <m:t>𝑖</m:t>
                      </m:r>
                      <m:r>
                        <a:rPr lang="pt-BR" sz="2200" b="0" i="1" smtClean="0">
                          <a:latin typeface="Cambria Math" panose="02040503050406030204" pitchFamily="18" charset="0"/>
                        </a:rPr>
                        <m:t>=0,002666...</m:t>
                      </m:r>
                    </m:oMath>
                  </m:oMathPara>
                </a14:m>
                <a:endParaRPr lang="pt-BR" sz="2200" i="1" dirty="0">
                  <a:latin typeface="Arial Narrow" panose="020B0606020202030204" pitchFamily="34" charset="0"/>
                  <a:cs typeface="Sabon Next LT" panose="02000500000000000000" pitchFamily="2" charset="0"/>
                </a:endParaRPr>
              </a:p>
              <a:p>
                <a:endParaRPr lang="pt-BR" sz="2200" i="1" dirty="0">
                  <a:latin typeface="Arial Narrow" panose="020B0606020202030204" pitchFamily="34" charset="0"/>
                  <a:cs typeface="Sabon Next LT" panose="02000500000000000000" pitchFamily="2" charset="0"/>
                </a:endParaRPr>
              </a:p>
              <a:p>
                <a:r>
                  <a:rPr lang="pt-BR" sz="2200" i="1" dirty="0">
                    <a:latin typeface="Arial Narrow" panose="020B0606020202030204" pitchFamily="34" charset="0"/>
                    <a:cs typeface="Sabon Next LT" panose="02000500000000000000" pitchFamily="2" charset="0"/>
                  </a:rPr>
                  <a:t>Transformando a taxa decimal em percentual, temos</a:t>
                </a:r>
              </a:p>
              <a:p>
                <a:pPr algn="just"/>
                <a14:m>
                  <m:oMathPara xmlns:m="http://schemas.openxmlformats.org/officeDocument/2006/math">
                    <m:oMath>
                      <m:r>
                        <a:rPr lang="pt-BR" sz="2200" b="0" i="1" smtClean="0">
                          <a:latin typeface="Cambria Math" panose="02040503050406030204" pitchFamily="18" charset="0"/>
                          <a:ea typeface="Cambria Math" panose="02040503050406030204" pitchFamily="18" charset="0"/>
                        </a:rPr>
                        <m:t>0,002</m:t>
                      </m:r>
                      <m:bar>
                        <m:barPr>
                          <m:pos m:val="top"/>
                          <m:ctrlPr>
                            <a:rPr lang="pt-BR" sz="2200" b="0" i="1" smtClean="0">
                              <a:latin typeface="Cambria Math" panose="02040503050406030204" pitchFamily="18" charset="0"/>
                              <a:ea typeface="Cambria Math" panose="02040503050406030204" pitchFamily="18" charset="0"/>
                            </a:rPr>
                          </m:ctrlPr>
                        </m:barPr>
                        <m:e>
                          <m:r>
                            <a:rPr lang="pt-BR" sz="2200" b="0" i="1" smtClean="0">
                              <a:latin typeface="Cambria Math" panose="02040503050406030204" pitchFamily="18" charset="0"/>
                              <a:ea typeface="Cambria Math" panose="02040503050406030204" pitchFamily="18" charset="0"/>
                            </a:rPr>
                            <m:t>6</m:t>
                          </m:r>
                        </m:e>
                      </m:bar>
                      <m:r>
                        <a:rPr lang="pt-BR" sz="220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100=0,2</m:t>
                      </m:r>
                      <m:bar>
                        <m:barPr>
                          <m:pos m:val="top"/>
                          <m:ctrlPr>
                            <a:rPr lang="pt-BR" sz="2200" b="0" i="1" smtClean="0">
                              <a:latin typeface="Cambria Math" panose="02040503050406030204" pitchFamily="18" charset="0"/>
                              <a:ea typeface="Cambria Math" panose="02040503050406030204" pitchFamily="18" charset="0"/>
                            </a:rPr>
                          </m:ctrlPr>
                        </m:barPr>
                        <m:e>
                          <m:r>
                            <a:rPr lang="pt-BR" sz="2200" b="0" i="1" smtClean="0">
                              <a:latin typeface="Cambria Math" panose="02040503050406030204" pitchFamily="18" charset="0"/>
                              <a:ea typeface="Cambria Math" panose="02040503050406030204" pitchFamily="18" charset="0"/>
                            </a:rPr>
                            <m:t>6</m:t>
                          </m:r>
                        </m:e>
                      </m:bar>
                      <m:r>
                        <a:rPr lang="pt-BR" sz="2200" b="0" i="1" smtClean="0">
                          <a:latin typeface="Cambria Math" panose="02040503050406030204" pitchFamily="18" charset="0"/>
                          <a:ea typeface="Cambria Math" panose="02040503050406030204" pitchFamily="18" charset="0"/>
                        </a:rPr>
                        <m:t>%</m:t>
                      </m:r>
                    </m:oMath>
                  </m:oMathPara>
                </a14:m>
                <a:endParaRPr lang="pt-BR" sz="2200" i="1" dirty="0">
                  <a:latin typeface="Arial Narrow" panose="020B0606020202030204" pitchFamily="34" charset="0"/>
                  <a:cs typeface="Sabon Next LT" panose="02000500000000000000" pitchFamily="2" charset="0"/>
                </a:endParaRPr>
              </a:p>
              <a:p>
                <a:pPr algn="just"/>
                <a:r>
                  <a:rPr lang="pt-BR" sz="2200" i="1" dirty="0">
                    <a:latin typeface="Arial Narrow" panose="020B0606020202030204" pitchFamily="34" charset="0"/>
                    <a:cs typeface="Sabon Next LT" panose="02000500000000000000" pitchFamily="2" charset="0"/>
                  </a:rPr>
                  <a:t>Qual a taxa de juro diária cobrada por essa concessionária foi de </a:t>
                </a:r>
                <a14:m>
                  <m:oMath xmlns:m="http://schemas.openxmlformats.org/officeDocument/2006/math">
                    <m:r>
                      <a:rPr lang="pt-BR" sz="2200" b="0" i="1" smtClean="0">
                        <a:latin typeface="Cambria Math" panose="02040503050406030204" pitchFamily="18" charset="0"/>
                        <a:cs typeface="Sabon Next LT" panose="02000500000000000000" pitchFamily="2" charset="0"/>
                      </a:rPr>
                      <m:t>0,26%.</m:t>
                    </m:r>
                  </m:oMath>
                </a14:m>
                <a:endParaRPr lang="pt-BR" sz="2200" i="1" dirty="0">
                  <a:latin typeface="Arial Narrow" panose="020B0606020202030204" pitchFamily="34" charset="0"/>
                  <a:cs typeface="Sabon Next LT" panose="02000500000000000000" pitchFamily="2" charset="0"/>
                </a:endParaRPr>
              </a:p>
            </p:txBody>
          </p:sp>
        </mc:Choice>
        <mc:Fallback xmlns="">
          <p:sp>
            <p:nvSpPr>
              <p:cNvPr id="5" name="CaixaDeTexto 4">
                <a:extLst>
                  <a:ext uri="{FF2B5EF4-FFF2-40B4-BE49-F238E27FC236}">
                    <a16:creationId xmlns:a16="http://schemas.microsoft.com/office/drawing/2014/main" id="{53E003F6-DC2C-6266-BD9E-77C18B62C0DE}"/>
                  </a:ext>
                </a:extLst>
              </p:cNvPr>
              <p:cNvSpPr txBox="1">
                <a:spLocks noRot="1" noChangeAspect="1" noMove="1" noResize="1" noEditPoints="1" noAdjustHandles="1" noChangeArrowheads="1" noChangeShapeType="1" noTextEdit="1"/>
              </p:cNvSpPr>
              <p:nvPr/>
            </p:nvSpPr>
            <p:spPr>
              <a:xfrm>
                <a:off x="6184394" y="804672"/>
                <a:ext cx="5923024" cy="2163606"/>
              </a:xfrm>
              <a:prstGeom prst="rect">
                <a:avLst/>
              </a:prstGeom>
              <a:blipFill>
                <a:blip r:embed="rId3"/>
                <a:stretch>
                  <a:fillRect l="-1339" r="-1236" b="-4789"/>
                </a:stretch>
              </a:blipFill>
            </p:spPr>
            <p:txBody>
              <a:bodyPr/>
              <a:lstStyle/>
              <a:p>
                <a:r>
                  <a:rPr lang="pt-BR">
                    <a:noFill/>
                  </a:rPr>
                  <a:t> </a:t>
                </a:r>
              </a:p>
            </p:txBody>
          </p:sp>
        </mc:Fallback>
      </mc:AlternateContent>
    </p:spTree>
    <p:extLst>
      <p:ext uri="{BB962C8B-B14F-4D97-AF65-F5344CB8AC3E}">
        <p14:creationId xmlns:p14="http://schemas.microsoft.com/office/powerpoint/2010/main" val="377229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4AE3626-1A26-3AB1-D2F7-958D58D668D9}"/>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02997" y="650176"/>
            <a:ext cx="2880000" cy="72863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76155E09-6F20-50BA-3335-839A17C6A86B}"/>
              </a:ext>
            </a:extLst>
          </p:cNvPr>
          <p:cNvSpPr txBox="1"/>
          <p:nvPr/>
        </p:nvSpPr>
        <p:spPr>
          <a:xfrm>
            <a:off x="102996" y="1378814"/>
            <a:ext cx="5993003" cy="5170646"/>
          </a:xfrm>
          <a:prstGeom prst="rect">
            <a:avLst/>
          </a:prstGeom>
          <a:noFill/>
        </p:spPr>
        <p:txBody>
          <a:bodyPr wrap="square">
            <a:spAutoFit/>
          </a:bodyPr>
          <a:lstStyle/>
          <a:p>
            <a:pPr algn="just"/>
            <a:r>
              <a:rPr lang="pt-BR" sz="2200" b="1" dirty="0">
                <a:latin typeface="Arial Narrow" panose="020B0606020202030204" pitchFamily="34" charset="0"/>
              </a:rPr>
              <a:t>28. </a:t>
            </a:r>
            <a:r>
              <a:rPr lang="pt-BR" sz="2200" dirty="0">
                <a:latin typeface="Arial Narrow" panose="020B0606020202030204" pitchFamily="34" charset="0"/>
              </a:rPr>
              <a:t>Determine o valor do juro simples devido sobre a parcela de um veículo, originalmente no valor de R$ 600,00, que foi paga com 2 meses de atraso, sob uma taxa de 8% ao mês. </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30</a:t>
            </a:r>
            <a:r>
              <a:rPr lang="pt-BR" sz="2200" dirty="0">
                <a:latin typeface="Arial Narrow" panose="020B0606020202030204" pitchFamily="34" charset="0"/>
              </a:rPr>
              <a:t>. Determine a taxa anual de juro simples necessária para que um capital de R$ 8500,00 produza um montante de R$ 11 050,00 ao final de 1 ano de aplicação.</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31. </a:t>
            </a:r>
            <a:r>
              <a:rPr lang="pt-BR" sz="2200" dirty="0">
                <a:latin typeface="Arial Narrow" panose="020B0606020202030204" pitchFamily="34" charset="0"/>
              </a:rPr>
              <a:t>O preço à vista de um eletrodoméstico é R$ 2299,00. Se ele for comprado no carnê e parcelado em 10 vezes mensais, sob uma taxa de juros simples de 1,7% ao mês, qual será o valor total pago ao final do financiamento?</a:t>
            </a:r>
          </a:p>
        </p:txBody>
      </p:sp>
      <p:sp>
        <p:nvSpPr>
          <p:cNvPr id="6" name="CaixaDeTexto 5">
            <a:extLst>
              <a:ext uri="{FF2B5EF4-FFF2-40B4-BE49-F238E27FC236}">
                <a16:creationId xmlns:a16="http://schemas.microsoft.com/office/drawing/2014/main" id="{24077DE0-A1AE-D47D-26C8-197992DE393B}"/>
              </a:ext>
            </a:extLst>
          </p:cNvPr>
          <p:cNvSpPr txBox="1"/>
          <p:nvPr/>
        </p:nvSpPr>
        <p:spPr>
          <a:xfrm>
            <a:off x="6096000" y="897521"/>
            <a:ext cx="5993003" cy="5170646"/>
          </a:xfrm>
          <a:prstGeom prst="rect">
            <a:avLst/>
          </a:prstGeom>
          <a:noFill/>
        </p:spPr>
        <p:txBody>
          <a:bodyPr wrap="square">
            <a:spAutoFit/>
          </a:bodyPr>
          <a:lstStyle/>
          <a:p>
            <a:pPr algn="just"/>
            <a:r>
              <a:rPr lang="pt-BR" sz="2200" b="1" dirty="0">
                <a:latin typeface="Arial Narrow" panose="020B0606020202030204" pitchFamily="34" charset="0"/>
              </a:rPr>
              <a:t>32. </a:t>
            </a:r>
            <a:r>
              <a:rPr lang="pt-BR" sz="2200" dirty="0">
                <a:latin typeface="Arial Narrow" panose="020B0606020202030204" pitchFamily="34" charset="0"/>
              </a:rPr>
              <a:t>Paulo investiu R$ 1200,00 em uma aplicação financeira que rende juros simples de 5% ao mês. Após certo período, ele retirou R$ 3300,00 no total (valor investido mais juros). Por quanto tempo esse dinheiro ficou aplicado?</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33. </a:t>
            </a:r>
            <a:r>
              <a:rPr lang="pt-BR" sz="2200" dirty="0">
                <a:latin typeface="Arial Narrow" panose="020B0606020202030204" pitchFamily="34" charset="0"/>
              </a:rPr>
              <a:t>Um valor de R$ 600,00 será aplicado a uma taxa de 15% ao ano, durante 8 meses, no sistema de juros simples. Qual o juro obtido ao final desse período?</a:t>
            </a: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34. </a:t>
            </a:r>
            <a:r>
              <a:rPr lang="pt-BR" sz="2200" dirty="0">
                <a:latin typeface="Arial Narrow" panose="020B0606020202030204" pitchFamily="34" charset="0"/>
              </a:rPr>
              <a:t>Um investimento de R$ 750,00 foi aplicado em juros simples durante 10 meses e gerou R$ 150,00 de juros. Qual foi a taxa mensal de juros dessa aplicação?</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p:txBody>
      </p:sp>
    </p:spTree>
    <p:extLst>
      <p:ext uri="{BB962C8B-B14F-4D97-AF65-F5344CB8AC3E}">
        <p14:creationId xmlns:p14="http://schemas.microsoft.com/office/powerpoint/2010/main" val="1153155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60B8CCD-661F-7B50-F5AE-5668BD70A9F5}"/>
              </a:ext>
            </a:extLst>
          </p:cNvPr>
          <p:cNvSpPr txBox="1"/>
          <p:nvPr/>
        </p:nvSpPr>
        <p:spPr>
          <a:xfrm>
            <a:off x="62867" y="841045"/>
            <a:ext cx="5913882" cy="4154984"/>
          </a:xfrm>
          <a:prstGeom prst="rect">
            <a:avLst/>
          </a:prstGeom>
          <a:noFill/>
        </p:spPr>
        <p:txBody>
          <a:bodyPr wrap="square">
            <a:spAutoFit/>
          </a:bodyPr>
          <a:lstStyle/>
          <a:p>
            <a:pPr algn="just"/>
            <a:r>
              <a:rPr lang="pt-BR" sz="2200" b="1" dirty="0">
                <a:latin typeface="Arial Narrow" panose="020B0606020202030204" pitchFamily="34" charset="0"/>
              </a:rPr>
              <a:t>35. </a:t>
            </a:r>
            <a:r>
              <a:rPr lang="pt-BR" sz="2200" dirty="0">
                <a:latin typeface="Arial Narrow" panose="020B0606020202030204" pitchFamily="34" charset="0"/>
              </a:rPr>
              <a:t>André tinha uma dívida de R$ 1800,00 no cartão de crédito. Como não conseguiu fazer o pagamento, após 6 meses o valor da dívida aumentou para R$ 3888,00. Nesse caso, qual foi a taxa de juro simples cobrada mensalmente por esse cartão de crédito? </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b="1" dirty="0">
                <a:latin typeface="Arial Narrow" panose="020B0606020202030204" pitchFamily="34" charset="0"/>
              </a:rPr>
              <a:t>36. </a:t>
            </a:r>
            <a:r>
              <a:rPr lang="pt-BR" sz="2200" dirty="0">
                <a:latin typeface="Arial Narrow" panose="020B0606020202030204" pitchFamily="34" charset="0"/>
              </a:rPr>
              <a:t>Um capital foi aplicado em um investimento por 10 meses, no sistema de juro simples. Ao final desse período, o valor recebido apenas em juros foi equivalente ao dobro do capital investido. Qual era a taxa mensal dessa aplicação?</a:t>
            </a:r>
          </a:p>
        </p:txBody>
      </p:sp>
      <p:sp>
        <p:nvSpPr>
          <p:cNvPr id="5" name="CaixaDeTexto 4">
            <a:extLst>
              <a:ext uri="{FF2B5EF4-FFF2-40B4-BE49-F238E27FC236}">
                <a16:creationId xmlns:a16="http://schemas.microsoft.com/office/drawing/2014/main" id="{1BB947A2-997F-DE58-BF59-D0C93A661616}"/>
              </a:ext>
            </a:extLst>
          </p:cNvPr>
          <p:cNvSpPr txBox="1"/>
          <p:nvPr/>
        </p:nvSpPr>
        <p:spPr>
          <a:xfrm>
            <a:off x="6318084" y="4890265"/>
            <a:ext cx="5639562" cy="1107996"/>
          </a:xfrm>
          <a:prstGeom prst="rect">
            <a:avLst/>
          </a:prstGeom>
          <a:noFill/>
        </p:spPr>
        <p:txBody>
          <a:bodyPr wrap="square">
            <a:spAutoFit/>
          </a:bodyPr>
          <a:lstStyle/>
          <a:p>
            <a:pPr algn="just"/>
            <a:r>
              <a:rPr lang="pt-BR" sz="2200" dirty="0">
                <a:latin typeface="Arial Narrow" panose="020B0606020202030204" pitchFamily="34" charset="0"/>
              </a:rPr>
              <a:t>Caro(a) estudante, neste momento vamos exercitar a habilidade em resolver problemas que envolvam a determinação das taxas percentuais.</a:t>
            </a:r>
          </a:p>
        </p:txBody>
      </p:sp>
      <p:pic>
        <p:nvPicPr>
          <p:cNvPr id="7" name="Imagem 6">
            <a:extLst>
              <a:ext uri="{FF2B5EF4-FFF2-40B4-BE49-F238E27FC236}">
                <a16:creationId xmlns:a16="http://schemas.microsoft.com/office/drawing/2014/main" id="{CBD68B1E-DD28-3A97-AD20-918D0F91CDF1}"/>
              </a:ext>
            </a:extLst>
          </p:cNvPr>
          <p:cNvPicPr>
            <a:picLocks noChangeAspect="1"/>
          </p:cNvPicPr>
          <p:nvPr/>
        </p:nvPicPr>
        <p:blipFill>
          <a:blip r:embed="rId2"/>
          <a:stretch>
            <a:fillRect/>
          </a:stretch>
        </p:blipFill>
        <p:spPr>
          <a:xfrm>
            <a:off x="6146597" y="4052025"/>
            <a:ext cx="5982535" cy="2305372"/>
          </a:xfrm>
          <a:prstGeom prst="rect">
            <a:avLst/>
          </a:prstGeom>
        </p:spPr>
      </p:pic>
      <p:sp>
        <p:nvSpPr>
          <p:cNvPr id="13" name="CaixaDeTexto 12">
            <a:extLst>
              <a:ext uri="{FF2B5EF4-FFF2-40B4-BE49-F238E27FC236}">
                <a16:creationId xmlns:a16="http://schemas.microsoft.com/office/drawing/2014/main" id="{EABB6F32-35D8-E32F-5988-277B2F028E37}"/>
              </a:ext>
            </a:extLst>
          </p:cNvPr>
          <p:cNvSpPr txBox="1"/>
          <p:nvPr/>
        </p:nvSpPr>
        <p:spPr>
          <a:xfrm>
            <a:off x="6146597" y="841045"/>
            <a:ext cx="5913882" cy="2462213"/>
          </a:xfrm>
          <a:prstGeom prst="rect">
            <a:avLst/>
          </a:prstGeom>
          <a:noFill/>
        </p:spPr>
        <p:txBody>
          <a:bodyPr wrap="square">
            <a:spAutoFit/>
          </a:bodyPr>
          <a:lstStyle/>
          <a:p>
            <a:pPr algn="just"/>
            <a:r>
              <a:rPr lang="pt-BR" sz="2200" b="1" dirty="0">
                <a:latin typeface="Arial Narrow" panose="020B0606020202030204" pitchFamily="34" charset="0"/>
              </a:rPr>
              <a:t>37. </a:t>
            </a:r>
            <a:r>
              <a:rPr lang="pt-BR" sz="2200" dirty="0">
                <a:latin typeface="Arial Narrow" panose="020B0606020202030204" pitchFamily="34" charset="0"/>
              </a:rPr>
              <a:t>Lucas está com uma dívida de R$ 15 200,00 no cartão de crédito. Ele deixou de pagar a fatura e, após 2 anos, a dívida chegou a esse valor. Sabe-se que a taxa de juros do crédito rotativo era de 450% ao ano, no sistema de juros simples. </a:t>
            </a:r>
          </a:p>
          <a:p>
            <a:pPr algn="just"/>
            <a:r>
              <a:rPr lang="pt-BR" sz="2200" dirty="0">
                <a:latin typeface="Arial Narrow" panose="020B0606020202030204" pitchFamily="34" charset="0"/>
              </a:rPr>
              <a:t>Qual era o valor inicial da dívida de Lucas antes dos juros?</a:t>
            </a:r>
          </a:p>
        </p:txBody>
      </p:sp>
    </p:spTree>
    <p:extLst>
      <p:ext uri="{BB962C8B-B14F-4D97-AF65-F5344CB8AC3E}">
        <p14:creationId xmlns:p14="http://schemas.microsoft.com/office/powerpoint/2010/main" val="3281709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074B20B-BD08-9D87-5110-34409BE4A3A0}"/>
              </a:ext>
            </a:extLst>
          </p:cNvPr>
          <p:cNvSpPr txBox="1"/>
          <p:nvPr/>
        </p:nvSpPr>
        <p:spPr>
          <a:xfrm>
            <a:off x="131064" y="4041648"/>
            <a:ext cx="5943600" cy="1785104"/>
          </a:xfrm>
          <a:prstGeom prst="rect">
            <a:avLst/>
          </a:prstGeom>
          <a:noFill/>
        </p:spPr>
        <p:txBody>
          <a:bodyPr wrap="square">
            <a:spAutoFit/>
          </a:bodyPr>
          <a:lstStyle/>
          <a:p>
            <a:pPr algn="just"/>
            <a:r>
              <a:rPr lang="pt-BR" sz="2200" dirty="0">
                <a:latin typeface="Arial Narrow" panose="020B0606020202030204" pitchFamily="34" charset="0"/>
              </a:rPr>
              <a:t>Qual é o preço dessa TV com o desconto?</a:t>
            </a:r>
          </a:p>
          <a:p>
            <a:pPr algn="just"/>
            <a:r>
              <a:rPr lang="pt-BR" sz="2200" dirty="0">
                <a:latin typeface="Arial Narrow" panose="020B0606020202030204" pitchFamily="34" charset="0"/>
              </a:rPr>
              <a:t>(A) R$ 1875,00  </a:t>
            </a:r>
          </a:p>
          <a:p>
            <a:pPr algn="just"/>
            <a:r>
              <a:rPr lang="pt-BR" sz="2200" dirty="0">
                <a:latin typeface="Arial Narrow" panose="020B0606020202030204" pitchFamily="34" charset="0"/>
              </a:rPr>
              <a:t>(B) R$ 1861,65    </a:t>
            </a:r>
          </a:p>
          <a:p>
            <a:pPr algn="just"/>
            <a:r>
              <a:rPr lang="pt-BR" sz="2200" dirty="0">
                <a:latin typeface="Arial Narrow" panose="020B0606020202030204" pitchFamily="34" charset="0"/>
              </a:rPr>
              <a:t>(C) R$ 1615,95 </a:t>
            </a:r>
          </a:p>
          <a:p>
            <a:pPr algn="just"/>
            <a:r>
              <a:rPr lang="pt-BR" sz="2200" dirty="0">
                <a:latin typeface="Arial Narrow" panose="020B0606020202030204" pitchFamily="34" charset="0"/>
              </a:rPr>
              <a:t>(D) R$ 1606,50</a:t>
            </a:r>
          </a:p>
        </p:txBody>
      </p:sp>
      <p:sp>
        <p:nvSpPr>
          <p:cNvPr id="7" name="CaixaDeTexto 6">
            <a:extLst>
              <a:ext uri="{FF2B5EF4-FFF2-40B4-BE49-F238E27FC236}">
                <a16:creationId xmlns:a16="http://schemas.microsoft.com/office/drawing/2014/main" id="{0D85A7B1-596A-D45D-33EE-00E9CF6F6CE1}"/>
              </a:ext>
            </a:extLst>
          </p:cNvPr>
          <p:cNvSpPr txBox="1"/>
          <p:nvPr/>
        </p:nvSpPr>
        <p:spPr>
          <a:xfrm>
            <a:off x="6184394" y="815804"/>
            <a:ext cx="5876542" cy="4832092"/>
          </a:xfrm>
          <a:prstGeom prst="rect">
            <a:avLst/>
          </a:prstGeom>
          <a:noFill/>
        </p:spPr>
        <p:txBody>
          <a:bodyPr wrap="square">
            <a:spAutoFit/>
          </a:bodyPr>
          <a:lstStyle/>
          <a:p>
            <a:pPr algn="just"/>
            <a:r>
              <a:rPr lang="pt-BR" sz="2200" b="1" dirty="0">
                <a:latin typeface="Arial Narrow" panose="020B0606020202030204" pitchFamily="34" charset="0"/>
              </a:rPr>
              <a:t>Item 2. </a:t>
            </a:r>
            <a:r>
              <a:rPr lang="pt-BR" sz="2200" dirty="0">
                <a:latin typeface="Arial Narrow" panose="020B0606020202030204" pitchFamily="34" charset="0"/>
              </a:rPr>
              <a:t>Um pequeno empresário deseja fazer um empréstimo de R$ 30 000,00, com taxa de 1,2% ao mês, para pagamento em 60 meses, considerando o sistema de juros simples. Qual será o montante total desse empréstimo ao final do prazo e o valor aproximado de cada parcela mensal? </a:t>
            </a:r>
          </a:p>
          <a:p>
            <a:pPr algn="just"/>
            <a:r>
              <a:rPr lang="pt-BR" sz="2200" dirty="0">
                <a:latin typeface="Arial Narrow" panose="020B0606020202030204" pitchFamily="34" charset="0"/>
              </a:rPr>
              <a:t>(A) O montante será de R$ 36 000,00, e cada parcela será de R$ 600,00. </a:t>
            </a:r>
          </a:p>
          <a:p>
            <a:pPr algn="just"/>
            <a:r>
              <a:rPr lang="pt-BR" sz="2200" dirty="0">
                <a:latin typeface="Arial Narrow" panose="020B0606020202030204" pitchFamily="34" charset="0"/>
              </a:rPr>
              <a:t>(B) O montante será de R$ 43 200,00, e cada parcela será de R$ 720,00. </a:t>
            </a:r>
          </a:p>
          <a:p>
            <a:r>
              <a:rPr lang="pt-BR" sz="2200" dirty="0">
                <a:latin typeface="Arial Narrow" panose="020B0606020202030204" pitchFamily="34" charset="0"/>
              </a:rPr>
              <a:t>(C) O montante será de R$ 51 600,00, e cada parcela será de R$ 860,00. </a:t>
            </a:r>
          </a:p>
          <a:p>
            <a:r>
              <a:rPr lang="pt-BR" sz="2200" dirty="0">
                <a:latin typeface="Arial Narrow" panose="020B0606020202030204" pitchFamily="34" charset="0"/>
              </a:rPr>
              <a:t>(D) O montante será de R$ 72 000,00, e cada parcela será de R$ 1200,00.</a:t>
            </a:r>
            <a:endParaRPr lang="pt-BR" sz="2400" dirty="0"/>
          </a:p>
        </p:txBody>
      </p:sp>
      <p:sp>
        <p:nvSpPr>
          <p:cNvPr id="9" name="CaixaDeTexto 8">
            <a:extLst>
              <a:ext uri="{FF2B5EF4-FFF2-40B4-BE49-F238E27FC236}">
                <a16:creationId xmlns:a16="http://schemas.microsoft.com/office/drawing/2014/main" id="{29C5E843-AD92-4BC6-455D-231080C8FDA7}"/>
              </a:ext>
            </a:extLst>
          </p:cNvPr>
          <p:cNvSpPr txBox="1"/>
          <p:nvPr/>
        </p:nvSpPr>
        <p:spPr>
          <a:xfrm>
            <a:off x="131064" y="815804"/>
            <a:ext cx="6094476" cy="430887"/>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Veja o anúncio a seguir.</a:t>
            </a:r>
          </a:p>
        </p:txBody>
      </p:sp>
      <p:pic>
        <p:nvPicPr>
          <p:cNvPr id="11" name="Imagem 10">
            <a:extLst>
              <a:ext uri="{FF2B5EF4-FFF2-40B4-BE49-F238E27FC236}">
                <a16:creationId xmlns:a16="http://schemas.microsoft.com/office/drawing/2014/main" id="{D2DB481F-431F-B52A-613F-DCAAA7A4480D}"/>
              </a:ext>
            </a:extLst>
          </p:cNvPr>
          <p:cNvPicPr>
            <a:picLocks noChangeAspect="1"/>
          </p:cNvPicPr>
          <p:nvPr/>
        </p:nvPicPr>
        <p:blipFill>
          <a:blip r:embed="rId2"/>
          <a:stretch>
            <a:fillRect/>
          </a:stretch>
        </p:blipFill>
        <p:spPr>
          <a:xfrm>
            <a:off x="1101697" y="1343501"/>
            <a:ext cx="3773806" cy="2460403"/>
          </a:xfrm>
          <a:prstGeom prst="rect">
            <a:avLst/>
          </a:prstGeom>
        </p:spPr>
      </p:pic>
    </p:spTree>
    <p:extLst>
      <p:ext uri="{BB962C8B-B14F-4D97-AF65-F5344CB8AC3E}">
        <p14:creationId xmlns:p14="http://schemas.microsoft.com/office/powerpoint/2010/main" val="4154754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E242E79-9C05-8EFB-A061-76E61ECECF2C}"/>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1943" t="9375" r="3886" b="16667"/>
          <a:stretch>
            <a:fillRect/>
          </a:stretch>
        </p:blipFill>
        <p:spPr bwMode="auto">
          <a:xfrm>
            <a:off x="69277" y="697419"/>
            <a:ext cx="3600000" cy="479506"/>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3A4568F4-D3F7-31A8-82B4-AD7FBEE93A54}"/>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69277" y="1278255"/>
            <a:ext cx="3600000" cy="78931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E2C48F3-9CC6-B3F8-CBF8-FAA4B25E667B}"/>
              </a:ext>
            </a:extLst>
          </p:cNvPr>
          <p:cNvSpPr txBox="1"/>
          <p:nvPr/>
        </p:nvSpPr>
        <p:spPr>
          <a:xfrm>
            <a:off x="69277" y="2168900"/>
            <a:ext cx="5947475" cy="2462213"/>
          </a:xfrm>
          <a:prstGeom prst="rect">
            <a:avLst/>
          </a:prstGeom>
          <a:noFill/>
        </p:spPr>
        <p:txBody>
          <a:bodyPr wrap="square">
            <a:spAutoFit/>
          </a:bodyPr>
          <a:lstStyle/>
          <a:p>
            <a:pPr algn="ctr"/>
            <a:r>
              <a:rPr lang="pt-BR" sz="2200" b="1" dirty="0">
                <a:latin typeface="Arial Narrow" panose="020B0606020202030204" pitchFamily="34" charset="0"/>
              </a:rPr>
              <a:t>COORDENADAS CARTESIANAS </a:t>
            </a:r>
          </a:p>
          <a:p>
            <a:pPr algn="ctr"/>
            <a:endParaRPr lang="pt-BR" sz="2200" b="1" dirty="0">
              <a:latin typeface="Arial Narrow" panose="020B0606020202030204" pitchFamily="34" charset="0"/>
            </a:endParaRPr>
          </a:p>
          <a:p>
            <a:pPr algn="just"/>
            <a:r>
              <a:rPr lang="pt-BR" sz="2200" dirty="0">
                <a:latin typeface="Arial Narrow" panose="020B0606020202030204" pitchFamily="34" charset="0"/>
              </a:rPr>
              <a:t>A localização de um ponto no plano cartesiano é feita por meio de um par ordenado (x; y), em que x indica a posição no eixo horizontal e y indica a posição no eixo vertical. Observe as coordenadas de alguns pontos a seguir.</a:t>
            </a:r>
          </a:p>
        </p:txBody>
      </p:sp>
      <p:pic>
        <p:nvPicPr>
          <p:cNvPr id="7" name="Imagem 6">
            <a:extLst>
              <a:ext uri="{FF2B5EF4-FFF2-40B4-BE49-F238E27FC236}">
                <a16:creationId xmlns:a16="http://schemas.microsoft.com/office/drawing/2014/main" id="{E7E4BA40-DB11-640B-9FF7-3E5C86F5BF28}"/>
              </a:ext>
            </a:extLst>
          </p:cNvPr>
          <p:cNvPicPr>
            <a:picLocks noChangeAspect="1"/>
          </p:cNvPicPr>
          <p:nvPr/>
        </p:nvPicPr>
        <p:blipFill>
          <a:blip r:embed="rId5"/>
          <a:stretch>
            <a:fillRect/>
          </a:stretch>
        </p:blipFill>
        <p:spPr>
          <a:xfrm>
            <a:off x="343014" y="4732443"/>
            <a:ext cx="5400000" cy="1182857"/>
          </a:xfrm>
          <a:prstGeom prst="rect">
            <a:avLst/>
          </a:prstGeom>
        </p:spPr>
      </p:pic>
      <p:pic>
        <p:nvPicPr>
          <p:cNvPr id="9" name="Imagem 8">
            <a:extLst>
              <a:ext uri="{FF2B5EF4-FFF2-40B4-BE49-F238E27FC236}">
                <a16:creationId xmlns:a16="http://schemas.microsoft.com/office/drawing/2014/main" id="{6E18B5CE-92B4-3995-C5E0-6EDE0A6C9420}"/>
              </a:ext>
            </a:extLst>
          </p:cNvPr>
          <p:cNvPicPr>
            <a:picLocks noChangeAspect="1"/>
          </p:cNvPicPr>
          <p:nvPr/>
        </p:nvPicPr>
        <p:blipFill>
          <a:blip r:embed="rId6"/>
          <a:stretch>
            <a:fillRect/>
          </a:stretch>
        </p:blipFill>
        <p:spPr>
          <a:xfrm>
            <a:off x="6618767" y="1082444"/>
            <a:ext cx="5040000" cy="5127568"/>
          </a:xfrm>
          <a:prstGeom prst="rect">
            <a:avLst/>
          </a:prstGeom>
        </p:spPr>
      </p:pic>
    </p:spTree>
    <p:extLst>
      <p:ext uri="{BB962C8B-B14F-4D97-AF65-F5344CB8AC3E}">
        <p14:creationId xmlns:p14="http://schemas.microsoft.com/office/powerpoint/2010/main" val="37588149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F3650E3-2BF4-F64C-AFE0-190857F52CCB}"/>
              </a:ext>
            </a:extLst>
          </p:cNvPr>
          <p:cNvSpPr txBox="1"/>
          <p:nvPr/>
        </p:nvSpPr>
        <p:spPr>
          <a:xfrm>
            <a:off x="420624" y="1664422"/>
            <a:ext cx="5394960" cy="1446550"/>
          </a:xfrm>
          <a:prstGeom prst="rect">
            <a:avLst/>
          </a:prstGeom>
          <a:noFill/>
        </p:spPr>
        <p:txBody>
          <a:bodyPr wrap="square">
            <a:spAutoFit/>
          </a:bodyPr>
          <a:lstStyle/>
          <a:p>
            <a:pPr algn="just"/>
            <a:r>
              <a:rPr lang="pt-BR" sz="2200" dirty="0">
                <a:latin typeface="Arial Narrow" panose="020B0606020202030204" pitchFamily="34" charset="0"/>
              </a:rPr>
              <a:t>Quando a abscissa de um ponto é igual a zero, ele se localiza sobre o eixo y e quando a ordenada de um ponto é igual a zero, ele se localiza sobre o eixo x.</a:t>
            </a:r>
          </a:p>
        </p:txBody>
      </p:sp>
      <p:pic>
        <p:nvPicPr>
          <p:cNvPr id="9" name="Imagem 8">
            <a:extLst>
              <a:ext uri="{FF2B5EF4-FFF2-40B4-BE49-F238E27FC236}">
                <a16:creationId xmlns:a16="http://schemas.microsoft.com/office/drawing/2014/main" id="{E7629DA8-86BE-1C69-2A6F-C09D8D089914}"/>
              </a:ext>
            </a:extLst>
          </p:cNvPr>
          <p:cNvPicPr>
            <a:picLocks noChangeAspect="1"/>
          </p:cNvPicPr>
          <p:nvPr/>
        </p:nvPicPr>
        <p:blipFill>
          <a:blip r:embed="rId2"/>
          <a:stretch>
            <a:fillRect/>
          </a:stretch>
        </p:blipFill>
        <p:spPr>
          <a:xfrm>
            <a:off x="299261" y="780680"/>
            <a:ext cx="5668166" cy="2648320"/>
          </a:xfrm>
          <a:prstGeom prst="rect">
            <a:avLst/>
          </a:prstGeom>
        </p:spPr>
      </p:pic>
      <p:pic>
        <p:nvPicPr>
          <p:cNvPr id="10" name="Imagem 9">
            <a:extLst>
              <a:ext uri="{FF2B5EF4-FFF2-40B4-BE49-F238E27FC236}">
                <a16:creationId xmlns:a16="http://schemas.microsoft.com/office/drawing/2014/main" id="{A483BD8C-A73E-7471-98F4-C8A2A4F96E48}"/>
              </a:ext>
            </a:extLst>
          </p:cNvPr>
          <p:cNvPicPr>
            <a:picLocks noChangeAspect="1"/>
          </p:cNvPicPr>
          <p:nvPr/>
        </p:nvPicPr>
        <p:blipFill rotWithShape="1">
          <a:blip r:embed="rId3">
            <a:extLst>
              <a:ext uri="{28A0092B-C50C-407E-A947-70E740481C1C}">
                <a14:useLocalDpi xmlns:a14="http://schemas.microsoft.com/office/drawing/2010/main" val="0"/>
              </a:ext>
            </a:extLst>
          </a:blip>
          <a:srcRect l="1505" t="7077" r="63512"/>
          <a:stretch>
            <a:fillRect/>
          </a:stretch>
        </p:blipFill>
        <p:spPr bwMode="auto">
          <a:xfrm>
            <a:off x="6224575" y="780680"/>
            <a:ext cx="2520000" cy="593988"/>
          </a:xfrm>
          <a:prstGeom prst="rect">
            <a:avLst/>
          </a:prstGeom>
          <a:noFill/>
          <a:ln>
            <a:noFill/>
          </a:ln>
          <a:extLst>
            <a:ext uri="{53640926-AAD7-44D8-BBD7-CCE9431645EC}">
              <a14:shadowObscured xmlns:a14="http://schemas.microsoft.com/office/drawing/2010/main"/>
            </a:ext>
          </a:extLst>
        </p:spPr>
      </p:pic>
      <p:sp>
        <p:nvSpPr>
          <p:cNvPr id="12" name="CaixaDeTexto 11">
            <a:extLst>
              <a:ext uri="{FF2B5EF4-FFF2-40B4-BE49-F238E27FC236}">
                <a16:creationId xmlns:a16="http://schemas.microsoft.com/office/drawing/2014/main" id="{443DE939-7522-32C2-BF2C-7D9893B94B31}"/>
              </a:ext>
            </a:extLst>
          </p:cNvPr>
          <p:cNvSpPr txBox="1"/>
          <p:nvPr/>
        </p:nvSpPr>
        <p:spPr>
          <a:xfrm>
            <a:off x="6224575" y="1399113"/>
            <a:ext cx="6094476" cy="430887"/>
          </a:xfrm>
          <a:prstGeom prst="rect">
            <a:avLst/>
          </a:prstGeom>
          <a:noFill/>
        </p:spPr>
        <p:txBody>
          <a:bodyPr wrap="square">
            <a:spAutoFit/>
          </a:bodyPr>
          <a:lstStyle/>
          <a:p>
            <a:r>
              <a:rPr lang="pt-BR" sz="2200" b="1" dirty="0">
                <a:latin typeface="Arial Narrow" panose="020B0606020202030204" pitchFamily="34" charset="0"/>
              </a:rPr>
              <a:t>1. </a:t>
            </a:r>
            <a:r>
              <a:rPr lang="pt-BR" sz="2200" dirty="0">
                <a:latin typeface="Arial Narrow" panose="020B0606020202030204" pitchFamily="34" charset="0"/>
              </a:rPr>
              <a:t>Observe o plano cartesiano a seguir</a:t>
            </a:r>
          </a:p>
        </p:txBody>
      </p:sp>
      <p:pic>
        <p:nvPicPr>
          <p:cNvPr id="14" name="Imagem 13">
            <a:extLst>
              <a:ext uri="{FF2B5EF4-FFF2-40B4-BE49-F238E27FC236}">
                <a16:creationId xmlns:a16="http://schemas.microsoft.com/office/drawing/2014/main" id="{04AB7E63-CB81-6A42-959A-438A01B5EBFE}"/>
              </a:ext>
            </a:extLst>
          </p:cNvPr>
          <p:cNvPicPr>
            <a:picLocks noChangeAspect="1"/>
          </p:cNvPicPr>
          <p:nvPr/>
        </p:nvPicPr>
        <p:blipFill>
          <a:blip r:embed="rId4"/>
          <a:stretch>
            <a:fillRect/>
          </a:stretch>
        </p:blipFill>
        <p:spPr>
          <a:xfrm>
            <a:off x="6544614" y="1956147"/>
            <a:ext cx="5400000" cy="4571778"/>
          </a:xfrm>
          <a:prstGeom prst="rect">
            <a:avLst/>
          </a:prstGeom>
        </p:spPr>
      </p:pic>
    </p:spTree>
    <p:extLst>
      <p:ext uri="{BB962C8B-B14F-4D97-AF65-F5344CB8AC3E}">
        <p14:creationId xmlns:p14="http://schemas.microsoft.com/office/powerpoint/2010/main" val="159957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CEDE5DFF-8881-1175-6A5A-6B11DDE58ACE}"/>
                  </a:ext>
                </a:extLst>
              </p:cNvPr>
              <p:cNvSpPr txBox="1"/>
              <p:nvPr/>
            </p:nvSpPr>
            <p:spPr>
              <a:xfrm>
                <a:off x="88949" y="706918"/>
                <a:ext cx="5936947" cy="5210594"/>
              </a:xfrm>
              <a:prstGeom prst="rect">
                <a:avLst/>
              </a:prstGeom>
              <a:noFill/>
            </p:spPr>
            <p:txBody>
              <a:bodyPr wrap="square">
                <a:spAutoFit/>
              </a:bodyPr>
              <a:lstStyle/>
              <a:p>
                <a:pPr algn="just"/>
                <a:r>
                  <a:rPr lang="pt-BR" sz="2200" dirty="0">
                    <a:latin typeface="Arial Narrow" panose="020B0606020202030204" pitchFamily="34" charset="0"/>
                  </a:rPr>
                  <a:t>Determine:</a:t>
                </a:r>
              </a:p>
              <a:p>
                <a:pPr algn="just"/>
                <a:endParaRPr lang="pt-BR" sz="2200" dirty="0">
                  <a:latin typeface="Arial Narrow" panose="020B0606020202030204" pitchFamily="34" charset="0"/>
                </a:endParaRPr>
              </a:p>
              <a:p>
                <a:pPr marL="457200" indent="-457200" algn="just">
                  <a:buAutoNum type="alphaLcParenR"/>
                </a:pPr>
                <a:r>
                  <a:rPr lang="pt-BR" sz="2200" dirty="0">
                    <a:latin typeface="Arial Narrow" panose="020B0606020202030204" pitchFamily="34" charset="0"/>
                  </a:rPr>
                  <a:t>As coordenadas dos pontos destacados.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Os pares ordenados que pertençam ao eixo das abscissas.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 Os pares ordenados que pertençam ao eixo das ordenadas.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d) Os pares ordenados que pertençam ao: </a:t>
                </a:r>
              </a:p>
              <a:p>
                <a:pPr algn="just"/>
                <a:r>
                  <a:rPr lang="pt-BR" sz="2200" dirty="0">
                    <a:latin typeface="Arial Narrow" panose="020B0606020202030204" pitchFamily="34" charset="0"/>
                  </a:rPr>
                  <a:t>1° quadrante →            3º quadrante → </a:t>
                </a:r>
              </a:p>
              <a:p>
                <a:pPr algn="just"/>
                <a:r>
                  <a:rPr lang="pt-BR" sz="2200" dirty="0">
                    <a:latin typeface="Arial Narrow" panose="020B0606020202030204" pitchFamily="34" charset="0"/>
                  </a:rPr>
                  <a:t>2° quadrante →            4° quadrante →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e) A medida algébrica do segmento </a:t>
                </a:r>
                <a14:m>
                  <m:oMath xmlns:m="http://schemas.openxmlformats.org/officeDocument/2006/math">
                    <m:bar>
                      <m:barPr>
                        <m:pos m:val="top"/>
                        <m:ctrlPr>
                          <a:rPr lang="pt-BR" sz="2200" i="0" dirty="0">
                            <a:latin typeface="Cambria Math" panose="02040503050406030204" pitchFamily="18" charset="0"/>
                          </a:rPr>
                        </m:ctrlPr>
                      </m:barPr>
                      <m:e>
                        <m:r>
                          <m:rPr>
                            <m:sty m:val="p"/>
                          </m:rPr>
                          <a:rPr lang="pt-BR" sz="2200" i="0" dirty="0">
                            <a:latin typeface="Cambria Math" panose="02040503050406030204" pitchFamily="18" charset="0"/>
                          </a:rPr>
                          <m:t>AC</m:t>
                        </m:r>
                      </m:e>
                    </m:bar>
                  </m:oMath>
                </a14:m>
                <a:r>
                  <a:rPr lang="pt-BR" sz="2200" dirty="0">
                    <a:latin typeface="Arial Narrow" panose="020B0606020202030204" pitchFamily="34" charset="0"/>
                  </a:rPr>
                  <a:t>.</a:t>
                </a:r>
              </a:p>
            </p:txBody>
          </p:sp>
        </mc:Choice>
        <mc:Fallback>
          <p:sp>
            <p:nvSpPr>
              <p:cNvPr id="3" name="CaixaDeTexto 2">
                <a:extLst>
                  <a:ext uri="{FF2B5EF4-FFF2-40B4-BE49-F238E27FC236}">
                    <a16:creationId xmlns:a16="http://schemas.microsoft.com/office/drawing/2014/main" id="{CEDE5DFF-8881-1175-6A5A-6B11DDE58ACE}"/>
                  </a:ext>
                </a:extLst>
              </p:cNvPr>
              <p:cNvSpPr txBox="1">
                <a:spLocks noRot="1" noChangeAspect="1" noMove="1" noResize="1" noEditPoints="1" noAdjustHandles="1" noChangeArrowheads="1" noChangeShapeType="1" noTextEdit="1"/>
              </p:cNvSpPr>
              <p:nvPr/>
            </p:nvSpPr>
            <p:spPr>
              <a:xfrm>
                <a:off x="88949" y="706918"/>
                <a:ext cx="5936947" cy="5210594"/>
              </a:xfrm>
              <a:prstGeom prst="rect">
                <a:avLst/>
              </a:prstGeom>
              <a:blipFill>
                <a:blip r:embed="rId2"/>
                <a:stretch>
                  <a:fillRect l="-1335" t="-702" r="-1335" b="-1404"/>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6F691AAA-3002-75CE-BDF3-C81FB3EC75BD}"/>
              </a:ext>
            </a:extLst>
          </p:cNvPr>
          <p:cNvSpPr txBox="1"/>
          <p:nvPr/>
        </p:nvSpPr>
        <p:spPr>
          <a:xfrm>
            <a:off x="6166104" y="787045"/>
            <a:ext cx="5936947" cy="2462213"/>
          </a:xfrm>
          <a:prstGeom prst="rect">
            <a:avLst/>
          </a:prstGeom>
          <a:noFill/>
        </p:spPr>
        <p:txBody>
          <a:bodyPr wrap="square">
            <a:spAutoFit/>
          </a:bodyPr>
          <a:lstStyle/>
          <a:p>
            <a:pPr algn="just"/>
            <a:r>
              <a:rPr lang="pt-BR" sz="2200" b="1" dirty="0">
                <a:latin typeface="Arial Narrow" panose="020B0606020202030204" pitchFamily="34" charset="0"/>
              </a:rPr>
              <a:t>2. </a:t>
            </a:r>
            <a:r>
              <a:rPr lang="pt-BR" sz="2200" dirty="0">
                <a:latin typeface="Arial Narrow" panose="020B0606020202030204" pitchFamily="34" charset="0"/>
              </a:rPr>
              <a:t>O triângulo das Bermudas é uma região do oceano Atlântico compreendida entre as cidades de Miami, San Juan e a Ilha das Bermudas. Essa região ficou famosa de vido ao grande número de aviões, navios e submarinos que nela desapareceram. A figura, a seguir, mostra um sistema de coordenadas com os vértices do triângulo devidamente representados.</a:t>
            </a:r>
          </a:p>
        </p:txBody>
      </p:sp>
      <p:pic>
        <p:nvPicPr>
          <p:cNvPr id="7" name="Imagem 6">
            <a:extLst>
              <a:ext uri="{FF2B5EF4-FFF2-40B4-BE49-F238E27FC236}">
                <a16:creationId xmlns:a16="http://schemas.microsoft.com/office/drawing/2014/main" id="{FB6CC444-84CA-20D8-C472-4B0E4D659A29}"/>
              </a:ext>
            </a:extLst>
          </p:cNvPr>
          <p:cNvPicPr>
            <a:picLocks noChangeAspect="1"/>
          </p:cNvPicPr>
          <p:nvPr/>
        </p:nvPicPr>
        <p:blipFill>
          <a:blip r:embed="rId3"/>
          <a:stretch>
            <a:fillRect/>
          </a:stretch>
        </p:blipFill>
        <p:spPr>
          <a:xfrm>
            <a:off x="6850287" y="3326225"/>
            <a:ext cx="4500000" cy="3298488"/>
          </a:xfrm>
          <a:prstGeom prst="rect">
            <a:avLst/>
          </a:prstGeom>
        </p:spPr>
      </p:pic>
    </p:spTree>
    <p:extLst>
      <p:ext uri="{BB962C8B-B14F-4D97-AF65-F5344CB8AC3E}">
        <p14:creationId xmlns:p14="http://schemas.microsoft.com/office/powerpoint/2010/main" val="12226759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A6D2589-4DBE-313D-F60B-EA2933A5971F}"/>
              </a:ext>
            </a:extLst>
          </p:cNvPr>
          <p:cNvSpPr txBox="1"/>
          <p:nvPr/>
        </p:nvSpPr>
        <p:spPr>
          <a:xfrm>
            <a:off x="66294" y="796189"/>
            <a:ext cx="5941314" cy="3477875"/>
          </a:xfrm>
          <a:prstGeom prst="rect">
            <a:avLst/>
          </a:prstGeom>
          <a:noFill/>
        </p:spPr>
        <p:txBody>
          <a:bodyPr wrap="square">
            <a:spAutoFit/>
          </a:bodyPr>
          <a:lstStyle/>
          <a:p>
            <a:pPr algn="just"/>
            <a:r>
              <a:rPr lang="pt-BR" sz="2200" dirty="0">
                <a:latin typeface="Arial Narrow" panose="020B0606020202030204" pitchFamily="34" charset="0"/>
              </a:rPr>
              <a:t>(   ) O ponto B, que representa Bermudas, está localizado na coordenada cartesiana (7; 9).</a:t>
            </a:r>
          </a:p>
          <a:p>
            <a:pPr algn="just"/>
            <a:r>
              <a:rPr lang="pt-BR" sz="2200" dirty="0">
                <a:latin typeface="Arial Narrow" panose="020B0606020202030204" pitchFamily="34" charset="0"/>
              </a:rPr>
              <a:t>(   ) O ponto C, que representa San Juan, está localizado na coordenada cartesiana (0; 9). </a:t>
            </a:r>
          </a:p>
          <a:p>
            <a:pPr algn="just"/>
            <a:r>
              <a:rPr lang="pt-BR" sz="2200" dirty="0">
                <a:latin typeface="Arial Narrow" panose="020B0606020202030204" pitchFamily="34" charset="0"/>
              </a:rPr>
              <a:t>(       ) O ponto E, que representa Miami, está localizado na coordenada cartesiana (2; 0). </a:t>
            </a:r>
          </a:p>
          <a:p>
            <a:pPr algn="just"/>
            <a:r>
              <a:rPr lang="pt-BR" sz="2200" dirty="0">
                <a:latin typeface="Arial Narrow" panose="020B0606020202030204" pitchFamily="34" charset="0"/>
              </a:rPr>
              <a:t>(       ) O ponto de coordenadas (7; 2) está localizada no interior do triângulo das Bermudas. </a:t>
            </a:r>
          </a:p>
          <a:p>
            <a:pPr algn="just"/>
            <a:r>
              <a:rPr lang="pt-BR" sz="2200" dirty="0">
                <a:latin typeface="Arial Narrow" panose="020B0606020202030204" pitchFamily="34" charset="0"/>
              </a:rPr>
              <a:t>(       ) O ponto de coordenadas (9; 2) está localizada no interior do triângulo das Bermudas. </a:t>
            </a:r>
          </a:p>
        </p:txBody>
      </p:sp>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E716E538-7B7D-54A7-8C5D-1E5E1E856459}"/>
                  </a:ext>
                </a:extLst>
              </p:cNvPr>
              <p:cNvSpPr txBox="1"/>
              <p:nvPr/>
            </p:nvSpPr>
            <p:spPr>
              <a:xfrm>
                <a:off x="6184394" y="796189"/>
                <a:ext cx="5941312" cy="2459904"/>
              </a:xfrm>
              <a:prstGeom prst="rect">
                <a:avLst/>
              </a:prstGeom>
              <a:noFill/>
            </p:spPr>
            <p:txBody>
              <a:bodyPr wrap="square">
                <a:spAutoFit/>
              </a:bodyPr>
              <a:lstStyle/>
              <a:p>
                <a:pPr algn="just"/>
                <a:r>
                  <a:rPr lang="pt-BR" sz="2200" b="1" dirty="0">
                    <a:latin typeface="Arial Narrow" panose="020B0606020202030204" pitchFamily="34" charset="0"/>
                  </a:rPr>
                  <a:t>3. </a:t>
                </a:r>
                <a:r>
                  <a:rPr lang="pt-BR" sz="2200" dirty="0">
                    <a:latin typeface="Arial Narrow" panose="020B0606020202030204" pitchFamily="34" charset="0"/>
                  </a:rPr>
                  <a:t>O professor de Matemática de João pediu que ele marcasse em um plano cartesiano os pontos </a:t>
                </a:r>
              </a:p>
              <a:p>
                <a:pPr algn="just"/>
                <a14:m>
                  <m:oMath xmlns:m="http://schemas.openxmlformats.org/officeDocument/2006/math">
                    <m:r>
                      <m:rPr>
                        <m:sty m:val="p"/>
                      </m:rPr>
                      <a:rPr lang="pt-BR" sz="2200" b="0" i="0" smtClean="0">
                        <a:latin typeface="Cambria Math" panose="02040503050406030204" pitchFamily="18" charset="0"/>
                      </a:rPr>
                      <m:t>A</m:t>
                    </m:r>
                    <m:d>
                      <m:dPr>
                        <m:ctrlPr>
                          <a:rPr lang="pt-BR" sz="2200" i="1">
                            <a:latin typeface="Cambria Math" panose="02040503050406030204" pitchFamily="18" charset="0"/>
                          </a:rPr>
                        </m:ctrlPr>
                      </m:dPr>
                      <m:e>
                        <m:r>
                          <a:rPr lang="pt-BR" sz="2200" i="1">
                            <a:latin typeface="Cambria Math" panose="02040503050406030204" pitchFamily="18" charset="0"/>
                          </a:rPr>
                          <m:t>−2; −</m:t>
                        </m:r>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2</m:t>
                            </m:r>
                          </m:den>
                        </m:f>
                      </m:e>
                    </m:d>
                  </m:oMath>
                </a14:m>
                <a:r>
                  <a:rPr lang="pt-BR" sz="2200" dirty="0">
                    <a:latin typeface="Arial Narrow" panose="020B0606020202030204" pitchFamily="34" charset="0"/>
                  </a:rPr>
                  <a:t>; </a:t>
                </a:r>
                <a14:m>
                  <m:oMath xmlns:m="http://schemas.openxmlformats.org/officeDocument/2006/math">
                    <m:r>
                      <m:rPr>
                        <m:sty m:val="p"/>
                      </m:rPr>
                      <a:rPr lang="pt-BR" sz="2200" b="0" i="0" smtClean="0">
                        <a:latin typeface="Cambria Math" panose="02040503050406030204" pitchFamily="18" charset="0"/>
                      </a:rPr>
                      <m:t>B</m:t>
                    </m:r>
                    <m:d>
                      <m:dPr>
                        <m:ctrlPr>
                          <a:rPr lang="pt-BR" sz="2200" i="1">
                            <a:latin typeface="Cambria Math" panose="02040503050406030204" pitchFamily="18" charset="0"/>
                          </a:rPr>
                        </m:ctrlPr>
                      </m:dPr>
                      <m:e>
                        <m:r>
                          <a:rPr lang="pt-BR" sz="2200" i="1">
                            <a:latin typeface="Cambria Math" panose="02040503050406030204" pitchFamily="18" charset="0"/>
                          </a:rPr>
                          <m:t>−2; </m:t>
                        </m:r>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2</m:t>
                            </m:r>
                          </m:den>
                        </m:f>
                      </m:e>
                    </m:d>
                    <m:r>
                      <a:rPr lang="pt-BR" sz="2200" b="0" i="1" smtClean="0">
                        <a:latin typeface="Cambria Math" panose="02040503050406030204" pitchFamily="18" charset="0"/>
                      </a:rPr>
                      <m:t>; </m:t>
                    </m:r>
                    <m:r>
                      <m:rPr>
                        <m:sty m:val="p"/>
                      </m:rPr>
                      <a:rPr lang="pt-BR" sz="2200" b="0" i="1" smtClean="0">
                        <a:latin typeface="Cambria Math" panose="02040503050406030204" pitchFamily="18" charset="0"/>
                      </a:rPr>
                      <m:t>C</m:t>
                    </m:r>
                    <m:d>
                      <m:dPr>
                        <m:ctrlPr>
                          <a:rPr lang="pt-BR" sz="2200" b="0" i="1" smtClean="0">
                            <a:latin typeface="Cambria Math" panose="02040503050406030204" pitchFamily="18" charset="0"/>
                          </a:rPr>
                        </m:ctrlPr>
                      </m:dPr>
                      <m:e>
                        <m:r>
                          <a:rPr lang="pt-BR" sz="2200" b="0" i="1" smtClean="0">
                            <a:latin typeface="Cambria Math" panose="02040503050406030204" pitchFamily="18" charset="0"/>
                          </a:rPr>
                          <m:t>0</m:t>
                        </m:r>
                        <m:r>
                          <a:rPr lang="pt-BR" sz="2200" i="1">
                            <a:latin typeface="Cambria Math" panose="02040503050406030204" pitchFamily="18" charset="0"/>
                          </a:rPr>
                          <m:t>; −</m:t>
                        </m:r>
                        <m:r>
                          <a:rPr lang="pt-BR" sz="2200" b="0" i="1" smtClean="0">
                            <a:latin typeface="Cambria Math" panose="02040503050406030204" pitchFamily="18" charset="0"/>
                          </a:rPr>
                          <m:t>1</m:t>
                        </m:r>
                      </m:e>
                    </m:d>
                  </m:oMath>
                </a14:m>
                <a:r>
                  <a:rPr lang="pt-BR" sz="2200" dirty="0">
                    <a:latin typeface="Arial Narrow" panose="020B0606020202030204" pitchFamily="34" charset="0"/>
                  </a:rPr>
                  <a:t>; </a:t>
                </a:r>
                <a14:m>
                  <m:oMath xmlns:m="http://schemas.openxmlformats.org/officeDocument/2006/math">
                    <m:r>
                      <m:rPr>
                        <m:sty m:val="p"/>
                      </m:rPr>
                      <a:rPr lang="pt-BR" sz="2200" b="0" i="1" smtClean="0">
                        <a:latin typeface="Cambria Math" panose="02040503050406030204" pitchFamily="18" charset="0"/>
                      </a:rPr>
                      <m:t>D</m:t>
                    </m:r>
                    <m:d>
                      <m:dPr>
                        <m:ctrlPr>
                          <a:rPr lang="pt-BR" sz="2200" b="0" i="1" smtClean="0">
                            <a:latin typeface="Cambria Math" panose="02040503050406030204" pitchFamily="18" charset="0"/>
                          </a:rPr>
                        </m:ctrlPr>
                      </m:dPr>
                      <m:e>
                        <m:r>
                          <a:rPr lang="pt-BR" sz="2200" b="0" i="1" smtClean="0">
                            <a:latin typeface="Cambria Math" panose="02040503050406030204" pitchFamily="18" charset="0"/>
                          </a:rPr>
                          <m:t>3</m:t>
                        </m:r>
                        <m:r>
                          <a:rPr lang="pt-BR" sz="2200" i="1">
                            <a:latin typeface="Cambria Math" panose="02040503050406030204" pitchFamily="18" charset="0"/>
                          </a:rPr>
                          <m:t>; −</m:t>
                        </m:r>
                        <m:r>
                          <a:rPr lang="pt-BR" sz="2200" b="0" i="1" smtClean="0">
                            <a:latin typeface="Cambria Math" panose="02040503050406030204" pitchFamily="18" charset="0"/>
                          </a:rPr>
                          <m:t>3</m:t>
                        </m:r>
                      </m:e>
                    </m:d>
                    <m:r>
                      <a:rPr lang="pt-BR" sz="2200" b="0" i="0" smtClean="0">
                        <a:latin typeface="Cambria Math" panose="02040503050406030204" pitchFamily="18" charset="0"/>
                      </a:rPr>
                      <m:t> </m:t>
                    </m:r>
                  </m:oMath>
                </a14:m>
                <a:r>
                  <a:rPr lang="pt-BR" sz="2200" dirty="0">
                    <a:latin typeface="Arial Narrow" panose="020B0606020202030204" pitchFamily="34" charset="0"/>
                  </a:rPr>
                  <a:t>e </a:t>
                </a:r>
                <a14:m>
                  <m:oMath xmlns:m="http://schemas.openxmlformats.org/officeDocument/2006/math">
                    <m:r>
                      <m:rPr>
                        <m:sty m:val="p"/>
                      </m:rPr>
                      <a:rPr lang="pt-BR" sz="2200" b="0" i="1" smtClean="0">
                        <a:latin typeface="Cambria Math" panose="02040503050406030204" pitchFamily="18" charset="0"/>
                      </a:rPr>
                      <m:t>E</m:t>
                    </m:r>
                    <m:d>
                      <m:dPr>
                        <m:ctrlPr>
                          <a:rPr lang="pt-BR" sz="2200" b="0" i="1" smtClean="0">
                            <a:latin typeface="Cambria Math" panose="02040503050406030204" pitchFamily="18" charset="0"/>
                          </a:rPr>
                        </m:ctrlPr>
                      </m:dPr>
                      <m:e>
                        <m:r>
                          <a:rPr lang="pt-BR" sz="2200" b="0" i="1" smtClean="0">
                            <a:latin typeface="Cambria Math" panose="02040503050406030204" pitchFamily="18" charset="0"/>
                          </a:rPr>
                          <m:t>0</m:t>
                        </m:r>
                        <m:r>
                          <a:rPr lang="pt-BR" sz="2200" i="1">
                            <a:latin typeface="Cambria Math" panose="02040503050406030204" pitchFamily="18" charset="0"/>
                          </a:rPr>
                          <m:t>; </m:t>
                        </m:r>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3</m:t>
                            </m:r>
                          </m:num>
                          <m:den>
                            <m:r>
                              <a:rPr lang="pt-BR" sz="2200" i="1">
                                <a:latin typeface="Cambria Math" panose="02040503050406030204" pitchFamily="18" charset="0"/>
                              </a:rPr>
                              <m:t>2</m:t>
                            </m:r>
                          </m:den>
                        </m:f>
                      </m:e>
                    </m:d>
                  </m:oMath>
                </a14:m>
                <a:r>
                  <a:rPr lang="pt-BR" sz="2200" dirty="0">
                    <a:latin typeface="Arial Narrow" panose="020B0606020202030204" pitchFamily="34" charset="0"/>
                  </a:rPr>
                  <a:t>. Considerando que João marcou corretamente todos os pontos, qual será o único quadrante em que não haverá nenhum ponto marcado?</a:t>
                </a:r>
              </a:p>
            </p:txBody>
          </p:sp>
        </mc:Choice>
        <mc:Fallback>
          <p:sp>
            <p:nvSpPr>
              <p:cNvPr id="5" name="CaixaDeTexto 4">
                <a:extLst>
                  <a:ext uri="{FF2B5EF4-FFF2-40B4-BE49-F238E27FC236}">
                    <a16:creationId xmlns:a16="http://schemas.microsoft.com/office/drawing/2014/main" id="{E716E538-7B7D-54A7-8C5D-1E5E1E856459}"/>
                  </a:ext>
                </a:extLst>
              </p:cNvPr>
              <p:cNvSpPr txBox="1">
                <a:spLocks noRot="1" noChangeAspect="1" noMove="1" noResize="1" noEditPoints="1" noAdjustHandles="1" noChangeArrowheads="1" noChangeShapeType="1" noTextEdit="1"/>
              </p:cNvSpPr>
              <p:nvPr/>
            </p:nvSpPr>
            <p:spPr>
              <a:xfrm>
                <a:off x="6184394" y="796189"/>
                <a:ext cx="5941312" cy="2459904"/>
              </a:xfrm>
              <a:prstGeom prst="rect">
                <a:avLst/>
              </a:prstGeom>
              <a:blipFill>
                <a:blip r:embed="rId2"/>
                <a:stretch>
                  <a:fillRect l="-1335" t="-1737" r="-1335" b="-4218"/>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CDC0B6DB-8F7D-6E5D-5C68-3AEA25FDCE77}"/>
              </a:ext>
            </a:extLst>
          </p:cNvPr>
          <p:cNvPicPr>
            <a:picLocks noChangeAspect="1"/>
          </p:cNvPicPr>
          <p:nvPr/>
        </p:nvPicPr>
        <p:blipFill>
          <a:blip r:embed="rId3"/>
          <a:stretch>
            <a:fillRect/>
          </a:stretch>
        </p:blipFill>
        <p:spPr>
          <a:xfrm>
            <a:off x="6184393" y="3302377"/>
            <a:ext cx="5868000" cy="2233342"/>
          </a:xfrm>
          <a:prstGeom prst="rect">
            <a:avLst/>
          </a:prstGeom>
        </p:spPr>
      </p:pic>
    </p:spTree>
    <p:extLst>
      <p:ext uri="{BB962C8B-B14F-4D97-AF65-F5344CB8AC3E}">
        <p14:creationId xmlns:p14="http://schemas.microsoft.com/office/powerpoint/2010/main" val="816451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FF3D42-B2B0-68FE-0C87-4F48DFAAD563}"/>
              </a:ext>
            </a:extLst>
          </p:cNvPr>
          <p:cNvSpPr txBox="1"/>
          <p:nvPr/>
        </p:nvSpPr>
        <p:spPr>
          <a:xfrm>
            <a:off x="93726" y="745111"/>
            <a:ext cx="5923026" cy="4493538"/>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Para organizar a distribuição das barracas na festa junina da escola, os alunos do 8º ano criaram um mapa utilizando um sistema de coordenadas cartesianas. O palco principal da festa foi posicionado exatamente na origem do sistema, ou seja, no ponto (0,0). </a:t>
            </a:r>
          </a:p>
          <a:p>
            <a:pPr algn="just"/>
            <a:r>
              <a:rPr lang="pt-BR" sz="2200" dirty="0">
                <a:latin typeface="Arial Narrow" panose="020B0606020202030204" pitchFamily="34" charset="0"/>
              </a:rPr>
              <a:t>A barraca de Jogos foi instalada no ponto A(3,4) e a barraca de Doces no ponto B(–2,3). </a:t>
            </a:r>
          </a:p>
          <a:p>
            <a:pPr algn="just"/>
            <a:r>
              <a:rPr lang="pt-BR" sz="2200" dirty="0">
                <a:latin typeface="Arial Narrow" panose="020B0606020202030204" pitchFamily="34" charset="0"/>
              </a:rPr>
              <a:t>O professor de matemática pediu para a turma identificar as coordenadas da barraca de Salgados, que foi montada exatamente na mesma abscissa que a barraca de Jogos e na mesma ordenada que a barraca de Doces.</a:t>
            </a:r>
          </a:p>
        </p:txBody>
      </p:sp>
      <p:pic>
        <p:nvPicPr>
          <p:cNvPr id="5" name="Imagem 4">
            <a:extLst>
              <a:ext uri="{FF2B5EF4-FFF2-40B4-BE49-F238E27FC236}">
                <a16:creationId xmlns:a16="http://schemas.microsoft.com/office/drawing/2014/main" id="{67E2CCF3-08FA-6BF6-79E3-564D6D75D143}"/>
              </a:ext>
            </a:extLst>
          </p:cNvPr>
          <p:cNvPicPr>
            <a:picLocks noChangeAspect="1"/>
          </p:cNvPicPr>
          <p:nvPr/>
        </p:nvPicPr>
        <p:blipFill>
          <a:blip r:embed="rId2"/>
          <a:stretch>
            <a:fillRect/>
          </a:stretch>
        </p:blipFill>
        <p:spPr>
          <a:xfrm>
            <a:off x="7246980" y="848113"/>
            <a:ext cx="3890411" cy="3374963"/>
          </a:xfrm>
          <a:prstGeom prst="rect">
            <a:avLst/>
          </a:prstGeom>
        </p:spPr>
      </p:pic>
      <p:sp>
        <p:nvSpPr>
          <p:cNvPr id="7" name="CaixaDeTexto 6">
            <a:extLst>
              <a:ext uri="{FF2B5EF4-FFF2-40B4-BE49-F238E27FC236}">
                <a16:creationId xmlns:a16="http://schemas.microsoft.com/office/drawing/2014/main" id="{61BF8476-F5FD-13EE-3889-90158C84BC7B}"/>
              </a:ext>
            </a:extLst>
          </p:cNvPr>
          <p:cNvSpPr txBox="1"/>
          <p:nvPr/>
        </p:nvSpPr>
        <p:spPr>
          <a:xfrm>
            <a:off x="6175248" y="4176820"/>
            <a:ext cx="5923026" cy="2123658"/>
          </a:xfrm>
          <a:prstGeom prst="rect">
            <a:avLst/>
          </a:prstGeom>
          <a:noFill/>
        </p:spPr>
        <p:txBody>
          <a:bodyPr wrap="square">
            <a:spAutoFit/>
          </a:bodyPr>
          <a:lstStyle/>
          <a:p>
            <a:pPr algn="just"/>
            <a:r>
              <a:rPr lang="pt-BR" sz="2200" dirty="0">
                <a:latin typeface="Arial Narrow" panose="020B0606020202030204" pitchFamily="34" charset="0"/>
              </a:rPr>
              <a:t>Quais são as coordenadas cartesianas que representam a localização da barraca de Salgados? </a:t>
            </a:r>
          </a:p>
          <a:p>
            <a:pPr algn="just"/>
            <a:r>
              <a:rPr lang="pt-BR" sz="2200" dirty="0">
                <a:latin typeface="Arial Narrow" panose="020B0606020202030204" pitchFamily="34" charset="0"/>
              </a:rPr>
              <a:t>(A) (3,3) </a:t>
            </a:r>
          </a:p>
          <a:p>
            <a:pPr algn="just"/>
            <a:r>
              <a:rPr lang="pt-BR" sz="2200" dirty="0">
                <a:latin typeface="Arial Narrow" panose="020B0606020202030204" pitchFamily="34" charset="0"/>
              </a:rPr>
              <a:t>(B) (4,2) </a:t>
            </a:r>
          </a:p>
          <a:p>
            <a:pPr algn="just"/>
            <a:r>
              <a:rPr lang="pt-BR" sz="2200" dirty="0">
                <a:latin typeface="Arial Narrow" panose="020B0606020202030204" pitchFamily="34" charset="0"/>
              </a:rPr>
              <a:t>(C) (-2,4) </a:t>
            </a:r>
          </a:p>
          <a:p>
            <a:pPr algn="just"/>
            <a:r>
              <a:rPr lang="pt-BR" sz="2200" dirty="0">
                <a:latin typeface="Arial Narrow" panose="020B0606020202030204" pitchFamily="34" charset="0"/>
              </a:rPr>
              <a:t>(D) (3,-2)</a:t>
            </a:r>
          </a:p>
        </p:txBody>
      </p:sp>
    </p:spTree>
    <p:extLst>
      <p:ext uri="{BB962C8B-B14F-4D97-AF65-F5344CB8AC3E}">
        <p14:creationId xmlns:p14="http://schemas.microsoft.com/office/powerpoint/2010/main" val="514015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93EFF88-99C9-59AA-3F44-6E96B29D3C41}"/>
              </a:ext>
            </a:extLst>
          </p:cNvPr>
          <p:cNvPicPr>
            <a:picLocks noChangeAspect="1"/>
          </p:cNvPicPr>
          <p:nvPr/>
        </p:nvPicPr>
        <p:blipFill rotWithShape="1">
          <a:blip r:embed="rId3">
            <a:extLst>
              <a:ext uri="{28A0092B-C50C-407E-A947-70E740481C1C}">
                <a14:useLocalDpi xmlns:a14="http://schemas.microsoft.com/office/drawing/2010/main" val="0"/>
              </a:ext>
            </a:extLst>
          </a:blip>
          <a:srcRect l="808" r="2454" b="4321"/>
          <a:stretch>
            <a:fillRect/>
          </a:stretch>
        </p:blipFill>
        <p:spPr bwMode="auto">
          <a:xfrm>
            <a:off x="127000" y="717740"/>
            <a:ext cx="3960000" cy="819345"/>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mc:Choice xmlns:a14="http://schemas.microsoft.com/office/drawing/2010/main" Requires="a14">
          <p:sp>
            <p:nvSpPr>
              <p:cNvPr id="4" name="CaixaDeTexto 3">
                <a:extLst>
                  <a:ext uri="{FF2B5EF4-FFF2-40B4-BE49-F238E27FC236}">
                    <a16:creationId xmlns:a16="http://schemas.microsoft.com/office/drawing/2014/main" id="{5D2F41E2-E931-AE7F-A358-64453F2EDAA9}"/>
                  </a:ext>
                </a:extLst>
              </p:cNvPr>
              <p:cNvSpPr txBox="1"/>
              <p:nvPr/>
            </p:nvSpPr>
            <p:spPr>
              <a:xfrm>
                <a:off x="127000" y="1674674"/>
                <a:ext cx="5898896" cy="3077766"/>
              </a:xfrm>
              <a:prstGeom prst="rect">
                <a:avLst/>
              </a:prstGeom>
              <a:noFill/>
            </p:spPr>
            <p:txBody>
              <a:bodyPr wrap="square">
                <a:spAutoFit/>
              </a:bodyPr>
              <a:lstStyle/>
              <a:p>
                <a:pPr algn="ctr"/>
                <a:r>
                  <a:rPr lang="pt-BR" sz="2200" b="1" dirty="0">
                    <a:latin typeface="Arial Narrow" panose="020B0606020202030204" pitchFamily="34" charset="0"/>
                  </a:rPr>
                  <a:t>MOVIMENTAÇÃO DE PONTOS NO PLANO CARTESIANO </a:t>
                </a:r>
              </a:p>
              <a:p>
                <a:endParaRPr lang="pt-BR" dirty="0"/>
              </a:p>
              <a:p>
                <a:pPr algn="just"/>
                <a:r>
                  <a:rPr lang="pt-BR" sz="2200" dirty="0">
                    <a:latin typeface="Arial Narrow" panose="020B0606020202030204" pitchFamily="34" charset="0"/>
                  </a:rPr>
                  <a:t>Para todo ponto </a:t>
                </a:r>
                <a14:m>
                  <m:oMath xmlns:m="http://schemas.openxmlformats.org/officeDocument/2006/math">
                    <m:r>
                      <a:rPr lang="pt-BR" sz="2200" b="1" i="0" smtClean="0">
                        <a:latin typeface="Cambria Math" panose="02040503050406030204" pitchFamily="18" charset="0"/>
                      </a:rPr>
                      <m:t>𝐏</m:t>
                    </m:r>
                  </m:oMath>
                </a14:m>
                <a:r>
                  <a:rPr lang="pt-BR" sz="2200" dirty="0">
                    <a:latin typeface="Arial Narrow" panose="020B0606020202030204" pitchFamily="34" charset="0"/>
                  </a:rPr>
                  <a:t> , de par ordenado </a:t>
                </a:r>
                <a14:m>
                  <m:oMath xmlns:m="http://schemas.openxmlformats.org/officeDocument/2006/math">
                    <m:r>
                      <a:rPr lang="pt-BR" sz="2200" b="0" i="1" smtClean="0">
                        <a:latin typeface="Cambria Math" panose="02040503050406030204" pitchFamily="18" charset="0"/>
                      </a:rPr>
                      <m:t>(</m:t>
                    </m:r>
                    <m:r>
                      <a:rPr lang="pt-BR" sz="2200" b="0" i="1" smtClean="0">
                        <a:solidFill>
                          <a:srgbClr val="0070C0"/>
                        </a:solidFill>
                        <a:latin typeface="Cambria Math" panose="02040503050406030204" pitchFamily="18" charset="0"/>
                      </a:rPr>
                      <m:t>𝑥</m:t>
                    </m:r>
                    <m:r>
                      <a:rPr lang="pt-BR" sz="2200" b="0" i="1" smtClean="0">
                        <a:latin typeface="Cambria Math" panose="02040503050406030204" pitchFamily="18" charset="0"/>
                      </a:rPr>
                      <m:t>; </m:t>
                    </m:r>
                    <m:r>
                      <a:rPr lang="pt-BR" sz="2200" b="0" i="1" smtClean="0">
                        <a:solidFill>
                          <a:srgbClr val="FF0000"/>
                        </a:solidFill>
                        <a:latin typeface="Cambria Math" panose="02040503050406030204" pitchFamily="18" charset="0"/>
                      </a:rPr>
                      <m:t>𝑦</m:t>
                    </m:r>
                    <m:r>
                      <a:rPr lang="pt-BR" sz="2200" b="0" i="1" smtClean="0">
                        <a:latin typeface="Cambria Math" panose="02040503050406030204" pitchFamily="18" charset="0"/>
                      </a:rPr>
                      <m:t>)</m:t>
                    </m:r>
                  </m:oMath>
                </a14:m>
                <a:r>
                  <a:rPr lang="pt-BR" sz="2200" i="1" dirty="0">
                    <a:latin typeface="Arial Narrow" panose="020B0606020202030204" pitchFamily="34" charset="0"/>
                  </a:rPr>
                  <a:t> , </a:t>
                </a:r>
                <a:r>
                  <a:rPr lang="pt-BR" sz="2200" dirty="0">
                    <a:latin typeface="Arial Narrow" panose="020B0606020202030204" pitchFamily="34" charset="0"/>
                  </a:rPr>
                  <a:t>o valor de </a:t>
                </a:r>
                <a14:m>
                  <m:oMath xmlns:m="http://schemas.openxmlformats.org/officeDocument/2006/math">
                    <m:r>
                      <a:rPr lang="pt-BR" sz="2200" b="0" i="1" smtClean="0">
                        <a:solidFill>
                          <a:srgbClr val="0070C0"/>
                        </a:solidFill>
                        <a:latin typeface="Cambria Math" panose="02040503050406030204" pitchFamily="18" charset="0"/>
                      </a:rPr>
                      <m:t>𝑥</m:t>
                    </m:r>
                  </m:oMath>
                </a14:m>
                <a:r>
                  <a:rPr lang="pt-BR" sz="2200" i="1" dirty="0">
                    <a:solidFill>
                      <a:srgbClr val="0070C0"/>
                    </a:solidFill>
                    <a:latin typeface="Arial Narrow" panose="020B0606020202030204" pitchFamily="34" charset="0"/>
                  </a:rPr>
                  <a:t> </a:t>
                </a:r>
                <a:r>
                  <a:rPr lang="pt-BR" sz="2200" dirty="0">
                    <a:latin typeface="Arial Narrow" panose="020B0606020202030204" pitchFamily="34" charset="0"/>
                  </a:rPr>
                  <a:t>(abscissa) indica quantas unidades esse ponto se encontra em relação à origem </a:t>
                </a:r>
                <a14:m>
                  <m:oMath xmlns:m="http://schemas.openxmlformats.org/officeDocument/2006/math">
                    <m:r>
                      <a:rPr lang="pt-BR" sz="2200" b="1" i="0" smtClean="0">
                        <a:latin typeface="Cambria Math" panose="02040503050406030204" pitchFamily="18" charset="0"/>
                      </a:rPr>
                      <m:t>𝐎</m:t>
                    </m:r>
                    <m:r>
                      <a:rPr lang="pt-BR" sz="2200" b="0" i="0" smtClean="0">
                        <a:latin typeface="Cambria Math" panose="02040503050406030204" pitchFamily="18" charset="0"/>
                      </a:rPr>
                      <m:t> (0;0) </m:t>
                    </m:r>
                  </m:oMath>
                </a14:m>
                <a:r>
                  <a:rPr lang="pt-BR" sz="2200" dirty="0">
                    <a:latin typeface="Arial Narrow" panose="020B0606020202030204" pitchFamily="34" charset="0"/>
                  </a:rPr>
                  <a:t>no sentido </a:t>
                </a:r>
                <a:r>
                  <a:rPr lang="pt-BR" sz="2200" dirty="0">
                    <a:solidFill>
                      <a:srgbClr val="0070C0"/>
                    </a:solidFill>
                    <a:latin typeface="Arial Narrow" panose="020B0606020202030204" pitchFamily="34" charset="0"/>
                  </a:rPr>
                  <a:t>horizontal</a:t>
                </a:r>
                <a:r>
                  <a:rPr lang="pt-BR" sz="2200" dirty="0">
                    <a:latin typeface="Arial Narrow" panose="020B0606020202030204" pitchFamily="34" charset="0"/>
                  </a:rPr>
                  <a:t> e, o valor de </a:t>
                </a:r>
                <a14:m>
                  <m:oMath xmlns:m="http://schemas.openxmlformats.org/officeDocument/2006/math">
                    <m:r>
                      <a:rPr lang="pt-BR" sz="2200" b="0" i="1" smtClean="0">
                        <a:solidFill>
                          <a:srgbClr val="FF0000"/>
                        </a:solidFill>
                        <a:latin typeface="Cambria Math" panose="02040503050406030204" pitchFamily="18" charset="0"/>
                      </a:rPr>
                      <m:t>𝑦</m:t>
                    </m:r>
                  </m:oMath>
                </a14:m>
                <a:r>
                  <a:rPr lang="pt-BR" sz="2200" i="1" dirty="0">
                    <a:solidFill>
                      <a:srgbClr val="FF0000"/>
                    </a:solidFill>
                    <a:latin typeface="Arial Narrow" panose="020B0606020202030204" pitchFamily="34" charset="0"/>
                  </a:rPr>
                  <a:t> </a:t>
                </a:r>
                <a:r>
                  <a:rPr lang="pt-BR" sz="2200" dirty="0">
                    <a:latin typeface="Arial Narrow" panose="020B0606020202030204" pitchFamily="34" charset="0"/>
                  </a:rPr>
                  <a:t>(ordenada) indica quantas unidades esse ponto se localiza em relação à origem no sentido </a:t>
                </a:r>
                <a:r>
                  <a:rPr lang="pt-BR" sz="2200" dirty="0">
                    <a:solidFill>
                      <a:srgbClr val="FF0000"/>
                    </a:solidFill>
                    <a:latin typeface="Arial Narrow" panose="020B0606020202030204" pitchFamily="34" charset="0"/>
                  </a:rPr>
                  <a:t>vertical</a:t>
                </a:r>
                <a:r>
                  <a:rPr lang="pt-BR" sz="2200" dirty="0">
                    <a:latin typeface="Arial Narrow" panose="020B0606020202030204" pitchFamily="34" charset="0"/>
                  </a:rPr>
                  <a:t>.</a:t>
                </a:r>
              </a:p>
            </p:txBody>
          </p:sp>
        </mc:Choice>
        <mc:Fallback>
          <p:sp>
            <p:nvSpPr>
              <p:cNvPr id="4" name="CaixaDeTexto 3">
                <a:extLst>
                  <a:ext uri="{FF2B5EF4-FFF2-40B4-BE49-F238E27FC236}">
                    <a16:creationId xmlns:a16="http://schemas.microsoft.com/office/drawing/2014/main" id="{5D2F41E2-E931-AE7F-A358-64453F2EDAA9}"/>
                  </a:ext>
                </a:extLst>
              </p:cNvPr>
              <p:cNvSpPr txBox="1">
                <a:spLocks noRot="1" noChangeAspect="1" noMove="1" noResize="1" noEditPoints="1" noAdjustHandles="1" noChangeArrowheads="1" noChangeShapeType="1" noTextEdit="1"/>
              </p:cNvSpPr>
              <p:nvPr/>
            </p:nvSpPr>
            <p:spPr>
              <a:xfrm>
                <a:off x="127000" y="1674674"/>
                <a:ext cx="5898896" cy="3077766"/>
              </a:xfrm>
              <a:prstGeom prst="rect">
                <a:avLst/>
              </a:prstGeom>
              <a:blipFill>
                <a:blip r:embed="rId4"/>
                <a:stretch>
                  <a:fillRect l="-1343" t="-1386" r="-1343" b="-3168"/>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E2CFE609-2255-342D-353F-155A1C98380D}"/>
              </a:ext>
            </a:extLst>
          </p:cNvPr>
          <p:cNvPicPr>
            <a:picLocks noChangeAspect="1"/>
          </p:cNvPicPr>
          <p:nvPr/>
        </p:nvPicPr>
        <p:blipFill>
          <a:blip r:embed="rId5"/>
          <a:stretch>
            <a:fillRect/>
          </a:stretch>
        </p:blipFill>
        <p:spPr>
          <a:xfrm>
            <a:off x="7153078" y="2262581"/>
            <a:ext cx="3960000" cy="3321710"/>
          </a:xfrm>
          <a:prstGeom prst="rect">
            <a:avLst/>
          </a:prstGeom>
        </p:spPr>
      </p:pic>
      <mc:AlternateContent xmlns:mc="http://schemas.openxmlformats.org/markup-compatibility/2006">
        <mc:Choice xmlns:a14="http://schemas.microsoft.com/office/drawing/2010/main" Requires="a14">
          <p:sp>
            <p:nvSpPr>
              <p:cNvPr id="8" name="CaixaDeTexto 7">
                <a:extLst>
                  <a:ext uri="{FF2B5EF4-FFF2-40B4-BE49-F238E27FC236}">
                    <a16:creationId xmlns:a16="http://schemas.microsoft.com/office/drawing/2014/main" id="{1DBCEF4A-B43D-7D83-6D80-D7B6C5C37DEE}"/>
                  </a:ext>
                </a:extLst>
              </p:cNvPr>
              <p:cNvSpPr txBox="1"/>
              <p:nvPr/>
            </p:nvSpPr>
            <p:spPr>
              <a:xfrm>
                <a:off x="6183630" y="751344"/>
                <a:ext cx="5898896" cy="1446550"/>
              </a:xfrm>
              <a:prstGeom prst="rect">
                <a:avLst/>
              </a:prstGeom>
              <a:noFill/>
            </p:spPr>
            <p:txBody>
              <a:bodyPr wrap="square">
                <a:spAutoFit/>
              </a:bodyPr>
              <a:lstStyle/>
              <a:p>
                <a:pPr algn="just"/>
                <a:r>
                  <a:rPr lang="pt-BR" sz="2200" b="1" dirty="0">
                    <a:latin typeface="Arial Narrow" panose="020B0606020202030204" pitchFamily="34" charset="0"/>
                  </a:rPr>
                  <a:t>Exemplo: </a:t>
                </a:r>
              </a:p>
              <a:p>
                <a:pPr algn="just"/>
                <a:r>
                  <a:rPr lang="pt-BR" sz="2200" dirty="0">
                    <a:latin typeface="Arial Narrow" panose="020B0606020202030204" pitchFamily="34" charset="0"/>
                  </a:rPr>
                  <a:t>Considere o plano cartesiano onde estão representados os pontos </a:t>
                </a:r>
                <a:r>
                  <a:rPr lang="pt-BR" sz="2200" b="1" dirty="0">
                    <a:latin typeface="Arial Narrow" panose="020B0606020202030204" pitchFamily="34" charset="0"/>
                  </a:rPr>
                  <a:t>M, N, O, P, Q</a:t>
                </a:r>
                <a:r>
                  <a:rPr lang="pt-BR" sz="2200" dirty="0">
                    <a:latin typeface="Arial Narrow" panose="020B0606020202030204" pitchFamily="34" charset="0"/>
                  </a:rPr>
                  <a:t> e </a:t>
                </a:r>
                <a:r>
                  <a:rPr lang="pt-BR" sz="2200" b="1" dirty="0">
                    <a:latin typeface="Arial Narrow" panose="020B0606020202030204" pitchFamily="34" charset="0"/>
                  </a:rPr>
                  <a:t>um peão de xadrez</a:t>
                </a:r>
                <a:r>
                  <a:rPr lang="pt-BR" sz="2200" dirty="0">
                    <a:latin typeface="Arial Narrow" panose="020B0606020202030204" pitchFamily="34" charset="0"/>
                  </a:rPr>
                  <a:t> que se encontra sobre o ponto de coordenadas </a:t>
                </a:r>
                <a14:m>
                  <m:oMath xmlns:m="http://schemas.openxmlformats.org/officeDocument/2006/math">
                    <m:r>
                      <a:rPr lang="pt-BR" sz="2200" b="0" i="0" smtClean="0">
                        <a:latin typeface="Cambria Math" panose="02040503050406030204" pitchFamily="18" charset="0"/>
                      </a:rPr>
                      <m:t>(</m:t>
                    </m:r>
                    <m:r>
                      <a:rPr lang="pt-BR" sz="2200" b="0" i="1" smtClean="0">
                        <a:latin typeface="Cambria Math" panose="02040503050406030204" pitchFamily="18" charset="0"/>
                      </a:rPr>
                      <m:t>4;5)</m:t>
                    </m:r>
                  </m:oMath>
                </a14:m>
                <a:r>
                  <a:rPr lang="pt-BR" sz="2200" dirty="0">
                    <a:latin typeface="Arial Narrow" panose="020B0606020202030204" pitchFamily="34" charset="0"/>
                  </a:rPr>
                  <a:t> .</a:t>
                </a:r>
              </a:p>
            </p:txBody>
          </p:sp>
        </mc:Choice>
        <mc:Fallback>
          <p:sp>
            <p:nvSpPr>
              <p:cNvPr id="8" name="CaixaDeTexto 7">
                <a:extLst>
                  <a:ext uri="{FF2B5EF4-FFF2-40B4-BE49-F238E27FC236}">
                    <a16:creationId xmlns:a16="http://schemas.microsoft.com/office/drawing/2014/main" id="{1DBCEF4A-B43D-7D83-6D80-D7B6C5C37DEE}"/>
                  </a:ext>
                </a:extLst>
              </p:cNvPr>
              <p:cNvSpPr txBox="1">
                <a:spLocks noRot="1" noChangeAspect="1" noMove="1" noResize="1" noEditPoints="1" noAdjustHandles="1" noChangeArrowheads="1" noChangeShapeType="1" noTextEdit="1"/>
              </p:cNvSpPr>
              <p:nvPr/>
            </p:nvSpPr>
            <p:spPr>
              <a:xfrm>
                <a:off x="6183630" y="751344"/>
                <a:ext cx="5898896" cy="1446550"/>
              </a:xfrm>
              <a:prstGeom prst="rect">
                <a:avLst/>
              </a:prstGeom>
              <a:blipFill>
                <a:blip r:embed="rId6"/>
                <a:stretch>
                  <a:fillRect l="-1343" t="-2521" r="-1343" b="-7983"/>
                </a:stretch>
              </a:blipFill>
            </p:spPr>
            <p:txBody>
              <a:bodyPr/>
              <a:lstStyle/>
              <a:p>
                <a:r>
                  <a:rPr lang="pt-BR">
                    <a:noFill/>
                  </a:rPr>
                  <a:t> </a:t>
                </a:r>
              </a:p>
            </p:txBody>
          </p:sp>
        </mc:Fallback>
      </mc:AlternateContent>
    </p:spTree>
    <p:extLst>
      <p:ext uri="{BB962C8B-B14F-4D97-AF65-F5344CB8AC3E}">
        <p14:creationId xmlns:p14="http://schemas.microsoft.com/office/powerpoint/2010/main" val="21940949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99D476-1BA5-1BDD-C786-44834B97EDE0}"/>
              </a:ext>
            </a:extLst>
          </p:cNvPr>
          <p:cNvSpPr txBox="1"/>
          <p:nvPr/>
        </p:nvSpPr>
        <p:spPr>
          <a:xfrm>
            <a:off x="93726" y="671691"/>
            <a:ext cx="6002274" cy="6186309"/>
          </a:xfrm>
          <a:prstGeom prst="rect">
            <a:avLst/>
          </a:prstGeom>
          <a:noFill/>
        </p:spPr>
        <p:txBody>
          <a:bodyPr wrap="square">
            <a:spAutoFit/>
          </a:bodyPr>
          <a:lstStyle/>
          <a:p>
            <a:pPr algn="just"/>
            <a:r>
              <a:rPr lang="pt-BR" sz="2200" dirty="0">
                <a:latin typeface="Arial Narrow" panose="020B0606020202030204" pitchFamily="34" charset="0"/>
                <a:cs typeface="Sabon Next LT" panose="02000500000000000000" pitchFamily="2" charset="0"/>
              </a:rPr>
              <a:t>Considerando que esse peão sempre se deslocará a partir do ponto (4; 5), qual será sua localização quando ele for deslocado para um ponto: </a:t>
            </a:r>
          </a:p>
          <a:p>
            <a:pPr algn="just"/>
            <a:r>
              <a:rPr lang="pt-BR" sz="2200" dirty="0">
                <a:latin typeface="Arial Narrow" panose="020B0606020202030204" pitchFamily="34" charset="0"/>
                <a:cs typeface="Sabon Next LT" panose="02000500000000000000" pitchFamily="2" charset="0"/>
              </a:rPr>
              <a:t>a) cujas coordenadas x e y tenham duas unidades a menos? </a:t>
            </a:r>
          </a:p>
          <a:p>
            <a:pPr algn="just"/>
            <a:r>
              <a:rPr lang="pt-BR" sz="2200" dirty="0">
                <a:solidFill>
                  <a:srgbClr val="0070C0"/>
                </a:solidFill>
                <a:latin typeface="Arial Narrow" panose="020B0606020202030204" pitchFamily="34" charset="0"/>
                <a:cs typeface="Sabon Next LT" panose="02000500000000000000" pitchFamily="2" charset="0"/>
              </a:rPr>
              <a:t>Ponto P </a:t>
            </a:r>
          </a:p>
          <a:p>
            <a:pPr algn="just"/>
            <a:r>
              <a:rPr lang="pt-BR" sz="2200" dirty="0">
                <a:latin typeface="Arial Narrow" panose="020B0606020202030204" pitchFamily="34" charset="0"/>
                <a:cs typeface="Sabon Next LT" panose="02000500000000000000" pitchFamily="2" charset="0"/>
              </a:rPr>
              <a:t>b) cuja coordenada x seja mantida e a coordenada y tenha duas unidades a mais?</a:t>
            </a:r>
          </a:p>
          <a:p>
            <a:pPr algn="just"/>
            <a:r>
              <a:rPr lang="pt-BR" sz="2200" dirty="0">
                <a:solidFill>
                  <a:srgbClr val="0070C0"/>
                </a:solidFill>
                <a:latin typeface="Arial Narrow" panose="020B0606020202030204" pitchFamily="34" charset="0"/>
                <a:cs typeface="Sabon Next LT" panose="02000500000000000000" pitchFamily="2" charset="0"/>
              </a:rPr>
              <a:t>Ponto N </a:t>
            </a:r>
          </a:p>
          <a:p>
            <a:pPr algn="just"/>
            <a:r>
              <a:rPr lang="pt-BR" sz="2200" dirty="0">
                <a:latin typeface="Arial Narrow" panose="020B0606020202030204" pitchFamily="34" charset="0"/>
                <a:cs typeface="Sabon Next LT" panose="02000500000000000000" pitchFamily="2" charset="0"/>
              </a:rPr>
              <a:t>c) cuja coordenada x tenha três unidades a menos e a coordenada y tenha duas unidades a mais?</a:t>
            </a:r>
          </a:p>
          <a:p>
            <a:pPr algn="just"/>
            <a:r>
              <a:rPr lang="pt-BR" sz="2200" dirty="0">
                <a:solidFill>
                  <a:srgbClr val="0070C0"/>
                </a:solidFill>
                <a:latin typeface="Arial Narrow" panose="020B0606020202030204" pitchFamily="34" charset="0"/>
                <a:cs typeface="Sabon Next LT" panose="02000500000000000000" pitchFamily="2" charset="0"/>
              </a:rPr>
              <a:t>Ponto M </a:t>
            </a:r>
          </a:p>
          <a:p>
            <a:pPr algn="just"/>
            <a:r>
              <a:rPr lang="pt-BR" sz="2200" dirty="0">
                <a:latin typeface="Arial Narrow" panose="020B0606020202030204" pitchFamily="34" charset="0"/>
                <a:cs typeface="Sabon Next LT" panose="02000500000000000000" pitchFamily="2" charset="0"/>
              </a:rPr>
              <a:t>d) cuja coordenada x tenha uma unidade a mais e a coordenada y tenha quatro unidades a menos? </a:t>
            </a:r>
          </a:p>
          <a:p>
            <a:pPr algn="just"/>
            <a:r>
              <a:rPr lang="pt-BR" sz="2200" dirty="0">
                <a:solidFill>
                  <a:srgbClr val="0070C0"/>
                </a:solidFill>
                <a:latin typeface="Arial Narrow" panose="020B0606020202030204" pitchFamily="34" charset="0"/>
                <a:cs typeface="Sabon Next LT" panose="02000500000000000000" pitchFamily="2" charset="0"/>
              </a:rPr>
              <a:t>Ponto Q </a:t>
            </a:r>
          </a:p>
          <a:p>
            <a:pPr algn="just"/>
            <a:r>
              <a:rPr lang="pt-BR" sz="2200" dirty="0">
                <a:latin typeface="Arial Narrow" panose="020B0606020202030204" pitchFamily="34" charset="0"/>
                <a:cs typeface="Sabon Next LT" panose="02000500000000000000" pitchFamily="2" charset="0"/>
              </a:rPr>
              <a:t>e) cuja coordenada x tenha duas unidades a mais e a coordenada y tenha uma unidade a menos? </a:t>
            </a:r>
          </a:p>
          <a:p>
            <a:pPr algn="just"/>
            <a:r>
              <a:rPr lang="pt-BR" sz="2200" dirty="0">
                <a:solidFill>
                  <a:srgbClr val="0070C0"/>
                </a:solidFill>
                <a:latin typeface="Arial Narrow" panose="020B0606020202030204" pitchFamily="34" charset="0"/>
                <a:cs typeface="Sabon Next LT" panose="02000500000000000000" pitchFamily="2" charset="0"/>
              </a:rPr>
              <a:t>Ponto O</a:t>
            </a:r>
          </a:p>
        </p:txBody>
      </p:sp>
      <p:pic>
        <p:nvPicPr>
          <p:cNvPr id="4" name="Imagem 3">
            <a:extLst>
              <a:ext uri="{FF2B5EF4-FFF2-40B4-BE49-F238E27FC236}">
                <a16:creationId xmlns:a16="http://schemas.microsoft.com/office/drawing/2014/main" id="{DE87CBDE-D689-3983-AC7D-2E12B0B81668}"/>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6183757" y="749808"/>
            <a:ext cx="2520000" cy="6402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7BB04C9-1E95-6502-9E2E-935A6C81A51D}"/>
              </a:ext>
            </a:extLst>
          </p:cNvPr>
          <p:cNvSpPr txBox="1"/>
          <p:nvPr/>
        </p:nvSpPr>
        <p:spPr>
          <a:xfrm>
            <a:off x="6183757" y="1390034"/>
            <a:ext cx="5914517" cy="769441"/>
          </a:xfrm>
          <a:prstGeom prst="rect">
            <a:avLst/>
          </a:prstGeom>
          <a:noFill/>
        </p:spPr>
        <p:txBody>
          <a:bodyPr wrap="square">
            <a:spAutoFit/>
          </a:bodyPr>
          <a:lstStyle/>
          <a:p>
            <a:pPr algn="just"/>
            <a:r>
              <a:rPr lang="pt-BR" sz="2200" b="1" dirty="0">
                <a:latin typeface="Arial Narrow" panose="020B0606020202030204" pitchFamily="34" charset="0"/>
              </a:rPr>
              <a:t>4. </a:t>
            </a:r>
            <a:r>
              <a:rPr lang="pt-BR" sz="2200" dirty="0">
                <a:latin typeface="Arial Narrow" panose="020B0606020202030204" pitchFamily="34" charset="0"/>
              </a:rPr>
              <a:t>Daniela se encontra inicialmente no mapa no ponto P, conforme apresentado no plano cartesiano a seguir. </a:t>
            </a:r>
          </a:p>
        </p:txBody>
      </p:sp>
      <p:pic>
        <p:nvPicPr>
          <p:cNvPr id="8" name="Imagem 7">
            <a:extLst>
              <a:ext uri="{FF2B5EF4-FFF2-40B4-BE49-F238E27FC236}">
                <a16:creationId xmlns:a16="http://schemas.microsoft.com/office/drawing/2014/main" id="{5ECF5DEC-9321-5032-17B7-76D836D5B65C}"/>
              </a:ext>
            </a:extLst>
          </p:cNvPr>
          <p:cNvPicPr>
            <a:picLocks noChangeAspect="1"/>
          </p:cNvPicPr>
          <p:nvPr/>
        </p:nvPicPr>
        <p:blipFill>
          <a:blip r:embed="rId3"/>
          <a:stretch>
            <a:fillRect/>
          </a:stretch>
        </p:blipFill>
        <p:spPr>
          <a:xfrm>
            <a:off x="7274806" y="2331131"/>
            <a:ext cx="3600000" cy="3612000"/>
          </a:xfrm>
          <a:prstGeom prst="rect">
            <a:avLst/>
          </a:prstGeom>
        </p:spPr>
      </p:pic>
    </p:spTree>
    <p:extLst>
      <p:ext uri="{BB962C8B-B14F-4D97-AF65-F5344CB8AC3E}">
        <p14:creationId xmlns:p14="http://schemas.microsoft.com/office/powerpoint/2010/main" val="1897061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FCA1B66-ED28-0BA7-09CE-BFFAF3E54805}"/>
              </a:ext>
            </a:extLst>
          </p:cNvPr>
          <p:cNvSpPr txBox="1"/>
          <p:nvPr/>
        </p:nvSpPr>
        <p:spPr>
          <a:xfrm>
            <a:off x="93726" y="814477"/>
            <a:ext cx="5932170" cy="3803243"/>
          </a:xfrm>
          <a:prstGeom prst="rect">
            <a:avLst/>
          </a:prstGeom>
          <a:noFill/>
        </p:spPr>
        <p:txBody>
          <a:bodyPr wrap="square">
            <a:spAutoFit/>
          </a:bodyPr>
          <a:lstStyle/>
          <a:p>
            <a:pPr algn="just"/>
            <a:r>
              <a:rPr lang="pt-BR" sz="2200" dirty="0">
                <a:latin typeface="Arial Narrow" panose="020B0606020202030204" pitchFamily="34" charset="0"/>
              </a:rPr>
              <a:t>Ela começou a andar pelo mapa até chegar ao seu destino. O seu trajeto foi: </a:t>
            </a:r>
          </a:p>
          <a:p>
            <a:pPr algn="just"/>
            <a:r>
              <a:rPr lang="pt-BR" sz="2200" dirty="0">
                <a:latin typeface="Arial Narrow" panose="020B0606020202030204" pitchFamily="34" charset="0"/>
              </a:rPr>
              <a:t>• 2 unidades a menos no eixo das abscissas. </a:t>
            </a:r>
          </a:p>
          <a:p>
            <a:pPr algn="just"/>
            <a:r>
              <a:rPr lang="pt-BR" sz="2200" dirty="0">
                <a:latin typeface="Arial Narrow" panose="020B0606020202030204" pitchFamily="34" charset="0"/>
              </a:rPr>
              <a:t>• 4 unidades a menos no eixo das ordenadas. </a:t>
            </a:r>
          </a:p>
          <a:p>
            <a:pPr algn="just"/>
            <a:r>
              <a:rPr lang="pt-BR" sz="2200" dirty="0">
                <a:latin typeface="Arial Narrow" panose="020B0606020202030204" pitchFamily="34" charset="0"/>
              </a:rPr>
              <a:t>• 1 unidade a mais no eixo das abscissas. </a:t>
            </a:r>
          </a:p>
          <a:p>
            <a:pPr algn="just"/>
            <a:r>
              <a:rPr lang="pt-BR" sz="2200" dirty="0">
                <a:latin typeface="Arial Narrow" panose="020B0606020202030204" pitchFamily="34" charset="0"/>
              </a:rPr>
              <a:t>Após todas as movimentações feitas por Daniela, em qual local ela irá chegar? </a:t>
            </a:r>
          </a:p>
          <a:p>
            <a:pPr algn="just"/>
            <a:r>
              <a:rPr lang="pt-BR" sz="2200" dirty="0">
                <a:latin typeface="Arial Narrow" panose="020B0606020202030204" pitchFamily="34" charset="0"/>
              </a:rPr>
              <a:t>(A) Açougue. </a:t>
            </a:r>
          </a:p>
          <a:p>
            <a:pPr algn="just"/>
            <a:r>
              <a:rPr lang="pt-BR" sz="2200" dirty="0">
                <a:latin typeface="Arial Narrow" panose="020B0606020202030204" pitchFamily="34" charset="0"/>
              </a:rPr>
              <a:t>(B) Casa. </a:t>
            </a:r>
          </a:p>
          <a:p>
            <a:pPr algn="just"/>
            <a:r>
              <a:rPr lang="pt-BR" sz="2200" dirty="0">
                <a:latin typeface="Arial Narrow" panose="020B0606020202030204" pitchFamily="34" charset="0"/>
              </a:rPr>
              <a:t>(C) Escola. </a:t>
            </a:r>
          </a:p>
          <a:p>
            <a:pPr algn="just"/>
            <a:r>
              <a:rPr lang="pt-BR" sz="2200" dirty="0">
                <a:latin typeface="Arial Narrow" panose="020B0606020202030204" pitchFamily="34" charset="0"/>
              </a:rPr>
              <a:t>(D) Farmácia.</a:t>
            </a:r>
          </a:p>
        </p:txBody>
      </p:sp>
      <p:sp>
        <p:nvSpPr>
          <p:cNvPr id="5" name="CaixaDeTexto 4">
            <a:extLst>
              <a:ext uri="{FF2B5EF4-FFF2-40B4-BE49-F238E27FC236}">
                <a16:creationId xmlns:a16="http://schemas.microsoft.com/office/drawing/2014/main" id="{BE0F8E81-26C0-D756-8503-D532D937E006}"/>
              </a:ext>
            </a:extLst>
          </p:cNvPr>
          <p:cNvSpPr txBox="1"/>
          <p:nvPr/>
        </p:nvSpPr>
        <p:spPr>
          <a:xfrm>
            <a:off x="6097524" y="814477"/>
            <a:ext cx="6000750" cy="3139321"/>
          </a:xfrm>
          <a:prstGeom prst="rect">
            <a:avLst/>
          </a:prstGeom>
          <a:noFill/>
        </p:spPr>
        <p:txBody>
          <a:bodyPr wrap="square">
            <a:spAutoFit/>
          </a:bodyPr>
          <a:lstStyle/>
          <a:p>
            <a:pPr algn="just"/>
            <a:r>
              <a:rPr lang="pt-BR" sz="2200" b="1" dirty="0">
                <a:latin typeface="Arial Narrow" panose="020B0606020202030204" pitchFamily="34" charset="0"/>
              </a:rPr>
              <a:t>5. (ENEM 2016 – Adaptada) </a:t>
            </a:r>
            <a:r>
              <a:rPr lang="pt-BR" sz="2200" dirty="0">
                <a:latin typeface="Arial Narrow" panose="020B0606020202030204" pitchFamily="34" charset="0"/>
              </a:rPr>
              <a:t>Uma família resolveu comprar um imóvel num bairro cujas ruas estão representa das na figura. As ruas com nomes de letras são paralelas entre si e perpendiculares às ruas identificadas com números. Todos os quarteirões são quadrados, com as mesmas medidas, e todas as ruas têm a mesma largura, permitindo caminhar somente nas direções vertical e horizontal. Desconsidere a largura das ruas.</a:t>
            </a:r>
          </a:p>
        </p:txBody>
      </p:sp>
      <p:pic>
        <p:nvPicPr>
          <p:cNvPr id="7" name="Imagem 6">
            <a:extLst>
              <a:ext uri="{FF2B5EF4-FFF2-40B4-BE49-F238E27FC236}">
                <a16:creationId xmlns:a16="http://schemas.microsoft.com/office/drawing/2014/main" id="{A1D1DA9D-EC2D-EC37-8DA7-FF85B291AAEC}"/>
              </a:ext>
            </a:extLst>
          </p:cNvPr>
          <p:cNvPicPr>
            <a:picLocks noChangeAspect="1"/>
          </p:cNvPicPr>
          <p:nvPr/>
        </p:nvPicPr>
        <p:blipFill>
          <a:blip r:embed="rId2"/>
          <a:stretch>
            <a:fillRect/>
          </a:stretch>
        </p:blipFill>
        <p:spPr>
          <a:xfrm>
            <a:off x="7692765" y="3739880"/>
            <a:ext cx="2810267" cy="2962688"/>
          </a:xfrm>
          <a:prstGeom prst="rect">
            <a:avLst/>
          </a:prstGeom>
        </p:spPr>
      </p:pic>
    </p:spTree>
    <p:extLst>
      <p:ext uri="{BB962C8B-B14F-4D97-AF65-F5344CB8AC3E}">
        <p14:creationId xmlns:p14="http://schemas.microsoft.com/office/powerpoint/2010/main" val="15285374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3ACA9B5-2B0F-8106-D55E-9546636AB4EC}"/>
              </a:ext>
            </a:extLst>
          </p:cNvPr>
          <p:cNvSpPr txBox="1"/>
          <p:nvPr/>
        </p:nvSpPr>
        <p:spPr>
          <a:xfrm>
            <a:off x="84582" y="813138"/>
            <a:ext cx="5941314" cy="3816429"/>
          </a:xfrm>
          <a:prstGeom prst="rect">
            <a:avLst/>
          </a:prstGeom>
          <a:noFill/>
        </p:spPr>
        <p:txBody>
          <a:bodyPr wrap="square">
            <a:spAutoFit/>
          </a:bodyPr>
          <a:lstStyle/>
          <a:p>
            <a:pPr algn="just"/>
            <a:r>
              <a:rPr lang="pt-BR" sz="2200" dirty="0">
                <a:latin typeface="Arial Narrow" panose="020B0606020202030204" pitchFamily="34" charset="0"/>
              </a:rPr>
              <a:t>A família pretende que esse imóvel tenha a mesma distância de percurso até o local de trabalho da mãe, localizado na rua 6 com a rua E, o consultório do pai, na rua 2 com a rua E, e a escola das crianças, na rua 4 com a rua A. Com base nesses dados, o imóvel que atende as pretensões da família deverá ser localizado no encontro das ruas </a:t>
            </a:r>
          </a:p>
          <a:p>
            <a:pPr algn="just"/>
            <a:r>
              <a:rPr lang="pt-BR" sz="2200" dirty="0">
                <a:latin typeface="Arial Narrow" panose="020B0606020202030204" pitchFamily="34" charset="0"/>
              </a:rPr>
              <a:t>(A) 3 e C. </a:t>
            </a:r>
          </a:p>
          <a:p>
            <a:pPr algn="just"/>
            <a:r>
              <a:rPr lang="pt-BR" sz="2200" dirty="0">
                <a:latin typeface="Arial Narrow" panose="020B0606020202030204" pitchFamily="34" charset="0"/>
              </a:rPr>
              <a:t>(B) 4 e C. </a:t>
            </a:r>
          </a:p>
          <a:p>
            <a:pPr algn="just"/>
            <a:r>
              <a:rPr lang="pt-BR" sz="2200" dirty="0">
                <a:latin typeface="Arial Narrow" panose="020B0606020202030204" pitchFamily="34" charset="0"/>
              </a:rPr>
              <a:t>(C) 4 e D. </a:t>
            </a:r>
          </a:p>
          <a:p>
            <a:pPr algn="just"/>
            <a:r>
              <a:rPr lang="pt-BR" sz="2200" dirty="0">
                <a:latin typeface="Arial Narrow" panose="020B0606020202030204" pitchFamily="34" charset="0"/>
              </a:rPr>
              <a:t>(D) 4 e </a:t>
            </a:r>
            <a:r>
              <a:rPr lang="pt-BR" sz="2200" dirty="0" err="1">
                <a:latin typeface="Arial Narrow" panose="020B0606020202030204" pitchFamily="34" charset="0"/>
              </a:rPr>
              <a:t>E</a:t>
            </a:r>
            <a:r>
              <a:rPr lang="pt-BR" sz="2200" dirty="0">
                <a:latin typeface="Arial Narrow" panose="020B0606020202030204" pitchFamily="34" charset="0"/>
              </a:rPr>
              <a:t>.</a:t>
            </a:r>
          </a:p>
        </p:txBody>
      </p:sp>
      <p:pic>
        <p:nvPicPr>
          <p:cNvPr id="5" name="Imagem 4">
            <a:extLst>
              <a:ext uri="{FF2B5EF4-FFF2-40B4-BE49-F238E27FC236}">
                <a16:creationId xmlns:a16="http://schemas.microsoft.com/office/drawing/2014/main" id="{62E03CC0-A26F-6A69-319F-F4E6AB699C63}"/>
              </a:ext>
            </a:extLst>
          </p:cNvPr>
          <p:cNvPicPr>
            <a:picLocks noChangeAspect="1"/>
          </p:cNvPicPr>
          <p:nvPr/>
        </p:nvPicPr>
        <p:blipFill>
          <a:blip r:embed="rId2"/>
          <a:stretch>
            <a:fillRect/>
          </a:stretch>
        </p:blipFill>
        <p:spPr>
          <a:xfrm>
            <a:off x="6267472" y="813138"/>
            <a:ext cx="5760000" cy="2912120"/>
          </a:xfrm>
          <a:prstGeom prst="rect">
            <a:avLst/>
          </a:prstGeom>
        </p:spPr>
      </p:pic>
    </p:spTree>
    <p:extLst>
      <p:ext uri="{BB962C8B-B14F-4D97-AF65-F5344CB8AC3E}">
        <p14:creationId xmlns:p14="http://schemas.microsoft.com/office/powerpoint/2010/main" val="19616107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672D154-524C-FC88-CE98-E7A8778227A4}"/>
              </a:ext>
            </a:extLst>
          </p:cNvPr>
          <p:cNvPicPr>
            <a:picLocks noChangeAspect="1"/>
          </p:cNvPicPr>
          <p:nvPr/>
        </p:nvPicPr>
        <p:blipFill>
          <a:blip r:embed="rId2"/>
          <a:stretch>
            <a:fillRect/>
          </a:stretch>
        </p:blipFill>
        <p:spPr>
          <a:xfrm>
            <a:off x="1256001" y="1401205"/>
            <a:ext cx="3600000" cy="3325123"/>
          </a:xfrm>
          <a:prstGeom prst="rect">
            <a:avLst/>
          </a:prstGeom>
        </p:spPr>
      </p:pic>
      <p:sp>
        <p:nvSpPr>
          <p:cNvPr id="5" name="CaixaDeTexto 4">
            <a:extLst>
              <a:ext uri="{FF2B5EF4-FFF2-40B4-BE49-F238E27FC236}">
                <a16:creationId xmlns:a16="http://schemas.microsoft.com/office/drawing/2014/main" id="{D97352E2-562A-7612-9E83-B6CE6A4FC244}"/>
              </a:ext>
            </a:extLst>
          </p:cNvPr>
          <p:cNvSpPr txBox="1"/>
          <p:nvPr/>
        </p:nvSpPr>
        <p:spPr>
          <a:xfrm>
            <a:off x="85346" y="623750"/>
            <a:ext cx="5941312" cy="769441"/>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Observe o quadrilátero EFHG representado no plano cartesiano a seguir.</a:t>
            </a:r>
          </a:p>
        </p:txBody>
      </p:sp>
      <p:sp>
        <p:nvSpPr>
          <p:cNvPr id="7" name="CaixaDeTexto 6">
            <a:extLst>
              <a:ext uri="{FF2B5EF4-FFF2-40B4-BE49-F238E27FC236}">
                <a16:creationId xmlns:a16="http://schemas.microsoft.com/office/drawing/2014/main" id="{04B2FE25-28B9-2C3D-5EA8-9622AB2A3F17}"/>
              </a:ext>
            </a:extLst>
          </p:cNvPr>
          <p:cNvSpPr txBox="1"/>
          <p:nvPr/>
        </p:nvSpPr>
        <p:spPr>
          <a:xfrm>
            <a:off x="85346" y="4734342"/>
            <a:ext cx="5941310" cy="2123658"/>
          </a:xfrm>
          <a:prstGeom prst="rect">
            <a:avLst/>
          </a:prstGeom>
          <a:noFill/>
        </p:spPr>
        <p:txBody>
          <a:bodyPr wrap="square">
            <a:spAutoFit/>
          </a:bodyPr>
          <a:lstStyle/>
          <a:p>
            <a:pPr algn="just"/>
            <a:r>
              <a:rPr lang="pt-BR" sz="2200" dirty="0">
                <a:latin typeface="Arial Narrow" panose="020B0606020202030204" pitchFamily="34" charset="0"/>
              </a:rPr>
              <a:t>Quais são as coordenadas de cada um dos seus vértices? </a:t>
            </a:r>
          </a:p>
          <a:p>
            <a:pPr algn="just"/>
            <a:r>
              <a:rPr lang="pt-BR" sz="2200" dirty="0">
                <a:latin typeface="Arial Narrow" panose="020B0606020202030204" pitchFamily="34" charset="0"/>
              </a:rPr>
              <a:t>(A) (0 ; 4) ; (2 ; 0) ; (-4 ;-3) e (-5 ; 2). </a:t>
            </a:r>
          </a:p>
          <a:p>
            <a:pPr algn="just"/>
            <a:r>
              <a:rPr lang="pt-BR" sz="2200" dirty="0">
                <a:latin typeface="Arial Narrow" panose="020B0606020202030204" pitchFamily="34" charset="0"/>
              </a:rPr>
              <a:t>(B) (4 ; 0) ; (0 ; 2) ; (-3 ; -4) e (2 ; -5). </a:t>
            </a:r>
          </a:p>
          <a:p>
            <a:pPr algn="just"/>
            <a:r>
              <a:rPr lang="pt-BR" sz="2200" dirty="0">
                <a:latin typeface="Arial Narrow" panose="020B0606020202030204" pitchFamily="34" charset="0"/>
              </a:rPr>
              <a:t>(C) (2 ; 0) ; (4 ; 3) ; (5 ; 2) e (1 ; 4). </a:t>
            </a:r>
          </a:p>
          <a:p>
            <a:pPr algn="just"/>
            <a:r>
              <a:rPr lang="pt-BR" sz="2200" dirty="0">
                <a:latin typeface="Arial Narrow" panose="020B0606020202030204" pitchFamily="34" charset="0"/>
              </a:rPr>
              <a:t>(D) (0 ; 4) ; (2 ; 0) ; (-4 ; -3) e (2 ; -5).</a:t>
            </a:r>
          </a:p>
        </p:txBody>
      </p:sp>
      <p:sp>
        <p:nvSpPr>
          <p:cNvPr id="9" name="CaixaDeTexto 8">
            <a:extLst>
              <a:ext uri="{FF2B5EF4-FFF2-40B4-BE49-F238E27FC236}">
                <a16:creationId xmlns:a16="http://schemas.microsoft.com/office/drawing/2014/main" id="{D7912CF8-1980-2711-4B84-A685A24888DE}"/>
              </a:ext>
            </a:extLst>
          </p:cNvPr>
          <p:cNvSpPr txBox="1"/>
          <p:nvPr/>
        </p:nvSpPr>
        <p:spPr>
          <a:xfrm>
            <a:off x="6165344" y="653140"/>
            <a:ext cx="5941310" cy="1107996"/>
          </a:xfrm>
          <a:prstGeom prst="rect">
            <a:avLst/>
          </a:prstGeom>
          <a:noFill/>
        </p:spPr>
        <p:txBody>
          <a:bodyPr wrap="square">
            <a:spAutoFit/>
          </a:bodyPr>
          <a:lstStyle/>
          <a:p>
            <a:pPr algn="just"/>
            <a:r>
              <a:rPr lang="pt-BR" sz="2200" b="1" dirty="0">
                <a:latin typeface="Arial Narrow" panose="020B0606020202030204" pitchFamily="34" charset="0"/>
              </a:rPr>
              <a:t>Item 2</a:t>
            </a:r>
            <a:r>
              <a:rPr lang="pt-BR" sz="2200" dirty="0">
                <a:latin typeface="Arial Narrow" panose="020B0606020202030204" pitchFamily="34" charset="0"/>
              </a:rPr>
              <a:t>. Túlio desenhou um plano cartesiano simbolizando o bairro onde mora e marcou os pontos K, L, M, N e R, como pode ser visto na figura.</a:t>
            </a:r>
          </a:p>
        </p:txBody>
      </p:sp>
      <p:pic>
        <p:nvPicPr>
          <p:cNvPr id="11" name="Imagem 10">
            <a:extLst>
              <a:ext uri="{FF2B5EF4-FFF2-40B4-BE49-F238E27FC236}">
                <a16:creationId xmlns:a16="http://schemas.microsoft.com/office/drawing/2014/main" id="{360FABD0-AE9F-4445-5AA3-6AE98BA3BC59}"/>
              </a:ext>
            </a:extLst>
          </p:cNvPr>
          <p:cNvPicPr>
            <a:picLocks noChangeAspect="1"/>
          </p:cNvPicPr>
          <p:nvPr/>
        </p:nvPicPr>
        <p:blipFill>
          <a:blip r:embed="rId3"/>
          <a:stretch>
            <a:fillRect/>
          </a:stretch>
        </p:blipFill>
        <p:spPr>
          <a:xfrm>
            <a:off x="7849944" y="1758659"/>
            <a:ext cx="2572109" cy="2610214"/>
          </a:xfrm>
          <a:prstGeom prst="rect">
            <a:avLst/>
          </a:prstGeom>
        </p:spPr>
      </p:pic>
      <p:sp>
        <p:nvSpPr>
          <p:cNvPr id="13" name="CaixaDeTexto 12">
            <a:extLst>
              <a:ext uri="{FF2B5EF4-FFF2-40B4-BE49-F238E27FC236}">
                <a16:creationId xmlns:a16="http://schemas.microsoft.com/office/drawing/2014/main" id="{6FAE7DC1-0A85-0A46-6AF9-E9839B98EE94}"/>
              </a:ext>
            </a:extLst>
          </p:cNvPr>
          <p:cNvSpPr txBox="1"/>
          <p:nvPr/>
        </p:nvSpPr>
        <p:spPr>
          <a:xfrm>
            <a:off x="6165344" y="4368873"/>
            <a:ext cx="5941310" cy="2123658"/>
          </a:xfrm>
          <a:prstGeom prst="rect">
            <a:avLst/>
          </a:prstGeom>
          <a:noFill/>
        </p:spPr>
        <p:txBody>
          <a:bodyPr wrap="square">
            <a:spAutoFit/>
          </a:bodyPr>
          <a:lstStyle/>
          <a:p>
            <a:pPr algn="just"/>
            <a:r>
              <a:rPr lang="pt-BR" sz="2200" dirty="0">
                <a:latin typeface="Arial Narrow" panose="020B0606020202030204" pitchFamily="34" charset="0"/>
              </a:rPr>
              <a:t>Nesse plano cartesiano, a casa de Túlio está representada no ponto R e sua escola ficou localizada no ponto que tem a mesma coordenada x da casa e coordenada </a:t>
            </a:r>
            <a:r>
              <a:rPr lang="pt-BR" sz="2200" b="1" dirty="0">
                <a:latin typeface="Arial Narrow" panose="020B0606020202030204" pitchFamily="34" charset="0"/>
              </a:rPr>
              <a:t>y</a:t>
            </a:r>
            <a:r>
              <a:rPr lang="pt-BR" sz="2200" dirty="0">
                <a:latin typeface="Arial Narrow" panose="020B0606020202030204" pitchFamily="34" charset="0"/>
              </a:rPr>
              <a:t> igual a 1. Qual ponto representa a localização da escola de Túlio?</a:t>
            </a:r>
          </a:p>
          <a:p>
            <a:pPr algn="just"/>
            <a:r>
              <a:rPr lang="pt-BR" sz="2200" dirty="0">
                <a:latin typeface="Arial Narrow" panose="020B0606020202030204" pitchFamily="34" charset="0"/>
              </a:rPr>
              <a:t>(A) K            (B) L            (C) M            (D) N</a:t>
            </a:r>
          </a:p>
        </p:txBody>
      </p:sp>
    </p:spTree>
    <p:extLst>
      <p:ext uri="{BB962C8B-B14F-4D97-AF65-F5344CB8AC3E}">
        <p14:creationId xmlns:p14="http://schemas.microsoft.com/office/powerpoint/2010/main" val="14046577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FC302C9-2655-2AE6-0A43-7F34059F476F}"/>
              </a:ext>
            </a:extLst>
          </p:cNvPr>
          <p:cNvPicPr>
            <a:picLocks noChangeAspect="1"/>
          </p:cNvPicPr>
          <p:nvPr/>
        </p:nvPicPr>
        <p:blipFill rotWithShape="1">
          <a:blip r:embed="rId2">
            <a:extLst>
              <a:ext uri="{28A0092B-C50C-407E-A947-70E740481C1C}">
                <a14:useLocalDpi xmlns:a14="http://schemas.microsoft.com/office/drawing/2010/main" val="0"/>
              </a:ext>
            </a:extLst>
          </a:blip>
          <a:srcRect l="969" r="2939" b="4321"/>
          <a:stretch>
            <a:fillRect/>
          </a:stretch>
        </p:blipFill>
        <p:spPr bwMode="auto">
          <a:xfrm>
            <a:off x="127000" y="706690"/>
            <a:ext cx="3960000" cy="825333"/>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49B527D0-834C-68CA-A74D-8C966142785B}"/>
              </a:ext>
            </a:extLst>
          </p:cNvPr>
          <p:cNvSpPr txBox="1"/>
          <p:nvPr/>
        </p:nvSpPr>
        <p:spPr>
          <a:xfrm>
            <a:off x="127000" y="1603540"/>
            <a:ext cx="5899531" cy="2123658"/>
          </a:xfrm>
          <a:prstGeom prst="rect">
            <a:avLst/>
          </a:prstGeom>
          <a:noFill/>
        </p:spPr>
        <p:txBody>
          <a:bodyPr wrap="square">
            <a:spAutoFit/>
          </a:bodyPr>
          <a:lstStyle/>
          <a:p>
            <a:pPr algn="ctr"/>
            <a:r>
              <a:rPr lang="pt-BR" sz="2200" b="1" dirty="0">
                <a:latin typeface="Arial Narrow" panose="020B0606020202030204" pitchFamily="34" charset="0"/>
              </a:rPr>
              <a:t>TRANSFORMAÇÕES GEOMÉTRICAS </a:t>
            </a:r>
          </a:p>
          <a:p>
            <a:pPr algn="ctr"/>
            <a:endParaRPr lang="pt-BR" sz="2200" dirty="0">
              <a:latin typeface="Arial Narrow" panose="020B0606020202030204" pitchFamily="34" charset="0"/>
            </a:endParaRPr>
          </a:p>
          <a:p>
            <a:pPr algn="just"/>
            <a:r>
              <a:rPr lang="pt-BR" sz="2200" dirty="0">
                <a:latin typeface="Arial Narrow" panose="020B0606020202030204" pitchFamily="34" charset="0"/>
              </a:rPr>
              <a:t>É uma aplicação </a:t>
            </a:r>
            <a:r>
              <a:rPr lang="pt-BR" sz="2200" dirty="0" err="1">
                <a:latin typeface="Arial Narrow" panose="020B0606020202030204" pitchFamily="34" charset="0"/>
              </a:rPr>
              <a:t>bijetiva</a:t>
            </a:r>
            <a:r>
              <a:rPr lang="pt-BR" sz="2200" dirty="0">
                <a:latin typeface="Arial Narrow" panose="020B0606020202030204" pitchFamily="34" charset="0"/>
              </a:rPr>
              <a:t> entre duas figuras geométricas, no mesmo plano ou em planos diferentes, onde a partir de uma figura geométrica original se forma outra geometricamente igual ou semelhante à primeira. </a:t>
            </a:r>
          </a:p>
        </p:txBody>
      </p:sp>
      <p:sp>
        <p:nvSpPr>
          <p:cNvPr id="7" name="CaixaDeTexto 6">
            <a:extLst>
              <a:ext uri="{FF2B5EF4-FFF2-40B4-BE49-F238E27FC236}">
                <a16:creationId xmlns:a16="http://schemas.microsoft.com/office/drawing/2014/main" id="{88D49558-7908-C357-1216-DA0ECBFE8465}"/>
              </a:ext>
            </a:extLst>
          </p:cNvPr>
          <p:cNvSpPr txBox="1"/>
          <p:nvPr/>
        </p:nvSpPr>
        <p:spPr>
          <a:xfrm>
            <a:off x="6275093" y="1549643"/>
            <a:ext cx="5703445" cy="2123658"/>
          </a:xfrm>
          <a:prstGeom prst="rect">
            <a:avLst/>
          </a:prstGeom>
          <a:noFill/>
        </p:spPr>
        <p:txBody>
          <a:bodyPr wrap="square">
            <a:spAutoFit/>
          </a:bodyPr>
          <a:lstStyle/>
          <a:p>
            <a:pPr algn="just"/>
            <a:r>
              <a:rPr lang="pt-BR" sz="2200" dirty="0">
                <a:latin typeface="Arial Narrow" panose="020B0606020202030204" pitchFamily="34" charset="0"/>
              </a:rPr>
              <a:t>Aplicação </a:t>
            </a:r>
            <a:r>
              <a:rPr lang="pt-BR" sz="2200" dirty="0" err="1">
                <a:latin typeface="Arial Narrow" panose="020B0606020202030204" pitchFamily="34" charset="0"/>
              </a:rPr>
              <a:t>bijetiva</a:t>
            </a:r>
            <a:r>
              <a:rPr lang="pt-BR" sz="2200" dirty="0">
                <a:latin typeface="Arial Narrow" panose="020B0606020202030204" pitchFamily="34" charset="0"/>
              </a:rPr>
              <a:t>, em uma transformação geométrica, acontece quando cada ponto da figura original corresponde a um único ponto da nova figura, e cada ponto da nova figura veio de um único ponto da figura original, ou seja, mantêm-se a correspondência de um para um entre elas.</a:t>
            </a:r>
          </a:p>
        </p:txBody>
      </p:sp>
      <p:pic>
        <p:nvPicPr>
          <p:cNvPr id="13" name="Imagem 12">
            <a:extLst>
              <a:ext uri="{FF2B5EF4-FFF2-40B4-BE49-F238E27FC236}">
                <a16:creationId xmlns:a16="http://schemas.microsoft.com/office/drawing/2014/main" id="{2FD76810-60DA-4677-CC49-40EC1FA41FAF}"/>
              </a:ext>
            </a:extLst>
          </p:cNvPr>
          <p:cNvPicPr>
            <a:picLocks noChangeAspect="1"/>
          </p:cNvPicPr>
          <p:nvPr/>
        </p:nvPicPr>
        <p:blipFill>
          <a:blip r:embed="rId3"/>
          <a:stretch>
            <a:fillRect/>
          </a:stretch>
        </p:blipFill>
        <p:spPr>
          <a:xfrm>
            <a:off x="6165471" y="706690"/>
            <a:ext cx="5944867" cy="3171333"/>
          </a:xfrm>
          <a:prstGeom prst="rect">
            <a:avLst/>
          </a:prstGeom>
        </p:spPr>
      </p:pic>
      <p:sp>
        <p:nvSpPr>
          <p:cNvPr id="17" name="CaixaDeTexto 16">
            <a:extLst>
              <a:ext uri="{FF2B5EF4-FFF2-40B4-BE49-F238E27FC236}">
                <a16:creationId xmlns:a16="http://schemas.microsoft.com/office/drawing/2014/main" id="{F011EE54-63E5-812E-A23C-BB066A7D1292}"/>
              </a:ext>
            </a:extLst>
          </p:cNvPr>
          <p:cNvSpPr txBox="1"/>
          <p:nvPr/>
        </p:nvSpPr>
        <p:spPr>
          <a:xfrm>
            <a:off x="6165471" y="4027652"/>
            <a:ext cx="5944867" cy="2123658"/>
          </a:xfrm>
          <a:prstGeom prst="rect">
            <a:avLst/>
          </a:prstGeom>
          <a:noFill/>
        </p:spPr>
        <p:txBody>
          <a:bodyPr wrap="square">
            <a:spAutoFit/>
          </a:bodyPr>
          <a:lstStyle/>
          <a:p>
            <a:pPr algn="just"/>
            <a:r>
              <a:rPr lang="pt-BR" sz="2200" dirty="0">
                <a:latin typeface="Arial Narrow" panose="020B0606020202030204" pitchFamily="34" charset="0"/>
              </a:rPr>
              <a:t>Quando se realiza alguma transformação geométrica podem ocorrer duas situações: </a:t>
            </a:r>
          </a:p>
          <a:p>
            <a:pPr algn="just"/>
            <a:r>
              <a:rPr lang="pt-BR" sz="2200" dirty="0">
                <a:latin typeface="Arial Narrow" panose="020B0606020202030204" pitchFamily="34" charset="0"/>
              </a:rPr>
              <a:t>♦ As transformações de homotetia são aquelas em que a forma da figura é mantida, mas as medidas dos lados são ampliadas ou reduzidas. Assim, a figura trans formada é </a:t>
            </a:r>
            <a:r>
              <a:rPr lang="pt-BR" sz="2200" u="sng" dirty="0">
                <a:latin typeface="Arial Narrow" panose="020B0606020202030204" pitchFamily="34" charset="0"/>
              </a:rPr>
              <a:t>semelhante</a:t>
            </a:r>
            <a:r>
              <a:rPr lang="pt-BR" sz="2200" dirty="0">
                <a:latin typeface="Arial Narrow" panose="020B0606020202030204" pitchFamily="34" charset="0"/>
              </a:rPr>
              <a:t> à original.</a:t>
            </a:r>
          </a:p>
        </p:txBody>
      </p:sp>
    </p:spTree>
    <p:extLst>
      <p:ext uri="{BB962C8B-B14F-4D97-AF65-F5344CB8AC3E}">
        <p14:creationId xmlns:p14="http://schemas.microsoft.com/office/powerpoint/2010/main" val="699454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6BA4BA2-6904-8733-3292-FDD1CA235577}"/>
              </a:ext>
            </a:extLst>
          </p:cNvPr>
          <p:cNvPicPr>
            <a:picLocks noChangeAspect="1"/>
          </p:cNvPicPr>
          <p:nvPr/>
        </p:nvPicPr>
        <p:blipFill>
          <a:blip r:embed="rId2"/>
          <a:stretch>
            <a:fillRect/>
          </a:stretch>
        </p:blipFill>
        <p:spPr>
          <a:xfrm>
            <a:off x="1077996" y="731982"/>
            <a:ext cx="4320000" cy="1865968"/>
          </a:xfrm>
          <a:prstGeom prst="rect">
            <a:avLst/>
          </a:prstGeom>
        </p:spPr>
      </p:pic>
      <p:sp>
        <p:nvSpPr>
          <p:cNvPr id="5" name="CaixaDeTexto 4">
            <a:extLst>
              <a:ext uri="{FF2B5EF4-FFF2-40B4-BE49-F238E27FC236}">
                <a16:creationId xmlns:a16="http://schemas.microsoft.com/office/drawing/2014/main" id="{7B3D207F-2824-FF8E-2BB8-A51BF87A7E0A}"/>
              </a:ext>
            </a:extLst>
          </p:cNvPr>
          <p:cNvSpPr txBox="1"/>
          <p:nvPr/>
        </p:nvSpPr>
        <p:spPr>
          <a:xfrm>
            <a:off x="66294" y="2690336"/>
            <a:ext cx="5959602" cy="2123658"/>
          </a:xfrm>
          <a:prstGeom prst="rect">
            <a:avLst/>
          </a:prstGeom>
          <a:noFill/>
        </p:spPr>
        <p:txBody>
          <a:bodyPr wrap="square">
            <a:spAutoFit/>
          </a:bodyPr>
          <a:lstStyle/>
          <a:p>
            <a:pPr algn="just"/>
            <a:r>
              <a:rPr lang="pt-BR" sz="2200" dirty="0">
                <a:latin typeface="Arial Narrow" panose="020B0606020202030204" pitchFamily="34" charset="0"/>
              </a:rPr>
              <a:t>As transformações isométricas são movimentos que não alteram o tamanho nem a forma da figura. Entre elas estão a translação, a rotação e a reflexão. Como as distâncias entre os pontos e as medidas dos ângulos são preservadas, a figura obtida é congruente à figura original.</a:t>
            </a:r>
          </a:p>
        </p:txBody>
      </p:sp>
      <p:pic>
        <p:nvPicPr>
          <p:cNvPr id="7" name="Imagem 6">
            <a:extLst>
              <a:ext uri="{FF2B5EF4-FFF2-40B4-BE49-F238E27FC236}">
                <a16:creationId xmlns:a16="http://schemas.microsoft.com/office/drawing/2014/main" id="{5525378E-39E1-F270-E8A2-5CBC0255094B}"/>
              </a:ext>
            </a:extLst>
          </p:cNvPr>
          <p:cNvPicPr>
            <a:picLocks noChangeAspect="1"/>
          </p:cNvPicPr>
          <p:nvPr/>
        </p:nvPicPr>
        <p:blipFill>
          <a:blip r:embed="rId3"/>
          <a:stretch>
            <a:fillRect/>
          </a:stretch>
        </p:blipFill>
        <p:spPr>
          <a:xfrm>
            <a:off x="1077995" y="4906380"/>
            <a:ext cx="4320000" cy="1494135"/>
          </a:xfrm>
          <a:prstGeom prst="rect">
            <a:avLst/>
          </a:prstGeom>
        </p:spPr>
      </p:pic>
      <p:sp>
        <p:nvSpPr>
          <p:cNvPr id="9" name="CaixaDeTexto 8">
            <a:extLst>
              <a:ext uri="{FF2B5EF4-FFF2-40B4-BE49-F238E27FC236}">
                <a16:creationId xmlns:a16="http://schemas.microsoft.com/office/drawing/2014/main" id="{BED464FC-3EB7-F1F6-7063-3D43C1D07635}"/>
              </a:ext>
            </a:extLst>
          </p:cNvPr>
          <p:cNvSpPr txBox="1"/>
          <p:nvPr/>
        </p:nvSpPr>
        <p:spPr>
          <a:xfrm>
            <a:off x="6169914" y="731982"/>
            <a:ext cx="5909310" cy="2123658"/>
          </a:xfrm>
          <a:prstGeom prst="rect">
            <a:avLst/>
          </a:prstGeom>
          <a:noFill/>
        </p:spPr>
        <p:txBody>
          <a:bodyPr wrap="square">
            <a:spAutoFit/>
          </a:bodyPr>
          <a:lstStyle/>
          <a:p>
            <a:pPr algn="just"/>
            <a:r>
              <a:rPr lang="pt-BR" sz="2200" dirty="0">
                <a:latin typeface="Arial Narrow" panose="020B0606020202030204" pitchFamily="34" charset="0"/>
              </a:rPr>
              <a:t>As </a:t>
            </a:r>
            <a:r>
              <a:rPr lang="pt-BR" sz="2200" dirty="0">
                <a:solidFill>
                  <a:srgbClr val="FF0000"/>
                </a:solidFill>
                <a:latin typeface="Arial Narrow" panose="020B0606020202030204" pitchFamily="34" charset="0"/>
              </a:rPr>
              <a:t>isometrias</a:t>
            </a:r>
            <a:r>
              <a:rPr lang="pt-BR" sz="2200" dirty="0">
                <a:latin typeface="Arial Narrow" panose="020B0606020202030204" pitchFamily="34" charset="0"/>
              </a:rPr>
              <a:t> (ou </a:t>
            </a:r>
            <a:r>
              <a:rPr lang="pt-BR" sz="2200" b="1" dirty="0">
                <a:latin typeface="Arial Narrow" panose="020B0606020202030204" pitchFamily="34" charset="0"/>
              </a:rPr>
              <a:t>simetrias</a:t>
            </a:r>
            <a:r>
              <a:rPr lang="pt-BR" sz="2200" dirty="0">
                <a:latin typeface="Arial Narrow" panose="020B0606020202030204" pitchFamily="34" charset="0"/>
              </a:rPr>
              <a:t>) podem modificar a posição de uma figura no plano, mas produzem sempre figuras que têm a mesma forma e as mesmas medidas, ou seja, produzem </a:t>
            </a:r>
            <a:r>
              <a:rPr lang="pt-BR" sz="2200" b="1" dirty="0">
                <a:latin typeface="Arial Narrow" panose="020B0606020202030204" pitchFamily="34" charset="0"/>
              </a:rPr>
              <a:t>figuras congruentes </a:t>
            </a:r>
            <a:r>
              <a:rPr lang="pt-BR" sz="2200" dirty="0">
                <a:latin typeface="Arial Narrow" panose="020B0606020202030204" pitchFamily="34" charset="0"/>
              </a:rPr>
              <a:t>à original. Essas simetrias são classificadas em: </a:t>
            </a:r>
            <a:r>
              <a:rPr lang="pt-BR" sz="2200" b="1" dirty="0">
                <a:latin typeface="Arial Narrow" panose="020B0606020202030204" pitchFamily="34" charset="0"/>
              </a:rPr>
              <a:t>translação, reflexão </a:t>
            </a:r>
            <a:r>
              <a:rPr lang="pt-BR" sz="2200" dirty="0">
                <a:latin typeface="Arial Narrow" panose="020B0606020202030204" pitchFamily="34" charset="0"/>
              </a:rPr>
              <a:t>e</a:t>
            </a:r>
            <a:r>
              <a:rPr lang="pt-BR" sz="2200" b="1" dirty="0">
                <a:latin typeface="Arial Narrow" panose="020B0606020202030204" pitchFamily="34" charset="0"/>
              </a:rPr>
              <a:t> rotação. </a:t>
            </a:r>
          </a:p>
        </p:txBody>
      </p:sp>
      <p:sp>
        <p:nvSpPr>
          <p:cNvPr id="11" name="CaixaDeTexto 10">
            <a:extLst>
              <a:ext uri="{FF2B5EF4-FFF2-40B4-BE49-F238E27FC236}">
                <a16:creationId xmlns:a16="http://schemas.microsoft.com/office/drawing/2014/main" id="{103B1091-848A-A768-3535-98C23D31A134}"/>
              </a:ext>
            </a:extLst>
          </p:cNvPr>
          <p:cNvSpPr txBox="1"/>
          <p:nvPr/>
        </p:nvSpPr>
        <p:spPr>
          <a:xfrm>
            <a:off x="6166106" y="3120104"/>
            <a:ext cx="5913118" cy="2462213"/>
          </a:xfrm>
          <a:prstGeom prst="rect">
            <a:avLst/>
          </a:prstGeom>
          <a:noFill/>
        </p:spPr>
        <p:txBody>
          <a:bodyPr wrap="square">
            <a:spAutoFit/>
          </a:bodyPr>
          <a:lstStyle/>
          <a:p>
            <a:pPr algn="ctr"/>
            <a:r>
              <a:rPr lang="pt-BR" sz="2200" b="1" dirty="0">
                <a:latin typeface="Arial Narrow" panose="020B0606020202030204" pitchFamily="34" charset="0"/>
              </a:rPr>
              <a:t>ISOMETRIA DE TRANSLAÇÃO </a:t>
            </a:r>
          </a:p>
          <a:p>
            <a:pPr algn="ctr"/>
            <a:endParaRPr lang="pt-BR" sz="2200" b="1" dirty="0">
              <a:latin typeface="Arial Narrow" panose="020B0606020202030204" pitchFamily="34" charset="0"/>
            </a:endParaRPr>
          </a:p>
          <a:p>
            <a:pPr algn="just"/>
            <a:r>
              <a:rPr lang="pt-BR" sz="2200" dirty="0">
                <a:latin typeface="Arial Narrow" panose="020B0606020202030204" pitchFamily="34" charset="0"/>
              </a:rPr>
              <a:t>A translação é uma transformação isométrica em que uma figura é deslocada em uma determinada direção e sentido, sem alterar sua forma, seu tamanho ou sua orientação. Nesse movimento, todos os pontos da figura percorrem a mesma distância. </a:t>
            </a:r>
          </a:p>
        </p:txBody>
      </p:sp>
    </p:spTree>
    <p:extLst>
      <p:ext uri="{BB962C8B-B14F-4D97-AF65-F5344CB8AC3E}">
        <p14:creationId xmlns:p14="http://schemas.microsoft.com/office/powerpoint/2010/main" val="38022868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D6BD497-6B44-76D6-C854-E21D991D0F02}"/>
              </a:ext>
            </a:extLst>
          </p:cNvPr>
          <p:cNvSpPr txBox="1"/>
          <p:nvPr/>
        </p:nvSpPr>
        <p:spPr>
          <a:xfrm>
            <a:off x="112014" y="671525"/>
            <a:ext cx="6094476" cy="430887"/>
          </a:xfrm>
          <a:prstGeom prst="rect">
            <a:avLst/>
          </a:prstGeom>
          <a:noFill/>
        </p:spPr>
        <p:txBody>
          <a:bodyPr wrap="square">
            <a:spAutoFit/>
          </a:bodyPr>
          <a:lstStyle/>
          <a:p>
            <a:r>
              <a:rPr lang="pt-BR" sz="2200" dirty="0">
                <a:latin typeface="Arial Narrow" panose="020B0606020202030204" pitchFamily="34" charset="0"/>
              </a:rPr>
              <a:t>Observe</a:t>
            </a:r>
            <a:endParaRPr lang="pt-BR" dirty="0"/>
          </a:p>
        </p:txBody>
      </p:sp>
      <p:pic>
        <p:nvPicPr>
          <p:cNvPr id="5" name="Imagem 4">
            <a:extLst>
              <a:ext uri="{FF2B5EF4-FFF2-40B4-BE49-F238E27FC236}">
                <a16:creationId xmlns:a16="http://schemas.microsoft.com/office/drawing/2014/main" id="{2B875312-3FF3-8222-888D-08EB5C122B0B}"/>
              </a:ext>
            </a:extLst>
          </p:cNvPr>
          <p:cNvPicPr>
            <a:picLocks noChangeAspect="1"/>
          </p:cNvPicPr>
          <p:nvPr/>
        </p:nvPicPr>
        <p:blipFill>
          <a:blip r:embed="rId2"/>
          <a:stretch>
            <a:fillRect/>
          </a:stretch>
        </p:blipFill>
        <p:spPr>
          <a:xfrm>
            <a:off x="1719252" y="1102412"/>
            <a:ext cx="2880000" cy="2600931"/>
          </a:xfrm>
          <a:prstGeom prst="rect">
            <a:avLst/>
          </a:prstGeom>
        </p:spPr>
      </p:pic>
      <p:sp>
        <p:nvSpPr>
          <p:cNvPr id="7" name="CaixaDeTexto 6">
            <a:extLst>
              <a:ext uri="{FF2B5EF4-FFF2-40B4-BE49-F238E27FC236}">
                <a16:creationId xmlns:a16="http://schemas.microsoft.com/office/drawing/2014/main" id="{CFBE56F6-AE50-5B14-E101-14D776C64A70}"/>
              </a:ext>
            </a:extLst>
          </p:cNvPr>
          <p:cNvSpPr txBox="1"/>
          <p:nvPr/>
        </p:nvSpPr>
        <p:spPr>
          <a:xfrm>
            <a:off x="112014" y="3788350"/>
            <a:ext cx="5859018" cy="430887"/>
          </a:xfrm>
          <a:prstGeom prst="rect">
            <a:avLst/>
          </a:prstGeom>
          <a:noFill/>
        </p:spPr>
        <p:txBody>
          <a:bodyPr wrap="square">
            <a:spAutoFit/>
          </a:bodyPr>
          <a:lstStyle/>
          <a:p>
            <a:pPr algn="just"/>
            <a:r>
              <a:rPr lang="pt-BR" sz="2200" dirty="0">
                <a:latin typeface="Arial Narrow" panose="020B0606020202030204" pitchFamily="34" charset="0"/>
              </a:rPr>
              <a:t>O triângulo A’B’C’ é congruente ao triângulo ABC.</a:t>
            </a:r>
          </a:p>
        </p:txBody>
      </p:sp>
      <p:pic>
        <p:nvPicPr>
          <p:cNvPr id="9" name="Imagem 8">
            <a:extLst>
              <a:ext uri="{FF2B5EF4-FFF2-40B4-BE49-F238E27FC236}">
                <a16:creationId xmlns:a16="http://schemas.microsoft.com/office/drawing/2014/main" id="{C02C5071-280D-37AD-33E5-DA8698A5DAB3}"/>
              </a:ext>
            </a:extLst>
          </p:cNvPr>
          <p:cNvPicPr>
            <a:picLocks noChangeAspect="1"/>
          </p:cNvPicPr>
          <p:nvPr/>
        </p:nvPicPr>
        <p:blipFill>
          <a:blip r:embed="rId3"/>
          <a:stretch>
            <a:fillRect/>
          </a:stretch>
        </p:blipFill>
        <p:spPr>
          <a:xfrm>
            <a:off x="1719252" y="4304245"/>
            <a:ext cx="2880000" cy="2369361"/>
          </a:xfrm>
          <a:prstGeom prst="rect">
            <a:avLst/>
          </a:prstGeom>
        </p:spPr>
      </p:pic>
      <p:sp>
        <p:nvSpPr>
          <p:cNvPr id="11" name="CaixaDeTexto 10">
            <a:extLst>
              <a:ext uri="{FF2B5EF4-FFF2-40B4-BE49-F238E27FC236}">
                <a16:creationId xmlns:a16="http://schemas.microsoft.com/office/drawing/2014/main" id="{59B8BE7C-34AF-8D55-0980-03C88004CCA8}"/>
              </a:ext>
            </a:extLst>
          </p:cNvPr>
          <p:cNvSpPr txBox="1"/>
          <p:nvPr/>
        </p:nvSpPr>
        <p:spPr>
          <a:xfrm>
            <a:off x="6206490" y="886968"/>
            <a:ext cx="5873496" cy="2462213"/>
          </a:xfrm>
          <a:prstGeom prst="rect">
            <a:avLst/>
          </a:prstGeom>
          <a:noFill/>
        </p:spPr>
        <p:txBody>
          <a:bodyPr wrap="square">
            <a:spAutoFit/>
          </a:bodyPr>
          <a:lstStyle/>
          <a:p>
            <a:pPr algn="ctr"/>
            <a:r>
              <a:rPr lang="pt-BR" sz="2200" b="1" dirty="0">
                <a:latin typeface="Arial Narrow" panose="020B0606020202030204" pitchFamily="34" charset="0"/>
              </a:rPr>
              <a:t>ISOMETRIA DE REFLEXÃO </a:t>
            </a:r>
          </a:p>
          <a:p>
            <a:endParaRPr lang="pt-BR" sz="2200" b="1" dirty="0">
              <a:latin typeface="Arial Narrow" panose="020B0606020202030204" pitchFamily="34" charset="0"/>
            </a:endParaRPr>
          </a:p>
          <a:p>
            <a:pPr algn="just"/>
            <a:r>
              <a:rPr lang="pt-BR" sz="2200" dirty="0">
                <a:latin typeface="Arial Narrow" panose="020B0606020202030204" pitchFamily="34" charset="0"/>
              </a:rPr>
              <a:t>Uma figura pode ser refletida, em um plano, de dois modos: em relação a </a:t>
            </a:r>
            <a:r>
              <a:rPr lang="pt-BR" sz="2200" u="sng" dirty="0">
                <a:latin typeface="Arial Narrow" panose="020B0606020202030204" pitchFamily="34" charset="0"/>
              </a:rPr>
              <a:t>uma</a:t>
            </a:r>
            <a:r>
              <a:rPr lang="pt-BR" sz="2200" dirty="0">
                <a:latin typeface="Arial Narrow" panose="020B0606020202030204" pitchFamily="34" charset="0"/>
              </a:rPr>
              <a:t> </a:t>
            </a:r>
            <a:r>
              <a:rPr lang="pt-BR" sz="2200" u="sng" dirty="0">
                <a:latin typeface="Arial Narrow" panose="020B0606020202030204" pitchFamily="34" charset="0"/>
              </a:rPr>
              <a:t>reta</a:t>
            </a:r>
            <a:r>
              <a:rPr lang="pt-BR" sz="2200" dirty="0">
                <a:latin typeface="Arial Narrow" panose="020B0606020202030204" pitchFamily="34" charset="0"/>
              </a:rPr>
              <a:t> ou em relação a </a:t>
            </a:r>
            <a:r>
              <a:rPr lang="pt-BR" sz="2200" u="sng" dirty="0">
                <a:latin typeface="Arial Narrow" panose="020B0606020202030204" pitchFamily="34" charset="0"/>
              </a:rPr>
              <a:t>um ponto</a:t>
            </a:r>
            <a:r>
              <a:rPr lang="pt-BR" sz="2200" dirty="0">
                <a:latin typeface="Arial Narrow" panose="020B0606020202030204" pitchFamily="34" charset="0"/>
              </a:rPr>
              <a:t>. Na figura, a seguir, o triângulo DEF foi obtido do triângulo ABC a partir da reflexão em relação à reta </a:t>
            </a:r>
            <a:r>
              <a:rPr lang="pt-BR" sz="2200" b="1" dirty="0">
                <a:latin typeface="Arial Narrow" panose="020B0606020202030204" pitchFamily="34" charset="0"/>
              </a:rPr>
              <a:t>r</a:t>
            </a:r>
            <a:r>
              <a:rPr lang="pt-BR" sz="2200" dirty="0">
                <a:latin typeface="Arial Narrow" panose="020B0606020202030204" pitchFamily="34" charset="0"/>
              </a:rPr>
              <a:t> indicada.</a:t>
            </a:r>
          </a:p>
        </p:txBody>
      </p:sp>
      <p:pic>
        <p:nvPicPr>
          <p:cNvPr id="13" name="Imagem 12">
            <a:extLst>
              <a:ext uri="{FF2B5EF4-FFF2-40B4-BE49-F238E27FC236}">
                <a16:creationId xmlns:a16="http://schemas.microsoft.com/office/drawing/2014/main" id="{E7219627-F457-5ABB-6D52-499E4741AA9B}"/>
              </a:ext>
            </a:extLst>
          </p:cNvPr>
          <p:cNvPicPr>
            <a:picLocks noChangeAspect="1"/>
          </p:cNvPicPr>
          <p:nvPr/>
        </p:nvPicPr>
        <p:blipFill>
          <a:blip r:embed="rId4"/>
          <a:stretch>
            <a:fillRect/>
          </a:stretch>
        </p:blipFill>
        <p:spPr>
          <a:xfrm>
            <a:off x="7696038" y="3260425"/>
            <a:ext cx="2894400" cy="2475474"/>
          </a:xfrm>
          <a:prstGeom prst="rect">
            <a:avLst/>
          </a:prstGeom>
        </p:spPr>
      </p:pic>
    </p:spTree>
    <p:extLst>
      <p:ext uri="{BB962C8B-B14F-4D97-AF65-F5344CB8AC3E}">
        <p14:creationId xmlns:p14="http://schemas.microsoft.com/office/powerpoint/2010/main" val="2377278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A0F6724-8D04-DD7B-3CFE-B2A5914577AC}"/>
              </a:ext>
            </a:extLst>
          </p:cNvPr>
          <p:cNvSpPr txBox="1"/>
          <p:nvPr/>
        </p:nvSpPr>
        <p:spPr>
          <a:xfrm>
            <a:off x="112014" y="805333"/>
            <a:ext cx="5904738" cy="3139321"/>
          </a:xfrm>
          <a:prstGeom prst="rect">
            <a:avLst/>
          </a:prstGeom>
          <a:noFill/>
        </p:spPr>
        <p:txBody>
          <a:bodyPr wrap="square">
            <a:spAutoFit/>
          </a:bodyPr>
          <a:lstStyle/>
          <a:p>
            <a:pPr algn="just"/>
            <a:r>
              <a:rPr lang="pt-BR" sz="2200" dirty="0">
                <a:latin typeface="Arial Narrow" panose="020B0606020202030204" pitchFamily="34" charset="0"/>
              </a:rPr>
              <a:t>Dizemos que esses dois triângulos são simétricos em relação à reta r, e que o triângulo DEF é a reflexão do triângulo ABC. E essa reta r é o </a:t>
            </a:r>
            <a:r>
              <a:rPr lang="pt-BR" sz="2200" u="sng" dirty="0">
                <a:latin typeface="Arial Narrow" panose="020B0606020202030204" pitchFamily="34" charset="0"/>
              </a:rPr>
              <a:t>eixo de reflexão ou eixo de simetria</a:t>
            </a:r>
            <a:r>
              <a:rPr lang="pt-BR" sz="2200" dirty="0">
                <a:latin typeface="Arial Narrow" panose="020B0606020202030204" pitchFamily="34" charset="0"/>
              </a:rPr>
              <a:t>. A simetria em relação a uma reta é chamada de </a:t>
            </a:r>
            <a:r>
              <a:rPr lang="pt-BR" sz="2200" b="1" dirty="0">
                <a:latin typeface="Arial Narrow" panose="020B0606020202030204" pitchFamily="34" charset="0"/>
              </a:rPr>
              <a:t>simetria axial</a:t>
            </a:r>
            <a:r>
              <a:rPr lang="pt-BR" sz="2200" dirty="0">
                <a:latin typeface="Arial Narrow" panose="020B0606020202030204" pitchFamily="34" charset="0"/>
              </a:rPr>
              <a:t>. </a:t>
            </a:r>
          </a:p>
          <a:p>
            <a:pPr algn="just"/>
            <a:r>
              <a:rPr lang="pt-BR" sz="2200" dirty="0">
                <a:latin typeface="Arial Narrow" panose="020B0606020202030204" pitchFamily="34" charset="0"/>
              </a:rPr>
              <a:t>Na figura, a seguir, o triângulo DEF foi obtido do triângulo ABC a partir da reflexão em relação ao </a:t>
            </a:r>
            <a:r>
              <a:rPr lang="pt-BR" sz="2200" b="1" dirty="0">
                <a:latin typeface="Arial Narrow" panose="020B0606020202030204" pitchFamily="34" charset="0"/>
              </a:rPr>
              <a:t>ponto P</a:t>
            </a:r>
            <a:r>
              <a:rPr lang="pt-BR" sz="2200" dirty="0">
                <a:latin typeface="Arial Narrow" panose="020B0606020202030204" pitchFamily="34" charset="0"/>
              </a:rPr>
              <a:t> indicado.</a:t>
            </a:r>
          </a:p>
          <a:p>
            <a:pPr algn="just"/>
            <a:endParaRPr lang="pt-BR" sz="2200" dirty="0">
              <a:latin typeface="Arial Narrow" panose="020B0606020202030204" pitchFamily="34" charset="0"/>
            </a:endParaRPr>
          </a:p>
        </p:txBody>
      </p:sp>
      <p:pic>
        <p:nvPicPr>
          <p:cNvPr id="5" name="Imagem 4">
            <a:extLst>
              <a:ext uri="{FF2B5EF4-FFF2-40B4-BE49-F238E27FC236}">
                <a16:creationId xmlns:a16="http://schemas.microsoft.com/office/drawing/2014/main" id="{A71E9E30-34D9-90D8-8ED6-E475393E27EB}"/>
              </a:ext>
            </a:extLst>
          </p:cNvPr>
          <p:cNvPicPr>
            <a:picLocks noChangeAspect="1"/>
          </p:cNvPicPr>
          <p:nvPr/>
        </p:nvPicPr>
        <p:blipFill>
          <a:blip r:embed="rId2"/>
          <a:stretch>
            <a:fillRect/>
          </a:stretch>
        </p:blipFill>
        <p:spPr>
          <a:xfrm>
            <a:off x="1630669" y="3593018"/>
            <a:ext cx="2880000" cy="2774751"/>
          </a:xfrm>
          <a:prstGeom prst="rect">
            <a:avLst/>
          </a:prstGeom>
        </p:spPr>
      </p:pic>
      <p:sp>
        <p:nvSpPr>
          <p:cNvPr id="7" name="CaixaDeTexto 6">
            <a:extLst>
              <a:ext uri="{FF2B5EF4-FFF2-40B4-BE49-F238E27FC236}">
                <a16:creationId xmlns:a16="http://schemas.microsoft.com/office/drawing/2014/main" id="{6B03D3E0-1DB5-72F5-1B61-21BCF26F09F1}"/>
              </a:ext>
            </a:extLst>
          </p:cNvPr>
          <p:cNvSpPr txBox="1"/>
          <p:nvPr/>
        </p:nvSpPr>
        <p:spPr>
          <a:xfrm>
            <a:off x="6097524" y="869341"/>
            <a:ext cx="5982462" cy="1107996"/>
          </a:xfrm>
          <a:prstGeom prst="rect">
            <a:avLst/>
          </a:prstGeom>
          <a:noFill/>
        </p:spPr>
        <p:txBody>
          <a:bodyPr wrap="square">
            <a:spAutoFit/>
          </a:bodyPr>
          <a:lstStyle/>
          <a:p>
            <a:pPr algn="just"/>
            <a:r>
              <a:rPr lang="pt-BR" sz="2200" dirty="0">
                <a:latin typeface="Arial Narrow" panose="020B0606020202030204" pitchFamily="34" charset="0"/>
              </a:rPr>
              <a:t>Dizemos que esses dois triângulos são simétricos em relação ao ponto P. A simetria em relação a um ponto é chamada de simetria central.</a:t>
            </a:r>
          </a:p>
        </p:txBody>
      </p:sp>
      <p:sp>
        <p:nvSpPr>
          <p:cNvPr id="9" name="CaixaDeTexto 8">
            <a:extLst>
              <a:ext uri="{FF2B5EF4-FFF2-40B4-BE49-F238E27FC236}">
                <a16:creationId xmlns:a16="http://schemas.microsoft.com/office/drawing/2014/main" id="{21A56DAD-078C-8B48-25AF-B5632BABD575}"/>
              </a:ext>
            </a:extLst>
          </p:cNvPr>
          <p:cNvSpPr txBox="1"/>
          <p:nvPr/>
        </p:nvSpPr>
        <p:spPr>
          <a:xfrm>
            <a:off x="6175250" y="2155966"/>
            <a:ext cx="5904736" cy="3477875"/>
          </a:xfrm>
          <a:prstGeom prst="rect">
            <a:avLst/>
          </a:prstGeom>
          <a:noFill/>
        </p:spPr>
        <p:txBody>
          <a:bodyPr wrap="square">
            <a:spAutoFit/>
          </a:bodyPr>
          <a:lstStyle/>
          <a:p>
            <a:pPr algn="ctr"/>
            <a:r>
              <a:rPr lang="pt-BR" sz="2200" b="1" dirty="0"/>
              <a:t>ISOMETRIA DE ROTAÇÃO </a:t>
            </a:r>
          </a:p>
          <a:p>
            <a:pPr algn="just"/>
            <a:r>
              <a:rPr lang="pt-BR" sz="2200" dirty="0">
                <a:latin typeface="Arial Narrow" panose="020B0606020202030204" pitchFamily="34" charset="0"/>
              </a:rPr>
              <a:t>A rotação é a </a:t>
            </a:r>
            <a:r>
              <a:rPr lang="pt-BR" sz="2200" b="1" dirty="0">
                <a:latin typeface="Arial Narrow" panose="020B0606020202030204" pitchFamily="34" charset="0"/>
              </a:rPr>
              <a:t>isometria</a:t>
            </a:r>
            <a:r>
              <a:rPr lang="pt-BR" sz="2200" dirty="0">
                <a:latin typeface="Arial Narrow" panose="020B0606020202030204" pitchFamily="34" charset="0"/>
              </a:rPr>
              <a:t> pela qual uma nova figura é obtida a partir de um giro da figura original ao redor de um único ponto fixo. Esse ponto é chamado de centro de rotação. Em uma rotação, o giro pode ser feito no sentido horário ou no sentido anti-horário, segundo certo ângulo. </a:t>
            </a:r>
          </a:p>
          <a:p>
            <a:pPr algn="just"/>
            <a:r>
              <a:rPr lang="pt-BR" sz="2200" dirty="0">
                <a:latin typeface="Arial Narrow" panose="020B0606020202030204" pitchFamily="34" charset="0"/>
              </a:rPr>
              <a:t>Na figura a seguir, o triângulo </a:t>
            </a:r>
            <a:r>
              <a:rPr lang="pt-BR" sz="2200" b="1" dirty="0">
                <a:latin typeface="Arial Narrow" panose="020B0606020202030204" pitchFamily="34" charset="0"/>
              </a:rPr>
              <a:t>A’B’C</a:t>
            </a:r>
            <a:r>
              <a:rPr lang="pt-BR" sz="2200" dirty="0">
                <a:latin typeface="Arial Narrow" panose="020B0606020202030204" pitchFamily="34" charset="0"/>
              </a:rPr>
              <a:t> foi obtido do triângulo </a:t>
            </a:r>
            <a:r>
              <a:rPr lang="pt-BR" sz="2200" b="1" dirty="0">
                <a:latin typeface="Arial Narrow" panose="020B0606020202030204" pitchFamily="34" charset="0"/>
              </a:rPr>
              <a:t>ABC</a:t>
            </a:r>
            <a:r>
              <a:rPr lang="pt-BR" sz="2200" dirty="0">
                <a:latin typeface="Arial Narrow" panose="020B0606020202030204" pitchFamily="34" charset="0"/>
              </a:rPr>
              <a:t>, a partir da rotação em relação ao ponto </a:t>
            </a:r>
            <a:r>
              <a:rPr lang="pt-BR" sz="2200" b="1" dirty="0">
                <a:latin typeface="Arial Narrow" panose="020B0606020202030204" pitchFamily="34" charset="0"/>
              </a:rPr>
              <a:t>C</a:t>
            </a:r>
            <a:r>
              <a:rPr lang="pt-BR" sz="2200" dirty="0">
                <a:latin typeface="Arial Narrow" panose="020B0606020202030204" pitchFamily="34" charset="0"/>
              </a:rPr>
              <a:t> indicado. A rotação foi de </a:t>
            </a:r>
            <a:r>
              <a:rPr lang="pt-BR" sz="2200" dirty="0">
                <a:solidFill>
                  <a:srgbClr val="00B050"/>
                </a:solidFill>
                <a:latin typeface="Arial Narrow" panose="020B0606020202030204" pitchFamily="34" charset="0"/>
              </a:rPr>
              <a:t>90° no sentido horário</a:t>
            </a:r>
            <a:r>
              <a:rPr lang="pt-BR" sz="2200" dirty="0">
                <a:latin typeface="Arial Narrow" panose="020B0606020202030204" pitchFamily="34" charset="0"/>
              </a:rPr>
              <a:t>.</a:t>
            </a:r>
          </a:p>
        </p:txBody>
      </p:sp>
    </p:spTree>
    <p:extLst>
      <p:ext uri="{BB962C8B-B14F-4D97-AF65-F5344CB8AC3E}">
        <p14:creationId xmlns:p14="http://schemas.microsoft.com/office/powerpoint/2010/main" val="2053013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0088A894-1FC3-921F-2631-001439FCCCEF}"/>
              </a:ext>
            </a:extLst>
          </p:cNvPr>
          <p:cNvPicPr>
            <a:picLocks noChangeAspect="1"/>
          </p:cNvPicPr>
          <p:nvPr/>
        </p:nvPicPr>
        <p:blipFill>
          <a:blip r:embed="rId2"/>
          <a:stretch>
            <a:fillRect/>
          </a:stretch>
        </p:blipFill>
        <p:spPr>
          <a:xfrm>
            <a:off x="1870836" y="744710"/>
            <a:ext cx="3240000" cy="2153415"/>
          </a:xfrm>
          <a:prstGeom prst="rect">
            <a:avLst/>
          </a:prstGeom>
        </p:spPr>
      </p:pic>
      <p:sp>
        <p:nvSpPr>
          <p:cNvPr id="13" name="CaixaDeTexto 12">
            <a:extLst>
              <a:ext uri="{FF2B5EF4-FFF2-40B4-BE49-F238E27FC236}">
                <a16:creationId xmlns:a16="http://schemas.microsoft.com/office/drawing/2014/main" id="{8AD977FD-9087-0DCB-7645-89E196AD54AC}"/>
              </a:ext>
            </a:extLst>
          </p:cNvPr>
          <p:cNvSpPr txBox="1"/>
          <p:nvPr/>
        </p:nvSpPr>
        <p:spPr>
          <a:xfrm>
            <a:off x="163830" y="2898125"/>
            <a:ext cx="5932170" cy="1785104"/>
          </a:xfrm>
          <a:prstGeom prst="rect">
            <a:avLst/>
          </a:prstGeom>
          <a:noFill/>
        </p:spPr>
        <p:txBody>
          <a:bodyPr wrap="square">
            <a:spAutoFit/>
          </a:bodyPr>
          <a:lstStyle/>
          <a:p>
            <a:pPr algn="just"/>
            <a:r>
              <a:rPr lang="pt-BR" sz="2200" dirty="0">
                <a:latin typeface="Arial Narrow" panose="020B0606020202030204" pitchFamily="34" charset="0"/>
              </a:rPr>
              <a:t>A rotação também pode ser realizada em torno de um ponto que não pertença à figura. </a:t>
            </a:r>
          </a:p>
          <a:p>
            <a:pPr algn="just"/>
            <a:r>
              <a:rPr lang="pt-BR" sz="2200" dirty="0">
                <a:latin typeface="Arial Narrow" panose="020B0606020202030204" pitchFamily="34" charset="0"/>
              </a:rPr>
              <a:t>Na figura, a seguir, o triângulo </a:t>
            </a:r>
            <a:r>
              <a:rPr lang="pt-BR" sz="2200" b="1" dirty="0">
                <a:latin typeface="Arial Narrow" panose="020B0606020202030204" pitchFamily="34" charset="0"/>
              </a:rPr>
              <a:t>A’B’C’ </a:t>
            </a:r>
            <a:r>
              <a:rPr lang="pt-BR" sz="2200" dirty="0">
                <a:latin typeface="Arial Narrow" panose="020B0606020202030204" pitchFamily="34" charset="0"/>
              </a:rPr>
              <a:t>foi obtido do triângulo </a:t>
            </a:r>
            <a:r>
              <a:rPr lang="pt-BR" sz="2200" b="1" dirty="0">
                <a:latin typeface="Arial Narrow" panose="020B0606020202030204" pitchFamily="34" charset="0"/>
              </a:rPr>
              <a:t>ABC</a:t>
            </a:r>
            <a:r>
              <a:rPr lang="pt-BR" sz="2200" dirty="0">
                <a:latin typeface="Arial Narrow" panose="020B0606020202030204" pitchFamily="34" charset="0"/>
              </a:rPr>
              <a:t>, a partir da rotação em relação ao ponto D indicado. A rotação foi de </a:t>
            </a:r>
            <a:r>
              <a:rPr lang="pt-BR" sz="2200" dirty="0">
                <a:solidFill>
                  <a:srgbClr val="00B050"/>
                </a:solidFill>
                <a:latin typeface="Arial Narrow" panose="020B0606020202030204" pitchFamily="34" charset="0"/>
              </a:rPr>
              <a:t>90° no sentido anti-horário</a:t>
            </a:r>
          </a:p>
        </p:txBody>
      </p:sp>
      <p:pic>
        <p:nvPicPr>
          <p:cNvPr id="15" name="Imagem 14">
            <a:extLst>
              <a:ext uri="{FF2B5EF4-FFF2-40B4-BE49-F238E27FC236}">
                <a16:creationId xmlns:a16="http://schemas.microsoft.com/office/drawing/2014/main" id="{CCC7ACA2-BE6E-A0B6-4F22-766049530D4E}"/>
              </a:ext>
            </a:extLst>
          </p:cNvPr>
          <p:cNvPicPr>
            <a:picLocks noChangeAspect="1"/>
          </p:cNvPicPr>
          <p:nvPr/>
        </p:nvPicPr>
        <p:blipFill>
          <a:blip r:embed="rId3"/>
          <a:srcRect r="9682" b="15877"/>
          <a:stretch>
            <a:fillRect/>
          </a:stretch>
        </p:blipFill>
        <p:spPr>
          <a:xfrm>
            <a:off x="7337863" y="884833"/>
            <a:ext cx="2546801" cy="2772767"/>
          </a:xfrm>
          <a:prstGeom prst="rect">
            <a:avLst/>
          </a:prstGeom>
        </p:spPr>
      </p:pic>
      <p:pic>
        <p:nvPicPr>
          <p:cNvPr id="17" name="Imagem 16">
            <a:extLst>
              <a:ext uri="{FF2B5EF4-FFF2-40B4-BE49-F238E27FC236}">
                <a16:creationId xmlns:a16="http://schemas.microsoft.com/office/drawing/2014/main" id="{27B8AC0A-2730-8824-3238-B80839ECE5EC}"/>
              </a:ext>
            </a:extLst>
          </p:cNvPr>
          <p:cNvPicPr>
            <a:picLocks noChangeAspect="1"/>
          </p:cNvPicPr>
          <p:nvPr/>
        </p:nvPicPr>
        <p:blipFill rotWithShape="1">
          <a:blip r:embed="rId4">
            <a:extLst>
              <a:ext uri="{28A0092B-C50C-407E-A947-70E740481C1C}">
                <a14:useLocalDpi xmlns:a14="http://schemas.microsoft.com/office/drawing/2010/main" val="0"/>
              </a:ext>
            </a:extLst>
          </a:blip>
          <a:srcRect l="1742" r="63619" b="-4"/>
          <a:stretch>
            <a:fillRect/>
          </a:stretch>
        </p:blipFill>
        <p:spPr bwMode="auto">
          <a:xfrm>
            <a:off x="6256909" y="3790677"/>
            <a:ext cx="2520000" cy="640226"/>
          </a:xfrm>
          <a:prstGeom prst="rect">
            <a:avLst/>
          </a:prstGeom>
          <a:noFill/>
          <a:ln>
            <a:noFill/>
          </a:ln>
          <a:extLst>
            <a:ext uri="{53640926-AAD7-44D8-BBD7-CCE9431645EC}">
              <a14:shadowObscured xmlns:a14="http://schemas.microsoft.com/office/drawing/2010/main"/>
            </a:ext>
          </a:extLst>
        </p:spPr>
      </p:pic>
      <p:sp>
        <p:nvSpPr>
          <p:cNvPr id="19" name="CaixaDeTexto 18">
            <a:extLst>
              <a:ext uri="{FF2B5EF4-FFF2-40B4-BE49-F238E27FC236}">
                <a16:creationId xmlns:a16="http://schemas.microsoft.com/office/drawing/2014/main" id="{7BDF43C6-7E36-B7F9-3C17-9AA06BD6B96F}"/>
              </a:ext>
            </a:extLst>
          </p:cNvPr>
          <p:cNvSpPr txBox="1"/>
          <p:nvPr/>
        </p:nvSpPr>
        <p:spPr>
          <a:xfrm>
            <a:off x="6192774" y="4476623"/>
            <a:ext cx="5835396" cy="769441"/>
          </a:xfrm>
          <a:prstGeom prst="rect">
            <a:avLst/>
          </a:prstGeom>
          <a:noFill/>
        </p:spPr>
        <p:txBody>
          <a:bodyPr wrap="square">
            <a:spAutoFit/>
          </a:bodyPr>
          <a:lstStyle/>
          <a:p>
            <a:pPr algn="just"/>
            <a:r>
              <a:rPr lang="pt-BR" sz="2200" b="1" dirty="0">
                <a:latin typeface="Arial Narrow" panose="020B0606020202030204" pitchFamily="34" charset="0"/>
              </a:rPr>
              <a:t>6. </a:t>
            </a:r>
            <a:r>
              <a:rPr lang="pt-BR" sz="2200" dirty="0">
                <a:latin typeface="Arial Narrow" panose="020B0606020202030204" pitchFamily="34" charset="0"/>
              </a:rPr>
              <a:t>Observe o triângulo ABC e o triângulo DEF na figura a seguir.</a:t>
            </a:r>
          </a:p>
        </p:txBody>
      </p:sp>
    </p:spTree>
    <p:extLst>
      <p:ext uri="{BB962C8B-B14F-4D97-AF65-F5344CB8AC3E}">
        <p14:creationId xmlns:p14="http://schemas.microsoft.com/office/powerpoint/2010/main" val="29815746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D4A1D22-6459-A17E-A021-3C32609520DF}"/>
              </a:ext>
            </a:extLst>
          </p:cNvPr>
          <p:cNvPicPr>
            <a:picLocks noChangeAspect="1"/>
          </p:cNvPicPr>
          <p:nvPr/>
        </p:nvPicPr>
        <p:blipFill>
          <a:blip r:embed="rId2"/>
          <a:stretch>
            <a:fillRect/>
          </a:stretch>
        </p:blipFill>
        <p:spPr>
          <a:xfrm>
            <a:off x="1042913" y="709294"/>
            <a:ext cx="4320000" cy="2504021"/>
          </a:xfrm>
          <a:prstGeom prst="rect">
            <a:avLst/>
          </a:prstGeom>
        </p:spPr>
      </p:pic>
      <p:sp>
        <p:nvSpPr>
          <p:cNvPr id="5" name="CaixaDeTexto 4">
            <a:extLst>
              <a:ext uri="{FF2B5EF4-FFF2-40B4-BE49-F238E27FC236}">
                <a16:creationId xmlns:a16="http://schemas.microsoft.com/office/drawing/2014/main" id="{58F40F54-DA8B-1DBF-E0A6-F9589751DDA0}"/>
              </a:ext>
            </a:extLst>
          </p:cNvPr>
          <p:cNvSpPr txBox="1"/>
          <p:nvPr/>
        </p:nvSpPr>
        <p:spPr>
          <a:xfrm>
            <a:off x="91440" y="3295611"/>
            <a:ext cx="5925312" cy="1107996"/>
          </a:xfrm>
          <a:prstGeom prst="rect">
            <a:avLst/>
          </a:prstGeom>
          <a:noFill/>
        </p:spPr>
        <p:txBody>
          <a:bodyPr wrap="square">
            <a:spAutoFit/>
          </a:bodyPr>
          <a:lstStyle/>
          <a:p>
            <a:pPr algn="just"/>
            <a:r>
              <a:rPr lang="pt-BR" sz="2200" dirty="0">
                <a:latin typeface="Arial Narrow" panose="020B0606020202030204" pitchFamily="34" charset="0"/>
              </a:rPr>
              <a:t>Qual foi a transformação geométrica utilizada no triângulo ABC para se obter o triângulo DEF? </a:t>
            </a:r>
          </a:p>
          <a:p>
            <a:pPr algn="just"/>
            <a:endParaRPr lang="pt-BR" sz="2200" dirty="0">
              <a:latin typeface="Arial Narrow" panose="020B0606020202030204" pitchFamily="34" charset="0"/>
            </a:endParaRPr>
          </a:p>
        </p:txBody>
      </p:sp>
      <p:sp>
        <p:nvSpPr>
          <p:cNvPr id="7" name="CaixaDeTexto 6">
            <a:extLst>
              <a:ext uri="{FF2B5EF4-FFF2-40B4-BE49-F238E27FC236}">
                <a16:creationId xmlns:a16="http://schemas.microsoft.com/office/drawing/2014/main" id="{43BBB937-2601-259B-98E9-BB4C6235ECA2}"/>
              </a:ext>
            </a:extLst>
          </p:cNvPr>
          <p:cNvSpPr txBox="1"/>
          <p:nvPr/>
        </p:nvSpPr>
        <p:spPr>
          <a:xfrm>
            <a:off x="6096000" y="709294"/>
            <a:ext cx="6009132" cy="1107996"/>
          </a:xfrm>
          <a:prstGeom prst="rect">
            <a:avLst/>
          </a:prstGeom>
          <a:noFill/>
        </p:spPr>
        <p:txBody>
          <a:bodyPr wrap="square">
            <a:spAutoFit/>
          </a:bodyPr>
          <a:lstStyle/>
          <a:p>
            <a:pPr algn="just"/>
            <a:r>
              <a:rPr lang="pt-BR" sz="2200" b="1" dirty="0">
                <a:latin typeface="Arial Narrow" panose="020B0606020202030204" pitchFamily="34" charset="0"/>
              </a:rPr>
              <a:t>7. </a:t>
            </a:r>
            <a:r>
              <a:rPr lang="pt-BR" sz="2200" dirty="0">
                <a:latin typeface="Arial Narrow" panose="020B0606020202030204" pitchFamily="34" charset="0"/>
              </a:rPr>
              <a:t>Associe as figuras da primeira coluna às transformações geométricas correspondentes na segunda coluna.</a:t>
            </a:r>
          </a:p>
        </p:txBody>
      </p:sp>
      <p:pic>
        <p:nvPicPr>
          <p:cNvPr id="11" name="Imagem 10">
            <a:extLst>
              <a:ext uri="{FF2B5EF4-FFF2-40B4-BE49-F238E27FC236}">
                <a16:creationId xmlns:a16="http://schemas.microsoft.com/office/drawing/2014/main" id="{31AF022B-9623-4085-75C6-2E75163FAA56}"/>
              </a:ext>
            </a:extLst>
          </p:cNvPr>
          <p:cNvPicPr>
            <a:picLocks noChangeAspect="1"/>
          </p:cNvPicPr>
          <p:nvPr/>
        </p:nvPicPr>
        <p:blipFill>
          <a:blip r:embed="rId3"/>
          <a:stretch>
            <a:fillRect/>
          </a:stretch>
        </p:blipFill>
        <p:spPr>
          <a:xfrm>
            <a:off x="6225244" y="4983408"/>
            <a:ext cx="3960000" cy="1293063"/>
          </a:xfrm>
          <a:prstGeom prst="rect">
            <a:avLst/>
          </a:prstGeom>
        </p:spPr>
      </p:pic>
      <p:pic>
        <p:nvPicPr>
          <p:cNvPr id="13" name="Imagem 12">
            <a:extLst>
              <a:ext uri="{FF2B5EF4-FFF2-40B4-BE49-F238E27FC236}">
                <a16:creationId xmlns:a16="http://schemas.microsoft.com/office/drawing/2014/main" id="{DE1BB1A6-5DA2-CF20-1A09-B32F661BA79D}"/>
              </a:ext>
            </a:extLst>
          </p:cNvPr>
          <p:cNvPicPr>
            <a:picLocks noChangeAspect="1"/>
          </p:cNvPicPr>
          <p:nvPr/>
        </p:nvPicPr>
        <p:blipFill>
          <a:blip r:embed="rId4"/>
          <a:stretch>
            <a:fillRect/>
          </a:stretch>
        </p:blipFill>
        <p:spPr>
          <a:xfrm>
            <a:off x="6225244" y="1828556"/>
            <a:ext cx="3960000" cy="1458948"/>
          </a:xfrm>
          <a:prstGeom prst="rect">
            <a:avLst/>
          </a:prstGeom>
        </p:spPr>
      </p:pic>
      <p:pic>
        <p:nvPicPr>
          <p:cNvPr id="15" name="Imagem 14">
            <a:extLst>
              <a:ext uri="{FF2B5EF4-FFF2-40B4-BE49-F238E27FC236}">
                <a16:creationId xmlns:a16="http://schemas.microsoft.com/office/drawing/2014/main" id="{4710D6AD-CB3A-0B4F-55C1-C8E0BD82D9FB}"/>
              </a:ext>
            </a:extLst>
          </p:cNvPr>
          <p:cNvPicPr>
            <a:picLocks noChangeAspect="1"/>
          </p:cNvPicPr>
          <p:nvPr/>
        </p:nvPicPr>
        <p:blipFill>
          <a:blip r:embed="rId5"/>
          <a:stretch>
            <a:fillRect/>
          </a:stretch>
        </p:blipFill>
        <p:spPr>
          <a:xfrm>
            <a:off x="6253823" y="3429000"/>
            <a:ext cx="3960000" cy="1412912"/>
          </a:xfrm>
          <a:prstGeom prst="rect">
            <a:avLst/>
          </a:prstGeom>
        </p:spPr>
      </p:pic>
    </p:spTree>
    <p:extLst>
      <p:ext uri="{BB962C8B-B14F-4D97-AF65-F5344CB8AC3E}">
        <p14:creationId xmlns:p14="http://schemas.microsoft.com/office/powerpoint/2010/main" val="3330488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F98127A-5148-637D-F6B3-B5F211EFAC2F}"/>
              </a:ext>
            </a:extLst>
          </p:cNvPr>
          <p:cNvSpPr txBox="1"/>
          <p:nvPr/>
        </p:nvSpPr>
        <p:spPr>
          <a:xfrm>
            <a:off x="118088" y="3644443"/>
            <a:ext cx="5795010" cy="430887"/>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Observe a figura, a seguir.</a:t>
            </a:r>
          </a:p>
        </p:txBody>
      </p:sp>
      <p:sp>
        <p:nvSpPr>
          <p:cNvPr id="7" name="CaixaDeTexto 6">
            <a:extLst>
              <a:ext uri="{FF2B5EF4-FFF2-40B4-BE49-F238E27FC236}">
                <a16:creationId xmlns:a16="http://schemas.microsoft.com/office/drawing/2014/main" id="{075A1EE7-FA33-A1B1-EAD4-0FC00525A76B}"/>
              </a:ext>
            </a:extLst>
          </p:cNvPr>
          <p:cNvSpPr txBox="1"/>
          <p:nvPr/>
        </p:nvSpPr>
        <p:spPr>
          <a:xfrm>
            <a:off x="6096000" y="824216"/>
            <a:ext cx="5866935" cy="2123658"/>
          </a:xfrm>
          <a:prstGeom prst="rect">
            <a:avLst/>
          </a:prstGeom>
          <a:noFill/>
        </p:spPr>
        <p:txBody>
          <a:bodyPr wrap="square">
            <a:spAutoFit/>
          </a:bodyPr>
          <a:lstStyle/>
          <a:p>
            <a:pPr algn="just"/>
            <a:r>
              <a:rPr lang="pt-BR" sz="2200" dirty="0">
                <a:latin typeface="Arial Narrow" panose="020B0606020202030204" pitchFamily="34" charset="0"/>
              </a:rPr>
              <a:t>Pode-se afirmar que uma das figuras foi obtida a partir da outra através de uma </a:t>
            </a:r>
          </a:p>
          <a:p>
            <a:pPr algn="just"/>
            <a:r>
              <a:rPr lang="pt-BR" sz="2200" dirty="0">
                <a:latin typeface="Arial Narrow" panose="020B0606020202030204" pitchFamily="34" charset="0"/>
              </a:rPr>
              <a:t>(A) ampliação. </a:t>
            </a:r>
          </a:p>
          <a:p>
            <a:pPr algn="just"/>
            <a:r>
              <a:rPr lang="pt-BR" sz="2200" dirty="0">
                <a:latin typeface="Arial Narrow" panose="020B0606020202030204" pitchFamily="34" charset="0"/>
              </a:rPr>
              <a:t>(B) reflexão. </a:t>
            </a:r>
          </a:p>
          <a:p>
            <a:pPr algn="just"/>
            <a:r>
              <a:rPr lang="pt-BR" sz="2200" dirty="0">
                <a:latin typeface="Arial Narrow" panose="020B0606020202030204" pitchFamily="34" charset="0"/>
              </a:rPr>
              <a:t>(C) rotação. </a:t>
            </a:r>
          </a:p>
          <a:p>
            <a:pPr algn="just"/>
            <a:r>
              <a:rPr lang="pt-BR" sz="2200" dirty="0">
                <a:latin typeface="Arial Narrow" panose="020B0606020202030204" pitchFamily="34" charset="0"/>
              </a:rPr>
              <a:t>(D) translação.</a:t>
            </a:r>
          </a:p>
        </p:txBody>
      </p:sp>
      <p:pic>
        <p:nvPicPr>
          <p:cNvPr id="9" name="Imagem 8">
            <a:extLst>
              <a:ext uri="{FF2B5EF4-FFF2-40B4-BE49-F238E27FC236}">
                <a16:creationId xmlns:a16="http://schemas.microsoft.com/office/drawing/2014/main" id="{99A5475C-2E29-7256-A9E8-05555A52F1AD}"/>
              </a:ext>
            </a:extLst>
          </p:cNvPr>
          <p:cNvPicPr>
            <a:picLocks noChangeAspect="1"/>
          </p:cNvPicPr>
          <p:nvPr/>
        </p:nvPicPr>
        <p:blipFill>
          <a:blip r:embed="rId2"/>
          <a:stretch>
            <a:fillRect/>
          </a:stretch>
        </p:blipFill>
        <p:spPr>
          <a:xfrm>
            <a:off x="1213355" y="4075330"/>
            <a:ext cx="3628310" cy="1959817"/>
          </a:xfrm>
          <a:prstGeom prst="rect">
            <a:avLst/>
          </a:prstGeom>
        </p:spPr>
      </p:pic>
      <p:sp>
        <p:nvSpPr>
          <p:cNvPr id="11" name="CaixaDeTexto 10">
            <a:extLst>
              <a:ext uri="{FF2B5EF4-FFF2-40B4-BE49-F238E27FC236}">
                <a16:creationId xmlns:a16="http://schemas.microsoft.com/office/drawing/2014/main" id="{138B8F88-542D-A62E-AB62-6B2178C47F0B}"/>
              </a:ext>
            </a:extLst>
          </p:cNvPr>
          <p:cNvSpPr txBox="1"/>
          <p:nvPr/>
        </p:nvSpPr>
        <p:spPr>
          <a:xfrm>
            <a:off x="230293" y="1625608"/>
            <a:ext cx="5570601" cy="1785104"/>
          </a:xfrm>
          <a:prstGeom prst="rect">
            <a:avLst/>
          </a:prstGeom>
          <a:noFill/>
        </p:spPr>
        <p:txBody>
          <a:bodyPr wrap="square">
            <a:spAutoFit/>
          </a:bodyPr>
          <a:lstStyle/>
          <a:p>
            <a:pPr algn="just"/>
            <a:r>
              <a:rPr lang="pt-BR" sz="2200" dirty="0">
                <a:latin typeface="Arial Narrow" panose="020B0606020202030204" pitchFamily="34" charset="0"/>
              </a:rPr>
              <a:t>Caro(a) estudante, neste momento vamos exerci tara habilidade de </a:t>
            </a:r>
            <a:r>
              <a:rPr lang="pt-BR" sz="2200" b="1" dirty="0">
                <a:latin typeface="Arial Narrow" panose="020B0606020202030204" pitchFamily="34" charset="0"/>
              </a:rPr>
              <a:t>reconhecer</a:t>
            </a:r>
            <a:r>
              <a:rPr lang="pt-BR" sz="2200" dirty="0">
                <a:latin typeface="Arial Narrow" panose="020B0606020202030204" pitchFamily="34" charset="0"/>
              </a:rPr>
              <a:t> uma figura construída por uma transformação geométrica. Fique atento à sua resolução, marque apenas uma alternativa e verifique a solução.</a:t>
            </a:r>
          </a:p>
        </p:txBody>
      </p:sp>
      <p:pic>
        <p:nvPicPr>
          <p:cNvPr id="15" name="Imagem 14">
            <a:extLst>
              <a:ext uri="{FF2B5EF4-FFF2-40B4-BE49-F238E27FC236}">
                <a16:creationId xmlns:a16="http://schemas.microsoft.com/office/drawing/2014/main" id="{F113CD0C-F8F4-0341-A559-90135DBDA4E0}"/>
              </a:ext>
            </a:extLst>
          </p:cNvPr>
          <p:cNvPicPr>
            <a:picLocks noChangeAspect="1"/>
          </p:cNvPicPr>
          <p:nvPr/>
        </p:nvPicPr>
        <p:blipFill>
          <a:blip r:embed="rId3"/>
          <a:stretch>
            <a:fillRect/>
          </a:stretch>
        </p:blipFill>
        <p:spPr>
          <a:xfrm>
            <a:off x="121158" y="638184"/>
            <a:ext cx="5812705" cy="2933214"/>
          </a:xfrm>
          <a:prstGeom prst="rect">
            <a:avLst/>
          </a:prstGeom>
        </p:spPr>
      </p:pic>
      <p:sp>
        <p:nvSpPr>
          <p:cNvPr id="17" name="CaixaDeTexto 16">
            <a:extLst>
              <a:ext uri="{FF2B5EF4-FFF2-40B4-BE49-F238E27FC236}">
                <a16:creationId xmlns:a16="http://schemas.microsoft.com/office/drawing/2014/main" id="{A8A0172F-2936-926A-AF42-507C25F91A35}"/>
              </a:ext>
            </a:extLst>
          </p:cNvPr>
          <p:cNvSpPr txBox="1"/>
          <p:nvPr/>
        </p:nvSpPr>
        <p:spPr>
          <a:xfrm>
            <a:off x="6097524" y="3041380"/>
            <a:ext cx="5864183" cy="430887"/>
          </a:xfrm>
          <a:prstGeom prst="rect">
            <a:avLst/>
          </a:prstGeom>
          <a:noFill/>
        </p:spPr>
        <p:txBody>
          <a:bodyPr wrap="square">
            <a:spAutoFit/>
          </a:bodyPr>
          <a:lstStyle/>
          <a:p>
            <a:pPr algn="just"/>
            <a:r>
              <a:rPr lang="pt-BR" sz="2200" b="1" dirty="0">
                <a:latin typeface="Arial Narrow" panose="020B0606020202030204" pitchFamily="34" charset="0"/>
              </a:rPr>
              <a:t>Item 2. </a:t>
            </a:r>
            <a:r>
              <a:rPr lang="pt-BR" sz="2200" dirty="0">
                <a:latin typeface="Arial Narrow" panose="020B0606020202030204" pitchFamily="34" charset="0"/>
              </a:rPr>
              <a:t>Observe a figura a seguir</a:t>
            </a:r>
          </a:p>
        </p:txBody>
      </p:sp>
      <p:pic>
        <p:nvPicPr>
          <p:cNvPr id="19" name="Imagem 18">
            <a:extLst>
              <a:ext uri="{FF2B5EF4-FFF2-40B4-BE49-F238E27FC236}">
                <a16:creationId xmlns:a16="http://schemas.microsoft.com/office/drawing/2014/main" id="{E96DA9D8-0D2B-F5F6-8B26-542D7B861C31}"/>
              </a:ext>
            </a:extLst>
          </p:cNvPr>
          <p:cNvPicPr>
            <a:picLocks noChangeAspect="1"/>
          </p:cNvPicPr>
          <p:nvPr/>
        </p:nvPicPr>
        <p:blipFill>
          <a:blip r:embed="rId4"/>
          <a:stretch>
            <a:fillRect/>
          </a:stretch>
        </p:blipFill>
        <p:spPr>
          <a:xfrm>
            <a:off x="7029130" y="3472267"/>
            <a:ext cx="3772548" cy="3175627"/>
          </a:xfrm>
          <a:prstGeom prst="rect">
            <a:avLst/>
          </a:prstGeom>
        </p:spPr>
      </p:pic>
    </p:spTree>
    <p:extLst>
      <p:ext uri="{BB962C8B-B14F-4D97-AF65-F5344CB8AC3E}">
        <p14:creationId xmlns:p14="http://schemas.microsoft.com/office/powerpoint/2010/main" val="216504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8EE1D3F-E829-F9F9-FB82-F928416CA1DE}"/>
              </a:ext>
            </a:extLst>
          </p:cNvPr>
          <p:cNvSpPr txBox="1"/>
          <p:nvPr/>
        </p:nvSpPr>
        <p:spPr>
          <a:xfrm>
            <a:off x="112014" y="682675"/>
            <a:ext cx="5895594" cy="769441"/>
          </a:xfrm>
          <a:prstGeom prst="rect">
            <a:avLst/>
          </a:prstGeom>
          <a:noFill/>
        </p:spPr>
        <p:txBody>
          <a:bodyPr wrap="square">
            <a:spAutoFit/>
          </a:bodyPr>
          <a:lstStyle/>
          <a:p>
            <a:pPr algn="just"/>
            <a:r>
              <a:rPr lang="pt-BR" sz="2200" dirty="0">
                <a:latin typeface="Arial Narrow" panose="020B0606020202030204" pitchFamily="34" charset="0"/>
              </a:rPr>
              <a:t>A figura que é simétrica em relação ao eixo, que contém o ponto A, está representada em qual plano cartesiano?</a:t>
            </a:r>
          </a:p>
        </p:txBody>
      </p:sp>
      <p:pic>
        <p:nvPicPr>
          <p:cNvPr id="7" name="Imagem 6">
            <a:extLst>
              <a:ext uri="{FF2B5EF4-FFF2-40B4-BE49-F238E27FC236}">
                <a16:creationId xmlns:a16="http://schemas.microsoft.com/office/drawing/2014/main" id="{C9C85DD8-C26D-5777-55A6-9A70D35D0906}"/>
              </a:ext>
            </a:extLst>
          </p:cNvPr>
          <p:cNvPicPr>
            <a:picLocks noChangeAspect="1"/>
          </p:cNvPicPr>
          <p:nvPr/>
        </p:nvPicPr>
        <p:blipFill>
          <a:blip r:embed="rId2"/>
          <a:stretch>
            <a:fillRect/>
          </a:stretch>
        </p:blipFill>
        <p:spPr>
          <a:xfrm>
            <a:off x="220965" y="1452115"/>
            <a:ext cx="3240000" cy="2478926"/>
          </a:xfrm>
          <a:prstGeom prst="rect">
            <a:avLst/>
          </a:prstGeom>
        </p:spPr>
      </p:pic>
      <p:pic>
        <p:nvPicPr>
          <p:cNvPr id="9" name="Imagem 8">
            <a:extLst>
              <a:ext uri="{FF2B5EF4-FFF2-40B4-BE49-F238E27FC236}">
                <a16:creationId xmlns:a16="http://schemas.microsoft.com/office/drawing/2014/main" id="{F24449DD-C1C0-2B88-CDF5-EE804490F4FA}"/>
              </a:ext>
            </a:extLst>
          </p:cNvPr>
          <p:cNvPicPr>
            <a:picLocks noChangeAspect="1"/>
          </p:cNvPicPr>
          <p:nvPr/>
        </p:nvPicPr>
        <p:blipFill>
          <a:blip r:embed="rId3"/>
          <a:stretch>
            <a:fillRect/>
          </a:stretch>
        </p:blipFill>
        <p:spPr>
          <a:xfrm>
            <a:off x="220965" y="3966164"/>
            <a:ext cx="3240000" cy="2437714"/>
          </a:xfrm>
          <a:prstGeom prst="rect">
            <a:avLst/>
          </a:prstGeom>
        </p:spPr>
      </p:pic>
      <p:pic>
        <p:nvPicPr>
          <p:cNvPr id="11" name="Imagem 10">
            <a:extLst>
              <a:ext uri="{FF2B5EF4-FFF2-40B4-BE49-F238E27FC236}">
                <a16:creationId xmlns:a16="http://schemas.microsoft.com/office/drawing/2014/main" id="{0D520479-B111-F032-72D9-E910FD45554C}"/>
              </a:ext>
            </a:extLst>
          </p:cNvPr>
          <p:cNvPicPr>
            <a:picLocks noChangeAspect="1"/>
          </p:cNvPicPr>
          <p:nvPr/>
        </p:nvPicPr>
        <p:blipFill>
          <a:blip r:embed="rId4"/>
          <a:stretch>
            <a:fillRect/>
          </a:stretch>
        </p:blipFill>
        <p:spPr>
          <a:xfrm>
            <a:off x="6184393" y="682674"/>
            <a:ext cx="3240000" cy="2437618"/>
          </a:xfrm>
          <a:prstGeom prst="rect">
            <a:avLst/>
          </a:prstGeom>
        </p:spPr>
      </p:pic>
      <p:pic>
        <p:nvPicPr>
          <p:cNvPr id="13" name="Imagem 12">
            <a:extLst>
              <a:ext uri="{FF2B5EF4-FFF2-40B4-BE49-F238E27FC236}">
                <a16:creationId xmlns:a16="http://schemas.microsoft.com/office/drawing/2014/main" id="{C7DFAF2D-2AAE-26AF-9072-BEC052197C34}"/>
              </a:ext>
            </a:extLst>
          </p:cNvPr>
          <p:cNvPicPr>
            <a:picLocks noChangeAspect="1"/>
          </p:cNvPicPr>
          <p:nvPr/>
        </p:nvPicPr>
        <p:blipFill>
          <a:blip r:embed="rId5"/>
          <a:stretch>
            <a:fillRect/>
          </a:stretch>
        </p:blipFill>
        <p:spPr>
          <a:xfrm>
            <a:off x="6294470" y="3314731"/>
            <a:ext cx="3240000" cy="2442777"/>
          </a:xfrm>
          <a:prstGeom prst="rect">
            <a:avLst/>
          </a:prstGeom>
        </p:spPr>
      </p:pic>
    </p:spTree>
    <p:extLst>
      <p:ext uri="{BB962C8B-B14F-4D97-AF65-F5344CB8AC3E}">
        <p14:creationId xmlns:p14="http://schemas.microsoft.com/office/powerpoint/2010/main" val="4879079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D1522C3-67D3-BF3C-55DF-E407FC87860D}"/>
              </a:ext>
            </a:extLst>
          </p:cNvPr>
          <p:cNvPicPr>
            <a:picLocks noChangeAspect="1"/>
          </p:cNvPicPr>
          <p:nvPr/>
        </p:nvPicPr>
        <p:blipFill rotWithShape="1">
          <a:blip r:embed="rId2">
            <a:extLst>
              <a:ext uri="{28A0092B-C50C-407E-A947-70E740481C1C}">
                <a14:useLocalDpi xmlns:a14="http://schemas.microsoft.com/office/drawing/2010/main" val="0"/>
              </a:ext>
            </a:extLst>
          </a:blip>
          <a:srcRect l="959" t="3787" r="3035" b="2273"/>
          <a:stretch>
            <a:fillRect/>
          </a:stretch>
        </p:blipFill>
        <p:spPr bwMode="auto">
          <a:xfrm>
            <a:off x="200152" y="736979"/>
            <a:ext cx="3960000" cy="816351"/>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D35EDDB3-7200-76FE-E994-15F070A480AD}"/>
              </a:ext>
            </a:extLst>
          </p:cNvPr>
          <p:cNvSpPr txBox="1"/>
          <p:nvPr/>
        </p:nvSpPr>
        <p:spPr>
          <a:xfrm>
            <a:off x="94488" y="1553330"/>
            <a:ext cx="6001512" cy="3816429"/>
          </a:xfrm>
          <a:prstGeom prst="rect">
            <a:avLst/>
          </a:prstGeom>
          <a:noFill/>
        </p:spPr>
        <p:txBody>
          <a:bodyPr wrap="square">
            <a:spAutoFit/>
          </a:bodyPr>
          <a:lstStyle/>
          <a:p>
            <a:pPr algn="ctr"/>
            <a:r>
              <a:rPr lang="pt-BR" sz="2200" b="1" dirty="0">
                <a:latin typeface="Arial Narrow" panose="020B0606020202030204" pitchFamily="34" charset="0"/>
              </a:rPr>
              <a:t>HOMOTETIA: AMPLIAÇÃO E REDUÇÃO</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Quando uma imagem é </a:t>
            </a:r>
            <a:r>
              <a:rPr lang="pt-BR" sz="2200" dirty="0">
                <a:solidFill>
                  <a:schemeClr val="accent3"/>
                </a:solidFill>
                <a:latin typeface="Arial Narrow" panose="020B0606020202030204" pitchFamily="34" charset="0"/>
              </a:rPr>
              <a:t>ampliada</a:t>
            </a:r>
            <a:r>
              <a:rPr lang="pt-BR" sz="2200" dirty="0">
                <a:latin typeface="Arial Narrow" panose="020B0606020202030204" pitchFamily="34" charset="0"/>
              </a:rPr>
              <a:t> as medidas dos ângulos são mantidas e as medidas de comprimento são alteradas. </a:t>
            </a:r>
          </a:p>
          <a:p>
            <a:pPr algn="just"/>
            <a:r>
              <a:rPr lang="pt-BR" sz="2200" dirty="0">
                <a:latin typeface="Arial Narrow" panose="020B0606020202030204" pitchFamily="34" charset="0"/>
              </a:rPr>
              <a:t>Se as medidas de comprimento forem multiplicadas por um número </a:t>
            </a:r>
            <a:r>
              <a:rPr lang="pt-BR" sz="2200" dirty="0">
                <a:solidFill>
                  <a:schemeClr val="accent3"/>
                </a:solidFill>
                <a:latin typeface="Arial Narrow" panose="020B0606020202030204" pitchFamily="34" charset="0"/>
              </a:rPr>
              <a:t>maior que 1</a:t>
            </a:r>
            <a:r>
              <a:rPr lang="pt-BR" sz="2200" dirty="0">
                <a:latin typeface="Arial Narrow" panose="020B0606020202030204" pitchFamily="34" charset="0"/>
              </a:rPr>
              <a:t>, chamado de fator de </a:t>
            </a:r>
            <a:r>
              <a:rPr lang="pt-BR" sz="2200" dirty="0">
                <a:solidFill>
                  <a:schemeClr val="accent3"/>
                </a:solidFill>
                <a:latin typeface="Arial Narrow" panose="020B0606020202030204" pitchFamily="34" charset="0"/>
              </a:rPr>
              <a:t>ampliação</a:t>
            </a:r>
            <a:r>
              <a:rPr lang="pt-BR" sz="2200" dirty="0">
                <a:latin typeface="Arial Narrow" panose="020B0606020202030204" pitchFamily="34" charset="0"/>
              </a:rPr>
              <a:t>, a imagem original é ampliada, porém, se as medidas de comprimento forem multiplicadas por um número </a:t>
            </a:r>
            <a:r>
              <a:rPr lang="pt-BR" sz="2200" dirty="0">
                <a:solidFill>
                  <a:srgbClr val="00B050"/>
                </a:solidFill>
                <a:latin typeface="Arial Narrow" panose="020B0606020202030204" pitchFamily="34" charset="0"/>
              </a:rPr>
              <a:t>entre 0 e 1</a:t>
            </a:r>
            <a:r>
              <a:rPr lang="pt-BR" sz="2200" dirty="0">
                <a:latin typeface="Arial Narrow" panose="020B0606020202030204" pitchFamily="34" charset="0"/>
              </a:rPr>
              <a:t>, chamado de fator de </a:t>
            </a:r>
            <a:r>
              <a:rPr lang="pt-BR" sz="2200" dirty="0">
                <a:solidFill>
                  <a:srgbClr val="00B050"/>
                </a:solidFill>
                <a:latin typeface="Arial Narrow" panose="020B0606020202030204" pitchFamily="34" charset="0"/>
              </a:rPr>
              <a:t>redução</a:t>
            </a:r>
            <a:r>
              <a:rPr lang="pt-BR" sz="2200" dirty="0">
                <a:latin typeface="Arial Narrow" panose="020B0606020202030204" pitchFamily="34" charset="0"/>
              </a:rPr>
              <a:t>, a imagem será reduzida.</a:t>
            </a:r>
          </a:p>
        </p:txBody>
      </p:sp>
      <p:sp>
        <p:nvSpPr>
          <p:cNvPr id="7" name="CaixaDeTexto 6">
            <a:extLst>
              <a:ext uri="{FF2B5EF4-FFF2-40B4-BE49-F238E27FC236}">
                <a16:creationId xmlns:a16="http://schemas.microsoft.com/office/drawing/2014/main" id="{A2639B6F-6FB5-B5B2-4253-76BDCFF542C5}"/>
              </a:ext>
            </a:extLst>
          </p:cNvPr>
          <p:cNvSpPr txBox="1"/>
          <p:nvPr/>
        </p:nvSpPr>
        <p:spPr>
          <a:xfrm>
            <a:off x="6096000" y="889780"/>
            <a:ext cx="6001512" cy="2462213"/>
          </a:xfrm>
          <a:prstGeom prst="rect">
            <a:avLst/>
          </a:prstGeom>
          <a:noFill/>
        </p:spPr>
        <p:txBody>
          <a:bodyPr wrap="square">
            <a:spAutoFit/>
          </a:bodyPr>
          <a:lstStyle/>
          <a:p>
            <a:pPr algn="just"/>
            <a:r>
              <a:rPr lang="pt-BR" sz="2200" b="1" dirty="0">
                <a:latin typeface="Arial Narrow" panose="020B0606020202030204" pitchFamily="34" charset="0"/>
              </a:rPr>
              <a:t>Exemplo: </a:t>
            </a:r>
          </a:p>
          <a:p>
            <a:pPr algn="just"/>
            <a:r>
              <a:rPr lang="pt-BR" sz="2200" dirty="0">
                <a:latin typeface="Arial Narrow" panose="020B0606020202030204" pitchFamily="34" charset="0"/>
              </a:rPr>
              <a:t>Observe a imagem, na malha quadriculada. </a:t>
            </a:r>
          </a:p>
          <a:p>
            <a:pPr algn="just"/>
            <a:r>
              <a:rPr lang="pt-BR" sz="2200" dirty="0">
                <a:latin typeface="Arial Narrow" panose="020B0606020202030204" pitchFamily="34" charset="0"/>
              </a:rPr>
              <a:t>Comparando a figura que representa a casa 1 com a figura que representa a casa 2, percebe-se que houve uma </a:t>
            </a:r>
            <a:r>
              <a:rPr lang="pt-BR" sz="2200" dirty="0">
                <a:solidFill>
                  <a:schemeClr val="accent3"/>
                </a:solidFill>
                <a:latin typeface="Arial Narrow" panose="020B0606020202030204" pitchFamily="34" charset="0"/>
              </a:rPr>
              <a:t>ampliação</a:t>
            </a:r>
            <a:r>
              <a:rPr lang="pt-BR" sz="2200" dirty="0">
                <a:latin typeface="Arial Narrow" panose="020B0606020202030204" pitchFamily="34" charset="0"/>
              </a:rPr>
              <a:t>, na qual a medida do comprimento dos lados foi </a:t>
            </a:r>
            <a:r>
              <a:rPr lang="pt-BR" sz="2200" dirty="0">
                <a:solidFill>
                  <a:schemeClr val="accent3"/>
                </a:solidFill>
                <a:latin typeface="Arial Narrow" panose="020B0606020202030204" pitchFamily="34" charset="0"/>
              </a:rPr>
              <a:t>multiplicada por 2 </a:t>
            </a:r>
            <a:r>
              <a:rPr lang="pt-BR" sz="2200" dirty="0">
                <a:latin typeface="Arial Narrow" panose="020B0606020202030204" pitchFamily="34" charset="0"/>
              </a:rPr>
              <a:t>(dobro) e, as medidas dos ângulos não se alteraram.</a:t>
            </a:r>
          </a:p>
        </p:txBody>
      </p:sp>
      <p:pic>
        <p:nvPicPr>
          <p:cNvPr id="9" name="Imagem 8">
            <a:extLst>
              <a:ext uri="{FF2B5EF4-FFF2-40B4-BE49-F238E27FC236}">
                <a16:creationId xmlns:a16="http://schemas.microsoft.com/office/drawing/2014/main" id="{52812897-2BA0-385A-2BEA-FAD163AB532C}"/>
              </a:ext>
            </a:extLst>
          </p:cNvPr>
          <p:cNvPicPr>
            <a:picLocks noChangeAspect="1"/>
          </p:cNvPicPr>
          <p:nvPr/>
        </p:nvPicPr>
        <p:blipFill>
          <a:blip r:embed="rId3"/>
          <a:stretch>
            <a:fillRect/>
          </a:stretch>
        </p:blipFill>
        <p:spPr>
          <a:xfrm>
            <a:off x="7780211" y="3541367"/>
            <a:ext cx="2880000" cy="2426853"/>
          </a:xfrm>
          <a:prstGeom prst="rect">
            <a:avLst/>
          </a:prstGeom>
        </p:spPr>
      </p:pic>
    </p:spTree>
    <p:extLst>
      <p:ext uri="{BB962C8B-B14F-4D97-AF65-F5344CB8AC3E}">
        <p14:creationId xmlns:p14="http://schemas.microsoft.com/office/powerpoint/2010/main" val="1810576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CaixaDeTexto 4">
                <a:extLst>
                  <a:ext uri="{FF2B5EF4-FFF2-40B4-BE49-F238E27FC236}">
                    <a16:creationId xmlns:a16="http://schemas.microsoft.com/office/drawing/2014/main" id="{181D4576-2139-97F1-A688-161FCE9E1795}"/>
                  </a:ext>
                </a:extLst>
              </p:cNvPr>
              <p:cNvSpPr txBox="1"/>
              <p:nvPr/>
            </p:nvSpPr>
            <p:spPr>
              <a:xfrm>
                <a:off x="130302" y="707429"/>
                <a:ext cx="5965698" cy="3937724"/>
              </a:xfrm>
              <a:prstGeom prst="rect">
                <a:avLst/>
              </a:prstGeom>
              <a:noFill/>
            </p:spPr>
            <p:txBody>
              <a:bodyPr wrap="square">
                <a:spAutoFit/>
              </a:bodyPr>
              <a:lstStyle/>
              <a:p>
                <a:pPr algn="just"/>
                <a:r>
                  <a:rPr lang="pt-BR" sz="2200" dirty="0">
                    <a:latin typeface="Arial Narrow" panose="020B0606020202030204" pitchFamily="34" charset="0"/>
                  </a:rPr>
                  <a:t>Comparando a figura que representa a casa 1 com a figura que representa a casa 3, percebe-se que houve uma </a:t>
                </a:r>
                <a:r>
                  <a:rPr lang="pt-BR" sz="2200" dirty="0">
                    <a:solidFill>
                      <a:srgbClr val="00B050"/>
                    </a:solidFill>
                    <a:latin typeface="Arial Narrow" panose="020B0606020202030204" pitchFamily="34" charset="0"/>
                  </a:rPr>
                  <a:t>redução</a:t>
                </a:r>
                <a:r>
                  <a:rPr lang="pt-BR" sz="2200" dirty="0">
                    <a:latin typeface="Arial Narrow" panose="020B0606020202030204" pitchFamily="34" charset="0"/>
                  </a:rPr>
                  <a:t>, na qual a medida do comprimento dos lados foi </a:t>
                </a:r>
                <a:r>
                  <a:rPr lang="pt-BR" sz="2200" dirty="0">
                    <a:solidFill>
                      <a:srgbClr val="00B050"/>
                    </a:solidFill>
                    <a:latin typeface="Arial Narrow" panose="020B0606020202030204" pitchFamily="34" charset="0"/>
                  </a:rPr>
                  <a:t>multiplicada por </a:t>
                </a:r>
                <a14:m>
                  <m:oMath xmlns:m="http://schemas.openxmlformats.org/officeDocument/2006/math">
                    <m:f>
                      <m:fPr>
                        <m:ctrlPr>
                          <a:rPr lang="pt-BR" sz="2200" b="0" i="1" smtClean="0">
                            <a:solidFill>
                              <a:srgbClr val="00B050"/>
                            </a:solidFill>
                            <a:latin typeface="Cambria Math" panose="02040503050406030204" pitchFamily="18" charset="0"/>
                          </a:rPr>
                        </m:ctrlPr>
                      </m:fPr>
                      <m:num>
                        <m:r>
                          <a:rPr lang="pt-BR" sz="2200" b="0" i="1" smtClean="0">
                            <a:solidFill>
                              <a:srgbClr val="00B050"/>
                            </a:solidFill>
                            <a:latin typeface="Cambria Math" panose="02040503050406030204" pitchFamily="18" charset="0"/>
                          </a:rPr>
                          <m:t>1</m:t>
                        </m:r>
                      </m:num>
                      <m:den>
                        <m:r>
                          <a:rPr lang="pt-BR" sz="2200" b="0" i="1" smtClean="0">
                            <a:solidFill>
                              <a:srgbClr val="00B050"/>
                            </a:solidFill>
                            <a:latin typeface="Cambria Math" panose="02040503050406030204" pitchFamily="18" charset="0"/>
                          </a:rPr>
                          <m:t>2</m:t>
                        </m:r>
                      </m:den>
                    </m:f>
                  </m:oMath>
                </a14:m>
                <a:r>
                  <a:rPr lang="pt-BR" sz="2200" dirty="0">
                    <a:solidFill>
                      <a:srgbClr val="00B050"/>
                    </a:solidFill>
                    <a:latin typeface="Arial Narrow" panose="020B0606020202030204" pitchFamily="34" charset="0"/>
                  </a:rPr>
                  <a:t> </a:t>
                </a:r>
                <a:r>
                  <a:rPr lang="pt-BR" sz="2200" dirty="0">
                    <a:latin typeface="Arial Narrow" panose="020B0606020202030204" pitchFamily="34" charset="0"/>
                  </a:rPr>
                  <a:t>(metade) e, as medidas dos ângulos não se alteram.</a:t>
                </a:r>
              </a:p>
              <a:p>
                <a:pPr algn="just"/>
                <a:endParaRPr lang="pt-BR" sz="2200" dirty="0">
                  <a:latin typeface="Arial Narrow" panose="020B0606020202030204" pitchFamily="34" charset="0"/>
                </a:endParaRPr>
              </a:p>
              <a:p>
                <a:pPr marL="342900" indent="-342900" algn="just">
                  <a:buFont typeface="Wingdings" panose="05000000000000000000" pitchFamily="2" charset="2"/>
                  <a:buChar char="Ø"/>
                </a:pPr>
                <a:r>
                  <a:rPr lang="pt-BR" sz="2200" b="1" dirty="0">
                    <a:latin typeface="Arial Narrow" panose="020B0606020202030204" pitchFamily="34" charset="0"/>
                  </a:rPr>
                  <a:t> Ampliação e Redução no plano cartesiano </a:t>
                </a:r>
              </a:p>
              <a:p>
                <a:pPr algn="just"/>
                <a:r>
                  <a:rPr lang="pt-BR" sz="2200" dirty="0">
                    <a:latin typeface="Arial Narrow" panose="020B0606020202030204" pitchFamily="34" charset="0"/>
                  </a:rPr>
                  <a:t>Pode-se realizar ampliação ou redução de um polígono no plano cartesiano, multiplicando as coordenadas dos vértices por um número positivo diferente de 0 e 1. Observe a figura a seguir:</a:t>
                </a:r>
              </a:p>
            </p:txBody>
          </p:sp>
        </mc:Choice>
        <mc:Fallback>
          <p:sp>
            <p:nvSpPr>
              <p:cNvPr id="5" name="CaixaDeTexto 4">
                <a:extLst>
                  <a:ext uri="{FF2B5EF4-FFF2-40B4-BE49-F238E27FC236}">
                    <a16:creationId xmlns:a16="http://schemas.microsoft.com/office/drawing/2014/main" id="{181D4576-2139-97F1-A688-161FCE9E1795}"/>
                  </a:ext>
                </a:extLst>
              </p:cNvPr>
              <p:cNvSpPr txBox="1">
                <a:spLocks noRot="1" noChangeAspect="1" noMove="1" noResize="1" noEditPoints="1" noAdjustHandles="1" noChangeArrowheads="1" noChangeShapeType="1" noTextEdit="1"/>
              </p:cNvSpPr>
              <p:nvPr/>
            </p:nvSpPr>
            <p:spPr>
              <a:xfrm>
                <a:off x="130302" y="707429"/>
                <a:ext cx="5965698" cy="3937724"/>
              </a:xfrm>
              <a:prstGeom prst="rect">
                <a:avLst/>
              </a:prstGeom>
              <a:blipFill>
                <a:blip r:embed="rId2"/>
                <a:stretch>
                  <a:fillRect l="-1328" t="-929" r="-1226" b="-2786"/>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EEFCEBCD-96E1-BDA5-B26D-57DBAC91DB95}"/>
              </a:ext>
            </a:extLst>
          </p:cNvPr>
          <p:cNvPicPr>
            <a:picLocks noChangeAspect="1"/>
          </p:cNvPicPr>
          <p:nvPr/>
        </p:nvPicPr>
        <p:blipFill>
          <a:blip r:embed="rId3"/>
          <a:stretch>
            <a:fillRect/>
          </a:stretch>
        </p:blipFill>
        <p:spPr>
          <a:xfrm>
            <a:off x="2033151" y="4645153"/>
            <a:ext cx="2160000" cy="2044581"/>
          </a:xfrm>
          <a:prstGeom prst="rect">
            <a:avLst/>
          </a:prstGeom>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3C909AAA-FBFB-F601-3500-4DB73920B8E8}"/>
                  </a:ext>
                </a:extLst>
              </p:cNvPr>
              <p:cNvSpPr txBox="1"/>
              <p:nvPr/>
            </p:nvSpPr>
            <p:spPr>
              <a:xfrm>
                <a:off x="6192774" y="877146"/>
                <a:ext cx="5868924" cy="3309496"/>
              </a:xfrm>
              <a:prstGeom prst="rect">
                <a:avLst/>
              </a:prstGeom>
              <a:noFill/>
            </p:spPr>
            <p:txBody>
              <a:bodyPr wrap="square">
                <a:spAutoFit/>
              </a:bodyPr>
              <a:lstStyle/>
              <a:p>
                <a:pPr algn="just"/>
                <a:r>
                  <a:rPr lang="pt-BR" sz="2200" dirty="0">
                    <a:latin typeface="Arial Narrow" panose="020B0606020202030204" pitchFamily="34" charset="0"/>
                  </a:rPr>
                  <a:t>O losango representado pelos vértices </a:t>
                </a:r>
                <a:r>
                  <a:rPr lang="pt-BR" sz="2200" dirty="0">
                    <a:solidFill>
                      <a:srgbClr val="00B050"/>
                    </a:solidFill>
                    <a:latin typeface="Arial Narrow" panose="020B0606020202030204" pitchFamily="34" charset="0"/>
                  </a:rPr>
                  <a:t>A’ (2; 2), B’ (4; 6), C’ (8; 8), D’ (6; 4) </a:t>
                </a:r>
                <a:r>
                  <a:rPr lang="pt-BR" sz="2200" dirty="0">
                    <a:latin typeface="Arial Narrow" panose="020B0606020202030204" pitchFamily="34" charset="0"/>
                  </a:rPr>
                  <a:t>foi </a:t>
                </a:r>
                <a:r>
                  <a:rPr lang="pt-BR" sz="2200" u="sng" dirty="0">
                    <a:latin typeface="Arial Narrow" panose="020B0606020202030204" pitchFamily="34" charset="0"/>
                  </a:rPr>
                  <a:t>ampliado</a:t>
                </a:r>
                <a:r>
                  <a:rPr lang="pt-BR" sz="2200" dirty="0">
                    <a:latin typeface="Arial Narrow" panose="020B0606020202030204" pitchFamily="34" charset="0"/>
                  </a:rPr>
                  <a:t> em relação ao losango A (1; 1), B (2; 3), C (4; 4), D (3; 2) pois, suas coordenadas cartesianas foram multiplicadas por 2. </a:t>
                </a:r>
              </a:p>
              <a:p>
                <a:pPr algn="just"/>
                <a:r>
                  <a:rPr lang="pt-BR" sz="2200" dirty="0">
                    <a:latin typeface="Arial Narrow" panose="020B0606020202030204" pitchFamily="34" charset="0"/>
                  </a:rPr>
                  <a:t>Ou </a:t>
                </a:r>
              </a:p>
              <a:p>
                <a:pPr algn="just"/>
                <a:r>
                  <a:rPr lang="pt-BR" sz="2200" dirty="0">
                    <a:latin typeface="Arial Narrow" panose="020B0606020202030204" pitchFamily="34" charset="0"/>
                  </a:rPr>
                  <a:t>O losango representado pelos vértices </a:t>
                </a:r>
                <a:r>
                  <a:rPr lang="pt-BR" sz="2200" dirty="0">
                    <a:solidFill>
                      <a:schemeClr val="accent2"/>
                    </a:solidFill>
                    <a:latin typeface="Arial Narrow" panose="020B0606020202030204" pitchFamily="34" charset="0"/>
                  </a:rPr>
                  <a:t>A (1; 1), B (2; 3), C (4; 4), D (3; 2) </a:t>
                </a:r>
                <a:r>
                  <a:rPr lang="pt-BR" sz="2200" dirty="0">
                    <a:latin typeface="Arial Narrow" panose="020B0606020202030204" pitchFamily="34" charset="0"/>
                  </a:rPr>
                  <a:t>foi </a:t>
                </a:r>
                <a:r>
                  <a:rPr lang="pt-BR" sz="2200" u="sng" dirty="0">
                    <a:latin typeface="Arial Narrow" panose="020B0606020202030204" pitchFamily="34" charset="0"/>
                  </a:rPr>
                  <a:t>reduzido</a:t>
                </a:r>
                <a:r>
                  <a:rPr lang="pt-BR" sz="2200" dirty="0">
                    <a:latin typeface="Arial Narrow" panose="020B0606020202030204" pitchFamily="34" charset="0"/>
                  </a:rPr>
                  <a:t> em relação ao losango</a:t>
                </a:r>
                <a:r>
                  <a:rPr lang="pt-BR" sz="2200" dirty="0">
                    <a:solidFill>
                      <a:schemeClr val="accent2"/>
                    </a:solidFill>
                    <a:latin typeface="Arial Narrow" panose="020B0606020202030204" pitchFamily="34" charset="0"/>
                  </a:rPr>
                  <a:t> A’ (2; 2), B’ (4; 6), C’ (8; 8), D’ (6; 4) </a:t>
                </a:r>
                <a:r>
                  <a:rPr lang="pt-BR" sz="2200" dirty="0">
                    <a:latin typeface="Arial Narrow" panose="020B0606020202030204" pitchFamily="34" charset="0"/>
                  </a:rPr>
                  <a:t>pois, suas coordenadas cartesianas foram multiplicadas por </a:t>
                </a:r>
                <a14:m>
                  <m:oMath xmlns:m="http://schemas.openxmlformats.org/officeDocument/2006/math">
                    <m:f>
                      <m:fPr>
                        <m:ctrlPr>
                          <a:rPr lang="pt-BR" sz="2200" b="0" i="1" smtClean="0">
                            <a:latin typeface="Cambria Math" panose="02040503050406030204" pitchFamily="18" charset="0"/>
                          </a:rPr>
                        </m:ctrlPr>
                      </m:fPr>
                      <m:num>
                        <m:r>
                          <a:rPr lang="pt-BR" sz="2200" b="0" i="1" smtClean="0">
                            <a:latin typeface="Cambria Math" panose="02040503050406030204" pitchFamily="18" charset="0"/>
                          </a:rPr>
                          <m:t>1</m:t>
                        </m:r>
                      </m:num>
                      <m:den>
                        <m:r>
                          <a:rPr lang="pt-BR" sz="2200" b="0" i="1" smtClean="0">
                            <a:latin typeface="Cambria Math" panose="02040503050406030204" pitchFamily="18" charset="0"/>
                          </a:rPr>
                          <m:t>2</m:t>
                        </m:r>
                      </m:den>
                    </m:f>
                  </m:oMath>
                </a14:m>
                <a:r>
                  <a:rPr lang="pt-BR" sz="2200" dirty="0">
                    <a:latin typeface="Arial Narrow" panose="020B0606020202030204" pitchFamily="34" charset="0"/>
                  </a:rPr>
                  <a:t> .</a:t>
                </a:r>
              </a:p>
            </p:txBody>
          </p:sp>
        </mc:Choice>
        <mc:Fallback>
          <p:sp>
            <p:nvSpPr>
              <p:cNvPr id="9" name="CaixaDeTexto 8">
                <a:extLst>
                  <a:ext uri="{FF2B5EF4-FFF2-40B4-BE49-F238E27FC236}">
                    <a16:creationId xmlns:a16="http://schemas.microsoft.com/office/drawing/2014/main" id="{3C909AAA-FBFB-F601-3500-4DB73920B8E8}"/>
                  </a:ext>
                </a:extLst>
              </p:cNvPr>
              <p:cNvSpPr txBox="1">
                <a:spLocks noRot="1" noChangeAspect="1" noMove="1" noResize="1" noEditPoints="1" noAdjustHandles="1" noChangeArrowheads="1" noChangeShapeType="1" noTextEdit="1"/>
              </p:cNvSpPr>
              <p:nvPr/>
            </p:nvSpPr>
            <p:spPr>
              <a:xfrm>
                <a:off x="6192774" y="877146"/>
                <a:ext cx="5868924" cy="3309496"/>
              </a:xfrm>
              <a:prstGeom prst="rect">
                <a:avLst/>
              </a:prstGeom>
              <a:blipFill>
                <a:blip r:embed="rId4"/>
                <a:stretch>
                  <a:fillRect l="-1350" t="-1105" r="-1350"/>
                </a:stretch>
              </a:blipFill>
            </p:spPr>
            <p:txBody>
              <a:bodyPr/>
              <a:lstStyle/>
              <a:p>
                <a:r>
                  <a:rPr lang="pt-BR">
                    <a:noFill/>
                  </a:rPr>
                  <a:t> </a:t>
                </a:r>
              </a:p>
            </p:txBody>
          </p:sp>
        </mc:Fallback>
      </mc:AlternateContent>
    </p:spTree>
    <p:extLst>
      <p:ext uri="{BB962C8B-B14F-4D97-AF65-F5344CB8AC3E}">
        <p14:creationId xmlns:p14="http://schemas.microsoft.com/office/powerpoint/2010/main" val="6289228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2F8FBA5-61A3-2A60-0E5C-B85D81EF2417}"/>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21888" y="652862"/>
            <a:ext cx="2520000" cy="63755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45EE5B5-2274-23CD-3050-B06FC83E54E3}"/>
              </a:ext>
            </a:extLst>
          </p:cNvPr>
          <p:cNvSpPr txBox="1"/>
          <p:nvPr/>
        </p:nvSpPr>
        <p:spPr>
          <a:xfrm>
            <a:off x="121888" y="1290420"/>
            <a:ext cx="5904008" cy="769441"/>
          </a:xfrm>
          <a:prstGeom prst="rect">
            <a:avLst/>
          </a:prstGeom>
          <a:noFill/>
        </p:spPr>
        <p:txBody>
          <a:bodyPr wrap="square">
            <a:spAutoFit/>
          </a:bodyPr>
          <a:lstStyle/>
          <a:p>
            <a:pPr algn="just"/>
            <a:r>
              <a:rPr lang="pt-BR" sz="2200" b="1" dirty="0">
                <a:latin typeface="Arial Narrow" panose="020B0606020202030204" pitchFamily="34" charset="0"/>
              </a:rPr>
              <a:t>8. </a:t>
            </a:r>
            <a:r>
              <a:rPr lang="pt-BR" sz="2200" dirty="0">
                <a:latin typeface="Arial Narrow" panose="020B0606020202030204" pitchFamily="34" charset="0"/>
              </a:rPr>
              <a:t>Observe o quadrado contido no plano cartesiano a seguir. </a:t>
            </a:r>
          </a:p>
        </p:txBody>
      </p:sp>
      <p:pic>
        <p:nvPicPr>
          <p:cNvPr id="7" name="Imagem 6">
            <a:extLst>
              <a:ext uri="{FF2B5EF4-FFF2-40B4-BE49-F238E27FC236}">
                <a16:creationId xmlns:a16="http://schemas.microsoft.com/office/drawing/2014/main" id="{05C14FD2-6097-9EB5-D817-3BA94C2047CB}"/>
              </a:ext>
            </a:extLst>
          </p:cNvPr>
          <p:cNvPicPr>
            <a:picLocks noChangeAspect="1"/>
          </p:cNvPicPr>
          <p:nvPr/>
        </p:nvPicPr>
        <p:blipFill>
          <a:blip r:embed="rId3"/>
          <a:stretch>
            <a:fillRect/>
          </a:stretch>
        </p:blipFill>
        <p:spPr>
          <a:xfrm>
            <a:off x="1993892" y="1927978"/>
            <a:ext cx="2160000" cy="2038878"/>
          </a:xfrm>
          <a:prstGeom prst="rect">
            <a:avLst/>
          </a:prstGeom>
        </p:spPr>
      </p:pic>
      <mc:AlternateContent xmlns:mc="http://schemas.openxmlformats.org/markup-compatibility/2006">
        <mc:Choice xmlns:a14="http://schemas.microsoft.com/office/drawing/2010/main" Requires="a14">
          <p:sp>
            <p:nvSpPr>
              <p:cNvPr id="9" name="CaixaDeTexto 8">
                <a:extLst>
                  <a:ext uri="{FF2B5EF4-FFF2-40B4-BE49-F238E27FC236}">
                    <a16:creationId xmlns:a16="http://schemas.microsoft.com/office/drawing/2014/main" id="{BADCADFD-4576-28C2-6061-590BEBEC5D2D}"/>
                  </a:ext>
                </a:extLst>
              </p:cNvPr>
              <p:cNvSpPr txBox="1"/>
              <p:nvPr/>
            </p:nvSpPr>
            <p:spPr>
              <a:xfrm>
                <a:off x="121888" y="4160080"/>
                <a:ext cx="5904008" cy="1276119"/>
              </a:xfrm>
              <a:prstGeom prst="rect">
                <a:avLst/>
              </a:prstGeom>
              <a:noFill/>
            </p:spPr>
            <p:txBody>
              <a:bodyPr wrap="square">
                <a:spAutoFit/>
              </a:bodyPr>
              <a:lstStyle/>
              <a:p>
                <a:pPr algn="just"/>
                <a:r>
                  <a:rPr lang="pt-BR" sz="2200" dirty="0">
                    <a:latin typeface="Arial Narrow" panose="020B0606020202030204" pitchFamily="34" charset="0"/>
                  </a:rPr>
                  <a:t>Multiplique as coordenadas dos vértices do quadrado por </a:t>
                </a:r>
                <a14:m>
                  <m:oMath xmlns:m="http://schemas.openxmlformats.org/officeDocument/2006/math">
                    <m:d>
                      <m:dPr>
                        <m:ctrlPr>
                          <a:rPr lang="pt-BR" sz="2200" i="1">
                            <a:latin typeface="Cambria Math" panose="02040503050406030204" pitchFamily="18" charset="0"/>
                          </a:rPr>
                        </m:ctrlPr>
                      </m:dPr>
                      <m:e>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2</m:t>
                            </m:r>
                          </m:den>
                        </m:f>
                      </m:e>
                    </m:d>
                  </m:oMath>
                </a14:m>
                <a:r>
                  <a:rPr lang="pt-BR" sz="2200" dirty="0">
                    <a:latin typeface="Arial Narrow" panose="020B0606020202030204" pitchFamily="34" charset="0"/>
                  </a:rPr>
                  <a:t>e desenhe o novo quadrado, no plano cartesiano, in dicando as novas coordenadas.</a:t>
                </a:r>
              </a:p>
            </p:txBody>
          </p:sp>
        </mc:Choice>
        <mc:Fallback>
          <p:sp>
            <p:nvSpPr>
              <p:cNvPr id="9" name="CaixaDeTexto 8">
                <a:extLst>
                  <a:ext uri="{FF2B5EF4-FFF2-40B4-BE49-F238E27FC236}">
                    <a16:creationId xmlns:a16="http://schemas.microsoft.com/office/drawing/2014/main" id="{BADCADFD-4576-28C2-6061-590BEBEC5D2D}"/>
                  </a:ext>
                </a:extLst>
              </p:cNvPr>
              <p:cNvSpPr txBox="1">
                <a:spLocks noRot="1" noChangeAspect="1" noMove="1" noResize="1" noEditPoints="1" noAdjustHandles="1" noChangeArrowheads="1" noChangeShapeType="1" noTextEdit="1"/>
              </p:cNvSpPr>
              <p:nvPr/>
            </p:nvSpPr>
            <p:spPr>
              <a:xfrm>
                <a:off x="121888" y="4160080"/>
                <a:ext cx="5904008" cy="1276119"/>
              </a:xfrm>
              <a:prstGeom prst="rect">
                <a:avLst/>
              </a:prstGeom>
              <a:blipFill>
                <a:blip r:embed="rId4"/>
                <a:stretch>
                  <a:fillRect l="-1342" t="-2381" r="-1238" b="-9048"/>
                </a:stretch>
              </a:blipFill>
            </p:spPr>
            <p:txBody>
              <a:bodyPr/>
              <a:lstStyle/>
              <a:p>
                <a:r>
                  <a:rPr lang="pt-BR">
                    <a:noFill/>
                  </a:rPr>
                  <a:t> </a:t>
                </a:r>
              </a:p>
            </p:txBody>
          </p:sp>
        </mc:Fallback>
      </mc:AlternateContent>
      <p:sp>
        <p:nvSpPr>
          <p:cNvPr id="11" name="CaixaDeTexto 10">
            <a:extLst>
              <a:ext uri="{FF2B5EF4-FFF2-40B4-BE49-F238E27FC236}">
                <a16:creationId xmlns:a16="http://schemas.microsoft.com/office/drawing/2014/main" id="{79DD9F66-3E91-45E1-3DB0-D94BB76A5CA4}"/>
              </a:ext>
            </a:extLst>
          </p:cNvPr>
          <p:cNvSpPr txBox="1"/>
          <p:nvPr/>
        </p:nvSpPr>
        <p:spPr>
          <a:xfrm>
            <a:off x="6166106" y="828979"/>
            <a:ext cx="5904006" cy="769441"/>
          </a:xfrm>
          <a:prstGeom prst="rect">
            <a:avLst/>
          </a:prstGeom>
          <a:noFill/>
        </p:spPr>
        <p:txBody>
          <a:bodyPr wrap="square">
            <a:spAutoFit/>
          </a:bodyPr>
          <a:lstStyle/>
          <a:p>
            <a:pPr algn="just"/>
            <a:r>
              <a:rPr lang="pt-BR" sz="2200" b="1" dirty="0">
                <a:latin typeface="Arial Narrow" panose="020B0606020202030204" pitchFamily="34" charset="0"/>
              </a:rPr>
              <a:t>9. </a:t>
            </a:r>
            <a:r>
              <a:rPr lang="pt-BR" sz="2200" dirty="0">
                <a:latin typeface="Arial Narrow" panose="020B0606020202030204" pitchFamily="34" charset="0"/>
              </a:rPr>
              <a:t>Observe o quadrado ABCD contido no plano cartesiano a seguir. </a:t>
            </a:r>
          </a:p>
        </p:txBody>
      </p:sp>
      <p:pic>
        <p:nvPicPr>
          <p:cNvPr id="13" name="Imagem 12">
            <a:extLst>
              <a:ext uri="{FF2B5EF4-FFF2-40B4-BE49-F238E27FC236}">
                <a16:creationId xmlns:a16="http://schemas.microsoft.com/office/drawing/2014/main" id="{BBB543E4-E550-6476-A131-6265A39F177E}"/>
              </a:ext>
            </a:extLst>
          </p:cNvPr>
          <p:cNvPicPr>
            <a:picLocks noChangeAspect="1"/>
          </p:cNvPicPr>
          <p:nvPr/>
        </p:nvPicPr>
        <p:blipFill>
          <a:blip r:embed="rId5"/>
          <a:stretch>
            <a:fillRect/>
          </a:stretch>
        </p:blipFill>
        <p:spPr>
          <a:xfrm>
            <a:off x="7788360" y="1540606"/>
            <a:ext cx="2520000" cy="2619474"/>
          </a:xfrm>
          <a:prstGeom prst="rect">
            <a:avLst/>
          </a:prstGeom>
        </p:spPr>
      </p:pic>
      <mc:AlternateContent xmlns:mc="http://schemas.openxmlformats.org/markup-compatibility/2006">
        <mc:Choice xmlns:a14="http://schemas.microsoft.com/office/drawing/2010/main" Requires="a14">
          <p:sp>
            <p:nvSpPr>
              <p:cNvPr id="15" name="CaixaDeTexto 14">
                <a:extLst>
                  <a:ext uri="{FF2B5EF4-FFF2-40B4-BE49-F238E27FC236}">
                    <a16:creationId xmlns:a16="http://schemas.microsoft.com/office/drawing/2014/main" id="{7A24895A-3814-0DD3-B670-1866A88BD990}"/>
                  </a:ext>
                </a:extLst>
              </p:cNvPr>
              <p:cNvSpPr txBox="1"/>
              <p:nvPr/>
            </p:nvSpPr>
            <p:spPr>
              <a:xfrm>
                <a:off x="6097524" y="4160080"/>
                <a:ext cx="5972588" cy="1614673"/>
              </a:xfrm>
              <a:prstGeom prst="rect">
                <a:avLst/>
              </a:prstGeom>
              <a:noFill/>
            </p:spPr>
            <p:txBody>
              <a:bodyPr wrap="square">
                <a:spAutoFit/>
              </a:bodyPr>
              <a:lstStyle/>
              <a:p>
                <a:pPr algn="just"/>
                <a:r>
                  <a:rPr lang="pt-BR" sz="2200" dirty="0">
                    <a:latin typeface="Arial Narrow" panose="020B0606020202030204" pitchFamily="34" charset="0"/>
                  </a:rPr>
                  <a:t>Multiplique as coordenadas dos vértices do quadrado ABCD por </a:t>
                </a:r>
                <a14:m>
                  <m:oMath xmlns:m="http://schemas.openxmlformats.org/officeDocument/2006/math">
                    <m:d>
                      <m:dPr>
                        <m:ctrlPr>
                          <a:rPr lang="pt-BR" sz="2200" i="1">
                            <a:latin typeface="Cambria Math" panose="02040503050406030204" pitchFamily="18" charset="0"/>
                          </a:rPr>
                        </m:ctrlPr>
                      </m:dPr>
                      <m:e>
                        <m:f>
                          <m:fPr>
                            <m:ctrlPr>
                              <a:rPr lang="pt-BR" sz="2200" i="1">
                                <a:latin typeface="Cambria Math" panose="02040503050406030204" pitchFamily="18" charset="0"/>
                              </a:rPr>
                            </m:ctrlPr>
                          </m:fPr>
                          <m:num>
                            <m:r>
                              <a:rPr lang="pt-BR" sz="2200" i="1">
                                <a:latin typeface="Cambria Math" panose="02040503050406030204" pitchFamily="18" charset="0"/>
                              </a:rPr>
                              <m:t>1</m:t>
                            </m:r>
                          </m:num>
                          <m:den>
                            <m:r>
                              <a:rPr lang="pt-BR" sz="2200" i="1">
                                <a:latin typeface="Cambria Math" panose="02040503050406030204" pitchFamily="18" charset="0"/>
                              </a:rPr>
                              <m:t>2</m:t>
                            </m:r>
                          </m:den>
                        </m:f>
                      </m:e>
                    </m:d>
                  </m:oMath>
                </a14:m>
                <a:r>
                  <a:rPr lang="pt-BR" sz="2200" dirty="0">
                    <a:latin typeface="Arial Narrow" panose="020B0606020202030204" pitchFamily="34" charset="0"/>
                  </a:rPr>
                  <a:t> e desenhe o novo quadrado A’B’C’D’, no plano cartesiano, indicando as novas coordenadas como na representação dada.</a:t>
                </a:r>
              </a:p>
            </p:txBody>
          </p:sp>
        </mc:Choice>
        <mc:Fallback>
          <p:sp>
            <p:nvSpPr>
              <p:cNvPr id="15" name="CaixaDeTexto 14">
                <a:extLst>
                  <a:ext uri="{FF2B5EF4-FFF2-40B4-BE49-F238E27FC236}">
                    <a16:creationId xmlns:a16="http://schemas.microsoft.com/office/drawing/2014/main" id="{7A24895A-3814-0DD3-B670-1866A88BD990}"/>
                  </a:ext>
                </a:extLst>
              </p:cNvPr>
              <p:cNvSpPr txBox="1">
                <a:spLocks noRot="1" noChangeAspect="1" noMove="1" noResize="1" noEditPoints="1" noAdjustHandles="1" noChangeArrowheads="1" noChangeShapeType="1" noTextEdit="1"/>
              </p:cNvSpPr>
              <p:nvPr/>
            </p:nvSpPr>
            <p:spPr>
              <a:xfrm>
                <a:off x="6097524" y="4160080"/>
                <a:ext cx="5972588" cy="1614673"/>
              </a:xfrm>
              <a:prstGeom prst="rect">
                <a:avLst/>
              </a:prstGeom>
              <a:blipFill>
                <a:blip r:embed="rId6"/>
                <a:stretch>
                  <a:fillRect l="-1327" t="-1887" r="-1327" b="-7170"/>
                </a:stretch>
              </a:blipFill>
            </p:spPr>
            <p:txBody>
              <a:bodyPr/>
              <a:lstStyle/>
              <a:p>
                <a:r>
                  <a:rPr lang="pt-BR">
                    <a:noFill/>
                  </a:rPr>
                  <a:t> </a:t>
                </a:r>
              </a:p>
            </p:txBody>
          </p:sp>
        </mc:Fallback>
      </mc:AlternateContent>
    </p:spTree>
    <p:extLst>
      <p:ext uri="{BB962C8B-B14F-4D97-AF65-F5344CB8AC3E}">
        <p14:creationId xmlns:p14="http://schemas.microsoft.com/office/powerpoint/2010/main" val="12341542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D322EA1-52AC-F4F1-8FB9-A78CDC69D3D6}"/>
              </a:ext>
            </a:extLst>
          </p:cNvPr>
          <p:cNvSpPr txBox="1"/>
          <p:nvPr/>
        </p:nvSpPr>
        <p:spPr>
          <a:xfrm>
            <a:off x="73152" y="761166"/>
            <a:ext cx="5943600" cy="5508754"/>
          </a:xfrm>
          <a:prstGeom prst="rect">
            <a:avLst/>
          </a:prstGeom>
          <a:noFill/>
        </p:spPr>
        <p:txBody>
          <a:bodyPr wrap="square">
            <a:spAutoFit/>
          </a:bodyPr>
          <a:lstStyle/>
          <a:p>
            <a:pPr algn="just"/>
            <a:r>
              <a:rPr lang="pt-BR" sz="2200" b="1" dirty="0">
                <a:latin typeface="Arial Narrow" panose="020B0606020202030204" pitchFamily="34" charset="0"/>
              </a:rPr>
              <a:t>10</a:t>
            </a:r>
            <a:r>
              <a:rPr lang="pt-BR" sz="2200" dirty="0">
                <a:latin typeface="Arial Narrow" panose="020B0606020202030204" pitchFamily="34" charset="0"/>
              </a:rPr>
              <a:t>. O triângulo DEF, a seguir, foi obtido através da redução do triângulo ABC. </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Sobre essa transformação homotética, responda: </a:t>
            </a:r>
          </a:p>
          <a:p>
            <a:pPr algn="just"/>
            <a:r>
              <a:rPr lang="pt-BR" sz="2200" dirty="0">
                <a:latin typeface="Arial Narrow" panose="020B0606020202030204" pitchFamily="34" charset="0"/>
              </a:rPr>
              <a:t>a) Quais as medidas dos ângulos internos do triângulo ABC? </a:t>
            </a:r>
          </a:p>
          <a:p>
            <a:pPr algn="just"/>
            <a:r>
              <a:rPr lang="pt-BR" sz="2200" dirty="0">
                <a:latin typeface="Arial Narrow" panose="020B0606020202030204" pitchFamily="34" charset="0"/>
              </a:rPr>
              <a:t>b) Quais as medidas dos ângulos internos do triângulo DEF? </a:t>
            </a:r>
          </a:p>
          <a:p>
            <a:pPr algn="just"/>
            <a:r>
              <a:rPr lang="pt-BR" sz="2200" dirty="0">
                <a:latin typeface="Arial Narrow" panose="020B0606020202030204" pitchFamily="34" charset="0"/>
              </a:rPr>
              <a:t>c) O que se pode afirmar em relação às medidas dos ângulos internos dos triângulos ABC e DEF? </a:t>
            </a:r>
          </a:p>
        </p:txBody>
      </p:sp>
      <p:sp>
        <p:nvSpPr>
          <p:cNvPr id="5" name="CaixaDeTexto 4">
            <a:extLst>
              <a:ext uri="{FF2B5EF4-FFF2-40B4-BE49-F238E27FC236}">
                <a16:creationId xmlns:a16="http://schemas.microsoft.com/office/drawing/2014/main" id="{8F754CA9-7955-5D47-3CE3-49FA25D98C1C}"/>
              </a:ext>
            </a:extLst>
          </p:cNvPr>
          <p:cNvSpPr txBox="1"/>
          <p:nvPr/>
        </p:nvSpPr>
        <p:spPr>
          <a:xfrm>
            <a:off x="6175250" y="761166"/>
            <a:ext cx="5877304" cy="2800767"/>
          </a:xfrm>
          <a:prstGeom prst="rect">
            <a:avLst/>
          </a:prstGeom>
          <a:noFill/>
        </p:spPr>
        <p:txBody>
          <a:bodyPr wrap="square">
            <a:spAutoFit/>
          </a:bodyPr>
          <a:lstStyle/>
          <a:p>
            <a:pPr algn="just"/>
            <a:r>
              <a:rPr lang="pt-BR" sz="2200" dirty="0">
                <a:latin typeface="Arial Narrow" panose="020B0606020202030204" pitchFamily="34" charset="0"/>
              </a:rPr>
              <a:t>d) Quais as medidas dos lados do triângulo ABC?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e) Quais as medidas dos lados do triângulo DEF?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f) Lados homólogos (ou correspondentes) são pares de lados, cada um em um triângulo, que se opõem a ângulos congruentes. Identifique quais são os três pares de lados homólogos nos triângulos ABC e DEF.</a:t>
            </a:r>
          </a:p>
        </p:txBody>
      </p:sp>
      <p:pic>
        <p:nvPicPr>
          <p:cNvPr id="7" name="Imagem 6">
            <a:extLst>
              <a:ext uri="{FF2B5EF4-FFF2-40B4-BE49-F238E27FC236}">
                <a16:creationId xmlns:a16="http://schemas.microsoft.com/office/drawing/2014/main" id="{74357802-0793-AC62-9EB5-B17CFDC693A4}"/>
              </a:ext>
            </a:extLst>
          </p:cNvPr>
          <p:cNvPicPr>
            <a:picLocks noChangeAspect="1"/>
          </p:cNvPicPr>
          <p:nvPr/>
        </p:nvPicPr>
        <p:blipFill>
          <a:blip r:embed="rId2"/>
          <a:stretch>
            <a:fillRect/>
          </a:stretch>
        </p:blipFill>
        <p:spPr>
          <a:xfrm>
            <a:off x="888396" y="1569581"/>
            <a:ext cx="4105848" cy="1981477"/>
          </a:xfrm>
          <a:prstGeom prst="rect">
            <a:avLst/>
          </a:prstGeom>
        </p:spPr>
      </p:pic>
    </p:spTree>
    <p:extLst>
      <p:ext uri="{BB962C8B-B14F-4D97-AF65-F5344CB8AC3E}">
        <p14:creationId xmlns:p14="http://schemas.microsoft.com/office/powerpoint/2010/main" val="326268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AB04EC0-A7EF-F10F-CA34-6CCBA54F9444}"/>
              </a:ext>
            </a:extLst>
          </p:cNvPr>
          <p:cNvSpPr txBox="1"/>
          <p:nvPr/>
        </p:nvSpPr>
        <p:spPr>
          <a:xfrm>
            <a:off x="364447" y="1792885"/>
            <a:ext cx="5410962" cy="2462213"/>
          </a:xfrm>
          <a:prstGeom prst="rect">
            <a:avLst/>
          </a:prstGeom>
          <a:noFill/>
        </p:spPr>
        <p:txBody>
          <a:bodyPr wrap="square">
            <a:spAutoFit/>
          </a:bodyPr>
          <a:lstStyle/>
          <a:p>
            <a:pPr algn="just"/>
            <a:r>
              <a:rPr lang="pt-BR" sz="2200" dirty="0">
                <a:latin typeface="Arial Narrow" panose="020B0606020202030204" pitchFamily="34" charset="0"/>
              </a:rPr>
              <a:t>Caro(a) estudante, neste momento vamos exercitar a habilidade de </a:t>
            </a:r>
            <a:r>
              <a:rPr lang="pt-BR" sz="2200" b="1" dirty="0">
                <a:latin typeface="Arial Narrow" panose="020B0606020202030204" pitchFamily="34" charset="0"/>
              </a:rPr>
              <a:t>reconhecer</a:t>
            </a:r>
            <a:r>
              <a:rPr lang="pt-BR" sz="2200" dirty="0">
                <a:latin typeface="Arial Narrow" panose="020B0606020202030204" pitchFamily="34" charset="0"/>
              </a:rPr>
              <a:t> a conservação ou modificação de medidas dos lados, do perímetro, da área em ampliação e/ou redução de figuras poligonais usando malhas quadriculadas. Fique atento à sua resolução, marque apenas uma alternativa e verifique a solução.</a:t>
            </a:r>
          </a:p>
        </p:txBody>
      </p:sp>
      <p:pic>
        <p:nvPicPr>
          <p:cNvPr id="7" name="Imagem 6">
            <a:extLst>
              <a:ext uri="{FF2B5EF4-FFF2-40B4-BE49-F238E27FC236}">
                <a16:creationId xmlns:a16="http://schemas.microsoft.com/office/drawing/2014/main" id="{17DC606F-D662-52EF-112D-AC37A6B1CA93}"/>
              </a:ext>
            </a:extLst>
          </p:cNvPr>
          <p:cNvPicPr>
            <a:picLocks noChangeAspect="1"/>
          </p:cNvPicPr>
          <p:nvPr/>
        </p:nvPicPr>
        <p:blipFill>
          <a:blip r:embed="rId2"/>
          <a:stretch>
            <a:fillRect/>
          </a:stretch>
        </p:blipFill>
        <p:spPr>
          <a:xfrm>
            <a:off x="195857" y="762137"/>
            <a:ext cx="5748142" cy="3910447"/>
          </a:xfrm>
          <a:prstGeom prst="rect">
            <a:avLst/>
          </a:prstGeom>
        </p:spPr>
      </p:pic>
      <p:sp>
        <p:nvSpPr>
          <p:cNvPr id="9" name="CaixaDeTexto 8">
            <a:extLst>
              <a:ext uri="{FF2B5EF4-FFF2-40B4-BE49-F238E27FC236}">
                <a16:creationId xmlns:a16="http://schemas.microsoft.com/office/drawing/2014/main" id="{69E9A0D1-CD77-6CF5-53A4-800B31F433D0}"/>
              </a:ext>
            </a:extLst>
          </p:cNvPr>
          <p:cNvSpPr txBox="1"/>
          <p:nvPr/>
        </p:nvSpPr>
        <p:spPr>
          <a:xfrm>
            <a:off x="6186774" y="844433"/>
            <a:ext cx="5910738" cy="2123658"/>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Os desenhos, a seguir, representam o formato de um jardim que será construído em uma praça da cidade. Inicialmente pensou-se num jardim pequeno, mas, devido ao grande entusiasmo que causou na população, o prefeito solicitou que fizessem um novo projeto, com desenho maior.</a:t>
            </a:r>
          </a:p>
        </p:txBody>
      </p:sp>
      <p:pic>
        <p:nvPicPr>
          <p:cNvPr id="11" name="Imagem 10">
            <a:extLst>
              <a:ext uri="{FF2B5EF4-FFF2-40B4-BE49-F238E27FC236}">
                <a16:creationId xmlns:a16="http://schemas.microsoft.com/office/drawing/2014/main" id="{15B407EB-799A-A218-8421-F8F39A0037D5}"/>
              </a:ext>
            </a:extLst>
          </p:cNvPr>
          <p:cNvPicPr>
            <a:picLocks noChangeAspect="1"/>
          </p:cNvPicPr>
          <p:nvPr/>
        </p:nvPicPr>
        <p:blipFill>
          <a:blip r:embed="rId3"/>
          <a:stretch>
            <a:fillRect/>
          </a:stretch>
        </p:blipFill>
        <p:spPr>
          <a:xfrm>
            <a:off x="7178941" y="3184310"/>
            <a:ext cx="3600000" cy="1312707"/>
          </a:xfrm>
          <a:prstGeom prst="rect">
            <a:avLst/>
          </a:prstGeom>
        </p:spPr>
      </p:pic>
      <p:sp>
        <p:nvSpPr>
          <p:cNvPr id="13" name="CaixaDeTexto 12">
            <a:extLst>
              <a:ext uri="{FF2B5EF4-FFF2-40B4-BE49-F238E27FC236}">
                <a16:creationId xmlns:a16="http://schemas.microsoft.com/office/drawing/2014/main" id="{7D60A115-DE23-7B4E-9A84-1AACC813D661}"/>
              </a:ext>
            </a:extLst>
          </p:cNvPr>
          <p:cNvSpPr txBox="1"/>
          <p:nvPr/>
        </p:nvSpPr>
        <p:spPr>
          <a:xfrm>
            <a:off x="6186773" y="4713236"/>
            <a:ext cx="5584336" cy="1785104"/>
          </a:xfrm>
          <a:prstGeom prst="rect">
            <a:avLst/>
          </a:prstGeom>
          <a:noFill/>
        </p:spPr>
        <p:txBody>
          <a:bodyPr wrap="square">
            <a:spAutoFit/>
          </a:bodyPr>
          <a:lstStyle/>
          <a:p>
            <a:pPr algn="just"/>
            <a:r>
              <a:rPr lang="pt-BR" sz="2200" dirty="0">
                <a:latin typeface="Arial Narrow" panose="020B0606020202030204" pitchFamily="34" charset="0"/>
              </a:rPr>
              <a:t>O perímetro do novo projeto será </a:t>
            </a:r>
          </a:p>
          <a:p>
            <a:pPr algn="just"/>
            <a:r>
              <a:rPr lang="pt-BR" sz="2200" dirty="0">
                <a:latin typeface="Arial Narrow" panose="020B0606020202030204" pitchFamily="34" charset="0"/>
              </a:rPr>
              <a:t>(A) 2 vezes maior que o primeiro. </a:t>
            </a:r>
          </a:p>
          <a:p>
            <a:pPr algn="just"/>
            <a:r>
              <a:rPr lang="pt-BR" sz="2200" dirty="0">
                <a:latin typeface="Arial Narrow" panose="020B0606020202030204" pitchFamily="34" charset="0"/>
              </a:rPr>
              <a:t>(B) 3 vezes maior que o primeiro. </a:t>
            </a:r>
          </a:p>
          <a:p>
            <a:pPr algn="just"/>
            <a:r>
              <a:rPr lang="pt-BR" sz="2200" dirty="0">
                <a:latin typeface="Arial Narrow" panose="020B0606020202030204" pitchFamily="34" charset="0"/>
              </a:rPr>
              <a:t>(C) 4 vezes maior que o primeiro. </a:t>
            </a:r>
          </a:p>
          <a:p>
            <a:pPr algn="just"/>
            <a:r>
              <a:rPr lang="pt-BR" sz="2200" dirty="0">
                <a:latin typeface="Arial Narrow" panose="020B0606020202030204" pitchFamily="34" charset="0"/>
              </a:rPr>
              <a:t>(D) 6 vezes maior que o primeiro.</a:t>
            </a:r>
          </a:p>
        </p:txBody>
      </p:sp>
    </p:spTree>
    <p:extLst>
      <p:ext uri="{BB962C8B-B14F-4D97-AF65-F5344CB8AC3E}">
        <p14:creationId xmlns:p14="http://schemas.microsoft.com/office/powerpoint/2010/main" val="22251790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4EFFEF-D92F-E500-9CF8-52B6DC5063A1}"/>
              </a:ext>
            </a:extLst>
          </p:cNvPr>
          <p:cNvSpPr txBox="1"/>
          <p:nvPr/>
        </p:nvSpPr>
        <p:spPr>
          <a:xfrm>
            <a:off x="102870" y="708767"/>
            <a:ext cx="5904738" cy="769441"/>
          </a:xfrm>
          <a:prstGeom prst="rect">
            <a:avLst/>
          </a:prstGeom>
          <a:noFill/>
        </p:spPr>
        <p:txBody>
          <a:bodyPr wrap="square">
            <a:spAutoFit/>
          </a:bodyPr>
          <a:lstStyle/>
          <a:p>
            <a:pPr algn="just"/>
            <a:r>
              <a:rPr lang="pt-BR" sz="2200" b="1" dirty="0">
                <a:latin typeface="Arial Narrow" panose="020B0606020202030204" pitchFamily="34" charset="0"/>
              </a:rPr>
              <a:t>Item 2. </a:t>
            </a:r>
            <a:r>
              <a:rPr lang="pt-BR" sz="2200" dirty="0">
                <a:latin typeface="Arial Narrow" panose="020B0606020202030204" pitchFamily="34" charset="0"/>
              </a:rPr>
              <a:t>A figura representa o croqui de uma garagem a ser construída em um terreno.</a:t>
            </a:r>
          </a:p>
        </p:txBody>
      </p:sp>
      <p:pic>
        <p:nvPicPr>
          <p:cNvPr id="5" name="Imagem 4">
            <a:extLst>
              <a:ext uri="{FF2B5EF4-FFF2-40B4-BE49-F238E27FC236}">
                <a16:creationId xmlns:a16="http://schemas.microsoft.com/office/drawing/2014/main" id="{CDA14937-885F-FE88-3FFE-A0937ECD59F1}"/>
              </a:ext>
            </a:extLst>
          </p:cNvPr>
          <p:cNvPicPr>
            <a:picLocks noChangeAspect="1"/>
          </p:cNvPicPr>
          <p:nvPr/>
        </p:nvPicPr>
        <p:blipFill>
          <a:blip r:embed="rId2"/>
          <a:stretch>
            <a:fillRect/>
          </a:stretch>
        </p:blipFill>
        <p:spPr>
          <a:xfrm>
            <a:off x="1900627" y="1478208"/>
            <a:ext cx="2742239" cy="2691456"/>
          </a:xfrm>
          <a:prstGeom prst="rect">
            <a:avLst/>
          </a:prstGeom>
        </p:spPr>
      </p:pic>
      <p:sp>
        <p:nvSpPr>
          <p:cNvPr id="7" name="CaixaDeTexto 6">
            <a:extLst>
              <a:ext uri="{FF2B5EF4-FFF2-40B4-BE49-F238E27FC236}">
                <a16:creationId xmlns:a16="http://schemas.microsoft.com/office/drawing/2014/main" id="{60583E87-EC71-AB33-1989-53CEC0D4A489}"/>
              </a:ext>
            </a:extLst>
          </p:cNvPr>
          <p:cNvSpPr txBox="1"/>
          <p:nvPr/>
        </p:nvSpPr>
        <p:spPr>
          <a:xfrm>
            <a:off x="102870" y="4259086"/>
            <a:ext cx="5904738" cy="2123658"/>
          </a:xfrm>
          <a:prstGeom prst="rect">
            <a:avLst/>
          </a:prstGeom>
          <a:noFill/>
        </p:spPr>
        <p:txBody>
          <a:bodyPr wrap="square">
            <a:spAutoFit/>
          </a:bodyPr>
          <a:lstStyle/>
          <a:p>
            <a:pPr algn="just"/>
            <a:r>
              <a:rPr lang="pt-BR" sz="2200" dirty="0">
                <a:latin typeface="Arial Narrow" panose="020B0606020202030204" pitchFamily="34" charset="0"/>
              </a:rPr>
              <a:t>A pedido do engenheiro, as medidas dos lados da figura deveriam ser dobradas para que a área da garagem caiba devidamente na implementação do projeto. Sabendo que a coordenada A não irá mudar de local, as novas coordenadas dos outros três pontos depois da alteração serão</a:t>
            </a:r>
          </a:p>
        </p:txBody>
      </p:sp>
      <p:sp>
        <p:nvSpPr>
          <p:cNvPr id="9" name="CaixaDeTexto 8">
            <a:extLst>
              <a:ext uri="{FF2B5EF4-FFF2-40B4-BE49-F238E27FC236}">
                <a16:creationId xmlns:a16="http://schemas.microsoft.com/office/drawing/2014/main" id="{98FA1FCF-483C-64D3-1145-53E09F40FE67}"/>
              </a:ext>
            </a:extLst>
          </p:cNvPr>
          <p:cNvSpPr txBox="1"/>
          <p:nvPr/>
        </p:nvSpPr>
        <p:spPr>
          <a:xfrm>
            <a:off x="6163522" y="708767"/>
            <a:ext cx="5925608" cy="1446550"/>
          </a:xfrm>
          <a:prstGeom prst="rect">
            <a:avLst/>
          </a:prstGeom>
          <a:noFill/>
        </p:spPr>
        <p:txBody>
          <a:bodyPr wrap="square">
            <a:spAutoFit/>
          </a:bodyPr>
          <a:lstStyle/>
          <a:p>
            <a:pPr algn="just"/>
            <a:r>
              <a:rPr lang="pt-BR" sz="2200" dirty="0">
                <a:latin typeface="Arial Narrow" panose="020B0606020202030204" pitchFamily="34" charset="0"/>
              </a:rPr>
              <a:t>(A) B (2; 12), C (14; 12) e D (14; 2). </a:t>
            </a:r>
          </a:p>
          <a:p>
            <a:pPr algn="just"/>
            <a:r>
              <a:rPr lang="pt-BR" sz="2200" dirty="0">
                <a:latin typeface="Arial Narrow" panose="020B0606020202030204" pitchFamily="34" charset="0"/>
              </a:rPr>
              <a:t>(B) B (2; 10), C (12; 10) e D (12; 2). </a:t>
            </a:r>
          </a:p>
          <a:p>
            <a:pPr algn="just"/>
            <a:r>
              <a:rPr lang="pt-BR" sz="2200" dirty="0">
                <a:latin typeface="Arial Narrow" panose="020B0606020202030204" pitchFamily="34" charset="0"/>
              </a:rPr>
              <a:t>(C) B (10; 2), C (10; 12) e D (2; 12). </a:t>
            </a:r>
          </a:p>
          <a:p>
            <a:pPr algn="just"/>
            <a:r>
              <a:rPr lang="pt-BR" sz="2200" dirty="0">
                <a:latin typeface="Arial Narrow" panose="020B0606020202030204" pitchFamily="34" charset="0"/>
              </a:rPr>
              <a:t>(D) B (12; 2), C (12; 14) e D (2; 14).</a:t>
            </a:r>
          </a:p>
        </p:txBody>
      </p:sp>
    </p:spTree>
    <p:extLst>
      <p:ext uri="{BB962C8B-B14F-4D97-AF65-F5344CB8AC3E}">
        <p14:creationId xmlns:p14="http://schemas.microsoft.com/office/powerpoint/2010/main" val="1506562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36B53BF-7C21-667E-0D2E-D223C53CB41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l="1943" t="16326" r="3356" b="13265"/>
          <a:stretch>
            <a:fillRect/>
          </a:stretch>
        </p:blipFill>
        <p:spPr bwMode="auto">
          <a:xfrm>
            <a:off x="206437" y="766507"/>
            <a:ext cx="3960000" cy="508827"/>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80A282AA-DDB7-A413-D989-4AF491F7BEA8}"/>
              </a:ext>
            </a:extLst>
          </p:cNvPr>
          <p:cNvPicPr>
            <a:picLocks noChangeAspect="1"/>
          </p:cNvPicPr>
          <p:nvPr/>
        </p:nvPicPr>
        <p:blipFill rotWithShape="1">
          <a:blip r:embed="rId4">
            <a:extLst>
              <a:ext uri="{28A0092B-C50C-407E-A947-70E740481C1C}">
                <a14:useLocalDpi xmlns:a14="http://schemas.microsoft.com/office/drawing/2010/main" val="0"/>
              </a:ext>
            </a:extLst>
          </a:blip>
          <a:srcRect l="799" r="3034"/>
          <a:stretch>
            <a:fillRect/>
          </a:stretch>
        </p:blipFill>
        <p:spPr bwMode="auto">
          <a:xfrm>
            <a:off x="206437" y="1275334"/>
            <a:ext cx="3600000" cy="789315"/>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FB676C4C-8B81-D335-CF3C-E1B47C99DF03}"/>
              </a:ext>
            </a:extLst>
          </p:cNvPr>
          <p:cNvSpPr txBox="1"/>
          <p:nvPr/>
        </p:nvSpPr>
        <p:spPr>
          <a:xfrm>
            <a:off x="82296" y="2064649"/>
            <a:ext cx="5943600" cy="3477875"/>
          </a:xfrm>
          <a:prstGeom prst="rect">
            <a:avLst/>
          </a:prstGeom>
          <a:noFill/>
        </p:spPr>
        <p:txBody>
          <a:bodyPr wrap="square">
            <a:spAutoFit/>
          </a:bodyPr>
          <a:lstStyle/>
          <a:p>
            <a:pPr algn="ctr"/>
            <a:r>
              <a:rPr lang="pt-BR" sz="2200" b="1" dirty="0">
                <a:latin typeface="Arial Narrow" panose="020B0606020202030204" pitchFamily="34" charset="0"/>
              </a:rPr>
              <a:t>GRÁFICOS E TABELAS </a:t>
            </a:r>
          </a:p>
          <a:p>
            <a:pPr algn="ctr"/>
            <a:endParaRPr lang="pt-BR" sz="2200" b="1" dirty="0">
              <a:latin typeface="Arial Narrow" panose="020B0606020202030204" pitchFamily="34" charset="0"/>
            </a:endParaRPr>
          </a:p>
          <a:p>
            <a:pPr algn="just"/>
            <a:r>
              <a:rPr lang="pt-BR" sz="2200" dirty="0">
                <a:latin typeface="Arial Narrow" panose="020B0606020202030204" pitchFamily="34" charset="0"/>
              </a:rPr>
              <a:t>Os dados coletados em pesquisas ou experimentos geralmente são organizados em listas ou tabelas. No entanto, quando há uma grande quantidade de informações, sua análise pode se tornar difícil. Por isso, utilizamos gráficos, que representam os dados de forma visual e facilitam sua análise e interpretação. Os gráficos podem ser usados para representar dados quantitativos ou qualitativos.</a:t>
            </a:r>
          </a:p>
        </p:txBody>
      </p:sp>
      <p:sp>
        <p:nvSpPr>
          <p:cNvPr id="7" name="CaixaDeTexto 6">
            <a:extLst>
              <a:ext uri="{FF2B5EF4-FFF2-40B4-BE49-F238E27FC236}">
                <a16:creationId xmlns:a16="http://schemas.microsoft.com/office/drawing/2014/main" id="{2B4E8A63-52FA-6A4B-405C-EB605D31C39A}"/>
              </a:ext>
            </a:extLst>
          </p:cNvPr>
          <p:cNvSpPr txBox="1"/>
          <p:nvPr/>
        </p:nvSpPr>
        <p:spPr>
          <a:xfrm>
            <a:off x="6166106" y="766507"/>
            <a:ext cx="5943598" cy="3477875"/>
          </a:xfrm>
          <a:prstGeom prst="rect">
            <a:avLst/>
          </a:prstGeom>
          <a:noFill/>
        </p:spPr>
        <p:txBody>
          <a:bodyPr wrap="square">
            <a:spAutoFit/>
          </a:bodyPr>
          <a:lstStyle/>
          <a:p>
            <a:pPr algn="just"/>
            <a:r>
              <a:rPr lang="pt-BR" sz="2200" dirty="0">
                <a:latin typeface="Arial Narrow" panose="020B0606020202030204" pitchFamily="34" charset="0"/>
              </a:rPr>
              <a:t>Imagine analisar apenas por meio de uma tabela os registros da população do estado de Goiás ao longo dos últimos 72 anos, que é o estado mais populoso do Centro-Oeste, com 7 056 495 habitantes. A leitura e a comparação dessas informações seriam demoradas e pouco práticas. Nesse contexto, os gráficos tornam-se importantes ferra mentas de representação, pois permitem identificar tendências, comparações e mudanças ao longo do tempo de maneira mais rápida e eficiente.</a:t>
            </a:r>
          </a:p>
        </p:txBody>
      </p:sp>
    </p:spTree>
    <p:extLst>
      <p:ext uri="{BB962C8B-B14F-4D97-AF65-F5344CB8AC3E}">
        <p14:creationId xmlns:p14="http://schemas.microsoft.com/office/powerpoint/2010/main" val="1786487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71854E-DCD0-02A4-EFB8-80A53FE0AC06}"/>
              </a:ext>
            </a:extLst>
          </p:cNvPr>
          <p:cNvSpPr txBox="1"/>
          <p:nvPr/>
        </p:nvSpPr>
        <p:spPr>
          <a:xfrm>
            <a:off x="73152" y="636955"/>
            <a:ext cx="5943600" cy="769441"/>
          </a:xfrm>
          <a:prstGeom prst="rect">
            <a:avLst/>
          </a:prstGeom>
          <a:noFill/>
        </p:spPr>
        <p:txBody>
          <a:bodyPr wrap="square">
            <a:spAutoFit/>
          </a:bodyPr>
          <a:lstStyle/>
          <a:p>
            <a:pPr algn="just"/>
            <a:r>
              <a:rPr lang="pt-BR" sz="2200" dirty="0">
                <a:latin typeface="Arial Narrow" panose="020B0606020202030204" pitchFamily="34" charset="0"/>
              </a:rPr>
              <a:t>Observe o gráfico que apresenta, dados do IBGE sobre a variação populacional de Goiás, ao longo dos anos. </a:t>
            </a:r>
          </a:p>
        </p:txBody>
      </p:sp>
      <p:pic>
        <p:nvPicPr>
          <p:cNvPr id="5" name="Imagem 4">
            <a:extLst>
              <a:ext uri="{FF2B5EF4-FFF2-40B4-BE49-F238E27FC236}">
                <a16:creationId xmlns:a16="http://schemas.microsoft.com/office/drawing/2014/main" id="{0C301952-B9D8-E613-8C31-42A688F19F2E}"/>
              </a:ext>
            </a:extLst>
          </p:cNvPr>
          <p:cNvPicPr>
            <a:picLocks noChangeAspect="1"/>
          </p:cNvPicPr>
          <p:nvPr/>
        </p:nvPicPr>
        <p:blipFill>
          <a:blip r:embed="rId2"/>
          <a:stretch>
            <a:fillRect/>
          </a:stretch>
        </p:blipFill>
        <p:spPr>
          <a:xfrm>
            <a:off x="1141645" y="1481931"/>
            <a:ext cx="3814233" cy="2546465"/>
          </a:xfrm>
          <a:prstGeom prst="rect">
            <a:avLst/>
          </a:prstGeom>
        </p:spPr>
      </p:pic>
      <p:pic>
        <p:nvPicPr>
          <p:cNvPr id="7" name="Imagem 6">
            <a:extLst>
              <a:ext uri="{FF2B5EF4-FFF2-40B4-BE49-F238E27FC236}">
                <a16:creationId xmlns:a16="http://schemas.microsoft.com/office/drawing/2014/main" id="{99019197-13E4-CFBB-FAB6-9AF117C3EF5E}"/>
              </a:ext>
            </a:extLst>
          </p:cNvPr>
          <p:cNvPicPr>
            <a:picLocks noChangeAspect="1"/>
          </p:cNvPicPr>
          <p:nvPr/>
        </p:nvPicPr>
        <p:blipFill>
          <a:blip r:embed="rId3"/>
          <a:stretch>
            <a:fillRect/>
          </a:stretch>
        </p:blipFill>
        <p:spPr>
          <a:xfrm>
            <a:off x="6174952" y="825078"/>
            <a:ext cx="5943599" cy="5899816"/>
          </a:xfrm>
          <a:prstGeom prst="rect">
            <a:avLst/>
          </a:prstGeom>
        </p:spPr>
      </p:pic>
    </p:spTree>
    <p:extLst>
      <p:ext uri="{BB962C8B-B14F-4D97-AF65-F5344CB8AC3E}">
        <p14:creationId xmlns:p14="http://schemas.microsoft.com/office/powerpoint/2010/main" val="4541498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C5B9C2F-9BFE-86F3-48A6-02A4980062A6}"/>
              </a:ext>
            </a:extLst>
          </p:cNvPr>
          <p:cNvSpPr txBox="1"/>
          <p:nvPr/>
        </p:nvSpPr>
        <p:spPr>
          <a:xfrm>
            <a:off x="91440" y="794616"/>
            <a:ext cx="5916168" cy="5509200"/>
          </a:xfrm>
          <a:prstGeom prst="rect">
            <a:avLst/>
          </a:prstGeom>
          <a:noFill/>
        </p:spPr>
        <p:txBody>
          <a:bodyPr wrap="square">
            <a:spAutoFit/>
          </a:bodyPr>
          <a:lstStyle/>
          <a:p>
            <a:pPr algn="just"/>
            <a:r>
              <a:rPr lang="pt-BR" sz="2200" b="1" dirty="0">
                <a:latin typeface="Arial Narrow" panose="020B0606020202030204" pitchFamily="34" charset="0"/>
              </a:rPr>
              <a:t>• Gráfico de linhas </a:t>
            </a:r>
          </a:p>
          <a:p>
            <a:pPr algn="just"/>
            <a:r>
              <a:rPr lang="pt-BR" sz="2200" dirty="0">
                <a:latin typeface="Arial Narrow" panose="020B0606020202030204" pitchFamily="34" charset="0"/>
              </a:rPr>
              <a:t>O gráfico de linhas é uma representação visual que utiliza segmentos de reta para conectar pontos de dados, permitindo observar a evolução de valores ao longo do tempo. </a:t>
            </a:r>
          </a:p>
          <a:p>
            <a:pPr algn="just"/>
            <a:r>
              <a:rPr lang="pt-BR" sz="2200" dirty="0">
                <a:latin typeface="Arial Narrow" panose="020B0606020202030204" pitchFamily="34" charset="0"/>
              </a:rPr>
              <a:t>Esse tipo de gráfico é adequado para representar séries temporais, isto é, situações em que desejamos analisar mudanças ocorridas em dias, meses ou anos, por exemplo. </a:t>
            </a:r>
          </a:p>
          <a:p>
            <a:pPr algn="just"/>
            <a:r>
              <a:rPr lang="pt-BR" sz="2200" dirty="0">
                <a:latin typeface="Arial Narrow" panose="020B0606020202030204" pitchFamily="34" charset="0"/>
              </a:rPr>
              <a:t>Em geral, o eixo horizontal representa o tempo, enquanto o eixo vertical representa a quantidade ou o valor analisado. </a:t>
            </a:r>
          </a:p>
          <a:p>
            <a:pPr algn="just"/>
            <a:r>
              <a:rPr lang="pt-BR" sz="2200" dirty="0">
                <a:latin typeface="Arial Narrow" panose="020B0606020202030204" pitchFamily="34" charset="0"/>
              </a:rPr>
              <a:t>Os gráficos de linhas facilitam a identificação de tendências, aumentos, reduções e oscilações nos dados, além de permitirem comparações entre diferentes períodos. </a:t>
            </a:r>
          </a:p>
        </p:txBody>
      </p:sp>
      <p:sp>
        <p:nvSpPr>
          <p:cNvPr id="5" name="CaixaDeTexto 4">
            <a:extLst>
              <a:ext uri="{FF2B5EF4-FFF2-40B4-BE49-F238E27FC236}">
                <a16:creationId xmlns:a16="http://schemas.microsoft.com/office/drawing/2014/main" id="{BF7C7862-B24E-671D-1CAC-EE8C6D590093}"/>
              </a:ext>
            </a:extLst>
          </p:cNvPr>
          <p:cNvSpPr txBox="1"/>
          <p:nvPr/>
        </p:nvSpPr>
        <p:spPr>
          <a:xfrm>
            <a:off x="6184394" y="794616"/>
            <a:ext cx="5916166" cy="1446550"/>
          </a:xfrm>
          <a:prstGeom prst="rect">
            <a:avLst/>
          </a:prstGeom>
          <a:noFill/>
        </p:spPr>
        <p:txBody>
          <a:bodyPr wrap="square">
            <a:spAutoFit/>
          </a:bodyPr>
          <a:lstStyle/>
          <a:p>
            <a:pPr algn="just"/>
            <a:r>
              <a:rPr lang="pt-BR" sz="2200" dirty="0">
                <a:latin typeface="Arial Narrow" panose="020B0606020202030204" pitchFamily="34" charset="0"/>
              </a:rPr>
              <a:t>Observe, a seguir, os dados sobre o registro da população do Estado de Goiás ocorrido ao longo dos anos, que deram origem ao gráfico de linha apresentado anteriormente.</a:t>
            </a:r>
            <a:endParaRPr lang="pt-BR" dirty="0"/>
          </a:p>
        </p:txBody>
      </p:sp>
      <p:pic>
        <p:nvPicPr>
          <p:cNvPr id="7" name="Imagem 6">
            <a:extLst>
              <a:ext uri="{FF2B5EF4-FFF2-40B4-BE49-F238E27FC236}">
                <a16:creationId xmlns:a16="http://schemas.microsoft.com/office/drawing/2014/main" id="{9C1B7D7F-F88E-53FC-B0BC-6D9ACE7E7ECB}"/>
              </a:ext>
            </a:extLst>
          </p:cNvPr>
          <p:cNvPicPr>
            <a:picLocks noChangeAspect="1"/>
          </p:cNvPicPr>
          <p:nvPr/>
        </p:nvPicPr>
        <p:blipFill>
          <a:blip r:embed="rId2"/>
          <a:stretch>
            <a:fillRect/>
          </a:stretch>
        </p:blipFill>
        <p:spPr>
          <a:xfrm>
            <a:off x="7342477" y="2340290"/>
            <a:ext cx="3600000" cy="3272728"/>
          </a:xfrm>
          <a:prstGeom prst="rect">
            <a:avLst/>
          </a:prstGeom>
        </p:spPr>
      </p:pic>
    </p:spTree>
    <p:extLst>
      <p:ext uri="{BB962C8B-B14F-4D97-AF65-F5344CB8AC3E}">
        <p14:creationId xmlns:p14="http://schemas.microsoft.com/office/powerpoint/2010/main" val="17661259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B608A6A7-8C51-EE8C-6ECA-18BAC5E5FA76}"/>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191578" y="751205"/>
            <a:ext cx="2160000" cy="901349"/>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4EACEB43-E34C-A08F-0543-3EACF6B46FF7}"/>
              </a:ext>
            </a:extLst>
          </p:cNvPr>
          <p:cNvSpPr txBox="1"/>
          <p:nvPr/>
        </p:nvSpPr>
        <p:spPr>
          <a:xfrm>
            <a:off x="112014" y="1652554"/>
            <a:ext cx="5895594" cy="3477875"/>
          </a:xfrm>
          <a:prstGeom prst="rect">
            <a:avLst/>
          </a:prstGeom>
          <a:noFill/>
        </p:spPr>
        <p:txBody>
          <a:bodyPr wrap="square">
            <a:spAutoFit/>
          </a:bodyPr>
          <a:lstStyle/>
          <a:p>
            <a:pPr algn="just"/>
            <a:r>
              <a:rPr lang="pt-BR" sz="2200" dirty="0"/>
              <a:t>O uso de gráficos de linhas é bastante comum para apresentar a variação do desempenho de candidatos em pesquisas eleitorais ao longo do tempo. Para tanto, podemos 41 SEDUC Secretaria de Estado da Educação Revisa Goiás 8ª Ano - 3º Bimestre/2026 - Língua Portuguesa e Matemática traçar, em um mesmo gráfico, duas sequências de valores, um para cada candidato, os quais representam os percentuais de intenção de voto ao longo das datas. Observe:</a:t>
            </a:r>
          </a:p>
        </p:txBody>
      </p:sp>
      <p:pic>
        <p:nvPicPr>
          <p:cNvPr id="6" name="Imagem 5">
            <a:extLst>
              <a:ext uri="{FF2B5EF4-FFF2-40B4-BE49-F238E27FC236}">
                <a16:creationId xmlns:a16="http://schemas.microsoft.com/office/drawing/2014/main" id="{5AC31698-62AB-17CC-ADF9-E003EB371FA7}"/>
              </a:ext>
            </a:extLst>
          </p:cNvPr>
          <p:cNvPicPr>
            <a:picLocks noChangeAspect="1"/>
          </p:cNvPicPr>
          <p:nvPr/>
        </p:nvPicPr>
        <p:blipFill>
          <a:blip r:embed="rId3"/>
          <a:stretch>
            <a:fillRect/>
          </a:stretch>
        </p:blipFill>
        <p:spPr>
          <a:xfrm>
            <a:off x="7614127" y="842645"/>
            <a:ext cx="2700000" cy="3380673"/>
          </a:xfrm>
          <a:prstGeom prst="rect">
            <a:avLst/>
          </a:prstGeom>
        </p:spPr>
      </p:pic>
      <p:sp>
        <p:nvSpPr>
          <p:cNvPr id="8" name="CaixaDeTexto 7">
            <a:extLst>
              <a:ext uri="{FF2B5EF4-FFF2-40B4-BE49-F238E27FC236}">
                <a16:creationId xmlns:a16="http://schemas.microsoft.com/office/drawing/2014/main" id="{A115CDA8-09E4-EA1D-3A4D-179888015DE4}"/>
              </a:ext>
            </a:extLst>
          </p:cNvPr>
          <p:cNvSpPr txBox="1"/>
          <p:nvPr/>
        </p:nvSpPr>
        <p:spPr>
          <a:xfrm>
            <a:off x="6184394" y="4267828"/>
            <a:ext cx="5895592" cy="1785104"/>
          </a:xfrm>
          <a:prstGeom prst="rect">
            <a:avLst/>
          </a:prstGeom>
          <a:noFill/>
        </p:spPr>
        <p:txBody>
          <a:bodyPr wrap="square">
            <a:spAutoFit/>
          </a:bodyPr>
          <a:lstStyle/>
          <a:p>
            <a:pPr algn="just"/>
            <a:r>
              <a:rPr lang="pt-BR" sz="2200" dirty="0">
                <a:latin typeface="Arial Narrow" panose="020B0606020202030204" pitchFamily="34" charset="0"/>
              </a:rPr>
              <a:t>O gráfico mostra que o </a:t>
            </a:r>
            <a:r>
              <a:rPr lang="pt-BR" sz="2200" b="1" dirty="0">
                <a:solidFill>
                  <a:srgbClr val="00B050"/>
                </a:solidFill>
                <a:latin typeface="Arial Narrow" panose="020B0606020202030204" pitchFamily="34" charset="0"/>
              </a:rPr>
              <a:t>Candidato 2 </a:t>
            </a:r>
            <a:r>
              <a:rPr lang="pt-BR" sz="2200" dirty="0">
                <a:latin typeface="Arial Narrow" panose="020B0606020202030204" pitchFamily="34" charset="0"/>
              </a:rPr>
              <a:t>iniciou a campanha com um percentual de intenções de voto superior ao do </a:t>
            </a:r>
            <a:r>
              <a:rPr lang="pt-BR" sz="2200" b="1" dirty="0">
                <a:solidFill>
                  <a:srgbClr val="002060"/>
                </a:solidFill>
                <a:latin typeface="Arial Narrow" panose="020B0606020202030204" pitchFamily="34" charset="0"/>
              </a:rPr>
              <a:t>Candidato 1</a:t>
            </a:r>
            <a:r>
              <a:rPr lang="pt-BR" sz="2200" dirty="0">
                <a:latin typeface="Arial Narrow" panose="020B0606020202030204" pitchFamily="34" charset="0"/>
              </a:rPr>
              <a:t>. Em </a:t>
            </a:r>
            <a:r>
              <a:rPr lang="pt-BR" sz="2200" u="sng" dirty="0">
                <a:latin typeface="Arial Narrow" panose="020B0606020202030204" pitchFamily="34" charset="0"/>
              </a:rPr>
              <a:t>1º de setembro</a:t>
            </a:r>
            <a:r>
              <a:rPr lang="pt-BR" sz="2200" dirty="0">
                <a:latin typeface="Arial Narrow" panose="020B0606020202030204" pitchFamily="34" charset="0"/>
              </a:rPr>
              <a:t>, ambos apresentaram queda em relação à pesquisa anterior. </a:t>
            </a:r>
          </a:p>
        </p:txBody>
      </p:sp>
    </p:spTree>
    <p:extLst>
      <p:ext uri="{BB962C8B-B14F-4D97-AF65-F5344CB8AC3E}">
        <p14:creationId xmlns:p14="http://schemas.microsoft.com/office/powerpoint/2010/main" val="15399870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C701AD0-5461-550A-1A2D-9C8003C1D93E}"/>
              </a:ext>
            </a:extLst>
          </p:cNvPr>
          <p:cNvSpPr txBox="1"/>
          <p:nvPr/>
        </p:nvSpPr>
        <p:spPr>
          <a:xfrm>
            <a:off x="84582" y="813138"/>
            <a:ext cx="5941314" cy="3139321"/>
          </a:xfrm>
          <a:prstGeom prst="rect">
            <a:avLst/>
          </a:prstGeom>
          <a:noFill/>
        </p:spPr>
        <p:txBody>
          <a:bodyPr wrap="square">
            <a:spAutoFit/>
          </a:bodyPr>
          <a:lstStyle/>
          <a:p>
            <a:pPr algn="just"/>
            <a:r>
              <a:rPr lang="pt-BR" sz="2200" dirty="0">
                <a:latin typeface="Arial Narrow" panose="020B0606020202030204" pitchFamily="34" charset="0"/>
              </a:rPr>
              <a:t>No levantamento de </a:t>
            </a:r>
            <a:r>
              <a:rPr lang="pt-BR" sz="2200" u="sng" dirty="0">
                <a:latin typeface="Arial Narrow" panose="020B0606020202030204" pitchFamily="34" charset="0"/>
              </a:rPr>
              <a:t>15 de setembro</a:t>
            </a:r>
            <a:r>
              <a:rPr lang="pt-BR" sz="2200" dirty="0">
                <a:latin typeface="Arial Narrow" panose="020B0606020202030204" pitchFamily="34" charset="0"/>
              </a:rPr>
              <a:t>, os percentuais permaneceram praticamente estáveis. </a:t>
            </a:r>
          </a:p>
          <a:p>
            <a:pPr algn="just"/>
            <a:r>
              <a:rPr lang="pt-BR" sz="2200" dirty="0">
                <a:latin typeface="Arial Narrow" panose="020B0606020202030204" pitchFamily="34" charset="0"/>
              </a:rPr>
              <a:t>Já em </a:t>
            </a:r>
            <a:r>
              <a:rPr lang="pt-BR" sz="2200" u="sng" dirty="0">
                <a:latin typeface="Arial Narrow" panose="020B0606020202030204" pitchFamily="34" charset="0"/>
              </a:rPr>
              <a:t>1º de outubro</a:t>
            </a:r>
            <a:r>
              <a:rPr lang="pt-BR" sz="2200" dirty="0">
                <a:latin typeface="Arial Narrow" panose="020B0606020202030204" pitchFamily="34" charset="0"/>
              </a:rPr>
              <a:t>, houve uma inversão no cenário: o </a:t>
            </a:r>
            <a:r>
              <a:rPr lang="pt-BR" sz="2200" b="1" dirty="0">
                <a:solidFill>
                  <a:srgbClr val="00B050"/>
                </a:solidFill>
                <a:latin typeface="Arial Narrow" panose="020B0606020202030204" pitchFamily="34" charset="0"/>
              </a:rPr>
              <a:t>Candidato 2 </a:t>
            </a:r>
            <a:r>
              <a:rPr lang="pt-BR" sz="2200" dirty="0">
                <a:latin typeface="Arial Narrow" panose="020B0606020202030204" pitchFamily="34" charset="0"/>
              </a:rPr>
              <a:t>apresentou uma queda acentuada, chegando a </a:t>
            </a:r>
            <a:r>
              <a:rPr lang="pt-BR" sz="2200" b="1" dirty="0">
                <a:latin typeface="Arial Narrow" panose="020B0606020202030204" pitchFamily="34" charset="0"/>
              </a:rPr>
              <a:t>5% das intenções de voto</a:t>
            </a:r>
            <a:r>
              <a:rPr lang="pt-BR" sz="2200" dirty="0">
                <a:latin typeface="Arial Narrow" panose="020B0606020202030204" pitchFamily="34" charset="0"/>
              </a:rPr>
              <a:t>, enquanto o </a:t>
            </a:r>
            <a:r>
              <a:rPr lang="pt-BR" sz="2200" b="1" dirty="0">
                <a:solidFill>
                  <a:srgbClr val="002060"/>
                </a:solidFill>
                <a:latin typeface="Arial Narrow" panose="020B0606020202030204" pitchFamily="34" charset="0"/>
              </a:rPr>
              <a:t>Candidato 1 </a:t>
            </a:r>
            <a:r>
              <a:rPr lang="pt-BR" sz="2200" dirty="0">
                <a:latin typeface="Arial Narrow" panose="020B0606020202030204" pitchFamily="34" charset="0"/>
              </a:rPr>
              <a:t>atingiu </a:t>
            </a:r>
            <a:r>
              <a:rPr lang="pt-BR" sz="2200" b="1" dirty="0">
                <a:latin typeface="Arial Narrow" panose="020B0606020202030204" pitchFamily="34" charset="0"/>
              </a:rPr>
              <a:t>20%. </a:t>
            </a:r>
          </a:p>
          <a:p>
            <a:pPr algn="just"/>
            <a:r>
              <a:rPr lang="pt-BR" sz="2200" dirty="0">
                <a:latin typeface="Arial Narrow" panose="020B0606020202030204" pitchFamily="34" charset="0"/>
              </a:rPr>
              <a:t>Em </a:t>
            </a:r>
            <a:r>
              <a:rPr lang="pt-BR" sz="2200" u="sng" dirty="0">
                <a:latin typeface="Arial Narrow" panose="020B0606020202030204" pitchFamily="34" charset="0"/>
              </a:rPr>
              <a:t>15 de outubro</a:t>
            </a:r>
            <a:r>
              <a:rPr lang="pt-BR" sz="2200" dirty="0">
                <a:latin typeface="Arial Narrow" panose="020B0606020202030204" pitchFamily="34" charset="0"/>
              </a:rPr>
              <a:t>, os dois candidatos ficaram empatados, mas, na pesquisa seguinte (</a:t>
            </a:r>
            <a:r>
              <a:rPr lang="pt-BR" sz="2200" u="sng" dirty="0">
                <a:latin typeface="Arial Narrow" panose="020B0606020202030204" pitchFamily="34" charset="0"/>
              </a:rPr>
              <a:t>1º de novembro</a:t>
            </a:r>
            <a:r>
              <a:rPr lang="pt-BR" sz="2200" dirty="0">
                <a:latin typeface="Arial Narrow" panose="020B0606020202030204" pitchFamily="34" charset="0"/>
              </a:rPr>
              <a:t>), o </a:t>
            </a:r>
            <a:r>
              <a:rPr lang="pt-BR" sz="2200" b="1" dirty="0">
                <a:solidFill>
                  <a:srgbClr val="00B050"/>
                </a:solidFill>
                <a:latin typeface="Arial Narrow" panose="020B0606020202030204" pitchFamily="34" charset="0"/>
              </a:rPr>
              <a:t>Candidato 2 </a:t>
            </a:r>
            <a:r>
              <a:rPr lang="pt-BR" sz="2200" dirty="0">
                <a:latin typeface="Arial Narrow" panose="020B0606020202030204" pitchFamily="34" charset="0"/>
              </a:rPr>
              <a:t>voltou a liderar. </a:t>
            </a:r>
          </a:p>
        </p:txBody>
      </p:sp>
      <p:sp>
        <p:nvSpPr>
          <p:cNvPr id="5" name="CaixaDeTexto 4">
            <a:extLst>
              <a:ext uri="{FF2B5EF4-FFF2-40B4-BE49-F238E27FC236}">
                <a16:creationId xmlns:a16="http://schemas.microsoft.com/office/drawing/2014/main" id="{D3F21BB3-EE46-C29E-E88C-898F4FF0CED8}"/>
              </a:ext>
            </a:extLst>
          </p:cNvPr>
          <p:cNvSpPr txBox="1"/>
          <p:nvPr/>
        </p:nvSpPr>
        <p:spPr>
          <a:xfrm>
            <a:off x="84582" y="4136196"/>
            <a:ext cx="5941314" cy="1785104"/>
          </a:xfrm>
          <a:prstGeom prst="rect">
            <a:avLst/>
          </a:prstGeom>
          <a:noFill/>
        </p:spPr>
        <p:txBody>
          <a:bodyPr wrap="square">
            <a:spAutoFit/>
          </a:bodyPr>
          <a:lstStyle/>
          <a:p>
            <a:pPr algn="ctr"/>
            <a:r>
              <a:rPr lang="pt-BR" sz="2200" b="1" dirty="0">
                <a:latin typeface="Arial Narrow" panose="020B0606020202030204" pitchFamily="34" charset="0"/>
              </a:rPr>
              <a:t>Gráfico de colunas</a:t>
            </a:r>
          </a:p>
          <a:p>
            <a:pPr algn="just"/>
            <a:r>
              <a:rPr lang="pt-BR" sz="2200" dirty="0">
                <a:latin typeface="Arial Narrow" panose="020B0606020202030204" pitchFamily="34" charset="0"/>
              </a:rPr>
              <a:t>O gráfico de colunas é uma representação visual que utiliza retângulos (colunas) de diferentes comprimentos ou alturas para representar dados e comparar valores entre categorias. </a:t>
            </a:r>
          </a:p>
        </p:txBody>
      </p:sp>
      <p:sp>
        <p:nvSpPr>
          <p:cNvPr id="7" name="CaixaDeTexto 6">
            <a:extLst>
              <a:ext uri="{FF2B5EF4-FFF2-40B4-BE49-F238E27FC236}">
                <a16:creationId xmlns:a16="http://schemas.microsoft.com/office/drawing/2014/main" id="{2C37BF88-D2C8-6752-DBD3-E71D040D3E96}"/>
              </a:ext>
            </a:extLst>
          </p:cNvPr>
          <p:cNvSpPr txBox="1"/>
          <p:nvPr/>
        </p:nvSpPr>
        <p:spPr>
          <a:xfrm>
            <a:off x="6166106" y="813138"/>
            <a:ext cx="5941314" cy="3139321"/>
          </a:xfrm>
          <a:prstGeom prst="rect">
            <a:avLst/>
          </a:prstGeom>
          <a:noFill/>
        </p:spPr>
        <p:txBody>
          <a:bodyPr wrap="square">
            <a:spAutoFit/>
          </a:bodyPr>
          <a:lstStyle/>
          <a:p>
            <a:pPr algn="just"/>
            <a:r>
              <a:rPr lang="pt-BR" sz="2200" dirty="0">
                <a:latin typeface="Arial Narrow" panose="020B0606020202030204" pitchFamily="34" charset="0"/>
              </a:rPr>
              <a:t>Esse tipo de gráfico facilita a identificação de padrões, os maiores e menores valores e a proporção entre diferentes itens em uma rápida análise, por isso é muito importante que as alturas das colunas sejam diretamente proporcionais às quantidades que elas representam. </a:t>
            </a:r>
          </a:p>
          <a:p>
            <a:pPr algn="just"/>
            <a:r>
              <a:rPr lang="pt-BR" sz="2200" dirty="0">
                <a:latin typeface="Arial Narrow" panose="020B0606020202030204" pitchFamily="34" charset="0"/>
              </a:rPr>
              <a:t>Observe o gráfico de colunas que mostra os dados da pesquisa sobre Estatística do Registro Civil 2000/2022 divulgadas pelo IBGE.</a:t>
            </a:r>
          </a:p>
        </p:txBody>
      </p:sp>
    </p:spTree>
    <p:extLst>
      <p:ext uri="{BB962C8B-B14F-4D97-AF65-F5344CB8AC3E}">
        <p14:creationId xmlns:p14="http://schemas.microsoft.com/office/powerpoint/2010/main" val="29344694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23CBA4CE-99DE-354B-7713-E060E79F345C}"/>
              </a:ext>
            </a:extLst>
          </p:cNvPr>
          <p:cNvPicPr>
            <a:picLocks noChangeAspect="1"/>
          </p:cNvPicPr>
          <p:nvPr/>
        </p:nvPicPr>
        <p:blipFill>
          <a:blip r:embed="rId3"/>
          <a:stretch>
            <a:fillRect/>
          </a:stretch>
        </p:blipFill>
        <p:spPr>
          <a:xfrm>
            <a:off x="1422396" y="726119"/>
            <a:ext cx="3696216" cy="3686689"/>
          </a:xfrm>
          <a:prstGeom prst="rect">
            <a:avLst/>
          </a:prstGeom>
        </p:spPr>
      </p:pic>
      <p:sp>
        <p:nvSpPr>
          <p:cNvPr id="5" name="CaixaDeTexto 4">
            <a:extLst>
              <a:ext uri="{FF2B5EF4-FFF2-40B4-BE49-F238E27FC236}">
                <a16:creationId xmlns:a16="http://schemas.microsoft.com/office/drawing/2014/main" id="{3CF9D1E4-643D-8997-99EC-7F6E146A74A7}"/>
              </a:ext>
            </a:extLst>
          </p:cNvPr>
          <p:cNvSpPr txBox="1"/>
          <p:nvPr/>
        </p:nvSpPr>
        <p:spPr>
          <a:xfrm>
            <a:off x="140970" y="4392496"/>
            <a:ext cx="5857494" cy="600164"/>
          </a:xfrm>
          <a:prstGeom prst="rect">
            <a:avLst/>
          </a:prstGeom>
          <a:noFill/>
        </p:spPr>
        <p:txBody>
          <a:bodyPr wrap="square">
            <a:spAutoFit/>
          </a:bodyPr>
          <a:lstStyle/>
          <a:p>
            <a:pPr algn="just"/>
            <a:r>
              <a:rPr lang="pt-BR" sz="1100" dirty="0">
                <a:latin typeface="Arial Narrow" panose="020B0606020202030204" pitchFamily="34" charset="0"/>
              </a:rPr>
              <a:t>Disponível em: https://agenciadenoticias.ibge.gov.br/agencia-noticias/2012-agencia-de-noticias/noticias/39560-em-2022-nu mero-de-nascimentos-cai-pelo-quarto-ano-e-chega-ao-menor-patamar-desde-1977. Acesso em 15 de maio. 2026</a:t>
            </a:r>
          </a:p>
        </p:txBody>
      </p:sp>
      <p:sp>
        <p:nvSpPr>
          <p:cNvPr id="7" name="CaixaDeTexto 6">
            <a:extLst>
              <a:ext uri="{FF2B5EF4-FFF2-40B4-BE49-F238E27FC236}">
                <a16:creationId xmlns:a16="http://schemas.microsoft.com/office/drawing/2014/main" id="{FACC38DA-2461-3DD1-7A7B-3FC2B72EEB6C}"/>
              </a:ext>
            </a:extLst>
          </p:cNvPr>
          <p:cNvSpPr txBox="1"/>
          <p:nvPr/>
        </p:nvSpPr>
        <p:spPr>
          <a:xfrm>
            <a:off x="6193538" y="726119"/>
            <a:ext cx="5899402" cy="2462213"/>
          </a:xfrm>
          <a:prstGeom prst="rect">
            <a:avLst/>
          </a:prstGeom>
          <a:noFill/>
        </p:spPr>
        <p:txBody>
          <a:bodyPr wrap="square">
            <a:spAutoFit/>
          </a:bodyPr>
          <a:lstStyle/>
          <a:p>
            <a:pPr algn="just"/>
            <a:r>
              <a:rPr lang="pt-BR" sz="2200" dirty="0">
                <a:latin typeface="Arial Narrow" panose="020B0606020202030204" pitchFamily="34" charset="0"/>
              </a:rPr>
              <a:t>Essa distribuição foi feita para 4 categorias de mães, mostrando esses dados numéricos para nasci mentos ocorridos no grupo com menos de 20 anos, de 20 a 29 anos, de 30 a 39 anos e mulheres com 40 anos ou mais. Mas repare que esse conjunto de dados pode ser representado por outro tipo gráfico, o </a:t>
            </a:r>
            <a:r>
              <a:rPr lang="pt-BR" sz="2200" b="1" dirty="0">
                <a:latin typeface="Arial Narrow" panose="020B0606020202030204" pitchFamily="34" charset="0"/>
              </a:rPr>
              <a:t>gráfico de barras</a:t>
            </a:r>
            <a:r>
              <a:rPr lang="pt-BR" sz="2200" dirty="0">
                <a:latin typeface="Arial Narrow" panose="020B0606020202030204" pitchFamily="34" charset="0"/>
              </a:rPr>
              <a:t>. </a:t>
            </a:r>
          </a:p>
        </p:txBody>
      </p:sp>
      <p:pic>
        <p:nvPicPr>
          <p:cNvPr id="9" name="Imagem 8">
            <a:extLst>
              <a:ext uri="{FF2B5EF4-FFF2-40B4-BE49-F238E27FC236}">
                <a16:creationId xmlns:a16="http://schemas.microsoft.com/office/drawing/2014/main" id="{6803420C-022A-E04E-439F-8FF78B9AA48D}"/>
              </a:ext>
            </a:extLst>
          </p:cNvPr>
          <p:cNvPicPr>
            <a:picLocks noChangeAspect="1"/>
          </p:cNvPicPr>
          <p:nvPr/>
        </p:nvPicPr>
        <p:blipFill>
          <a:blip r:embed="rId4"/>
          <a:stretch>
            <a:fillRect/>
          </a:stretch>
        </p:blipFill>
        <p:spPr>
          <a:xfrm>
            <a:off x="7170162" y="3096309"/>
            <a:ext cx="4173020" cy="3358772"/>
          </a:xfrm>
          <a:prstGeom prst="rect">
            <a:avLst/>
          </a:prstGeom>
        </p:spPr>
      </p:pic>
      <p:sp>
        <p:nvSpPr>
          <p:cNvPr id="11" name="CaixaDeTexto 10">
            <a:extLst>
              <a:ext uri="{FF2B5EF4-FFF2-40B4-BE49-F238E27FC236}">
                <a16:creationId xmlns:a16="http://schemas.microsoft.com/office/drawing/2014/main" id="{ECEADFF9-1492-985E-EB22-C2CEE05A7E92}"/>
              </a:ext>
            </a:extLst>
          </p:cNvPr>
          <p:cNvSpPr txBox="1"/>
          <p:nvPr/>
        </p:nvSpPr>
        <p:spPr>
          <a:xfrm>
            <a:off x="99062" y="4946976"/>
            <a:ext cx="5899402" cy="1785104"/>
          </a:xfrm>
          <a:prstGeom prst="rect">
            <a:avLst/>
          </a:prstGeom>
          <a:noFill/>
        </p:spPr>
        <p:txBody>
          <a:bodyPr wrap="square">
            <a:spAutoFit/>
          </a:bodyPr>
          <a:lstStyle/>
          <a:p>
            <a:pPr algn="just"/>
            <a:r>
              <a:rPr lang="pt-BR" sz="2200" dirty="0">
                <a:latin typeface="Arial Narrow" panose="020B0606020202030204" pitchFamily="34" charset="0"/>
              </a:rPr>
              <a:t>Nesse exemplo, a </a:t>
            </a:r>
            <a:r>
              <a:rPr lang="pt-BR" sz="2200" b="1" dirty="0">
                <a:solidFill>
                  <a:srgbClr val="00B0F0"/>
                </a:solidFill>
                <a:latin typeface="Arial Narrow" panose="020B0606020202030204" pitchFamily="34" charset="0"/>
              </a:rPr>
              <a:t>coluna azul claro </a:t>
            </a:r>
            <a:r>
              <a:rPr lang="pt-BR" sz="2200" dirty="0">
                <a:latin typeface="Arial Narrow" panose="020B0606020202030204" pitchFamily="34" charset="0"/>
              </a:rPr>
              <a:t>representa o número de nascimentos no ano de 2020, a </a:t>
            </a:r>
            <a:r>
              <a:rPr lang="pt-BR" sz="2200" b="1" dirty="0">
                <a:solidFill>
                  <a:srgbClr val="92D050"/>
                </a:solidFill>
                <a:latin typeface="Arial Narrow" panose="020B0606020202030204" pitchFamily="34" charset="0"/>
              </a:rPr>
              <a:t>coluna verde claro</a:t>
            </a:r>
            <a:r>
              <a:rPr lang="pt-BR" sz="2200" dirty="0">
                <a:latin typeface="Arial Narrow" panose="020B0606020202030204" pitchFamily="34" charset="0"/>
              </a:rPr>
              <a:t> representa esse número no ano de 2010 e a </a:t>
            </a:r>
            <a:r>
              <a:rPr lang="pt-BR" sz="2200" b="1" dirty="0">
                <a:solidFill>
                  <a:srgbClr val="00B050"/>
                </a:solidFill>
                <a:latin typeface="Arial Narrow" panose="020B0606020202030204" pitchFamily="34" charset="0"/>
              </a:rPr>
              <a:t>coluna verde escuro</a:t>
            </a:r>
            <a:r>
              <a:rPr lang="pt-BR" sz="2200" dirty="0">
                <a:latin typeface="Arial Narrow" panose="020B0606020202030204" pitchFamily="34" charset="0"/>
              </a:rPr>
              <a:t>, representa o número de nascimentos no ano de 2020. </a:t>
            </a:r>
            <a:endParaRPr lang="pt-BR" dirty="0"/>
          </a:p>
        </p:txBody>
      </p:sp>
      <p:sp>
        <p:nvSpPr>
          <p:cNvPr id="13" name="CaixaDeTexto 12">
            <a:extLst>
              <a:ext uri="{FF2B5EF4-FFF2-40B4-BE49-F238E27FC236}">
                <a16:creationId xmlns:a16="http://schemas.microsoft.com/office/drawing/2014/main" id="{8F914ED5-DCF2-5875-588C-796C129DBA93}"/>
              </a:ext>
            </a:extLst>
          </p:cNvPr>
          <p:cNvSpPr txBox="1"/>
          <p:nvPr/>
        </p:nvSpPr>
        <p:spPr>
          <a:xfrm>
            <a:off x="7345018" y="6455081"/>
            <a:ext cx="3998164" cy="276999"/>
          </a:xfrm>
          <a:prstGeom prst="rect">
            <a:avLst/>
          </a:prstGeom>
          <a:noFill/>
        </p:spPr>
        <p:txBody>
          <a:bodyPr wrap="square">
            <a:spAutoFit/>
          </a:bodyPr>
          <a:lstStyle/>
          <a:p>
            <a:r>
              <a:rPr lang="pt-BR" sz="1200" dirty="0"/>
              <a:t>Dados da pesquisa Estatísticas do Registro Civil IBGE 2022</a:t>
            </a:r>
          </a:p>
        </p:txBody>
      </p:sp>
    </p:spTree>
    <p:extLst>
      <p:ext uri="{BB962C8B-B14F-4D97-AF65-F5344CB8AC3E}">
        <p14:creationId xmlns:p14="http://schemas.microsoft.com/office/powerpoint/2010/main" val="35019033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655A88C-0F41-68F8-49B2-451DA74D3461}"/>
              </a:ext>
            </a:extLst>
          </p:cNvPr>
          <p:cNvSpPr txBox="1"/>
          <p:nvPr/>
        </p:nvSpPr>
        <p:spPr>
          <a:xfrm>
            <a:off x="108966" y="722376"/>
            <a:ext cx="5898642" cy="5847755"/>
          </a:xfrm>
          <a:prstGeom prst="rect">
            <a:avLst/>
          </a:prstGeom>
          <a:noFill/>
        </p:spPr>
        <p:txBody>
          <a:bodyPr wrap="square">
            <a:spAutoFit/>
          </a:bodyPr>
          <a:lstStyle/>
          <a:p>
            <a:pPr algn="just"/>
            <a:r>
              <a:rPr lang="pt-BR" sz="2200" dirty="0">
                <a:latin typeface="Arial Narrow" panose="020B0606020202030204" pitchFamily="34" charset="0"/>
              </a:rPr>
              <a:t>Percebe que ambos os gráficos expressam os mesmos dados referente a pesquisa do IBGE sobre os nascimentos ocorridos e registrados no Brasil entre os anos de 2000 e 2022. Observe esses dados dispostos em um quadro </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Embora muitas vezes sejam tratados como sinônimos, tecnicamente a diferença está na orientação: </a:t>
            </a:r>
          </a:p>
          <a:p>
            <a:pPr algn="just"/>
            <a:r>
              <a:rPr lang="pt-BR" sz="2200" dirty="0">
                <a:latin typeface="Arial Narrow" panose="020B0606020202030204" pitchFamily="34" charset="0"/>
              </a:rPr>
              <a:t>▪ </a:t>
            </a:r>
            <a:r>
              <a:rPr lang="pt-BR" sz="2200" u="sng" dirty="0">
                <a:latin typeface="Arial Narrow" panose="020B0606020202030204" pitchFamily="34" charset="0"/>
              </a:rPr>
              <a:t>Gráfico de barras</a:t>
            </a:r>
            <a:r>
              <a:rPr lang="pt-BR" sz="2200" dirty="0">
                <a:latin typeface="Arial Narrow" panose="020B0606020202030204" pitchFamily="34" charset="0"/>
              </a:rPr>
              <a:t>: As barras são dispostas </a:t>
            </a:r>
            <a:r>
              <a:rPr lang="pt-BR" sz="2200" b="1" dirty="0">
                <a:latin typeface="Arial Narrow" panose="020B0606020202030204" pitchFamily="34" charset="0"/>
              </a:rPr>
              <a:t>horizontalmente</a:t>
            </a:r>
            <a:r>
              <a:rPr lang="pt-BR" sz="2200" dirty="0">
                <a:latin typeface="Arial Narrow" panose="020B0606020202030204" pitchFamily="34" charset="0"/>
              </a:rPr>
              <a:t>. É muito útil quando os nomes das categorias são textos longos (como nomes de regiões ou cargos), pois facilita a leitura do texto. </a:t>
            </a:r>
          </a:p>
        </p:txBody>
      </p:sp>
      <p:pic>
        <p:nvPicPr>
          <p:cNvPr id="5" name="Imagem 4">
            <a:extLst>
              <a:ext uri="{FF2B5EF4-FFF2-40B4-BE49-F238E27FC236}">
                <a16:creationId xmlns:a16="http://schemas.microsoft.com/office/drawing/2014/main" id="{5F7CBD05-953F-8FF3-A862-13E748819827}"/>
              </a:ext>
            </a:extLst>
          </p:cNvPr>
          <p:cNvPicPr>
            <a:picLocks noChangeAspect="1"/>
          </p:cNvPicPr>
          <p:nvPr/>
        </p:nvPicPr>
        <p:blipFill>
          <a:blip r:embed="rId2"/>
          <a:stretch>
            <a:fillRect/>
          </a:stretch>
        </p:blipFill>
        <p:spPr>
          <a:xfrm>
            <a:off x="1418780" y="2536582"/>
            <a:ext cx="3780000" cy="1697546"/>
          </a:xfrm>
          <a:prstGeom prst="rect">
            <a:avLst/>
          </a:prstGeom>
        </p:spPr>
      </p:pic>
      <p:sp>
        <p:nvSpPr>
          <p:cNvPr id="7" name="CaixaDeTexto 6">
            <a:extLst>
              <a:ext uri="{FF2B5EF4-FFF2-40B4-BE49-F238E27FC236}">
                <a16:creationId xmlns:a16="http://schemas.microsoft.com/office/drawing/2014/main" id="{A4377494-494B-BB38-102C-AD64AED4D4DE}"/>
              </a:ext>
            </a:extLst>
          </p:cNvPr>
          <p:cNvSpPr txBox="1"/>
          <p:nvPr/>
        </p:nvSpPr>
        <p:spPr>
          <a:xfrm>
            <a:off x="6184394" y="848606"/>
            <a:ext cx="5898640" cy="769441"/>
          </a:xfrm>
          <a:prstGeom prst="rect">
            <a:avLst/>
          </a:prstGeom>
          <a:noFill/>
        </p:spPr>
        <p:txBody>
          <a:bodyPr wrap="square">
            <a:spAutoFit/>
          </a:bodyPr>
          <a:lstStyle/>
          <a:p>
            <a:pPr algn="just"/>
            <a:r>
              <a:rPr lang="pt-BR" sz="2200" u="sng" dirty="0">
                <a:latin typeface="Arial Narrow" panose="020B0606020202030204" pitchFamily="34" charset="0"/>
              </a:rPr>
              <a:t>Gráfico de colunas</a:t>
            </a:r>
            <a:r>
              <a:rPr lang="pt-BR" sz="2200" dirty="0">
                <a:latin typeface="Arial Narrow" panose="020B0606020202030204" pitchFamily="34" charset="0"/>
              </a:rPr>
              <a:t>: As barras são dispostas </a:t>
            </a:r>
            <a:r>
              <a:rPr lang="pt-BR" sz="2200" b="1" dirty="0">
                <a:latin typeface="Arial Narrow" panose="020B0606020202030204" pitchFamily="34" charset="0"/>
              </a:rPr>
              <a:t>verticalmente</a:t>
            </a:r>
            <a:r>
              <a:rPr lang="pt-BR" sz="2200" dirty="0">
                <a:latin typeface="Arial Narrow" panose="020B0606020202030204" pitchFamily="34" charset="0"/>
              </a:rPr>
              <a:t>.</a:t>
            </a:r>
          </a:p>
        </p:txBody>
      </p:sp>
      <p:pic>
        <p:nvPicPr>
          <p:cNvPr id="9" name="Imagem 8" descr="Interface gráfica do usuário, Texto, Aplicativo&#10;&#10;O conteúdo gerado por IA pode estar incorreto.">
            <a:extLst>
              <a:ext uri="{FF2B5EF4-FFF2-40B4-BE49-F238E27FC236}">
                <a16:creationId xmlns:a16="http://schemas.microsoft.com/office/drawing/2014/main" id="{E5BBD199-8F25-C30E-52EB-E7C7CDF99CEC}"/>
              </a:ext>
            </a:extLst>
          </p:cNvPr>
          <p:cNvPicPr>
            <a:picLocks noChangeAspect="1"/>
          </p:cNvPicPr>
          <p:nvPr/>
        </p:nvPicPr>
        <p:blipFill rotWithShape="1">
          <a:blip r:embed="rId3">
            <a:extLst>
              <a:ext uri="{28A0092B-C50C-407E-A947-70E740481C1C}">
                <a14:useLocalDpi xmlns:a14="http://schemas.microsoft.com/office/drawing/2010/main" val="0"/>
              </a:ext>
            </a:extLst>
          </a:blip>
          <a:srcRect t="8347" r="1840" b="8347"/>
          <a:stretch>
            <a:fillRect/>
          </a:stretch>
        </p:blipFill>
        <p:spPr bwMode="auto">
          <a:xfrm>
            <a:off x="6184394" y="1618047"/>
            <a:ext cx="2160000" cy="901349"/>
          </a:xfrm>
          <a:prstGeom prst="rect">
            <a:avLst/>
          </a:prstGeom>
          <a:noFill/>
          <a:ln>
            <a:noFill/>
          </a:ln>
          <a:extLst>
            <a:ext uri="{53640926-AAD7-44D8-BBD7-CCE9431645EC}">
              <a14:shadowObscured xmlns:a14="http://schemas.microsoft.com/office/drawing/2010/main"/>
            </a:ext>
          </a:extLst>
        </p:spPr>
      </p:pic>
      <p:sp>
        <p:nvSpPr>
          <p:cNvPr id="11" name="CaixaDeTexto 10">
            <a:extLst>
              <a:ext uri="{FF2B5EF4-FFF2-40B4-BE49-F238E27FC236}">
                <a16:creationId xmlns:a16="http://schemas.microsoft.com/office/drawing/2014/main" id="{C9D18BA1-BD4D-57CF-CF24-031058D82750}"/>
              </a:ext>
            </a:extLst>
          </p:cNvPr>
          <p:cNvSpPr txBox="1"/>
          <p:nvPr/>
        </p:nvSpPr>
        <p:spPr>
          <a:xfrm>
            <a:off x="6184392" y="2536582"/>
            <a:ext cx="5898642" cy="1446550"/>
          </a:xfrm>
          <a:prstGeom prst="rect">
            <a:avLst/>
          </a:prstGeom>
          <a:noFill/>
        </p:spPr>
        <p:txBody>
          <a:bodyPr wrap="square">
            <a:spAutoFit/>
          </a:bodyPr>
          <a:lstStyle/>
          <a:p>
            <a:pPr algn="just"/>
            <a:r>
              <a:rPr lang="pt-BR" sz="2200" dirty="0">
                <a:latin typeface="Arial Narrow" panose="020B0606020202030204" pitchFamily="34" charset="0"/>
              </a:rPr>
              <a:t>Uma prefeitura realizou um levantamento sobre a quantidade de infrações de trânsito registradas para 50 motociclistas ao longo de um ano. Os resultados obtidos foram organizados no gráfico a seguir.</a:t>
            </a:r>
          </a:p>
        </p:txBody>
      </p:sp>
      <p:pic>
        <p:nvPicPr>
          <p:cNvPr id="13" name="Imagem 12">
            <a:extLst>
              <a:ext uri="{FF2B5EF4-FFF2-40B4-BE49-F238E27FC236}">
                <a16:creationId xmlns:a16="http://schemas.microsoft.com/office/drawing/2014/main" id="{6A6337A8-FC6D-96BD-5728-D8B22F35091F}"/>
              </a:ext>
            </a:extLst>
          </p:cNvPr>
          <p:cNvPicPr>
            <a:picLocks noChangeAspect="1"/>
          </p:cNvPicPr>
          <p:nvPr/>
        </p:nvPicPr>
        <p:blipFill>
          <a:blip r:embed="rId4"/>
          <a:stretch>
            <a:fillRect/>
          </a:stretch>
        </p:blipFill>
        <p:spPr>
          <a:xfrm>
            <a:off x="7609964" y="3983132"/>
            <a:ext cx="3047497" cy="2364250"/>
          </a:xfrm>
          <a:prstGeom prst="rect">
            <a:avLst/>
          </a:prstGeom>
        </p:spPr>
      </p:pic>
    </p:spTree>
    <p:extLst>
      <p:ext uri="{BB962C8B-B14F-4D97-AF65-F5344CB8AC3E}">
        <p14:creationId xmlns:p14="http://schemas.microsoft.com/office/powerpoint/2010/main" val="25384903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2DC5EBE-2BBF-17F2-3F54-E6421D72D83C}"/>
              </a:ext>
            </a:extLst>
          </p:cNvPr>
          <p:cNvSpPr txBox="1"/>
          <p:nvPr/>
        </p:nvSpPr>
        <p:spPr>
          <a:xfrm>
            <a:off x="66294" y="766078"/>
            <a:ext cx="5941314" cy="4832092"/>
          </a:xfrm>
          <a:prstGeom prst="rect">
            <a:avLst/>
          </a:prstGeom>
          <a:noFill/>
        </p:spPr>
        <p:txBody>
          <a:bodyPr wrap="square">
            <a:spAutoFit/>
          </a:bodyPr>
          <a:lstStyle/>
          <a:p>
            <a:pPr algn="just"/>
            <a:r>
              <a:rPr lang="pt-BR" sz="2200" dirty="0">
                <a:latin typeface="Arial Narrow" panose="020B0606020202030204" pitchFamily="34" charset="0"/>
              </a:rPr>
              <a:t>Observe que o gráfico possui as legendas de cada eixo (horizontal e vertical). A legenda “número de infra </a:t>
            </a:r>
            <a:r>
              <a:rPr lang="pt-BR" sz="2200" dirty="0" err="1">
                <a:latin typeface="Arial Narrow" panose="020B0606020202030204" pitchFamily="34" charset="0"/>
              </a:rPr>
              <a:t>ções</a:t>
            </a:r>
            <a:r>
              <a:rPr lang="pt-BR" sz="2200" dirty="0">
                <a:latin typeface="Arial Narrow" panose="020B0606020202030204" pitchFamily="34" charset="0"/>
              </a:rPr>
              <a:t>” escrita abaixo do eixo horizontal nos mostra que os números “0, 1, . . . , 7 representam a quantidade de infrações cometidas pelos motociclistas ao longo do período analisado. Já a legenda </a:t>
            </a:r>
            <a:r>
              <a:rPr lang="pt-BR" sz="2200" i="1" dirty="0">
                <a:latin typeface="Arial Narrow" panose="020B0606020202030204" pitchFamily="34" charset="0"/>
              </a:rPr>
              <a:t>“número de motociclistas”</a:t>
            </a:r>
            <a:r>
              <a:rPr lang="pt-BR" sz="2200" dirty="0">
                <a:latin typeface="Arial Narrow" panose="020B0606020202030204" pitchFamily="34" charset="0"/>
              </a:rPr>
              <a:t> no eixo vertical indica que a altura de cada barra representa a quantidade de motociclistas correspondente a cada número de infrações.</a:t>
            </a:r>
          </a:p>
          <a:p>
            <a:pPr algn="just"/>
            <a:r>
              <a:rPr lang="pt-BR" sz="2200" dirty="0">
                <a:latin typeface="Arial Narrow" panose="020B0606020202030204" pitchFamily="34" charset="0"/>
              </a:rPr>
              <a:t>Assim, lendo cada barra temos: </a:t>
            </a:r>
          </a:p>
          <a:p>
            <a:pPr marL="342900" indent="-342900" algn="just">
              <a:buFont typeface="Wingdings" panose="05000000000000000000" pitchFamily="2" charset="2"/>
              <a:buChar char="ü"/>
            </a:pPr>
            <a:r>
              <a:rPr lang="pt-BR" sz="2200" dirty="0">
                <a:latin typeface="Arial Narrow" panose="020B0606020202030204" pitchFamily="34" charset="0"/>
              </a:rPr>
              <a:t>a barra cinza indica que 12 motociclistas cometeram 0 infrações; </a:t>
            </a:r>
          </a:p>
          <a:p>
            <a:pPr marL="342900" indent="-342900" algn="just">
              <a:buFont typeface="Wingdings" panose="05000000000000000000" pitchFamily="2" charset="2"/>
              <a:buChar char="ü"/>
            </a:pPr>
            <a:r>
              <a:rPr lang="pt-BR" sz="2200" dirty="0">
                <a:latin typeface="Arial Narrow" panose="020B0606020202030204" pitchFamily="34" charset="0"/>
              </a:rPr>
              <a:t>a barra roxa indica que 15 motociclistas cometeram 1 infrações; </a:t>
            </a:r>
          </a:p>
        </p:txBody>
      </p:sp>
      <p:sp>
        <p:nvSpPr>
          <p:cNvPr id="7" name="CaixaDeTexto 6">
            <a:extLst>
              <a:ext uri="{FF2B5EF4-FFF2-40B4-BE49-F238E27FC236}">
                <a16:creationId xmlns:a16="http://schemas.microsoft.com/office/drawing/2014/main" id="{4F2B4B24-FF6B-B987-441B-42EDC08D0852}"/>
              </a:ext>
            </a:extLst>
          </p:cNvPr>
          <p:cNvSpPr txBox="1"/>
          <p:nvPr/>
        </p:nvSpPr>
        <p:spPr>
          <a:xfrm>
            <a:off x="6096000" y="840570"/>
            <a:ext cx="6029706" cy="4832092"/>
          </a:xfrm>
          <a:prstGeom prst="rect">
            <a:avLst/>
          </a:prstGeom>
          <a:noFill/>
        </p:spPr>
        <p:txBody>
          <a:bodyPr wrap="square">
            <a:spAutoFit/>
          </a:bodyPr>
          <a:lstStyle/>
          <a:p>
            <a:pPr marL="342900" indent="-342900" algn="just">
              <a:buFont typeface="Wingdings" panose="05000000000000000000" pitchFamily="2" charset="2"/>
              <a:buChar char="ü"/>
            </a:pPr>
            <a:r>
              <a:rPr lang="pt-BR" sz="2200" dirty="0">
                <a:latin typeface="Arial Narrow" panose="020B0606020202030204" pitchFamily="34" charset="0"/>
              </a:rPr>
              <a:t>a barra azul escuro indica que 10 motociclistas cometeram 2 infrações; 9 a barra verde indica que 5 motociclistas cometeram 3 infrações; </a:t>
            </a:r>
          </a:p>
          <a:p>
            <a:pPr marL="342900" indent="-342900" algn="just">
              <a:buFont typeface="Wingdings" panose="05000000000000000000" pitchFamily="2" charset="2"/>
              <a:buChar char="ü"/>
            </a:pPr>
            <a:r>
              <a:rPr lang="pt-BR" sz="2200" dirty="0">
                <a:latin typeface="Arial Narrow" panose="020B0606020202030204" pitchFamily="34" charset="0"/>
              </a:rPr>
              <a:t>a barra laranja indica que 3 motociclistas cometeram 4 infrações; </a:t>
            </a:r>
          </a:p>
          <a:p>
            <a:pPr marL="342900" indent="-342900" algn="just">
              <a:buFont typeface="Wingdings" panose="05000000000000000000" pitchFamily="2" charset="2"/>
              <a:buChar char="ü"/>
            </a:pPr>
            <a:r>
              <a:rPr lang="pt-BR" sz="2200" dirty="0">
                <a:latin typeface="Arial Narrow" panose="020B0606020202030204" pitchFamily="34" charset="0"/>
              </a:rPr>
              <a:t>a barra vermelha indica que 2 motociclistas cometeram 5 infrações; </a:t>
            </a:r>
          </a:p>
          <a:p>
            <a:pPr marL="342900" indent="-342900" algn="just">
              <a:buFont typeface="Wingdings" panose="05000000000000000000" pitchFamily="2" charset="2"/>
              <a:buChar char="ü"/>
            </a:pPr>
            <a:r>
              <a:rPr lang="pt-BR" sz="2200" dirty="0">
                <a:latin typeface="Arial Narrow" panose="020B0606020202030204" pitchFamily="34" charset="0"/>
              </a:rPr>
              <a:t>a barra rosa indica que 2 motociclistas cometeram 6 infrações; </a:t>
            </a:r>
          </a:p>
          <a:p>
            <a:pPr marL="342900" indent="-342900" algn="just">
              <a:buFont typeface="Wingdings" panose="05000000000000000000" pitchFamily="2" charset="2"/>
              <a:buChar char="ü"/>
            </a:pPr>
            <a:r>
              <a:rPr lang="pt-BR" sz="2200" dirty="0">
                <a:latin typeface="Arial Narrow" panose="020B0606020202030204" pitchFamily="34" charset="0"/>
              </a:rPr>
              <a:t>a barra azul claro indica que 1 motociclista come teu 7 infrações.</a:t>
            </a:r>
          </a:p>
          <a:p>
            <a:pPr algn="just"/>
            <a:r>
              <a:rPr lang="pt-BR" sz="2200" dirty="0">
                <a:latin typeface="Arial Narrow" panose="020B0606020202030204" pitchFamily="34" charset="0"/>
              </a:rPr>
              <a:t>Observe que o gráfico apresenta os dados de forma detalhada, indicando exatamente quantos motociclistas cometeram de 0 a 7 infrações.</a:t>
            </a:r>
          </a:p>
        </p:txBody>
      </p:sp>
    </p:spTree>
    <p:extLst>
      <p:ext uri="{BB962C8B-B14F-4D97-AF65-F5344CB8AC3E}">
        <p14:creationId xmlns:p14="http://schemas.microsoft.com/office/powerpoint/2010/main" val="18907378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4CA04D-A743-BE59-DB10-A9AA3A0594C4}"/>
              </a:ext>
            </a:extLst>
          </p:cNvPr>
          <p:cNvSpPr txBox="1"/>
          <p:nvPr/>
        </p:nvSpPr>
        <p:spPr>
          <a:xfrm>
            <a:off x="176022" y="817156"/>
            <a:ext cx="5822442" cy="1785104"/>
          </a:xfrm>
          <a:prstGeom prst="rect">
            <a:avLst/>
          </a:prstGeom>
          <a:noFill/>
        </p:spPr>
        <p:txBody>
          <a:bodyPr wrap="square">
            <a:spAutoFit/>
          </a:bodyPr>
          <a:lstStyle/>
          <a:p>
            <a:pPr algn="just"/>
            <a:r>
              <a:rPr lang="pt-BR" sz="2200" dirty="0">
                <a:latin typeface="Arial Narrow" panose="020B0606020202030204" pitchFamily="34" charset="0"/>
              </a:rPr>
              <a:t>Entretanto, quando desejamos analisar a </a:t>
            </a:r>
            <a:r>
              <a:rPr lang="pt-BR" sz="2200" b="1" dirty="0">
                <a:latin typeface="Arial Narrow" panose="020B0606020202030204" pitchFamily="34" charset="0"/>
              </a:rPr>
              <a:t>distribuição dos dados em intervalos</a:t>
            </a:r>
            <a:r>
              <a:rPr lang="pt-BR" sz="2200" dirty="0">
                <a:latin typeface="Arial Narrow" panose="020B0606020202030204" pitchFamily="34" charset="0"/>
              </a:rPr>
              <a:t>, podemos reorganizá-los em uma </a:t>
            </a:r>
            <a:r>
              <a:rPr lang="pt-BR" sz="2200" b="1" dirty="0">
                <a:latin typeface="Arial Narrow" panose="020B0606020202030204" pitchFamily="34" charset="0"/>
              </a:rPr>
              <a:t>tabela de classes</a:t>
            </a:r>
            <a:r>
              <a:rPr lang="pt-BR" sz="2200" dirty="0">
                <a:latin typeface="Arial Narrow" panose="020B0606020202030204" pitchFamily="34" charset="0"/>
              </a:rPr>
              <a:t>, agrupando valores próximos. Nesse caso, podemos agrupar os dados da seguinte forma:</a:t>
            </a:r>
          </a:p>
        </p:txBody>
      </p:sp>
      <p:pic>
        <p:nvPicPr>
          <p:cNvPr id="5" name="Imagem 4">
            <a:extLst>
              <a:ext uri="{FF2B5EF4-FFF2-40B4-BE49-F238E27FC236}">
                <a16:creationId xmlns:a16="http://schemas.microsoft.com/office/drawing/2014/main" id="{00DF5DA0-4254-8573-F15A-23E51283A700}"/>
              </a:ext>
            </a:extLst>
          </p:cNvPr>
          <p:cNvPicPr>
            <a:picLocks noChangeAspect="1"/>
          </p:cNvPicPr>
          <p:nvPr/>
        </p:nvPicPr>
        <p:blipFill>
          <a:blip r:embed="rId2"/>
          <a:stretch>
            <a:fillRect/>
          </a:stretch>
        </p:blipFill>
        <p:spPr>
          <a:xfrm>
            <a:off x="1839294" y="2602260"/>
            <a:ext cx="2495898" cy="2191056"/>
          </a:xfrm>
          <a:prstGeom prst="rect">
            <a:avLst/>
          </a:prstGeom>
        </p:spPr>
      </p:pic>
      <p:pic>
        <p:nvPicPr>
          <p:cNvPr id="7" name="Imagem 6">
            <a:extLst>
              <a:ext uri="{FF2B5EF4-FFF2-40B4-BE49-F238E27FC236}">
                <a16:creationId xmlns:a16="http://schemas.microsoft.com/office/drawing/2014/main" id="{26FF2F69-3B3A-B82F-C376-9EC5E1CA82EE}"/>
              </a:ext>
            </a:extLst>
          </p:cNvPr>
          <p:cNvPicPr>
            <a:picLocks noChangeAspect="1"/>
          </p:cNvPicPr>
          <p:nvPr/>
        </p:nvPicPr>
        <p:blipFill>
          <a:blip r:embed="rId3"/>
          <a:stretch>
            <a:fillRect/>
          </a:stretch>
        </p:blipFill>
        <p:spPr>
          <a:xfrm>
            <a:off x="6290380" y="725127"/>
            <a:ext cx="5725598" cy="4068189"/>
          </a:xfrm>
          <a:prstGeom prst="rect">
            <a:avLst/>
          </a:prstGeom>
        </p:spPr>
      </p:pic>
    </p:spTree>
    <p:extLst>
      <p:ext uri="{BB962C8B-B14F-4D97-AF65-F5344CB8AC3E}">
        <p14:creationId xmlns:p14="http://schemas.microsoft.com/office/powerpoint/2010/main" val="38596442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2220C9D-C748-1B22-3088-DC5FECF4ADBB}"/>
              </a:ext>
            </a:extLst>
          </p:cNvPr>
          <p:cNvPicPr>
            <a:picLocks noChangeAspect="1"/>
          </p:cNvPicPr>
          <p:nvPr/>
        </p:nvPicPr>
        <p:blipFill>
          <a:blip r:embed="rId2"/>
          <a:stretch>
            <a:fillRect/>
          </a:stretch>
        </p:blipFill>
        <p:spPr>
          <a:xfrm>
            <a:off x="164044" y="669439"/>
            <a:ext cx="5857251" cy="2759561"/>
          </a:xfrm>
          <a:prstGeom prst="rect">
            <a:avLst/>
          </a:prstGeom>
        </p:spPr>
      </p:pic>
      <p:pic>
        <p:nvPicPr>
          <p:cNvPr id="5" name="Imagem 4">
            <a:extLst>
              <a:ext uri="{FF2B5EF4-FFF2-40B4-BE49-F238E27FC236}">
                <a16:creationId xmlns:a16="http://schemas.microsoft.com/office/drawing/2014/main" id="{93D3BFE3-DC27-CDBA-CF96-A044DF4AAD05}"/>
              </a:ext>
            </a:extLst>
          </p:cNvPr>
          <p:cNvPicPr>
            <a:picLocks noChangeAspect="1"/>
          </p:cNvPicPr>
          <p:nvPr/>
        </p:nvPicPr>
        <p:blipFill>
          <a:blip r:embed="rId3"/>
          <a:stretch>
            <a:fillRect/>
          </a:stretch>
        </p:blipFill>
        <p:spPr>
          <a:xfrm>
            <a:off x="842669" y="3429000"/>
            <a:ext cx="4500000" cy="3119319"/>
          </a:xfrm>
          <a:prstGeom prst="rect">
            <a:avLst/>
          </a:prstGeom>
        </p:spPr>
      </p:pic>
      <p:pic>
        <p:nvPicPr>
          <p:cNvPr id="7" name="Imagem 6">
            <a:extLst>
              <a:ext uri="{FF2B5EF4-FFF2-40B4-BE49-F238E27FC236}">
                <a16:creationId xmlns:a16="http://schemas.microsoft.com/office/drawing/2014/main" id="{58830D80-DEC4-1C5D-309A-16F57A15B25C}"/>
              </a:ext>
            </a:extLst>
          </p:cNvPr>
          <p:cNvPicPr>
            <a:picLocks noChangeAspect="1"/>
          </p:cNvPicPr>
          <p:nvPr/>
        </p:nvPicPr>
        <p:blipFill>
          <a:blip r:embed="rId4"/>
          <a:stretch>
            <a:fillRect/>
          </a:stretch>
        </p:blipFill>
        <p:spPr>
          <a:xfrm>
            <a:off x="6170707" y="779024"/>
            <a:ext cx="5857249" cy="1988842"/>
          </a:xfrm>
          <a:prstGeom prst="rect">
            <a:avLst/>
          </a:prstGeom>
        </p:spPr>
      </p:pic>
      <p:sp>
        <p:nvSpPr>
          <p:cNvPr id="9" name="CaixaDeTexto 8">
            <a:extLst>
              <a:ext uri="{FF2B5EF4-FFF2-40B4-BE49-F238E27FC236}">
                <a16:creationId xmlns:a16="http://schemas.microsoft.com/office/drawing/2014/main" id="{34416867-4BF9-B364-EDF4-53BE77A9275B}"/>
              </a:ext>
            </a:extLst>
          </p:cNvPr>
          <p:cNvSpPr txBox="1"/>
          <p:nvPr/>
        </p:nvSpPr>
        <p:spPr>
          <a:xfrm>
            <a:off x="6170707" y="2767866"/>
            <a:ext cx="5857249" cy="3477875"/>
          </a:xfrm>
          <a:prstGeom prst="rect">
            <a:avLst/>
          </a:prstGeom>
          <a:noFill/>
        </p:spPr>
        <p:txBody>
          <a:bodyPr wrap="square">
            <a:spAutoFit/>
          </a:bodyPr>
          <a:lstStyle/>
          <a:p>
            <a:pPr algn="just"/>
            <a:r>
              <a:rPr lang="pt-BR" sz="2200" b="1" dirty="0">
                <a:latin typeface="Arial Narrow" panose="020B0606020202030204" pitchFamily="34" charset="0"/>
              </a:rPr>
              <a:t>• Gráfico de setores </a:t>
            </a:r>
          </a:p>
          <a:p>
            <a:pPr algn="just"/>
            <a:r>
              <a:rPr lang="pt-BR" sz="2200" dirty="0">
                <a:latin typeface="Arial Narrow" panose="020B0606020202030204" pitchFamily="34" charset="0"/>
              </a:rPr>
              <a:t>Os </a:t>
            </a:r>
            <a:r>
              <a:rPr lang="pt-BR" sz="2200" b="1" dirty="0">
                <a:latin typeface="Arial Narrow" panose="020B0606020202030204" pitchFamily="34" charset="0"/>
              </a:rPr>
              <a:t>gráficos de setores</a:t>
            </a:r>
            <a:r>
              <a:rPr lang="pt-BR" sz="2200" dirty="0">
                <a:latin typeface="Arial Narrow" panose="020B0606020202030204" pitchFamily="34" charset="0"/>
              </a:rPr>
              <a:t>, também chamados popular mente de </a:t>
            </a:r>
            <a:r>
              <a:rPr lang="pt-BR" sz="2200" b="1" dirty="0">
                <a:latin typeface="Arial Narrow" panose="020B0606020202030204" pitchFamily="34" charset="0"/>
              </a:rPr>
              <a:t>gráficos de pizza </a:t>
            </a:r>
            <a:r>
              <a:rPr lang="pt-BR" sz="2200" dirty="0">
                <a:latin typeface="Arial Narrow" panose="020B0606020202030204" pitchFamily="34" charset="0"/>
              </a:rPr>
              <a:t>ou gráficos circulares, são representações estatísticas utilizadas para mostrar como um total está dividido em partes. </a:t>
            </a:r>
          </a:p>
          <a:p>
            <a:pPr algn="just"/>
            <a:r>
              <a:rPr lang="pt-BR" sz="2200" dirty="0">
                <a:latin typeface="Arial Narrow" panose="020B0606020202030204" pitchFamily="34" charset="0"/>
              </a:rPr>
              <a:t>Nesse tipo de gráfico, um círculo é dividido em </a:t>
            </a:r>
            <a:r>
              <a:rPr lang="pt-BR" sz="2200" b="1" dirty="0">
                <a:latin typeface="Arial Narrow" panose="020B0606020202030204" pitchFamily="34" charset="0"/>
              </a:rPr>
              <a:t>setores </a:t>
            </a:r>
            <a:r>
              <a:rPr lang="pt-BR" sz="2200" dirty="0">
                <a:latin typeface="Arial Narrow" panose="020B0606020202030204" pitchFamily="34" charset="0"/>
              </a:rPr>
              <a:t>(fatias), em que cada setor representa uma categoria ou parte do conjunto de dados. O tamanho de cada fatia é proporcional à quantidade ou porcentagem que ela representa do total.</a:t>
            </a:r>
          </a:p>
        </p:txBody>
      </p:sp>
    </p:spTree>
    <p:extLst>
      <p:ext uri="{BB962C8B-B14F-4D97-AF65-F5344CB8AC3E}">
        <p14:creationId xmlns:p14="http://schemas.microsoft.com/office/powerpoint/2010/main" val="2960099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4464F38-4262-D312-B114-ABE3C12311FE}"/>
              </a:ext>
            </a:extLst>
          </p:cNvPr>
          <p:cNvSpPr txBox="1"/>
          <p:nvPr/>
        </p:nvSpPr>
        <p:spPr>
          <a:xfrm>
            <a:off x="91440" y="664155"/>
            <a:ext cx="5916168" cy="2123658"/>
          </a:xfrm>
          <a:prstGeom prst="rect">
            <a:avLst/>
          </a:prstGeom>
          <a:noFill/>
        </p:spPr>
        <p:txBody>
          <a:bodyPr wrap="square">
            <a:spAutoFit/>
          </a:bodyPr>
          <a:lstStyle/>
          <a:p>
            <a:pPr algn="just"/>
            <a:r>
              <a:rPr lang="pt-BR" sz="2200" dirty="0">
                <a:latin typeface="Arial Narrow" panose="020B0606020202030204" pitchFamily="34" charset="0"/>
              </a:rPr>
              <a:t>Como o círculo completo representa </a:t>
            </a:r>
            <a:r>
              <a:rPr lang="pt-BR" sz="2200" b="1" dirty="0">
                <a:latin typeface="Arial Narrow" panose="020B0606020202030204" pitchFamily="34" charset="0"/>
              </a:rPr>
              <a:t>100% dos dados</a:t>
            </a:r>
            <a:r>
              <a:rPr lang="pt-BR" sz="2200" dirty="0">
                <a:latin typeface="Arial Narrow" panose="020B0606020202030204" pitchFamily="34" charset="0"/>
              </a:rPr>
              <a:t>, setores maiores indicam proporções maiores, enquanto setores menores representam proporções menores. </a:t>
            </a:r>
          </a:p>
          <a:p>
            <a:pPr algn="just"/>
            <a:r>
              <a:rPr lang="pt-BR" sz="2200" dirty="0">
                <a:latin typeface="Arial Narrow" panose="020B0606020202030204" pitchFamily="34" charset="0"/>
              </a:rPr>
              <a:t>Em geral, diferentes cores são utilizadas para facilitar a identificação e a comparação entre as partes representadas. </a:t>
            </a:r>
          </a:p>
        </p:txBody>
      </p:sp>
      <p:pic>
        <p:nvPicPr>
          <p:cNvPr id="5" name="Imagem 4">
            <a:extLst>
              <a:ext uri="{FF2B5EF4-FFF2-40B4-BE49-F238E27FC236}">
                <a16:creationId xmlns:a16="http://schemas.microsoft.com/office/drawing/2014/main" id="{A4295B0F-71C2-5A06-02F2-1E5F3AB87165}"/>
              </a:ext>
            </a:extLst>
          </p:cNvPr>
          <p:cNvPicPr>
            <a:picLocks noChangeAspect="1"/>
          </p:cNvPicPr>
          <p:nvPr/>
        </p:nvPicPr>
        <p:blipFill>
          <a:blip r:embed="rId2"/>
          <a:stretch>
            <a:fillRect/>
          </a:stretch>
        </p:blipFill>
        <p:spPr>
          <a:xfrm>
            <a:off x="1628316" y="2787813"/>
            <a:ext cx="3153996" cy="3707554"/>
          </a:xfrm>
          <a:prstGeom prst="rect">
            <a:avLst/>
          </a:prstGeom>
        </p:spPr>
      </p:pic>
      <p:sp>
        <p:nvSpPr>
          <p:cNvPr id="7" name="CaixaDeTexto 6">
            <a:extLst>
              <a:ext uri="{FF2B5EF4-FFF2-40B4-BE49-F238E27FC236}">
                <a16:creationId xmlns:a16="http://schemas.microsoft.com/office/drawing/2014/main" id="{9843A78E-D650-1369-C9E9-DC829F1E6C02}"/>
              </a:ext>
            </a:extLst>
          </p:cNvPr>
          <p:cNvSpPr txBox="1"/>
          <p:nvPr/>
        </p:nvSpPr>
        <p:spPr>
          <a:xfrm>
            <a:off x="6184392" y="760952"/>
            <a:ext cx="5916168" cy="6017032"/>
          </a:xfrm>
          <a:prstGeom prst="rect">
            <a:avLst/>
          </a:prstGeom>
          <a:noFill/>
        </p:spPr>
        <p:txBody>
          <a:bodyPr wrap="square">
            <a:spAutoFit/>
          </a:bodyPr>
          <a:lstStyle/>
          <a:p>
            <a:pPr algn="just"/>
            <a:r>
              <a:rPr lang="pt-BR" sz="2200" dirty="0">
                <a:latin typeface="Arial Narrow" panose="020B0606020202030204" pitchFamily="34" charset="0"/>
              </a:rPr>
              <a:t>O gráfico de setores é adequado quando desejamos comparar </a:t>
            </a:r>
            <a:r>
              <a:rPr lang="pt-BR" sz="2200" b="1" u="sng" dirty="0">
                <a:latin typeface="Arial Narrow" panose="020B0606020202030204" pitchFamily="34" charset="0"/>
              </a:rPr>
              <a:t>partes de um todo</a:t>
            </a:r>
            <a:r>
              <a:rPr lang="pt-BR" sz="2200" dirty="0">
                <a:latin typeface="Arial Narrow" panose="020B0606020202030204" pitchFamily="34" charset="0"/>
              </a:rPr>
              <a:t>, como a distribuição dos meios de transporte utilizados pelos estudantes, a composição dos gastos de uma família, a pro porção de estudantes que pra ticam atividades físicas etc.</a:t>
            </a:r>
          </a:p>
          <a:p>
            <a:pPr algn="just"/>
            <a:r>
              <a:rPr lang="pt-BR" sz="2200" dirty="0">
                <a:latin typeface="Arial Narrow" panose="020B0606020202030204" pitchFamily="34" charset="0"/>
              </a:rPr>
              <a:t>Observe o resultado do Censo de 2022 do IBGE sobre alfabetização no Brasil de pessoas com 15 anos ou mais.</a:t>
            </a:r>
          </a:p>
          <a:p>
            <a:pPr algn="just"/>
            <a:r>
              <a:rPr lang="pt-BR" sz="1100" dirty="0">
                <a:latin typeface="Arial Narrow" panose="020B0606020202030204" pitchFamily="34" charset="0"/>
              </a:rPr>
              <a:t>Dados da imagem disponíveis em: https://censo2022.ibge.gov.br/panorama/</a:t>
            </a:r>
            <a:r>
              <a:rPr lang="pt-BR" sz="1100" dirty="0" err="1">
                <a:latin typeface="Arial Narrow" panose="020B0606020202030204" pitchFamily="34" charset="0"/>
              </a:rPr>
              <a:t>indicadores.html?localidade</a:t>
            </a:r>
            <a:r>
              <a:rPr lang="pt-BR" sz="1100" dirty="0">
                <a:latin typeface="Arial Narrow" panose="020B0606020202030204" pitchFamily="34" charset="0"/>
              </a:rPr>
              <a:t>=</a:t>
            </a:r>
            <a:r>
              <a:rPr lang="pt-BR" sz="1100" dirty="0" err="1">
                <a:latin typeface="Arial Narrow" panose="020B0606020202030204" pitchFamily="34" charset="0"/>
              </a:rPr>
              <a:t>BR&amp;tema</a:t>
            </a:r>
            <a:r>
              <a:rPr lang="pt-BR" sz="1100" dirty="0">
                <a:latin typeface="Arial Narrow" panose="020B0606020202030204" pitchFamily="34" charset="0"/>
              </a:rPr>
              <a:t>=5. Acesos em 15 de maio. 2026 </a:t>
            </a:r>
          </a:p>
          <a:p>
            <a:pPr algn="just"/>
            <a:r>
              <a:rPr lang="pt-BR" sz="2200" dirty="0">
                <a:latin typeface="Arial Narrow" panose="020B0606020202030204" pitchFamily="34" charset="0"/>
              </a:rPr>
              <a:t>A partir dos dados do Censo Demográfico de 2022, realizado pelo IBGE, é possível observar que, entre as pessoas com 15 anos ou mais, 93% eram alfabetizadas, enquanto 7% não eram alfabetizadas no Brasil. </a:t>
            </a:r>
          </a:p>
          <a:p>
            <a:pPr algn="just"/>
            <a:r>
              <a:rPr lang="pt-BR" sz="2200" dirty="0">
                <a:latin typeface="Arial Narrow" panose="020B0606020202030204" pitchFamily="34" charset="0"/>
              </a:rPr>
              <a:t>Como o gráfico representa partes de um total (100%), o gráfico de setores foi uma escolha adequada para mostrar a proporção entre pessoas alfabetizadas e não alfabetizadas</a:t>
            </a:r>
          </a:p>
        </p:txBody>
      </p:sp>
    </p:spTree>
    <p:extLst>
      <p:ext uri="{BB962C8B-B14F-4D97-AF65-F5344CB8AC3E}">
        <p14:creationId xmlns:p14="http://schemas.microsoft.com/office/powerpoint/2010/main" val="7856558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nterface gráfica do usuário, Texto, Aplicativo&#10;&#10;O conteúdo gerado por IA pode estar incorreto.">
            <a:extLst>
              <a:ext uri="{FF2B5EF4-FFF2-40B4-BE49-F238E27FC236}">
                <a16:creationId xmlns:a16="http://schemas.microsoft.com/office/drawing/2014/main" id="{0E2DE016-081D-0008-9FE9-0F7696075A9C}"/>
              </a:ext>
            </a:extLst>
          </p:cNvPr>
          <p:cNvPicPr>
            <a:picLocks noChangeAspect="1"/>
          </p:cNvPicPr>
          <p:nvPr/>
        </p:nvPicPr>
        <p:blipFill rotWithShape="1">
          <a:blip r:embed="rId2">
            <a:extLst>
              <a:ext uri="{28A0092B-C50C-407E-A947-70E740481C1C}">
                <a14:useLocalDpi xmlns:a14="http://schemas.microsoft.com/office/drawing/2010/main" val="0"/>
              </a:ext>
            </a:extLst>
          </a:blip>
          <a:srcRect t="8347" r="1840" b="8347"/>
          <a:stretch>
            <a:fillRect/>
          </a:stretch>
        </p:blipFill>
        <p:spPr bwMode="auto">
          <a:xfrm>
            <a:off x="67058" y="557343"/>
            <a:ext cx="2160000" cy="901349"/>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A2610182-340B-6715-22C6-BDE2A3D24264}"/>
              </a:ext>
            </a:extLst>
          </p:cNvPr>
          <p:cNvSpPr txBox="1"/>
          <p:nvPr/>
        </p:nvSpPr>
        <p:spPr>
          <a:xfrm>
            <a:off x="137160" y="1458692"/>
            <a:ext cx="5852160" cy="3139321"/>
          </a:xfrm>
          <a:prstGeom prst="rect">
            <a:avLst/>
          </a:prstGeom>
          <a:noFill/>
        </p:spPr>
        <p:txBody>
          <a:bodyPr wrap="square">
            <a:spAutoFit/>
          </a:bodyPr>
          <a:lstStyle/>
          <a:p>
            <a:pPr algn="just"/>
            <a:r>
              <a:rPr lang="pt-BR" sz="2200">
                <a:latin typeface="Arial Narrow" panose="020B0606020202030204" pitchFamily="34" charset="0"/>
              </a:rPr>
              <a:t>O pequi é um fruto muito presente na culinária goiana, sendo utilizado no preparo de diversos pratos típicos do estado. Estima-se que, em Goiás, o consumo anual de pequi seja de, aproximadamente, 3,8 mil toneladas, sendo Goiânia responsável por cerca de 25% desse total. Uma pesquisa autônoma investigou como o pequi consumido na capital goiana é distribuído em alguns pratos típicos, produzindo o gráfico de setores apresentado a seguir</a:t>
            </a:r>
            <a:endParaRPr lang="pt-BR" sz="2200" dirty="0">
              <a:latin typeface="Arial Narrow" panose="020B0606020202030204" pitchFamily="34" charset="0"/>
            </a:endParaRPr>
          </a:p>
        </p:txBody>
      </p:sp>
      <p:pic>
        <p:nvPicPr>
          <p:cNvPr id="7" name="Imagem 6">
            <a:extLst>
              <a:ext uri="{FF2B5EF4-FFF2-40B4-BE49-F238E27FC236}">
                <a16:creationId xmlns:a16="http://schemas.microsoft.com/office/drawing/2014/main" id="{E460CAD3-5282-9598-D441-5EA8282FBD37}"/>
              </a:ext>
            </a:extLst>
          </p:cNvPr>
          <p:cNvPicPr>
            <a:picLocks noChangeAspect="1"/>
          </p:cNvPicPr>
          <p:nvPr/>
        </p:nvPicPr>
        <p:blipFill>
          <a:blip r:embed="rId3"/>
          <a:stretch>
            <a:fillRect/>
          </a:stretch>
        </p:blipFill>
        <p:spPr>
          <a:xfrm>
            <a:off x="7330041" y="763077"/>
            <a:ext cx="3523887" cy="4334494"/>
          </a:xfrm>
          <a:prstGeom prst="rect">
            <a:avLst/>
          </a:prstGeom>
        </p:spPr>
      </p:pic>
      <p:sp>
        <p:nvSpPr>
          <p:cNvPr id="9" name="CaixaDeTexto 8">
            <a:extLst>
              <a:ext uri="{FF2B5EF4-FFF2-40B4-BE49-F238E27FC236}">
                <a16:creationId xmlns:a16="http://schemas.microsoft.com/office/drawing/2014/main" id="{745F2673-345F-8E0D-2612-7BC904224E7D}"/>
              </a:ext>
            </a:extLst>
          </p:cNvPr>
          <p:cNvSpPr txBox="1"/>
          <p:nvPr/>
        </p:nvSpPr>
        <p:spPr>
          <a:xfrm>
            <a:off x="6112365" y="5097571"/>
            <a:ext cx="6012579" cy="923330"/>
          </a:xfrm>
          <a:prstGeom prst="rect">
            <a:avLst/>
          </a:prstGeom>
          <a:noFill/>
        </p:spPr>
        <p:txBody>
          <a:bodyPr wrap="square">
            <a:spAutoFit/>
          </a:bodyPr>
          <a:lstStyle/>
          <a:p>
            <a:pPr algn="just"/>
            <a:r>
              <a:rPr lang="pt-BR" dirty="0"/>
              <a:t>Com base nas informações apresentadas, quantos quilogramas de pequi são utilizados anualmente em cada um dos pratos na cidade de Goiânia? </a:t>
            </a:r>
          </a:p>
        </p:txBody>
      </p:sp>
    </p:spTree>
    <p:extLst>
      <p:ext uri="{BB962C8B-B14F-4D97-AF65-F5344CB8AC3E}">
        <p14:creationId xmlns:p14="http://schemas.microsoft.com/office/powerpoint/2010/main" val="17305572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D7826B4A-A92A-28D0-819C-2EF64A378071}"/>
                  </a:ext>
                </a:extLst>
              </p:cNvPr>
              <p:cNvSpPr txBox="1"/>
              <p:nvPr/>
            </p:nvSpPr>
            <p:spPr>
              <a:xfrm>
                <a:off x="91440" y="611970"/>
                <a:ext cx="6004560" cy="5514510"/>
              </a:xfrm>
              <a:prstGeom prst="rect">
                <a:avLst/>
              </a:prstGeom>
              <a:noFill/>
            </p:spPr>
            <p:txBody>
              <a:bodyPr wrap="square">
                <a:spAutoFit/>
              </a:bodyPr>
              <a:lstStyle/>
              <a:p>
                <a:pPr algn="just"/>
                <a:r>
                  <a:rPr lang="pt-BR" sz="2200" i="1" u="sng" dirty="0">
                    <a:latin typeface="Arial Narrow" panose="020B0606020202030204" pitchFamily="34" charset="0"/>
                  </a:rPr>
                  <a:t>Resolução: </a:t>
                </a:r>
              </a:p>
              <a:p>
                <a:pPr algn="just"/>
                <a:r>
                  <a:rPr lang="pt-BR" sz="2200" dirty="0">
                    <a:latin typeface="Arial Narrow" panose="020B0606020202030204" pitchFamily="34" charset="0"/>
                  </a:rPr>
                  <a:t>Sabemos que: Goiás consome </a:t>
                </a:r>
                <a:r>
                  <a:rPr lang="pt-BR" sz="2200" b="1" dirty="0">
                    <a:latin typeface="Arial Narrow" panose="020B0606020202030204" pitchFamily="34" charset="0"/>
                  </a:rPr>
                  <a:t>3,8 mil toneladas </a:t>
                </a:r>
                <a:r>
                  <a:rPr lang="pt-BR" sz="2200" dirty="0">
                    <a:latin typeface="Arial Narrow" panose="020B0606020202030204" pitchFamily="34" charset="0"/>
                  </a:rPr>
                  <a:t>de pequi por ano; Goiânia é responsável por </a:t>
                </a:r>
                <a:r>
                  <a:rPr lang="pt-BR" sz="2200" b="1" dirty="0">
                    <a:latin typeface="Arial Narrow" panose="020B0606020202030204" pitchFamily="34" charset="0"/>
                  </a:rPr>
                  <a:t>25% desse total</a:t>
                </a:r>
                <a:r>
                  <a:rPr lang="pt-BR" sz="2200" dirty="0">
                    <a:latin typeface="Arial Narrow" panose="020B0606020202030204" pitchFamily="34" charset="0"/>
                  </a:rPr>
                  <a:t>. </a:t>
                </a:r>
              </a:p>
              <a:p>
                <a:pPr algn="just"/>
                <a:r>
                  <a:rPr lang="pt-BR" sz="2200" dirty="0">
                    <a:latin typeface="Arial Narrow" panose="020B0606020202030204" pitchFamily="34" charset="0"/>
                  </a:rPr>
                  <a:t>Primeiro, vamos calcular:</a:t>
                </a:r>
              </a:p>
              <a:p>
                <a:pPr algn="just"/>
                <a14:m>
                  <m:oMathPara xmlns:m="http://schemas.openxmlformats.org/officeDocument/2006/math">
                    <m:oMath>
                      <m:r>
                        <a:rPr lang="pt-BR" sz="2200" b="0" i="1" smtClean="0">
                          <a:latin typeface="Cambria Math" panose="02040503050406030204" pitchFamily="18" charset="0"/>
                        </a:rPr>
                        <m:t>25% </m:t>
                      </m:r>
                      <m:r>
                        <a:rPr lang="pt-BR" sz="2200" b="0" i="1" smtClean="0">
                          <a:latin typeface="Cambria Math" panose="02040503050406030204" pitchFamily="18" charset="0"/>
                        </a:rPr>
                        <m:t>𝑑𝑒</m:t>
                      </m:r>
                      <m:r>
                        <a:rPr lang="pt-BR" sz="2200" b="0" i="1" smtClean="0">
                          <a:latin typeface="Cambria Math" panose="02040503050406030204" pitchFamily="18" charset="0"/>
                        </a:rPr>
                        <m:t> 3,8 </m:t>
                      </m:r>
                      <m:r>
                        <a:rPr lang="pt-BR" sz="2200" b="0" i="1" smtClean="0">
                          <a:latin typeface="Cambria Math" panose="02040503050406030204" pitchFamily="18" charset="0"/>
                        </a:rPr>
                        <m:t>𝑚𝑖𝑙</m:t>
                      </m:r>
                      <m:r>
                        <a:rPr lang="pt-BR" sz="2200" b="0" i="1" smtClean="0">
                          <a:latin typeface="Cambria Math" panose="02040503050406030204" pitchFamily="18" charset="0"/>
                        </a:rPr>
                        <m:t> </m:t>
                      </m:r>
                      <m:r>
                        <a:rPr lang="pt-BR" sz="2200" b="0" i="1" smtClean="0">
                          <a:latin typeface="Cambria Math" panose="02040503050406030204" pitchFamily="18" charset="0"/>
                        </a:rPr>
                        <m:t>𝑡𝑜𝑛𝑒𝑙𝑎𝑑𝑎𝑠</m:t>
                      </m:r>
                    </m:oMath>
                  </m:oMathPara>
                </a14:m>
                <a:endParaRPr lang="pt-BR" sz="2200" i="1" dirty="0">
                  <a:latin typeface="Arial Narrow" panose="020B0606020202030204" pitchFamily="34" charset="0"/>
                </a:endParaRPr>
              </a:p>
              <a:p>
                <a:pPr algn="just"/>
                <a:r>
                  <a:rPr lang="pt-BR" sz="2200" dirty="0">
                    <a:latin typeface="Arial Narrow" panose="020B0606020202030204" pitchFamily="34" charset="0"/>
                  </a:rPr>
                  <a:t>Transformando a porcentagem em decimal: </a:t>
                </a:r>
                <a:endParaRPr lang="pt-BR" sz="2200" b="0" i="1" dirty="0">
                  <a:latin typeface="Cambria Math" panose="02040503050406030204" pitchFamily="18" charset="0"/>
                </a:endParaRPr>
              </a:p>
              <a:p>
                <a:pPr algn="just"/>
                <a14:m>
                  <m:oMathPara xmlns:m="http://schemas.openxmlformats.org/officeDocument/2006/math">
                    <m:oMath>
                      <m:r>
                        <a:rPr lang="pt-BR" sz="2200" b="0" i="1" smtClean="0">
                          <a:latin typeface="Cambria Math" panose="02040503050406030204" pitchFamily="18" charset="0"/>
                        </a:rPr>
                        <m:t>25% = 0,25</m:t>
                      </m:r>
                    </m:oMath>
                  </m:oMathPara>
                </a14:m>
                <a:endParaRPr lang="pt-BR" sz="2200" dirty="0">
                  <a:latin typeface="Arial Narrow" panose="020B0606020202030204" pitchFamily="34" charset="0"/>
                </a:endParaRPr>
              </a:p>
              <a:p>
                <a:pPr algn="just"/>
                <a:r>
                  <a:rPr lang="pt-BR" sz="2200" dirty="0">
                    <a:latin typeface="Arial Narrow" panose="020B0606020202030204" pitchFamily="34" charset="0"/>
                  </a:rPr>
                  <a:t>Então: </a:t>
                </a:r>
                <a14:m>
                  <m:oMath xmlns:m="http://schemas.openxmlformats.org/officeDocument/2006/math">
                    <m:r>
                      <a:rPr lang="pt-BR" sz="2200" i="1">
                        <a:latin typeface="Cambria Math" panose="02040503050406030204" pitchFamily="18" charset="0"/>
                      </a:rPr>
                      <m:t>0,25</m:t>
                    </m:r>
                    <m:r>
                      <a:rPr lang="pt-BR" sz="2200" i="1" smtClean="0">
                        <a:latin typeface="Cambria Math" panose="02040503050406030204" pitchFamily="18" charset="0"/>
                        <a:ea typeface="Cambria Math" panose="02040503050406030204" pitchFamily="18" charset="0"/>
                      </a:rPr>
                      <m:t>×</m:t>
                    </m:r>
                    <m:r>
                      <a:rPr lang="pt-BR" sz="2200" b="0" i="1" smtClean="0">
                        <a:latin typeface="Cambria Math" panose="02040503050406030204" pitchFamily="18" charset="0"/>
                        <a:ea typeface="Cambria Math" panose="02040503050406030204" pitchFamily="18" charset="0"/>
                      </a:rPr>
                      <m:t>3,8=0,95</m:t>
                    </m:r>
                  </m:oMath>
                </a14:m>
                <a:endParaRPr lang="pt-BR" sz="2200" dirty="0">
                  <a:latin typeface="Arial Narrow" panose="020B0606020202030204" pitchFamily="34" charset="0"/>
                </a:endParaRPr>
              </a:p>
              <a:p>
                <a:pPr algn="just"/>
                <a:r>
                  <a:rPr lang="pt-BR" sz="2200" dirty="0">
                    <a:latin typeface="Arial Narrow" panose="020B0606020202030204" pitchFamily="34" charset="0"/>
                  </a:rPr>
                  <a:t>Logo: </a:t>
                </a:r>
                <a14:m>
                  <m:oMath xmlns:m="http://schemas.openxmlformats.org/officeDocument/2006/math">
                    <m:r>
                      <a:rPr lang="pt-BR" sz="2200" b="0" i="1" smtClean="0">
                        <a:latin typeface="Cambria Math" panose="02040503050406030204" pitchFamily="18" charset="0"/>
                      </a:rPr>
                      <m:t>0,95 </m:t>
                    </m:r>
                    <m:r>
                      <a:rPr lang="pt-BR" sz="2200" b="0" i="1" smtClean="0">
                        <a:latin typeface="Cambria Math" panose="02040503050406030204" pitchFamily="18" charset="0"/>
                      </a:rPr>
                      <m:t>𝑚𝑖𝑙</m:t>
                    </m:r>
                    <m:r>
                      <a:rPr lang="pt-BR" sz="2200" b="0" i="1" smtClean="0">
                        <a:latin typeface="Cambria Math" panose="02040503050406030204" pitchFamily="18" charset="0"/>
                      </a:rPr>
                      <m:t> </m:t>
                    </m:r>
                    <m:r>
                      <a:rPr lang="pt-BR" sz="2200" b="0" i="1" smtClean="0">
                        <a:latin typeface="Cambria Math" panose="02040503050406030204" pitchFamily="18" charset="0"/>
                      </a:rPr>
                      <m:t>𝑡𝑜𝑛𝑒𝑙𝑎𝑑𝑎𝑠</m:t>
                    </m:r>
                  </m:oMath>
                </a14:m>
                <a:endParaRPr lang="pt-BR" sz="2200" i="1" dirty="0">
                  <a:latin typeface="Arial Narrow" panose="020B0606020202030204" pitchFamily="34" charset="0"/>
                </a:endParaRPr>
              </a:p>
              <a:p>
                <a:pPr algn="just"/>
                <a:r>
                  <a:rPr lang="pt-BR" sz="2200" dirty="0">
                    <a:latin typeface="Arial Narrow" panose="020B0606020202030204" pitchFamily="34" charset="0"/>
                  </a:rPr>
                  <a:t>Como: </a:t>
                </a:r>
                <a14:m>
                  <m:oMath xmlns:m="http://schemas.openxmlformats.org/officeDocument/2006/math">
                    <m:r>
                      <a:rPr lang="pt-BR" sz="2200" i="1">
                        <a:latin typeface="Cambria Math" panose="02040503050406030204" pitchFamily="18" charset="0"/>
                      </a:rPr>
                      <m:t>0,95 </m:t>
                    </m:r>
                    <m:r>
                      <a:rPr lang="pt-BR" sz="2200" i="1">
                        <a:latin typeface="Cambria Math" panose="02040503050406030204" pitchFamily="18" charset="0"/>
                      </a:rPr>
                      <m:t>𝑚𝑖𝑙</m:t>
                    </m:r>
                    <m:r>
                      <a:rPr lang="pt-BR" sz="2200" b="0" i="1" smtClean="0">
                        <a:latin typeface="Cambria Math" panose="02040503050406030204" pitchFamily="18" charset="0"/>
                      </a:rPr>
                      <m:t>=950</m:t>
                    </m:r>
                  </m:oMath>
                </a14:m>
                <a:r>
                  <a:rPr lang="pt-BR" sz="2200" dirty="0">
                    <a:latin typeface="Arial Narrow" panose="020B0606020202030204" pitchFamily="34" charset="0"/>
                  </a:rPr>
                  <a:t>, temos que Goiânia consome aproximadamente 950 toneladas de pequi por ano. </a:t>
                </a:r>
              </a:p>
              <a:p>
                <a:pPr algn="just"/>
                <a:r>
                  <a:rPr lang="pt-BR" sz="2200" dirty="0">
                    <a:latin typeface="Arial Narrow" panose="020B0606020202030204" pitchFamily="34" charset="0"/>
                  </a:rPr>
                  <a:t>Como a situação pede a quantidade em quilogramas, realizamos a conversão </a:t>
                </a:r>
              </a:p>
              <a:p>
                <a:pPr algn="just"/>
                <a14:m>
                  <m:oMathPara xmlns:m="http://schemas.openxmlformats.org/officeDocument/2006/math">
                    <m:oMath>
                      <m:r>
                        <a:rPr lang="pt-BR" sz="2200" b="0" i="1" smtClean="0">
                          <a:latin typeface="Cambria Math" panose="02040503050406030204" pitchFamily="18" charset="0"/>
                        </a:rPr>
                        <m:t>1 </m:t>
                      </m:r>
                      <m:r>
                        <a:rPr lang="pt-BR" sz="2200" b="0" i="1" smtClean="0">
                          <a:latin typeface="Cambria Math" panose="02040503050406030204" pitchFamily="18" charset="0"/>
                        </a:rPr>
                        <m:t>𝑡𝑜𝑛𝑒𝑙𝑎𝑑𝑎</m:t>
                      </m:r>
                      <m:r>
                        <a:rPr lang="pt-BR" sz="2200" b="0" i="1" smtClean="0">
                          <a:latin typeface="Cambria Math" panose="02040503050406030204" pitchFamily="18" charset="0"/>
                        </a:rPr>
                        <m:t>=1000 </m:t>
                      </m:r>
                      <m:r>
                        <a:rPr lang="pt-BR" sz="2200" b="0" i="1" smtClean="0">
                          <a:latin typeface="Cambria Math" panose="02040503050406030204" pitchFamily="18" charset="0"/>
                        </a:rPr>
                        <m:t>𝑘𝑔</m:t>
                      </m:r>
                    </m:oMath>
                  </m:oMathPara>
                </a14:m>
                <a:endParaRPr lang="pt-BR" sz="2200" b="0" i="1" dirty="0">
                  <a:latin typeface="Arial Narrow" panose="020B0606020202030204" pitchFamily="34" charset="0"/>
                </a:endParaRPr>
              </a:p>
              <a:p>
                <a:pPr algn="just"/>
                <a14:m>
                  <m:oMathPara xmlns:m="http://schemas.openxmlformats.org/officeDocument/2006/math">
                    <m:oMath>
                      <m:r>
                        <a:rPr lang="pt-BR" sz="2200" b="0" i="1" smtClean="0">
                          <a:latin typeface="Cambria Math" panose="02040503050406030204" pitchFamily="18" charset="0"/>
                        </a:rPr>
                        <m:t>950 </m:t>
                      </m:r>
                      <m:r>
                        <a:rPr lang="pt-BR" sz="2200" b="0" i="1" smtClean="0">
                          <a:latin typeface="Cambria Math" panose="02040503050406030204" pitchFamily="18" charset="0"/>
                        </a:rPr>
                        <m:t>𝑡𝑜𝑛𝑒𝑙𝑎𝑑𝑎𝑠</m:t>
                      </m:r>
                      <m:r>
                        <a:rPr lang="pt-BR" sz="2200" b="0" i="1" smtClean="0">
                          <a:latin typeface="Cambria Math" panose="02040503050406030204" pitchFamily="18" charset="0"/>
                        </a:rPr>
                        <m:t> = 950 000 </m:t>
                      </m:r>
                      <m:r>
                        <a:rPr lang="pt-BR" sz="2200" b="0" i="1" smtClean="0">
                          <a:latin typeface="Cambria Math" panose="02040503050406030204" pitchFamily="18" charset="0"/>
                        </a:rPr>
                        <m:t>𝑘𝑔</m:t>
                      </m:r>
                    </m:oMath>
                  </m:oMathPara>
                </a14:m>
                <a:endParaRPr lang="pt-BR" sz="2200" b="0" i="1" dirty="0">
                  <a:latin typeface="Arial Narrow" panose="020B0606020202030204" pitchFamily="34" charset="0"/>
                </a:endParaRPr>
              </a:p>
            </p:txBody>
          </p:sp>
        </mc:Choice>
        <mc:Fallback>
          <p:sp>
            <p:nvSpPr>
              <p:cNvPr id="3" name="CaixaDeTexto 2">
                <a:extLst>
                  <a:ext uri="{FF2B5EF4-FFF2-40B4-BE49-F238E27FC236}">
                    <a16:creationId xmlns:a16="http://schemas.microsoft.com/office/drawing/2014/main" id="{D7826B4A-A92A-28D0-819C-2EF64A378071}"/>
                  </a:ext>
                </a:extLst>
              </p:cNvPr>
              <p:cNvSpPr txBox="1">
                <a:spLocks noRot="1" noChangeAspect="1" noMove="1" noResize="1" noEditPoints="1" noAdjustHandles="1" noChangeArrowheads="1" noChangeShapeType="1" noTextEdit="1"/>
              </p:cNvSpPr>
              <p:nvPr/>
            </p:nvSpPr>
            <p:spPr>
              <a:xfrm>
                <a:off x="91440" y="611970"/>
                <a:ext cx="6004560" cy="5514510"/>
              </a:xfrm>
              <a:prstGeom prst="rect">
                <a:avLst/>
              </a:prstGeom>
              <a:blipFill>
                <a:blip r:embed="rId2"/>
                <a:stretch>
                  <a:fillRect l="-1320" t="-552" r="-1320" b="-442"/>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EF4D8698-6681-A1B8-864D-B3BA9AF3F78E}"/>
              </a:ext>
            </a:extLst>
          </p:cNvPr>
          <p:cNvSpPr txBox="1"/>
          <p:nvPr/>
        </p:nvSpPr>
        <p:spPr>
          <a:xfrm>
            <a:off x="6183630" y="791063"/>
            <a:ext cx="5916930" cy="1107996"/>
          </a:xfrm>
          <a:prstGeom prst="rect">
            <a:avLst/>
          </a:prstGeom>
          <a:noFill/>
        </p:spPr>
        <p:txBody>
          <a:bodyPr wrap="square">
            <a:spAutoFit/>
          </a:bodyPr>
          <a:lstStyle/>
          <a:p>
            <a:pPr algn="just"/>
            <a:r>
              <a:rPr lang="pt-BR" sz="2200" dirty="0">
                <a:latin typeface="Arial Narrow" panose="020B0606020202030204" pitchFamily="34" charset="0"/>
              </a:rPr>
              <a:t>Portanto, 950 000 kg de pequi são consumidos anual mente em Goiânia. Além disso, a situação pede essa quantidade para cada um dos pratos, logo: </a:t>
            </a:r>
          </a:p>
        </p:txBody>
      </p:sp>
      <p:pic>
        <p:nvPicPr>
          <p:cNvPr id="7" name="Imagem 6">
            <a:extLst>
              <a:ext uri="{FF2B5EF4-FFF2-40B4-BE49-F238E27FC236}">
                <a16:creationId xmlns:a16="http://schemas.microsoft.com/office/drawing/2014/main" id="{CA33B271-A0D4-6B92-2337-F739C789DD0B}"/>
              </a:ext>
            </a:extLst>
          </p:cNvPr>
          <p:cNvPicPr>
            <a:picLocks noChangeAspect="1"/>
          </p:cNvPicPr>
          <p:nvPr/>
        </p:nvPicPr>
        <p:blipFill>
          <a:blip r:embed="rId3"/>
          <a:stretch>
            <a:fillRect/>
          </a:stretch>
        </p:blipFill>
        <p:spPr>
          <a:xfrm>
            <a:off x="6442095" y="2127659"/>
            <a:ext cx="5400000" cy="3409980"/>
          </a:xfrm>
          <a:prstGeom prst="rect">
            <a:avLst/>
          </a:prstGeom>
        </p:spPr>
      </p:pic>
    </p:spTree>
    <p:extLst>
      <p:ext uri="{BB962C8B-B14F-4D97-AF65-F5344CB8AC3E}">
        <p14:creationId xmlns:p14="http://schemas.microsoft.com/office/powerpoint/2010/main" val="16468862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EFC665D-D0C4-6DA5-44FE-2A57A4C19CE1}"/>
              </a:ext>
            </a:extLst>
          </p:cNvPr>
          <p:cNvPicPr>
            <a:picLocks noChangeAspect="1"/>
          </p:cNvPicPr>
          <p:nvPr/>
        </p:nvPicPr>
        <p:blipFill>
          <a:blip r:embed="rId2"/>
          <a:stretch>
            <a:fillRect/>
          </a:stretch>
        </p:blipFill>
        <p:spPr>
          <a:xfrm>
            <a:off x="237960" y="667384"/>
            <a:ext cx="5737169" cy="2066672"/>
          </a:xfrm>
          <a:prstGeom prst="rect">
            <a:avLst/>
          </a:prstGeom>
        </p:spPr>
      </p:pic>
      <p:sp>
        <p:nvSpPr>
          <p:cNvPr id="7" name="CaixaDeTexto 6">
            <a:extLst>
              <a:ext uri="{FF2B5EF4-FFF2-40B4-BE49-F238E27FC236}">
                <a16:creationId xmlns:a16="http://schemas.microsoft.com/office/drawing/2014/main" id="{089700E6-2AC0-E983-BB4A-8B18C0CE86F5}"/>
              </a:ext>
            </a:extLst>
          </p:cNvPr>
          <p:cNvSpPr txBox="1"/>
          <p:nvPr/>
        </p:nvSpPr>
        <p:spPr>
          <a:xfrm>
            <a:off x="139446" y="2993428"/>
            <a:ext cx="5835683" cy="3139321"/>
          </a:xfrm>
          <a:prstGeom prst="rect">
            <a:avLst/>
          </a:prstGeom>
          <a:noFill/>
        </p:spPr>
        <p:txBody>
          <a:bodyPr wrap="square">
            <a:spAutoFit/>
          </a:bodyPr>
          <a:lstStyle/>
          <a:p>
            <a:pPr algn="just"/>
            <a:r>
              <a:rPr lang="pt-BR" sz="2200" b="1" dirty="0">
                <a:latin typeface="Arial Narrow" panose="020B0606020202030204" pitchFamily="34" charset="0"/>
              </a:rPr>
              <a:t>1. </a:t>
            </a:r>
            <a:r>
              <a:rPr lang="pt-BR" sz="2200" dirty="0">
                <a:latin typeface="Arial Narrow" panose="020B0606020202030204" pitchFamily="34" charset="0"/>
              </a:rPr>
              <a:t>O Cerrado é um dos principais biomas brasileiros e possui grande importância ambiental, pois abriga nascentes de rios e elevada biodiversidade. Entretanto, nos últimos anos, o desmatamento nessa região tem aumentado.</a:t>
            </a:r>
          </a:p>
          <a:p>
            <a:pPr algn="just"/>
            <a:r>
              <a:rPr lang="pt-BR" sz="2200" dirty="0">
                <a:latin typeface="Arial Narrow" panose="020B0606020202030204" pitchFamily="34" charset="0"/>
              </a:rPr>
              <a:t>O gráfico a seguir apresenta a área desmatada no Cerrado brasileiro, em hectares, entre os anos de 2019 e 2024, com base em dados do Relatório Anual do Desmatamento, produzido pelo </a:t>
            </a:r>
            <a:r>
              <a:rPr lang="pt-BR" sz="2200" dirty="0" err="1">
                <a:latin typeface="Arial Narrow" panose="020B0606020202030204" pitchFamily="34" charset="0"/>
              </a:rPr>
              <a:t>MapBiomas</a:t>
            </a:r>
            <a:r>
              <a:rPr lang="pt-BR" sz="2200" dirty="0">
                <a:latin typeface="Arial Narrow" panose="020B0606020202030204" pitchFamily="34" charset="0"/>
              </a:rPr>
              <a:t>.</a:t>
            </a:r>
          </a:p>
        </p:txBody>
      </p:sp>
      <p:pic>
        <p:nvPicPr>
          <p:cNvPr id="9" name="Imagem 8">
            <a:extLst>
              <a:ext uri="{FF2B5EF4-FFF2-40B4-BE49-F238E27FC236}">
                <a16:creationId xmlns:a16="http://schemas.microsoft.com/office/drawing/2014/main" id="{52C3A63D-B78A-3630-38D3-257139D41B83}"/>
              </a:ext>
            </a:extLst>
          </p:cNvPr>
          <p:cNvPicPr>
            <a:picLocks noChangeAspect="1"/>
          </p:cNvPicPr>
          <p:nvPr/>
        </p:nvPicPr>
        <p:blipFill>
          <a:blip r:embed="rId3"/>
          <a:stretch>
            <a:fillRect/>
          </a:stretch>
        </p:blipFill>
        <p:spPr>
          <a:xfrm>
            <a:off x="6304049" y="888098"/>
            <a:ext cx="5649991" cy="3203061"/>
          </a:xfrm>
          <a:prstGeom prst="rect">
            <a:avLst/>
          </a:prstGeom>
        </p:spPr>
      </p:pic>
      <p:sp>
        <p:nvSpPr>
          <p:cNvPr id="11" name="CaixaDeTexto 10">
            <a:extLst>
              <a:ext uri="{FF2B5EF4-FFF2-40B4-BE49-F238E27FC236}">
                <a16:creationId xmlns:a16="http://schemas.microsoft.com/office/drawing/2014/main" id="{FA196B26-AEE1-E5CD-0062-0F039219564F}"/>
              </a:ext>
            </a:extLst>
          </p:cNvPr>
          <p:cNvSpPr txBox="1"/>
          <p:nvPr/>
        </p:nvSpPr>
        <p:spPr>
          <a:xfrm>
            <a:off x="6118359" y="4239922"/>
            <a:ext cx="5835681" cy="1107996"/>
          </a:xfrm>
          <a:prstGeom prst="rect">
            <a:avLst/>
          </a:prstGeom>
          <a:noFill/>
        </p:spPr>
        <p:txBody>
          <a:bodyPr wrap="square">
            <a:spAutoFit/>
          </a:bodyPr>
          <a:lstStyle/>
          <a:p>
            <a:pPr algn="just"/>
            <a:r>
              <a:rPr lang="pt-BR" sz="2200" dirty="0">
                <a:latin typeface="Arial Narrow" panose="020B0606020202030204" pitchFamily="34" charset="0"/>
              </a:rPr>
              <a:t>Com base nessas informações, responda: </a:t>
            </a:r>
          </a:p>
          <a:p>
            <a:pPr algn="just"/>
            <a:r>
              <a:rPr lang="pt-BR" sz="2200" dirty="0">
                <a:latin typeface="Arial Narrow" panose="020B0606020202030204" pitchFamily="34" charset="0"/>
              </a:rPr>
              <a:t>a) Complete o quadro, a seguir, com os valores apresentados no gráfico</a:t>
            </a:r>
          </a:p>
        </p:txBody>
      </p:sp>
    </p:spTree>
    <p:extLst>
      <p:ext uri="{BB962C8B-B14F-4D97-AF65-F5344CB8AC3E}">
        <p14:creationId xmlns:p14="http://schemas.microsoft.com/office/powerpoint/2010/main" val="28667521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5F25032-20C2-390A-FA68-C0ECE6A3EA1F}"/>
              </a:ext>
            </a:extLst>
          </p:cNvPr>
          <p:cNvPicPr>
            <a:picLocks noChangeAspect="1"/>
          </p:cNvPicPr>
          <p:nvPr/>
        </p:nvPicPr>
        <p:blipFill>
          <a:blip r:embed="rId2"/>
          <a:stretch>
            <a:fillRect/>
          </a:stretch>
        </p:blipFill>
        <p:spPr>
          <a:xfrm>
            <a:off x="1570851" y="802605"/>
            <a:ext cx="3240000" cy="2485771"/>
          </a:xfrm>
          <a:prstGeom prst="rect">
            <a:avLst/>
          </a:prstGeom>
        </p:spPr>
      </p:pic>
      <p:sp>
        <p:nvSpPr>
          <p:cNvPr id="5" name="CaixaDeTexto 4">
            <a:extLst>
              <a:ext uri="{FF2B5EF4-FFF2-40B4-BE49-F238E27FC236}">
                <a16:creationId xmlns:a16="http://schemas.microsoft.com/office/drawing/2014/main" id="{76E733C9-3D95-86FD-0324-85A1943F56D3}"/>
              </a:ext>
            </a:extLst>
          </p:cNvPr>
          <p:cNvSpPr txBox="1"/>
          <p:nvPr/>
        </p:nvSpPr>
        <p:spPr>
          <a:xfrm>
            <a:off x="82296" y="3429000"/>
            <a:ext cx="6013704" cy="3139321"/>
          </a:xfrm>
          <a:prstGeom prst="rect">
            <a:avLst/>
          </a:prstGeom>
          <a:noFill/>
        </p:spPr>
        <p:txBody>
          <a:bodyPr wrap="square">
            <a:spAutoFit/>
          </a:bodyPr>
          <a:lstStyle/>
          <a:p>
            <a:pPr algn="just"/>
            <a:r>
              <a:rPr lang="pt-BR" sz="2200" dirty="0">
                <a:latin typeface="Arial Narrow" panose="020B0606020202030204" pitchFamily="34" charset="0"/>
              </a:rPr>
              <a:t>b) Em qual ano ocorreu o maior e o menor desmatamento, por área, no Cerrado?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 Comparando os anos de 2022 e 2023, o que é possível observar sobre a evolução do desmatamento no Cerra do? Quantifique essa mudança.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d) Quantos hectares a mais foram desmatados no Cerra do em 2023, quando comparado a 2024? </a:t>
            </a:r>
          </a:p>
        </p:txBody>
      </p:sp>
      <p:sp>
        <p:nvSpPr>
          <p:cNvPr id="7" name="CaixaDeTexto 6">
            <a:extLst>
              <a:ext uri="{FF2B5EF4-FFF2-40B4-BE49-F238E27FC236}">
                <a16:creationId xmlns:a16="http://schemas.microsoft.com/office/drawing/2014/main" id="{851EC5BD-7D8B-C7F2-66EC-C81DCFF35DE3}"/>
              </a:ext>
            </a:extLst>
          </p:cNvPr>
          <p:cNvSpPr txBox="1"/>
          <p:nvPr/>
        </p:nvSpPr>
        <p:spPr>
          <a:xfrm>
            <a:off x="6096000" y="677643"/>
            <a:ext cx="6013704" cy="2462213"/>
          </a:xfrm>
          <a:prstGeom prst="rect">
            <a:avLst/>
          </a:prstGeom>
          <a:noFill/>
        </p:spPr>
        <p:txBody>
          <a:bodyPr wrap="square">
            <a:spAutoFit/>
          </a:bodyPr>
          <a:lstStyle/>
          <a:p>
            <a:pPr algn="just"/>
            <a:r>
              <a:rPr lang="pt-BR" sz="2200" dirty="0">
                <a:latin typeface="Arial Narrow" panose="020B0606020202030204" pitchFamily="34" charset="0"/>
              </a:rPr>
              <a:t>e) O gráfico indica um comportamento regular do desmatamento? Justifique sua resposta.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f) Suponha que uma campanha ambiental tenha conseguido reduzir em 15% a área desmatada registrada em 2023. Quantos hectares deixariam de ser desmatados?</a:t>
            </a:r>
          </a:p>
        </p:txBody>
      </p:sp>
    </p:spTree>
    <p:extLst>
      <p:ext uri="{BB962C8B-B14F-4D97-AF65-F5344CB8AC3E}">
        <p14:creationId xmlns:p14="http://schemas.microsoft.com/office/powerpoint/2010/main" val="16567044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DE6999A-04C5-F73A-A315-A41629E97212}"/>
              </a:ext>
            </a:extLst>
          </p:cNvPr>
          <p:cNvPicPr>
            <a:picLocks noChangeAspect="1"/>
          </p:cNvPicPr>
          <p:nvPr/>
        </p:nvPicPr>
        <p:blipFill>
          <a:blip r:embed="rId2"/>
          <a:stretch>
            <a:fillRect/>
          </a:stretch>
        </p:blipFill>
        <p:spPr>
          <a:xfrm>
            <a:off x="219115" y="1202447"/>
            <a:ext cx="5706197" cy="5226966"/>
          </a:xfrm>
          <a:prstGeom prst="rect">
            <a:avLst/>
          </a:prstGeom>
        </p:spPr>
      </p:pic>
      <p:sp>
        <p:nvSpPr>
          <p:cNvPr id="5" name="CaixaDeTexto 4">
            <a:extLst>
              <a:ext uri="{FF2B5EF4-FFF2-40B4-BE49-F238E27FC236}">
                <a16:creationId xmlns:a16="http://schemas.microsoft.com/office/drawing/2014/main" id="{3AE5A82D-4B7A-64DA-DE80-36D20D400B3D}"/>
              </a:ext>
            </a:extLst>
          </p:cNvPr>
          <p:cNvSpPr txBox="1"/>
          <p:nvPr/>
        </p:nvSpPr>
        <p:spPr>
          <a:xfrm>
            <a:off x="145963" y="771560"/>
            <a:ext cx="6094476" cy="430887"/>
          </a:xfrm>
          <a:prstGeom prst="rect">
            <a:avLst/>
          </a:prstGeom>
          <a:noFill/>
        </p:spPr>
        <p:txBody>
          <a:bodyPr wrap="square">
            <a:spAutoFit/>
          </a:bodyPr>
          <a:lstStyle/>
          <a:p>
            <a:pPr algn="just"/>
            <a:r>
              <a:rPr lang="pt-BR" sz="2200" b="1" dirty="0">
                <a:latin typeface="Arial Narrow" panose="020B0606020202030204" pitchFamily="34" charset="0"/>
              </a:rPr>
              <a:t>2. </a:t>
            </a:r>
            <a:r>
              <a:rPr lang="pt-BR" sz="2200" dirty="0">
                <a:latin typeface="Arial Narrow" panose="020B0606020202030204" pitchFamily="34" charset="0"/>
              </a:rPr>
              <a:t>Observe o gráfico a seguir.</a:t>
            </a:r>
          </a:p>
        </p:txBody>
      </p:sp>
      <p:sp>
        <p:nvSpPr>
          <p:cNvPr id="7" name="CaixaDeTexto 6">
            <a:extLst>
              <a:ext uri="{FF2B5EF4-FFF2-40B4-BE49-F238E27FC236}">
                <a16:creationId xmlns:a16="http://schemas.microsoft.com/office/drawing/2014/main" id="{497F52E3-7CBE-6C2C-9C3B-92A22C4888CD}"/>
              </a:ext>
            </a:extLst>
          </p:cNvPr>
          <p:cNvSpPr txBox="1"/>
          <p:nvPr/>
        </p:nvSpPr>
        <p:spPr>
          <a:xfrm>
            <a:off x="6266689" y="771560"/>
            <a:ext cx="5779347" cy="1107996"/>
          </a:xfrm>
          <a:prstGeom prst="rect">
            <a:avLst/>
          </a:prstGeom>
          <a:noFill/>
        </p:spPr>
        <p:txBody>
          <a:bodyPr wrap="square">
            <a:spAutoFit/>
          </a:bodyPr>
          <a:lstStyle/>
          <a:p>
            <a:pPr algn="just"/>
            <a:r>
              <a:rPr lang="pt-BR" sz="2200" dirty="0">
                <a:latin typeface="Arial Narrow" panose="020B0606020202030204" pitchFamily="34" charset="0"/>
              </a:rPr>
              <a:t>Com base nessas informações, responda: </a:t>
            </a:r>
          </a:p>
          <a:p>
            <a:pPr algn="just"/>
            <a:r>
              <a:rPr lang="pt-BR" sz="2200" dirty="0">
                <a:latin typeface="Arial Narrow" panose="020B0606020202030204" pitchFamily="34" charset="0"/>
              </a:rPr>
              <a:t>a) Complete a tabela a seguir com os valores apresenta dos no gráfico.</a:t>
            </a:r>
          </a:p>
        </p:txBody>
      </p:sp>
      <p:pic>
        <p:nvPicPr>
          <p:cNvPr id="9" name="Imagem 8">
            <a:extLst>
              <a:ext uri="{FF2B5EF4-FFF2-40B4-BE49-F238E27FC236}">
                <a16:creationId xmlns:a16="http://schemas.microsoft.com/office/drawing/2014/main" id="{5F269BC2-2455-B1E2-2FCE-C32CD18490F6}"/>
              </a:ext>
            </a:extLst>
          </p:cNvPr>
          <p:cNvPicPr>
            <a:picLocks noChangeAspect="1"/>
          </p:cNvPicPr>
          <p:nvPr/>
        </p:nvPicPr>
        <p:blipFill>
          <a:blip r:embed="rId3"/>
          <a:stretch>
            <a:fillRect/>
          </a:stretch>
        </p:blipFill>
        <p:spPr>
          <a:xfrm>
            <a:off x="7214929" y="1879556"/>
            <a:ext cx="3705742" cy="2476846"/>
          </a:xfrm>
          <a:prstGeom prst="rect">
            <a:avLst/>
          </a:prstGeom>
        </p:spPr>
      </p:pic>
      <p:sp>
        <p:nvSpPr>
          <p:cNvPr id="11" name="CaixaDeTexto 10">
            <a:extLst>
              <a:ext uri="{FF2B5EF4-FFF2-40B4-BE49-F238E27FC236}">
                <a16:creationId xmlns:a16="http://schemas.microsoft.com/office/drawing/2014/main" id="{BD866EF8-4A38-7CE4-B93F-C5C0977DB50F}"/>
              </a:ext>
            </a:extLst>
          </p:cNvPr>
          <p:cNvSpPr txBox="1"/>
          <p:nvPr/>
        </p:nvSpPr>
        <p:spPr>
          <a:xfrm>
            <a:off x="6174486" y="4356402"/>
            <a:ext cx="5941314" cy="1785104"/>
          </a:xfrm>
          <a:prstGeom prst="rect">
            <a:avLst/>
          </a:prstGeom>
          <a:noFill/>
        </p:spPr>
        <p:txBody>
          <a:bodyPr wrap="square">
            <a:spAutoFit/>
          </a:bodyPr>
          <a:lstStyle/>
          <a:p>
            <a:pPr algn="just"/>
            <a:r>
              <a:rPr lang="pt-BR" sz="2200" dirty="0">
                <a:latin typeface="Arial Narrow" panose="020B0606020202030204" pitchFamily="34" charset="0"/>
              </a:rPr>
              <a:t>b) Em quais cidades a população é menor que 300 000 habitantes?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 Qual a diferença populacional entre as cidades de Goiânia e de Aparecida de Goiânia? Justifique.</a:t>
            </a:r>
          </a:p>
        </p:txBody>
      </p:sp>
    </p:spTree>
    <p:extLst>
      <p:ext uri="{BB962C8B-B14F-4D97-AF65-F5344CB8AC3E}">
        <p14:creationId xmlns:p14="http://schemas.microsoft.com/office/powerpoint/2010/main" val="31049141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A748D0-A4F0-9DFF-8B2D-C5236BFD61E9}"/>
              </a:ext>
            </a:extLst>
          </p:cNvPr>
          <p:cNvSpPr txBox="1"/>
          <p:nvPr/>
        </p:nvSpPr>
        <p:spPr>
          <a:xfrm>
            <a:off x="91440" y="706100"/>
            <a:ext cx="5934456" cy="1446550"/>
          </a:xfrm>
          <a:prstGeom prst="rect">
            <a:avLst/>
          </a:prstGeom>
          <a:noFill/>
        </p:spPr>
        <p:txBody>
          <a:bodyPr wrap="square">
            <a:spAutoFit/>
          </a:bodyPr>
          <a:lstStyle/>
          <a:p>
            <a:pPr algn="just"/>
            <a:r>
              <a:rPr lang="pt-BR" sz="2200" dirty="0">
                <a:latin typeface="Arial Narrow" panose="020B0606020202030204" pitchFamily="34" charset="0"/>
              </a:rPr>
              <a:t>d) Sabendo que a população do estado de Goiás é de 7 056 495 de habitantes, a população de Anápolis representa que valor percentual do total da população do Estado?</a:t>
            </a:r>
          </a:p>
        </p:txBody>
      </p:sp>
      <p:sp>
        <p:nvSpPr>
          <p:cNvPr id="5" name="CaixaDeTexto 4">
            <a:extLst>
              <a:ext uri="{FF2B5EF4-FFF2-40B4-BE49-F238E27FC236}">
                <a16:creationId xmlns:a16="http://schemas.microsoft.com/office/drawing/2014/main" id="{07A8E404-4793-16C5-EC90-7EAF91E332A5}"/>
              </a:ext>
            </a:extLst>
          </p:cNvPr>
          <p:cNvSpPr txBox="1"/>
          <p:nvPr/>
        </p:nvSpPr>
        <p:spPr>
          <a:xfrm>
            <a:off x="91440" y="2089798"/>
            <a:ext cx="5843016" cy="430887"/>
          </a:xfrm>
          <a:prstGeom prst="rect">
            <a:avLst/>
          </a:prstGeom>
          <a:noFill/>
        </p:spPr>
        <p:txBody>
          <a:bodyPr wrap="square">
            <a:spAutoFit/>
          </a:bodyPr>
          <a:lstStyle/>
          <a:p>
            <a:pPr algn="just"/>
            <a:r>
              <a:rPr lang="pt-BR" sz="2200" b="1" dirty="0">
                <a:latin typeface="Arial Narrow" panose="020B0606020202030204" pitchFamily="34" charset="0"/>
              </a:rPr>
              <a:t>3</a:t>
            </a:r>
            <a:r>
              <a:rPr lang="pt-BR" sz="2200" dirty="0">
                <a:latin typeface="Arial Narrow" panose="020B0606020202030204" pitchFamily="34" charset="0"/>
              </a:rPr>
              <a:t>. Observe o gráfico a seguir.</a:t>
            </a:r>
          </a:p>
        </p:txBody>
      </p:sp>
      <p:pic>
        <p:nvPicPr>
          <p:cNvPr id="7" name="Imagem 6">
            <a:extLst>
              <a:ext uri="{FF2B5EF4-FFF2-40B4-BE49-F238E27FC236}">
                <a16:creationId xmlns:a16="http://schemas.microsoft.com/office/drawing/2014/main" id="{B17D4068-9DA9-BFE6-5D24-3CA4DC9A11A1}"/>
              </a:ext>
            </a:extLst>
          </p:cNvPr>
          <p:cNvPicPr>
            <a:picLocks noChangeAspect="1"/>
          </p:cNvPicPr>
          <p:nvPr/>
        </p:nvPicPr>
        <p:blipFill>
          <a:blip r:embed="rId2"/>
          <a:stretch>
            <a:fillRect/>
          </a:stretch>
        </p:blipFill>
        <p:spPr>
          <a:xfrm>
            <a:off x="1135440" y="2516999"/>
            <a:ext cx="3848040" cy="4341001"/>
          </a:xfrm>
          <a:prstGeom prst="rect">
            <a:avLst/>
          </a:prstGeom>
        </p:spPr>
      </p:pic>
      <p:sp>
        <p:nvSpPr>
          <p:cNvPr id="9" name="CaixaDeTexto 8">
            <a:extLst>
              <a:ext uri="{FF2B5EF4-FFF2-40B4-BE49-F238E27FC236}">
                <a16:creationId xmlns:a16="http://schemas.microsoft.com/office/drawing/2014/main" id="{40D074D1-A003-AD4A-80BB-8D3F1A8B2E5E}"/>
              </a:ext>
            </a:extLst>
          </p:cNvPr>
          <p:cNvSpPr txBox="1"/>
          <p:nvPr/>
        </p:nvSpPr>
        <p:spPr>
          <a:xfrm>
            <a:off x="6166106" y="706100"/>
            <a:ext cx="5934454" cy="1107996"/>
          </a:xfrm>
          <a:prstGeom prst="rect">
            <a:avLst/>
          </a:prstGeom>
          <a:noFill/>
        </p:spPr>
        <p:txBody>
          <a:bodyPr wrap="square">
            <a:spAutoFit/>
          </a:bodyPr>
          <a:lstStyle/>
          <a:p>
            <a:pPr algn="just"/>
            <a:r>
              <a:rPr lang="pt-BR" sz="2200" dirty="0">
                <a:latin typeface="Arial Narrow" panose="020B0606020202030204" pitchFamily="34" charset="0"/>
              </a:rPr>
              <a:t>Com base nessas informações, responda: </a:t>
            </a:r>
          </a:p>
          <a:p>
            <a:pPr algn="just"/>
            <a:r>
              <a:rPr lang="pt-BR" sz="2200" dirty="0">
                <a:latin typeface="Arial Narrow" panose="020B0606020202030204" pitchFamily="34" charset="0"/>
              </a:rPr>
              <a:t>a) Complete a tabela, a seguir, com os valores apresenta dos no gráfico.</a:t>
            </a:r>
          </a:p>
        </p:txBody>
      </p:sp>
      <p:pic>
        <p:nvPicPr>
          <p:cNvPr id="11" name="Imagem 10">
            <a:extLst>
              <a:ext uri="{FF2B5EF4-FFF2-40B4-BE49-F238E27FC236}">
                <a16:creationId xmlns:a16="http://schemas.microsoft.com/office/drawing/2014/main" id="{B518A8FE-4358-B7A5-F48A-43B66439CEDA}"/>
              </a:ext>
            </a:extLst>
          </p:cNvPr>
          <p:cNvPicPr>
            <a:picLocks noChangeAspect="1"/>
          </p:cNvPicPr>
          <p:nvPr/>
        </p:nvPicPr>
        <p:blipFill>
          <a:blip r:embed="rId3"/>
          <a:stretch>
            <a:fillRect/>
          </a:stretch>
        </p:blipFill>
        <p:spPr>
          <a:xfrm>
            <a:off x="7069896" y="1814096"/>
            <a:ext cx="4334480" cy="2162477"/>
          </a:xfrm>
          <a:prstGeom prst="rect">
            <a:avLst/>
          </a:prstGeom>
        </p:spPr>
      </p:pic>
      <p:sp>
        <p:nvSpPr>
          <p:cNvPr id="13" name="CaixaDeTexto 12">
            <a:extLst>
              <a:ext uri="{FF2B5EF4-FFF2-40B4-BE49-F238E27FC236}">
                <a16:creationId xmlns:a16="http://schemas.microsoft.com/office/drawing/2014/main" id="{12A89279-0B21-B878-CC3A-34E840A523B8}"/>
              </a:ext>
            </a:extLst>
          </p:cNvPr>
          <p:cNvSpPr txBox="1"/>
          <p:nvPr/>
        </p:nvSpPr>
        <p:spPr>
          <a:xfrm>
            <a:off x="6166106" y="3976573"/>
            <a:ext cx="5934454" cy="2800767"/>
          </a:xfrm>
          <a:prstGeom prst="rect">
            <a:avLst/>
          </a:prstGeom>
          <a:noFill/>
        </p:spPr>
        <p:txBody>
          <a:bodyPr wrap="square">
            <a:spAutoFit/>
          </a:bodyPr>
          <a:lstStyle/>
          <a:p>
            <a:pPr algn="just"/>
            <a:r>
              <a:rPr lang="pt-BR" sz="2200" dirty="0">
                <a:latin typeface="Arial Narrow" panose="020B0606020202030204" pitchFamily="34" charset="0"/>
              </a:rPr>
              <a:t>b) Qual unidade federativa possui a menor população do Centro-Oeste? </a:t>
            </a:r>
          </a:p>
          <a:p>
            <a:pPr algn="just"/>
            <a:r>
              <a:rPr lang="pt-BR" sz="2200" dirty="0">
                <a:latin typeface="Arial Narrow" panose="020B0606020202030204" pitchFamily="34" charset="0"/>
              </a:rPr>
              <a:t>c) Qual a diferença populacional entre os estados de Goiás e Mato Grosso? </a:t>
            </a:r>
          </a:p>
          <a:p>
            <a:pPr algn="just"/>
            <a:r>
              <a:rPr lang="pt-BR" sz="2200" dirty="0">
                <a:latin typeface="Arial Narrow" panose="020B0606020202030204" pitchFamily="34" charset="0"/>
              </a:rPr>
              <a:t>d) Somando a quantidade de habitantes dos estados do Mato Grosso e Mato Grosso do Sul, obtém-se mais de 50% da população total da região Centro-Oeste? Justifique sua resposta.</a:t>
            </a:r>
          </a:p>
        </p:txBody>
      </p:sp>
    </p:spTree>
    <p:extLst>
      <p:ext uri="{BB962C8B-B14F-4D97-AF65-F5344CB8AC3E}">
        <p14:creationId xmlns:p14="http://schemas.microsoft.com/office/powerpoint/2010/main" val="31790184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52D8C2E-E469-9DA6-7BA4-D90FD65C3DCB}"/>
              </a:ext>
            </a:extLst>
          </p:cNvPr>
          <p:cNvSpPr txBox="1"/>
          <p:nvPr/>
        </p:nvSpPr>
        <p:spPr>
          <a:xfrm>
            <a:off x="75438" y="772775"/>
            <a:ext cx="6020562" cy="1446550"/>
          </a:xfrm>
          <a:prstGeom prst="rect">
            <a:avLst/>
          </a:prstGeom>
          <a:noFill/>
        </p:spPr>
        <p:txBody>
          <a:bodyPr wrap="square">
            <a:spAutoFit/>
          </a:bodyPr>
          <a:lstStyle/>
          <a:p>
            <a:pPr algn="just"/>
            <a:r>
              <a:rPr lang="pt-BR" sz="2200" dirty="0">
                <a:latin typeface="Arial Narrow" panose="020B0606020202030204" pitchFamily="34" charset="0"/>
              </a:rPr>
              <a:t>e) A população brasileira é de aproximadamente 213,4 milhões de pessoas, segundo o IBGE até o ano de 2025. A população de Goiás representa qual percentual da população brasileira?</a:t>
            </a:r>
          </a:p>
        </p:txBody>
      </p:sp>
      <p:sp>
        <p:nvSpPr>
          <p:cNvPr id="5" name="CaixaDeTexto 4">
            <a:extLst>
              <a:ext uri="{FF2B5EF4-FFF2-40B4-BE49-F238E27FC236}">
                <a16:creationId xmlns:a16="http://schemas.microsoft.com/office/drawing/2014/main" id="{2A5937DE-86B0-C342-E2E9-02684E3B6517}"/>
              </a:ext>
            </a:extLst>
          </p:cNvPr>
          <p:cNvSpPr txBox="1"/>
          <p:nvPr/>
        </p:nvSpPr>
        <p:spPr>
          <a:xfrm>
            <a:off x="75438" y="2293358"/>
            <a:ext cx="6099048" cy="430887"/>
          </a:xfrm>
          <a:prstGeom prst="rect">
            <a:avLst/>
          </a:prstGeom>
          <a:noFill/>
        </p:spPr>
        <p:txBody>
          <a:bodyPr wrap="square">
            <a:spAutoFit/>
          </a:bodyPr>
          <a:lstStyle/>
          <a:p>
            <a:pPr algn="just"/>
            <a:r>
              <a:rPr lang="pt-BR" sz="2200" b="1" dirty="0">
                <a:latin typeface="Arial Narrow" panose="020B0606020202030204" pitchFamily="34" charset="0"/>
              </a:rPr>
              <a:t>4. </a:t>
            </a:r>
            <a:r>
              <a:rPr lang="pt-BR" sz="2200" dirty="0">
                <a:latin typeface="Arial Narrow" panose="020B0606020202030204" pitchFamily="34" charset="0"/>
              </a:rPr>
              <a:t>Observe o gráfico a seguir.</a:t>
            </a:r>
          </a:p>
        </p:txBody>
      </p:sp>
      <p:pic>
        <p:nvPicPr>
          <p:cNvPr id="7" name="Imagem 6">
            <a:extLst>
              <a:ext uri="{FF2B5EF4-FFF2-40B4-BE49-F238E27FC236}">
                <a16:creationId xmlns:a16="http://schemas.microsoft.com/office/drawing/2014/main" id="{DF2260D2-79EF-4059-D92E-6F1889B0BB97}"/>
              </a:ext>
            </a:extLst>
          </p:cNvPr>
          <p:cNvPicPr>
            <a:picLocks noChangeAspect="1"/>
          </p:cNvPicPr>
          <p:nvPr/>
        </p:nvPicPr>
        <p:blipFill>
          <a:blip r:embed="rId2"/>
          <a:stretch>
            <a:fillRect/>
          </a:stretch>
        </p:blipFill>
        <p:spPr>
          <a:xfrm>
            <a:off x="576669" y="2798278"/>
            <a:ext cx="5096586" cy="3105583"/>
          </a:xfrm>
          <a:prstGeom prst="rect">
            <a:avLst/>
          </a:prstGeom>
        </p:spPr>
      </p:pic>
      <p:sp>
        <p:nvSpPr>
          <p:cNvPr id="9" name="CaixaDeTexto 8">
            <a:extLst>
              <a:ext uri="{FF2B5EF4-FFF2-40B4-BE49-F238E27FC236}">
                <a16:creationId xmlns:a16="http://schemas.microsoft.com/office/drawing/2014/main" id="{6F8FDB26-5DE7-528D-6809-E36A26681D09}"/>
              </a:ext>
            </a:extLst>
          </p:cNvPr>
          <p:cNvSpPr txBox="1"/>
          <p:nvPr/>
        </p:nvSpPr>
        <p:spPr>
          <a:xfrm>
            <a:off x="6174486" y="772775"/>
            <a:ext cx="5942076" cy="4832092"/>
          </a:xfrm>
          <a:prstGeom prst="rect">
            <a:avLst/>
          </a:prstGeom>
          <a:noFill/>
        </p:spPr>
        <p:txBody>
          <a:bodyPr wrap="square">
            <a:spAutoFit/>
          </a:bodyPr>
          <a:lstStyle/>
          <a:p>
            <a:pPr algn="just"/>
            <a:r>
              <a:rPr lang="pt-BR" sz="2200" dirty="0">
                <a:latin typeface="Arial Narrow" panose="020B0606020202030204" pitchFamily="34" charset="0"/>
              </a:rPr>
              <a:t>Com base no gráfico, responda o que se pede: </a:t>
            </a:r>
          </a:p>
          <a:p>
            <a:pPr algn="just"/>
            <a:r>
              <a:rPr lang="pt-BR" sz="2200" dirty="0">
                <a:latin typeface="Arial Narrow" panose="020B0606020202030204" pitchFamily="34" charset="0"/>
              </a:rPr>
              <a:t>a) Qual região possui a maior população brasileira em 2025?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Somando as populações da região Centro-Oeste e Sudeste é equivalente a somar as populações da região Sul, Nordeste e Norte?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 Qual diferença percentual entre a região Sudeste e a região Nordeste?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d) Sabendo que a população total do Brasil em 2025 é de 213,4 milhões, determine aproximadamente a população de cada região do Brasil. </a:t>
            </a:r>
          </a:p>
        </p:txBody>
      </p:sp>
    </p:spTree>
    <p:extLst>
      <p:ext uri="{BB962C8B-B14F-4D97-AF65-F5344CB8AC3E}">
        <p14:creationId xmlns:p14="http://schemas.microsoft.com/office/powerpoint/2010/main" val="18269889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1AB014A-5089-3B2B-56CD-5447663AEA00}"/>
              </a:ext>
            </a:extLst>
          </p:cNvPr>
          <p:cNvSpPr txBox="1"/>
          <p:nvPr/>
        </p:nvSpPr>
        <p:spPr>
          <a:xfrm>
            <a:off x="66294" y="728395"/>
            <a:ext cx="6029706" cy="769441"/>
          </a:xfrm>
          <a:prstGeom prst="rect">
            <a:avLst/>
          </a:prstGeom>
          <a:noFill/>
        </p:spPr>
        <p:txBody>
          <a:bodyPr wrap="square">
            <a:spAutoFit/>
          </a:bodyPr>
          <a:lstStyle/>
          <a:p>
            <a:pPr algn="just"/>
            <a:r>
              <a:rPr lang="pt-BR" sz="2200" dirty="0">
                <a:latin typeface="Arial Narrow" panose="020B0606020202030204" pitchFamily="34" charset="0"/>
              </a:rPr>
              <a:t>e) Complete a tabela, a seguir, com os dados em valores absolutos e relativos: </a:t>
            </a:r>
          </a:p>
        </p:txBody>
      </p:sp>
      <p:pic>
        <p:nvPicPr>
          <p:cNvPr id="5" name="Imagem 4">
            <a:extLst>
              <a:ext uri="{FF2B5EF4-FFF2-40B4-BE49-F238E27FC236}">
                <a16:creationId xmlns:a16="http://schemas.microsoft.com/office/drawing/2014/main" id="{C8066941-8DAB-47B2-F028-E2E7FDFD7713}"/>
              </a:ext>
            </a:extLst>
          </p:cNvPr>
          <p:cNvPicPr>
            <a:picLocks noChangeAspect="1"/>
          </p:cNvPicPr>
          <p:nvPr/>
        </p:nvPicPr>
        <p:blipFill>
          <a:blip r:embed="rId2"/>
          <a:stretch>
            <a:fillRect/>
          </a:stretch>
        </p:blipFill>
        <p:spPr>
          <a:xfrm>
            <a:off x="381147" y="1594511"/>
            <a:ext cx="5400000" cy="2491526"/>
          </a:xfrm>
          <a:prstGeom prst="rect">
            <a:avLst/>
          </a:prstGeom>
        </p:spPr>
      </p:pic>
      <p:pic>
        <p:nvPicPr>
          <p:cNvPr id="7" name="Imagem 6">
            <a:extLst>
              <a:ext uri="{FF2B5EF4-FFF2-40B4-BE49-F238E27FC236}">
                <a16:creationId xmlns:a16="http://schemas.microsoft.com/office/drawing/2014/main" id="{A75480B6-70F6-1C54-3DAA-17A9E810EAEF}"/>
              </a:ext>
            </a:extLst>
          </p:cNvPr>
          <p:cNvPicPr>
            <a:picLocks noChangeAspect="1"/>
          </p:cNvPicPr>
          <p:nvPr/>
        </p:nvPicPr>
        <p:blipFill>
          <a:blip r:embed="rId3"/>
          <a:stretch>
            <a:fillRect/>
          </a:stretch>
        </p:blipFill>
        <p:spPr>
          <a:xfrm>
            <a:off x="219672" y="4213326"/>
            <a:ext cx="5778792" cy="2504504"/>
          </a:xfrm>
          <a:prstGeom prst="rect">
            <a:avLst/>
          </a:prstGeom>
        </p:spPr>
      </p:pic>
      <p:sp>
        <p:nvSpPr>
          <p:cNvPr id="9" name="CaixaDeTexto 8">
            <a:extLst>
              <a:ext uri="{FF2B5EF4-FFF2-40B4-BE49-F238E27FC236}">
                <a16:creationId xmlns:a16="http://schemas.microsoft.com/office/drawing/2014/main" id="{7EDBC878-CFC8-AA72-55AD-BD00C84115F6}"/>
              </a:ext>
            </a:extLst>
          </p:cNvPr>
          <p:cNvSpPr txBox="1"/>
          <p:nvPr/>
        </p:nvSpPr>
        <p:spPr>
          <a:xfrm>
            <a:off x="6096000" y="728395"/>
            <a:ext cx="5873496" cy="430887"/>
          </a:xfrm>
          <a:prstGeom prst="rect">
            <a:avLst/>
          </a:prstGeom>
          <a:noFill/>
        </p:spPr>
        <p:txBody>
          <a:bodyPr wrap="square">
            <a:spAutoFit/>
          </a:bodyPr>
          <a:lstStyle/>
          <a:p>
            <a:pPr algn="just"/>
            <a:r>
              <a:rPr lang="pt-BR" sz="2200" b="1" dirty="0">
                <a:latin typeface="Arial Narrow" panose="020B0606020202030204" pitchFamily="34" charset="0"/>
              </a:rPr>
              <a:t>Item 1. </a:t>
            </a:r>
            <a:r>
              <a:rPr lang="pt-BR" sz="2200" dirty="0">
                <a:latin typeface="Arial Narrow" panose="020B0606020202030204" pitchFamily="34" charset="0"/>
              </a:rPr>
              <a:t>Observe a tabela e o gráfico de linhas, a seguir.</a:t>
            </a:r>
          </a:p>
        </p:txBody>
      </p:sp>
      <p:pic>
        <p:nvPicPr>
          <p:cNvPr id="11" name="Imagem 10">
            <a:extLst>
              <a:ext uri="{FF2B5EF4-FFF2-40B4-BE49-F238E27FC236}">
                <a16:creationId xmlns:a16="http://schemas.microsoft.com/office/drawing/2014/main" id="{F01EA867-654E-EDF2-680E-16BF1FAB068E}"/>
              </a:ext>
            </a:extLst>
          </p:cNvPr>
          <p:cNvPicPr>
            <a:picLocks noChangeAspect="1"/>
          </p:cNvPicPr>
          <p:nvPr/>
        </p:nvPicPr>
        <p:blipFill>
          <a:blip r:embed="rId4"/>
          <a:stretch>
            <a:fillRect/>
          </a:stretch>
        </p:blipFill>
        <p:spPr>
          <a:xfrm>
            <a:off x="6994113" y="1113115"/>
            <a:ext cx="3960000" cy="3127289"/>
          </a:xfrm>
          <a:prstGeom prst="rect">
            <a:avLst/>
          </a:prstGeom>
        </p:spPr>
      </p:pic>
    </p:spTree>
    <p:extLst>
      <p:ext uri="{BB962C8B-B14F-4D97-AF65-F5344CB8AC3E}">
        <p14:creationId xmlns:p14="http://schemas.microsoft.com/office/powerpoint/2010/main" val="4103346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EF700E2-463D-F72A-D29D-23077FAC99B8}"/>
              </a:ext>
            </a:extLst>
          </p:cNvPr>
          <p:cNvPicPr>
            <a:picLocks noChangeAspect="1"/>
          </p:cNvPicPr>
          <p:nvPr/>
        </p:nvPicPr>
        <p:blipFill>
          <a:blip r:embed="rId2"/>
          <a:stretch>
            <a:fillRect/>
          </a:stretch>
        </p:blipFill>
        <p:spPr>
          <a:xfrm>
            <a:off x="624797" y="908543"/>
            <a:ext cx="5058481" cy="4896533"/>
          </a:xfrm>
          <a:prstGeom prst="rect">
            <a:avLst/>
          </a:prstGeom>
        </p:spPr>
      </p:pic>
      <p:sp>
        <p:nvSpPr>
          <p:cNvPr id="5" name="CaixaDeTexto 4">
            <a:extLst>
              <a:ext uri="{FF2B5EF4-FFF2-40B4-BE49-F238E27FC236}">
                <a16:creationId xmlns:a16="http://schemas.microsoft.com/office/drawing/2014/main" id="{6171E2A3-9528-3C3C-61BC-C5606DBB3442}"/>
              </a:ext>
            </a:extLst>
          </p:cNvPr>
          <p:cNvSpPr txBox="1"/>
          <p:nvPr/>
        </p:nvSpPr>
        <p:spPr>
          <a:xfrm>
            <a:off x="6097524" y="824728"/>
            <a:ext cx="5963412" cy="5509200"/>
          </a:xfrm>
          <a:prstGeom prst="rect">
            <a:avLst/>
          </a:prstGeom>
          <a:noFill/>
        </p:spPr>
        <p:txBody>
          <a:bodyPr wrap="square">
            <a:spAutoFit/>
          </a:bodyPr>
          <a:lstStyle/>
          <a:p>
            <a:pPr algn="just"/>
            <a:r>
              <a:rPr lang="pt-BR" sz="2200" dirty="0">
                <a:latin typeface="Arial Narrow" panose="020B0606020202030204" pitchFamily="34" charset="0"/>
              </a:rPr>
              <a:t>Analisando o gráfico de linhas sobre o crescimento populacional do estado do Mato Grosso do Sul e a tabela sobre o crescimento de sua capital Campo Grande é possível afirmar que </a:t>
            </a:r>
          </a:p>
          <a:p>
            <a:pPr algn="just"/>
            <a:r>
              <a:rPr lang="pt-BR" sz="2200" dirty="0">
                <a:latin typeface="Arial Narrow" panose="020B0606020202030204" pitchFamily="34" charset="0"/>
              </a:rPr>
              <a:t>(A) Entre 1960 e 2022, tanto a população de Mato Grosso do Sul quanto a de Campo Grande aumentaram significativamente. </a:t>
            </a:r>
          </a:p>
          <a:p>
            <a:pPr algn="just"/>
            <a:r>
              <a:rPr lang="pt-BR" sz="2200" dirty="0">
                <a:latin typeface="Arial Narrow" panose="020B0606020202030204" pitchFamily="34" charset="0"/>
              </a:rPr>
              <a:t>(B) O maior crescimento populacional de Campo Grande ocorreu entre 2010 e 2022, ultrapassando um milhão de habitantes. </a:t>
            </a:r>
          </a:p>
          <a:p>
            <a:pPr algn="just"/>
            <a:r>
              <a:rPr lang="pt-BR" sz="2200" dirty="0">
                <a:latin typeface="Arial Narrow" panose="020B0606020202030204" pitchFamily="34" charset="0"/>
              </a:rPr>
              <a:t>(C) Em 2022, a população de Campo Grande representava mais da metade da população total do estado de Mato Grosso do Sul. </a:t>
            </a:r>
          </a:p>
          <a:p>
            <a:pPr algn="just"/>
            <a:r>
              <a:rPr lang="pt-BR" sz="2200" dirty="0">
                <a:latin typeface="Arial Narrow" panose="020B0606020202030204" pitchFamily="34" charset="0"/>
              </a:rPr>
              <a:t>(D) A população do estado apresentou crescimento contínuo, mas a população de Campo Grande diminuiu entre 2000 e 2022.</a:t>
            </a:r>
          </a:p>
        </p:txBody>
      </p:sp>
    </p:spTree>
    <p:extLst>
      <p:ext uri="{BB962C8B-B14F-4D97-AF65-F5344CB8AC3E}">
        <p14:creationId xmlns:p14="http://schemas.microsoft.com/office/powerpoint/2010/main" val="36112133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63C666D-A122-5E18-B968-D62D2BA2521B}"/>
              </a:ext>
            </a:extLst>
          </p:cNvPr>
          <p:cNvSpPr txBox="1"/>
          <p:nvPr/>
        </p:nvSpPr>
        <p:spPr>
          <a:xfrm>
            <a:off x="64008" y="783259"/>
            <a:ext cx="5952744" cy="1100405"/>
          </a:xfrm>
          <a:prstGeom prst="rect">
            <a:avLst/>
          </a:prstGeom>
          <a:noFill/>
        </p:spPr>
        <p:txBody>
          <a:bodyPr wrap="square">
            <a:spAutoFit/>
          </a:bodyPr>
          <a:lstStyle/>
          <a:p>
            <a:pPr algn="just"/>
            <a:r>
              <a:rPr lang="pt-BR" sz="2200" b="1" dirty="0">
                <a:latin typeface="Arial Narrow" panose="020B0606020202030204" pitchFamily="34" charset="0"/>
              </a:rPr>
              <a:t>5. </a:t>
            </a:r>
            <a:r>
              <a:rPr lang="pt-BR" sz="2200" dirty="0">
                <a:latin typeface="Arial Narrow" panose="020B0606020202030204" pitchFamily="34" charset="0"/>
              </a:rPr>
              <a:t>A direção de uma escola registrou o consumo de água (em metros cúbicos) durante os cinco primeiros meses do ano.</a:t>
            </a:r>
          </a:p>
        </p:txBody>
      </p:sp>
      <p:sp>
        <p:nvSpPr>
          <p:cNvPr id="5" name="CaixaDeTexto 4">
            <a:extLst>
              <a:ext uri="{FF2B5EF4-FFF2-40B4-BE49-F238E27FC236}">
                <a16:creationId xmlns:a16="http://schemas.microsoft.com/office/drawing/2014/main" id="{B37B6E5B-2E45-9806-4EAA-9E2B9A000807}"/>
              </a:ext>
            </a:extLst>
          </p:cNvPr>
          <p:cNvSpPr txBox="1"/>
          <p:nvPr/>
        </p:nvSpPr>
        <p:spPr>
          <a:xfrm>
            <a:off x="6096000" y="783259"/>
            <a:ext cx="5952744" cy="2123658"/>
          </a:xfrm>
          <a:prstGeom prst="rect">
            <a:avLst/>
          </a:prstGeom>
          <a:noFill/>
        </p:spPr>
        <p:txBody>
          <a:bodyPr wrap="square">
            <a:spAutoFit/>
          </a:bodyPr>
          <a:lstStyle/>
          <a:p>
            <a:pPr algn="just"/>
            <a:r>
              <a:rPr lang="pt-BR" sz="2200" dirty="0">
                <a:latin typeface="Arial Narrow" panose="020B0606020202030204" pitchFamily="34" charset="0"/>
              </a:rPr>
              <a:t>c) Suponha que, após uma campanha de conscientização, o consumo de maio seja reduzido em 15%. Qual será o novo consumo desse mês?</a:t>
            </a:r>
          </a:p>
          <a:p>
            <a:pPr algn="just"/>
            <a:r>
              <a:rPr lang="pt-BR" sz="2200" dirty="0">
                <a:latin typeface="Arial Narrow" panose="020B0606020202030204" pitchFamily="34" charset="0"/>
              </a:rPr>
              <a:t>d) A meta da escola era de que o consumo mensal não ultrapassasse 400 m³. Com base na tabela, em quais meses essa meta foi atingida? Justifique sua resposta.</a:t>
            </a:r>
          </a:p>
        </p:txBody>
      </p:sp>
      <p:pic>
        <p:nvPicPr>
          <p:cNvPr id="7" name="Imagem 6">
            <a:extLst>
              <a:ext uri="{FF2B5EF4-FFF2-40B4-BE49-F238E27FC236}">
                <a16:creationId xmlns:a16="http://schemas.microsoft.com/office/drawing/2014/main" id="{6C2EBC9A-E096-559E-8B87-B65CAD71236D}"/>
              </a:ext>
            </a:extLst>
          </p:cNvPr>
          <p:cNvPicPr>
            <a:picLocks noChangeAspect="1"/>
          </p:cNvPicPr>
          <p:nvPr/>
        </p:nvPicPr>
        <p:blipFill>
          <a:blip r:embed="rId2"/>
          <a:stretch>
            <a:fillRect/>
          </a:stretch>
        </p:blipFill>
        <p:spPr>
          <a:xfrm>
            <a:off x="1225614" y="1917644"/>
            <a:ext cx="4034314" cy="2096572"/>
          </a:xfrm>
          <a:prstGeom prst="rect">
            <a:avLst/>
          </a:prstGeom>
        </p:spPr>
      </p:pic>
      <p:sp>
        <p:nvSpPr>
          <p:cNvPr id="9" name="CaixaDeTexto 8">
            <a:extLst>
              <a:ext uri="{FF2B5EF4-FFF2-40B4-BE49-F238E27FC236}">
                <a16:creationId xmlns:a16="http://schemas.microsoft.com/office/drawing/2014/main" id="{8A6E32C5-21C3-6236-8150-5C9E2953A33A}"/>
              </a:ext>
            </a:extLst>
          </p:cNvPr>
          <p:cNvSpPr txBox="1"/>
          <p:nvPr/>
        </p:nvSpPr>
        <p:spPr>
          <a:xfrm>
            <a:off x="64008" y="4048196"/>
            <a:ext cx="5952744" cy="2123658"/>
          </a:xfrm>
          <a:prstGeom prst="rect">
            <a:avLst/>
          </a:prstGeom>
          <a:noFill/>
        </p:spPr>
        <p:txBody>
          <a:bodyPr wrap="square">
            <a:spAutoFit/>
          </a:bodyPr>
          <a:lstStyle/>
          <a:p>
            <a:pPr algn="just"/>
            <a:r>
              <a:rPr lang="pt-BR" sz="2200" dirty="0">
                <a:latin typeface="Arial Narrow" panose="020B0606020202030204" pitchFamily="34" charset="0"/>
              </a:rPr>
              <a:t>Após analisar esses dados, a equipe gestora pretende elaborar ações para reduzir o consumo de água.</a:t>
            </a:r>
          </a:p>
          <a:p>
            <a:pPr algn="just"/>
            <a:r>
              <a:rPr lang="pt-BR" sz="2200" dirty="0">
                <a:latin typeface="Arial Narrow" panose="020B0606020202030204" pitchFamily="34" charset="0"/>
              </a:rPr>
              <a:t>a) Calcule o consumo médio mensal de água durante esse período. </a:t>
            </a:r>
          </a:p>
          <a:p>
            <a:pPr algn="just"/>
            <a:r>
              <a:rPr lang="pt-BR" sz="2200" dirty="0">
                <a:latin typeface="Arial Narrow" panose="020B0606020202030204" pitchFamily="34" charset="0"/>
              </a:rPr>
              <a:t>b) Em relação ao mês de fevereiro, qual foi o aumento percentual do consumo em maio? </a:t>
            </a:r>
          </a:p>
        </p:txBody>
      </p:sp>
      <p:sp>
        <p:nvSpPr>
          <p:cNvPr id="11" name="CaixaDeTexto 10">
            <a:extLst>
              <a:ext uri="{FF2B5EF4-FFF2-40B4-BE49-F238E27FC236}">
                <a16:creationId xmlns:a16="http://schemas.microsoft.com/office/drawing/2014/main" id="{8B3668CB-01C9-D8DC-5582-FFF4E83F7F9C}"/>
              </a:ext>
            </a:extLst>
          </p:cNvPr>
          <p:cNvSpPr txBox="1"/>
          <p:nvPr/>
        </p:nvSpPr>
        <p:spPr>
          <a:xfrm>
            <a:off x="6124956" y="3027754"/>
            <a:ext cx="5952744" cy="1446550"/>
          </a:xfrm>
          <a:prstGeom prst="rect">
            <a:avLst/>
          </a:prstGeom>
          <a:noFill/>
        </p:spPr>
        <p:txBody>
          <a:bodyPr wrap="square">
            <a:spAutoFit/>
          </a:bodyPr>
          <a:lstStyle/>
          <a:p>
            <a:pPr algn="just"/>
            <a:r>
              <a:rPr lang="pt-BR" sz="2200" b="1" dirty="0">
                <a:latin typeface="Arial Narrow" panose="020B0606020202030204" pitchFamily="34" charset="0"/>
              </a:rPr>
              <a:t>6. </a:t>
            </a:r>
            <a:r>
              <a:rPr lang="pt-BR" sz="2200" dirty="0">
                <a:latin typeface="Arial Narrow" panose="020B0606020202030204" pitchFamily="34" charset="0"/>
              </a:rPr>
              <a:t>Um levantamento foi realizado com estudantes do 8º ano de uma escola para identificar o meio de transporte utilizado para ir às aulas. Os resultados estão apresenta dos no gráfico.</a:t>
            </a:r>
          </a:p>
        </p:txBody>
      </p:sp>
    </p:spTree>
    <p:extLst>
      <p:ext uri="{BB962C8B-B14F-4D97-AF65-F5344CB8AC3E}">
        <p14:creationId xmlns:p14="http://schemas.microsoft.com/office/powerpoint/2010/main" val="9037315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4F6DDC9-4121-C5DD-E264-8BE698309BFA}"/>
              </a:ext>
            </a:extLst>
          </p:cNvPr>
          <p:cNvPicPr>
            <a:picLocks noChangeAspect="1"/>
          </p:cNvPicPr>
          <p:nvPr/>
        </p:nvPicPr>
        <p:blipFill>
          <a:blip r:embed="rId2"/>
          <a:stretch>
            <a:fillRect/>
          </a:stretch>
        </p:blipFill>
        <p:spPr>
          <a:xfrm>
            <a:off x="171952" y="844226"/>
            <a:ext cx="5762503" cy="4366548"/>
          </a:xfrm>
          <a:prstGeom prst="rect">
            <a:avLst/>
          </a:prstGeom>
        </p:spPr>
      </p:pic>
      <p:sp>
        <p:nvSpPr>
          <p:cNvPr id="5" name="CaixaDeTexto 4">
            <a:extLst>
              <a:ext uri="{FF2B5EF4-FFF2-40B4-BE49-F238E27FC236}">
                <a16:creationId xmlns:a16="http://schemas.microsoft.com/office/drawing/2014/main" id="{0AF5D1DA-7EEA-A7EA-9114-21CAC9DD580E}"/>
              </a:ext>
            </a:extLst>
          </p:cNvPr>
          <p:cNvSpPr txBox="1"/>
          <p:nvPr/>
        </p:nvSpPr>
        <p:spPr>
          <a:xfrm>
            <a:off x="6183630" y="734498"/>
            <a:ext cx="5913882" cy="5847755"/>
          </a:xfrm>
          <a:prstGeom prst="rect">
            <a:avLst/>
          </a:prstGeom>
          <a:noFill/>
        </p:spPr>
        <p:txBody>
          <a:bodyPr wrap="square">
            <a:spAutoFit/>
          </a:bodyPr>
          <a:lstStyle/>
          <a:p>
            <a:pPr algn="just"/>
            <a:r>
              <a:rPr lang="pt-BR" sz="2200" dirty="0">
                <a:latin typeface="Arial Narrow" panose="020B0606020202030204" pitchFamily="34" charset="0"/>
              </a:rPr>
              <a:t>Com base nessas informações, responda: </a:t>
            </a:r>
          </a:p>
          <a:p>
            <a:pPr algn="just"/>
            <a:r>
              <a:rPr lang="pt-BR" sz="2200" dirty="0">
                <a:latin typeface="Arial Narrow" panose="020B0606020202030204" pitchFamily="34" charset="0"/>
              </a:rPr>
              <a:t>a) Qual foi o meio de transporte mais utilizado pelos meninos? E pelas meninas? </a:t>
            </a:r>
          </a:p>
          <a:p>
            <a:pPr algn="just"/>
            <a:r>
              <a:rPr lang="pt-BR" sz="2200" dirty="0">
                <a:latin typeface="Arial Narrow" panose="020B0606020202030204" pitchFamily="34" charset="0"/>
              </a:rPr>
              <a:t>b) Qual é a diferença entre o número de meninas e de meninos que utilizam transporte escolar? </a:t>
            </a:r>
          </a:p>
          <a:p>
            <a:pPr algn="just"/>
            <a:r>
              <a:rPr lang="pt-BR" sz="2200" dirty="0">
                <a:latin typeface="Arial Narrow" panose="020B0606020202030204" pitchFamily="34" charset="0"/>
              </a:rPr>
              <a:t>c) Considerando todos os meios de transporte apresentados no gráfico, quantos estudantes participaram da pesquisa? </a:t>
            </a:r>
          </a:p>
          <a:p>
            <a:pPr algn="just"/>
            <a:r>
              <a:rPr lang="pt-BR" sz="2200" dirty="0">
                <a:latin typeface="Arial Narrow" panose="020B0606020202030204" pitchFamily="34" charset="0"/>
              </a:rPr>
              <a:t>d) Qual é o terceiro meio de transporte mais utilizado pelos estudantes?</a:t>
            </a:r>
          </a:p>
          <a:p>
            <a:pPr algn="just"/>
            <a:r>
              <a:rPr lang="pt-BR" sz="2200" dirty="0">
                <a:latin typeface="Arial Narrow" panose="020B0606020202030204" pitchFamily="34" charset="0"/>
              </a:rPr>
              <a:t>e) Qual é, aproximadamente, o percentual de estudantes que utilizam bicicleta como meio transporte? f) No mês seguinte, em uma nova entrevista, o número de estudantes que utilizam ônibus público aumentou 20% entre os meninos e 10% entre as meninas. Quantos estudantes utilizarão esse meio de transporte após esse aumento?</a:t>
            </a:r>
          </a:p>
        </p:txBody>
      </p:sp>
    </p:spTree>
    <p:extLst>
      <p:ext uri="{BB962C8B-B14F-4D97-AF65-F5344CB8AC3E}">
        <p14:creationId xmlns:p14="http://schemas.microsoft.com/office/powerpoint/2010/main" val="23743941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87116C9-979D-9F15-13C5-4C522B470DE2}"/>
              </a:ext>
            </a:extLst>
          </p:cNvPr>
          <p:cNvSpPr txBox="1"/>
          <p:nvPr/>
        </p:nvSpPr>
        <p:spPr>
          <a:xfrm>
            <a:off x="75438" y="733520"/>
            <a:ext cx="6020562" cy="2123658"/>
          </a:xfrm>
          <a:prstGeom prst="rect">
            <a:avLst/>
          </a:prstGeom>
          <a:noFill/>
        </p:spPr>
        <p:txBody>
          <a:bodyPr wrap="square">
            <a:spAutoFit/>
          </a:bodyPr>
          <a:lstStyle/>
          <a:p>
            <a:pPr algn="just"/>
            <a:r>
              <a:rPr lang="pt-BR" sz="2200" b="1" dirty="0">
                <a:latin typeface="Arial Narrow" panose="020B0606020202030204" pitchFamily="34" charset="0"/>
              </a:rPr>
              <a:t>7. </a:t>
            </a:r>
            <a:r>
              <a:rPr lang="pt-BR" sz="2200" dirty="0">
                <a:latin typeface="Arial Narrow" panose="020B0606020202030204" pitchFamily="34" charset="0"/>
              </a:rPr>
              <a:t>O turismo é uma importante atividade econômica para Goiás. Para compreender melhor o perfil dos visitantes do estado, foi realizada uma pesquisa sobre os principais motivos que levaram turistas a visitar Goiás em determinado ano. Os resultados estão representados no gráfico de setores.</a:t>
            </a:r>
          </a:p>
        </p:txBody>
      </p:sp>
      <p:pic>
        <p:nvPicPr>
          <p:cNvPr id="5" name="Imagem 4">
            <a:extLst>
              <a:ext uri="{FF2B5EF4-FFF2-40B4-BE49-F238E27FC236}">
                <a16:creationId xmlns:a16="http://schemas.microsoft.com/office/drawing/2014/main" id="{7992393C-FD14-F67F-9737-575D9B4C561D}"/>
              </a:ext>
            </a:extLst>
          </p:cNvPr>
          <p:cNvPicPr>
            <a:picLocks noChangeAspect="1"/>
          </p:cNvPicPr>
          <p:nvPr/>
        </p:nvPicPr>
        <p:blipFill>
          <a:blip r:embed="rId2"/>
          <a:stretch>
            <a:fillRect/>
          </a:stretch>
        </p:blipFill>
        <p:spPr>
          <a:xfrm>
            <a:off x="938296" y="2793170"/>
            <a:ext cx="3981175" cy="3990082"/>
          </a:xfrm>
          <a:prstGeom prst="rect">
            <a:avLst/>
          </a:prstGeom>
        </p:spPr>
      </p:pic>
      <p:sp>
        <p:nvSpPr>
          <p:cNvPr id="7" name="CaixaDeTexto 6">
            <a:extLst>
              <a:ext uri="{FF2B5EF4-FFF2-40B4-BE49-F238E27FC236}">
                <a16:creationId xmlns:a16="http://schemas.microsoft.com/office/drawing/2014/main" id="{C6B2766C-E12F-5324-4AD1-82E1E713A194}"/>
              </a:ext>
            </a:extLst>
          </p:cNvPr>
          <p:cNvSpPr txBox="1"/>
          <p:nvPr/>
        </p:nvSpPr>
        <p:spPr>
          <a:xfrm>
            <a:off x="6096000" y="799975"/>
            <a:ext cx="6020562" cy="5170646"/>
          </a:xfrm>
          <a:prstGeom prst="rect">
            <a:avLst/>
          </a:prstGeom>
          <a:noFill/>
        </p:spPr>
        <p:txBody>
          <a:bodyPr wrap="square">
            <a:spAutoFit/>
          </a:bodyPr>
          <a:lstStyle/>
          <a:p>
            <a:pPr algn="just"/>
            <a:r>
              <a:rPr lang="pt-BR" sz="2200" dirty="0">
                <a:latin typeface="Arial Narrow" panose="020B0606020202030204" pitchFamily="34" charset="0"/>
              </a:rPr>
              <a:t>Com base nessas nos dados do gráfico, responda: </a:t>
            </a:r>
          </a:p>
          <a:p>
            <a:pPr algn="just"/>
            <a:r>
              <a:rPr lang="pt-BR" sz="2200" dirty="0">
                <a:latin typeface="Arial Narrow" panose="020B0606020202030204" pitchFamily="34" charset="0"/>
              </a:rPr>
              <a:t>a) Qual foi o principal motivo que levou os turistas a visitar Goiás?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Sabendo que 18 000 turistas visitaram Goiás por moti vos de Negócios e eventos, determine o número total de turistas entrevistados.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 Com base no total obtido no item anterior, quantos turistas visitaram Goiás motivados por Natureza?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d) A Secretaria de Turismo pretende investir em ações voltadas aos segmentos que representam mais da metade dos visitantes. Quais segmentos devem ser priorizados? Justifique sua resposta.</a:t>
            </a:r>
          </a:p>
        </p:txBody>
      </p:sp>
    </p:spTree>
    <p:extLst>
      <p:ext uri="{BB962C8B-B14F-4D97-AF65-F5344CB8AC3E}">
        <p14:creationId xmlns:p14="http://schemas.microsoft.com/office/powerpoint/2010/main" val="12454285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9E1113-F99C-7C8D-4E8C-0451EB595B64}"/>
              </a:ext>
            </a:extLst>
          </p:cNvPr>
          <p:cNvSpPr txBox="1"/>
          <p:nvPr/>
        </p:nvSpPr>
        <p:spPr>
          <a:xfrm>
            <a:off x="121158" y="665495"/>
            <a:ext cx="5974842" cy="3787634"/>
          </a:xfrm>
          <a:prstGeom prst="rect">
            <a:avLst/>
          </a:prstGeom>
          <a:noFill/>
        </p:spPr>
        <p:txBody>
          <a:bodyPr wrap="square">
            <a:spAutoFit/>
          </a:bodyPr>
          <a:lstStyle/>
          <a:p>
            <a:pPr algn="just"/>
            <a:r>
              <a:rPr lang="pt-BR" sz="2200" dirty="0">
                <a:latin typeface="Arial Narrow" panose="020B0606020202030204" pitchFamily="34" charset="0"/>
              </a:rPr>
              <a:t>e) Os segmentos Cultura e história e Religião e romarias podem ser agrupados na categoria Turismo Cultural. Qual porcentagem do total de turistas essa categoria representa? </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f) No ano seguinte, o número de turistas que visitaram Goiás motivados pela Natureza aumentou 20%, enquanto o número de turistas das demais categorias permaneceu o mesmo. Qual passou a ser a porcentagem aproximada da categoria Natureza no novo total de turistas?</a:t>
            </a:r>
          </a:p>
        </p:txBody>
      </p:sp>
    </p:spTree>
    <p:extLst>
      <p:ext uri="{BB962C8B-B14F-4D97-AF65-F5344CB8AC3E}">
        <p14:creationId xmlns:p14="http://schemas.microsoft.com/office/powerpoint/2010/main" val="2755957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2108</TotalTime>
  <Words>11856</Words>
  <Application>Microsoft Office PowerPoint</Application>
  <PresentationFormat>Widescreen</PresentationFormat>
  <Paragraphs>745</Paragraphs>
  <Slides>91</Slides>
  <Notes>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91</vt:i4>
      </vt:variant>
    </vt:vector>
  </HeadingPairs>
  <TitlesOfParts>
    <vt:vector size="100" baseType="lpstr">
      <vt:lpstr>Aptos</vt:lpstr>
      <vt:lpstr>Arial</vt:lpstr>
      <vt:lpstr>Arial Narrow</vt:lpstr>
      <vt:lpstr>Calibri</vt:lpstr>
      <vt:lpstr>Calibri Light</vt:lpstr>
      <vt:lpstr>Cambria Math</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CLEO AUGUSTO DOS SANTOS</cp:lastModifiedBy>
  <cp:revision>71</cp:revision>
  <dcterms:created xsi:type="dcterms:W3CDTF">2024-02-02T11:27:21Z</dcterms:created>
  <dcterms:modified xsi:type="dcterms:W3CDTF">2026-07-29T15:04:12Z</dcterms:modified>
</cp:coreProperties>
</file>