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6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8" r:id="rId61"/>
    <p:sldId id="319" r:id="rId62"/>
    <p:sldId id="320" r:id="rId63"/>
    <p:sldId id="321" r:id="rId64"/>
    <p:sldId id="322" r:id="rId65"/>
    <p:sldId id="323" r:id="rId66"/>
    <p:sldId id="324" r:id="rId67"/>
    <p:sldId id="317"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257" r:id="rId96"/>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97" autoAdjust="0"/>
    <p:restoredTop sz="94673" autoAdjust="0"/>
  </p:normalViewPr>
  <p:slideViewPr>
    <p:cSldViewPr snapToGrid="0">
      <p:cViewPr varScale="1">
        <p:scale>
          <a:sx n="101" d="100"/>
          <a:sy n="101" d="100"/>
        </p:scale>
        <p:origin x="85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23/07/2026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23/07/2026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23/07/2026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23/07/2026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23/07/2026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23/07/2026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cxnSp>
        <p:nvCxnSpPr>
          <p:cNvPr id="7" name="Conector reto 6">
            <a:extLst>
              <a:ext uri="{FF2B5EF4-FFF2-40B4-BE49-F238E27FC236}">
                <a16:creationId xmlns:a16="http://schemas.microsoft.com/office/drawing/2014/main" id="{EAB01FFC-84F2-421C-27E1-E9AE5AFB9D5A}"/>
              </a:ext>
            </a:extLst>
          </p:cNvPr>
          <p:cNvCxnSpPr/>
          <p:nvPr userDrawn="1"/>
        </p:nvCxnSpPr>
        <p:spPr>
          <a:xfrm>
            <a:off x="6095999" y="869245"/>
            <a:ext cx="0" cy="5700889"/>
          </a:xfrm>
          <a:prstGeom prst="line">
            <a:avLst/>
          </a:prstGeom>
        </p:spPr>
        <p:style>
          <a:lnRef idx="1">
            <a:schemeClr val="accent2"/>
          </a:lnRef>
          <a:fillRef idx="0">
            <a:schemeClr val="accent2"/>
          </a:fillRef>
          <a:effectRef idx="0">
            <a:schemeClr val="accent2"/>
          </a:effectRef>
          <a:fontRef idx="minor">
            <a:schemeClr val="tx1"/>
          </a:fontRef>
        </p:style>
      </p:cxnSp>
      <p:pic>
        <p:nvPicPr>
          <p:cNvPr id="3" name="Imagem 2">
            <a:extLst>
              <a:ext uri="{FF2B5EF4-FFF2-40B4-BE49-F238E27FC236}">
                <a16:creationId xmlns:a16="http://schemas.microsoft.com/office/drawing/2014/main" id="{F3502779-AB24-C81D-BD7B-C2989288C82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23/07/2026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23/07/2026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23/07/2026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23/07/2026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23/07/2026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18.emf"/><Relationship Id="rId5" Type="http://schemas.openxmlformats.org/officeDocument/2006/relationships/image" Target="../media/image18.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1.emf"/><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3.emf"/><Relationship Id="rId7" Type="http://schemas.openxmlformats.org/officeDocument/2006/relationships/image" Target="../media/image29.png"/><Relationship Id="rId2" Type="http://schemas.openxmlformats.org/officeDocument/2006/relationships/image" Target="../media/image22.emf"/><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5.emf"/><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31.emf"/></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39.emf"/></Relationships>
</file>

<file path=ppt/slides/_rels/slide14.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emf"/><Relationship Id="rId4" Type="http://schemas.openxmlformats.org/officeDocument/2006/relationships/image" Target="../media/image42.emf"/></Relationships>
</file>

<file path=ppt/slides/_rels/slide15.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8.emf"/><Relationship Id="rId5" Type="http://schemas.openxmlformats.org/officeDocument/2006/relationships/image" Target="../media/image51.png"/><Relationship Id="rId4" Type="http://schemas.openxmlformats.org/officeDocument/2006/relationships/image" Target="../media/image47.emf"/></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7.png"/><Relationship Id="rId1" Type="http://schemas.openxmlformats.org/officeDocument/2006/relationships/slideLayout" Target="../slideLayouts/slideLayout7.xml"/><Relationship Id="rId4" Type="http://schemas.openxmlformats.org/officeDocument/2006/relationships/image" Target="../media/image52.emf"/></Relationships>
</file>

<file path=ppt/slides/_rels/slide18.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emf"/><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19.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56.emf"/><Relationship Id="rId1" Type="http://schemas.openxmlformats.org/officeDocument/2006/relationships/slideLayout" Target="../slideLayouts/slideLayout7.xml"/><Relationship Id="rId4" Type="http://schemas.openxmlformats.org/officeDocument/2006/relationships/image" Target="../media/image58.emf"/></Relationships>
</file>

<file path=ppt/slides/_rels/slide20.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61.emf"/></Relationships>
</file>

<file path=ppt/slides/_rels/slide2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2.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72.png"/><Relationship Id="rId1" Type="http://schemas.openxmlformats.org/officeDocument/2006/relationships/slideLayout" Target="../slideLayouts/slideLayout7.xml"/><Relationship Id="rId5" Type="http://schemas.openxmlformats.org/officeDocument/2006/relationships/image" Target="../media/image64.emf"/><Relationship Id="rId4" Type="http://schemas.openxmlformats.org/officeDocument/2006/relationships/image" Target="../media/image74.png"/></Relationships>
</file>

<file path=ppt/slides/_rels/slide2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66.emf"/><Relationship Id="rId7" Type="http://schemas.openxmlformats.org/officeDocument/2006/relationships/image" Target="../media/image68.png"/><Relationship Id="rId2" Type="http://schemas.openxmlformats.org/officeDocument/2006/relationships/image" Target="../media/image77.png"/><Relationship Id="rId1" Type="http://schemas.openxmlformats.org/officeDocument/2006/relationships/slideLayout" Target="../slideLayouts/slideLayout7.xml"/><Relationship Id="rId6" Type="http://schemas.openxmlformats.org/officeDocument/2006/relationships/image" Target="../media/image81.png"/><Relationship Id="rId5" Type="http://schemas.openxmlformats.org/officeDocument/2006/relationships/image" Target="../media/image67.emf"/><Relationship Id="rId4" Type="http://schemas.openxmlformats.org/officeDocument/2006/relationships/image" Target="../media/image79.png"/></Relationships>
</file>

<file path=ppt/slides/_rels/slide2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69.png"/><Relationship Id="rId1" Type="http://schemas.openxmlformats.org/officeDocument/2006/relationships/slideLayout" Target="../slideLayouts/slideLayout7.xml"/><Relationship Id="rId6" Type="http://schemas.openxmlformats.org/officeDocument/2006/relationships/image" Target="../media/image76.emf"/><Relationship Id="rId5" Type="http://schemas.openxmlformats.org/officeDocument/2006/relationships/image" Target="../media/image75.png"/><Relationship Id="rId4" Type="http://schemas.openxmlformats.org/officeDocument/2006/relationships/image" Target="../media/image74.emf"/></Relationships>
</file>

<file path=ppt/slides/_rels/slide2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80.png"/><Relationship Id="rId1" Type="http://schemas.openxmlformats.org/officeDocument/2006/relationships/slideLayout" Target="../slideLayouts/slideLayout7.xml"/><Relationship Id="rId4" Type="http://schemas.openxmlformats.org/officeDocument/2006/relationships/image" Target="../media/image94.png"/></Relationships>
</file>

<file path=ppt/slides/_rels/slide29.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image" Target="../media/image81.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image" Target="../media/image97.png"/><Relationship Id="rId1" Type="http://schemas.openxmlformats.org/officeDocument/2006/relationships/slideLayout" Target="../slideLayouts/slideLayout7.xml"/><Relationship Id="rId5" Type="http://schemas.openxmlformats.org/officeDocument/2006/relationships/image" Target="../media/image85.png"/><Relationship Id="rId4" Type="http://schemas.openxmlformats.org/officeDocument/2006/relationships/image" Target="../media/image84.emf"/></Relationships>
</file>

<file path=ppt/slides/_rels/slide31.xml.rels><?xml version="1.0" encoding="UTF-8" standalone="yes"?>
<Relationships xmlns="http://schemas.openxmlformats.org/package/2006/relationships"><Relationship Id="rId8" Type="http://schemas.openxmlformats.org/officeDocument/2006/relationships/image" Target="../media/image105.png"/><Relationship Id="rId3" Type="http://schemas.microsoft.com/office/2007/relationships/hdphoto" Target="../media/hdphoto4.wdp"/><Relationship Id="rId7" Type="http://schemas.openxmlformats.org/officeDocument/2006/relationships/image" Target="../media/image92.png"/><Relationship Id="rId2" Type="http://schemas.openxmlformats.org/officeDocument/2006/relationships/image" Target="../media/image86.png"/><Relationship Id="rId1" Type="http://schemas.openxmlformats.org/officeDocument/2006/relationships/slideLayout" Target="../slideLayouts/slideLayout7.xml"/><Relationship Id="rId6" Type="http://schemas.openxmlformats.org/officeDocument/2006/relationships/image" Target="../media/image88.png"/><Relationship Id="rId11" Type="http://schemas.openxmlformats.org/officeDocument/2006/relationships/image" Target="../media/image108.png"/><Relationship Id="rId5" Type="http://schemas.openxmlformats.org/officeDocument/2006/relationships/image" Target="../media/image87.png"/><Relationship Id="rId10" Type="http://schemas.openxmlformats.org/officeDocument/2006/relationships/image" Target="../media/image96.png"/><Relationship Id="rId4" Type="http://schemas.openxmlformats.org/officeDocument/2006/relationships/image" Target="../media/image4.png"/><Relationship Id="rId9" Type="http://schemas.openxmlformats.org/officeDocument/2006/relationships/image" Target="../media/image95.png"/></Relationships>
</file>

<file path=ppt/slides/_rels/slide32.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image" Target="../media/image97.emf"/><Relationship Id="rId1" Type="http://schemas.openxmlformats.org/officeDocument/2006/relationships/slideLayout" Target="../slideLayouts/slideLayout7.xml"/><Relationship Id="rId5" Type="http://schemas.openxmlformats.org/officeDocument/2006/relationships/image" Target="../media/image100.png"/><Relationship Id="rId4" Type="http://schemas.openxmlformats.org/officeDocument/2006/relationships/image" Target="../media/image99.png"/></Relationships>
</file>

<file path=ppt/slides/_rels/slide3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01.png"/><Relationship Id="rId1" Type="http://schemas.openxmlformats.org/officeDocument/2006/relationships/slideLayout" Target="../slideLayouts/slideLayout7.xml"/><Relationship Id="rId6" Type="http://schemas.openxmlformats.org/officeDocument/2006/relationships/image" Target="../media/image103.emf"/><Relationship Id="rId5" Type="http://schemas.openxmlformats.org/officeDocument/2006/relationships/image" Target="../media/image116.png"/><Relationship Id="rId4" Type="http://schemas.openxmlformats.org/officeDocument/2006/relationships/image" Target="../media/image102.png"/></Relationships>
</file>

<file path=ppt/slides/_rels/slide34.xml.rels><?xml version="1.0" encoding="UTF-8" standalone="yes"?>
<Relationships xmlns="http://schemas.openxmlformats.org/package/2006/relationships"><Relationship Id="rId3" Type="http://schemas.openxmlformats.org/officeDocument/2006/relationships/image" Target="../media/image119.png"/><Relationship Id="rId7" Type="http://schemas.openxmlformats.org/officeDocument/2006/relationships/image" Target="../media/image106.png"/><Relationship Id="rId2" Type="http://schemas.openxmlformats.org/officeDocument/2006/relationships/image" Target="../media/image104.png"/><Relationship Id="rId1" Type="http://schemas.openxmlformats.org/officeDocument/2006/relationships/slideLayout" Target="../slideLayouts/slideLayout7.xml"/><Relationship Id="rId6" Type="http://schemas.openxmlformats.org/officeDocument/2006/relationships/image" Target="../media/image121.png"/><Relationship Id="rId5" Type="http://schemas.openxmlformats.org/officeDocument/2006/relationships/image" Target="../media/image19.png"/><Relationship Id="rId4" Type="http://schemas.openxmlformats.org/officeDocument/2006/relationships/image" Target="../media/image120.png"/></Relationships>
</file>

<file path=ppt/slides/_rels/slide3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7.png"/><Relationship Id="rId1" Type="http://schemas.openxmlformats.org/officeDocument/2006/relationships/slideLayout" Target="../slideLayouts/slideLayout7.xml"/><Relationship Id="rId6" Type="http://schemas.openxmlformats.org/officeDocument/2006/relationships/image" Target="../media/image111.emf"/><Relationship Id="rId5" Type="http://schemas.openxmlformats.org/officeDocument/2006/relationships/image" Target="../media/image126.png"/><Relationship Id="rId4" Type="http://schemas.openxmlformats.org/officeDocument/2006/relationships/image" Target="../media/image110.png"/></Relationships>
</file>

<file path=ppt/slides/_rels/slide3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13.emf"/><Relationship Id="rId1" Type="http://schemas.openxmlformats.org/officeDocument/2006/relationships/slideLayout" Target="../slideLayouts/slideLayout7.xml"/><Relationship Id="rId4" Type="http://schemas.openxmlformats.org/officeDocument/2006/relationships/image" Target="../media/image131.png"/></Relationships>
</file>

<file path=ppt/slides/_rels/slide38.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7.xml"/><Relationship Id="rId4" Type="http://schemas.openxmlformats.org/officeDocument/2006/relationships/image" Target="../media/image134.png"/></Relationships>
</file>

<file path=ppt/slides/_rels/slide39.xml.rels><?xml version="1.0" encoding="UTF-8" standalone="yes"?>
<Relationships xmlns="http://schemas.openxmlformats.org/package/2006/relationships"><Relationship Id="rId3" Type="http://schemas.openxmlformats.org/officeDocument/2006/relationships/image" Target="../media/image114.emf"/><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115.emf"/></Relationships>
</file>

<file path=ppt/slides/_rels/slide40.xml.rels><?xml version="1.0" encoding="UTF-8" standalone="yes"?>
<Relationships xmlns="http://schemas.openxmlformats.org/package/2006/relationships"><Relationship Id="rId2" Type="http://schemas.openxmlformats.org/officeDocument/2006/relationships/image" Target="../media/image116.e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7.xml"/><Relationship Id="rId4" Type="http://schemas.openxmlformats.org/officeDocument/2006/relationships/image" Target="../media/image119.emf"/></Relationships>
</file>

<file path=ppt/slides/_rels/slide42.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123.emf"/><Relationship Id="rId5" Type="http://schemas.openxmlformats.org/officeDocument/2006/relationships/image" Target="../media/image143.png"/><Relationship Id="rId4" Type="http://schemas.openxmlformats.org/officeDocument/2006/relationships/image" Target="../media/image142.png"/></Relationships>
</file>

<file path=ppt/slides/_rels/slide43.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7.xml"/><Relationship Id="rId6" Type="http://schemas.openxmlformats.org/officeDocument/2006/relationships/image" Target="../media/image125.svg"/><Relationship Id="rId5" Type="http://schemas.openxmlformats.org/officeDocument/2006/relationships/image" Target="../media/image124.png"/><Relationship Id="rId4" Type="http://schemas.openxmlformats.org/officeDocument/2006/relationships/image" Target="../media/image147.png"/></Relationships>
</file>

<file path=ppt/slides/_rels/slide44.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27.png"/><Relationship Id="rId1" Type="http://schemas.openxmlformats.org/officeDocument/2006/relationships/slideLayout" Target="../slideLayouts/slideLayout7.xml"/><Relationship Id="rId4" Type="http://schemas.openxmlformats.org/officeDocument/2006/relationships/image" Target="../media/image153.png"/></Relationships>
</file>

<file path=ppt/slides/_rels/slide4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28.emf"/><Relationship Id="rId1" Type="http://schemas.openxmlformats.org/officeDocument/2006/relationships/slideLayout" Target="../slideLayouts/slideLayout7.xml"/><Relationship Id="rId4" Type="http://schemas.openxmlformats.org/officeDocument/2006/relationships/image" Target="../media/image129.png"/></Relationships>
</file>

<file path=ppt/slides/_rels/slide47.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62.png"/><Relationship Id="rId1" Type="http://schemas.openxmlformats.org/officeDocument/2006/relationships/slideLayout" Target="../slideLayouts/slideLayout7.xml"/><Relationship Id="rId4" Type="http://schemas.openxmlformats.org/officeDocument/2006/relationships/image" Target="../media/image135.png"/></Relationships>
</file>

<file path=ppt/slides/_rels/slide4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6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38.emf"/><Relationship Id="rId2" Type="http://schemas.openxmlformats.org/officeDocument/2006/relationships/image" Target="../media/image137.png"/><Relationship Id="rId1" Type="http://schemas.openxmlformats.org/officeDocument/2006/relationships/slideLayout" Target="../slideLayouts/slideLayout7.xml"/><Relationship Id="rId4" Type="http://schemas.openxmlformats.org/officeDocument/2006/relationships/image" Target="../media/image139.emf"/></Relationships>
</file>

<file path=ppt/slides/_rels/slide5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40.png"/><Relationship Id="rId1" Type="http://schemas.openxmlformats.org/officeDocument/2006/relationships/slideLayout" Target="../slideLayouts/slideLayout7.xml"/><Relationship Id="rId4" Type="http://schemas.openxmlformats.org/officeDocument/2006/relationships/hyperlink" Target="https://clubes.obmep.org.br/blog/b_diofanto-de-alexandria/"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41.emf"/><Relationship Id="rId2" Type="http://schemas.openxmlformats.org/officeDocument/2006/relationships/image" Target="../media/image170.png"/><Relationship Id="rId1" Type="http://schemas.openxmlformats.org/officeDocument/2006/relationships/slideLayout" Target="../slideLayouts/slideLayout7.xml"/><Relationship Id="rId4" Type="http://schemas.openxmlformats.org/officeDocument/2006/relationships/image" Target="../media/image172.png"/></Relationships>
</file>

<file path=ppt/slides/_rels/slide56.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42.emf"/><Relationship Id="rId1" Type="http://schemas.openxmlformats.org/officeDocument/2006/relationships/slideLayout" Target="../slideLayouts/slideLayout7.xml"/><Relationship Id="rId4" Type="http://schemas.openxmlformats.org/officeDocument/2006/relationships/image" Target="../media/image144.png"/></Relationships>
</file>

<file path=ppt/slides/_rels/slide58.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2.png"/><Relationship Id="rId1" Type="http://schemas.openxmlformats.org/officeDocument/2006/relationships/slideLayout" Target="../slideLayouts/slideLayout7.xml"/><Relationship Id="rId4" Type="http://schemas.openxmlformats.org/officeDocument/2006/relationships/image" Target="../media/image155.emf"/></Relationships>
</file>

<file path=ppt/slides/_rels/slide61.xml.rels><?xml version="1.0" encoding="UTF-8" standalone="yes"?>
<Relationships xmlns="http://schemas.openxmlformats.org/package/2006/relationships"><Relationship Id="rId3" Type="http://schemas.openxmlformats.org/officeDocument/2006/relationships/image" Target="../media/image157.emf"/><Relationship Id="rId2" Type="http://schemas.openxmlformats.org/officeDocument/2006/relationships/image" Target="../media/image156.emf"/><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8" Type="http://schemas.openxmlformats.org/officeDocument/2006/relationships/image" Target="../media/image165.png"/><Relationship Id="rId3" Type="http://schemas.microsoft.com/office/2007/relationships/hdphoto" Target="../media/hdphoto6.wdp"/><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Layout" Target="../slideLayouts/slideLayout7.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4.png"/></Relationships>
</file>

<file path=ppt/slides/_rels/slide6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6.emf"/><Relationship Id="rId1" Type="http://schemas.openxmlformats.org/officeDocument/2006/relationships/slideLayout" Target="../slideLayouts/slideLayout7.xml"/><Relationship Id="rId4" Type="http://schemas.openxmlformats.org/officeDocument/2006/relationships/image" Target="../media/image167.emf"/></Relationships>
</file>

<file path=ppt/slides/_rels/slide64.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1.png"/><Relationship Id="rId1" Type="http://schemas.openxmlformats.org/officeDocument/2006/relationships/slideLayout" Target="../slideLayouts/slideLayout7.xml"/><Relationship Id="rId4" Type="http://schemas.openxmlformats.org/officeDocument/2006/relationships/image" Target="../media/image175.emf"/></Relationships>
</file>

<file path=ppt/slides/_rels/slide65.xml.rels><?xml version="1.0" encoding="UTF-8" standalone="yes"?>
<Relationships xmlns="http://schemas.openxmlformats.org/package/2006/relationships"><Relationship Id="rId3" Type="http://schemas.openxmlformats.org/officeDocument/2006/relationships/image" Target="../media/image176.emf"/><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177.emf"/></Relationships>
</file>

<file path=ppt/slides/_rels/slide66.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78.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7.xml"/><Relationship Id="rId4" Type="http://schemas.openxmlformats.org/officeDocument/2006/relationships/image" Target="../media/image182.png"/></Relationships>
</file>

<file path=ppt/slides/_rels/slide68.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7.xml"/><Relationship Id="rId5" Type="http://schemas.openxmlformats.org/officeDocument/2006/relationships/image" Target="../media/image184.emf"/><Relationship Id="rId4" Type="http://schemas.openxmlformats.org/officeDocument/2006/relationships/image" Target="../media/image185.png"/></Relationships>
</file>

<file path=ppt/slides/_rels/slide69.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7.png"/><Relationship Id="rId1" Type="http://schemas.openxmlformats.org/officeDocument/2006/relationships/slideLayout" Target="../slideLayouts/slideLayout7.xml"/><Relationship Id="rId6" Type="http://schemas.openxmlformats.org/officeDocument/2006/relationships/image" Target="../media/image191.png"/><Relationship Id="rId5" Type="http://schemas.openxmlformats.org/officeDocument/2006/relationships/image" Target="../media/image188.png"/><Relationship Id="rId4" Type="http://schemas.openxmlformats.org/officeDocument/2006/relationships/image" Target="../media/image189.png"/></Relationships>
</file>

<file path=ppt/slides/_rels/slide70.xml.rels><?xml version="1.0" encoding="UTF-8" standalone="yes"?>
<Relationships xmlns="http://schemas.openxmlformats.org/package/2006/relationships"><Relationship Id="rId3" Type="http://schemas.openxmlformats.org/officeDocument/2006/relationships/image" Target="../media/image189.emf"/><Relationship Id="rId2" Type="http://schemas.openxmlformats.org/officeDocument/2006/relationships/image" Target="../media/image192.png"/><Relationship Id="rId1" Type="http://schemas.openxmlformats.org/officeDocument/2006/relationships/slideLayout" Target="../slideLayouts/slideLayout7.xml"/><Relationship Id="rId6" Type="http://schemas.openxmlformats.org/officeDocument/2006/relationships/image" Target="../media/image195.png"/><Relationship Id="rId5" Type="http://schemas.openxmlformats.org/officeDocument/2006/relationships/image" Target="../media/image194.png"/><Relationship Id="rId4" Type="http://schemas.openxmlformats.org/officeDocument/2006/relationships/image" Target="../media/image37.png"/></Relationships>
</file>

<file path=ppt/slides/_rels/slide71.xml.rels><?xml version="1.0" encoding="UTF-8" standalone="yes"?>
<Relationships xmlns="http://schemas.openxmlformats.org/package/2006/relationships"><Relationship Id="rId3" Type="http://schemas.openxmlformats.org/officeDocument/2006/relationships/image" Target="../media/image191.emf"/><Relationship Id="rId2" Type="http://schemas.openxmlformats.org/officeDocument/2006/relationships/image" Target="../media/image190.emf"/><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3.png"/><Relationship Id="rId1" Type="http://schemas.openxmlformats.org/officeDocument/2006/relationships/slideLayout" Target="../slideLayouts/slideLayout7.xml"/><Relationship Id="rId4" Type="http://schemas.openxmlformats.org/officeDocument/2006/relationships/image" Target="../media/image197.png"/></Relationships>
</file>

<file path=ppt/slides/_rels/slide73.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98.png"/><Relationship Id="rId1" Type="http://schemas.openxmlformats.org/officeDocument/2006/relationships/slideLayout" Target="../slideLayouts/slideLayout7.xml"/><Relationship Id="rId4" Type="http://schemas.openxmlformats.org/officeDocument/2006/relationships/image" Target="../media/image202.png"/></Relationships>
</file>

<file path=ppt/slides/_rels/slide74.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200.emf"/><Relationship Id="rId4" Type="http://schemas.openxmlformats.org/officeDocument/2006/relationships/image" Target="../media/image204.png"/></Relationships>
</file>

<file path=ppt/slides/_rels/slide75.xml.rels><?xml version="1.0" encoding="UTF-8" standalone="yes"?>
<Relationships xmlns="http://schemas.openxmlformats.org/package/2006/relationships"><Relationship Id="rId3" Type="http://schemas.openxmlformats.org/officeDocument/2006/relationships/image" Target="../media/image202.emf"/><Relationship Id="rId2" Type="http://schemas.openxmlformats.org/officeDocument/2006/relationships/image" Target="../media/image201.png"/><Relationship Id="rId1" Type="http://schemas.openxmlformats.org/officeDocument/2006/relationships/slideLayout" Target="../slideLayouts/slideLayout7.xml"/><Relationship Id="rId5" Type="http://schemas.openxmlformats.org/officeDocument/2006/relationships/image" Target="../media/image209.png"/><Relationship Id="rId4" Type="http://schemas.openxmlformats.org/officeDocument/2006/relationships/image" Target="../media/image203.png"/></Relationships>
</file>

<file path=ppt/slides/_rels/slide76.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5.pn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207.emf"/><Relationship Id="rId4" Type="http://schemas.openxmlformats.org/officeDocument/2006/relationships/image" Target="../media/image212.png"/></Relationships>
</file>

<file path=ppt/slides/_rels/slide77.xml.rels><?xml version="1.0" encoding="UTF-8" standalone="yes"?>
<Relationships xmlns="http://schemas.openxmlformats.org/package/2006/relationships"><Relationship Id="rId3" Type="http://schemas.openxmlformats.org/officeDocument/2006/relationships/image" Target="../media/image209.emf"/><Relationship Id="rId7" Type="http://schemas.openxmlformats.org/officeDocument/2006/relationships/image" Target="../media/image212.emf"/><Relationship Id="rId2" Type="http://schemas.openxmlformats.org/officeDocument/2006/relationships/image" Target="../media/image208.emf"/><Relationship Id="rId1" Type="http://schemas.openxmlformats.org/officeDocument/2006/relationships/slideLayout" Target="../slideLayouts/slideLayout7.xml"/><Relationship Id="rId6" Type="http://schemas.openxmlformats.org/officeDocument/2006/relationships/image" Target="../media/image218.png"/><Relationship Id="rId5" Type="http://schemas.openxmlformats.org/officeDocument/2006/relationships/image" Target="../media/image211.png"/><Relationship Id="rId4" Type="http://schemas.openxmlformats.org/officeDocument/2006/relationships/image" Target="../media/image210.png"/></Relationships>
</file>

<file path=ppt/slides/_rels/slide78.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214.emf"/><Relationship Id="rId4" Type="http://schemas.openxmlformats.org/officeDocument/2006/relationships/image" Target="../media/image213.png"/></Relationships>
</file>

<file path=ppt/slides/_rels/slide79.xml.rels><?xml version="1.0" encoding="UTF-8" standalone="yes"?>
<Relationships xmlns="http://schemas.openxmlformats.org/package/2006/relationships"><Relationship Id="rId3" Type="http://schemas.openxmlformats.org/officeDocument/2006/relationships/image" Target="../media/image216.emf"/><Relationship Id="rId2" Type="http://schemas.openxmlformats.org/officeDocument/2006/relationships/image" Target="../media/image215.emf"/><Relationship Id="rId1" Type="http://schemas.openxmlformats.org/officeDocument/2006/relationships/slideLayout" Target="../slideLayouts/slideLayout7.xml"/><Relationship Id="rId4" Type="http://schemas.openxmlformats.org/officeDocument/2006/relationships/image" Target="../media/image217.png"/></Relationships>
</file>

<file path=ppt/slides/_rels/slide80.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image" Target="../media/image226.png"/><Relationship Id="rId1" Type="http://schemas.openxmlformats.org/officeDocument/2006/relationships/slideLayout" Target="../slideLayouts/slideLayout7.xml"/><Relationship Id="rId5" Type="http://schemas.openxmlformats.org/officeDocument/2006/relationships/image" Target="../media/image229.png"/><Relationship Id="rId4" Type="http://schemas.openxmlformats.org/officeDocument/2006/relationships/image" Target="../media/image228.png"/></Relationships>
</file>

<file path=ppt/slides/_rels/slide81.xml.rels><?xml version="1.0" encoding="UTF-8" standalone="yes"?>
<Relationships xmlns="http://schemas.openxmlformats.org/package/2006/relationships"><Relationship Id="rId2" Type="http://schemas.openxmlformats.org/officeDocument/2006/relationships/image" Target="../media/image220.emf"/><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image" Target="../media/image231.png"/><Relationship Id="rId1" Type="http://schemas.openxmlformats.org/officeDocument/2006/relationships/slideLayout" Target="../slideLayouts/slideLayout7.xml"/><Relationship Id="rId5" Type="http://schemas.openxmlformats.org/officeDocument/2006/relationships/image" Target="../media/image234.png"/><Relationship Id="rId4" Type="http://schemas.openxmlformats.org/officeDocument/2006/relationships/image" Target="../media/image233.png"/></Relationships>
</file>

<file path=ppt/slides/_rels/slide83.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image" Target="../media/image65.png"/><Relationship Id="rId1" Type="http://schemas.openxmlformats.org/officeDocument/2006/relationships/slideLayout" Target="../slideLayouts/slideLayout7.xml"/><Relationship Id="rId6" Type="http://schemas.openxmlformats.org/officeDocument/2006/relationships/image" Target="../media/image224.emf"/><Relationship Id="rId5" Type="http://schemas.openxmlformats.org/officeDocument/2006/relationships/image" Target="../media/image223.emf"/><Relationship Id="rId4" Type="http://schemas.openxmlformats.org/officeDocument/2006/relationships/image" Target="../media/image222.png"/></Relationships>
</file>

<file path=ppt/slides/_rels/slide84.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25.png"/><Relationship Id="rId1" Type="http://schemas.openxmlformats.org/officeDocument/2006/relationships/slideLayout" Target="../slideLayouts/slideLayout7.xml"/><Relationship Id="rId6" Type="http://schemas.openxmlformats.org/officeDocument/2006/relationships/image" Target="../media/image242.png"/><Relationship Id="rId5" Type="http://schemas.microsoft.com/office/2007/relationships/hdphoto" Target="../media/hdphoto8.wdp"/><Relationship Id="rId4" Type="http://schemas.openxmlformats.org/officeDocument/2006/relationships/image" Target="../media/image227.png"/></Relationships>
</file>

<file path=ppt/slides/_rels/slide85.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image" Target="../media/image230.png"/><Relationship Id="rId1" Type="http://schemas.openxmlformats.org/officeDocument/2006/relationships/slideLayout" Target="../slideLayouts/slideLayout7.xml"/><Relationship Id="rId6" Type="http://schemas.openxmlformats.org/officeDocument/2006/relationships/image" Target="../media/image233.emf"/><Relationship Id="rId5" Type="http://schemas.openxmlformats.org/officeDocument/2006/relationships/image" Target="../media/image246.png"/><Relationship Id="rId4" Type="http://schemas.openxmlformats.org/officeDocument/2006/relationships/image" Target="../media/image232.png"/></Relationships>
</file>

<file path=ppt/slides/_rels/slide86.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image" Target="../media/image78.png"/><Relationship Id="rId1" Type="http://schemas.openxmlformats.org/officeDocument/2006/relationships/slideLayout" Target="../slideLayouts/slideLayout7.xml"/><Relationship Id="rId5" Type="http://schemas.openxmlformats.org/officeDocument/2006/relationships/image" Target="../media/image237.emf"/><Relationship Id="rId4" Type="http://schemas.openxmlformats.org/officeDocument/2006/relationships/image" Target="../media/image249.png"/></Relationships>
</file>

<file path=ppt/slides/_rels/slide87.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image" Target="../media/image238.emf"/><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241.emf"/><Relationship Id="rId2" Type="http://schemas.openxmlformats.org/officeDocument/2006/relationships/image" Target="../media/image240.emf"/><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243.emf"/><Relationship Id="rId2" Type="http://schemas.openxmlformats.org/officeDocument/2006/relationships/image" Target="../media/image242.emf"/><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image" Target="../media/image244.emf"/><Relationship Id="rId1" Type="http://schemas.openxmlformats.org/officeDocument/2006/relationships/slideLayout" Target="../slideLayouts/slideLayout7.xml"/><Relationship Id="rId4" Type="http://schemas.openxmlformats.org/officeDocument/2006/relationships/image" Target="../media/image259.png"/></Relationships>
</file>

<file path=ppt/slides/_rels/slide91.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image" Target="../media/image260.png"/><Relationship Id="rId1" Type="http://schemas.openxmlformats.org/officeDocument/2006/relationships/slideLayout" Target="../slideLayouts/slideLayout7.xml"/><Relationship Id="rId4" Type="http://schemas.openxmlformats.org/officeDocument/2006/relationships/image" Target="../media/image246.emf"/></Relationships>
</file>

<file path=ppt/slides/_rels/slide92.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47.png"/><Relationship Id="rId1" Type="http://schemas.openxmlformats.org/officeDocument/2006/relationships/slideLayout" Target="../slideLayouts/slideLayout7.xml"/><Relationship Id="rId5" Type="http://schemas.openxmlformats.org/officeDocument/2006/relationships/image" Target="../media/image265.png"/><Relationship Id="rId4" Type="http://schemas.openxmlformats.org/officeDocument/2006/relationships/image" Target="../media/image264.png"/></Relationships>
</file>

<file path=ppt/slides/_rels/slide93.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image" Target="../media/image80.png"/><Relationship Id="rId1" Type="http://schemas.openxmlformats.org/officeDocument/2006/relationships/slideLayout" Target="../slideLayouts/slideLayout7.xml"/><Relationship Id="rId5" Type="http://schemas.openxmlformats.org/officeDocument/2006/relationships/image" Target="../media/image250.png"/><Relationship Id="rId4" Type="http://schemas.openxmlformats.org/officeDocument/2006/relationships/image" Target="../media/image267.png"/></Relationships>
</file>

<file path=ppt/slides/_rels/slide94.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image" Target="../media/image251.png"/><Relationship Id="rId1" Type="http://schemas.openxmlformats.org/officeDocument/2006/relationships/slideLayout" Target="../slideLayouts/slideLayout7.xml"/><Relationship Id="rId5" Type="http://schemas.openxmlformats.org/officeDocument/2006/relationships/image" Target="../media/image253.emf"/><Relationship Id="rId4" Type="http://schemas.openxmlformats.org/officeDocument/2006/relationships/image" Target="../media/image271.png"/></Relationships>
</file>

<file path=ppt/slides/_rels/slide95.xml.rels><?xml version="1.0" encoding="UTF-8" standalone="yes"?>
<Relationships xmlns="http://schemas.openxmlformats.org/package/2006/relationships"><Relationship Id="rId2" Type="http://schemas.openxmlformats.org/officeDocument/2006/relationships/image" Target="../media/image25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CEA167A-F2C7-09A5-3175-79E3359EC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070870" y="4072723"/>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7º ANO</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070870" y="5055031"/>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MATEMÁTICA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7C38BD7-EC0F-E680-6B94-F0D1B6EA25F6}"/>
              </a:ext>
            </a:extLst>
          </p:cNvPr>
          <p:cNvPicPr>
            <a:picLocks noChangeAspect="1"/>
          </p:cNvPicPr>
          <p:nvPr/>
        </p:nvPicPr>
        <p:blipFill rotWithShape="1">
          <a:blip r:embed="rId2">
            <a:extLst>
              <a:ext uri="{28A0092B-C50C-407E-A947-70E740481C1C}">
                <a14:useLocalDpi xmlns:a14="http://schemas.microsoft.com/office/drawing/2010/main" val="0"/>
              </a:ext>
            </a:extLst>
          </a:blip>
          <a:srcRect l="799" r="3034"/>
          <a:stretch>
            <a:fillRect/>
          </a:stretch>
        </p:blipFill>
        <p:spPr bwMode="auto">
          <a:xfrm>
            <a:off x="53488" y="957051"/>
            <a:ext cx="2880000" cy="631452"/>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F2EFDEBB-E1ED-A295-05C0-2F71FDC4EC4C}"/>
              </a:ext>
            </a:extLst>
          </p:cNvPr>
          <p:cNvSpPr txBox="1"/>
          <p:nvPr/>
        </p:nvSpPr>
        <p:spPr>
          <a:xfrm>
            <a:off x="84865" y="1384922"/>
            <a:ext cx="5948382" cy="2610971"/>
          </a:xfrm>
          <a:prstGeom prst="rect">
            <a:avLst/>
          </a:prstGeom>
          <a:no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FRAÇÃO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Imagine que quatro amigos saíram para comer uma pizza e concordaram em comer quantidades iguais. Isso significa que a pizza foi dividida em quatro partes iguais e que cada amigo comeu uma fatia.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Vamos visualizar essa divisão: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052E790D-4549-218D-3D0E-A971B2D137B8}"/>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a:off x="1969386" y="3851337"/>
            <a:ext cx="2520000" cy="2049612"/>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C3BB3CBE-7618-FCB1-65CD-C2A40CCFCC7E}"/>
                  </a:ext>
                </a:extLst>
              </p:cNvPr>
              <p:cNvSpPr txBox="1"/>
              <p:nvPr/>
            </p:nvSpPr>
            <p:spPr>
              <a:xfrm>
                <a:off x="6096000" y="687481"/>
                <a:ext cx="5948380" cy="3538405"/>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Uma fração </a:t>
                </a:r>
                <a14:m>
                  <m:oMath xmlns:m="http://schemas.openxmlformats.org/officeDocument/2006/math">
                    <m:f>
                      <m:f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𝒂</m:t>
                        </m:r>
                      </m:num>
                      <m:den>
                        <m:r>
                          <a:rPr lang="pt-BR" sz="2200" b="1" i="1" kern="100">
                            <a:solidFill>
                              <a:srgbClr val="0B769F"/>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100">
                            <a:solidFill>
                              <a:srgbClr val="0B769F"/>
                            </a:solidFill>
                            <a:effectLst/>
                            <a:latin typeface="Cambria Math" panose="02040503050406030204" pitchFamily="18" charset="0"/>
                            <a:ea typeface="Times New Roman" panose="02020603050405020304" pitchFamily="18" charset="0"/>
                            <a:cs typeface="Times New Roman" panose="02020603050405020304" pitchFamily="18" charset="0"/>
                          </a:rPr>
                          <m:t>𝒃</m:t>
                        </m:r>
                        <m:r>
                          <a:rPr lang="pt-BR" sz="2200" b="1" i="1" kern="100">
                            <a:solidFill>
                              <a:srgbClr val="0B769F"/>
                            </a:solidFill>
                            <a:effectLst/>
                            <a:latin typeface="Cambria Math" panose="02040503050406030204" pitchFamily="18" charset="0"/>
                            <a:ea typeface="Times New Roman" panose="02020603050405020304" pitchFamily="18" charset="0"/>
                            <a:cs typeface="Times New Roman" panose="02020603050405020304" pitchFamily="18" charset="0"/>
                          </a:rPr>
                          <m:t>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equivalente à operação de divisão, ou seja, dividir um </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todo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em </a:t>
                </a:r>
                <a14:m>
                  <m:oMath xmlns:m="http://schemas.openxmlformats.org/officeDocument/2006/math">
                    <m:r>
                      <a:rPr lang="pt-BR" sz="2200" b="1" i="1" kern="100">
                        <a:solidFill>
                          <a:srgbClr val="0B769F"/>
                        </a:solidFill>
                        <a:effectLst/>
                        <a:latin typeface="Cambria Math" panose="02040503050406030204" pitchFamily="18" charset="0"/>
                        <a:ea typeface="Times New Roman" panose="02020603050405020304" pitchFamily="18" charset="0"/>
                        <a:cs typeface="Times New Roman" panose="02020603050405020304" pitchFamily="18" charset="0"/>
                      </a:rPr>
                      <m:t>𝒃</m:t>
                    </m:r>
                  </m:oMath>
                </a14:m>
                <a:r>
                  <a:rPr lang="pt-BR" sz="2200" kern="100" dirty="0">
                    <a:solidFill>
                      <a:srgbClr val="0B769F"/>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partes</a:t>
                </a:r>
                <a:r>
                  <a:rPr lang="pt-BR" sz="2200" kern="100" dirty="0">
                    <a:solidFill>
                      <a:srgbClr val="0B769F"/>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utilizar uma quantidade </a:t>
                </a:r>
                <a14:m>
                  <m:oMath xmlns:m="http://schemas.openxmlformats.org/officeDocument/2006/math">
                    <m:r>
                      <a:rPr lang="pt-BR" sz="2200" b="1" i="1"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𝒂</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dessas partes.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Em uma fração temos o </a:t>
                </a:r>
                <a14:m>
                  <m:oMath xmlns:m="http://schemas.openxmlformats.org/officeDocument/2006/math">
                    <m:r>
                      <a:rPr lang="pt-BR" sz="2200" b="1" i="1"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𝐧𝐮𝐦𝐞𝐫𝐚𝐝𝐨𝐫</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que representa a parte utilizada, e o </a:t>
                </a:r>
                <a14:m>
                  <m:oMath xmlns:m="http://schemas.openxmlformats.org/officeDocument/2006/math">
                    <m:r>
                      <a:rPr lang="pt-BR" sz="2200" b="1" i="1" kern="100">
                        <a:solidFill>
                          <a:srgbClr val="0B769F"/>
                        </a:solidFill>
                        <a:effectLst/>
                        <a:latin typeface="Cambria Math" panose="02040503050406030204" pitchFamily="18" charset="0"/>
                        <a:ea typeface="Times New Roman" panose="02020603050405020304" pitchFamily="18" charset="0"/>
                        <a:cs typeface="Times New Roman" panose="02020603050405020304" pitchFamily="18" charset="0"/>
                      </a:rPr>
                      <m:t>𝐝𝐞𝐧𝐨𝐦𝐢𝐧𝐚𝐝𝐨𝐫</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que é o total de partes em que o </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todo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foi dividido.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𝐚</m:t>
                          </m:r>
                        </m:num>
                        <m:den>
                          <m:r>
                            <a:rPr lang="pt-BR" sz="2200" b="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𝐛</m:t>
                          </m:r>
                          <m:r>
                            <a:rPr lang="pt-BR" sz="2200" b="1" kern="100">
                              <a:effectLst/>
                              <a:latin typeface="Cambria Math" panose="02040503050406030204" pitchFamily="18" charset="0"/>
                              <a:ea typeface="Aptos" panose="020B0004020202020204" pitchFamily="34" charset="0"/>
                              <a:cs typeface="Times New Roman" panose="02020603050405020304" pitchFamily="18" charset="0"/>
                            </a:rPr>
                            <m:t> </m:t>
                          </m:r>
                        </m:den>
                      </m:f>
                      <m:m>
                        <m:mPr>
                          <m:mcs>
                            <m:mc>
                              <m:mcPr>
                                <m:count m:val="1"/>
                                <m:mcJc m:val="center"/>
                              </m:mcPr>
                            </m:mc>
                          </m:mcs>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mPr>
                        <m:mr>
                          <m:e>
                            <m:r>
                              <a:rPr lang="pt-BR" sz="2200" b="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𝐧𝐮𝐦𝐞𝐫𝐚𝐝𝐨𝐫</m:t>
                            </m:r>
                            <m:r>
                              <a:rPr lang="pt-BR" sz="2200" b="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     </m:t>
                            </m:r>
                          </m:e>
                        </m:mr>
                        <m:mr>
                          <m:e>
                            <m:r>
                              <a:rPr lang="pt-BR" sz="2200" b="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𝐝𝐞𝐧𝐨𝐦𝐢𝐧𝐚𝐝𝐨𝐫</m:t>
                            </m:r>
                          </m:e>
                        </m:mr>
                      </m:m>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C3BB3CBE-7618-FCB1-65CD-C2A40CCFCC7E}"/>
                  </a:ext>
                </a:extLst>
              </p:cNvPr>
              <p:cNvSpPr txBox="1">
                <a:spLocks noRot="1" noChangeAspect="1" noMove="1" noResize="1" noEditPoints="1" noAdjustHandles="1" noChangeArrowheads="1" noChangeShapeType="1" noTextEdit="1"/>
              </p:cNvSpPr>
              <p:nvPr/>
            </p:nvSpPr>
            <p:spPr>
              <a:xfrm>
                <a:off x="6096000" y="687481"/>
                <a:ext cx="5948380" cy="3538405"/>
              </a:xfrm>
              <a:prstGeom prst="rect">
                <a:avLst/>
              </a:prstGeom>
              <a:blipFill>
                <a:blip r:embed="rId5"/>
                <a:stretch>
                  <a:fillRect l="-1332" r="-133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4215D500-AF0E-09AC-49AE-D6FAB7825FEF}"/>
                  </a:ext>
                </a:extLst>
              </p:cNvPr>
              <p:cNvSpPr txBox="1"/>
              <p:nvPr/>
            </p:nvSpPr>
            <p:spPr>
              <a:xfrm>
                <a:off x="53488" y="5900949"/>
                <a:ext cx="6011135" cy="918457"/>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quantidade que cada amigo comeu dessa pizza é representada por </a:t>
                </a:r>
                <a14:m>
                  <m:oMath xmlns:m="http://schemas.openxmlformats.org/officeDocument/2006/math">
                    <m:f>
                      <m:f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𝟏</m:t>
                        </m:r>
                      </m:num>
                      <m:den>
                        <m:r>
                          <a:rPr lang="pt-BR" sz="2200" b="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𝟒</m:t>
                        </m:r>
                        <m:r>
                          <a:rPr lang="pt-BR" sz="2200" b="1" kern="100">
                            <a:effectLst/>
                            <a:latin typeface="Cambria Math" panose="02040503050406030204" pitchFamily="18" charset="0"/>
                            <a:ea typeface="Aptos" panose="020B0004020202020204" pitchFamily="34" charset="0"/>
                            <a:cs typeface="Times New Roman" panose="02020603050405020304" pitchFamily="18" charset="0"/>
                          </a:rPr>
                          <m:t> </m:t>
                        </m:r>
                      </m:den>
                    </m:f>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4215D500-AF0E-09AC-49AE-D6FAB7825FEF}"/>
                  </a:ext>
                </a:extLst>
              </p:cNvPr>
              <p:cNvSpPr txBox="1">
                <a:spLocks noRot="1" noChangeAspect="1" noMove="1" noResize="1" noEditPoints="1" noAdjustHandles="1" noChangeArrowheads="1" noChangeShapeType="1" noTextEdit="1"/>
              </p:cNvSpPr>
              <p:nvPr/>
            </p:nvSpPr>
            <p:spPr>
              <a:xfrm>
                <a:off x="53488" y="5900949"/>
                <a:ext cx="6011135" cy="918457"/>
              </a:xfrm>
              <a:prstGeom prst="rect">
                <a:avLst/>
              </a:prstGeom>
              <a:blipFill>
                <a:blip r:embed="rId6"/>
                <a:stretch>
                  <a:fillRect l="-1318" t="-3974" r="-1318" b="-4636"/>
                </a:stretch>
              </a:blipFill>
            </p:spPr>
            <p:txBody>
              <a:bodyPr/>
              <a:lstStyle/>
              <a:p>
                <a:r>
                  <a:rPr lang="pt-BR">
                    <a:noFill/>
                  </a:rPr>
                  <a:t> </a:t>
                </a:r>
              </a:p>
            </p:txBody>
          </p:sp>
        </mc:Fallback>
      </mc:AlternateContent>
      <p:sp>
        <p:nvSpPr>
          <p:cNvPr id="10" name="CaixaDeTexto 9">
            <a:extLst>
              <a:ext uri="{FF2B5EF4-FFF2-40B4-BE49-F238E27FC236}">
                <a16:creationId xmlns:a16="http://schemas.microsoft.com/office/drawing/2014/main" id="{759AF1E0-BB38-8F8A-7128-85050877C857}"/>
              </a:ext>
            </a:extLst>
          </p:cNvPr>
          <p:cNvSpPr txBox="1"/>
          <p:nvPr/>
        </p:nvSpPr>
        <p:spPr>
          <a:xfrm>
            <a:off x="6096000" y="4063937"/>
            <a:ext cx="6167718" cy="1107996"/>
          </a:xfrm>
          <a:prstGeom prst="rect">
            <a:avLst/>
          </a:prstGeom>
          <a:noFill/>
        </p:spPr>
        <p:txBody>
          <a:bodyPr wrap="square">
            <a:spAutoFit/>
          </a:bodyPr>
          <a:lstStyle/>
          <a:p>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Vamos considerar as partes coloridas nas figuras, a seguir, e representá-las na forma e fração.</a:t>
            </a:r>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p>
        </p:txBody>
      </p:sp>
      <p:pic>
        <p:nvPicPr>
          <p:cNvPr id="13" name="Imagem 12">
            <a:extLst>
              <a:ext uri="{FF2B5EF4-FFF2-40B4-BE49-F238E27FC236}">
                <a16:creationId xmlns:a16="http://schemas.microsoft.com/office/drawing/2014/main" id="{648E5888-B3D3-6CDD-9C5F-0A0D8A954EE1}"/>
              </a:ext>
            </a:extLst>
          </p:cNvPr>
          <p:cNvPicPr>
            <a:picLocks noChangeAspect="1"/>
          </p:cNvPicPr>
          <p:nvPr/>
        </p:nvPicPr>
        <p:blipFill>
          <a:blip r:embed="rId7"/>
          <a:stretch>
            <a:fillRect/>
          </a:stretch>
        </p:blipFill>
        <p:spPr>
          <a:xfrm>
            <a:off x="6550190" y="5260643"/>
            <a:ext cx="5040000" cy="1280612"/>
          </a:xfrm>
          <a:prstGeom prst="rect">
            <a:avLst/>
          </a:prstGeom>
        </p:spPr>
      </p:pic>
      <p:pic>
        <p:nvPicPr>
          <p:cNvPr id="14" name="Imagem 13">
            <a:extLst>
              <a:ext uri="{FF2B5EF4-FFF2-40B4-BE49-F238E27FC236}">
                <a16:creationId xmlns:a16="http://schemas.microsoft.com/office/drawing/2014/main" id="{8C43DEF9-1809-53C9-2AC1-E4E1C40A7E40}"/>
              </a:ext>
            </a:extLst>
          </p:cNvPr>
          <p:cNvPicPr>
            <a:picLocks noChangeAspect="1"/>
          </p:cNvPicPr>
          <p:nvPr/>
        </p:nvPicPr>
        <p:blipFill>
          <a:blip r:embed="rId8"/>
          <a:srcRect t="-1" r="339" b="6216"/>
          <a:stretch>
            <a:fillRect/>
          </a:stretch>
        </p:blipFill>
        <p:spPr>
          <a:xfrm>
            <a:off x="-2802" y="613030"/>
            <a:ext cx="2880000" cy="372596"/>
          </a:xfrm>
          <a:prstGeom prst="rect">
            <a:avLst/>
          </a:prstGeom>
        </p:spPr>
      </p:pic>
    </p:spTree>
    <p:extLst>
      <p:ext uri="{BB962C8B-B14F-4D97-AF65-F5344CB8AC3E}">
        <p14:creationId xmlns:p14="http://schemas.microsoft.com/office/powerpoint/2010/main" val="1916247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F072CCF8-0C6B-BD12-CEEC-DD256A6677B1}"/>
              </a:ext>
            </a:extLst>
          </p:cNvPr>
          <p:cNvSpPr txBox="1"/>
          <p:nvPr/>
        </p:nvSpPr>
        <p:spPr>
          <a:xfrm>
            <a:off x="0" y="686410"/>
            <a:ext cx="6096000" cy="2800767"/>
          </a:xfrm>
          <a:prstGeom prst="rect">
            <a:avLst/>
          </a:prstGeom>
          <a:noFill/>
        </p:spPr>
        <p:txBody>
          <a:bodyPr wrap="square">
            <a:spAutoFit/>
          </a:bodyPr>
          <a:lstStyle/>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outra situação de divisão de quantidades representada por frações: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“Júlia leu um livro de poemas com 30 páginas em um feriado. No primeiro dia ela leu 5 páginas. No segundo, leu 11, e no terceiro concluiu a leitura das páginas que faltavam.”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tabLst>
                <a:tab pos="211455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quantidade de páginas lidas por Júlia a cada dia, pode ser representada por uma fração. Veja: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2213EE6B-71AC-32F0-3977-27F009FC9AA5}"/>
              </a:ext>
            </a:extLst>
          </p:cNvPr>
          <p:cNvPicPr>
            <a:picLocks noChangeAspect="1"/>
          </p:cNvPicPr>
          <p:nvPr/>
        </p:nvPicPr>
        <p:blipFill>
          <a:blip r:embed="rId2"/>
          <a:srcRect l="35841" r="36245" b="16269"/>
          <a:stretch/>
        </p:blipFill>
        <p:spPr>
          <a:xfrm>
            <a:off x="1788000" y="3424425"/>
            <a:ext cx="2520000" cy="2091572"/>
          </a:xfrm>
          <a:prstGeom prst="rect">
            <a:avLst/>
          </a:prstGeom>
        </p:spPr>
      </p:pic>
      <p:sp>
        <p:nvSpPr>
          <p:cNvPr id="8" name="CaixaDeTexto 7">
            <a:extLst>
              <a:ext uri="{FF2B5EF4-FFF2-40B4-BE49-F238E27FC236}">
                <a16:creationId xmlns:a16="http://schemas.microsoft.com/office/drawing/2014/main" id="{A8F2DDA4-6452-82D7-B264-975E1FBB0AA7}"/>
              </a:ext>
            </a:extLst>
          </p:cNvPr>
          <p:cNvSpPr txBox="1"/>
          <p:nvPr/>
        </p:nvSpPr>
        <p:spPr>
          <a:xfrm>
            <a:off x="0" y="5411450"/>
            <a:ext cx="6136340" cy="1446550"/>
          </a:xfrm>
          <a:prstGeom prst="rect">
            <a:avLst/>
          </a:prstGeom>
          <a:noFill/>
        </p:spPr>
        <p:txBody>
          <a:bodyPr wrap="square">
            <a:spAutoFit/>
          </a:bodyPr>
          <a:lstStyle/>
          <a:p>
            <a:pPr algn="just">
              <a:tabLst>
                <a:tab pos="211455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Note que, o numerador de cada fração é a quantidade de páginas lidas naquele dia e que o denominador corresponde a quantidade de páginas totais do livro de poemas.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F797A1EE-853D-2035-1A48-92D442E12F7C}"/>
                  </a:ext>
                </a:extLst>
              </p:cNvPr>
              <p:cNvSpPr txBox="1"/>
              <p:nvPr/>
            </p:nvSpPr>
            <p:spPr>
              <a:xfrm>
                <a:off x="6096000" y="746570"/>
                <a:ext cx="6055660" cy="2468496"/>
              </a:xfrm>
              <a:prstGeom prst="rect">
                <a:avLst/>
              </a:prstGeom>
              <a:noFill/>
            </p:spPr>
            <p:txBody>
              <a:bodyPr wrap="square">
                <a:spAutoFit/>
              </a:bodyPr>
              <a:lstStyle/>
              <a:p>
                <a:pPr marL="342900" lvl="0" indent="-342900" algn="just">
                  <a:spcAft>
                    <a:spcPts val="800"/>
                  </a:spcAft>
                  <a:buFont typeface="Wingdings" panose="05000000000000000000" pitchFamily="2" charset="2"/>
                  <a:buChar char=""/>
                  <a:tabLst>
                    <a:tab pos="2114550"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Frações equivalentes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tabLst>
                    <a:tab pos="211455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Duas ou mais frações são equivalentes quando representam a mesma quantidade, mesmo sendo escritas de formas diferentes.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tabLst>
                    <a:tab pos="211455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Veja diferentes formas fracionárias para representar a fração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2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F797A1EE-853D-2035-1A48-92D442E12F7C}"/>
                  </a:ext>
                </a:extLst>
              </p:cNvPr>
              <p:cNvSpPr txBox="1">
                <a:spLocks noRot="1" noChangeAspect="1" noMove="1" noResize="1" noEditPoints="1" noAdjustHandles="1" noChangeArrowheads="1" noChangeShapeType="1" noTextEdit="1"/>
              </p:cNvSpPr>
              <p:nvPr/>
            </p:nvSpPr>
            <p:spPr>
              <a:xfrm>
                <a:off x="6096000" y="746570"/>
                <a:ext cx="6055660" cy="2468496"/>
              </a:xfrm>
              <a:prstGeom prst="rect">
                <a:avLst/>
              </a:prstGeom>
              <a:blipFill>
                <a:blip r:embed="rId3"/>
                <a:stretch>
                  <a:fillRect l="-1309" t="-1975" r="-1309" b="-1235"/>
                </a:stretch>
              </a:blipFill>
            </p:spPr>
            <p:txBody>
              <a:bodyPr/>
              <a:lstStyle/>
              <a:p>
                <a:r>
                  <a:rPr lang="pt-BR">
                    <a:noFill/>
                  </a:rPr>
                  <a:t> </a:t>
                </a:r>
              </a:p>
            </p:txBody>
          </p:sp>
        </mc:Fallback>
      </mc:AlternateContent>
      <p:pic>
        <p:nvPicPr>
          <p:cNvPr id="11" name="Imagem 10">
            <a:extLst>
              <a:ext uri="{FF2B5EF4-FFF2-40B4-BE49-F238E27FC236}">
                <a16:creationId xmlns:a16="http://schemas.microsoft.com/office/drawing/2014/main" id="{288C682F-634D-4E90-6A73-9D793395507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74222" y="3215066"/>
            <a:ext cx="1944000" cy="3445578"/>
          </a:xfrm>
          <a:prstGeom prst="rect">
            <a:avLst/>
          </a:prstGeom>
          <a:noFill/>
          <a:ln>
            <a:noFill/>
          </a:ln>
        </p:spPr>
      </p:pic>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5E90C353-F782-09E7-13FC-78825A1CEB14}"/>
                  </a:ext>
                </a:extLst>
              </p:cNvPr>
              <p:cNvSpPr txBox="1"/>
              <p:nvPr/>
            </p:nvSpPr>
            <p:spPr>
              <a:xfrm>
                <a:off x="8745754" y="3005150"/>
                <a:ext cx="3316491" cy="3129575"/>
              </a:xfrm>
              <a:prstGeom prst="rect">
                <a:avLst/>
              </a:prstGeom>
              <a:noFill/>
            </p:spPr>
            <p:txBody>
              <a:bodyPr wrap="square">
                <a:spAutoFit/>
              </a:bodyPr>
              <a:lstStyle/>
              <a:p>
                <a:pPr algn="just">
                  <a:lnSpc>
                    <a:spcPct val="115000"/>
                  </a:lnSpc>
                  <a:spcAft>
                    <a:spcPts val="800"/>
                  </a:spcAft>
                  <a:tabLst>
                    <a:tab pos="2114550" algn="l"/>
                  </a:tabLs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Observe, que as frações </a:t>
                </a:r>
                <a14:m>
                  <m:oMath xmlns:m="http://schemas.openxmlformats.org/officeDocument/2006/math">
                    <m:f>
                      <m:f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0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000" i="1" kern="100">
                            <a:effectLst/>
                            <a:latin typeface="Cambria Math" panose="02040503050406030204" pitchFamily="18" charset="0"/>
                            <a:ea typeface="Aptos" panose="020B0004020202020204" pitchFamily="34" charset="0"/>
                            <a:cs typeface="Times New Roman" panose="02020603050405020304" pitchFamily="18" charset="0"/>
                          </a:rPr>
                          <m:t> 2 </m:t>
                        </m:r>
                      </m:den>
                    </m:f>
                  </m:oMath>
                </a14:m>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f>
                      <m:fPr>
                        <m:ctrlP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2</m:t>
                        </m:r>
                      </m:num>
                      <m:den>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 4 </m:t>
                        </m:r>
                      </m:den>
                    </m:f>
                  </m:oMath>
                </a14:m>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f>
                      <m:fPr>
                        <m:ctrlP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3</m:t>
                        </m:r>
                      </m:num>
                      <m:den>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 6 </m:t>
                        </m:r>
                      </m:den>
                    </m:f>
                  </m:oMath>
                </a14:m>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f>
                      <m:fPr>
                        <m:ctrlP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4</m:t>
                        </m:r>
                      </m:num>
                      <m:den>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 8 </m:t>
                        </m:r>
                      </m:den>
                    </m:f>
                  </m:oMath>
                </a14:m>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 correspondem a metade do inteiro, portanto são frações equivalentes.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2114550" algn="l"/>
                  </a:tabLst>
                </a:pPr>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Assim,</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2114550" algn="l"/>
                  </a:tabLst>
                </a:pPr>
                <a14:m>
                  <m:oMathPara xmlns:m="http://schemas.openxmlformats.org/officeDocument/2006/math">
                    <m:oMathParaPr>
                      <m:jc m:val="centerGroup"/>
                    </m:oMathParaPr>
                    <m:oMath xmlns:m="http://schemas.openxmlformats.org/officeDocument/2006/math">
                      <m:f>
                        <m:fPr>
                          <m:ctrlP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 2 </m:t>
                          </m:r>
                        </m:den>
                      </m:f>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2</m:t>
                          </m:r>
                        </m:num>
                        <m:den>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 4 </m:t>
                          </m:r>
                        </m:den>
                      </m:f>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3</m:t>
                          </m:r>
                        </m:num>
                        <m:den>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 6 </m:t>
                          </m:r>
                        </m:den>
                      </m:f>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4</m:t>
                          </m:r>
                        </m:num>
                        <m:den>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 8 </m:t>
                          </m:r>
                        </m:den>
                      </m:f>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3" name="CaixaDeTexto 12">
                <a:extLst>
                  <a:ext uri="{FF2B5EF4-FFF2-40B4-BE49-F238E27FC236}">
                    <a16:creationId xmlns:a16="http://schemas.microsoft.com/office/drawing/2014/main" id="{5E90C353-F782-09E7-13FC-78825A1CEB14}"/>
                  </a:ext>
                </a:extLst>
              </p:cNvPr>
              <p:cNvSpPr txBox="1">
                <a:spLocks noRot="1" noChangeAspect="1" noMove="1" noResize="1" noEditPoints="1" noAdjustHandles="1" noChangeArrowheads="1" noChangeShapeType="1" noTextEdit="1"/>
              </p:cNvSpPr>
              <p:nvPr/>
            </p:nvSpPr>
            <p:spPr>
              <a:xfrm>
                <a:off x="8745754" y="3005150"/>
                <a:ext cx="3316491" cy="3129575"/>
              </a:xfrm>
              <a:prstGeom prst="rect">
                <a:avLst/>
              </a:prstGeom>
              <a:blipFill>
                <a:blip r:embed="rId5"/>
                <a:stretch>
                  <a:fillRect l="-2022" r="-1838"/>
                </a:stretch>
              </a:blipFill>
            </p:spPr>
            <p:txBody>
              <a:bodyPr/>
              <a:lstStyle/>
              <a:p>
                <a:r>
                  <a:rPr lang="pt-BR">
                    <a:noFill/>
                  </a:rPr>
                  <a:t> </a:t>
                </a:r>
              </a:p>
            </p:txBody>
          </p:sp>
        </mc:Fallback>
      </mc:AlternateContent>
    </p:spTree>
    <p:extLst>
      <p:ext uri="{BB962C8B-B14F-4D97-AF65-F5344CB8AC3E}">
        <p14:creationId xmlns:p14="http://schemas.microsoft.com/office/powerpoint/2010/main" val="4020955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90B199E-FA97-B38F-DC72-0F9B1A515B45}"/>
              </a:ext>
            </a:extLst>
          </p:cNvPr>
          <p:cNvSpPr txBox="1"/>
          <p:nvPr/>
        </p:nvSpPr>
        <p:spPr>
          <a:xfrm>
            <a:off x="0" y="798572"/>
            <a:ext cx="6096000" cy="3447098"/>
          </a:xfrm>
          <a:prstGeom prst="rect">
            <a:avLst/>
          </a:prstGeom>
          <a:noFill/>
        </p:spPr>
        <p:txBody>
          <a:bodyPr wrap="square">
            <a:spAutoFit/>
          </a:bodyPr>
          <a:lstStyle/>
          <a:p>
            <a:pPr algn="just">
              <a:spcAft>
                <a:spcPts val="800"/>
              </a:spcAft>
              <a:tabLst>
                <a:tab pos="211455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Para obter frações equivalentes, multiplica-se ou divide-se o numerador e o denominador pelo mesmo número natural, diferente de zero, de modo que os resultados permaneçam inteiros.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tabLst>
                <a:tab pos="211455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Wingdings" panose="05000000000000000000" pitchFamily="2" charset="2"/>
              <a:buChar char=""/>
              <a:tabLst>
                <a:tab pos="2114550"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Equivalência de fração através da amplificação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tabLst>
                <a:tab pos="211455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Ao multiplicar o numerador e denominador de uma fração pelo mesmo número natural, diferente de zero, obtemos uma fração equivalente a fração dada.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F7CF0A4F-0404-E6EA-F3D7-FA81357510F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68000" y="4425680"/>
            <a:ext cx="2160000" cy="1885618"/>
          </a:xfrm>
          <a:prstGeom prst="rect">
            <a:avLst/>
          </a:prstGeom>
          <a:noFill/>
          <a:ln>
            <a:noFill/>
          </a:ln>
        </p:spPr>
      </p:pic>
      <p:sp>
        <p:nvSpPr>
          <p:cNvPr id="6" name="CaixaDeTexto 5">
            <a:extLst>
              <a:ext uri="{FF2B5EF4-FFF2-40B4-BE49-F238E27FC236}">
                <a16:creationId xmlns:a16="http://schemas.microsoft.com/office/drawing/2014/main" id="{E0741E82-7272-AD64-222C-D342DA26A4B7}"/>
              </a:ext>
            </a:extLst>
          </p:cNvPr>
          <p:cNvSpPr txBox="1"/>
          <p:nvPr/>
        </p:nvSpPr>
        <p:spPr>
          <a:xfrm>
            <a:off x="6096000" y="865908"/>
            <a:ext cx="6136340" cy="1729704"/>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tabLst>
                <a:tab pos="2114550"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Equivalência de fração através da simplificação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211455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Ao dividir o numerador e denominador de uma fração pelo mesmo número natural, diferente de zero, obtemos uma fração equivalente a fração dada.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1CE725DB-86B7-8808-6F93-00261282A28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64375" y="2595612"/>
            <a:ext cx="1799590" cy="1540510"/>
          </a:xfrm>
          <a:prstGeom prst="rect">
            <a:avLst/>
          </a:prstGeom>
          <a:noFill/>
          <a:ln>
            <a:noFill/>
          </a:ln>
        </p:spPr>
      </p:pic>
      <p:sp>
        <p:nvSpPr>
          <p:cNvPr id="9" name="CaixaDeTexto 8">
            <a:extLst>
              <a:ext uri="{FF2B5EF4-FFF2-40B4-BE49-F238E27FC236}">
                <a16:creationId xmlns:a16="http://schemas.microsoft.com/office/drawing/2014/main" id="{DF41C582-EA21-3352-3DFE-3FA88167E9F2}"/>
              </a:ext>
            </a:extLst>
          </p:cNvPr>
          <p:cNvSpPr txBox="1"/>
          <p:nvPr/>
        </p:nvSpPr>
        <p:spPr>
          <a:xfrm>
            <a:off x="6230470" y="4325316"/>
            <a:ext cx="5867400" cy="2118978"/>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tabLst>
                <a:tab pos="2114550"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Frações Irredutíveis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211455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Para determinar a forma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irredutível</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de uma fração, usamos a simplificação. Uma fração é irredutível quando o numerador e denominador são primos entre si, ou seja, possuem apenas o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como divisor comum.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64573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00E8AA1B-54E6-6358-D228-BD771F2E23D1}"/>
                  </a:ext>
                </a:extLst>
              </p:cNvPr>
              <p:cNvSpPr txBox="1"/>
              <p:nvPr/>
            </p:nvSpPr>
            <p:spPr>
              <a:xfrm>
                <a:off x="0" y="788684"/>
                <a:ext cx="6096000" cy="3971344"/>
              </a:xfrm>
              <a:prstGeom prst="rect">
                <a:avLst/>
              </a:prstGeom>
              <a:noFill/>
            </p:spPr>
            <p:txBody>
              <a:bodyPr wrap="square">
                <a:spAutoFit/>
              </a:bodyPr>
              <a:lstStyle/>
              <a:p>
                <a:pPr algn="just">
                  <a:tabLst>
                    <a:tab pos="2114550"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Vamos simplificar a fração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9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para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obter a fração irredutível a ela</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tabLst>
                    <a:tab pos="211455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Para isso, dividiremos o numerador e denominador por </a:t>
                </a:r>
                <a14:m>
                  <m:oMath xmlns:m="http://schemas.openxmlformats.org/officeDocument/2006/math">
                    <m:r>
                      <a:rPr lang="pt-BR" sz="2200" b="1" i="1" kern="100">
                        <a:solidFill>
                          <a:srgbClr val="D86DCB"/>
                        </a:solidFill>
                        <a:effectLst/>
                        <a:latin typeface="Cambria Math" panose="02040503050406030204" pitchFamily="18" charset="0"/>
                        <a:ea typeface="Times New Roman" panose="02020603050405020304" pitchFamily="18" charset="0"/>
                        <a:cs typeface="Times New Roman" panose="02020603050405020304" pitchFamily="18" charset="0"/>
                      </a:rPr>
                      <m:t>𝟑</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tabLst>
                    <a:tab pos="2114550" algn="l"/>
                  </a:tabLst>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e>
                            <m:sup>
                              <m:r>
                                <a:rPr lang="pt-BR" sz="2200" b="1" i="1" kern="100">
                                  <a:solidFill>
                                    <a:srgbClr val="D86DCB"/>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D86DCB"/>
                                  </a:solidFill>
                                  <a:effectLst/>
                                  <a:latin typeface="Cambria Math" panose="02040503050406030204" pitchFamily="18" charset="0"/>
                                  <a:ea typeface="Aptos" panose="020B0004020202020204" pitchFamily="34" charset="0"/>
                                  <a:cs typeface="Times New Roman" panose="02020603050405020304" pitchFamily="18" charset="0"/>
                                </a:rPr>
                                <m:t>𝟑</m:t>
                              </m:r>
                            </m:sup>
                          </m:sSup>
                        </m:num>
                        <m:den>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9</m:t>
                              </m:r>
                            </m:e>
                            <m:sub>
                              <m:r>
                                <a:rPr lang="pt-BR" sz="2200" b="1" kern="100">
                                  <a:solidFill>
                                    <a:srgbClr val="D86DCB"/>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D86DCB"/>
                                  </a:solidFill>
                                  <a:effectLst/>
                                  <a:latin typeface="Cambria Math" panose="02040503050406030204" pitchFamily="18" charset="0"/>
                                  <a:ea typeface="Aptos" panose="020B0004020202020204" pitchFamily="34" charset="0"/>
                                  <a:cs typeface="Times New Roman" panose="02020603050405020304" pitchFamily="18" charset="0"/>
                                </a:rPr>
                                <m:t>𝟑</m:t>
                              </m:r>
                            </m:sub>
                          </m:sSub>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3 </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tabLst>
                    <a:tab pos="211455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Note que,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3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uma fração irredutível, pois 1 e 3 são primos entre si.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tabLst>
                    <a:tab pos="211455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Agora, veja a simplificação da fração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60</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90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tabLst>
                    <a:tab pos="211455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Nesse caso, foram necessárias divisões consecutivas para determinar a irredutível.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00E8AA1B-54E6-6358-D228-BD771F2E23D1}"/>
                  </a:ext>
                </a:extLst>
              </p:cNvPr>
              <p:cNvSpPr txBox="1">
                <a:spLocks noRot="1" noChangeAspect="1" noMove="1" noResize="1" noEditPoints="1" noAdjustHandles="1" noChangeArrowheads="1" noChangeShapeType="1" noTextEdit="1"/>
              </p:cNvSpPr>
              <p:nvPr/>
            </p:nvSpPr>
            <p:spPr>
              <a:xfrm>
                <a:off x="0" y="788684"/>
                <a:ext cx="6096000" cy="3971344"/>
              </a:xfrm>
              <a:prstGeom prst="rect">
                <a:avLst/>
              </a:prstGeom>
              <a:blipFill>
                <a:blip r:embed="rId2"/>
                <a:stretch>
                  <a:fillRect l="-1300" r="-1300" b="-1994"/>
                </a:stretch>
              </a:blipFill>
            </p:spPr>
            <p:txBody>
              <a:bodyPr/>
              <a:lstStyle/>
              <a:p>
                <a:r>
                  <a:rPr lang="pt-BR">
                    <a:noFill/>
                  </a:rPr>
                  <a:t> </a:t>
                </a:r>
              </a:p>
            </p:txBody>
          </p:sp>
        </mc:Fallback>
      </mc:AlternateContent>
      <p:pic>
        <p:nvPicPr>
          <p:cNvPr id="4" name="Imagem 3" descr="Diagrama&#10;&#10;O conteúdo gerado por IA pode estar incorreto.">
            <a:extLst>
              <a:ext uri="{FF2B5EF4-FFF2-40B4-BE49-F238E27FC236}">
                <a16:creationId xmlns:a16="http://schemas.microsoft.com/office/drawing/2014/main" id="{2227EF6F-5787-C608-A1F0-99CDD3A46ED5}"/>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300000"/>
                    </a14:imgEffect>
                  </a14:imgLayer>
                </a14:imgProps>
              </a:ext>
            </a:extLst>
          </a:blip>
          <a:srcRect r="2493" b="1511"/>
          <a:stretch/>
        </p:blipFill>
        <p:spPr bwMode="auto">
          <a:xfrm>
            <a:off x="2168170" y="4760028"/>
            <a:ext cx="1800000" cy="1329951"/>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7DD5EEC4-71A6-11F4-4FC6-E140E8FB9EDC}"/>
                  </a:ext>
                </a:extLst>
              </p:cNvPr>
              <p:cNvSpPr txBox="1"/>
              <p:nvPr/>
            </p:nvSpPr>
            <p:spPr>
              <a:xfrm>
                <a:off x="0" y="6069316"/>
                <a:ext cx="6136340" cy="645369"/>
              </a:xfrm>
              <a:prstGeom prst="rect">
                <a:avLst/>
              </a:prstGeom>
              <a:noFill/>
            </p:spPr>
            <p:txBody>
              <a:bodyPr wrap="square">
                <a:spAutoFit/>
              </a:bodyPr>
              <a:lstStyle/>
              <a:p>
                <a:pPr>
                  <a:lnSpc>
                    <a:spcPct val="115000"/>
                  </a:lnSpc>
                  <a:spcAft>
                    <a:spcPts val="800"/>
                  </a:spcAft>
                  <a:tabLst>
                    <a:tab pos="211455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Logo, a fração irredutível de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60</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90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3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7DD5EEC4-71A6-11F4-4FC6-E140E8FB9EDC}"/>
                  </a:ext>
                </a:extLst>
              </p:cNvPr>
              <p:cNvSpPr txBox="1">
                <a:spLocks noRot="1" noChangeAspect="1" noMove="1" noResize="1" noEditPoints="1" noAdjustHandles="1" noChangeArrowheads="1" noChangeShapeType="1" noTextEdit="1"/>
              </p:cNvSpPr>
              <p:nvPr/>
            </p:nvSpPr>
            <p:spPr>
              <a:xfrm>
                <a:off x="0" y="6069316"/>
                <a:ext cx="6136340" cy="645369"/>
              </a:xfrm>
              <a:prstGeom prst="rect">
                <a:avLst/>
              </a:prstGeom>
              <a:blipFill>
                <a:blip r:embed="rId5"/>
                <a:stretch>
                  <a:fillRect l="-1291" b="-6667"/>
                </a:stretch>
              </a:blipFill>
            </p:spPr>
            <p:txBody>
              <a:bodyPr/>
              <a:lstStyle/>
              <a:p>
                <a:r>
                  <a:rPr lang="pt-BR">
                    <a:noFill/>
                  </a:rPr>
                  <a:t> </a:t>
                </a:r>
              </a:p>
            </p:txBody>
          </p:sp>
        </mc:Fallback>
      </mc:AlternateContent>
      <p:pic>
        <p:nvPicPr>
          <p:cNvPr id="8" name="Imagem 7">
            <a:extLst>
              <a:ext uri="{FF2B5EF4-FFF2-40B4-BE49-F238E27FC236}">
                <a16:creationId xmlns:a16="http://schemas.microsoft.com/office/drawing/2014/main" id="{33800716-5BCD-0F62-7ECC-EBCD0ED6DB9C}"/>
              </a:ext>
            </a:extLst>
          </p:cNvPr>
          <p:cNvPicPr>
            <a:picLocks noChangeAspect="1"/>
          </p:cNvPicPr>
          <p:nvPr/>
        </p:nvPicPr>
        <p:blipFill>
          <a:blip r:embed="rId6"/>
          <a:srcRect r="50270" b="6045"/>
          <a:stretch/>
        </p:blipFill>
        <p:spPr>
          <a:xfrm>
            <a:off x="6886956" y="908764"/>
            <a:ext cx="4399608" cy="5590972"/>
          </a:xfrm>
          <a:prstGeom prst="rect">
            <a:avLst/>
          </a:prstGeom>
        </p:spPr>
      </p:pic>
    </p:spTree>
    <p:extLst>
      <p:ext uri="{BB962C8B-B14F-4D97-AF65-F5344CB8AC3E}">
        <p14:creationId xmlns:p14="http://schemas.microsoft.com/office/powerpoint/2010/main" val="1403238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A106376-36D8-EE7A-5236-EF1463441874}"/>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0" y="715757"/>
            <a:ext cx="2520000" cy="593993"/>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E34A4E7D-88AE-7D5E-CB69-DD3B5443C955}"/>
              </a:ext>
            </a:extLst>
          </p:cNvPr>
          <p:cNvSpPr txBox="1"/>
          <p:nvPr/>
        </p:nvSpPr>
        <p:spPr>
          <a:xfrm>
            <a:off x="0" y="1309750"/>
            <a:ext cx="6096000"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Observe os retângulos de mesmo tamanho, a seguir, que foram divididos igualmente.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C0306876-DE21-B43F-4531-A17F3A2D2037}"/>
              </a:ext>
            </a:extLst>
          </p:cNvPr>
          <p:cNvPicPr>
            <a:picLocks noChangeAspect="1"/>
          </p:cNvPicPr>
          <p:nvPr/>
        </p:nvPicPr>
        <p:blipFill>
          <a:blip r:embed="rId3"/>
          <a:stretch>
            <a:fillRect/>
          </a:stretch>
        </p:blipFill>
        <p:spPr>
          <a:xfrm>
            <a:off x="1788000" y="2158187"/>
            <a:ext cx="2520000" cy="1438412"/>
          </a:xfrm>
          <a:prstGeom prst="rect">
            <a:avLst/>
          </a:prstGeom>
        </p:spPr>
      </p:pic>
      <p:sp>
        <p:nvSpPr>
          <p:cNvPr id="9" name="CaixaDeTexto 8">
            <a:extLst>
              <a:ext uri="{FF2B5EF4-FFF2-40B4-BE49-F238E27FC236}">
                <a16:creationId xmlns:a16="http://schemas.microsoft.com/office/drawing/2014/main" id="{88AA915D-340E-EFEC-1457-256FCE76C3C3}"/>
              </a:ext>
            </a:extLst>
          </p:cNvPr>
          <p:cNvSpPr txBox="1"/>
          <p:nvPr/>
        </p:nvSpPr>
        <p:spPr>
          <a:xfrm>
            <a:off x="0" y="3748764"/>
            <a:ext cx="6136340" cy="2918748"/>
          </a:xfrm>
          <a:prstGeom prst="rect">
            <a:avLst/>
          </a:prstGeom>
          <a:noFill/>
        </p:spPr>
        <p:txBody>
          <a:bodyPr wrap="square">
            <a:spAutoFit/>
          </a:bodyPr>
          <a:lstStyle/>
          <a:p>
            <a:pPr algn="just">
              <a:lnSpc>
                <a:spcPct val="115000"/>
              </a:lnSpc>
              <a:spcAft>
                <a:spcPts val="800"/>
              </a:spcAf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Considerando os dois retângulos, responda: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a) Em quantas partes cada retângulo foi dividido?</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b) Quantas partes, ao todo, foram coloridas de rosa?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c) Quantas partes, ao todo, não foram coloridas?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d) Qual fração representa a parte colorida de rosa?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a:effectLst/>
                <a:latin typeface="Arial Narrow" panose="020B0606020202030204" pitchFamily="34" charset="0"/>
                <a:ea typeface="Times New Roman" panose="02020603050405020304" pitchFamily="18" charset="0"/>
                <a:cs typeface="Times New Roman" panose="02020603050405020304" pitchFamily="18" charset="0"/>
              </a:rPr>
              <a:t>e) Qual fração representa a parte não colorida?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7DDBA3F6-CD66-68B5-0434-6AFCFD2BD5BA}"/>
              </a:ext>
            </a:extLst>
          </p:cNvPr>
          <p:cNvSpPr txBox="1"/>
          <p:nvPr/>
        </p:nvSpPr>
        <p:spPr>
          <a:xfrm>
            <a:off x="6055659" y="809449"/>
            <a:ext cx="6136340" cy="769441"/>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2.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Maria tem 4 filhos e quer dividir 14 laranjas, igualmente, entre eles. Quantas laranjas cada filho receberá?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F52FE089-985D-0AA1-2033-AB002E80C608}"/>
                  </a:ext>
                </a:extLst>
              </p:cNvPr>
              <p:cNvSpPr txBox="1"/>
              <p:nvPr/>
            </p:nvSpPr>
            <p:spPr>
              <a:xfrm>
                <a:off x="6096000" y="1773125"/>
                <a:ext cx="6055659" cy="2264018"/>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3.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Durante uma aula de culinária, os alunos aprenderam a fazer uma receita que requer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4 </m:t>
                        </m:r>
                      </m:den>
                    </m:f>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xícaras de farinha de trigo. No entanto, o professor pediu para que eles representassem essa quantidade como uma fração imprópria. Qual fração representa a quantidade de farinha de trigo necessária?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3" name="CaixaDeTexto 12">
                <a:extLst>
                  <a:ext uri="{FF2B5EF4-FFF2-40B4-BE49-F238E27FC236}">
                    <a16:creationId xmlns:a16="http://schemas.microsoft.com/office/drawing/2014/main" id="{F52FE089-985D-0AA1-2033-AB002E80C608}"/>
                  </a:ext>
                </a:extLst>
              </p:cNvPr>
              <p:cNvSpPr txBox="1">
                <a:spLocks noRot="1" noChangeAspect="1" noMove="1" noResize="1" noEditPoints="1" noAdjustHandles="1" noChangeArrowheads="1" noChangeShapeType="1" noTextEdit="1"/>
              </p:cNvSpPr>
              <p:nvPr/>
            </p:nvSpPr>
            <p:spPr>
              <a:xfrm>
                <a:off x="6096000" y="1773125"/>
                <a:ext cx="6055659" cy="2264018"/>
              </a:xfrm>
              <a:prstGeom prst="rect">
                <a:avLst/>
              </a:prstGeom>
              <a:blipFill>
                <a:blip r:embed="rId4"/>
                <a:stretch>
                  <a:fillRect l="-1309" t="-1887" r="-1309" b="-4313"/>
                </a:stretch>
              </a:blipFill>
            </p:spPr>
            <p:txBody>
              <a:bodyPr/>
              <a:lstStyle/>
              <a:p>
                <a:r>
                  <a:rPr lang="pt-BR">
                    <a:noFill/>
                  </a:rPr>
                  <a:t> </a:t>
                </a:r>
              </a:p>
            </p:txBody>
          </p:sp>
        </mc:Fallback>
      </mc:AlternateContent>
      <p:sp>
        <p:nvSpPr>
          <p:cNvPr id="15" name="CaixaDeTexto 14">
            <a:extLst>
              <a:ext uri="{FF2B5EF4-FFF2-40B4-BE49-F238E27FC236}">
                <a16:creationId xmlns:a16="http://schemas.microsoft.com/office/drawing/2014/main" id="{CE2D74BF-8AAF-B41D-54D3-C13F4EF9C72A}"/>
              </a:ext>
            </a:extLst>
          </p:cNvPr>
          <p:cNvSpPr txBox="1"/>
          <p:nvPr/>
        </p:nvSpPr>
        <p:spPr>
          <a:xfrm>
            <a:off x="6136340" y="4231379"/>
            <a:ext cx="6176682" cy="459036"/>
          </a:xfrm>
          <a:prstGeom prst="rect">
            <a:avLst/>
          </a:prstGeom>
          <a:noFill/>
        </p:spPr>
        <p:txBody>
          <a:bodyPr wrap="square">
            <a:spAutoFit/>
          </a:bodyPr>
          <a:lstStyle/>
          <a:p>
            <a:pPr>
              <a:lnSpc>
                <a:spcPct val="115000"/>
              </a:lnSpc>
              <a:spcAft>
                <a:spcPts val="800"/>
              </a:spcAft>
              <a:tabLst>
                <a:tab pos="2114550" algn="l"/>
              </a:tabLs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4. </a:t>
            </a:r>
            <a:r>
              <a:rPr lang="pt-BR" sz="2200" kern="100" dirty="0">
                <a:effectLst/>
                <a:latin typeface="Arial Narrow" panose="020B0606020202030204" pitchFamily="34" charset="0"/>
                <a:ea typeface="Aptos" panose="020B0004020202020204" pitchFamily="34" charset="0"/>
                <a:cs typeface="Arial" panose="020B0604020202020204" pitchFamily="34" charset="0"/>
              </a:rPr>
              <a:t>Determine três frações equivalentes para cada fração.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6" name="Imagem 15">
            <a:extLst>
              <a:ext uri="{FF2B5EF4-FFF2-40B4-BE49-F238E27FC236}">
                <a16:creationId xmlns:a16="http://schemas.microsoft.com/office/drawing/2014/main" id="{4C69EAE3-B245-DD72-382F-CA6920983CD8}"/>
              </a:ext>
            </a:extLst>
          </p:cNvPr>
          <p:cNvPicPr>
            <a:picLocks noChangeAspect="1"/>
          </p:cNvPicPr>
          <p:nvPr/>
        </p:nvPicPr>
        <p:blipFill>
          <a:blip r:embed="rId5"/>
          <a:srcRect r="67396" b="24777"/>
          <a:stretch/>
        </p:blipFill>
        <p:spPr>
          <a:xfrm>
            <a:off x="6464046" y="4690415"/>
            <a:ext cx="3240000" cy="1705161"/>
          </a:xfrm>
          <a:prstGeom prst="rect">
            <a:avLst/>
          </a:prstGeom>
        </p:spPr>
      </p:pic>
    </p:spTree>
    <p:extLst>
      <p:ext uri="{BB962C8B-B14F-4D97-AF65-F5344CB8AC3E}">
        <p14:creationId xmlns:p14="http://schemas.microsoft.com/office/powerpoint/2010/main" val="1257579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6B336F04-656A-C085-2E3E-02B025DDBD72}"/>
              </a:ext>
            </a:extLst>
          </p:cNvPr>
          <p:cNvPicPr>
            <a:picLocks noChangeAspect="1"/>
          </p:cNvPicPr>
          <p:nvPr/>
        </p:nvPicPr>
        <p:blipFill>
          <a:blip r:embed="rId2"/>
          <a:srcRect r="47033" b="31772"/>
          <a:stretch/>
        </p:blipFill>
        <p:spPr>
          <a:xfrm>
            <a:off x="441332" y="876341"/>
            <a:ext cx="5400000" cy="952016"/>
          </a:xfrm>
          <a:prstGeom prst="rect">
            <a:avLst/>
          </a:prstGeom>
        </p:spPr>
      </p:pic>
      <p:sp>
        <p:nvSpPr>
          <p:cNvPr id="4" name="CaixaDeTexto 3">
            <a:extLst>
              <a:ext uri="{FF2B5EF4-FFF2-40B4-BE49-F238E27FC236}">
                <a16:creationId xmlns:a16="http://schemas.microsoft.com/office/drawing/2014/main" id="{36FABC87-CACF-43DA-4455-15A07A6C3AF4}"/>
              </a:ext>
            </a:extLst>
          </p:cNvPr>
          <p:cNvSpPr txBox="1"/>
          <p:nvPr/>
        </p:nvSpPr>
        <p:spPr>
          <a:xfrm>
            <a:off x="0" y="2043007"/>
            <a:ext cx="6096000"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5.</a:t>
            </a:r>
            <a:r>
              <a:rPr lang="pt-BR" sz="2200" kern="100" dirty="0">
                <a:effectLst/>
                <a:latin typeface="Arial Narrow" panose="020B0606020202030204" pitchFamily="34" charset="0"/>
                <a:ea typeface="Aptos" panose="020B0004020202020204" pitchFamily="34" charset="0"/>
                <a:cs typeface="Arial" panose="020B0604020202020204" pitchFamily="34" charset="0"/>
              </a:rPr>
              <a:t> Obtenha as frações irredutíveis das frações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EAE0AD73-0AB0-6CDB-DA3C-0D1FB354EB55}"/>
              </a:ext>
            </a:extLst>
          </p:cNvPr>
          <p:cNvPicPr>
            <a:picLocks noChangeAspect="1"/>
          </p:cNvPicPr>
          <p:nvPr/>
        </p:nvPicPr>
        <p:blipFill>
          <a:blip r:embed="rId3"/>
          <a:srcRect r="64834" b="12208"/>
          <a:stretch/>
        </p:blipFill>
        <p:spPr>
          <a:xfrm>
            <a:off x="593732" y="2691379"/>
            <a:ext cx="3240000" cy="2323490"/>
          </a:xfrm>
          <a:prstGeom prst="rect">
            <a:avLst/>
          </a:prstGeom>
        </p:spPr>
      </p:pic>
      <p:pic>
        <p:nvPicPr>
          <p:cNvPr id="7" name="Imagem 6">
            <a:extLst>
              <a:ext uri="{FF2B5EF4-FFF2-40B4-BE49-F238E27FC236}">
                <a16:creationId xmlns:a16="http://schemas.microsoft.com/office/drawing/2014/main" id="{EFF341C1-51CD-04CE-940C-21728F4DBDA8}"/>
              </a:ext>
            </a:extLst>
          </p:cNvPr>
          <p:cNvPicPr>
            <a:picLocks noChangeAspect="1"/>
          </p:cNvPicPr>
          <p:nvPr/>
        </p:nvPicPr>
        <p:blipFill>
          <a:blip r:embed="rId4"/>
          <a:stretch>
            <a:fillRect/>
          </a:stretch>
        </p:blipFill>
        <p:spPr>
          <a:xfrm>
            <a:off x="6658824" y="724958"/>
            <a:ext cx="4680000" cy="1925080"/>
          </a:xfrm>
          <a:prstGeom prst="rect">
            <a:avLst/>
          </a:prstGeom>
        </p:spPr>
      </p:pic>
      <p:sp>
        <p:nvSpPr>
          <p:cNvPr id="9" name="CaixaDeTexto 8">
            <a:extLst>
              <a:ext uri="{FF2B5EF4-FFF2-40B4-BE49-F238E27FC236}">
                <a16:creationId xmlns:a16="http://schemas.microsoft.com/office/drawing/2014/main" id="{BCE538E8-5CED-864C-BABE-BE24F5420747}"/>
              </a:ext>
            </a:extLst>
          </p:cNvPr>
          <p:cNvSpPr txBox="1"/>
          <p:nvPr/>
        </p:nvSpPr>
        <p:spPr>
          <a:xfrm>
            <a:off x="6013577" y="2657324"/>
            <a:ext cx="6339788" cy="449739"/>
          </a:xfrm>
          <a:prstGeom prst="rect">
            <a:avLst/>
          </a:prstGeom>
          <a:noFill/>
        </p:spPr>
        <p:txBody>
          <a:bodyPr wrap="square">
            <a:spAutoFit/>
          </a:bodyPr>
          <a:lstStyle/>
          <a:p>
            <a:pPr>
              <a:lnSpc>
                <a:spcPct val="115000"/>
              </a:lnSpc>
            </a:pPr>
            <a:r>
              <a:rPr lang="pt-BR" sz="2200" b="1" dirty="0">
                <a:solidFill>
                  <a:srgbClr val="000000"/>
                </a:solidFill>
                <a:effectLst/>
                <a:latin typeface="Arial Narrow" panose="020B0606020202030204" pitchFamily="34" charset="0"/>
                <a:ea typeface="Times New Roman" panose="02020603050405020304" pitchFamily="18" charset="0"/>
              </a:rPr>
              <a:t>Item 1. (</a:t>
            </a:r>
            <a:r>
              <a:rPr lang="pt-BR" sz="2200" b="1" dirty="0" err="1">
                <a:solidFill>
                  <a:srgbClr val="000000"/>
                </a:solidFill>
                <a:effectLst/>
                <a:latin typeface="Arial Narrow" panose="020B0606020202030204" pitchFamily="34" charset="0"/>
                <a:ea typeface="Times New Roman" panose="02020603050405020304" pitchFamily="18" charset="0"/>
              </a:rPr>
              <a:t>CAEd</a:t>
            </a:r>
            <a:r>
              <a:rPr lang="pt-BR" sz="2200" b="1" dirty="0">
                <a:solidFill>
                  <a:srgbClr val="000000"/>
                </a:solidFill>
                <a:effectLst/>
                <a:latin typeface="Arial Narrow" panose="020B0606020202030204" pitchFamily="34" charset="0"/>
                <a:ea typeface="Times New Roman" panose="02020603050405020304" pitchFamily="18" charset="0"/>
              </a:rPr>
              <a:t> 2026) </a:t>
            </a:r>
            <a:r>
              <a:rPr lang="pt-BR" sz="2200" dirty="0">
                <a:solidFill>
                  <a:srgbClr val="000000"/>
                </a:solidFill>
                <a:effectLst/>
                <a:latin typeface="Arial Narrow" panose="020B0606020202030204" pitchFamily="34" charset="0"/>
                <a:ea typeface="Times New Roman" panose="02020603050405020304" pitchFamily="18" charset="0"/>
              </a:rPr>
              <a:t>Observe as frações no quadro abaixo. </a:t>
            </a:r>
            <a:endParaRPr lang="pt-BR" sz="2200" dirty="0">
              <a:effectLst/>
              <a:latin typeface="Times New Roman" panose="02020603050405020304" pitchFamily="18" charset="0"/>
              <a:ea typeface="Times New Roman" panose="02020603050405020304" pitchFamily="18" charset="0"/>
            </a:endParaRPr>
          </a:p>
        </p:txBody>
      </p:sp>
      <p:pic>
        <p:nvPicPr>
          <p:cNvPr id="10" name="Imagem 9">
            <a:extLst>
              <a:ext uri="{FF2B5EF4-FFF2-40B4-BE49-F238E27FC236}">
                <a16:creationId xmlns:a16="http://schemas.microsoft.com/office/drawing/2014/main" id="{5B777FDB-EAA0-BCFB-41C3-8078F7E208E5}"/>
              </a:ext>
            </a:extLst>
          </p:cNvPr>
          <p:cNvPicPr>
            <a:picLocks noChangeAspect="1"/>
          </p:cNvPicPr>
          <p:nvPr/>
        </p:nvPicPr>
        <p:blipFill>
          <a:blip r:embed="rId5"/>
          <a:srcRect l="36379" r="36245" b="33251"/>
          <a:stretch/>
        </p:blipFill>
        <p:spPr>
          <a:xfrm>
            <a:off x="7743471" y="3321905"/>
            <a:ext cx="2880000" cy="858065"/>
          </a:xfrm>
          <a:prstGeom prst="rect">
            <a:avLst/>
          </a:prstGeom>
        </p:spPr>
      </p:pic>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60F8745D-E50B-F871-D8BA-064FC4B15DEE}"/>
                  </a:ext>
                </a:extLst>
              </p:cNvPr>
              <p:cNvSpPr txBox="1"/>
              <p:nvPr/>
            </p:nvSpPr>
            <p:spPr>
              <a:xfrm>
                <a:off x="6081683" y="4073175"/>
                <a:ext cx="6203576" cy="642292"/>
              </a:xfrm>
              <a:prstGeom prst="rect">
                <a:avLst/>
              </a:prstGeom>
              <a:noFill/>
            </p:spPr>
            <p:txBody>
              <a:bodyPr wrap="square">
                <a:spAutoFit/>
              </a:bodyPr>
              <a:lstStyle/>
              <a:p>
                <a:pPr>
                  <a:lnSpc>
                    <a:spcPct val="115000"/>
                  </a:lnSpc>
                </a:pPr>
                <a:r>
                  <a:rPr lang="pt-BR" sz="2200" dirty="0">
                    <a:solidFill>
                      <a:srgbClr val="000000"/>
                    </a:solidFill>
                    <a:effectLst/>
                    <a:latin typeface="Arial Narrow" panose="020B0606020202030204" pitchFamily="34" charset="0"/>
                    <a:ea typeface="Times New Roman" panose="02020603050405020304" pitchFamily="18" charset="0"/>
                  </a:rPr>
                  <a:t>Qual dessas frações é equivalente à fração </a:t>
                </a:r>
                <a14:m>
                  <m:oMath xmlns:m="http://schemas.openxmlformats.org/officeDocument/2006/math">
                    <m:f>
                      <m:fPr>
                        <m:ctrlPr>
                          <a:rPr lang="pt-BR" sz="2200" i="1">
                            <a:effectLst/>
                            <a:latin typeface="Cambria Math" panose="02040503050406030204" pitchFamily="18" charset="0"/>
                            <a:ea typeface="Times New Roman" panose="02020603050405020304" pitchFamily="18" charset="0"/>
                          </a:rPr>
                        </m:ctrlPr>
                      </m:fPr>
                      <m:num>
                        <m:r>
                          <a:rPr lang="pt-BR" sz="2200" i="1">
                            <a:solidFill>
                              <a:srgbClr val="000000"/>
                            </a:solidFill>
                            <a:effectLst/>
                            <a:latin typeface="Cambria Math" panose="02040503050406030204" pitchFamily="18" charset="0"/>
                            <a:ea typeface="Times New Roman" panose="02020603050405020304" pitchFamily="18" charset="0"/>
                          </a:rPr>
                          <m:t>1</m:t>
                        </m:r>
                      </m:num>
                      <m:den>
                        <m:r>
                          <a:rPr lang="pt-BR" sz="2200" i="1">
                            <a:solidFill>
                              <a:srgbClr val="000000"/>
                            </a:solidFill>
                            <a:effectLst/>
                            <a:latin typeface="Cambria Math" panose="02040503050406030204" pitchFamily="18" charset="0"/>
                            <a:ea typeface="Times New Roman" panose="02020603050405020304" pitchFamily="18" charset="0"/>
                          </a:rPr>
                          <m:t> 4 </m:t>
                        </m:r>
                      </m:den>
                    </m:f>
                  </m:oMath>
                </a14:m>
                <a:r>
                  <a:rPr lang="pt-BR" sz="2200" dirty="0">
                    <a:solidFill>
                      <a:srgbClr val="000000"/>
                    </a:solidFill>
                    <a:effectLst/>
                    <a:latin typeface="Arial Narrow" panose="020B0606020202030204" pitchFamily="34" charset="0"/>
                    <a:ea typeface="Times New Roman" panose="02020603050405020304" pitchFamily="18" charset="0"/>
                  </a:rPr>
                  <a:t> ? </a:t>
                </a:r>
                <a:endParaRPr lang="pt-BR" sz="2200" dirty="0">
                  <a:effectLst/>
                  <a:latin typeface="Times New Roman" panose="02020603050405020304" pitchFamily="18" charset="0"/>
                  <a:ea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60F8745D-E50B-F871-D8BA-064FC4B15DEE}"/>
                  </a:ext>
                </a:extLst>
              </p:cNvPr>
              <p:cNvSpPr txBox="1">
                <a:spLocks noRot="1" noChangeAspect="1" noMove="1" noResize="1" noEditPoints="1" noAdjustHandles="1" noChangeArrowheads="1" noChangeShapeType="1" noTextEdit="1"/>
              </p:cNvSpPr>
              <p:nvPr/>
            </p:nvSpPr>
            <p:spPr>
              <a:xfrm>
                <a:off x="6081683" y="4073175"/>
                <a:ext cx="6203576" cy="642292"/>
              </a:xfrm>
              <a:prstGeom prst="rect">
                <a:avLst/>
              </a:prstGeom>
              <a:blipFill>
                <a:blip r:embed="rId6"/>
                <a:stretch>
                  <a:fillRect l="-1278" b="-660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4" name="CaixaDeTexto 13">
                <a:extLst>
                  <a:ext uri="{FF2B5EF4-FFF2-40B4-BE49-F238E27FC236}">
                    <a16:creationId xmlns:a16="http://schemas.microsoft.com/office/drawing/2014/main" id="{95D62DD0-461D-ACC5-4100-00B101078E5D}"/>
                  </a:ext>
                </a:extLst>
              </p:cNvPr>
              <p:cNvSpPr txBox="1"/>
              <p:nvPr/>
            </p:nvSpPr>
            <p:spPr>
              <a:xfrm>
                <a:off x="6841730" y="4715467"/>
                <a:ext cx="5443529" cy="1202573"/>
              </a:xfrm>
              <a:prstGeom prst="rect">
                <a:avLst/>
              </a:prstGeom>
              <a:noFill/>
            </p:spPr>
            <p:txBody>
              <a:bodyPr wrap="square">
                <a:spAutoFit/>
              </a:bodyPr>
              <a:lstStyle/>
              <a:p>
                <a:pPr>
                  <a:lnSpc>
                    <a:spcPct val="115000"/>
                  </a:lnSpc>
                </a:pPr>
                <a:r>
                  <a:rPr lang="pt-BR" sz="2200" dirty="0">
                    <a:solidFill>
                      <a:srgbClr val="000000"/>
                    </a:solidFill>
                    <a:effectLst/>
                    <a:latin typeface="Arial Narrow" panose="020B0606020202030204" pitchFamily="34" charset="0"/>
                    <a:ea typeface="Times New Roman" panose="02020603050405020304" pitchFamily="18" charset="0"/>
                  </a:rPr>
                  <a:t>(A) </a:t>
                </a:r>
                <a14:m>
                  <m:oMath xmlns:m="http://schemas.openxmlformats.org/officeDocument/2006/math">
                    <m:f>
                      <m:fPr>
                        <m:ctrlPr>
                          <a:rPr lang="pt-BR" sz="2200" i="1">
                            <a:effectLst/>
                            <a:latin typeface="Cambria Math" panose="02040503050406030204" pitchFamily="18" charset="0"/>
                            <a:ea typeface="Times New Roman" panose="02020603050405020304" pitchFamily="18" charset="0"/>
                          </a:rPr>
                        </m:ctrlPr>
                      </m:fPr>
                      <m:num>
                        <m:r>
                          <a:rPr lang="pt-BR" sz="2200" i="1">
                            <a:solidFill>
                              <a:srgbClr val="000000"/>
                            </a:solidFill>
                            <a:effectLst/>
                            <a:latin typeface="Cambria Math" panose="02040503050406030204" pitchFamily="18" charset="0"/>
                            <a:ea typeface="Times New Roman" panose="02020603050405020304" pitchFamily="18" charset="0"/>
                          </a:rPr>
                          <m:t>4</m:t>
                        </m:r>
                      </m:num>
                      <m:den>
                        <m:r>
                          <a:rPr lang="pt-BR" sz="2200" i="1">
                            <a:solidFill>
                              <a:srgbClr val="000000"/>
                            </a:solidFill>
                            <a:effectLst/>
                            <a:latin typeface="Cambria Math" panose="02040503050406030204" pitchFamily="18" charset="0"/>
                            <a:ea typeface="Times New Roman" panose="02020603050405020304" pitchFamily="18" charset="0"/>
                          </a:rPr>
                          <m:t> 1 </m:t>
                        </m:r>
                      </m:den>
                    </m:f>
                    <m:r>
                      <a:rPr lang="pt-BR" sz="2200" i="1">
                        <a:solidFill>
                          <a:srgbClr val="000000"/>
                        </a:solidFill>
                        <a:effectLst/>
                        <a:latin typeface="Cambria Math" panose="02040503050406030204" pitchFamily="18" charset="0"/>
                        <a:ea typeface="Times New Roman" panose="02020603050405020304" pitchFamily="18" charset="0"/>
                      </a:rPr>
                      <m:t>∙</m:t>
                    </m:r>
                  </m:oMath>
                </a14:m>
                <a:r>
                  <a:rPr lang="pt-BR" sz="2200" dirty="0">
                    <a:solidFill>
                      <a:srgbClr val="000000"/>
                    </a:solidFill>
                    <a:effectLst/>
                    <a:latin typeface="Arial Narrow" panose="020B0606020202030204" pitchFamily="34" charset="0"/>
                    <a:ea typeface="Times New Roman" panose="02020603050405020304" pitchFamily="18" charset="0"/>
                  </a:rPr>
                  <a:t>			(C) </a:t>
                </a:r>
                <a14:m>
                  <m:oMath xmlns:m="http://schemas.openxmlformats.org/officeDocument/2006/math">
                    <m:f>
                      <m:fPr>
                        <m:ctrlPr>
                          <a:rPr lang="pt-BR" sz="2200" i="1">
                            <a:effectLst/>
                            <a:latin typeface="Cambria Math" panose="02040503050406030204" pitchFamily="18" charset="0"/>
                            <a:ea typeface="Times New Roman" panose="02020603050405020304" pitchFamily="18" charset="0"/>
                          </a:rPr>
                        </m:ctrlPr>
                      </m:fPr>
                      <m:num>
                        <m:r>
                          <a:rPr lang="pt-BR" sz="2200" i="1">
                            <a:solidFill>
                              <a:srgbClr val="000000"/>
                            </a:solidFill>
                            <a:effectLst/>
                            <a:latin typeface="Cambria Math" panose="02040503050406030204" pitchFamily="18" charset="0"/>
                            <a:ea typeface="Times New Roman" panose="02020603050405020304" pitchFamily="18" charset="0"/>
                          </a:rPr>
                          <m:t>5</m:t>
                        </m:r>
                      </m:num>
                      <m:den>
                        <m:r>
                          <a:rPr lang="pt-BR" sz="2200" i="1">
                            <a:solidFill>
                              <a:srgbClr val="000000"/>
                            </a:solidFill>
                            <a:effectLst/>
                            <a:latin typeface="Cambria Math" panose="02040503050406030204" pitchFamily="18" charset="0"/>
                            <a:ea typeface="Times New Roman" panose="02020603050405020304" pitchFamily="18" charset="0"/>
                          </a:rPr>
                          <m:t> 8 </m:t>
                        </m:r>
                      </m:den>
                    </m:f>
                    <m:r>
                      <a:rPr lang="pt-BR" sz="2200" i="1">
                        <a:solidFill>
                          <a:srgbClr val="000000"/>
                        </a:solidFill>
                        <a:effectLst/>
                        <a:latin typeface="Cambria Math" panose="02040503050406030204" pitchFamily="18" charset="0"/>
                        <a:ea typeface="Times New Roman" panose="02020603050405020304" pitchFamily="18" charset="0"/>
                      </a:rPr>
                      <m:t>∙</m:t>
                    </m:r>
                  </m:oMath>
                </a14:m>
                <a:endParaRPr lang="pt-BR" sz="2200" dirty="0">
                  <a:effectLst/>
                  <a:latin typeface="Times New Roman" panose="02020603050405020304" pitchFamily="18" charset="0"/>
                  <a:ea typeface="Times New Roman" panose="02020603050405020304" pitchFamily="18" charset="0"/>
                </a:endParaRPr>
              </a:p>
              <a:p>
                <a:pPr>
                  <a:lnSpc>
                    <a:spcPct val="115000"/>
                  </a:lnSpc>
                </a:pPr>
                <a:r>
                  <a:rPr lang="pt-BR" sz="2200" dirty="0">
                    <a:solidFill>
                      <a:srgbClr val="000000"/>
                    </a:solidFill>
                    <a:effectLst/>
                    <a:latin typeface="Arial Narrow" panose="020B0606020202030204" pitchFamily="34" charset="0"/>
                    <a:ea typeface="Times New Roman" panose="02020603050405020304" pitchFamily="18" charset="0"/>
                  </a:rPr>
                  <a:t>(B) </a:t>
                </a:r>
                <a14:m>
                  <m:oMath xmlns:m="http://schemas.openxmlformats.org/officeDocument/2006/math">
                    <m:f>
                      <m:fPr>
                        <m:ctrlPr>
                          <a:rPr lang="pt-BR" sz="2200" i="1">
                            <a:effectLst/>
                            <a:latin typeface="Cambria Math" panose="02040503050406030204" pitchFamily="18" charset="0"/>
                            <a:ea typeface="Times New Roman" panose="02020603050405020304" pitchFamily="18" charset="0"/>
                          </a:rPr>
                        </m:ctrlPr>
                      </m:fPr>
                      <m:num>
                        <m:r>
                          <a:rPr lang="pt-BR" sz="2200" i="1">
                            <a:solidFill>
                              <a:srgbClr val="000000"/>
                            </a:solidFill>
                            <a:effectLst/>
                            <a:latin typeface="Cambria Math" panose="02040503050406030204" pitchFamily="18" charset="0"/>
                            <a:ea typeface="Times New Roman" panose="02020603050405020304" pitchFamily="18" charset="0"/>
                          </a:rPr>
                          <m:t>10</m:t>
                        </m:r>
                      </m:num>
                      <m:den>
                        <m:r>
                          <a:rPr lang="pt-BR" sz="2200" i="1">
                            <a:solidFill>
                              <a:srgbClr val="000000"/>
                            </a:solidFill>
                            <a:effectLst/>
                            <a:latin typeface="Cambria Math" panose="02040503050406030204" pitchFamily="18" charset="0"/>
                            <a:ea typeface="Times New Roman" panose="02020603050405020304" pitchFamily="18" charset="0"/>
                          </a:rPr>
                          <m:t>4</m:t>
                        </m:r>
                      </m:den>
                    </m:f>
                    <m:r>
                      <a:rPr lang="pt-BR" sz="2200" i="1">
                        <a:solidFill>
                          <a:srgbClr val="000000"/>
                        </a:solidFill>
                        <a:effectLst/>
                        <a:latin typeface="Cambria Math" panose="02040503050406030204" pitchFamily="18" charset="0"/>
                        <a:ea typeface="Times New Roman" panose="02020603050405020304" pitchFamily="18" charset="0"/>
                      </a:rPr>
                      <m:t>∙</m:t>
                    </m:r>
                  </m:oMath>
                </a14:m>
                <a:r>
                  <a:rPr lang="pt-BR" sz="2200" dirty="0">
                    <a:solidFill>
                      <a:srgbClr val="000000"/>
                    </a:solidFill>
                    <a:effectLst/>
                    <a:latin typeface="Arial Narrow" panose="020B0606020202030204" pitchFamily="34" charset="0"/>
                    <a:ea typeface="Times New Roman" panose="02020603050405020304" pitchFamily="18" charset="0"/>
                  </a:rPr>
                  <a:t>			(D) </a:t>
                </a:r>
                <a14:m>
                  <m:oMath xmlns:m="http://schemas.openxmlformats.org/officeDocument/2006/math">
                    <m:f>
                      <m:fPr>
                        <m:ctrlPr>
                          <a:rPr lang="pt-BR" sz="2200" i="1">
                            <a:effectLst/>
                            <a:latin typeface="Cambria Math" panose="02040503050406030204" pitchFamily="18" charset="0"/>
                            <a:ea typeface="Times New Roman" panose="02020603050405020304" pitchFamily="18" charset="0"/>
                          </a:rPr>
                        </m:ctrlPr>
                      </m:fPr>
                      <m:num>
                        <m:r>
                          <a:rPr lang="pt-BR" sz="2200" i="1">
                            <a:solidFill>
                              <a:srgbClr val="000000"/>
                            </a:solidFill>
                            <a:effectLst/>
                            <a:latin typeface="Cambria Math" panose="02040503050406030204" pitchFamily="18" charset="0"/>
                            <a:ea typeface="Times New Roman" panose="02020603050405020304" pitchFamily="18" charset="0"/>
                          </a:rPr>
                          <m:t>4</m:t>
                        </m:r>
                      </m:num>
                      <m:den>
                        <m:r>
                          <a:rPr lang="pt-BR" sz="2200" i="1">
                            <a:solidFill>
                              <a:srgbClr val="000000"/>
                            </a:solidFill>
                            <a:effectLst/>
                            <a:latin typeface="Cambria Math" panose="02040503050406030204" pitchFamily="18" charset="0"/>
                            <a:ea typeface="Times New Roman" panose="02020603050405020304" pitchFamily="18" charset="0"/>
                          </a:rPr>
                          <m:t>16</m:t>
                        </m:r>
                      </m:den>
                    </m:f>
                    <m:r>
                      <a:rPr lang="pt-BR" sz="2200" i="1">
                        <a:solidFill>
                          <a:srgbClr val="000000"/>
                        </a:solidFill>
                        <a:effectLst/>
                        <a:latin typeface="Cambria Math" panose="02040503050406030204" pitchFamily="18" charset="0"/>
                        <a:ea typeface="Times New Roman" panose="02020603050405020304" pitchFamily="18" charset="0"/>
                      </a:rPr>
                      <m:t>∙</m:t>
                    </m:r>
                  </m:oMath>
                </a14:m>
                <a:r>
                  <a:rPr lang="pt-BR" sz="2200" dirty="0">
                    <a:solidFill>
                      <a:srgbClr val="000000"/>
                    </a:solidFill>
                    <a:effectLst/>
                    <a:latin typeface="Arial Narrow" panose="020B0606020202030204" pitchFamily="34" charset="0"/>
                    <a:ea typeface="Times New Roman" panose="02020603050405020304" pitchFamily="18" charset="0"/>
                  </a:rPr>
                  <a:t> </a:t>
                </a:r>
                <a:endParaRPr lang="pt-BR" sz="2200" dirty="0">
                  <a:effectLst/>
                  <a:latin typeface="Times New Roman" panose="02020603050405020304" pitchFamily="18" charset="0"/>
                  <a:ea typeface="Times New Roman" panose="02020603050405020304" pitchFamily="18" charset="0"/>
                </a:endParaRPr>
              </a:p>
            </p:txBody>
          </p:sp>
        </mc:Choice>
        <mc:Fallback xmlns="">
          <p:sp>
            <p:nvSpPr>
              <p:cNvPr id="14" name="CaixaDeTexto 13">
                <a:extLst>
                  <a:ext uri="{FF2B5EF4-FFF2-40B4-BE49-F238E27FC236}">
                    <a16:creationId xmlns:a16="http://schemas.microsoft.com/office/drawing/2014/main" id="{95D62DD0-461D-ACC5-4100-00B101078E5D}"/>
                  </a:ext>
                </a:extLst>
              </p:cNvPr>
              <p:cNvSpPr txBox="1">
                <a:spLocks noRot="1" noChangeAspect="1" noMove="1" noResize="1" noEditPoints="1" noAdjustHandles="1" noChangeArrowheads="1" noChangeShapeType="1" noTextEdit="1"/>
              </p:cNvSpPr>
              <p:nvPr/>
            </p:nvSpPr>
            <p:spPr>
              <a:xfrm>
                <a:off x="6841730" y="4715467"/>
                <a:ext cx="5443529" cy="1202573"/>
              </a:xfrm>
              <a:prstGeom prst="rect">
                <a:avLst/>
              </a:prstGeom>
              <a:blipFill>
                <a:blip r:embed="rId7"/>
                <a:stretch>
                  <a:fillRect l="-1456" b="-3046"/>
                </a:stretch>
              </a:blipFill>
            </p:spPr>
            <p:txBody>
              <a:bodyPr/>
              <a:lstStyle/>
              <a:p>
                <a:r>
                  <a:rPr lang="pt-BR">
                    <a:noFill/>
                  </a:rPr>
                  <a:t> </a:t>
                </a:r>
              </a:p>
            </p:txBody>
          </p:sp>
        </mc:Fallback>
      </mc:AlternateContent>
    </p:spTree>
    <p:extLst>
      <p:ext uri="{BB962C8B-B14F-4D97-AF65-F5344CB8AC3E}">
        <p14:creationId xmlns:p14="http://schemas.microsoft.com/office/powerpoint/2010/main" val="2887666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553DC70-E8F1-BEC0-5C97-6B1F99483A61}"/>
              </a:ext>
            </a:extLst>
          </p:cNvPr>
          <p:cNvSpPr txBox="1"/>
          <p:nvPr/>
        </p:nvSpPr>
        <p:spPr>
          <a:xfrm>
            <a:off x="0" y="826557"/>
            <a:ext cx="6096000" cy="2785891"/>
          </a:xfrm>
          <a:prstGeom prst="rect">
            <a:avLst/>
          </a:prstGeom>
          <a:noFill/>
        </p:spPr>
        <p:txBody>
          <a:bodyPr wrap="square">
            <a:spAutoFit/>
          </a:bodyPr>
          <a:lstStyle/>
          <a:p>
            <a:pPr marL="41910" algn="just">
              <a:lnSpc>
                <a:spcPct val="115000"/>
              </a:lnSpc>
            </a:pPr>
            <a:r>
              <a:rPr lang="pt-BR" sz="2200" b="1" dirty="0">
                <a:solidFill>
                  <a:srgbClr val="000000"/>
                </a:solidFill>
                <a:effectLst/>
                <a:latin typeface="Arial Narrow" panose="020B0606020202030204" pitchFamily="34" charset="0"/>
                <a:ea typeface="Times New Roman" panose="02020603050405020304" pitchFamily="18" charset="0"/>
              </a:rPr>
              <a:t>Item 2. </a:t>
            </a:r>
            <a:r>
              <a:rPr lang="pt-BR" sz="2200" dirty="0">
                <a:solidFill>
                  <a:srgbClr val="000000"/>
                </a:solidFill>
                <a:effectLst/>
                <a:latin typeface="Arial Narrow" panose="020B0606020202030204" pitchFamily="34" charset="0"/>
                <a:ea typeface="Times New Roman" panose="02020603050405020304" pitchFamily="18" charset="0"/>
              </a:rPr>
              <a:t>No 1º dia de um determinado mês, o estoque de uma loja de bicicletas era composto por 35 bicicletas de aro 29. No décimo dia desse mesmo mês, verificou-se que os vendedores tinham realizado a venda de 12 bicicletas. </a:t>
            </a:r>
            <a:endParaRPr lang="pt-BR" sz="2200" dirty="0">
              <a:effectLst/>
              <a:latin typeface="Times New Roman" panose="02020603050405020304" pitchFamily="18" charset="0"/>
              <a:ea typeface="Times New Roman" panose="02020603050405020304" pitchFamily="18" charset="0"/>
            </a:endParaRPr>
          </a:p>
          <a:p>
            <a:pPr marL="41910" algn="just">
              <a:lnSpc>
                <a:spcPct val="115000"/>
              </a:lnSpc>
            </a:pPr>
            <a:r>
              <a:rPr lang="pt-BR" sz="2200" dirty="0">
                <a:solidFill>
                  <a:srgbClr val="000000"/>
                </a:solidFill>
                <a:effectLst/>
                <a:latin typeface="Arial Narrow" panose="020B0606020202030204" pitchFamily="34" charset="0"/>
                <a:ea typeface="Times New Roman" panose="02020603050405020304" pitchFamily="18" charset="0"/>
              </a:rPr>
              <a:t>Qual é a fração que representa o estoque dessa loja no décimo dia desse mês?</a:t>
            </a:r>
            <a:endParaRPr lang="pt-BR" sz="2200" dirty="0">
              <a:effectLst/>
              <a:latin typeface="Times New Roman" panose="02020603050405020304" pitchFamily="18" charset="0"/>
              <a:ea typeface="Times New Roman" panose="02020603050405020304" pitchFamily="18" charset="0"/>
            </a:endParaRPr>
          </a:p>
        </p:txBody>
      </p:sp>
      <p:pic>
        <p:nvPicPr>
          <p:cNvPr id="5" name="Imagem 4">
            <a:extLst>
              <a:ext uri="{FF2B5EF4-FFF2-40B4-BE49-F238E27FC236}">
                <a16:creationId xmlns:a16="http://schemas.microsoft.com/office/drawing/2014/main" id="{E37C88EC-07E4-1A74-3772-259B76EF8695}"/>
              </a:ext>
            </a:extLst>
          </p:cNvPr>
          <p:cNvPicPr>
            <a:picLocks noChangeAspect="1"/>
          </p:cNvPicPr>
          <p:nvPr/>
        </p:nvPicPr>
        <p:blipFill>
          <a:blip r:embed="rId2"/>
          <a:srcRect r="66048" b="14240"/>
          <a:stretch/>
        </p:blipFill>
        <p:spPr>
          <a:xfrm>
            <a:off x="593732" y="3857333"/>
            <a:ext cx="3600000" cy="1525964"/>
          </a:xfrm>
          <a:prstGeom prst="rect">
            <a:avLst/>
          </a:prstGeom>
        </p:spPr>
      </p:pic>
    </p:spTree>
    <p:extLst>
      <p:ext uri="{BB962C8B-B14F-4D97-AF65-F5344CB8AC3E}">
        <p14:creationId xmlns:p14="http://schemas.microsoft.com/office/powerpoint/2010/main" val="3978353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47BA19CF-35F6-DD4A-406C-573AF7B88FF6}"/>
              </a:ext>
            </a:extLst>
          </p:cNvPr>
          <p:cNvPicPr>
            <a:picLocks noChangeAspect="1"/>
          </p:cNvPicPr>
          <p:nvPr/>
        </p:nvPicPr>
        <p:blipFill rotWithShape="1">
          <a:blip r:embed="rId2">
            <a:extLst>
              <a:ext uri="{28A0092B-C50C-407E-A947-70E740481C1C}">
                <a14:useLocalDpi xmlns:a14="http://schemas.microsoft.com/office/drawing/2010/main" val="0"/>
              </a:ext>
            </a:extLst>
          </a:blip>
          <a:srcRect l="808" r="2454" b="4321"/>
          <a:stretch>
            <a:fillRect/>
          </a:stretch>
        </p:blipFill>
        <p:spPr bwMode="auto">
          <a:xfrm>
            <a:off x="129689" y="855438"/>
            <a:ext cx="2880000" cy="59588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5B6BE781-B72B-3AFB-24EA-2D60A0388396}"/>
              </a:ext>
            </a:extLst>
          </p:cNvPr>
          <p:cNvSpPr txBox="1"/>
          <p:nvPr/>
        </p:nvSpPr>
        <p:spPr>
          <a:xfrm>
            <a:off x="0" y="1557206"/>
            <a:ext cx="6096000" cy="2119042"/>
          </a:xfrm>
          <a:prstGeom prst="rect">
            <a:avLst/>
          </a:prstGeom>
          <a:noFill/>
        </p:spPr>
        <p:txBody>
          <a:bodyPr wrap="square">
            <a:spAutoFit/>
          </a:bodyPr>
          <a:lstStyle/>
          <a:p>
            <a:pPr algn="ctr">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NÚMEROS DECIMAIS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Os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números decimais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possuem uma parte </a:t>
            </a:r>
            <a:r>
              <a:rPr lang="pt-BR" sz="2200" b="1" kern="100" dirty="0">
                <a:solidFill>
                  <a:srgbClr val="A02B93"/>
                </a:solidFill>
                <a:effectLst/>
                <a:latin typeface="Arial Narrow" panose="020B0606020202030204" pitchFamily="34" charset="0"/>
                <a:ea typeface="Aptos" panose="020B0004020202020204" pitchFamily="34" charset="0"/>
                <a:cs typeface="Times New Roman" panose="02020603050405020304" pitchFamily="18" charset="0"/>
              </a:rPr>
              <a:t>inteira</a:t>
            </a:r>
            <a:r>
              <a:rPr lang="pt-BR" sz="2200" kern="100" dirty="0">
                <a:solidFill>
                  <a:srgbClr val="A02B93"/>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uma parte não inteira</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(menor que a unidade), chamada de </a:t>
            </a:r>
            <a:r>
              <a:rPr lang="pt-BR" sz="2200" b="1" kern="100" dirty="0">
                <a:solidFill>
                  <a:srgbClr val="00B050"/>
                </a:solidFill>
                <a:effectLst/>
                <a:latin typeface="Arial Narrow" panose="020B0606020202030204" pitchFamily="34" charset="0"/>
                <a:ea typeface="Aptos" panose="020B0004020202020204" pitchFamily="34" charset="0"/>
                <a:cs typeface="Times New Roman" panose="02020603050405020304" pitchFamily="18" charset="0"/>
              </a:rPr>
              <a:t>parte decimal</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 parte inteira e a parte decimal são separadas por uma vírgula.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79579414-9327-0A44-9E0D-43BAF0B7D3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8170" y="3661810"/>
            <a:ext cx="2880000" cy="1415019"/>
          </a:xfrm>
          <a:prstGeom prst="rect">
            <a:avLst/>
          </a:prstGeom>
        </p:spPr>
      </p:pic>
      <p:sp>
        <p:nvSpPr>
          <p:cNvPr id="7" name="CaixaDeTexto 6">
            <a:extLst>
              <a:ext uri="{FF2B5EF4-FFF2-40B4-BE49-F238E27FC236}">
                <a16:creationId xmlns:a16="http://schemas.microsoft.com/office/drawing/2014/main" id="{7ACCF96E-F5EB-A769-B1CC-AD1D22B4CE91}"/>
              </a:ext>
            </a:extLst>
          </p:cNvPr>
          <p:cNvSpPr txBox="1"/>
          <p:nvPr/>
        </p:nvSpPr>
        <p:spPr>
          <a:xfrm>
            <a:off x="0" y="5076829"/>
            <a:ext cx="6136340" cy="1627112"/>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Existe uma relação entre os números decimais e os números fracionários, de modo que é possível representar um na forma do outro.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a seguir, as frações decimais cujos denominadores são 1, 10 e 100.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A2A835F3-E042-26AB-D669-1D79303D14D7}"/>
              </a:ext>
            </a:extLst>
          </p:cNvPr>
          <p:cNvPicPr>
            <a:picLocks noChangeAspect="1"/>
          </p:cNvPicPr>
          <p:nvPr/>
        </p:nvPicPr>
        <p:blipFill>
          <a:blip r:embed="rId4"/>
          <a:srcRect r="45819" b="6451"/>
          <a:stretch/>
        </p:blipFill>
        <p:spPr>
          <a:xfrm>
            <a:off x="6370948" y="909998"/>
            <a:ext cx="5400000" cy="4980387"/>
          </a:xfrm>
          <a:prstGeom prst="rect">
            <a:avLst/>
          </a:prstGeom>
        </p:spPr>
      </p:pic>
    </p:spTree>
    <p:extLst>
      <p:ext uri="{BB962C8B-B14F-4D97-AF65-F5344CB8AC3E}">
        <p14:creationId xmlns:p14="http://schemas.microsoft.com/office/powerpoint/2010/main" val="911892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ED73F532-53F8-80DB-C068-A2E346F2AAFD}"/>
                  </a:ext>
                </a:extLst>
              </p:cNvPr>
              <p:cNvSpPr txBox="1"/>
              <p:nvPr/>
            </p:nvSpPr>
            <p:spPr>
              <a:xfrm>
                <a:off x="0" y="876554"/>
                <a:ext cx="5952967" cy="5341014"/>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Então, a escrita de um número decimal na forma fracionária é feita como os exemplos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número </a:t>
                </a:r>
                <a14:m>
                  <m:oMath xmlns:m="http://schemas.openxmlformats.org/officeDocument/2006/math">
                    <m:r>
                      <a:rPr lang="pt-BR" sz="22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𝟑</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𝟔</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possui </a:t>
                </a:r>
                <a:r>
                  <a:rPr lang="pt-BR" sz="2200" b="1" kern="100" dirty="0">
                    <a:solidFill>
                      <a:srgbClr val="A02B93"/>
                    </a:solidFill>
                    <a:effectLst/>
                    <a:latin typeface="Arial Narrow" panose="020B0606020202030204" pitchFamily="34" charset="0"/>
                    <a:ea typeface="Times New Roman" panose="02020603050405020304" pitchFamily="18" charset="0"/>
                    <a:cs typeface="Times New Roman" panose="02020603050405020304" pitchFamily="18" charset="0"/>
                  </a:rPr>
                  <a:t>3 inteiros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r>
                  <a:rPr lang="pt-BR" sz="2200" b="1" kern="100" dirty="0">
                    <a:solidFill>
                      <a:srgbClr val="00B050"/>
                    </a:solidFill>
                    <a:effectLst/>
                    <a:latin typeface="Arial Narrow" panose="020B0606020202030204" pitchFamily="34" charset="0"/>
                    <a:ea typeface="Times New Roman" panose="02020603050405020304" pitchFamily="18" charset="0"/>
                    <a:cs typeface="Times New Roman" panose="02020603050405020304" pitchFamily="18" charset="0"/>
                  </a:rPr>
                  <a:t>6 décimos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assim a fração que forma este número é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36</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10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 ou seja, trinta e seis décimos.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número </a:t>
                </a:r>
                <a14:m>
                  <m:oMath xmlns:m="http://schemas.openxmlformats.org/officeDocument/2006/math">
                    <m:r>
                      <a:rPr lang="pt-BR" sz="2200" b="1" i="1" kern="100">
                        <a:solidFill>
                          <a:srgbClr val="A02B93"/>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𝟐𝟑</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possui </a:t>
                </a:r>
                <a:r>
                  <a:rPr lang="pt-BR" sz="2200" b="1" kern="100" dirty="0">
                    <a:solidFill>
                      <a:srgbClr val="A02B93"/>
                    </a:solidFill>
                    <a:effectLst/>
                    <a:latin typeface="Arial Narrow" panose="020B0606020202030204" pitchFamily="34" charset="0"/>
                    <a:ea typeface="Times New Roman" panose="02020603050405020304" pitchFamily="18" charset="0"/>
                    <a:cs typeface="Times New Roman" panose="02020603050405020304" pitchFamily="18" charset="0"/>
                  </a:rPr>
                  <a:t>1 inteiro</a:t>
                </a:r>
                <a:r>
                  <a:rPr lang="pt-BR" sz="2200" kern="100" dirty="0">
                    <a:solidFill>
                      <a:srgbClr val="A02B93"/>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a:t>
                </a:r>
                <a:r>
                  <a:rPr lang="pt-BR" sz="2200" b="1" kern="100" dirty="0">
                    <a:solidFill>
                      <a:srgbClr val="00B050"/>
                    </a:solidFill>
                    <a:effectLst/>
                    <a:latin typeface="Arial Narrow" panose="020B0606020202030204" pitchFamily="34" charset="0"/>
                    <a:ea typeface="Times New Roman" panose="02020603050405020304" pitchFamily="18" charset="0"/>
                    <a:cs typeface="Times New Roman" panose="02020603050405020304" pitchFamily="18" charset="0"/>
                  </a:rPr>
                  <a:t>23 centésimos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assim, a fração que correspondente é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123</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100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ou seja, cento e vinte e três centésimos.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número </a:t>
                </a:r>
                <a14:m>
                  <m:oMath xmlns:m="http://schemas.openxmlformats.org/officeDocument/2006/math">
                    <m:r>
                      <a:rPr lang="pt-BR" sz="2200" b="1" i="1" kern="100">
                        <a:solidFill>
                          <a:srgbClr val="A02B93"/>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𝟑𝟒𝟓</m:t>
                    </m:r>
                  </m:oMath>
                </a14:m>
                <a:r>
                  <a:rPr lang="pt-BR" sz="2200" b="1" kern="100" dirty="0">
                    <a:solidFill>
                      <a:srgbClr val="00B05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possui </a:t>
                </a:r>
                <a:r>
                  <a:rPr lang="pt-BR" sz="2200" b="1" kern="100" dirty="0">
                    <a:solidFill>
                      <a:srgbClr val="A02B93"/>
                    </a:solidFill>
                    <a:effectLst/>
                    <a:latin typeface="Arial Narrow" panose="020B0606020202030204" pitchFamily="34" charset="0"/>
                    <a:ea typeface="Times New Roman" panose="02020603050405020304" pitchFamily="18" charset="0"/>
                    <a:cs typeface="Times New Roman" panose="02020603050405020304" pitchFamily="18" charset="0"/>
                  </a:rPr>
                  <a:t>2 inteiros</a:t>
                </a:r>
                <a:r>
                  <a:rPr lang="pt-BR" sz="2200" kern="100" dirty="0">
                    <a:solidFill>
                      <a:srgbClr val="A02B93"/>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a:t>
                </a:r>
                <a:r>
                  <a:rPr lang="pt-BR" sz="2200" b="1" kern="100" dirty="0">
                    <a:solidFill>
                      <a:srgbClr val="00B050"/>
                    </a:solidFill>
                    <a:effectLst/>
                    <a:latin typeface="Arial Narrow" panose="020B0606020202030204" pitchFamily="34" charset="0"/>
                    <a:ea typeface="Times New Roman" panose="02020603050405020304" pitchFamily="18" charset="0"/>
                    <a:cs typeface="Times New Roman" panose="02020603050405020304" pitchFamily="18" charset="0"/>
                  </a:rPr>
                  <a:t>345 milésimos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assim, a fração que correspondente é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2345</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1000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ou seja, dois mil trezentos e quarenta e cinco milésimos.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ED73F532-53F8-80DB-C068-A2E346F2AAFD}"/>
                  </a:ext>
                </a:extLst>
              </p:cNvPr>
              <p:cNvSpPr txBox="1">
                <a:spLocks noRot="1" noChangeAspect="1" noMove="1" noResize="1" noEditPoints="1" noAdjustHandles="1" noChangeArrowheads="1" noChangeShapeType="1" noTextEdit="1"/>
              </p:cNvSpPr>
              <p:nvPr/>
            </p:nvSpPr>
            <p:spPr>
              <a:xfrm>
                <a:off x="0" y="876554"/>
                <a:ext cx="5952967" cy="5341014"/>
              </a:xfrm>
              <a:prstGeom prst="rect">
                <a:avLst/>
              </a:prstGeom>
              <a:blipFill>
                <a:blip r:embed="rId2"/>
                <a:stretch>
                  <a:fillRect l="-1331" t="-457" r="-1228" b="-125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735C4B2C-8A69-B0B2-4B06-232C91D9BDD6}"/>
                  </a:ext>
                </a:extLst>
              </p:cNvPr>
              <p:cNvSpPr txBox="1"/>
              <p:nvPr/>
            </p:nvSpPr>
            <p:spPr>
              <a:xfrm>
                <a:off x="6096000" y="746844"/>
                <a:ext cx="5952967" cy="4258282"/>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Note que, quando representamos um número decimal na forma de fração decimal, a quantidade de casas decimais corresponde ao expoente da potência de base dez do denominador. Ou seja: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r>
                            <a:rPr lang="pt-BR" sz="22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𝟎</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num>
                        <m:den>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m:t>
                              </m:r>
                            </m:e>
                            <m:sup>
                              <m:r>
                                <a:rPr lang="pt-BR" sz="22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𝟏</m:t>
                              </m:r>
                            </m:sup>
                          </m:sSup>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 0,</m:t>
                      </m:r>
                      <m:r>
                        <a:rPr lang="pt-BR" sz="22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𝟒</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7</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r>
                            <a:rPr lang="pt-BR" sz="22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𝟎𝟎</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7</m:t>
                          </m:r>
                        </m:num>
                        <m:den>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m:t>
                              </m:r>
                            </m:e>
                            <m:sup>
                              <m:r>
                                <a:rPr lang="pt-BR" sz="22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𝟐</m:t>
                              </m:r>
                            </m:sup>
                          </m:sSup>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 0,</m:t>
                      </m:r>
                      <m:r>
                        <a:rPr lang="pt-BR" sz="22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𝟎𝟕</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45</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m:t>
                          </m:r>
                          <m:r>
                            <a:rPr lang="pt-BR" sz="22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𝟎𝟎𝟎</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45</m:t>
                          </m:r>
                        </m:num>
                        <m:den>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m:t>
                              </m:r>
                            </m:e>
                            <m:sup>
                              <m:r>
                                <a:rPr lang="pt-BR" sz="22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𝟑</m:t>
                              </m:r>
                            </m:sup>
                          </m:sSup>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=0,</m:t>
                      </m:r>
                      <m:r>
                        <a:rPr lang="pt-BR" sz="22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𝟎𝟒𝟓</m:t>
                      </m:r>
                    </m:oMath>
                  </m:oMathPara>
                </a14:m>
                <a:endParaRPr lang="pt-BR" sz="2200" dirty="0"/>
              </a:p>
            </p:txBody>
          </p:sp>
        </mc:Choice>
        <mc:Fallback xmlns="">
          <p:sp>
            <p:nvSpPr>
              <p:cNvPr id="5" name="CaixaDeTexto 4">
                <a:extLst>
                  <a:ext uri="{FF2B5EF4-FFF2-40B4-BE49-F238E27FC236}">
                    <a16:creationId xmlns:a16="http://schemas.microsoft.com/office/drawing/2014/main" id="{735C4B2C-8A69-B0B2-4B06-232C91D9BDD6}"/>
                  </a:ext>
                </a:extLst>
              </p:cNvPr>
              <p:cNvSpPr txBox="1">
                <a:spLocks noRot="1" noChangeAspect="1" noMove="1" noResize="1" noEditPoints="1" noAdjustHandles="1" noChangeArrowheads="1" noChangeShapeType="1" noTextEdit="1"/>
              </p:cNvSpPr>
              <p:nvPr/>
            </p:nvSpPr>
            <p:spPr>
              <a:xfrm>
                <a:off x="6096000" y="746844"/>
                <a:ext cx="5952967" cy="4258282"/>
              </a:xfrm>
              <a:prstGeom prst="rect">
                <a:avLst/>
              </a:prstGeom>
              <a:blipFill>
                <a:blip r:embed="rId3"/>
                <a:stretch>
                  <a:fillRect l="-1331" t="-573" r="-1228"/>
                </a:stretch>
              </a:blipFill>
            </p:spPr>
            <p:txBody>
              <a:bodyPr/>
              <a:lstStyle/>
              <a:p>
                <a:r>
                  <a:rPr lang="pt-BR">
                    <a:noFill/>
                  </a:rPr>
                  <a:t> </a:t>
                </a:r>
              </a:p>
            </p:txBody>
          </p:sp>
        </mc:Fallback>
      </mc:AlternateContent>
    </p:spTree>
    <p:extLst>
      <p:ext uri="{BB962C8B-B14F-4D97-AF65-F5344CB8AC3E}">
        <p14:creationId xmlns:p14="http://schemas.microsoft.com/office/powerpoint/2010/main" val="2591894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0A87228-FB8B-A4F1-B165-70249AF9BA10}"/>
              </a:ext>
            </a:extLst>
          </p:cNvPr>
          <p:cNvSpPr txBox="1"/>
          <p:nvPr/>
        </p:nvSpPr>
        <p:spPr>
          <a:xfrm>
            <a:off x="71718" y="867084"/>
            <a:ext cx="6096000"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72383244-7B9B-3D36-E26A-4555535AA5D5}"/>
              </a:ext>
            </a:extLst>
          </p:cNvPr>
          <p:cNvPicPr>
            <a:picLocks noChangeAspect="1"/>
          </p:cNvPicPr>
          <p:nvPr/>
        </p:nvPicPr>
        <p:blipFill>
          <a:blip r:embed="rId2"/>
          <a:srcRect r="57282" b="26453"/>
          <a:stretch/>
        </p:blipFill>
        <p:spPr>
          <a:xfrm>
            <a:off x="790956" y="1541273"/>
            <a:ext cx="4320000" cy="1171406"/>
          </a:xfrm>
          <a:prstGeom prst="rect">
            <a:avLst/>
          </a:prstGeom>
        </p:spPr>
      </p:pic>
      <p:sp>
        <p:nvSpPr>
          <p:cNvPr id="7" name="CaixaDeTexto 6">
            <a:extLst>
              <a:ext uri="{FF2B5EF4-FFF2-40B4-BE49-F238E27FC236}">
                <a16:creationId xmlns:a16="http://schemas.microsoft.com/office/drawing/2014/main" id="{FB310F1A-7FF7-6882-D1FA-1759477BAA4D}"/>
              </a:ext>
            </a:extLst>
          </p:cNvPr>
          <p:cNvSpPr txBox="1"/>
          <p:nvPr/>
        </p:nvSpPr>
        <p:spPr>
          <a:xfrm>
            <a:off x="91215" y="3300278"/>
            <a:ext cx="5952564" cy="2016449"/>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Vejamos agora, como representar uma fração na forma decimal. Lembre-se que, toda fração representa uma divisão do numerador pelo denominador, realizando essa operação determinamos o valor da fração que pode ser inteiro ou decimal.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F7F9F7C4-3EDB-05B8-8F92-833B9A165D65}"/>
              </a:ext>
            </a:extLst>
          </p:cNvPr>
          <p:cNvSpPr txBox="1"/>
          <p:nvPr/>
        </p:nvSpPr>
        <p:spPr>
          <a:xfrm>
            <a:off x="6167718" y="845169"/>
            <a:ext cx="6100482"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346E3C7A-4059-6C8C-1A5F-27FE2D512483}"/>
              </a:ext>
            </a:extLst>
          </p:cNvPr>
          <p:cNvPicPr>
            <a:picLocks noChangeAspect="1"/>
          </p:cNvPicPr>
          <p:nvPr/>
        </p:nvPicPr>
        <p:blipFill>
          <a:blip r:embed="rId3"/>
          <a:srcRect r="60013" b="5746"/>
          <a:stretch/>
        </p:blipFill>
        <p:spPr>
          <a:xfrm>
            <a:off x="7403777" y="1304205"/>
            <a:ext cx="3063483" cy="5400000"/>
          </a:xfrm>
          <a:prstGeom prst="rect">
            <a:avLst/>
          </a:prstGeom>
        </p:spPr>
      </p:pic>
    </p:spTree>
    <p:extLst>
      <p:ext uri="{BB962C8B-B14F-4D97-AF65-F5344CB8AC3E}">
        <p14:creationId xmlns:p14="http://schemas.microsoft.com/office/powerpoint/2010/main" val="2901623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E62ACF35-62EA-5F5E-2C39-B94A6ECA6C94}"/>
                  </a:ext>
                </a:extLst>
              </p:cNvPr>
              <p:cNvSpPr txBox="1"/>
              <p:nvPr/>
            </p:nvSpPr>
            <p:spPr>
              <a:xfrm>
                <a:off x="0" y="961826"/>
                <a:ext cx="6024282" cy="5541517"/>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Números decimais na reta numérica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Para localizar um número decimal na reta numérica, primeiro verifique a parte inteira do número, ela indica entre quais números inteiros o número decimal está localizado. A parte decimal, irá localizar o número no espaço entre os dois inteiros.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Localize o número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2,4</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na reta numérica?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Temos que</a:t>
                </a:r>
                <a:r>
                  <a:rPr lang="pt-BR" sz="2200" kern="100" dirty="0">
                    <a:solidFill>
                      <a:srgbClr val="47D459"/>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47D459"/>
                        </a:solidFill>
                        <a:effectLst/>
                        <a:latin typeface="Cambria Math" panose="02040503050406030204" pitchFamily="18" charset="0"/>
                        <a:ea typeface="Times New Roman" panose="02020603050405020304" pitchFamily="18" charset="0"/>
                        <a:cs typeface="Times New Roman" panose="02020603050405020304" pitchFamily="18" charset="0"/>
                      </a:rPr>
                      <m:t>𝟒</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composto de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dois inteiros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a:t>
                </a:r>
                <a:r>
                  <a:rPr lang="pt-BR" sz="2200" b="1" kern="100" dirty="0">
                    <a:solidFill>
                      <a:srgbClr val="47D459"/>
                    </a:solidFill>
                    <a:effectLst/>
                    <a:latin typeface="Arial Narrow" panose="020B0606020202030204" pitchFamily="34" charset="0"/>
                    <a:ea typeface="Times New Roman" panose="02020603050405020304" pitchFamily="18" charset="0"/>
                    <a:cs typeface="Times New Roman" panose="02020603050405020304" pitchFamily="18" charset="0"/>
                  </a:rPr>
                  <a:t>quatro décimos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portanto é um número que está entre 2 e 3. Para localizar a parte decimal, dividiremos o espaço entre 2 e 3 em dez partes e marcaremos a quarta parte, correspondente a quatro décimos. Veja na reta: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E62ACF35-62EA-5F5E-2C39-B94A6ECA6C94}"/>
                  </a:ext>
                </a:extLst>
              </p:cNvPr>
              <p:cNvSpPr txBox="1">
                <a:spLocks noRot="1" noChangeAspect="1" noMove="1" noResize="1" noEditPoints="1" noAdjustHandles="1" noChangeArrowheads="1" noChangeShapeType="1" noTextEdit="1"/>
              </p:cNvSpPr>
              <p:nvPr/>
            </p:nvSpPr>
            <p:spPr>
              <a:xfrm>
                <a:off x="0" y="961826"/>
                <a:ext cx="6024282" cy="5541517"/>
              </a:xfrm>
              <a:prstGeom prst="rect">
                <a:avLst/>
              </a:prstGeom>
              <a:blipFill>
                <a:blip r:embed="rId2"/>
                <a:stretch>
                  <a:fillRect l="-1316" t="-550" r="-1316" b="-1100"/>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13F37851-8379-85F4-76B7-D5C162CC603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635" b="27405"/>
          <a:stretch>
            <a:fillRect/>
          </a:stretch>
        </p:blipFill>
        <p:spPr bwMode="auto">
          <a:xfrm>
            <a:off x="6351195" y="961826"/>
            <a:ext cx="5040000" cy="110758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97409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DD96EAB2-A660-6579-A10C-B2631974AA2D}"/>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0" y="806823"/>
            <a:ext cx="2880000" cy="731686"/>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00E5CDEB-746E-3177-4EFE-C803E40958A0}"/>
              </a:ext>
            </a:extLst>
          </p:cNvPr>
          <p:cNvSpPr txBox="1"/>
          <p:nvPr/>
        </p:nvSpPr>
        <p:spPr>
          <a:xfrm>
            <a:off x="-333847" y="1672964"/>
            <a:ext cx="6427694" cy="459036"/>
          </a:xfrm>
          <a:prstGeom prst="rect">
            <a:avLst/>
          </a:prstGeom>
          <a:noFill/>
        </p:spPr>
        <p:txBody>
          <a:bodyPr wrap="square">
            <a:spAutoFit/>
          </a:bodyPr>
          <a:lstStyle/>
          <a:p>
            <a:pPr marL="457200"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6.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Represente as frações na forma de número decimal.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375764D3-05E0-DB05-97A3-C3FB9DA3E0C6}"/>
              </a:ext>
            </a:extLst>
          </p:cNvPr>
          <p:cNvPicPr>
            <a:picLocks noChangeAspect="1"/>
          </p:cNvPicPr>
          <p:nvPr/>
        </p:nvPicPr>
        <p:blipFill>
          <a:blip r:embed="rId3"/>
          <a:srcRect r="64430" b="15605"/>
          <a:stretch/>
        </p:blipFill>
        <p:spPr>
          <a:xfrm>
            <a:off x="647521" y="2381519"/>
            <a:ext cx="3600000" cy="2461395"/>
          </a:xfrm>
          <a:prstGeom prst="rect">
            <a:avLst/>
          </a:prstGeom>
        </p:spPr>
      </p:pic>
      <p:sp>
        <p:nvSpPr>
          <p:cNvPr id="7" name="CaixaDeTexto 6">
            <a:extLst>
              <a:ext uri="{FF2B5EF4-FFF2-40B4-BE49-F238E27FC236}">
                <a16:creationId xmlns:a16="http://schemas.microsoft.com/office/drawing/2014/main" id="{2895B273-BEA5-7DFD-89C1-43A63714A969}"/>
              </a:ext>
            </a:extLst>
          </p:cNvPr>
          <p:cNvSpPr txBox="1"/>
          <p:nvPr/>
        </p:nvSpPr>
        <p:spPr>
          <a:xfrm>
            <a:off x="5703795" y="824527"/>
            <a:ext cx="6427694" cy="848437"/>
          </a:xfrm>
          <a:prstGeom prst="rect">
            <a:avLst/>
          </a:prstGeom>
          <a:noFill/>
        </p:spPr>
        <p:txBody>
          <a:bodyPr wrap="square">
            <a:spAutoFit/>
          </a:bodyPr>
          <a:lstStyle/>
          <a:p>
            <a:pPr marL="457200"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7.</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Determine o número decimal representado por cada fração.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4F979134-451B-73C2-7FB7-8CEC30D5A526}"/>
              </a:ext>
            </a:extLst>
          </p:cNvPr>
          <p:cNvPicPr>
            <a:picLocks noChangeAspect="1"/>
          </p:cNvPicPr>
          <p:nvPr/>
        </p:nvPicPr>
        <p:blipFill>
          <a:blip r:embed="rId4"/>
          <a:srcRect r="66857"/>
          <a:stretch/>
        </p:blipFill>
        <p:spPr>
          <a:xfrm>
            <a:off x="6626979" y="1902482"/>
            <a:ext cx="4320000" cy="3747152"/>
          </a:xfrm>
          <a:prstGeom prst="rect">
            <a:avLst/>
          </a:prstGeom>
        </p:spPr>
      </p:pic>
    </p:spTree>
    <p:extLst>
      <p:ext uri="{BB962C8B-B14F-4D97-AF65-F5344CB8AC3E}">
        <p14:creationId xmlns:p14="http://schemas.microsoft.com/office/powerpoint/2010/main" val="23721218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F0E3183-A707-8F18-9DC7-F07BDC1C37EF}"/>
              </a:ext>
            </a:extLst>
          </p:cNvPr>
          <p:cNvSpPr txBox="1"/>
          <p:nvPr/>
        </p:nvSpPr>
        <p:spPr>
          <a:xfrm>
            <a:off x="-430306" y="782826"/>
            <a:ext cx="6526306" cy="1107996"/>
          </a:xfrm>
          <a:prstGeom prst="rect">
            <a:avLst/>
          </a:prstGeom>
          <a:noFill/>
        </p:spPr>
        <p:txBody>
          <a:bodyPr wrap="square">
            <a:spAutoFit/>
          </a:bodyPr>
          <a:lstStyle/>
          <a:p>
            <a:pPr marL="457200"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8.</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Observe o processo de obtenção do número decimal, representado por uma fração, a partir da equivalência de fração: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E237A65D-E071-0FF6-9EA0-93158CCE331E}"/>
              </a:ext>
            </a:extLst>
          </p:cNvPr>
          <p:cNvPicPr>
            <a:picLocks noChangeAspect="1"/>
          </p:cNvPicPr>
          <p:nvPr/>
        </p:nvPicPr>
        <p:blipFill>
          <a:blip r:embed="rId2"/>
          <a:srcRect l="35435" r="34492"/>
          <a:stretch/>
        </p:blipFill>
        <p:spPr>
          <a:xfrm>
            <a:off x="1752847" y="1776036"/>
            <a:ext cx="2160000" cy="1628524"/>
          </a:xfrm>
          <a:prstGeom prst="rect">
            <a:avLst/>
          </a:prstGeom>
        </p:spPr>
      </p:pic>
      <p:sp>
        <p:nvSpPr>
          <p:cNvPr id="6" name="CaixaDeTexto 5">
            <a:extLst>
              <a:ext uri="{FF2B5EF4-FFF2-40B4-BE49-F238E27FC236}">
                <a16:creationId xmlns:a16="http://schemas.microsoft.com/office/drawing/2014/main" id="{975BB4FB-A508-D826-B727-F350036CEDFD}"/>
              </a:ext>
            </a:extLst>
          </p:cNvPr>
          <p:cNvSpPr txBox="1"/>
          <p:nvPr/>
        </p:nvSpPr>
        <p:spPr>
          <a:xfrm>
            <a:off x="0" y="3026661"/>
            <a:ext cx="6096000" cy="1107996"/>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Seguindo o exemplo anterior, obtenha a fração decimal de cada fração, a seguir, e em seguida represente-a como um número decimal.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8B284DA2-A4CD-63A7-E6F6-8B9C26603F65}"/>
              </a:ext>
            </a:extLst>
          </p:cNvPr>
          <p:cNvPicPr>
            <a:picLocks noChangeAspect="1"/>
          </p:cNvPicPr>
          <p:nvPr/>
        </p:nvPicPr>
        <p:blipFill>
          <a:blip r:embed="rId3"/>
          <a:srcRect r="66992" b="9456"/>
          <a:stretch/>
        </p:blipFill>
        <p:spPr>
          <a:xfrm>
            <a:off x="468070" y="4300959"/>
            <a:ext cx="3240000" cy="2557041"/>
          </a:xfrm>
          <a:prstGeom prst="rect">
            <a:avLst/>
          </a:prstGeom>
        </p:spPr>
      </p:pic>
      <p:sp>
        <p:nvSpPr>
          <p:cNvPr id="9" name="CaixaDeTexto 8">
            <a:extLst>
              <a:ext uri="{FF2B5EF4-FFF2-40B4-BE49-F238E27FC236}">
                <a16:creationId xmlns:a16="http://schemas.microsoft.com/office/drawing/2014/main" id="{08B053F3-C00E-20AA-B0E1-8212415BA2A8}"/>
              </a:ext>
            </a:extLst>
          </p:cNvPr>
          <p:cNvSpPr txBox="1"/>
          <p:nvPr/>
        </p:nvSpPr>
        <p:spPr>
          <a:xfrm>
            <a:off x="5665695" y="782826"/>
            <a:ext cx="6526305" cy="848437"/>
          </a:xfrm>
          <a:prstGeom prst="rect">
            <a:avLst/>
          </a:prstGeom>
          <a:noFill/>
        </p:spPr>
        <p:txBody>
          <a:bodyPr wrap="square">
            <a:spAutoFit/>
          </a:bodyPr>
          <a:lstStyle/>
          <a:p>
            <a:pPr marL="457200"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9.</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Reescreva cada número decimal na forma de fração irredutível.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3" name="Imagem 12">
            <a:extLst>
              <a:ext uri="{FF2B5EF4-FFF2-40B4-BE49-F238E27FC236}">
                <a16:creationId xmlns:a16="http://schemas.microsoft.com/office/drawing/2014/main" id="{48ABDF68-1B49-34CE-7BE0-F01FF1E74406}"/>
              </a:ext>
            </a:extLst>
          </p:cNvPr>
          <p:cNvPicPr>
            <a:picLocks noChangeAspect="1"/>
          </p:cNvPicPr>
          <p:nvPr/>
        </p:nvPicPr>
        <p:blipFill>
          <a:blip r:embed="rId4"/>
          <a:srcRect r="67234" b="19666"/>
          <a:stretch/>
        </p:blipFill>
        <p:spPr>
          <a:xfrm>
            <a:off x="6453780" y="1697938"/>
            <a:ext cx="3600000" cy="1402276"/>
          </a:xfrm>
          <a:prstGeom prst="rect">
            <a:avLst/>
          </a:prstGeom>
        </p:spPr>
      </p:pic>
      <p:sp>
        <p:nvSpPr>
          <p:cNvPr id="15" name="CaixaDeTexto 14">
            <a:extLst>
              <a:ext uri="{FF2B5EF4-FFF2-40B4-BE49-F238E27FC236}">
                <a16:creationId xmlns:a16="http://schemas.microsoft.com/office/drawing/2014/main" id="{FB3B14BD-6876-8B4B-8901-1507C6E34899}"/>
              </a:ext>
            </a:extLst>
          </p:cNvPr>
          <p:cNvSpPr txBox="1"/>
          <p:nvPr/>
        </p:nvSpPr>
        <p:spPr>
          <a:xfrm>
            <a:off x="6096000" y="3344074"/>
            <a:ext cx="6350508"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10.</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Marque os pontos indicados na reta numérica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6" name="Imagem 15">
            <a:extLst>
              <a:ext uri="{FF2B5EF4-FFF2-40B4-BE49-F238E27FC236}">
                <a16:creationId xmlns:a16="http://schemas.microsoft.com/office/drawing/2014/main" id="{1FEDAA94-9063-A817-AEC4-3DAAC5D422FA}"/>
              </a:ext>
            </a:extLst>
          </p:cNvPr>
          <p:cNvPicPr>
            <a:picLocks noChangeAspect="1"/>
          </p:cNvPicPr>
          <p:nvPr/>
        </p:nvPicPr>
        <p:blipFill>
          <a:blip r:embed="rId5"/>
          <a:srcRect l="24049" r="23957" b="34005"/>
          <a:stretch/>
        </p:blipFill>
        <p:spPr>
          <a:xfrm>
            <a:off x="6768847" y="4046970"/>
            <a:ext cx="4320000" cy="436202"/>
          </a:xfrm>
          <a:prstGeom prst="rect">
            <a:avLst/>
          </a:prstGeom>
        </p:spPr>
      </p:pic>
      <p:pic>
        <p:nvPicPr>
          <p:cNvPr id="17" name="Imagem 16">
            <a:extLst>
              <a:ext uri="{FF2B5EF4-FFF2-40B4-BE49-F238E27FC236}">
                <a16:creationId xmlns:a16="http://schemas.microsoft.com/office/drawing/2014/main" id="{2CC1D37C-B333-29D3-0227-6D76F4344EF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27275" b="25169"/>
          <a:stretch>
            <a:fillRect/>
          </a:stretch>
        </p:blipFill>
        <p:spPr bwMode="auto">
          <a:xfrm>
            <a:off x="6948847" y="4776310"/>
            <a:ext cx="3960000" cy="62773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65995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C969B554-43D8-2AD8-0AAE-A2AA127875DD}"/>
              </a:ext>
            </a:extLst>
          </p:cNvPr>
          <p:cNvPicPr>
            <a:picLocks noChangeAspect="1"/>
          </p:cNvPicPr>
          <p:nvPr/>
        </p:nvPicPr>
        <p:blipFill>
          <a:blip r:embed="rId2"/>
          <a:stretch>
            <a:fillRect/>
          </a:stretch>
        </p:blipFill>
        <p:spPr>
          <a:xfrm>
            <a:off x="347115" y="806743"/>
            <a:ext cx="5400000" cy="2125881"/>
          </a:xfrm>
          <a:prstGeom prst="rect">
            <a:avLst/>
          </a:prstGeom>
        </p:spPr>
      </p:pic>
      <p:sp>
        <p:nvSpPr>
          <p:cNvPr id="5" name="CaixaDeTexto 4">
            <a:extLst>
              <a:ext uri="{FF2B5EF4-FFF2-40B4-BE49-F238E27FC236}">
                <a16:creationId xmlns:a16="http://schemas.microsoft.com/office/drawing/2014/main" id="{5C29DBAF-DFA3-3ED6-FAE2-A478C52F33EF}"/>
              </a:ext>
            </a:extLst>
          </p:cNvPr>
          <p:cNvSpPr txBox="1"/>
          <p:nvPr/>
        </p:nvSpPr>
        <p:spPr>
          <a:xfrm>
            <a:off x="1524" y="3073518"/>
            <a:ext cx="6094476" cy="710964"/>
          </a:xfrm>
          <a:prstGeom prst="rect">
            <a:avLst/>
          </a:prstGeom>
          <a:noFill/>
        </p:spPr>
        <p:txBody>
          <a:bodyPr wrap="square">
            <a:spAutoFit/>
          </a:bodyPr>
          <a:lstStyle/>
          <a:p>
            <a:pPr algn="just">
              <a:lnSpc>
                <a:spcPct val="115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Item 1. (</a:t>
            </a:r>
            <a:r>
              <a:rPr lang="pt-BR" sz="1800" b="1" kern="100" dirty="0" err="1">
                <a:effectLst/>
                <a:latin typeface="Arial Narrow" panose="020B0606020202030204" pitchFamily="34" charset="0"/>
                <a:ea typeface="Aptos" panose="020B0004020202020204" pitchFamily="34" charset="0"/>
                <a:cs typeface="Times New Roman" panose="02020603050405020304" pitchFamily="18" charset="0"/>
              </a:rPr>
              <a:t>CAEd</a:t>
            </a: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 2024 – Adaptada)</a:t>
            </a: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 Observe o número apresentado no quadro a seguir.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65A3BB75-524D-16E7-6C4F-EF05830EFCA3}"/>
              </a:ext>
            </a:extLst>
          </p:cNvPr>
          <p:cNvPicPr>
            <a:picLocks noChangeAspect="1"/>
          </p:cNvPicPr>
          <p:nvPr/>
        </p:nvPicPr>
        <p:blipFill>
          <a:blip r:embed="rId3"/>
          <a:srcRect l="44130" r="44040" b="39128"/>
          <a:stretch/>
        </p:blipFill>
        <p:spPr>
          <a:xfrm>
            <a:off x="2327115" y="3708042"/>
            <a:ext cx="1440000" cy="718577"/>
          </a:xfrm>
          <a:prstGeom prst="rect">
            <a:avLst/>
          </a:prstGeom>
        </p:spPr>
      </p:pic>
      <p:sp>
        <p:nvSpPr>
          <p:cNvPr id="8" name="CaixaDeTexto 7">
            <a:extLst>
              <a:ext uri="{FF2B5EF4-FFF2-40B4-BE49-F238E27FC236}">
                <a16:creationId xmlns:a16="http://schemas.microsoft.com/office/drawing/2014/main" id="{6829612D-BEC3-EEF1-74F0-266C4A3381A4}"/>
              </a:ext>
            </a:extLst>
          </p:cNvPr>
          <p:cNvSpPr txBox="1"/>
          <p:nvPr/>
        </p:nvSpPr>
        <p:spPr>
          <a:xfrm>
            <a:off x="-370221" y="4386687"/>
            <a:ext cx="6117336" cy="459100"/>
          </a:xfrm>
          <a:prstGeom prst="rect">
            <a:avLst/>
          </a:prstGeom>
          <a:noFill/>
        </p:spPr>
        <p:txBody>
          <a:bodyPr wrap="square">
            <a:spAutoFit/>
          </a:bodyPr>
          <a:lstStyle/>
          <a:p>
            <a:pPr marL="457200"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representação fracionária desse número é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948CB3C0-30DD-F97A-6D92-904BDBD847ED}"/>
              </a:ext>
            </a:extLst>
          </p:cNvPr>
          <p:cNvPicPr>
            <a:picLocks noChangeAspect="1"/>
          </p:cNvPicPr>
          <p:nvPr/>
        </p:nvPicPr>
        <p:blipFill>
          <a:blip r:embed="rId4"/>
          <a:srcRect r="65085" b="18047"/>
          <a:stretch/>
        </p:blipFill>
        <p:spPr>
          <a:xfrm>
            <a:off x="707115" y="5028824"/>
            <a:ext cx="3240000" cy="1272718"/>
          </a:xfrm>
          <a:prstGeom prst="rect">
            <a:avLst/>
          </a:prstGeom>
        </p:spPr>
      </p:pic>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912AC3D0-8C64-BB68-ADEE-B0B55A73C004}"/>
                  </a:ext>
                </a:extLst>
              </p:cNvPr>
              <p:cNvSpPr txBox="1"/>
              <p:nvPr/>
            </p:nvSpPr>
            <p:spPr>
              <a:xfrm>
                <a:off x="6096000" y="806743"/>
                <a:ext cx="6096000" cy="1682512"/>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2.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Seja a fração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15000"/>
                  </a:lnSpc>
                </a:pPr>
                <a14:m>
                  <m:oMathPara xmlns:m="http://schemas.openxmlformats.org/officeDocument/2006/math">
                    <m:oMathParaPr>
                      <m:jc m:val="centerGroup"/>
                    </m:oMathParaPr>
                    <m:oMath xmlns:m="http://schemas.openxmlformats.org/officeDocument/2006/math">
                      <m:f>
                        <m:f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𝟗</m:t>
                          </m:r>
                        </m:num>
                        <m:den>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𝟓</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 </m:t>
                          </m:r>
                        </m:den>
                      </m:f>
                    </m:oMath>
                  </m:oMathPara>
                </a14:m>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marL="457200">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representação decimal desse número é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3" name="CaixaDeTexto 12">
                <a:extLst>
                  <a:ext uri="{FF2B5EF4-FFF2-40B4-BE49-F238E27FC236}">
                    <a16:creationId xmlns:a16="http://schemas.microsoft.com/office/drawing/2014/main" id="{912AC3D0-8C64-BB68-ADEE-B0B55A73C004}"/>
                  </a:ext>
                </a:extLst>
              </p:cNvPr>
              <p:cNvSpPr txBox="1">
                <a:spLocks noRot="1" noChangeAspect="1" noMove="1" noResize="1" noEditPoints="1" noAdjustHandles="1" noChangeArrowheads="1" noChangeShapeType="1" noTextEdit="1"/>
              </p:cNvSpPr>
              <p:nvPr/>
            </p:nvSpPr>
            <p:spPr>
              <a:xfrm>
                <a:off x="6096000" y="806743"/>
                <a:ext cx="6096000" cy="1682512"/>
              </a:xfrm>
              <a:prstGeom prst="rect">
                <a:avLst/>
              </a:prstGeom>
              <a:blipFill>
                <a:blip r:embed="rId5"/>
                <a:stretch>
                  <a:fillRect l="-1300" t="-1449" b="-6159"/>
                </a:stretch>
              </a:blipFill>
            </p:spPr>
            <p:txBody>
              <a:bodyPr/>
              <a:lstStyle/>
              <a:p>
                <a:r>
                  <a:rPr lang="pt-BR">
                    <a:noFill/>
                  </a:rPr>
                  <a:t> </a:t>
                </a:r>
              </a:p>
            </p:txBody>
          </p:sp>
        </mc:Fallback>
      </mc:AlternateContent>
      <p:pic>
        <p:nvPicPr>
          <p:cNvPr id="14" name="Imagem 13">
            <a:extLst>
              <a:ext uri="{FF2B5EF4-FFF2-40B4-BE49-F238E27FC236}">
                <a16:creationId xmlns:a16="http://schemas.microsoft.com/office/drawing/2014/main" id="{F15CF2B9-6A06-E3CE-4586-676B9A2D4B98}"/>
              </a:ext>
            </a:extLst>
          </p:cNvPr>
          <p:cNvPicPr>
            <a:picLocks noChangeAspect="1"/>
          </p:cNvPicPr>
          <p:nvPr/>
        </p:nvPicPr>
        <p:blipFill>
          <a:blip r:embed="rId6"/>
          <a:srcRect r="68524" b="27444"/>
          <a:stretch/>
        </p:blipFill>
        <p:spPr>
          <a:xfrm>
            <a:off x="6594348" y="2567473"/>
            <a:ext cx="3600000" cy="1012090"/>
          </a:xfrm>
          <a:prstGeom prst="rect">
            <a:avLst/>
          </a:prstGeom>
        </p:spPr>
      </p:pic>
    </p:spTree>
    <p:extLst>
      <p:ext uri="{BB962C8B-B14F-4D97-AF65-F5344CB8AC3E}">
        <p14:creationId xmlns:p14="http://schemas.microsoft.com/office/powerpoint/2010/main" val="2118257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ED5D37FC-F8C0-D6E7-4469-5B96A27604D5}"/>
              </a:ext>
            </a:extLst>
          </p:cNvPr>
          <p:cNvPicPr>
            <a:picLocks noChangeAspect="1"/>
          </p:cNvPicPr>
          <p:nvPr/>
        </p:nvPicPr>
        <p:blipFill rotWithShape="1">
          <a:blip r:embed="rId2">
            <a:extLst>
              <a:ext uri="{28A0092B-C50C-407E-A947-70E740481C1C}">
                <a14:useLocalDpi xmlns:a14="http://schemas.microsoft.com/office/drawing/2010/main" val="0"/>
              </a:ext>
            </a:extLst>
          </a:blip>
          <a:srcRect l="969" r="2939" b="4321"/>
          <a:stretch>
            <a:fillRect/>
          </a:stretch>
        </p:blipFill>
        <p:spPr bwMode="auto">
          <a:xfrm>
            <a:off x="72136" y="825562"/>
            <a:ext cx="3240000" cy="675272"/>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007B4BC6-0D3C-F118-4043-A4EC68221C23}"/>
                  </a:ext>
                </a:extLst>
              </p:cNvPr>
              <p:cNvSpPr txBox="1"/>
              <p:nvPr/>
            </p:nvSpPr>
            <p:spPr>
              <a:xfrm>
                <a:off x="0" y="1687587"/>
                <a:ext cx="6094476" cy="4946995"/>
              </a:xfrm>
              <a:prstGeom prst="rect">
                <a:avLst/>
              </a:prstGeom>
              <a:noFill/>
            </p:spPr>
            <p:txBody>
              <a:bodyPr wrap="square">
                <a:spAutoFit/>
              </a:bodyPr>
              <a:lstStyle/>
              <a:p>
                <a:pPr algn="ctr">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NÚMEROS RACIONAIS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Nos estudos de matemática, você já se deparou com situações envolvendo o conjunto dos números naturais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ℕ</m:t>
                    </m:r>
                  </m:oMath>
                </a14:m>
                <a:r>
                  <a:rPr lang="pt-BR" sz="2200" kern="0" dirty="0">
                    <a:effectLst/>
                    <a:latin typeface="Arial Narrow" panose="020B0606020202030204" pitchFamily="34" charset="0"/>
                    <a:ea typeface="Aptos" panose="020B0004020202020204" pitchFamily="34" charset="0"/>
                    <a:cs typeface="ArialNarrow"/>
                  </a:rPr>
                  <a:t>) e dos números inteiros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ℤ</m:t>
                    </m:r>
                  </m:oMath>
                </a14:m>
                <a:r>
                  <a:rPr lang="pt-BR" sz="2200" kern="0" dirty="0">
                    <a:effectLst/>
                    <a:latin typeface="Arial Narrow" panose="020B0606020202030204" pitchFamily="34" charset="0"/>
                    <a:ea typeface="Aptos" panose="020B0004020202020204" pitchFamily="34" charset="0"/>
                    <a:cs typeface="ArialNarrow"/>
                  </a:rPr>
                  <a:t>), como por exemplo em situações de contagem de itens, comparação entre valores, temperaturas altas ou abaixo de zero, dentre outras. Também conheceu as frações e os números decimais, os quais representam valores que estão compreendidos entre dois números inteiros. Reunimos agora, esses tipos de números no conjunto chamado de conjunto dos números racionais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m:t>
                    </m:r>
                    <m:r>
                      <a:rPr lang="pt-BR" sz="2200" i="1" kern="0">
                        <a:effectLst/>
                        <a:latin typeface="Cambria Math" panose="02040503050406030204" pitchFamily="18" charset="0"/>
                        <a:ea typeface="Aptos" panose="020B0004020202020204" pitchFamily="34" charset="0"/>
                        <a:cs typeface="ArialNarrow"/>
                      </a:rPr>
                      <m:t>ℚ</m:t>
                    </m:r>
                    <m:r>
                      <a:rPr lang="pt-BR" sz="2200" i="1" kern="0">
                        <a:effectLst/>
                        <a:latin typeface="Cambria Math" panose="02040503050406030204" pitchFamily="18" charset="0"/>
                        <a:ea typeface="Aptos" panose="020B0004020202020204" pitchFamily="34" charset="0"/>
                        <a:cs typeface="ArialNarrow"/>
                      </a:rPr>
                      <m:t>)</m:t>
                    </m:r>
                  </m:oMath>
                </a14:m>
                <a:r>
                  <a:rPr lang="pt-BR" sz="2200" kern="0" dirty="0">
                    <a:effectLst/>
                    <a:latin typeface="Arial Narrow" panose="020B0606020202030204" pitchFamily="34" charset="0"/>
                    <a:ea typeface="Times New Roman" panose="02020603050405020304" pitchFamily="18"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007B4BC6-0D3C-F118-4043-A4EC68221C23}"/>
                  </a:ext>
                </a:extLst>
              </p:cNvPr>
              <p:cNvSpPr txBox="1">
                <a:spLocks noRot="1" noChangeAspect="1" noMove="1" noResize="1" noEditPoints="1" noAdjustHandles="1" noChangeArrowheads="1" noChangeShapeType="1" noTextEdit="1"/>
              </p:cNvSpPr>
              <p:nvPr/>
            </p:nvSpPr>
            <p:spPr>
              <a:xfrm>
                <a:off x="0" y="1687587"/>
                <a:ext cx="6094476" cy="4946995"/>
              </a:xfrm>
              <a:prstGeom prst="rect">
                <a:avLst/>
              </a:prstGeom>
              <a:blipFill>
                <a:blip r:embed="rId3"/>
                <a:stretch>
                  <a:fillRect l="-1300" t="-617" r="-1300" b="-1480"/>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2D5255C6-B723-97E6-6EB5-CF506981D75A}"/>
              </a:ext>
            </a:extLst>
          </p:cNvPr>
          <p:cNvPicPr>
            <a:picLocks noChangeAspect="1"/>
          </p:cNvPicPr>
          <p:nvPr/>
        </p:nvPicPr>
        <p:blipFill>
          <a:blip r:embed="rId4"/>
          <a:stretch>
            <a:fillRect/>
          </a:stretch>
        </p:blipFill>
        <p:spPr>
          <a:xfrm>
            <a:off x="6194612" y="1147491"/>
            <a:ext cx="5760000" cy="1103377"/>
          </a:xfrm>
          <a:prstGeom prst="rect">
            <a:avLst/>
          </a:prstGeom>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9B484441-C236-1294-7378-CEE5A7DD261A}"/>
                  </a:ext>
                </a:extLst>
              </p:cNvPr>
              <p:cNvSpPr txBox="1"/>
              <p:nvPr/>
            </p:nvSpPr>
            <p:spPr>
              <a:xfrm>
                <a:off x="6075918" y="2667586"/>
                <a:ext cx="5997388" cy="2137893"/>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conjunto dos números racionais é formado por todo número que pode ser escrito na forma fracionária. Esse conjunto é representado, simbolicamente, por: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ℚ</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d>
                        <m:dPr>
                          <m:begChr m:val="{"/>
                          <m:endChr m:val="}"/>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f>
                            <m:f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𝒂</m:t>
                              </m:r>
                            </m:num>
                            <m:den>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𝒃</m:t>
                              </m:r>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den>
                          </m:f>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𝑐𝑜𝑚</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𝒂</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𝑒</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𝒃</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𝑛</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ú</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𝑚𝑒𝑟𝑜𝑠</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𝑖𝑛𝑡𝑒𝑖𝑟𝑜𝑠</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𝑒</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𝒃</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≠0</m:t>
                          </m:r>
                        </m:e>
                      </m:d>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9B484441-C236-1294-7378-CEE5A7DD261A}"/>
                  </a:ext>
                </a:extLst>
              </p:cNvPr>
              <p:cNvSpPr txBox="1">
                <a:spLocks noRot="1" noChangeAspect="1" noMove="1" noResize="1" noEditPoints="1" noAdjustHandles="1" noChangeArrowheads="1" noChangeShapeType="1" noTextEdit="1"/>
              </p:cNvSpPr>
              <p:nvPr/>
            </p:nvSpPr>
            <p:spPr>
              <a:xfrm>
                <a:off x="6075918" y="2667586"/>
                <a:ext cx="5997388" cy="2137893"/>
              </a:xfrm>
              <a:prstGeom prst="rect">
                <a:avLst/>
              </a:prstGeom>
              <a:blipFill>
                <a:blip r:embed="rId5"/>
                <a:stretch>
                  <a:fillRect l="-1321" t="-1143" r="-1321"/>
                </a:stretch>
              </a:blipFill>
            </p:spPr>
            <p:txBody>
              <a:bodyPr/>
              <a:lstStyle/>
              <a:p>
                <a:r>
                  <a:rPr lang="pt-BR">
                    <a:noFill/>
                  </a:rPr>
                  <a:t> </a:t>
                </a:r>
              </a:p>
            </p:txBody>
          </p:sp>
        </mc:Fallback>
      </mc:AlternateContent>
    </p:spTree>
    <p:extLst>
      <p:ext uri="{BB962C8B-B14F-4D97-AF65-F5344CB8AC3E}">
        <p14:creationId xmlns:p14="http://schemas.microsoft.com/office/powerpoint/2010/main" val="3934561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5A212C54-6A33-CDD8-57DA-38A7D25E4579}"/>
                  </a:ext>
                </a:extLst>
              </p:cNvPr>
              <p:cNvSpPr txBox="1"/>
              <p:nvPr/>
            </p:nvSpPr>
            <p:spPr>
              <a:xfrm>
                <a:off x="-1" y="795328"/>
                <a:ext cx="6096000" cy="3303468"/>
              </a:xfrm>
              <a:prstGeom prst="rect">
                <a:avLst/>
              </a:prstGeom>
              <a:noFill/>
            </p:spPr>
            <p:txBody>
              <a:bodyPr wrap="square">
                <a:spAutoFit/>
              </a:bodyPr>
              <a:lstStyle/>
              <a:p>
                <a:pPr algn="just">
                  <a:spcAft>
                    <a:spcPts val="600"/>
                  </a:spcAft>
                </a:pPr>
                <a:r>
                  <a:rPr lang="pt-BR" sz="2200" b="1" kern="0" dirty="0">
                    <a:effectLst/>
                    <a:latin typeface="Arial Narrow" panose="020B0606020202030204" pitchFamily="34" charset="0"/>
                    <a:ea typeface="Aptos" panose="020B0004020202020204" pitchFamily="34" charset="0"/>
                    <a:cs typeface="ArialNarrow"/>
                  </a:rPr>
                  <a:t>Exemplo: </a:t>
                </a:r>
                <a:r>
                  <a:rPr lang="pt-BR" sz="2200" kern="0" dirty="0">
                    <a:effectLst/>
                    <a:latin typeface="Arial Narrow" panose="020B0606020202030204" pitchFamily="34" charset="0"/>
                    <a:ea typeface="Aptos" panose="020B0004020202020204" pitchFamily="34" charset="0"/>
                    <a:cs typeface="ArialNarrow"/>
                  </a:rPr>
                  <a:t>Cinco amigos almoçaram juntos em um restaurante e, no final, o valor da conta foi de R$ 137,00. Eles resolveram dividir a quantia igualmente entre eles. Podemos organizar esta situação, na </a:t>
                </a:r>
                <a:r>
                  <a:rPr lang="pt-BR" sz="2200" b="1" kern="0" dirty="0">
                    <a:effectLst/>
                    <a:latin typeface="Arial Narrow" panose="020B0606020202030204" pitchFamily="34" charset="0"/>
                    <a:ea typeface="Aptos" panose="020B0004020202020204" pitchFamily="34" charset="0"/>
                    <a:cs typeface="ArialNarrow"/>
                  </a:rPr>
                  <a:t>forma fracionária</a:t>
                </a:r>
                <a:r>
                  <a:rPr lang="pt-BR" sz="2200" kern="0" dirty="0">
                    <a:effectLst/>
                    <a:latin typeface="Arial Narrow" panose="020B0606020202030204" pitchFamily="34" charset="0"/>
                    <a:ea typeface="Aptos" panose="020B0004020202020204" pitchFamily="34" charset="0"/>
                    <a:cs typeface="ArialNarrow"/>
                  </a:rPr>
                  <a:t>, observe: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600"/>
                  </a:spcAft>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137÷5 = </m:t>
                      </m:r>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 137 </m:t>
                          </m:r>
                        </m:num>
                        <m:den>
                          <m:r>
                            <a:rPr lang="pt-BR" sz="2200" i="1" kern="0">
                              <a:effectLst/>
                              <a:latin typeface="Cambria Math" panose="02040503050406030204" pitchFamily="18" charset="0"/>
                              <a:ea typeface="Aptos" panose="020B0004020202020204" pitchFamily="34" charset="0"/>
                              <a:cs typeface="ArialNarrow"/>
                            </a:rPr>
                            <m:t>5</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600"/>
                  </a:spcAft>
                </a:pPr>
                <a:r>
                  <a:rPr lang="pt-BR" sz="2200" kern="0" dirty="0">
                    <a:effectLst/>
                    <a:latin typeface="Arial Narrow" panose="020B0606020202030204" pitchFamily="34" charset="0"/>
                    <a:ea typeface="Aptos" panose="020B0004020202020204" pitchFamily="34" charset="0"/>
                    <a:cs typeface="ArialNarrow"/>
                  </a:rPr>
                  <a:t>Além disso, ao efetuar essa divisão, obtemos um número não inteiro: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5A212C54-6A33-CDD8-57DA-38A7D25E4579}"/>
                  </a:ext>
                </a:extLst>
              </p:cNvPr>
              <p:cNvSpPr txBox="1">
                <a:spLocks noRot="1" noChangeAspect="1" noMove="1" noResize="1" noEditPoints="1" noAdjustHandles="1" noChangeArrowheads="1" noChangeShapeType="1" noTextEdit="1"/>
              </p:cNvSpPr>
              <p:nvPr/>
            </p:nvSpPr>
            <p:spPr>
              <a:xfrm>
                <a:off x="-1" y="795328"/>
                <a:ext cx="6096000" cy="3303468"/>
              </a:xfrm>
              <a:prstGeom prst="rect">
                <a:avLst/>
              </a:prstGeom>
              <a:blipFill>
                <a:blip r:embed="rId2"/>
                <a:stretch>
                  <a:fillRect l="-1300" t="-1107" r="-1300" b="-1107"/>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94C61E2E-2301-C1DA-6873-8D0F239666C9}"/>
              </a:ext>
            </a:extLst>
          </p:cNvPr>
          <p:cNvPicPr>
            <a:picLocks noChangeAspect="1"/>
          </p:cNvPicPr>
          <p:nvPr/>
        </p:nvPicPr>
        <p:blipFill>
          <a:blip r:embed="rId3"/>
          <a:srcRect r="80212" b="24835"/>
          <a:stretch>
            <a:fillRect/>
          </a:stretch>
        </p:blipFill>
        <p:spPr>
          <a:xfrm>
            <a:off x="2348170" y="3857363"/>
            <a:ext cx="1440000" cy="1868663"/>
          </a:xfrm>
          <a:prstGeom prst="rect">
            <a:avLst/>
          </a:prstGeom>
        </p:spPr>
      </p:pic>
      <p:sp>
        <p:nvSpPr>
          <p:cNvPr id="6" name="CaixaDeTexto 5">
            <a:extLst>
              <a:ext uri="{FF2B5EF4-FFF2-40B4-BE49-F238E27FC236}">
                <a16:creationId xmlns:a16="http://schemas.microsoft.com/office/drawing/2014/main" id="{ED2CAEE0-8074-7132-96BE-95EE1A2043DD}"/>
              </a:ext>
            </a:extLst>
          </p:cNvPr>
          <p:cNvSpPr txBox="1"/>
          <p:nvPr/>
        </p:nvSpPr>
        <p:spPr>
          <a:xfrm>
            <a:off x="0" y="5569699"/>
            <a:ext cx="6136340" cy="1288301"/>
          </a:xfrm>
          <a:prstGeom prst="rect">
            <a:avLst/>
          </a:prstGeom>
          <a:noFill/>
        </p:spPr>
        <p:txBody>
          <a:bodyPr wrap="square">
            <a:spAutoFit/>
          </a:bodyPr>
          <a:lstStyle/>
          <a:p>
            <a:pPr algn="just">
              <a:lnSpc>
                <a:spcPct val="115000"/>
              </a:lnSpc>
              <a:spcAft>
                <a:spcPts val="800"/>
              </a:spcAft>
            </a:pPr>
            <a:r>
              <a:rPr lang="pt-BR" sz="2100" kern="0" dirty="0">
                <a:effectLst/>
                <a:latin typeface="Arial Narrow" panose="020B0606020202030204" pitchFamily="34" charset="0"/>
                <a:ea typeface="Aptos" panose="020B0004020202020204" pitchFamily="34" charset="0"/>
                <a:cs typeface="ArialNarrow"/>
              </a:rPr>
              <a:t>Assim, cada amigo pagou o valor de R$ 27,40.</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100" kern="0" dirty="0">
                <a:effectLst/>
                <a:latin typeface="Arial Narrow" panose="020B0606020202030204" pitchFamily="34" charset="0"/>
                <a:ea typeface="Aptos" panose="020B0004020202020204" pitchFamily="34" charset="0"/>
                <a:cs typeface="ArialNarrow"/>
              </a:rPr>
              <a:t>Observe que o número </a:t>
            </a:r>
            <a:r>
              <a:rPr lang="pt-BR" sz="2100" b="1" kern="0" dirty="0">
                <a:effectLst/>
                <a:latin typeface="Arial Narrow" panose="020B0606020202030204" pitchFamily="34" charset="0"/>
                <a:ea typeface="Aptos" panose="020B0004020202020204" pitchFamily="34" charset="0"/>
                <a:cs typeface="ArialNarrow"/>
              </a:rPr>
              <a:t>27,40</a:t>
            </a:r>
            <a:r>
              <a:rPr lang="pt-BR" sz="2100" kern="0" dirty="0">
                <a:effectLst/>
                <a:latin typeface="Arial Narrow" panose="020B0606020202030204" pitchFamily="34" charset="0"/>
                <a:ea typeface="Aptos" panose="020B0004020202020204" pitchFamily="34" charset="0"/>
                <a:cs typeface="ArialNarrow"/>
              </a:rPr>
              <a:t> é um número decimal, portanto, é um número racional.</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F55139C5-3EA5-0512-8DA8-DCF0801068A8}"/>
              </a:ext>
            </a:extLst>
          </p:cNvPr>
          <p:cNvPicPr>
            <a:picLocks noChangeAspect="1"/>
          </p:cNvPicPr>
          <p:nvPr/>
        </p:nvPicPr>
        <p:blipFill>
          <a:blip r:embed="rId4"/>
          <a:srcRect r="48912" b="7520"/>
          <a:stretch/>
        </p:blipFill>
        <p:spPr>
          <a:xfrm>
            <a:off x="6732986" y="1742804"/>
            <a:ext cx="5040000" cy="4367222"/>
          </a:xfrm>
          <a:prstGeom prst="rect">
            <a:avLst/>
          </a:prstGeom>
        </p:spPr>
      </p:pic>
      <p:sp>
        <p:nvSpPr>
          <p:cNvPr id="9" name="CaixaDeTexto 8">
            <a:extLst>
              <a:ext uri="{FF2B5EF4-FFF2-40B4-BE49-F238E27FC236}">
                <a16:creationId xmlns:a16="http://schemas.microsoft.com/office/drawing/2014/main" id="{87B9DD69-B06B-93E9-D5E2-41E29181D5DD}"/>
              </a:ext>
            </a:extLst>
          </p:cNvPr>
          <p:cNvSpPr txBox="1"/>
          <p:nvPr/>
        </p:nvSpPr>
        <p:spPr>
          <a:xfrm>
            <a:off x="6095999" y="795328"/>
            <a:ext cx="6096000" cy="848437"/>
          </a:xfrm>
          <a:prstGeom prst="rect">
            <a:avLst/>
          </a:prstGeom>
          <a:noFill/>
        </p:spPr>
        <p:txBody>
          <a:bodyPr wrap="square">
            <a:spAutoFit/>
          </a:bodyPr>
          <a:lstStyle/>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Em resumo, temos as seguintes representações de números racionais.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012049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AD6C6F89-191C-D4BC-5D65-B735EDB2213D}"/>
              </a:ext>
            </a:extLst>
          </p:cNvPr>
          <p:cNvPicPr>
            <a:picLocks noChangeAspect="1"/>
          </p:cNvPicPr>
          <p:nvPr/>
        </p:nvPicPr>
        <p:blipFill>
          <a:blip r:embed="rId2"/>
          <a:srcRect t="1" r="51576" b="17196"/>
          <a:stretch/>
        </p:blipFill>
        <p:spPr>
          <a:xfrm>
            <a:off x="1019554" y="673608"/>
            <a:ext cx="4320000" cy="2079117"/>
          </a:xfrm>
          <a:prstGeom prst="rect">
            <a:avLst/>
          </a:prstGeom>
        </p:spPr>
      </p:pic>
      <p:pic>
        <p:nvPicPr>
          <p:cNvPr id="4" name="Imagem 3">
            <a:extLst>
              <a:ext uri="{FF2B5EF4-FFF2-40B4-BE49-F238E27FC236}">
                <a16:creationId xmlns:a16="http://schemas.microsoft.com/office/drawing/2014/main" id="{B52AC7D9-C9A7-2EC0-5653-A9A0AD6232DD}"/>
              </a:ext>
            </a:extLst>
          </p:cNvPr>
          <p:cNvPicPr>
            <a:picLocks noChangeAspect="1"/>
          </p:cNvPicPr>
          <p:nvPr/>
        </p:nvPicPr>
        <p:blipFill>
          <a:blip r:embed="rId3"/>
          <a:srcRect r="49283" b="7732"/>
          <a:stretch/>
        </p:blipFill>
        <p:spPr>
          <a:xfrm>
            <a:off x="848103" y="2752725"/>
            <a:ext cx="4571622" cy="4105275"/>
          </a:xfrm>
          <a:prstGeom prst="rect">
            <a:avLst/>
          </a:prstGeom>
        </p:spPr>
      </p:pic>
      <p:pic>
        <p:nvPicPr>
          <p:cNvPr id="5" name="Imagem 4">
            <a:extLst>
              <a:ext uri="{FF2B5EF4-FFF2-40B4-BE49-F238E27FC236}">
                <a16:creationId xmlns:a16="http://schemas.microsoft.com/office/drawing/2014/main" id="{73F70BA8-28D2-9CA8-9AEE-7F54EE700B33}"/>
              </a:ext>
            </a:extLst>
          </p:cNvPr>
          <p:cNvPicPr>
            <a:picLocks noChangeAspect="1"/>
          </p:cNvPicPr>
          <p:nvPr/>
        </p:nvPicPr>
        <p:blipFill rotWithShape="1">
          <a:blip r:embed="rId4">
            <a:extLst>
              <a:ext uri="{28A0092B-C50C-407E-A947-70E740481C1C}">
                <a14:useLocalDpi xmlns:a14="http://schemas.microsoft.com/office/drawing/2010/main" val="0"/>
              </a:ext>
            </a:extLst>
          </a:blip>
          <a:srcRect l="1742" r="63619" b="-4"/>
          <a:stretch>
            <a:fillRect/>
          </a:stretch>
        </p:blipFill>
        <p:spPr bwMode="auto">
          <a:xfrm>
            <a:off x="6224905" y="790575"/>
            <a:ext cx="2520000" cy="640226"/>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FC4D2B7B-9198-3FE6-D928-F96C31EF37F0}"/>
              </a:ext>
            </a:extLst>
          </p:cNvPr>
          <p:cNvSpPr txBox="1"/>
          <p:nvPr/>
        </p:nvSpPr>
        <p:spPr>
          <a:xfrm>
            <a:off x="5781675" y="1528992"/>
            <a:ext cx="6096000" cy="3800015"/>
          </a:xfrm>
          <a:prstGeom prst="rect">
            <a:avLst/>
          </a:prstGeom>
          <a:noFill/>
        </p:spPr>
        <p:txBody>
          <a:bodyPr wrap="square">
            <a:spAutoFit/>
          </a:bodyPr>
          <a:lstStyle/>
          <a:p>
            <a:pPr marL="457200"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11.</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Classifique cada sentença, a seguir, como verdadeira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V</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ou falsa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F</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O número 8 é inteiro.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O número –2 é natural.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Todo número racional é natural.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Todo número inteiro é racional.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Se um número é racional, ele pode ser inteiro.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Todo número que é natural, também é racional.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299830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814461-3D68-E91C-F7F8-F7AFEA305B35}"/>
              </a:ext>
            </a:extLst>
          </p:cNvPr>
          <p:cNvSpPr txBox="1"/>
          <p:nvPr/>
        </p:nvSpPr>
        <p:spPr>
          <a:xfrm>
            <a:off x="-419100" y="870624"/>
            <a:ext cx="6515100" cy="848437"/>
          </a:xfrm>
          <a:prstGeom prst="rect">
            <a:avLst/>
          </a:prstGeom>
          <a:noFill/>
        </p:spPr>
        <p:txBody>
          <a:bodyPr wrap="square">
            <a:spAutoFit/>
          </a:bodyPr>
          <a:lstStyle/>
          <a:p>
            <a:pPr marL="457200"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Reescreva os números racionais, a seguir, na forma decimal.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B3EABEDC-4C38-7782-75C1-C6DDD2F398B5}"/>
              </a:ext>
            </a:extLst>
          </p:cNvPr>
          <p:cNvPicPr>
            <a:picLocks noChangeAspect="1"/>
          </p:cNvPicPr>
          <p:nvPr/>
        </p:nvPicPr>
        <p:blipFill>
          <a:blip r:embed="rId2"/>
          <a:srcRect r="69630" b="19262"/>
          <a:stretch/>
        </p:blipFill>
        <p:spPr>
          <a:xfrm>
            <a:off x="629030" y="1719061"/>
            <a:ext cx="3960000" cy="2797184"/>
          </a:xfrm>
          <a:prstGeom prst="rect">
            <a:avLst/>
          </a:prstGeom>
        </p:spPr>
      </p:pic>
      <p:sp>
        <p:nvSpPr>
          <p:cNvPr id="6" name="CaixaDeTexto 5">
            <a:extLst>
              <a:ext uri="{FF2B5EF4-FFF2-40B4-BE49-F238E27FC236}">
                <a16:creationId xmlns:a16="http://schemas.microsoft.com/office/drawing/2014/main" id="{465F36B9-EFFA-0BD0-C3A6-CE60E19B2074}"/>
              </a:ext>
            </a:extLst>
          </p:cNvPr>
          <p:cNvSpPr txBox="1"/>
          <p:nvPr/>
        </p:nvSpPr>
        <p:spPr>
          <a:xfrm>
            <a:off x="5637160" y="777993"/>
            <a:ext cx="6554840" cy="769441"/>
          </a:xfrm>
          <a:prstGeom prst="rect">
            <a:avLst/>
          </a:prstGeom>
          <a:noFill/>
        </p:spPr>
        <p:txBody>
          <a:bodyPr wrap="square">
            <a:spAutoFit/>
          </a:bodyPr>
          <a:lstStyle/>
          <a:p>
            <a:pPr marL="457200"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13.</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Os números racionais, a seguir, estão escritos na forma decimal. Reescreva-os na forma de fração decimal.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2B9FFB94-2FA7-CF71-7D9F-FEEF3906206F}"/>
              </a:ext>
            </a:extLst>
          </p:cNvPr>
          <p:cNvPicPr>
            <a:picLocks noChangeAspect="1"/>
          </p:cNvPicPr>
          <p:nvPr/>
        </p:nvPicPr>
        <p:blipFill>
          <a:blip r:embed="rId3"/>
          <a:srcRect r="68913" b="20921"/>
          <a:stretch/>
        </p:blipFill>
        <p:spPr>
          <a:xfrm>
            <a:off x="6505956" y="1502988"/>
            <a:ext cx="4320000" cy="1773612"/>
          </a:xfrm>
          <a:prstGeom prst="rect">
            <a:avLst/>
          </a:prstGeom>
        </p:spPr>
      </p:pic>
      <p:sp>
        <p:nvSpPr>
          <p:cNvPr id="9" name="CaixaDeTexto 8">
            <a:extLst>
              <a:ext uri="{FF2B5EF4-FFF2-40B4-BE49-F238E27FC236}">
                <a16:creationId xmlns:a16="http://schemas.microsoft.com/office/drawing/2014/main" id="{CE19F4A6-9261-6953-2B4D-3C8B6B3E97A9}"/>
              </a:ext>
            </a:extLst>
          </p:cNvPr>
          <p:cNvSpPr txBox="1"/>
          <p:nvPr/>
        </p:nvSpPr>
        <p:spPr>
          <a:xfrm>
            <a:off x="6096000" y="3044279"/>
            <a:ext cx="6096000" cy="769441"/>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14.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Complete adequadamente o quadro com as diferentes representações de um número racional.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8B965FCB-8FFA-ABC4-66AA-B6D580292729}"/>
              </a:ext>
            </a:extLst>
          </p:cNvPr>
          <p:cNvPicPr>
            <a:picLocks noChangeAspect="1"/>
          </p:cNvPicPr>
          <p:nvPr/>
        </p:nvPicPr>
        <p:blipFill>
          <a:blip r:embed="rId4"/>
          <a:srcRect l="29080" r="29511" b="10322"/>
          <a:stretch/>
        </p:blipFill>
        <p:spPr>
          <a:xfrm>
            <a:off x="7434000" y="3784070"/>
            <a:ext cx="3420000" cy="3052989"/>
          </a:xfrm>
          <a:prstGeom prst="rect">
            <a:avLst/>
          </a:prstGeom>
        </p:spPr>
      </p:pic>
    </p:spTree>
    <p:extLst>
      <p:ext uri="{BB962C8B-B14F-4D97-AF65-F5344CB8AC3E}">
        <p14:creationId xmlns:p14="http://schemas.microsoft.com/office/powerpoint/2010/main" val="6153038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5488706-BC83-850C-432D-7D1321A92C39}"/>
              </a:ext>
            </a:extLst>
          </p:cNvPr>
          <p:cNvPicPr>
            <a:picLocks noChangeAspect="1"/>
          </p:cNvPicPr>
          <p:nvPr/>
        </p:nvPicPr>
        <p:blipFill>
          <a:blip r:embed="rId2"/>
          <a:stretch>
            <a:fillRect/>
          </a:stretch>
        </p:blipFill>
        <p:spPr>
          <a:xfrm>
            <a:off x="337590" y="642729"/>
            <a:ext cx="5400000" cy="2053706"/>
          </a:xfrm>
          <a:prstGeom prst="rect">
            <a:avLst/>
          </a:prstGeom>
        </p:spPr>
      </p:pic>
      <p:sp>
        <p:nvSpPr>
          <p:cNvPr id="5" name="CaixaDeTexto 4">
            <a:extLst>
              <a:ext uri="{FF2B5EF4-FFF2-40B4-BE49-F238E27FC236}">
                <a16:creationId xmlns:a16="http://schemas.microsoft.com/office/drawing/2014/main" id="{8D098C76-DE0E-E8EB-D939-329EAA004798}"/>
              </a:ext>
            </a:extLst>
          </p:cNvPr>
          <p:cNvSpPr txBox="1"/>
          <p:nvPr/>
        </p:nvSpPr>
        <p:spPr>
          <a:xfrm>
            <a:off x="-419479" y="2923791"/>
            <a:ext cx="6543675" cy="1237775"/>
          </a:xfrm>
          <a:prstGeom prst="rect">
            <a:avLst/>
          </a:prstGeom>
          <a:noFill/>
        </p:spPr>
        <p:txBody>
          <a:bodyPr wrap="square">
            <a:spAutoFit/>
          </a:bodyPr>
          <a:lstStyle/>
          <a:p>
            <a:pPr marL="457200" algn="just">
              <a:lnSpc>
                <a:spcPct val="115000"/>
              </a:lnSpc>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Beatriz comprou três cartelas de iogurte, com oito unidades cada, e pagou R$ 42,00.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o valor, em reais, de cada unidade de iogurte?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8C79767C-EC0F-F843-E23D-8103B5A539CB}"/>
              </a:ext>
            </a:extLst>
          </p:cNvPr>
          <p:cNvPicPr>
            <a:picLocks noChangeAspect="1"/>
          </p:cNvPicPr>
          <p:nvPr/>
        </p:nvPicPr>
        <p:blipFill>
          <a:blip r:embed="rId3"/>
          <a:srcRect r="72782" b="42416"/>
          <a:stretch/>
        </p:blipFill>
        <p:spPr>
          <a:xfrm>
            <a:off x="714755" y="4271457"/>
            <a:ext cx="3600000" cy="787487"/>
          </a:xfrm>
          <a:prstGeom prst="rect">
            <a:avLst/>
          </a:prstGeom>
        </p:spPr>
      </p:pic>
      <p:sp>
        <p:nvSpPr>
          <p:cNvPr id="8" name="CaixaDeTexto 7">
            <a:extLst>
              <a:ext uri="{FF2B5EF4-FFF2-40B4-BE49-F238E27FC236}">
                <a16:creationId xmlns:a16="http://schemas.microsoft.com/office/drawing/2014/main" id="{E0E5C0CC-63F1-46F0-5B4C-DF43CF99D402}"/>
              </a:ext>
            </a:extLst>
          </p:cNvPr>
          <p:cNvSpPr txBox="1"/>
          <p:nvPr/>
        </p:nvSpPr>
        <p:spPr>
          <a:xfrm>
            <a:off x="6096000" y="804730"/>
            <a:ext cx="6007894" cy="1729704"/>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2.</a:t>
            </a:r>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r>
              <a:rPr lang="pt-BR" sz="2200" kern="0" dirty="0">
                <a:solidFill>
                  <a:srgbClr val="000000"/>
                </a:solidFill>
                <a:effectLst/>
                <a:latin typeface="Arial Narrow" panose="020B0606020202030204" pitchFamily="34" charset="0"/>
                <a:ea typeface="Aptos" panose="020B0004020202020204" pitchFamily="34" charset="0"/>
                <a:cs typeface="ArialNarrow"/>
              </a:rPr>
              <a:t>Quatro amigos foram a uma pizzaria e a conta final totalizou R$ 286,00. Eles dividiram a conta igualmente.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solidFill>
                  <a:srgbClr val="000000"/>
                </a:solidFill>
                <a:effectLst/>
                <a:latin typeface="Arial Narrow" panose="020B0606020202030204" pitchFamily="34" charset="0"/>
                <a:ea typeface="Aptos" panose="020B0004020202020204" pitchFamily="34" charset="0"/>
                <a:cs typeface="ArialNarrow"/>
              </a:rPr>
              <a:t>O valor pago por cada amigo é</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95C604B0-238A-782D-FDDD-1DBA56101EE6}"/>
              </a:ext>
            </a:extLst>
          </p:cNvPr>
          <p:cNvPicPr>
            <a:picLocks noChangeAspect="1"/>
          </p:cNvPicPr>
          <p:nvPr/>
        </p:nvPicPr>
        <p:blipFill>
          <a:blip r:embed="rId4"/>
          <a:srcRect r="71922" b="38862"/>
          <a:stretch/>
        </p:blipFill>
        <p:spPr>
          <a:xfrm>
            <a:off x="7029830" y="2696435"/>
            <a:ext cx="3600000" cy="810485"/>
          </a:xfrm>
          <a:prstGeom prst="rect">
            <a:avLst/>
          </a:prstGeom>
        </p:spPr>
      </p:pic>
    </p:spTree>
    <p:extLst>
      <p:ext uri="{BB962C8B-B14F-4D97-AF65-F5344CB8AC3E}">
        <p14:creationId xmlns:p14="http://schemas.microsoft.com/office/powerpoint/2010/main" val="3255554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2AC3ACD5-4E79-5725-6EC2-AD6653CBCB93}"/>
              </a:ext>
            </a:extLst>
          </p:cNvPr>
          <p:cNvPicPr>
            <a:picLocks noChangeAspect="1"/>
          </p:cNvPicPr>
          <p:nvPr/>
        </p:nvPicPr>
        <p:blipFill rotWithShape="1">
          <a:blip r:embed="rId2">
            <a:extLst>
              <a:ext uri="{28A0092B-C50C-407E-A947-70E740481C1C}">
                <a14:useLocalDpi xmlns:a14="http://schemas.microsoft.com/office/drawing/2010/main" val="0"/>
              </a:ext>
            </a:extLst>
          </a:blip>
          <a:srcRect l="959" t="3787" r="3035" b="2273"/>
          <a:stretch>
            <a:fillRect/>
          </a:stretch>
        </p:blipFill>
        <p:spPr bwMode="auto">
          <a:xfrm>
            <a:off x="92710" y="768985"/>
            <a:ext cx="3240000" cy="667923"/>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BA52CA6D-248D-1C95-2E7C-8E9F19844CEF}"/>
                  </a:ext>
                </a:extLst>
              </p:cNvPr>
              <p:cNvSpPr txBox="1"/>
              <p:nvPr/>
            </p:nvSpPr>
            <p:spPr>
              <a:xfrm>
                <a:off x="0" y="1436908"/>
                <a:ext cx="6096000" cy="4745338"/>
              </a:xfrm>
              <a:prstGeom prst="rect">
                <a:avLst/>
              </a:prstGeom>
              <a:noFill/>
            </p:spPr>
            <p:txBody>
              <a:bodyPr wrap="square">
                <a:spAutoFit/>
              </a:bodyPr>
              <a:lstStyle/>
              <a:p>
                <a:pPr algn="ctr">
                  <a:spcAft>
                    <a:spcPts val="800"/>
                  </a:spcAft>
                </a:pPr>
                <a:r>
                  <a:rPr lang="pt-BR" sz="2200" b="1" kern="0" dirty="0">
                    <a:effectLst/>
                    <a:latin typeface="Arial Narrow" panose="020B0606020202030204" pitchFamily="34" charset="0"/>
                    <a:ea typeface="Aptos" panose="020B0004020202020204" pitchFamily="34" charset="0"/>
                    <a:cs typeface="ArialNarrow"/>
                  </a:rPr>
                  <a:t>COMPARAÇÃO E ORDENAÇÃO DE NÚMEROS RACIONAIS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0" dirty="0">
                    <a:effectLst/>
                    <a:latin typeface="Arial Narrow" panose="020B0606020202030204" pitchFamily="34" charset="0"/>
                    <a:ea typeface="Aptos" panose="020B0004020202020204" pitchFamily="34" charset="0"/>
                    <a:cs typeface="ArialNarrow"/>
                  </a:rPr>
                  <a:t>Comparar números racionais é dizer qual o menor e o maior entre uma lista de números. E a ordenação é a última etapa do processo de comparação, ou seja, é organizar os números em uma ordem (crescente ou decrescente).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0" dirty="0">
                    <a:effectLst/>
                    <a:latin typeface="Arial Narrow" panose="020B0606020202030204" pitchFamily="34" charset="0"/>
                    <a:ea typeface="Aptos" panose="020B0004020202020204" pitchFamily="34" charset="0"/>
                    <a:cs typeface="ArialNarrow"/>
                  </a:rPr>
                  <a:t>Observe a situação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0" dirty="0">
                    <a:effectLst/>
                    <a:latin typeface="Arial Narrow" panose="020B0606020202030204" pitchFamily="34" charset="0"/>
                    <a:ea typeface="Aptos" panose="020B0004020202020204" pitchFamily="34" charset="0"/>
                    <a:cs typeface="ArialNarrow"/>
                  </a:rPr>
                  <a:t>Susane e </a:t>
                </a:r>
                <a:r>
                  <a:rPr lang="pt-BR" sz="2200" kern="0" dirty="0">
                    <a:solidFill>
                      <a:srgbClr val="000000"/>
                    </a:solidFill>
                    <a:effectLst/>
                    <a:latin typeface="Arial Narrow" panose="020B0606020202030204" pitchFamily="34" charset="0"/>
                    <a:ea typeface="Times New Roman" panose="02020603050405020304" pitchFamily="18" charset="0"/>
                    <a:cs typeface="ArialNarrow"/>
                  </a:rPr>
                  <a:t>Estefani </a:t>
                </a:r>
                <a:r>
                  <a:rPr lang="pt-BR" sz="2200" kern="0" dirty="0">
                    <a:solidFill>
                      <a:srgbClr val="000000"/>
                    </a:solidFill>
                    <a:effectLst/>
                    <a:latin typeface="Arial Narrow" panose="020B0606020202030204" pitchFamily="34" charset="0"/>
                    <a:ea typeface="Aptos" panose="020B0004020202020204" pitchFamily="34" charset="0"/>
                    <a:cs typeface="ArialNarrow"/>
                  </a:rPr>
                  <a:t>estão competindo em uma maratona. Em certo momento, Susane percorreu cerca de </a:t>
                </a:r>
                <a14:m>
                  <m:oMath xmlns:m="http://schemas.openxmlformats.org/officeDocument/2006/math">
                    <m:f>
                      <m:fPr>
                        <m:ctrlPr>
                          <a:rPr lang="pt-BR" sz="2200" i="1" kern="0">
                            <a:solidFill>
                              <a:srgbClr val="000000"/>
                            </a:solidFill>
                            <a:effectLst/>
                            <a:latin typeface="Cambria Math" panose="02040503050406030204" pitchFamily="18" charset="0"/>
                            <a:ea typeface="Aptos" panose="020B0004020202020204" pitchFamily="34" charset="0"/>
                            <a:cs typeface="ArialNarrow"/>
                          </a:rPr>
                        </m:ctrlPr>
                      </m:fPr>
                      <m:num>
                        <m:r>
                          <a:rPr lang="pt-BR" sz="2200" i="1" kern="0">
                            <a:solidFill>
                              <a:srgbClr val="000000"/>
                            </a:solidFill>
                            <a:effectLst/>
                            <a:latin typeface="Cambria Math" panose="02040503050406030204" pitchFamily="18" charset="0"/>
                            <a:ea typeface="Aptos" panose="020B0004020202020204" pitchFamily="34" charset="0"/>
                            <a:cs typeface="ArialNarrow"/>
                          </a:rPr>
                          <m:t>4</m:t>
                        </m:r>
                      </m:num>
                      <m:den>
                        <m:r>
                          <a:rPr lang="pt-BR" sz="2200" i="1" kern="0">
                            <a:solidFill>
                              <a:srgbClr val="000000"/>
                            </a:solidFill>
                            <a:effectLst/>
                            <a:latin typeface="Cambria Math" panose="02040503050406030204" pitchFamily="18" charset="0"/>
                            <a:ea typeface="Aptos" panose="020B0004020202020204" pitchFamily="34" charset="0"/>
                            <a:cs typeface="ArialNarrow"/>
                          </a:rPr>
                          <m:t> 5 </m:t>
                        </m:r>
                      </m:den>
                    </m:f>
                  </m:oMath>
                </a14:m>
                <a:r>
                  <a:rPr lang="pt-BR" sz="2200" kern="0" dirty="0">
                    <a:solidFill>
                      <a:srgbClr val="000000"/>
                    </a:solidFill>
                    <a:effectLst/>
                    <a:latin typeface="Arial Narrow" panose="020B0606020202030204" pitchFamily="34" charset="0"/>
                    <a:ea typeface="Times New Roman" panose="02020603050405020304" pitchFamily="18" charset="0"/>
                    <a:cs typeface="ArialNarrow"/>
                  </a:rPr>
                  <a:t> do percurso total e </a:t>
                </a:r>
                <a:r>
                  <a:rPr lang="pt-BR" sz="2200" kern="0" dirty="0">
                    <a:solidFill>
                      <a:srgbClr val="000000"/>
                    </a:solidFill>
                    <a:effectLst/>
                    <a:latin typeface="Arial Narrow" panose="020B0606020202030204" pitchFamily="34" charset="0"/>
                    <a:ea typeface="Aptos" panose="020B0004020202020204" pitchFamily="34" charset="0"/>
                    <a:cs typeface="ArialNarrow"/>
                  </a:rPr>
                  <a:t>Estefani </a:t>
                </a:r>
                <a14:m>
                  <m:oMath xmlns:m="http://schemas.openxmlformats.org/officeDocument/2006/math">
                    <m:f>
                      <m:fPr>
                        <m:ctrlPr>
                          <a:rPr lang="pt-BR" sz="2200" i="1" kern="0">
                            <a:solidFill>
                              <a:srgbClr val="000000"/>
                            </a:solidFill>
                            <a:effectLst/>
                            <a:latin typeface="Cambria Math" panose="02040503050406030204" pitchFamily="18" charset="0"/>
                            <a:ea typeface="Times New Roman" panose="02020603050405020304" pitchFamily="18" charset="0"/>
                            <a:cs typeface="ArialNarrow"/>
                          </a:rPr>
                        </m:ctrlPr>
                      </m:fPr>
                      <m:num>
                        <m:r>
                          <a:rPr lang="pt-BR" sz="2200" i="1" kern="0">
                            <a:solidFill>
                              <a:srgbClr val="000000"/>
                            </a:solidFill>
                            <a:effectLst/>
                            <a:latin typeface="Cambria Math" panose="02040503050406030204" pitchFamily="18" charset="0"/>
                            <a:ea typeface="Times New Roman" panose="02020603050405020304" pitchFamily="18" charset="0"/>
                            <a:cs typeface="ArialNarrow"/>
                          </a:rPr>
                          <m:t>14</m:t>
                        </m:r>
                      </m:num>
                      <m:den>
                        <m:r>
                          <a:rPr lang="pt-BR" sz="2200" i="1" kern="0">
                            <a:solidFill>
                              <a:srgbClr val="000000"/>
                            </a:solidFill>
                            <a:effectLst/>
                            <a:latin typeface="Cambria Math" panose="02040503050406030204" pitchFamily="18" charset="0"/>
                            <a:ea typeface="Times New Roman" panose="02020603050405020304" pitchFamily="18" charset="0"/>
                            <a:cs typeface="ArialNarrow"/>
                          </a:rPr>
                          <m:t> 20 </m:t>
                        </m:r>
                      </m:den>
                    </m:f>
                    <m:r>
                      <a:rPr lang="pt-BR" sz="2200" i="1" kern="0">
                        <a:solidFill>
                          <a:srgbClr val="000000"/>
                        </a:solidFill>
                        <a:effectLst/>
                        <a:latin typeface="Cambria Math" panose="02040503050406030204" pitchFamily="18" charset="0"/>
                        <a:ea typeface="Times New Roman" panose="02020603050405020304" pitchFamily="18" charset="0"/>
                        <a:cs typeface="ArialNarrow"/>
                      </a:rPr>
                      <m:t>∙</m:t>
                    </m:r>
                  </m:oMath>
                </a14:m>
                <a:r>
                  <a:rPr lang="pt-BR" sz="2200" kern="0" dirty="0">
                    <a:solidFill>
                      <a:srgbClr val="000000"/>
                    </a:solidFill>
                    <a:effectLst/>
                    <a:latin typeface="Arial Narrow" panose="020B0606020202030204" pitchFamily="34" charset="0"/>
                    <a:ea typeface="Times New Roman" panose="02020603050405020304" pitchFamily="18" charset="0"/>
                    <a:cs typeface="ArialNarrow"/>
                  </a:rPr>
                  <a:t> Neste momento, quem está na frente?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BA52CA6D-248D-1C95-2E7C-8E9F19844CEF}"/>
                  </a:ext>
                </a:extLst>
              </p:cNvPr>
              <p:cNvSpPr txBox="1">
                <a:spLocks noRot="1" noChangeAspect="1" noMove="1" noResize="1" noEditPoints="1" noAdjustHandles="1" noChangeArrowheads="1" noChangeShapeType="1" noTextEdit="1"/>
              </p:cNvSpPr>
              <p:nvPr/>
            </p:nvSpPr>
            <p:spPr>
              <a:xfrm>
                <a:off x="0" y="1436908"/>
                <a:ext cx="6096000" cy="4745338"/>
              </a:xfrm>
              <a:prstGeom prst="rect">
                <a:avLst/>
              </a:prstGeom>
              <a:blipFill>
                <a:blip r:embed="rId3"/>
                <a:stretch>
                  <a:fillRect l="-1300" t="-900" r="-1300" b="-1542"/>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4D476021-80C2-02C6-054E-BCF435F45FC6}"/>
              </a:ext>
            </a:extLst>
          </p:cNvPr>
          <p:cNvSpPr txBox="1"/>
          <p:nvPr/>
        </p:nvSpPr>
        <p:spPr>
          <a:xfrm>
            <a:off x="-19050" y="5978008"/>
            <a:ext cx="6134100" cy="848437"/>
          </a:xfrm>
          <a:prstGeom prst="rect">
            <a:avLst/>
          </a:prstGeom>
          <a:noFill/>
        </p:spPr>
        <p:txBody>
          <a:bodyPr wrap="square">
            <a:spAutoFit/>
          </a:bodyPr>
          <a:lstStyle/>
          <a:p>
            <a:pPr>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Para responder o questionamento, pode-se fazer uso de dois métodos: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EE197A2B-8948-10FE-B575-56E48E946C59}"/>
                  </a:ext>
                </a:extLst>
              </p:cNvPr>
              <p:cNvSpPr txBox="1"/>
              <p:nvPr/>
            </p:nvSpPr>
            <p:spPr>
              <a:xfrm>
                <a:off x="6076950" y="694804"/>
                <a:ext cx="6134100" cy="6386941"/>
              </a:xfrm>
              <a:prstGeom prst="rect">
                <a:avLst/>
              </a:prstGeom>
              <a:noFill/>
            </p:spPr>
            <p:txBody>
              <a:bodyPr wrap="square">
                <a:spAutoFit/>
              </a:bodyPr>
              <a:lstStyle/>
              <a:p>
                <a:pPr marL="342900" lvl="0" indent="-342900">
                  <a:spcAft>
                    <a:spcPts val="800"/>
                  </a:spcAft>
                  <a:buFont typeface="Wingdings" panose="05000000000000000000" pitchFamily="2" charset="2"/>
                  <a:buChar char=""/>
                </a:pPr>
                <a:r>
                  <a:rPr lang="pt-BR" sz="2200" b="1" kern="0" dirty="0">
                    <a:effectLst/>
                    <a:latin typeface="Arial Narrow" panose="020B0606020202030204" pitchFamily="34" charset="0"/>
                    <a:ea typeface="Aptos" panose="020B0004020202020204" pitchFamily="34" charset="0"/>
                    <a:cs typeface="ArialNarrow"/>
                  </a:rPr>
                  <a:t>Comparação de frações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0" dirty="0">
                    <a:effectLst/>
                    <a:latin typeface="Arial Narrow" panose="020B0606020202030204" pitchFamily="34" charset="0"/>
                    <a:ea typeface="Aptos" panose="020B0004020202020204" pitchFamily="34" charset="0"/>
                    <a:cs typeface="ArialNarrow"/>
                  </a:rPr>
                  <a:t>Para comparar duas ou mais frações, podemos deixá-las com o mesmo numerador ou denominador. Nesse caso, reescreveremos a fração </a:t>
                </a:r>
                <a14:m>
                  <m:oMath xmlns:m="http://schemas.openxmlformats.org/officeDocument/2006/math">
                    <m:f>
                      <m:fPr>
                        <m:ctrlPr>
                          <a:rPr lang="pt-BR" sz="2200" b="1" i="1" kern="0">
                            <a:solidFill>
                              <a:srgbClr val="BF4E14"/>
                            </a:solidFill>
                            <a:effectLst/>
                            <a:latin typeface="Cambria Math" panose="02040503050406030204" pitchFamily="18" charset="0"/>
                            <a:ea typeface="Aptos" panose="020B0004020202020204" pitchFamily="34" charset="0"/>
                            <a:cs typeface="ArialNarrow"/>
                          </a:rPr>
                        </m:ctrlPr>
                      </m:fPr>
                      <m:num>
                        <m:r>
                          <a:rPr lang="pt-BR" sz="2200" b="1" i="1" kern="0">
                            <a:solidFill>
                              <a:srgbClr val="BF4E14"/>
                            </a:solidFill>
                            <a:effectLst/>
                            <a:latin typeface="Cambria Math" panose="02040503050406030204" pitchFamily="18" charset="0"/>
                            <a:ea typeface="Aptos" panose="020B0004020202020204" pitchFamily="34" charset="0"/>
                            <a:cs typeface="ArialNarrow"/>
                          </a:rPr>
                          <m:t>𝟒</m:t>
                        </m:r>
                      </m:num>
                      <m:den>
                        <m:r>
                          <a:rPr lang="pt-BR" sz="2200" b="1" i="1" kern="0">
                            <a:solidFill>
                              <a:srgbClr val="BF4E14"/>
                            </a:solidFill>
                            <a:effectLst/>
                            <a:latin typeface="Cambria Math" panose="02040503050406030204" pitchFamily="18" charset="0"/>
                            <a:ea typeface="Aptos" panose="020B0004020202020204" pitchFamily="34" charset="0"/>
                            <a:cs typeface="ArialNarrow"/>
                          </a:rPr>
                          <m:t> </m:t>
                        </m:r>
                        <m:r>
                          <a:rPr lang="pt-BR" sz="2200" b="1" i="1" kern="0">
                            <a:solidFill>
                              <a:srgbClr val="BF4E14"/>
                            </a:solidFill>
                            <a:effectLst/>
                            <a:latin typeface="Cambria Math" panose="02040503050406030204" pitchFamily="18" charset="0"/>
                            <a:ea typeface="Aptos" panose="020B0004020202020204" pitchFamily="34" charset="0"/>
                            <a:cs typeface="ArialNarrow"/>
                          </a:rPr>
                          <m:t>𝟓</m:t>
                        </m:r>
                        <m:r>
                          <a:rPr lang="pt-BR" sz="2200" b="1" i="1" kern="0">
                            <a:solidFill>
                              <a:srgbClr val="BF4E14"/>
                            </a:solidFill>
                            <a:effectLst/>
                            <a:latin typeface="Cambria Math" panose="02040503050406030204" pitchFamily="18" charset="0"/>
                            <a:ea typeface="Aptos" panose="020B0004020202020204" pitchFamily="34" charset="0"/>
                            <a:cs typeface="ArialNarrow"/>
                          </a:rPr>
                          <m:t> </m:t>
                        </m:r>
                      </m:den>
                    </m:f>
                  </m:oMath>
                </a14:m>
                <a:r>
                  <a:rPr lang="pt-BR" sz="2200" kern="0" dirty="0">
                    <a:solidFill>
                      <a:srgbClr val="E97132"/>
                    </a:solidFill>
                    <a:effectLst/>
                    <a:latin typeface="Arial Narrow" panose="020B0606020202030204" pitchFamily="34" charset="0"/>
                    <a:ea typeface="Times New Roman" panose="02020603050405020304" pitchFamily="18" charset="0"/>
                    <a:cs typeface="ArialNarrow"/>
                  </a:rPr>
                  <a:t> </a:t>
                </a:r>
                <a:r>
                  <a:rPr lang="pt-BR" sz="2200" kern="0" dirty="0">
                    <a:effectLst/>
                    <a:latin typeface="Arial Narrow" panose="020B0606020202030204" pitchFamily="34" charset="0"/>
                    <a:ea typeface="Times New Roman" panose="02020603050405020304" pitchFamily="18" charset="0"/>
                    <a:cs typeface="ArialNarrow"/>
                  </a:rPr>
                  <a:t>com denominador </a:t>
                </a:r>
                <a14:m>
                  <m:oMath xmlns:m="http://schemas.openxmlformats.org/officeDocument/2006/math">
                    <m:r>
                      <a:rPr lang="pt-BR" sz="2200" b="1" i="1" kern="0">
                        <a:solidFill>
                          <a:srgbClr val="196B24"/>
                        </a:solidFill>
                        <a:effectLst/>
                        <a:latin typeface="Cambria Math" panose="02040503050406030204" pitchFamily="18" charset="0"/>
                        <a:ea typeface="Times New Roman" panose="02020603050405020304" pitchFamily="18" charset="0"/>
                        <a:cs typeface="ArialNarrow"/>
                      </a:rPr>
                      <m:t>𝟐𝟎</m:t>
                    </m:r>
                  </m:oMath>
                </a14:m>
                <a:r>
                  <a:rPr lang="pt-BR" sz="2200" kern="0" dirty="0">
                    <a:effectLst/>
                    <a:latin typeface="Arial Narrow" panose="020B0606020202030204" pitchFamily="34" charset="0"/>
                    <a:ea typeface="Times New Roman" panose="02020603050405020304" pitchFamily="18" charset="0"/>
                    <a:cs typeface="ArialNarrow"/>
                  </a:rPr>
                  <a:t>, deixando-a igual ao denominador da fração </a:t>
                </a:r>
                <a14:m>
                  <m:oMath xmlns:m="http://schemas.openxmlformats.org/officeDocument/2006/math">
                    <m:f>
                      <m:fPr>
                        <m:ctrlPr>
                          <a:rPr lang="pt-BR" sz="2200" b="1" i="1" kern="0">
                            <a:solidFill>
                              <a:srgbClr val="196B24"/>
                            </a:solidFill>
                            <a:effectLst/>
                            <a:latin typeface="Cambria Math" panose="02040503050406030204" pitchFamily="18" charset="0"/>
                            <a:ea typeface="Times New Roman" panose="02020603050405020304" pitchFamily="18" charset="0"/>
                            <a:cs typeface="ArialNarrow"/>
                          </a:rPr>
                        </m:ctrlPr>
                      </m:fPr>
                      <m:num>
                        <m:r>
                          <a:rPr lang="pt-BR" sz="2200" b="1" i="1" kern="0">
                            <a:solidFill>
                              <a:srgbClr val="196B24"/>
                            </a:solidFill>
                            <a:effectLst/>
                            <a:latin typeface="Cambria Math" panose="02040503050406030204" pitchFamily="18" charset="0"/>
                            <a:ea typeface="Times New Roman" panose="02020603050405020304" pitchFamily="18" charset="0"/>
                            <a:cs typeface="ArialNarrow"/>
                          </a:rPr>
                          <m:t>𝟏𝟒</m:t>
                        </m:r>
                      </m:num>
                      <m:den>
                        <m:r>
                          <a:rPr lang="pt-BR" sz="2200" b="1" i="1" kern="0">
                            <a:solidFill>
                              <a:srgbClr val="196B24"/>
                            </a:solidFill>
                            <a:effectLst/>
                            <a:latin typeface="Cambria Math" panose="02040503050406030204" pitchFamily="18" charset="0"/>
                            <a:ea typeface="Times New Roman" panose="02020603050405020304" pitchFamily="18" charset="0"/>
                            <a:cs typeface="ArialNarrow"/>
                          </a:rPr>
                          <m:t> </m:t>
                        </m:r>
                        <m:r>
                          <a:rPr lang="pt-BR" sz="2200" b="1" i="1" kern="0">
                            <a:solidFill>
                              <a:srgbClr val="196B24"/>
                            </a:solidFill>
                            <a:effectLst/>
                            <a:latin typeface="Cambria Math" panose="02040503050406030204" pitchFamily="18" charset="0"/>
                            <a:ea typeface="Times New Roman" panose="02020603050405020304" pitchFamily="18" charset="0"/>
                            <a:cs typeface="ArialNarrow"/>
                          </a:rPr>
                          <m:t>𝟐𝟎</m:t>
                        </m:r>
                        <m:r>
                          <a:rPr lang="pt-BR" sz="2200" b="1" i="1" kern="0">
                            <a:solidFill>
                              <a:srgbClr val="196B24"/>
                            </a:solidFill>
                            <a:effectLst/>
                            <a:latin typeface="Cambria Math" panose="02040503050406030204" pitchFamily="18" charset="0"/>
                            <a:ea typeface="Times New Roman" panose="02020603050405020304" pitchFamily="18" charset="0"/>
                            <a:cs typeface="ArialNarrow"/>
                          </a:rPr>
                          <m:t> </m:t>
                        </m:r>
                      </m:den>
                    </m:f>
                    <m:r>
                      <a:rPr lang="pt-BR" sz="2200" i="1" kern="0">
                        <a:solidFill>
                          <a:srgbClr val="000000"/>
                        </a:solidFill>
                        <a:effectLst/>
                        <a:latin typeface="Cambria Math" panose="02040503050406030204" pitchFamily="18" charset="0"/>
                        <a:ea typeface="Times New Roman" panose="02020603050405020304" pitchFamily="18" charset="0"/>
                        <a:cs typeface="ArialNarrow"/>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Bef>
                    <a:spcPts val="200"/>
                  </a:spcBef>
                  <a:spcAft>
                    <a:spcPts val="200"/>
                  </a:spcAft>
                </a:pPr>
                <a14:m>
                  <m:oMathPara xmlns:m="http://schemas.openxmlformats.org/officeDocument/2006/math">
                    <m:oMathParaPr>
                      <m:jc m:val="centerGroup"/>
                    </m:oMathParaPr>
                    <m:oMath xmlns:m="http://schemas.openxmlformats.org/officeDocument/2006/math">
                      <m:f>
                        <m:fPr>
                          <m:ctrlPr>
                            <a:rPr lang="pt-BR" sz="2200" b="1" i="1" kern="0">
                              <a:solidFill>
                                <a:srgbClr val="BF4E14"/>
                              </a:solidFill>
                              <a:effectLst/>
                              <a:latin typeface="Cambria Math" panose="02040503050406030204" pitchFamily="18" charset="0"/>
                              <a:ea typeface="Aptos" panose="020B0004020202020204" pitchFamily="34" charset="0"/>
                              <a:cs typeface="ArialNarrow"/>
                            </a:rPr>
                          </m:ctrlPr>
                        </m:fPr>
                        <m:num>
                          <m:r>
                            <a:rPr lang="pt-BR" sz="2200" b="1" i="1" kern="0">
                              <a:solidFill>
                                <a:srgbClr val="BF4E14"/>
                              </a:solidFill>
                              <a:effectLst/>
                              <a:latin typeface="Cambria Math" panose="02040503050406030204" pitchFamily="18" charset="0"/>
                              <a:ea typeface="Aptos" panose="020B0004020202020204" pitchFamily="34" charset="0"/>
                              <a:cs typeface="ArialNarrow"/>
                            </a:rPr>
                            <m:t>𝟒</m:t>
                          </m:r>
                        </m:num>
                        <m:den>
                          <m:r>
                            <a:rPr lang="pt-BR" sz="2200" b="1" i="1" kern="0">
                              <a:solidFill>
                                <a:srgbClr val="BF4E14"/>
                              </a:solidFill>
                              <a:effectLst/>
                              <a:latin typeface="Cambria Math" panose="02040503050406030204" pitchFamily="18" charset="0"/>
                              <a:ea typeface="Aptos" panose="020B0004020202020204" pitchFamily="34" charset="0"/>
                              <a:cs typeface="ArialNarrow"/>
                            </a:rPr>
                            <m:t> </m:t>
                          </m:r>
                          <m:r>
                            <a:rPr lang="pt-BR" sz="2200" b="1" i="1" kern="0">
                              <a:solidFill>
                                <a:srgbClr val="BF4E14"/>
                              </a:solidFill>
                              <a:effectLst/>
                              <a:latin typeface="Cambria Math" panose="02040503050406030204" pitchFamily="18" charset="0"/>
                              <a:ea typeface="Aptos" panose="020B0004020202020204" pitchFamily="34" charset="0"/>
                              <a:cs typeface="ArialNarrow"/>
                            </a:rPr>
                            <m:t>𝟓</m:t>
                          </m:r>
                          <m:r>
                            <a:rPr lang="pt-BR" sz="2200" b="1" i="1" kern="0">
                              <a:solidFill>
                                <a:srgbClr val="BF4E14"/>
                              </a:solidFill>
                              <a:effectLst/>
                              <a:latin typeface="Cambria Math" panose="02040503050406030204" pitchFamily="18" charset="0"/>
                              <a:ea typeface="Aptos" panose="020B0004020202020204" pitchFamily="34" charset="0"/>
                              <a:cs typeface="ArialNarrow"/>
                            </a:rPr>
                            <m:t> </m:t>
                          </m:r>
                        </m:den>
                      </m:f>
                      <m:r>
                        <a:rPr lang="pt-BR" sz="2200" i="1" kern="0">
                          <a:effectLst/>
                          <a:latin typeface="Cambria Math" panose="02040503050406030204" pitchFamily="18" charset="0"/>
                          <a:ea typeface="Aptos" panose="020B0004020202020204" pitchFamily="34" charset="0"/>
                          <a:cs typeface="ArialNarrow"/>
                        </a:rPr>
                        <m:t>=</m:t>
                      </m:r>
                      <m:f>
                        <m:fPr>
                          <m:ctrlPr>
                            <a:rPr lang="pt-BR" sz="2200" i="1" kern="0">
                              <a:effectLst/>
                              <a:latin typeface="Cambria Math" panose="02040503050406030204" pitchFamily="18" charset="0"/>
                              <a:ea typeface="Aptos" panose="020B0004020202020204" pitchFamily="34" charset="0"/>
                              <a:cs typeface="ArialNarrow"/>
                            </a:rPr>
                          </m:ctrlPr>
                        </m:fPr>
                        <m:num>
                          <m:sSup>
                            <m:sSupPr>
                              <m:ctrlPr>
                                <a:rPr lang="pt-BR" sz="2200" i="1" kern="0">
                                  <a:effectLst/>
                                  <a:latin typeface="Cambria Math" panose="02040503050406030204" pitchFamily="18" charset="0"/>
                                  <a:ea typeface="Aptos" panose="020B0004020202020204" pitchFamily="34" charset="0"/>
                                  <a:cs typeface="ArialNarrow"/>
                                </a:rPr>
                              </m:ctrlPr>
                            </m:sSupPr>
                            <m:e>
                              <m:r>
                                <a:rPr lang="pt-BR" sz="2200" i="1" kern="0">
                                  <a:effectLst/>
                                  <a:latin typeface="Cambria Math" panose="02040503050406030204" pitchFamily="18" charset="0"/>
                                  <a:ea typeface="Aptos" panose="020B0004020202020204" pitchFamily="34" charset="0"/>
                                  <a:cs typeface="ArialNarrow"/>
                                </a:rPr>
                                <m:t>4</m:t>
                              </m:r>
                            </m:e>
                            <m:sup>
                              <m:r>
                                <a:rPr lang="pt-BR" sz="2200" i="1" kern="0">
                                  <a:effectLst/>
                                  <a:latin typeface="Cambria Math" panose="02040503050406030204" pitchFamily="18" charset="0"/>
                                  <a:ea typeface="Aptos" panose="020B0004020202020204" pitchFamily="34" charset="0"/>
                                  <a:cs typeface="ArialNarrow"/>
                                </a:rPr>
                                <m:t>   ×4</m:t>
                              </m:r>
                            </m:sup>
                          </m:sSup>
                        </m:num>
                        <m:den>
                          <m:r>
                            <a:rPr lang="pt-BR" sz="2200" i="1" kern="0">
                              <a:effectLst/>
                              <a:latin typeface="Cambria Math" panose="02040503050406030204" pitchFamily="18" charset="0"/>
                              <a:ea typeface="Aptos" panose="020B0004020202020204" pitchFamily="34" charset="0"/>
                              <a:cs typeface="ArialNarrow"/>
                            </a:rPr>
                            <m:t> </m:t>
                          </m:r>
                          <m:sSub>
                            <m:sSubPr>
                              <m:ctrlPr>
                                <a:rPr lang="pt-BR" sz="2200" i="1" kern="0">
                                  <a:effectLst/>
                                  <a:latin typeface="Cambria Math" panose="02040503050406030204" pitchFamily="18" charset="0"/>
                                  <a:ea typeface="Aptos" panose="020B0004020202020204" pitchFamily="34" charset="0"/>
                                  <a:cs typeface="ArialNarrow"/>
                                </a:rPr>
                              </m:ctrlPr>
                            </m:sSubPr>
                            <m:e>
                              <m:r>
                                <a:rPr lang="pt-BR" sz="2200" i="1" kern="0">
                                  <a:effectLst/>
                                  <a:latin typeface="Cambria Math" panose="02040503050406030204" pitchFamily="18" charset="0"/>
                                  <a:ea typeface="Aptos" panose="020B0004020202020204" pitchFamily="34" charset="0"/>
                                  <a:cs typeface="ArialNarrow"/>
                                </a:rPr>
                                <m:t>5</m:t>
                              </m:r>
                            </m:e>
                            <m:sub>
                              <m:r>
                                <a:rPr lang="pt-BR" sz="2200" i="1" kern="0">
                                  <a:effectLst/>
                                  <a:latin typeface="Cambria Math" panose="02040503050406030204" pitchFamily="18" charset="0"/>
                                  <a:ea typeface="Aptos" panose="020B0004020202020204" pitchFamily="34" charset="0"/>
                                  <a:cs typeface="ArialNarrow"/>
                                </a:rPr>
                                <m:t>   ×4</m:t>
                              </m:r>
                            </m:sub>
                          </m:sSub>
                          <m:r>
                            <a:rPr lang="pt-BR" sz="2200" i="1" kern="0">
                              <a:effectLst/>
                              <a:latin typeface="Cambria Math" panose="02040503050406030204" pitchFamily="18" charset="0"/>
                              <a:ea typeface="Aptos" panose="020B0004020202020204" pitchFamily="34" charset="0"/>
                              <a:cs typeface="ArialNarrow"/>
                            </a:rPr>
                            <m:t> </m:t>
                          </m:r>
                        </m:den>
                      </m:f>
                      <m:r>
                        <a:rPr lang="pt-BR" sz="2200" i="1" kern="0">
                          <a:effectLst/>
                          <a:latin typeface="Cambria Math" panose="02040503050406030204" pitchFamily="18" charset="0"/>
                          <a:ea typeface="Aptos" panose="020B0004020202020204" pitchFamily="34" charset="0"/>
                          <a:cs typeface="ArialNarrow"/>
                        </a:rPr>
                        <m:t>=</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16</m:t>
                          </m:r>
                        </m:num>
                        <m:den>
                          <m:r>
                            <a:rPr lang="pt-BR" sz="2200" i="1" kern="0">
                              <a:effectLst/>
                              <a:latin typeface="Cambria Math" panose="02040503050406030204" pitchFamily="18" charset="0"/>
                              <a:ea typeface="Times New Roman" panose="02020603050405020304" pitchFamily="18" charset="0"/>
                              <a:cs typeface="ArialNarrow"/>
                            </a:rPr>
                            <m:t> </m:t>
                          </m:r>
                          <m:r>
                            <a:rPr lang="pt-BR" sz="2200" b="1" i="1" kern="0">
                              <a:solidFill>
                                <a:srgbClr val="196B24"/>
                              </a:solidFill>
                              <a:effectLst/>
                              <a:latin typeface="Cambria Math" panose="02040503050406030204" pitchFamily="18" charset="0"/>
                              <a:ea typeface="Times New Roman" panose="02020603050405020304" pitchFamily="18" charset="0"/>
                              <a:cs typeface="ArialNarrow"/>
                            </a:rPr>
                            <m:t>𝟐𝟎</m:t>
                          </m:r>
                          <m:r>
                            <a:rPr lang="pt-BR" sz="2200" i="1" kern="0">
                              <a:effectLst/>
                              <a:latin typeface="Cambria Math" panose="02040503050406030204" pitchFamily="18" charset="0"/>
                              <a:ea typeface="Times New Roman" panose="02020603050405020304" pitchFamily="18" charset="0"/>
                              <a:cs typeface="ArialNarrow"/>
                            </a:rPr>
                            <m:t> </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kern="0" dirty="0">
                    <a:effectLst/>
                    <a:latin typeface="Arial Narrow" panose="020B0606020202030204" pitchFamily="34" charset="0"/>
                    <a:ea typeface="Aptos" panose="020B0004020202020204" pitchFamily="34" charset="0"/>
                    <a:cs typeface="ArialNarrow"/>
                  </a:rPr>
                  <a:t>Agora, temos as seguintes frações </a:t>
                </a:r>
                <a14:m>
                  <m:oMath xmlns:m="http://schemas.openxmlformats.org/officeDocument/2006/math">
                    <m:f>
                      <m:fPr>
                        <m:ctrlPr>
                          <a:rPr lang="pt-BR" sz="2200" b="1" i="1" kern="0">
                            <a:effectLst/>
                            <a:latin typeface="Cambria Math" panose="02040503050406030204" pitchFamily="18" charset="0"/>
                            <a:ea typeface="Times New Roman" panose="02020603050405020304" pitchFamily="18" charset="0"/>
                            <a:cs typeface="ArialNarrow"/>
                          </a:rPr>
                        </m:ctrlPr>
                      </m:fPr>
                      <m:num>
                        <m:r>
                          <a:rPr lang="pt-BR" sz="2200" b="1" i="1" kern="0">
                            <a:effectLst/>
                            <a:latin typeface="Cambria Math" panose="02040503050406030204" pitchFamily="18" charset="0"/>
                            <a:ea typeface="Times New Roman" panose="02020603050405020304" pitchFamily="18" charset="0"/>
                            <a:cs typeface="ArialNarrow"/>
                          </a:rPr>
                          <m:t>𝟏𝟔</m:t>
                        </m:r>
                      </m:num>
                      <m:den>
                        <m:r>
                          <a:rPr lang="pt-BR" sz="2200" b="1" i="1" kern="0">
                            <a:solidFill>
                              <a:srgbClr val="196B24"/>
                            </a:solidFill>
                            <a:effectLst/>
                            <a:latin typeface="Cambria Math" panose="02040503050406030204" pitchFamily="18" charset="0"/>
                            <a:ea typeface="Times New Roman" panose="02020603050405020304" pitchFamily="18" charset="0"/>
                            <a:cs typeface="ArialNarrow"/>
                          </a:rPr>
                          <m:t> </m:t>
                        </m:r>
                        <m:r>
                          <a:rPr lang="pt-BR" sz="2200" b="1" i="1" kern="0">
                            <a:solidFill>
                              <a:srgbClr val="196B24"/>
                            </a:solidFill>
                            <a:effectLst/>
                            <a:latin typeface="Cambria Math" panose="02040503050406030204" pitchFamily="18" charset="0"/>
                            <a:ea typeface="Times New Roman" panose="02020603050405020304" pitchFamily="18" charset="0"/>
                            <a:cs typeface="ArialNarrow"/>
                          </a:rPr>
                          <m:t>𝟐𝟎</m:t>
                        </m:r>
                        <m:r>
                          <a:rPr lang="pt-BR" sz="2200" b="1" i="1" kern="0">
                            <a:solidFill>
                              <a:srgbClr val="196B24"/>
                            </a:solidFill>
                            <a:effectLst/>
                            <a:latin typeface="Cambria Math" panose="02040503050406030204" pitchFamily="18" charset="0"/>
                            <a:ea typeface="Times New Roman" panose="02020603050405020304" pitchFamily="18" charset="0"/>
                            <a:cs typeface="ArialNarrow"/>
                          </a:rPr>
                          <m:t> </m:t>
                        </m:r>
                      </m:den>
                    </m:f>
                  </m:oMath>
                </a14:m>
                <a:r>
                  <a:rPr lang="pt-BR" sz="2200" kern="0" dirty="0">
                    <a:effectLst/>
                    <a:latin typeface="Arial Narrow" panose="020B0606020202030204" pitchFamily="34" charset="0"/>
                    <a:ea typeface="Times New Roman" panose="02020603050405020304" pitchFamily="18" charset="0"/>
                    <a:cs typeface="ArialNarrow"/>
                  </a:rPr>
                  <a:t> e </a:t>
                </a:r>
                <a14:m>
                  <m:oMath xmlns:m="http://schemas.openxmlformats.org/officeDocument/2006/math">
                    <m:f>
                      <m:fPr>
                        <m:ctrlPr>
                          <a:rPr lang="pt-BR" sz="2200" b="1" i="1" kern="0">
                            <a:solidFill>
                              <a:srgbClr val="196B24"/>
                            </a:solidFill>
                            <a:effectLst/>
                            <a:latin typeface="Cambria Math" panose="02040503050406030204" pitchFamily="18" charset="0"/>
                            <a:ea typeface="Times New Roman" panose="02020603050405020304" pitchFamily="18" charset="0"/>
                            <a:cs typeface="ArialNarrow"/>
                          </a:rPr>
                        </m:ctrlPr>
                      </m:fPr>
                      <m:num>
                        <m:r>
                          <a:rPr lang="pt-BR" sz="2200" b="1" i="1" kern="0">
                            <a:solidFill>
                              <a:srgbClr val="196B24"/>
                            </a:solidFill>
                            <a:effectLst/>
                            <a:latin typeface="Cambria Math" panose="02040503050406030204" pitchFamily="18" charset="0"/>
                            <a:ea typeface="Times New Roman" panose="02020603050405020304" pitchFamily="18" charset="0"/>
                            <a:cs typeface="ArialNarrow"/>
                          </a:rPr>
                          <m:t>𝟏𝟒</m:t>
                        </m:r>
                      </m:num>
                      <m:den>
                        <m:r>
                          <a:rPr lang="pt-BR" sz="2200" b="1" i="1" kern="0">
                            <a:solidFill>
                              <a:srgbClr val="196B24"/>
                            </a:solidFill>
                            <a:effectLst/>
                            <a:latin typeface="Cambria Math" panose="02040503050406030204" pitchFamily="18" charset="0"/>
                            <a:ea typeface="Times New Roman" panose="02020603050405020304" pitchFamily="18" charset="0"/>
                            <a:cs typeface="ArialNarrow"/>
                          </a:rPr>
                          <m:t> </m:t>
                        </m:r>
                        <m:r>
                          <a:rPr lang="pt-BR" sz="2200" b="1" i="1" kern="0">
                            <a:solidFill>
                              <a:srgbClr val="196B24"/>
                            </a:solidFill>
                            <a:effectLst/>
                            <a:latin typeface="Cambria Math" panose="02040503050406030204" pitchFamily="18" charset="0"/>
                            <a:ea typeface="Times New Roman" panose="02020603050405020304" pitchFamily="18" charset="0"/>
                            <a:cs typeface="ArialNarrow"/>
                          </a:rPr>
                          <m:t>𝟐𝟎</m:t>
                        </m:r>
                        <m:r>
                          <a:rPr lang="pt-BR" sz="2200" b="1" i="1" kern="0">
                            <a:solidFill>
                              <a:srgbClr val="196B24"/>
                            </a:solidFill>
                            <a:effectLst/>
                            <a:latin typeface="Cambria Math" panose="02040503050406030204" pitchFamily="18" charset="0"/>
                            <a:ea typeface="Times New Roman" panose="02020603050405020304" pitchFamily="18" charset="0"/>
                            <a:cs typeface="ArialNarrow"/>
                          </a:rPr>
                          <m:t> </m:t>
                        </m:r>
                      </m:den>
                    </m:f>
                    <m:r>
                      <a:rPr lang="pt-BR" sz="2200" i="1" kern="0">
                        <a:solidFill>
                          <a:srgbClr val="000000"/>
                        </a:solidFill>
                        <a:effectLst/>
                        <a:latin typeface="Cambria Math" panose="02040503050406030204" pitchFamily="18" charset="0"/>
                        <a:ea typeface="Times New Roman" panose="02020603050405020304" pitchFamily="18" charset="0"/>
                        <a:cs typeface="ArialNarrow"/>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0" dirty="0">
                    <a:effectLst/>
                    <a:latin typeface="Arial Narrow" panose="020B0606020202030204" pitchFamily="34" charset="0"/>
                    <a:ea typeface="Aptos" panose="020B0004020202020204" pitchFamily="34" charset="0"/>
                    <a:cs typeface="ArialNarrow"/>
                  </a:rPr>
                  <a:t>Comparando-as,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spcAft>
                    <a:spcPts val="800"/>
                  </a:spcAft>
                </a:pPr>
                <a14:m>
                  <m:oMathPara xmlns:m="http://schemas.openxmlformats.org/officeDocument/2006/math">
                    <m:oMathParaPr>
                      <m:jc m:val="centerGroup"/>
                    </m:oMathParaPr>
                    <m:oMath xmlns:m="http://schemas.openxmlformats.org/officeDocument/2006/math">
                      <m:f>
                        <m:fPr>
                          <m:ctrlPr>
                            <a:rPr lang="pt-BR" sz="2200" b="1" i="1" kern="0">
                              <a:effectLst/>
                              <a:latin typeface="Cambria Math" panose="02040503050406030204" pitchFamily="18" charset="0"/>
                              <a:ea typeface="Times New Roman" panose="02020603050405020304" pitchFamily="18" charset="0"/>
                              <a:cs typeface="ArialNarrow"/>
                            </a:rPr>
                          </m:ctrlPr>
                        </m:fPr>
                        <m:num>
                          <m:r>
                            <a:rPr lang="pt-BR" sz="2200" b="1" i="1" kern="0">
                              <a:effectLst/>
                              <a:latin typeface="Cambria Math" panose="02040503050406030204" pitchFamily="18" charset="0"/>
                              <a:ea typeface="Times New Roman" panose="02020603050405020304" pitchFamily="18" charset="0"/>
                              <a:cs typeface="ArialNarrow"/>
                            </a:rPr>
                            <m:t>𝟏𝟔</m:t>
                          </m:r>
                        </m:num>
                        <m:den>
                          <m:r>
                            <a:rPr lang="pt-BR" sz="2200" b="1" i="1" kern="0">
                              <a:solidFill>
                                <a:srgbClr val="196B24"/>
                              </a:solidFill>
                              <a:effectLst/>
                              <a:latin typeface="Cambria Math" panose="02040503050406030204" pitchFamily="18" charset="0"/>
                              <a:ea typeface="Times New Roman" panose="02020603050405020304" pitchFamily="18" charset="0"/>
                              <a:cs typeface="ArialNarrow"/>
                            </a:rPr>
                            <m:t> </m:t>
                          </m:r>
                          <m:r>
                            <a:rPr lang="pt-BR" sz="2200" b="1" i="1" kern="0">
                              <a:solidFill>
                                <a:srgbClr val="196B24"/>
                              </a:solidFill>
                              <a:effectLst/>
                              <a:latin typeface="Cambria Math" panose="02040503050406030204" pitchFamily="18" charset="0"/>
                              <a:ea typeface="Times New Roman" panose="02020603050405020304" pitchFamily="18" charset="0"/>
                              <a:cs typeface="ArialNarrow"/>
                            </a:rPr>
                            <m:t>𝟐𝟎</m:t>
                          </m:r>
                          <m:r>
                            <a:rPr lang="pt-BR" sz="2200" b="1" i="1" kern="0">
                              <a:effectLst/>
                              <a:latin typeface="Cambria Math" panose="02040503050406030204" pitchFamily="18" charset="0"/>
                              <a:ea typeface="Times New Roman" panose="02020603050405020304" pitchFamily="18" charset="0"/>
                              <a:cs typeface="ArialNarrow"/>
                            </a:rPr>
                            <m:t> </m:t>
                          </m:r>
                        </m:den>
                      </m:f>
                      <m:r>
                        <a:rPr lang="pt-BR" sz="2200" i="1" kern="0">
                          <a:effectLst/>
                          <a:latin typeface="Cambria Math" panose="02040503050406030204" pitchFamily="18" charset="0"/>
                          <a:ea typeface="Aptos" panose="020B0004020202020204" pitchFamily="34" charset="0"/>
                          <a:cs typeface="ArialNarrow"/>
                        </a:rPr>
                        <m:t>&gt;</m:t>
                      </m:r>
                      <m:f>
                        <m:fPr>
                          <m:ctrlPr>
                            <a:rPr lang="pt-BR" sz="2200" b="1" i="1" kern="0">
                              <a:solidFill>
                                <a:srgbClr val="196B24"/>
                              </a:solidFill>
                              <a:effectLst/>
                              <a:latin typeface="Cambria Math" panose="02040503050406030204" pitchFamily="18" charset="0"/>
                              <a:ea typeface="Times New Roman" panose="02020603050405020304" pitchFamily="18" charset="0"/>
                              <a:cs typeface="ArialNarrow"/>
                            </a:rPr>
                          </m:ctrlPr>
                        </m:fPr>
                        <m:num>
                          <m:r>
                            <a:rPr lang="pt-BR" sz="2200" b="1" i="1" kern="0">
                              <a:solidFill>
                                <a:srgbClr val="196B24"/>
                              </a:solidFill>
                              <a:effectLst/>
                              <a:latin typeface="Cambria Math" panose="02040503050406030204" pitchFamily="18" charset="0"/>
                              <a:ea typeface="Times New Roman" panose="02020603050405020304" pitchFamily="18" charset="0"/>
                              <a:cs typeface="ArialNarrow"/>
                            </a:rPr>
                            <m:t>𝟏𝟒</m:t>
                          </m:r>
                        </m:num>
                        <m:den>
                          <m:r>
                            <a:rPr lang="pt-BR" sz="2200" b="1" i="1" kern="0">
                              <a:solidFill>
                                <a:srgbClr val="196B24"/>
                              </a:solidFill>
                              <a:effectLst/>
                              <a:latin typeface="Cambria Math" panose="02040503050406030204" pitchFamily="18" charset="0"/>
                              <a:ea typeface="Times New Roman" panose="02020603050405020304" pitchFamily="18" charset="0"/>
                              <a:cs typeface="ArialNarrow"/>
                            </a:rPr>
                            <m:t> </m:t>
                          </m:r>
                          <m:r>
                            <a:rPr lang="pt-BR" sz="2200" b="1" i="1" kern="0">
                              <a:solidFill>
                                <a:srgbClr val="196B24"/>
                              </a:solidFill>
                              <a:effectLst/>
                              <a:latin typeface="Cambria Math" panose="02040503050406030204" pitchFamily="18" charset="0"/>
                              <a:ea typeface="Times New Roman" panose="02020603050405020304" pitchFamily="18" charset="0"/>
                              <a:cs typeface="ArialNarrow"/>
                            </a:rPr>
                            <m:t>𝟐𝟎</m:t>
                          </m:r>
                          <m:r>
                            <a:rPr lang="pt-BR" sz="2200" b="1" i="1" kern="0">
                              <a:solidFill>
                                <a:srgbClr val="196B24"/>
                              </a:solidFill>
                              <a:effectLst/>
                              <a:latin typeface="Cambria Math" panose="02040503050406030204" pitchFamily="18" charset="0"/>
                              <a:ea typeface="Times New Roman" panose="02020603050405020304" pitchFamily="18" charset="0"/>
                              <a:cs typeface="ArialNarrow"/>
                            </a:rPr>
                            <m:t> </m:t>
                          </m:r>
                        </m:den>
                      </m:f>
                      <m:r>
                        <a:rPr lang="pt-BR" sz="2200" i="1" kern="0">
                          <a:effectLst/>
                          <a:latin typeface="Cambria Math" panose="02040503050406030204" pitchFamily="18" charset="0"/>
                          <a:ea typeface="Aptos" panose="020B0004020202020204" pitchFamily="34" charset="0"/>
                          <a:cs typeface="ArialNarrow"/>
                        </a:rPr>
                        <m:t>  →  </m:t>
                      </m:r>
                      <m:f>
                        <m:fPr>
                          <m:ctrlPr>
                            <a:rPr lang="pt-BR" sz="2200" b="1" i="1" kern="0">
                              <a:solidFill>
                                <a:srgbClr val="BF4E14"/>
                              </a:solidFill>
                              <a:effectLst/>
                              <a:latin typeface="Cambria Math" panose="02040503050406030204" pitchFamily="18" charset="0"/>
                              <a:ea typeface="Aptos" panose="020B0004020202020204" pitchFamily="34" charset="0"/>
                              <a:cs typeface="ArialNarrow"/>
                            </a:rPr>
                          </m:ctrlPr>
                        </m:fPr>
                        <m:num>
                          <m:r>
                            <a:rPr lang="pt-BR" sz="2200" b="1" i="1" kern="0">
                              <a:solidFill>
                                <a:srgbClr val="BF4E14"/>
                              </a:solidFill>
                              <a:effectLst/>
                              <a:latin typeface="Cambria Math" panose="02040503050406030204" pitchFamily="18" charset="0"/>
                              <a:ea typeface="Aptos" panose="020B0004020202020204" pitchFamily="34" charset="0"/>
                              <a:cs typeface="ArialNarrow"/>
                            </a:rPr>
                            <m:t>𝟒</m:t>
                          </m:r>
                        </m:num>
                        <m:den>
                          <m:r>
                            <a:rPr lang="pt-BR" sz="2200" b="1" i="1" kern="0">
                              <a:solidFill>
                                <a:srgbClr val="BF4E14"/>
                              </a:solidFill>
                              <a:effectLst/>
                              <a:latin typeface="Cambria Math" panose="02040503050406030204" pitchFamily="18" charset="0"/>
                              <a:ea typeface="Aptos" panose="020B0004020202020204" pitchFamily="34" charset="0"/>
                              <a:cs typeface="ArialNarrow"/>
                            </a:rPr>
                            <m:t> </m:t>
                          </m:r>
                          <m:r>
                            <a:rPr lang="pt-BR" sz="2200" b="1" i="1" kern="0">
                              <a:solidFill>
                                <a:srgbClr val="BF4E14"/>
                              </a:solidFill>
                              <a:effectLst/>
                              <a:latin typeface="Cambria Math" panose="02040503050406030204" pitchFamily="18" charset="0"/>
                              <a:ea typeface="Aptos" panose="020B0004020202020204" pitchFamily="34" charset="0"/>
                              <a:cs typeface="ArialNarrow"/>
                            </a:rPr>
                            <m:t>𝟓</m:t>
                          </m:r>
                          <m:r>
                            <a:rPr lang="pt-BR" sz="2200" b="1" i="1" kern="0">
                              <a:solidFill>
                                <a:srgbClr val="BF4E14"/>
                              </a:solidFill>
                              <a:effectLst/>
                              <a:latin typeface="Cambria Math" panose="02040503050406030204" pitchFamily="18" charset="0"/>
                              <a:ea typeface="Aptos" panose="020B0004020202020204" pitchFamily="34" charset="0"/>
                              <a:cs typeface="ArialNarrow"/>
                            </a:rPr>
                            <m:t> </m:t>
                          </m:r>
                        </m:den>
                      </m:f>
                      <m:r>
                        <a:rPr lang="pt-BR" sz="2200" i="1" kern="0">
                          <a:effectLst/>
                          <a:latin typeface="Cambria Math" panose="02040503050406030204" pitchFamily="18" charset="0"/>
                          <a:ea typeface="Aptos" panose="020B0004020202020204" pitchFamily="34" charset="0"/>
                          <a:cs typeface="ArialNarrow"/>
                        </a:rPr>
                        <m:t>&gt;</m:t>
                      </m:r>
                      <m:f>
                        <m:fPr>
                          <m:ctrlPr>
                            <a:rPr lang="pt-BR" sz="2200" b="1" i="1" kern="0">
                              <a:solidFill>
                                <a:srgbClr val="196B24"/>
                              </a:solidFill>
                              <a:effectLst/>
                              <a:latin typeface="Cambria Math" panose="02040503050406030204" pitchFamily="18" charset="0"/>
                              <a:ea typeface="Times New Roman" panose="02020603050405020304" pitchFamily="18" charset="0"/>
                              <a:cs typeface="ArialNarrow"/>
                            </a:rPr>
                          </m:ctrlPr>
                        </m:fPr>
                        <m:num>
                          <m:r>
                            <a:rPr lang="pt-BR" sz="2200" b="1" i="1" kern="0">
                              <a:solidFill>
                                <a:srgbClr val="196B24"/>
                              </a:solidFill>
                              <a:effectLst/>
                              <a:latin typeface="Cambria Math" panose="02040503050406030204" pitchFamily="18" charset="0"/>
                              <a:ea typeface="Times New Roman" panose="02020603050405020304" pitchFamily="18" charset="0"/>
                              <a:cs typeface="ArialNarrow"/>
                            </a:rPr>
                            <m:t>𝟏𝟒</m:t>
                          </m:r>
                        </m:num>
                        <m:den>
                          <m:r>
                            <a:rPr lang="pt-BR" sz="2200" b="1" i="1" kern="0">
                              <a:solidFill>
                                <a:srgbClr val="196B24"/>
                              </a:solidFill>
                              <a:effectLst/>
                              <a:latin typeface="Cambria Math" panose="02040503050406030204" pitchFamily="18" charset="0"/>
                              <a:ea typeface="Times New Roman" panose="02020603050405020304" pitchFamily="18" charset="0"/>
                              <a:cs typeface="ArialNarrow"/>
                            </a:rPr>
                            <m:t> </m:t>
                          </m:r>
                          <m:r>
                            <a:rPr lang="pt-BR" sz="2200" b="1" i="1" kern="0">
                              <a:solidFill>
                                <a:srgbClr val="196B24"/>
                              </a:solidFill>
                              <a:effectLst/>
                              <a:latin typeface="Cambria Math" panose="02040503050406030204" pitchFamily="18" charset="0"/>
                              <a:ea typeface="Times New Roman" panose="02020603050405020304" pitchFamily="18" charset="0"/>
                              <a:cs typeface="ArialNarrow"/>
                            </a:rPr>
                            <m:t>𝟐𝟎</m:t>
                          </m:r>
                          <m:r>
                            <a:rPr lang="pt-BR" sz="2200" b="1" i="1" kern="0">
                              <a:solidFill>
                                <a:srgbClr val="196B24"/>
                              </a:solidFill>
                              <a:effectLst/>
                              <a:latin typeface="Cambria Math" panose="02040503050406030204" pitchFamily="18" charset="0"/>
                              <a:ea typeface="Times New Roman" panose="02020603050405020304" pitchFamily="18" charset="0"/>
                              <a:cs typeface="ArialNarrow"/>
                            </a:rPr>
                            <m:t> </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spcAft>
                    <a:spcPts val="800"/>
                  </a:spcAft>
                </a:pPr>
                <a14:m>
                  <m:oMathPara xmlns:m="http://schemas.openxmlformats.org/officeDocument/2006/math">
                    <m:oMathParaPr>
                      <m:jc m:val="centerGroup"/>
                    </m:oMathParaPr>
                    <m:oMath xmlns:m="http://schemas.openxmlformats.org/officeDocument/2006/math">
                      <m:d>
                        <m:dPr>
                          <m:ctrlPr>
                            <a:rPr lang="pt-BR" sz="2200" i="1" kern="0">
                              <a:solidFill>
                                <a:srgbClr val="000000"/>
                              </a:solidFill>
                              <a:effectLst/>
                              <a:latin typeface="Cambria Math" panose="02040503050406030204" pitchFamily="18" charset="0"/>
                              <a:ea typeface="Times New Roman" panose="02020603050405020304" pitchFamily="18" charset="0"/>
                              <a:cs typeface="ArialNarrow"/>
                            </a:rPr>
                          </m:ctrlPr>
                        </m:dPr>
                        <m:e>
                          <m:r>
                            <m:rPr>
                              <m:sty m:val="p"/>
                            </m:rPr>
                            <a:rPr lang="pt-BR" sz="2200" kern="0">
                              <a:solidFill>
                                <a:srgbClr val="000000"/>
                              </a:solidFill>
                              <a:effectLst/>
                              <a:latin typeface="Cambria Math" panose="02040503050406030204" pitchFamily="18" charset="0"/>
                              <a:ea typeface="Times New Roman" panose="02020603050405020304" pitchFamily="18" charset="0"/>
                              <a:cs typeface="ArialNarrow"/>
                            </a:rPr>
                            <m:t>L</m:t>
                          </m:r>
                          <m:r>
                            <a:rPr lang="pt-BR" sz="2200" kern="0">
                              <a:solidFill>
                                <a:srgbClr val="000000"/>
                              </a:solidFill>
                              <a:effectLst/>
                              <a:latin typeface="Cambria Math" panose="02040503050406030204" pitchFamily="18" charset="0"/>
                              <a:ea typeface="Times New Roman" panose="02020603050405020304" pitchFamily="18" charset="0"/>
                              <a:cs typeface="ArialNarrow"/>
                            </a:rPr>
                            <m:t>ê</m:t>
                          </m:r>
                          <m:f>
                            <m:fPr>
                              <m:ctrlPr>
                                <a:rPr lang="pt-BR" sz="2200" i="1" kern="0">
                                  <a:solidFill>
                                    <a:srgbClr val="000000"/>
                                  </a:solidFill>
                                  <a:effectLst/>
                                  <a:latin typeface="Cambria Math" panose="02040503050406030204" pitchFamily="18" charset="0"/>
                                  <a:ea typeface="Times New Roman" panose="02020603050405020304" pitchFamily="18" charset="0"/>
                                  <a:cs typeface="ArialNarrow"/>
                                </a:rPr>
                              </m:ctrlPr>
                            </m:fPr>
                            <m:num>
                              <m:r>
                                <a:rPr lang="pt-BR" sz="2200" kern="0">
                                  <a:solidFill>
                                    <a:srgbClr val="000000"/>
                                  </a:solidFill>
                                  <a:effectLst/>
                                  <a:latin typeface="Cambria Math" panose="02040503050406030204" pitchFamily="18" charset="0"/>
                                  <a:ea typeface="Times New Roman" panose="02020603050405020304" pitchFamily="18" charset="0"/>
                                  <a:cs typeface="ArialNarrow"/>
                                </a:rPr>
                                <m:t>  </m:t>
                              </m:r>
                            </m:num>
                            <m:den>
                              <m:r>
                                <a:rPr lang="pt-BR" sz="2200" i="1" kern="0">
                                  <a:solidFill>
                                    <a:srgbClr val="000000"/>
                                  </a:solidFill>
                                  <a:effectLst/>
                                  <a:latin typeface="Cambria Math" panose="02040503050406030204" pitchFamily="18" charset="0"/>
                                  <a:ea typeface="Times New Roman" panose="02020603050405020304" pitchFamily="18" charset="0"/>
                                  <a:cs typeface="ArialNarrow"/>
                                </a:rPr>
                                <m:t> </m:t>
                              </m:r>
                            </m:den>
                          </m:f>
                          <m:r>
                            <m:rPr>
                              <m:sty m:val="p"/>
                            </m:rPr>
                            <a:rPr lang="pt-BR" sz="2200" kern="0">
                              <a:solidFill>
                                <a:srgbClr val="000000"/>
                              </a:solidFill>
                              <a:effectLst/>
                              <a:latin typeface="Cambria Math" panose="02040503050406030204" pitchFamily="18" charset="0"/>
                              <a:ea typeface="Times New Roman" panose="02020603050405020304" pitchFamily="18" charset="0"/>
                              <a:cs typeface="ArialNarrow"/>
                            </a:rPr>
                            <m:t>se</m:t>
                          </m:r>
                          <m:r>
                            <a:rPr lang="pt-BR" sz="2200" kern="0">
                              <a:solidFill>
                                <a:srgbClr val="000000"/>
                              </a:solidFill>
                              <a:effectLst/>
                              <a:latin typeface="Cambria Math" panose="02040503050406030204" pitchFamily="18" charset="0"/>
                              <a:ea typeface="Times New Roman" panose="02020603050405020304" pitchFamily="18" charset="0"/>
                              <a:cs typeface="ArialNarrow"/>
                            </a:rPr>
                            <m:t>: </m:t>
                          </m:r>
                          <m:f>
                            <m:fPr>
                              <m:ctrlPr>
                                <a:rPr lang="pt-BR" sz="2200" i="1" kern="0">
                                  <a:solidFill>
                                    <a:srgbClr val="000000"/>
                                  </a:solidFill>
                                  <a:effectLst/>
                                  <a:latin typeface="Cambria Math" panose="02040503050406030204" pitchFamily="18" charset="0"/>
                                  <a:ea typeface="Times New Roman" panose="02020603050405020304" pitchFamily="18" charset="0"/>
                                  <a:cs typeface="ArialNarrow"/>
                                </a:rPr>
                              </m:ctrlPr>
                            </m:fPr>
                            <m:num>
                              <m:r>
                                <a:rPr lang="pt-BR" sz="2200" kern="0">
                                  <a:solidFill>
                                    <a:srgbClr val="000000"/>
                                  </a:solidFill>
                                  <a:effectLst/>
                                  <a:latin typeface="Cambria Math" panose="02040503050406030204" pitchFamily="18" charset="0"/>
                                  <a:ea typeface="Times New Roman" panose="02020603050405020304" pitchFamily="18" charset="0"/>
                                  <a:cs typeface="ArialNarrow"/>
                                </a:rPr>
                                <m:t>4</m:t>
                              </m:r>
                            </m:num>
                            <m:den>
                              <m:r>
                                <a:rPr lang="pt-BR" sz="2200" kern="0">
                                  <a:solidFill>
                                    <a:srgbClr val="000000"/>
                                  </a:solidFill>
                                  <a:effectLst/>
                                  <a:latin typeface="Cambria Math" panose="02040503050406030204" pitchFamily="18" charset="0"/>
                                  <a:ea typeface="Times New Roman" panose="02020603050405020304" pitchFamily="18" charset="0"/>
                                  <a:cs typeface="ArialNarrow"/>
                                </a:rPr>
                                <m:t> 5 </m:t>
                              </m:r>
                            </m:den>
                          </m:f>
                          <m:r>
                            <a:rPr lang="pt-BR" sz="2200" kern="0">
                              <a:solidFill>
                                <a:srgbClr val="000000"/>
                              </a:solidFill>
                              <a:effectLst/>
                              <a:latin typeface="Cambria Math" panose="02040503050406030204" pitchFamily="18" charset="0"/>
                              <a:ea typeface="Times New Roman" panose="02020603050405020304" pitchFamily="18" charset="0"/>
                              <a:cs typeface="ArialNarrow"/>
                            </a:rPr>
                            <m:t>é </m:t>
                          </m:r>
                          <m:r>
                            <m:rPr>
                              <m:sty m:val="p"/>
                            </m:rPr>
                            <a:rPr lang="pt-BR" sz="2200" kern="0">
                              <a:solidFill>
                                <a:srgbClr val="000000"/>
                              </a:solidFill>
                              <a:effectLst/>
                              <a:latin typeface="Cambria Math" panose="02040503050406030204" pitchFamily="18" charset="0"/>
                              <a:ea typeface="Times New Roman" panose="02020603050405020304" pitchFamily="18" charset="0"/>
                              <a:cs typeface="ArialNarrow"/>
                            </a:rPr>
                            <m:t>maior</m:t>
                          </m:r>
                          <m:r>
                            <a:rPr lang="pt-BR" sz="2200" kern="0">
                              <a:solidFill>
                                <a:srgbClr val="000000"/>
                              </a:solidFill>
                              <a:effectLst/>
                              <a:latin typeface="Cambria Math" panose="02040503050406030204" pitchFamily="18" charset="0"/>
                              <a:ea typeface="Times New Roman" panose="02020603050405020304" pitchFamily="18" charset="0"/>
                              <a:cs typeface="ArialNarrow"/>
                            </a:rPr>
                            <m:t> </m:t>
                          </m:r>
                          <m:r>
                            <m:rPr>
                              <m:sty m:val="p"/>
                            </m:rPr>
                            <a:rPr lang="pt-BR" sz="2200" kern="0">
                              <a:solidFill>
                                <a:srgbClr val="000000"/>
                              </a:solidFill>
                              <a:effectLst/>
                              <a:latin typeface="Cambria Math" panose="02040503050406030204" pitchFamily="18" charset="0"/>
                              <a:ea typeface="Times New Roman" panose="02020603050405020304" pitchFamily="18" charset="0"/>
                              <a:cs typeface="ArialNarrow"/>
                            </a:rPr>
                            <m:t>que</m:t>
                          </m:r>
                          <m:r>
                            <a:rPr lang="pt-BR" sz="2200" kern="0">
                              <a:solidFill>
                                <a:srgbClr val="000000"/>
                              </a:solidFill>
                              <a:effectLst/>
                              <a:latin typeface="Cambria Math" panose="02040503050406030204" pitchFamily="18" charset="0"/>
                              <a:ea typeface="Times New Roman" panose="02020603050405020304" pitchFamily="18" charset="0"/>
                              <a:cs typeface="ArialNarrow"/>
                            </a:rPr>
                            <m:t> </m:t>
                          </m:r>
                          <m:f>
                            <m:fPr>
                              <m:ctrlPr>
                                <a:rPr lang="pt-BR" sz="2200" i="1" kern="0">
                                  <a:solidFill>
                                    <a:srgbClr val="000000"/>
                                  </a:solidFill>
                                  <a:effectLst/>
                                  <a:latin typeface="Cambria Math" panose="02040503050406030204" pitchFamily="18" charset="0"/>
                                  <a:ea typeface="Times New Roman" panose="02020603050405020304" pitchFamily="18" charset="0"/>
                                  <a:cs typeface="ArialNarrow"/>
                                </a:rPr>
                              </m:ctrlPr>
                            </m:fPr>
                            <m:num>
                              <m:r>
                                <a:rPr lang="pt-BR" sz="2200" kern="0">
                                  <a:solidFill>
                                    <a:srgbClr val="000000"/>
                                  </a:solidFill>
                                  <a:effectLst/>
                                  <a:latin typeface="Cambria Math" panose="02040503050406030204" pitchFamily="18" charset="0"/>
                                  <a:ea typeface="Times New Roman" panose="02020603050405020304" pitchFamily="18" charset="0"/>
                                  <a:cs typeface="ArialNarrow"/>
                                </a:rPr>
                                <m:t>14</m:t>
                              </m:r>
                            </m:num>
                            <m:den>
                              <m:r>
                                <a:rPr lang="pt-BR" sz="2200" kern="0">
                                  <a:solidFill>
                                    <a:srgbClr val="000000"/>
                                  </a:solidFill>
                                  <a:effectLst/>
                                  <a:latin typeface="Cambria Math" panose="02040503050406030204" pitchFamily="18" charset="0"/>
                                  <a:ea typeface="Times New Roman" panose="02020603050405020304" pitchFamily="18" charset="0"/>
                                  <a:cs typeface="ArialNarrow"/>
                                </a:rPr>
                                <m:t> 20 </m:t>
                              </m:r>
                            </m:den>
                          </m:f>
                        </m:e>
                      </m:d>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Bef>
                    <a:spcPts val="200"/>
                  </a:spcBef>
                  <a:spcAft>
                    <a:spcPts val="200"/>
                  </a:spcAft>
                </a:pPr>
                <a:r>
                  <a:rPr lang="pt-BR" sz="2200" kern="0" dirty="0">
                    <a:effectLst/>
                    <a:latin typeface="Arial Narrow" panose="020B0606020202030204" pitchFamily="34" charset="0"/>
                    <a:ea typeface="Aptos" panose="020B0004020202020204" pitchFamily="34" charset="0"/>
                    <a:cs typeface="ArialNarrow"/>
                  </a:rPr>
                  <a:t>Note que, quando as frações têm o mesmo denominador, a maior fração é a de maior numerador.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EE197A2B-8948-10FE-B575-56E48E946C59}"/>
                  </a:ext>
                </a:extLst>
              </p:cNvPr>
              <p:cNvSpPr txBox="1">
                <a:spLocks noRot="1" noChangeAspect="1" noMove="1" noResize="1" noEditPoints="1" noAdjustHandles="1" noChangeArrowheads="1" noChangeShapeType="1" noTextEdit="1"/>
              </p:cNvSpPr>
              <p:nvPr/>
            </p:nvSpPr>
            <p:spPr>
              <a:xfrm>
                <a:off x="6076950" y="694804"/>
                <a:ext cx="6134100" cy="6386941"/>
              </a:xfrm>
              <a:prstGeom prst="rect">
                <a:avLst/>
              </a:prstGeom>
              <a:blipFill>
                <a:blip r:embed="rId4"/>
                <a:stretch>
                  <a:fillRect l="-1292" t="-859" r="-1292"/>
                </a:stretch>
              </a:blipFill>
            </p:spPr>
            <p:txBody>
              <a:bodyPr/>
              <a:lstStyle/>
              <a:p>
                <a:r>
                  <a:rPr lang="pt-BR">
                    <a:noFill/>
                  </a:rPr>
                  <a:t> </a:t>
                </a:r>
              </a:p>
            </p:txBody>
          </p:sp>
        </mc:Fallback>
      </mc:AlternateContent>
    </p:spTree>
    <p:extLst>
      <p:ext uri="{BB962C8B-B14F-4D97-AF65-F5344CB8AC3E}">
        <p14:creationId xmlns:p14="http://schemas.microsoft.com/office/powerpoint/2010/main" val="17872540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DE0D7AE1-D074-66F2-2538-9FDA60902900}"/>
                  </a:ext>
                </a:extLst>
              </p:cNvPr>
              <p:cNvSpPr txBox="1"/>
              <p:nvPr/>
            </p:nvSpPr>
            <p:spPr>
              <a:xfrm>
                <a:off x="0" y="762629"/>
                <a:ext cx="6191250" cy="2666371"/>
              </a:xfrm>
              <a:prstGeom prst="rect">
                <a:avLst/>
              </a:prstGeom>
              <a:noFill/>
            </p:spPr>
            <p:txBody>
              <a:bodyPr wrap="square">
                <a:spAutoFit/>
              </a:bodyPr>
              <a:lstStyle/>
              <a:p>
                <a:pPr marL="342900" lvl="0" indent="-342900">
                  <a:lnSpc>
                    <a:spcPct val="115000"/>
                  </a:lnSpc>
                  <a:spcAft>
                    <a:spcPts val="800"/>
                  </a:spcAft>
                  <a:buFont typeface="Wingdings" panose="05000000000000000000" pitchFamily="2" charset="2"/>
                  <a:buChar char=""/>
                </a:pPr>
                <a:r>
                  <a:rPr lang="pt-BR" sz="2200" b="1" kern="0" dirty="0">
                    <a:effectLst/>
                    <a:latin typeface="Arial Narrow" panose="020B0606020202030204" pitchFamily="34" charset="0"/>
                    <a:ea typeface="Aptos" panose="020B0004020202020204" pitchFamily="34" charset="0"/>
                    <a:cs typeface="ArialNarrow"/>
                  </a:rPr>
                  <a:t>Comparação de números decimais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Determinando o quociente, entre o numerador e o denominador, de cada fração, obtemos: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200" b="1" i="1" kern="0">
                              <a:solidFill>
                                <a:srgbClr val="BF4E14"/>
                              </a:solidFill>
                              <a:effectLst/>
                              <a:latin typeface="Cambria Math" panose="02040503050406030204" pitchFamily="18" charset="0"/>
                              <a:ea typeface="Aptos" panose="020B0004020202020204" pitchFamily="34" charset="0"/>
                              <a:cs typeface="ArialNarrow"/>
                            </a:rPr>
                          </m:ctrlPr>
                        </m:fPr>
                        <m:num>
                          <m:r>
                            <a:rPr lang="pt-BR" sz="2200" b="1" i="1" kern="0">
                              <a:solidFill>
                                <a:srgbClr val="BF4E14"/>
                              </a:solidFill>
                              <a:effectLst/>
                              <a:latin typeface="Cambria Math" panose="02040503050406030204" pitchFamily="18" charset="0"/>
                              <a:ea typeface="Aptos" panose="020B0004020202020204" pitchFamily="34" charset="0"/>
                              <a:cs typeface="ArialNarrow"/>
                            </a:rPr>
                            <m:t>𝟒</m:t>
                          </m:r>
                        </m:num>
                        <m:den>
                          <m:r>
                            <a:rPr lang="pt-BR" sz="2200" b="1" i="1" kern="0">
                              <a:solidFill>
                                <a:srgbClr val="BF4E14"/>
                              </a:solidFill>
                              <a:effectLst/>
                              <a:latin typeface="Cambria Math" panose="02040503050406030204" pitchFamily="18" charset="0"/>
                              <a:ea typeface="Aptos" panose="020B0004020202020204" pitchFamily="34" charset="0"/>
                              <a:cs typeface="ArialNarrow"/>
                            </a:rPr>
                            <m:t> </m:t>
                          </m:r>
                          <m:r>
                            <a:rPr lang="pt-BR" sz="2200" b="1" i="1" kern="0">
                              <a:solidFill>
                                <a:srgbClr val="BF4E14"/>
                              </a:solidFill>
                              <a:effectLst/>
                              <a:latin typeface="Cambria Math" panose="02040503050406030204" pitchFamily="18" charset="0"/>
                              <a:ea typeface="Aptos" panose="020B0004020202020204" pitchFamily="34" charset="0"/>
                              <a:cs typeface="ArialNarrow"/>
                            </a:rPr>
                            <m:t>𝟓</m:t>
                          </m:r>
                          <m:r>
                            <a:rPr lang="pt-BR" sz="2200" b="1" i="1" kern="0">
                              <a:solidFill>
                                <a:srgbClr val="BF4E14"/>
                              </a:solidFill>
                              <a:effectLst/>
                              <a:latin typeface="Cambria Math" panose="02040503050406030204" pitchFamily="18" charset="0"/>
                              <a:ea typeface="Aptos" panose="020B0004020202020204" pitchFamily="34" charset="0"/>
                              <a:cs typeface="ArialNarrow"/>
                            </a:rPr>
                            <m:t> </m:t>
                          </m:r>
                        </m:den>
                      </m:f>
                      <m:r>
                        <a:rPr lang="pt-BR" sz="2200" i="1" kern="0">
                          <a:effectLst/>
                          <a:latin typeface="Cambria Math" panose="02040503050406030204" pitchFamily="18" charset="0"/>
                          <a:ea typeface="Aptos" panose="020B0004020202020204" pitchFamily="34" charset="0"/>
                          <a:cs typeface="ArialNarrow"/>
                        </a:rPr>
                        <m:t>=4÷5=0,8   </m:t>
                      </m:r>
                      <m:r>
                        <m:rPr>
                          <m:sty m:val="p"/>
                        </m:rPr>
                        <a:rPr lang="pt-BR" sz="2200" kern="0">
                          <a:effectLst/>
                          <a:latin typeface="Cambria Math" panose="02040503050406030204" pitchFamily="18" charset="0"/>
                          <a:ea typeface="Aptos" panose="020B0004020202020204" pitchFamily="34" charset="0"/>
                          <a:cs typeface="ArialNarrow"/>
                        </a:rPr>
                        <m:t>e</m:t>
                      </m:r>
                      <m:r>
                        <a:rPr lang="pt-BR" sz="2200" i="1" kern="0">
                          <a:effectLst/>
                          <a:latin typeface="Cambria Math" panose="02040503050406030204" pitchFamily="18" charset="0"/>
                          <a:ea typeface="Aptos" panose="020B0004020202020204" pitchFamily="34" charset="0"/>
                          <a:cs typeface="ArialNarrow"/>
                        </a:rPr>
                        <m:t>  </m:t>
                      </m:r>
                      <m:f>
                        <m:fPr>
                          <m:ctrlPr>
                            <a:rPr lang="pt-BR" sz="2200" b="1" i="1" kern="0">
                              <a:solidFill>
                                <a:srgbClr val="196B24"/>
                              </a:solidFill>
                              <a:effectLst/>
                              <a:latin typeface="Cambria Math" panose="02040503050406030204" pitchFamily="18" charset="0"/>
                              <a:ea typeface="Times New Roman" panose="02020603050405020304" pitchFamily="18" charset="0"/>
                              <a:cs typeface="ArialNarrow"/>
                            </a:rPr>
                          </m:ctrlPr>
                        </m:fPr>
                        <m:num>
                          <m:r>
                            <a:rPr lang="pt-BR" sz="2200" b="1" i="1" kern="0">
                              <a:solidFill>
                                <a:srgbClr val="196B24"/>
                              </a:solidFill>
                              <a:effectLst/>
                              <a:latin typeface="Cambria Math" panose="02040503050406030204" pitchFamily="18" charset="0"/>
                              <a:ea typeface="Times New Roman" panose="02020603050405020304" pitchFamily="18" charset="0"/>
                              <a:cs typeface="ArialNarrow"/>
                            </a:rPr>
                            <m:t>𝟏𝟒</m:t>
                          </m:r>
                        </m:num>
                        <m:den>
                          <m:r>
                            <a:rPr lang="pt-BR" sz="2200" b="1" i="1" kern="0">
                              <a:solidFill>
                                <a:srgbClr val="196B24"/>
                              </a:solidFill>
                              <a:effectLst/>
                              <a:latin typeface="Cambria Math" panose="02040503050406030204" pitchFamily="18" charset="0"/>
                              <a:ea typeface="Times New Roman" panose="02020603050405020304" pitchFamily="18" charset="0"/>
                              <a:cs typeface="ArialNarrow"/>
                            </a:rPr>
                            <m:t> </m:t>
                          </m:r>
                          <m:r>
                            <a:rPr lang="pt-BR" sz="2200" b="1" i="1" kern="0">
                              <a:solidFill>
                                <a:srgbClr val="196B24"/>
                              </a:solidFill>
                              <a:effectLst/>
                              <a:latin typeface="Cambria Math" panose="02040503050406030204" pitchFamily="18" charset="0"/>
                              <a:ea typeface="Times New Roman" panose="02020603050405020304" pitchFamily="18" charset="0"/>
                              <a:cs typeface="ArialNarrow"/>
                            </a:rPr>
                            <m:t>𝟐𝟎</m:t>
                          </m:r>
                          <m:r>
                            <a:rPr lang="pt-BR" sz="2200" b="1" i="1" kern="0">
                              <a:solidFill>
                                <a:srgbClr val="196B24"/>
                              </a:solidFill>
                              <a:effectLst/>
                              <a:latin typeface="Cambria Math" panose="02040503050406030204" pitchFamily="18" charset="0"/>
                              <a:ea typeface="Times New Roman" panose="02020603050405020304" pitchFamily="18" charset="0"/>
                              <a:cs typeface="ArialNarrow"/>
                            </a:rPr>
                            <m:t> </m:t>
                          </m:r>
                        </m:den>
                      </m:f>
                      <m:r>
                        <a:rPr lang="pt-BR" sz="2200" i="1" kern="0">
                          <a:effectLst/>
                          <a:latin typeface="Cambria Math" panose="02040503050406030204" pitchFamily="18" charset="0"/>
                          <a:ea typeface="Aptos" panose="020B0004020202020204" pitchFamily="34" charset="0"/>
                          <a:cs typeface="ArialNarrow"/>
                        </a:rPr>
                        <m:t>=14÷20=0,7</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Observe na reta numérica a posição de cada quociente,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DE0D7AE1-D074-66F2-2538-9FDA60902900}"/>
                  </a:ext>
                </a:extLst>
              </p:cNvPr>
              <p:cNvSpPr txBox="1">
                <a:spLocks noRot="1" noChangeAspect="1" noMove="1" noResize="1" noEditPoints="1" noAdjustHandles="1" noChangeArrowheads="1" noChangeShapeType="1" noTextEdit="1"/>
              </p:cNvSpPr>
              <p:nvPr/>
            </p:nvSpPr>
            <p:spPr>
              <a:xfrm>
                <a:off x="0" y="762629"/>
                <a:ext cx="6191250" cy="2666371"/>
              </a:xfrm>
              <a:prstGeom prst="rect">
                <a:avLst/>
              </a:prstGeom>
              <a:blipFill>
                <a:blip r:embed="rId2"/>
                <a:stretch>
                  <a:fillRect l="-1280" t="-1142" b="-3425"/>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C0E2050D-B1A0-F2EF-2CAD-D6AA23551E24}"/>
              </a:ext>
            </a:extLst>
          </p:cNvPr>
          <p:cNvPicPr>
            <a:picLocks noChangeAspect="1"/>
          </p:cNvPicPr>
          <p:nvPr/>
        </p:nvPicPr>
        <p:blipFill>
          <a:blip r:embed="rId3"/>
          <a:stretch>
            <a:fillRect/>
          </a:stretch>
        </p:blipFill>
        <p:spPr>
          <a:xfrm>
            <a:off x="1115625" y="3429000"/>
            <a:ext cx="3960000" cy="1147174"/>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87819973-E858-2743-C358-83498BB33175}"/>
                  </a:ext>
                </a:extLst>
              </p:cNvPr>
              <p:cNvSpPr txBox="1"/>
              <p:nvPr/>
            </p:nvSpPr>
            <p:spPr>
              <a:xfrm>
                <a:off x="28575" y="5196573"/>
                <a:ext cx="6134100" cy="1340367"/>
              </a:xfrm>
              <a:prstGeom prst="rect">
                <a:avLst/>
              </a:prstGeom>
              <a:noFill/>
            </p:spPr>
            <p:txBody>
              <a:bodyPr wrap="square">
                <a:spAutoFit/>
              </a:bodyPr>
              <a:lstStyle/>
              <a:p>
                <a:pPr>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Assim,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0,8&gt;0,7</m:t>
                    </m:r>
                  </m:oMath>
                </a14:m>
                <a:r>
                  <a:rPr lang="pt-BR" sz="2200" kern="0" dirty="0">
                    <a:effectLst/>
                    <a:latin typeface="Arial Narrow" panose="020B0606020202030204" pitchFamily="34" charset="0"/>
                    <a:ea typeface="Times New Roman" panose="02020603050405020304" pitchFamily="18"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0" dirty="0">
                    <a:solidFill>
                      <a:srgbClr val="000000"/>
                    </a:solidFill>
                    <a:effectLst/>
                    <a:latin typeface="Arial Narrow" panose="020B0606020202030204" pitchFamily="34" charset="0"/>
                    <a:ea typeface="Times New Roman" panose="02020603050405020304" pitchFamily="18" charset="0"/>
                    <a:cs typeface="ArialNarrow"/>
                  </a:rPr>
                  <a:t>Portanto, concluímos que que Susane está na frente de Estefani, nesse momento da maratona.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87819973-E858-2743-C358-83498BB33175}"/>
                  </a:ext>
                </a:extLst>
              </p:cNvPr>
              <p:cNvSpPr txBox="1">
                <a:spLocks noRot="1" noChangeAspect="1" noMove="1" noResize="1" noEditPoints="1" noAdjustHandles="1" noChangeArrowheads="1" noChangeShapeType="1" noTextEdit="1"/>
              </p:cNvSpPr>
              <p:nvPr/>
            </p:nvSpPr>
            <p:spPr>
              <a:xfrm>
                <a:off x="28575" y="5196573"/>
                <a:ext cx="6134100" cy="1340367"/>
              </a:xfrm>
              <a:prstGeom prst="rect">
                <a:avLst/>
              </a:prstGeom>
              <a:blipFill>
                <a:blip r:embed="rId4"/>
                <a:stretch>
                  <a:fillRect l="-1292" t="-1364" b="-8182"/>
                </a:stretch>
              </a:blipFill>
            </p:spPr>
            <p:txBody>
              <a:bodyPr/>
              <a:lstStyle/>
              <a:p>
                <a:r>
                  <a:rPr lang="pt-BR">
                    <a:noFill/>
                  </a:rPr>
                  <a:t> </a:t>
                </a:r>
              </a:p>
            </p:txBody>
          </p:sp>
        </mc:Fallback>
      </mc:AlternateContent>
      <p:pic>
        <p:nvPicPr>
          <p:cNvPr id="8" name="Imagem 7">
            <a:extLst>
              <a:ext uri="{FF2B5EF4-FFF2-40B4-BE49-F238E27FC236}">
                <a16:creationId xmlns:a16="http://schemas.microsoft.com/office/drawing/2014/main" id="{0F1AF495-19C6-87F6-5AFA-96013208EA76}"/>
              </a:ext>
            </a:extLst>
          </p:cNvPr>
          <p:cNvPicPr>
            <a:picLocks noChangeAspect="1"/>
          </p:cNvPicPr>
          <p:nvPr/>
        </p:nvPicPr>
        <p:blipFill>
          <a:blip r:embed="rId5"/>
          <a:srcRect r="47652" b="53519"/>
          <a:stretch/>
        </p:blipFill>
        <p:spPr>
          <a:xfrm>
            <a:off x="6599025" y="849257"/>
            <a:ext cx="4680000" cy="5581337"/>
          </a:xfrm>
          <a:prstGeom prst="rect">
            <a:avLst/>
          </a:prstGeom>
        </p:spPr>
      </p:pic>
    </p:spTree>
    <p:extLst>
      <p:ext uri="{BB962C8B-B14F-4D97-AF65-F5344CB8AC3E}">
        <p14:creationId xmlns:p14="http://schemas.microsoft.com/office/powerpoint/2010/main" val="40137830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C1F6BFC3-5EC0-7DB4-B7E6-23A457748372}"/>
              </a:ext>
            </a:extLst>
          </p:cNvPr>
          <p:cNvPicPr>
            <a:picLocks noChangeAspect="1"/>
          </p:cNvPicPr>
          <p:nvPr/>
        </p:nvPicPr>
        <p:blipFill>
          <a:blip r:embed="rId2"/>
          <a:srcRect t="46139" r="47652"/>
          <a:stretch/>
        </p:blipFill>
        <p:spPr>
          <a:xfrm>
            <a:off x="674850" y="819150"/>
            <a:ext cx="4680000" cy="6391300"/>
          </a:xfrm>
          <a:prstGeom prst="rect">
            <a:avLst/>
          </a:prstGeom>
        </p:spPr>
      </p:pic>
      <p:pic>
        <p:nvPicPr>
          <p:cNvPr id="2" name="Imagem 1">
            <a:extLst>
              <a:ext uri="{FF2B5EF4-FFF2-40B4-BE49-F238E27FC236}">
                <a16:creationId xmlns:a16="http://schemas.microsoft.com/office/drawing/2014/main" id="{E84BE112-BDF3-5FC4-701E-1EEB61A22387}"/>
              </a:ext>
            </a:extLst>
          </p:cNvPr>
          <p:cNvPicPr>
            <a:picLocks noChangeAspect="1"/>
          </p:cNvPicPr>
          <p:nvPr/>
        </p:nvPicPr>
        <p:blipFill rotWithShape="1">
          <a:blip r:embed="rId3">
            <a:extLst>
              <a:ext uri="{28A0092B-C50C-407E-A947-70E740481C1C}">
                <a14:useLocalDpi xmlns:a14="http://schemas.microsoft.com/office/drawing/2010/main" val="0"/>
              </a:ext>
            </a:extLst>
          </a:blip>
          <a:srcRect l="1609" r="63875"/>
          <a:stretch>
            <a:fillRect/>
          </a:stretch>
        </p:blipFill>
        <p:spPr bwMode="auto">
          <a:xfrm>
            <a:off x="6196330" y="819150"/>
            <a:ext cx="2520000" cy="637558"/>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E9A7AE9C-6BBA-055D-48E8-3543AE4CD8C9}"/>
              </a:ext>
            </a:extLst>
          </p:cNvPr>
          <p:cNvSpPr txBox="1"/>
          <p:nvPr/>
        </p:nvSpPr>
        <p:spPr>
          <a:xfrm>
            <a:off x="6096000" y="1456708"/>
            <a:ext cx="6096000" cy="4975721"/>
          </a:xfrm>
          <a:prstGeom prst="rect">
            <a:avLst/>
          </a:prstGeom>
          <a:noFill/>
        </p:spPr>
        <p:txBody>
          <a:bodyPr wrap="square">
            <a:spAutoFit/>
          </a:bodyPr>
          <a:lstStyle/>
          <a:p>
            <a:pPr algn="just">
              <a:spcAft>
                <a:spcPts val="800"/>
              </a:spcAft>
            </a:pPr>
            <a:r>
              <a:rPr lang="pt-BR" sz="2200" b="1" kern="0" dirty="0">
                <a:effectLst/>
                <a:latin typeface="Arial Narrow" panose="020B0606020202030204" pitchFamily="34" charset="0"/>
                <a:ea typeface="Aptos" panose="020B0004020202020204" pitchFamily="34" charset="0"/>
                <a:cs typeface="ArialNarrow"/>
              </a:rPr>
              <a:t>15.</a:t>
            </a:r>
            <a:r>
              <a:rPr lang="pt-BR" sz="2200" kern="0" dirty="0">
                <a:effectLst/>
                <a:latin typeface="Arial Narrow" panose="020B0606020202030204" pitchFamily="34" charset="0"/>
                <a:ea typeface="Aptos" panose="020B0004020202020204" pitchFamily="34" charset="0"/>
                <a:cs typeface="ArialNarrow"/>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Classifique cada sentença como verdadeira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V</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ou falsa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F</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O número 1,2 está entre os números 0 e 1.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O número 4,6 está entre os números 4 e 5.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O número –1,2 está entre os números –1 e –2.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O número –3,9 é maior que 0,9.</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O número 1,5 é maior que 1,39.</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O número –6,13 é menor que 0,7.</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Na reta numérica, o número 7,8 está à esquerda do número 8,7.</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Na reta numérica, o número –9,3 está à esquerda do número –9,9.</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868667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63761568-7261-1902-80E6-BCD5C3B5172D}"/>
                  </a:ext>
                </a:extLst>
              </p:cNvPr>
              <p:cNvSpPr txBox="1"/>
              <p:nvPr/>
            </p:nvSpPr>
            <p:spPr>
              <a:xfrm>
                <a:off x="0" y="946824"/>
                <a:ext cx="6096000" cy="848437"/>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16.</a:t>
                </a:r>
                <a:r>
                  <a:rPr lang="pt-BR" sz="2200" kern="0" dirty="0">
                    <a:effectLst/>
                    <a:latin typeface="Arial Narrow" panose="020B0606020202030204" pitchFamily="34" charset="0"/>
                    <a:ea typeface="Aptos" panose="020B0004020202020204" pitchFamily="34" charset="0"/>
                    <a:cs typeface="ArialNarrow"/>
                  </a:rPr>
                  <a:t> Utilize os símbolos de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&lt;</m:t>
                    </m:r>
                  </m:oMath>
                </a14:m>
                <a:r>
                  <a:rPr lang="pt-BR" sz="2200" kern="0" dirty="0">
                    <a:effectLst/>
                    <a:latin typeface="Arial Narrow" panose="020B0606020202030204" pitchFamily="34" charset="0"/>
                    <a:ea typeface="Aptos" panose="020B0004020202020204" pitchFamily="34" charset="0"/>
                    <a:cs typeface="ArialNarrow"/>
                  </a:rPr>
                  <a:t> e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&gt;</m:t>
                    </m:r>
                  </m:oMath>
                </a14:m>
                <a:r>
                  <a:rPr lang="pt-BR" sz="2200" kern="0" dirty="0">
                    <a:effectLst/>
                    <a:latin typeface="Arial Narrow" panose="020B0606020202030204" pitchFamily="34" charset="0"/>
                    <a:ea typeface="Aptos" panose="020B0004020202020204" pitchFamily="34" charset="0"/>
                    <a:cs typeface="ArialNarrow"/>
                  </a:rPr>
                  <a:t> para comparar, as frações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63761568-7261-1902-80E6-BCD5C3B5172D}"/>
                  </a:ext>
                </a:extLst>
              </p:cNvPr>
              <p:cNvSpPr txBox="1">
                <a:spLocks noRot="1" noChangeAspect="1" noMove="1" noResize="1" noEditPoints="1" noAdjustHandles="1" noChangeArrowheads="1" noChangeShapeType="1" noTextEdit="1"/>
              </p:cNvSpPr>
              <p:nvPr/>
            </p:nvSpPr>
            <p:spPr>
              <a:xfrm>
                <a:off x="0" y="946824"/>
                <a:ext cx="6096000" cy="848437"/>
              </a:xfrm>
              <a:prstGeom prst="rect">
                <a:avLst/>
              </a:prstGeom>
              <a:blipFill>
                <a:blip r:embed="rId2"/>
                <a:stretch>
                  <a:fillRect l="-1300" t="-2878" r="-1300" b="-13669"/>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1CD8ED75-3900-76CF-DEF1-A275A6E801DE}"/>
              </a:ext>
            </a:extLst>
          </p:cNvPr>
          <p:cNvPicPr>
            <a:picLocks noChangeAspect="1"/>
          </p:cNvPicPr>
          <p:nvPr/>
        </p:nvPicPr>
        <p:blipFill>
          <a:blip r:embed="rId3"/>
          <a:srcRect r="56448" b="19128"/>
          <a:stretch/>
        </p:blipFill>
        <p:spPr>
          <a:xfrm>
            <a:off x="581405" y="1795261"/>
            <a:ext cx="4680000" cy="1976328"/>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AA9A9A4E-432D-BA18-B032-D1B81A4817F6}"/>
                  </a:ext>
                </a:extLst>
              </p:cNvPr>
              <p:cNvSpPr txBox="1"/>
              <p:nvPr/>
            </p:nvSpPr>
            <p:spPr>
              <a:xfrm>
                <a:off x="66675" y="3941832"/>
                <a:ext cx="6029325" cy="848437"/>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17.</a:t>
                </a:r>
                <a:r>
                  <a:rPr lang="pt-BR" sz="2200" kern="0" dirty="0">
                    <a:effectLst/>
                    <a:latin typeface="Arial Narrow" panose="020B0606020202030204" pitchFamily="34" charset="0"/>
                    <a:ea typeface="Aptos" panose="020B0004020202020204" pitchFamily="34" charset="0"/>
                    <a:cs typeface="ArialNarrow"/>
                  </a:rPr>
                  <a:t> Utilize os símbolos de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&gt;</m:t>
                    </m:r>
                  </m:oMath>
                </a14:m>
                <a:r>
                  <a:rPr lang="pt-BR" sz="2200" kern="0" dirty="0">
                    <a:effectLst/>
                    <a:latin typeface="Arial Narrow" panose="020B0606020202030204" pitchFamily="34" charset="0"/>
                    <a:ea typeface="Aptos" panose="020B0004020202020204" pitchFamily="34" charset="0"/>
                    <a:cs typeface="ArialNarrow"/>
                  </a:rPr>
                  <a:t> ou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&lt;</m:t>
                    </m:r>
                  </m:oMath>
                </a14:m>
                <a:r>
                  <a:rPr lang="pt-BR" sz="2200" kern="0" dirty="0">
                    <a:effectLst/>
                    <a:latin typeface="Arial Narrow" panose="020B0606020202030204" pitchFamily="34" charset="0"/>
                    <a:ea typeface="Aptos" panose="020B0004020202020204" pitchFamily="34" charset="0"/>
                    <a:cs typeface="ArialNarrow"/>
                  </a:rPr>
                  <a:t> para comparar, os números racionais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AA9A9A4E-432D-BA18-B032-D1B81A4817F6}"/>
                  </a:ext>
                </a:extLst>
              </p:cNvPr>
              <p:cNvSpPr txBox="1">
                <a:spLocks noRot="1" noChangeAspect="1" noMove="1" noResize="1" noEditPoints="1" noAdjustHandles="1" noChangeArrowheads="1" noChangeShapeType="1" noTextEdit="1"/>
              </p:cNvSpPr>
              <p:nvPr/>
            </p:nvSpPr>
            <p:spPr>
              <a:xfrm>
                <a:off x="66675" y="3941832"/>
                <a:ext cx="6029325" cy="848437"/>
              </a:xfrm>
              <a:prstGeom prst="rect">
                <a:avLst/>
              </a:prstGeom>
              <a:blipFill>
                <a:blip r:embed="rId4"/>
                <a:stretch>
                  <a:fillRect l="-1314" t="-3597" r="-1314" b="-12950"/>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F55CD4EC-DBE4-02F6-F03C-18BC7D5B150B}"/>
              </a:ext>
            </a:extLst>
          </p:cNvPr>
          <p:cNvPicPr>
            <a:picLocks noChangeAspect="1"/>
          </p:cNvPicPr>
          <p:nvPr/>
        </p:nvPicPr>
        <p:blipFill>
          <a:blip r:embed="rId5"/>
          <a:srcRect r="58454" b="28533"/>
          <a:stretch/>
        </p:blipFill>
        <p:spPr>
          <a:xfrm>
            <a:off x="708000" y="4960512"/>
            <a:ext cx="4680000" cy="1317748"/>
          </a:xfrm>
          <a:prstGeom prst="rect">
            <a:avLst/>
          </a:prstGeom>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5A7296D5-D9E1-8060-6989-B3B11E54709F}"/>
                  </a:ext>
                </a:extLst>
              </p:cNvPr>
              <p:cNvSpPr txBox="1"/>
              <p:nvPr/>
            </p:nvSpPr>
            <p:spPr>
              <a:xfrm>
                <a:off x="6096000" y="814658"/>
                <a:ext cx="5934075" cy="1792991"/>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18.</a:t>
                </a:r>
                <a:r>
                  <a:rPr lang="pt-BR" sz="2200" kern="0" dirty="0">
                    <a:effectLst/>
                    <a:latin typeface="Arial Narrow" panose="020B0606020202030204" pitchFamily="34" charset="0"/>
                    <a:ea typeface="Aptos" panose="020B0004020202020204" pitchFamily="34" charset="0"/>
                    <a:cs typeface="ArialNarrow"/>
                  </a:rPr>
                  <a:t> Observe os números racionais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3,5 ; </m:t>
                      </m:r>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9</m:t>
                          </m:r>
                        </m:num>
                        <m:den>
                          <m:r>
                            <a:rPr lang="pt-BR" sz="2200" i="1" kern="0">
                              <a:effectLst/>
                              <a:latin typeface="Cambria Math" panose="02040503050406030204" pitchFamily="18" charset="0"/>
                              <a:ea typeface="Aptos" panose="020B0004020202020204" pitchFamily="34" charset="0"/>
                              <a:cs typeface="ArialNarrow"/>
                            </a:rPr>
                            <m:t> 4 </m:t>
                          </m:r>
                        </m:den>
                      </m:f>
                      <m:r>
                        <a:rPr lang="pt-BR" sz="2200" i="1" kern="0">
                          <a:effectLst/>
                          <a:latin typeface="Cambria Math" panose="02040503050406030204" pitchFamily="18" charset="0"/>
                          <a:ea typeface="Aptos" panose="020B0004020202020204" pitchFamily="34" charset="0"/>
                          <a:cs typeface="ArialNarrow"/>
                        </a:rPr>
                        <m:t> ;−</m:t>
                      </m:r>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2</m:t>
                          </m:r>
                        </m:num>
                        <m:den>
                          <m:r>
                            <a:rPr lang="pt-BR" sz="2200" i="1" kern="0">
                              <a:effectLst/>
                              <a:latin typeface="Cambria Math" panose="02040503050406030204" pitchFamily="18" charset="0"/>
                              <a:ea typeface="Aptos" panose="020B0004020202020204" pitchFamily="34" charset="0"/>
                              <a:cs typeface="ArialNarrow"/>
                            </a:rPr>
                            <m:t> 5 </m:t>
                          </m:r>
                        </m:den>
                      </m:f>
                      <m:r>
                        <a:rPr lang="pt-BR" sz="2200" i="1" kern="0">
                          <a:effectLst/>
                          <a:latin typeface="Cambria Math" panose="02040503050406030204" pitchFamily="18" charset="0"/>
                          <a:ea typeface="Aptos" panose="020B0004020202020204" pitchFamily="34" charset="0"/>
                          <a:cs typeface="ArialNarrow"/>
                        </a:rPr>
                        <m:t> ; 1,2 ; −</m:t>
                      </m:r>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 35 </m:t>
                          </m:r>
                        </m:num>
                        <m:den>
                          <m:r>
                            <a:rPr lang="pt-BR" sz="2200" i="1" kern="0">
                              <a:effectLst/>
                              <a:latin typeface="Cambria Math" panose="02040503050406030204" pitchFamily="18" charset="0"/>
                              <a:ea typeface="Aptos" panose="020B0004020202020204" pitchFamily="34" charset="0"/>
                              <a:cs typeface="ArialNarrow"/>
                            </a:rPr>
                            <m:t>7</m:t>
                          </m:r>
                        </m:den>
                      </m:f>
                      <m:r>
                        <a:rPr lang="pt-BR" sz="2200" i="1" kern="0">
                          <a:effectLst/>
                          <a:latin typeface="Cambria Math" panose="02040503050406030204" pitchFamily="18" charset="0"/>
                          <a:ea typeface="Aptos" panose="020B0004020202020204" pitchFamily="34" charset="0"/>
                          <a:cs typeface="ArialNarrow"/>
                        </a:rPr>
                        <m:t> ; 0,6 ; </m:t>
                      </m:r>
                      <m:r>
                        <a:rPr lang="pt-BR" sz="2200" i="1" kern="0">
                          <a:effectLst/>
                          <a:latin typeface="Cambria Math" panose="02040503050406030204" pitchFamily="18" charset="0"/>
                          <a:ea typeface="Times New Roman" panose="02020603050405020304" pitchFamily="18" charset="0"/>
                          <a:cs typeface="ArialNarrow"/>
                        </a:rPr>
                        <m:t>−0,1</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Coloque-os em ordem decrescente.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5A7296D5-D9E1-8060-6989-B3B11E54709F}"/>
                  </a:ext>
                </a:extLst>
              </p:cNvPr>
              <p:cNvSpPr txBox="1">
                <a:spLocks noRot="1" noChangeAspect="1" noMove="1" noResize="1" noEditPoints="1" noAdjustHandles="1" noChangeArrowheads="1" noChangeShapeType="1" noTextEdit="1"/>
              </p:cNvSpPr>
              <p:nvPr/>
            </p:nvSpPr>
            <p:spPr>
              <a:xfrm>
                <a:off x="6096000" y="814658"/>
                <a:ext cx="5934075" cy="1792991"/>
              </a:xfrm>
              <a:prstGeom prst="rect">
                <a:avLst/>
              </a:prstGeom>
              <a:blipFill>
                <a:blip r:embed="rId6"/>
                <a:stretch>
                  <a:fillRect l="-1336" t="-1701" b="-5442"/>
                </a:stretch>
              </a:blipFill>
            </p:spPr>
            <p:txBody>
              <a:bodyPr/>
              <a:lstStyle/>
              <a:p>
                <a:r>
                  <a:rPr lang="pt-BR">
                    <a:noFill/>
                  </a:rPr>
                  <a:t> </a:t>
                </a:r>
              </a:p>
            </p:txBody>
          </p:sp>
        </mc:Fallback>
      </mc:AlternateContent>
      <p:sp>
        <p:nvSpPr>
          <p:cNvPr id="11" name="CaixaDeTexto 10">
            <a:extLst>
              <a:ext uri="{FF2B5EF4-FFF2-40B4-BE49-F238E27FC236}">
                <a16:creationId xmlns:a16="http://schemas.microsoft.com/office/drawing/2014/main" id="{69AABA23-6695-8588-1757-1163FA0491F4}"/>
              </a:ext>
            </a:extLst>
          </p:cNvPr>
          <p:cNvSpPr txBox="1"/>
          <p:nvPr/>
        </p:nvSpPr>
        <p:spPr>
          <a:xfrm>
            <a:off x="6096000" y="3771589"/>
            <a:ext cx="6096000" cy="848437"/>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19.</a:t>
            </a:r>
            <a:r>
              <a:rPr lang="pt-BR" sz="2200" kern="0" dirty="0">
                <a:effectLst/>
                <a:latin typeface="Arial Narrow" panose="020B0606020202030204" pitchFamily="34" charset="0"/>
                <a:ea typeface="Aptos" panose="020B0004020202020204" pitchFamily="34" charset="0"/>
                <a:cs typeface="ArialNarrow"/>
              </a:rPr>
              <a:t> Desenhe uma reta, divida-a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em segmentos de mesma medida e identifique localização dos números: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2" name="Imagem 11">
            <a:extLst>
              <a:ext uri="{FF2B5EF4-FFF2-40B4-BE49-F238E27FC236}">
                <a16:creationId xmlns:a16="http://schemas.microsoft.com/office/drawing/2014/main" id="{95C7CF79-4C3E-9938-B08C-1CCFE8192497}"/>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25000"/>
                    </a14:imgEffect>
                  </a14:imgLayer>
                </a14:imgProps>
              </a:ext>
            </a:extLst>
          </a:blip>
          <a:srcRect l="1880" t="2766" r="4964" b="5444"/>
          <a:stretch>
            <a:fillRect/>
          </a:stretch>
        </p:blipFill>
        <p:spPr bwMode="auto">
          <a:xfrm>
            <a:off x="7344000" y="4837954"/>
            <a:ext cx="3600000" cy="120538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4156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E8D5FC91-9B29-C83A-0CC4-B279A9FFD090}"/>
              </a:ext>
            </a:extLst>
          </p:cNvPr>
          <p:cNvPicPr>
            <a:picLocks noChangeAspect="1"/>
          </p:cNvPicPr>
          <p:nvPr/>
        </p:nvPicPr>
        <p:blipFill>
          <a:blip r:embed="rId2"/>
          <a:stretch>
            <a:fillRect/>
          </a:stretch>
        </p:blipFill>
        <p:spPr>
          <a:xfrm>
            <a:off x="232813" y="666544"/>
            <a:ext cx="5400000" cy="2011124"/>
          </a:xfrm>
          <a:prstGeom prst="rect">
            <a:avLst/>
          </a:prstGeom>
        </p:spPr>
      </p:pic>
      <p:sp>
        <p:nvSpPr>
          <p:cNvPr id="5" name="CaixaDeTexto 4">
            <a:extLst>
              <a:ext uri="{FF2B5EF4-FFF2-40B4-BE49-F238E27FC236}">
                <a16:creationId xmlns:a16="http://schemas.microsoft.com/office/drawing/2014/main" id="{DB1F90BB-7B5E-A889-B9B8-1E94EF5AB83D}"/>
              </a:ext>
            </a:extLst>
          </p:cNvPr>
          <p:cNvSpPr txBox="1"/>
          <p:nvPr/>
        </p:nvSpPr>
        <p:spPr>
          <a:xfrm>
            <a:off x="-457200" y="2720803"/>
            <a:ext cx="6419850" cy="769441"/>
          </a:xfrm>
          <a:prstGeom prst="rect">
            <a:avLst/>
          </a:prstGeom>
          <a:noFill/>
        </p:spPr>
        <p:txBody>
          <a:bodyPr wrap="square">
            <a:spAutoFit/>
          </a:bodyPr>
          <a:lstStyle/>
          <a:p>
            <a:pPr marL="457200"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3.</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Observe a reta numérica, a seguir, que foi dividida em segmentos de mesma medida.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9A90833D-B213-2B7D-5686-217D626880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2813" y="3437769"/>
            <a:ext cx="2160000" cy="1362211"/>
          </a:xfrm>
          <a:prstGeom prst="rect">
            <a:avLst/>
          </a:prstGeom>
        </p:spPr>
      </p:pic>
      <p:sp>
        <p:nvSpPr>
          <p:cNvPr id="8" name="CaixaDeTexto 7">
            <a:extLst>
              <a:ext uri="{FF2B5EF4-FFF2-40B4-BE49-F238E27FC236}">
                <a16:creationId xmlns:a16="http://schemas.microsoft.com/office/drawing/2014/main" id="{5A39BDA7-4476-81F6-E348-CD9150DDBF1B}"/>
              </a:ext>
            </a:extLst>
          </p:cNvPr>
          <p:cNvSpPr txBox="1"/>
          <p:nvPr/>
        </p:nvSpPr>
        <p:spPr>
          <a:xfrm>
            <a:off x="-457200" y="4799980"/>
            <a:ext cx="6553200" cy="769441"/>
          </a:xfrm>
          <a:prstGeom prst="rect">
            <a:avLst/>
          </a:prstGeom>
          <a:noFill/>
        </p:spPr>
        <p:txBody>
          <a:bodyPr wrap="square">
            <a:spAutoFit/>
          </a:bodyPr>
          <a:lstStyle/>
          <a:p>
            <a:pPr marL="457200"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Quais são os números que preenchem os dois retângulos, corretamente?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2DC2D64D-76C7-6CB2-48B1-747CEB5AC0A0}"/>
              </a:ext>
            </a:extLst>
          </p:cNvPr>
          <p:cNvPicPr>
            <a:picLocks noChangeAspect="1"/>
          </p:cNvPicPr>
          <p:nvPr/>
        </p:nvPicPr>
        <p:blipFill>
          <a:blip r:embed="rId4"/>
          <a:srcRect r="64328" b="41090"/>
          <a:stretch/>
        </p:blipFill>
        <p:spPr>
          <a:xfrm>
            <a:off x="592813" y="5710162"/>
            <a:ext cx="4680000" cy="799108"/>
          </a:xfrm>
          <a:prstGeom prst="rect">
            <a:avLst/>
          </a:prstGeom>
        </p:spPr>
      </p:pic>
      <p:sp>
        <p:nvSpPr>
          <p:cNvPr id="11" name="CaixaDeTexto 10">
            <a:extLst>
              <a:ext uri="{FF2B5EF4-FFF2-40B4-BE49-F238E27FC236}">
                <a16:creationId xmlns:a16="http://schemas.microsoft.com/office/drawing/2014/main" id="{82C66E02-9B9C-AF20-662B-7D4C1BF29894}"/>
              </a:ext>
            </a:extLst>
          </p:cNvPr>
          <p:cNvSpPr txBox="1"/>
          <p:nvPr/>
        </p:nvSpPr>
        <p:spPr>
          <a:xfrm>
            <a:off x="5634587" y="854193"/>
            <a:ext cx="6553200" cy="1237775"/>
          </a:xfrm>
          <a:prstGeom prst="rect">
            <a:avLst/>
          </a:prstGeom>
          <a:noFill/>
        </p:spPr>
        <p:txBody>
          <a:bodyPr wrap="square">
            <a:spAutoFit/>
          </a:bodyPr>
          <a:lstStyle/>
          <a:p>
            <a:pPr marL="457200"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4.</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Uma pista reta, utilizada para caminhadas, foi dividida em partes iguais, sinalizando as distâncias para seus usuários.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2" name="Imagem 11">
            <a:extLst>
              <a:ext uri="{FF2B5EF4-FFF2-40B4-BE49-F238E27FC236}">
                <a16:creationId xmlns:a16="http://schemas.microsoft.com/office/drawing/2014/main" id="{5A255D1F-939F-5965-33D7-FA6A3BD69D1E}"/>
              </a:ext>
            </a:extLst>
          </p:cNvPr>
          <p:cNvPicPr>
            <a:picLocks noChangeAspect="1"/>
          </p:cNvPicPr>
          <p:nvPr/>
        </p:nvPicPr>
        <p:blipFill>
          <a:blip r:embed="rId5"/>
          <a:stretch>
            <a:fillRect/>
          </a:stretch>
        </p:blipFill>
        <p:spPr>
          <a:xfrm>
            <a:off x="7111187" y="2047485"/>
            <a:ext cx="3600000" cy="829390"/>
          </a:xfrm>
          <a:prstGeom prst="rect">
            <a:avLst/>
          </a:prstGeom>
        </p:spPr>
      </p:pic>
      <p:sp>
        <p:nvSpPr>
          <p:cNvPr id="14" name="CaixaDeTexto 13">
            <a:extLst>
              <a:ext uri="{FF2B5EF4-FFF2-40B4-BE49-F238E27FC236}">
                <a16:creationId xmlns:a16="http://schemas.microsoft.com/office/drawing/2014/main" id="{5B269A94-BE3A-8888-128D-E0F6554F1453}"/>
              </a:ext>
            </a:extLst>
          </p:cNvPr>
          <p:cNvSpPr txBox="1"/>
          <p:nvPr/>
        </p:nvSpPr>
        <p:spPr>
          <a:xfrm>
            <a:off x="5632813" y="3109160"/>
            <a:ext cx="6553200" cy="459100"/>
          </a:xfrm>
          <a:prstGeom prst="rect">
            <a:avLst/>
          </a:prstGeom>
          <a:noFill/>
        </p:spPr>
        <p:txBody>
          <a:bodyPr wrap="square">
            <a:spAutoFit/>
          </a:bodyPr>
          <a:lstStyle/>
          <a:p>
            <a:pPr marL="457200"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é a distância que se encontra a garota com seu pet?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5" name="Imagem 14">
            <a:extLst>
              <a:ext uri="{FF2B5EF4-FFF2-40B4-BE49-F238E27FC236}">
                <a16:creationId xmlns:a16="http://schemas.microsoft.com/office/drawing/2014/main" id="{DD18BD54-BEC5-62C8-65CE-775F43D9AD42}"/>
              </a:ext>
            </a:extLst>
          </p:cNvPr>
          <p:cNvPicPr>
            <a:picLocks noChangeAspect="1"/>
          </p:cNvPicPr>
          <p:nvPr/>
        </p:nvPicPr>
        <p:blipFill>
          <a:blip r:embed="rId6"/>
          <a:srcRect r="67051" b="33937"/>
          <a:stretch/>
        </p:blipFill>
        <p:spPr>
          <a:xfrm>
            <a:off x="6658355" y="3693657"/>
            <a:ext cx="4680000" cy="980925"/>
          </a:xfrm>
          <a:prstGeom prst="rect">
            <a:avLst/>
          </a:prstGeom>
        </p:spPr>
      </p:pic>
    </p:spTree>
    <p:extLst>
      <p:ext uri="{BB962C8B-B14F-4D97-AF65-F5344CB8AC3E}">
        <p14:creationId xmlns:p14="http://schemas.microsoft.com/office/powerpoint/2010/main" val="21062926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04F6B93-AC67-C2E9-3359-E2BDB78E05CF}"/>
              </a:ext>
            </a:extLst>
          </p:cNvPr>
          <p:cNvPicPr>
            <a:picLocks noChangeAspect="1"/>
          </p:cNvPicPr>
          <p:nvPr/>
        </p:nvPicPr>
        <p:blipFill rotWithShape="1">
          <a:blip r:embed="rId2">
            <a:extLst>
              <a:ext uri="{28A0092B-C50C-407E-A947-70E740481C1C}">
                <a14:useLocalDpi xmlns:a14="http://schemas.microsoft.com/office/drawing/2010/main" val="0"/>
              </a:ext>
            </a:extLst>
          </a:blip>
          <a:srcRect l="799" t="3789" r="2874" b="3787"/>
          <a:stretch>
            <a:fillRect/>
          </a:stretch>
        </p:blipFill>
        <p:spPr bwMode="auto">
          <a:xfrm>
            <a:off x="0" y="688340"/>
            <a:ext cx="3240000" cy="654859"/>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1CE247C4-B576-3B37-A903-979257A256C4}"/>
              </a:ext>
            </a:extLst>
          </p:cNvPr>
          <p:cNvSpPr txBox="1"/>
          <p:nvPr/>
        </p:nvSpPr>
        <p:spPr>
          <a:xfrm>
            <a:off x="95250" y="1535965"/>
            <a:ext cx="6000750" cy="3000309"/>
          </a:xfrm>
          <a:prstGeom prst="rect">
            <a:avLst/>
          </a:prstGeom>
          <a:noFill/>
        </p:spPr>
        <p:txBody>
          <a:bodyPr wrap="square">
            <a:spAutoFit/>
          </a:bodyPr>
          <a:lstStyle/>
          <a:p>
            <a:pPr algn="ctr">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SITUAÇÕES ENVOLVENDO NÚMEROS RACIONAIS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Os números racionais estão presentes em situações, em que é necessário comparar, contabilizar ou calcular números representados na forma decimal, fracionária ou em porcentagem. Vejamos, a seguir, aplicações dos números racionais.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29AF235B-FACB-610C-A90E-817E982D629F}"/>
                  </a:ext>
                </a:extLst>
              </p:cNvPr>
              <p:cNvSpPr txBox="1"/>
              <p:nvPr/>
            </p:nvSpPr>
            <p:spPr>
              <a:xfrm>
                <a:off x="6096000" y="-182266"/>
                <a:ext cx="6000750" cy="6517682"/>
              </a:xfrm>
              <a:prstGeom prst="rect">
                <a:avLst/>
              </a:prstGeom>
              <a:noFill/>
            </p:spPr>
            <p:txBody>
              <a:bodyPr wrap="square">
                <a:spAutoFit/>
              </a:bodyPr>
              <a:lstStyle/>
              <a:p>
                <a:pPr algn="just">
                  <a:lnSpc>
                    <a:spcPct val="115000"/>
                  </a:lnSpc>
                  <a:spcAft>
                    <a:spcPts val="800"/>
                  </a:spcAft>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Exemplo: </a:t>
                </a:r>
                <a:r>
                  <a:rPr lang="pt-BR" sz="2200" kern="0" dirty="0">
                    <a:effectLst/>
                    <a:latin typeface="Arial Narrow" panose="020B0606020202030204" pitchFamily="34" charset="0"/>
                    <a:ea typeface="Aptos" panose="020B0004020202020204" pitchFamily="34" charset="0"/>
                    <a:cs typeface="ArialNarrow"/>
                  </a:rPr>
                  <a:t>Um veículo faz o percurso de 300 quilômetros (km), em 4 horas. Qual é a velocidade média deste veículo?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u="sng" kern="0" dirty="0">
                    <a:effectLst/>
                    <a:latin typeface="Arial Narrow" panose="020B0606020202030204" pitchFamily="34" charset="0"/>
                    <a:ea typeface="Aptos" panose="020B0004020202020204" pitchFamily="34" charset="0"/>
                    <a:cs typeface="ArialNarrow"/>
                  </a:rPr>
                  <a:t>Resolução</a:t>
                </a:r>
                <a:r>
                  <a:rPr lang="pt-BR" sz="2200" i="1" kern="0" dirty="0">
                    <a:effectLst/>
                    <a:latin typeface="Arial Narrow" panose="020B0606020202030204" pitchFamily="34" charset="0"/>
                    <a:ea typeface="Aptos" panose="020B0004020202020204" pitchFamily="34" charset="0"/>
                    <a:cs typeface="ArialNarrow"/>
                  </a:rPr>
                  <a:t>: A velocidade média é a razão obtida entre a distância e o tempo. Determinando esta razão,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𝑑𝑖𝑠𝑡</m:t>
                          </m:r>
                          <m:r>
                            <a:rPr lang="pt-BR" sz="2200" i="1" kern="0">
                              <a:effectLst/>
                              <a:latin typeface="Cambria Math" panose="02040503050406030204" pitchFamily="18" charset="0"/>
                              <a:ea typeface="Aptos" panose="020B0004020202020204" pitchFamily="34" charset="0"/>
                              <a:cs typeface="ArialNarrow"/>
                            </a:rPr>
                            <m:t>â</m:t>
                          </m:r>
                          <m:r>
                            <a:rPr lang="pt-BR" sz="2200" i="1" kern="0">
                              <a:effectLst/>
                              <a:latin typeface="Cambria Math" panose="02040503050406030204" pitchFamily="18" charset="0"/>
                              <a:ea typeface="Aptos" panose="020B0004020202020204" pitchFamily="34" charset="0"/>
                              <a:cs typeface="ArialNarrow"/>
                            </a:rPr>
                            <m:t>𝑛𝑐𝑖𝑎</m:t>
                          </m:r>
                          <m:r>
                            <a:rPr lang="pt-BR" sz="2200" i="1" kern="0">
                              <a:effectLst/>
                              <a:latin typeface="Cambria Math" panose="02040503050406030204" pitchFamily="18" charset="0"/>
                              <a:ea typeface="Aptos" panose="020B0004020202020204" pitchFamily="34" charset="0"/>
                              <a:cs typeface="ArialNarrow"/>
                            </a:rPr>
                            <m:t> </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𝑘𝑚</m:t>
                              </m:r>
                            </m:e>
                          </m:d>
                        </m:num>
                        <m:den>
                          <m:r>
                            <a:rPr lang="pt-BR" sz="2200" i="1" kern="0">
                              <a:effectLst/>
                              <a:latin typeface="Cambria Math" panose="02040503050406030204" pitchFamily="18" charset="0"/>
                              <a:ea typeface="Aptos" panose="020B0004020202020204" pitchFamily="34" charset="0"/>
                              <a:cs typeface="ArialNarrow"/>
                            </a:rPr>
                            <m:t>𝑡𝑒𝑚𝑝𝑜</m:t>
                          </m:r>
                          <m:r>
                            <a:rPr lang="pt-BR" sz="2200" i="1" kern="0">
                              <a:effectLst/>
                              <a:latin typeface="Cambria Math" panose="02040503050406030204" pitchFamily="18" charset="0"/>
                              <a:ea typeface="Aptos" panose="020B0004020202020204" pitchFamily="34" charset="0"/>
                              <a:cs typeface="ArialNarrow"/>
                            </a:rPr>
                            <m:t> (</m:t>
                          </m:r>
                          <m:r>
                            <a:rPr lang="pt-BR" sz="2200" i="1" kern="0">
                              <a:effectLst/>
                              <a:latin typeface="Cambria Math" panose="02040503050406030204" pitchFamily="18" charset="0"/>
                              <a:ea typeface="Aptos" panose="020B0004020202020204" pitchFamily="34" charset="0"/>
                              <a:cs typeface="ArialNarrow"/>
                            </a:rPr>
                            <m:t>h</m:t>
                          </m:r>
                          <m:r>
                            <a:rPr lang="pt-BR" sz="2200" i="1" kern="0">
                              <a:effectLst/>
                              <a:latin typeface="Cambria Math" panose="02040503050406030204" pitchFamily="18" charset="0"/>
                              <a:ea typeface="Aptos" panose="020B0004020202020204" pitchFamily="34" charset="0"/>
                              <a:cs typeface="ArialNarrow"/>
                            </a:rPr>
                            <m:t>)</m:t>
                          </m:r>
                        </m:den>
                      </m:f>
                      <m:r>
                        <a:rPr lang="pt-BR" sz="2200" i="1" kern="0">
                          <a:effectLst/>
                          <a:latin typeface="Cambria Math" panose="02040503050406030204" pitchFamily="18" charset="0"/>
                          <a:ea typeface="Aptos" panose="020B0004020202020204" pitchFamily="34" charset="0"/>
                          <a:cs typeface="ArialNarrow"/>
                        </a:rPr>
                        <m:t>= </m:t>
                      </m:r>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 300 </m:t>
                          </m:r>
                        </m:num>
                        <m:den>
                          <m:r>
                            <a:rPr lang="pt-BR" sz="2200" i="1" kern="0">
                              <a:effectLst/>
                              <a:latin typeface="Cambria Math" panose="02040503050406030204" pitchFamily="18" charset="0"/>
                              <a:ea typeface="Aptos" panose="020B0004020202020204" pitchFamily="34" charset="0"/>
                              <a:cs typeface="ArialNarrow"/>
                            </a:rPr>
                            <m:t>4</m:t>
                          </m:r>
                        </m:den>
                      </m:f>
                      <m:r>
                        <a:rPr lang="pt-BR" sz="2200" i="1" kern="0">
                          <a:effectLst/>
                          <a:latin typeface="Cambria Math" panose="02040503050406030204" pitchFamily="18" charset="0"/>
                          <a:ea typeface="Times New Roman" panose="02020603050405020304" pitchFamily="18" charset="0"/>
                          <a:cs typeface="ArialNarrow"/>
                        </a:rPr>
                        <m:t>=300÷4=75</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𝑘𝑚</m:t>
                          </m:r>
                        </m:num>
                        <m:den>
                          <m:r>
                            <a:rPr lang="pt-BR" sz="2200" i="1" kern="0">
                              <a:effectLst/>
                              <a:latin typeface="Cambria Math" panose="02040503050406030204" pitchFamily="18" charset="0"/>
                              <a:ea typeface="Times New Roman" panose="02020603050405020304" pitchFamily="18" charset="0"/>
                              <a:cs typeface="ArialNarrow"/>
                            </a:rPr>
                            <m:t>h</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ctrlPr>
                            <a:rPr lang="pt-BR" sz="2200" i="1" kern="0">
                              <a:effectLst/>
                              <a:latin typeface="Cambria Math" panose="02040503050406030204" pitchFamily="18" charset="0"/>
                              <a:ea typeface="Times New Roman" panose="02020603050405020304" pitchFamily="18" charset="0"/>
                              <a:cs typeface="ArialNarrow"/>
                            </a:rPr>
                          </m:ctrlPr>
                        </m:dPr>
                        <m:e>
                          <m:r>
                            <a:rPr lang="pt-BR" sz="2200" i="1" kern="0">
                              <a:effectLst/>
                              <a:latin typeface="Cambria Math" panose="02040503050406030204" pitchFamily="18" charset="0"/>
                              <a:ea typeface="Times New Roman" panose="02020603050405020304" pitchFamily="18" charset="0"/>
                              <a:cs typeface="ArialNarrow"/>
                            </a:rPr>
                            <m:t>𝑙</m:t>
                          </m:r>
                          <m:r>
                            <a:rPr lang="pt-BR" sz="2200" i="1" kern="0">
                              <a:effectLst/>
                              <a:latin typeface="Cambria Math" panose="02040503050406030204" pitchFamily="18" charset="0"/>
                              <a:ea typeface="Times New Roman" panose="02020603050405020304" pitchFamily="18" charset="0"/>
                              <a:cs typeface="ArialNarrow"/>
                            </a:rPr>
                            <m:t>ê</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  </m:t>
                              </m:r>
                            </m:num>
                            <m:den>
                              <m:r>
                                <a:rPr lang="pt-BR" sz="2200" i="1" kern="0">
                                  <a:effectLst/>
                                  <a:latin typeface="Cambria Math" panose="02040503050406030204" pitchFamily="18" charset="0"/>
                                  <a:ea typeface="Times New Roman" panose="02020603050405020304" pitchFamily="18" charset="0"/>
                                  <a:cs typeface="ArialNarrow"/>
                                </a:rPr>
                                <m:t> </m:t>
                              </m:r>
                            </m:den>
                          </m:f>
                          <m:r>
                            <a:rPr lang="pt-BR" sz="2200" i="1" kern="0">
                              <a:effectLst/>
                              <a:latin typeface="Cambria Math" panose="02040503050406030204" pitchFamily="18" charset="0"/>
                              <a:ea typeface="Times New Roman" panose="02020603050405020304" pitchFamily="18" charset="0"/>
                              <a:cs typeface="ArialNarrow"/>
                            </a:rPr>
                            <m:t>𝑠𝑒</m:t>
                          </m:r>
                          <m:r>
                            <a:rPr lang="pt-BR" sz="2200" i="1" kern="0">
                              <a:effectLst/>
                              <a:latin typeface="Cambria Math" panose="02040503050406030204" pitchFamily="18" charset="0"/>
                              <a:ea typeface="Times New Roman" panose="02020603050405020304" pitchFamily="18" charset="0"/>
                              <a:cs typeface="ArialNarrow"/>
                            </a:rPr>
                            <m:t>: 75 </m:t>
                          </m:r>
                          <m:r>
                            <a:rPr lang="pt-BR" sz="2200" i="1" kern="0">
                              <a:effectLst/>
                              <a:latin typeface="Cambria Math" panose="02040503050406030204" pitchFamily="18" charset="0"/>
                              <a:ea typeface="Times New Roman" panose="02020603050405020304" pitchFamily="18" charset="0"/>
                              <a:cs typeface="ArialNarrow"/>
                            </a:rPr>
                            <m:t>𝑞𝑢𝑖𝑙</m:t>
                          </m:r>
                          <m:r>
                            <a:rPr lang="pt-BR" sz="2200" i="1" kern="0">
                              <a:effectLst/>
                              <a:latin typeface="Cambria Math" panose="02040503050406030204" pitchFamily="18" charset="0"/>
                              <a:ea typeface="Times New Roman" panose="02020603050405020304" pitchFamily="18" charset="0"/>
                              <a:cs typeface="ArialNarrow"/>
                            </a:rPr>
                            <m:t>ô</m:t>
                          </m:r>
                          <m:r>
                            <a:rPr lang="pt-BR" sz="2200" i="1" kern="0">
                              <a:effectLst/>
                              <a:latin typeface="Cambria Math" panose="02040503050406030204" pitchFamily="18" charset="0"/>
                              <a:ea typeface="Times New Roman" panose="02020603050405020304" pitchFamily="18" charset="0"/>
                              <a:cs typeface="ArialNarrow"/>
                            </a:rPr>
                            <m:t>𝑚𝑒𝑡𝑟𝑜𝑠</m:t>
                          </m:r>
                          <m:r>
                            <a:rPr lang="pt-BR" sz="2200" i="1" kern="0">
                              <a:effectLst/>
                              <a:latin typeface="Cambria Math" panose="02040503050406030204" pitchFamily="18" charset="0"/>
                              <a:ea typeface="Times New Roman" panose="02020603050405020304" pitchFamily="18" charset="0"/>
                              <a:cs typeface="ArialNarrow"/>
                            </a:rPr>
                            <m:t> </m:t>
                          </m:r>
                          <m:r>
                            <a:rPr lang="pt-BR" sz="2200" i="1" kern="0">
                              <a:effectLst/>
                              <a:latin typeface="Cambria Math" panose="02040503050406030204" pitchFamily="18" charset="0"/>
                              <a:ea typeface="Times New Roman" panose="02020603050405020304" pitchFamily="18" charset="0"/>
                              <a:cs typeface="ArialNarrow"/>
                            </a:rPr>
                            <m:t>𝑝𝑜𝑟</m:t>
                          </m:r>
                          <m:r>
                            <a:rPr lang="pt-BR" sz="2200" i="1" kern="0">
                              <a:effectLst/>
                              <a:latin typeface="Cambria Math" panose="02040503050406030204" pitchFamily="18" charset="0"/>
                              <a:ea typeface="Times New Roman" panose="02020603050405020304" pitchFamily="18" charset="0"/>
                              <a:cs typeface="ArialNarrow"/>
                            </a:rPr>
                            <m:t> </m:t>
                          </m:r>
                          <m:r>
                            <a:rPr lang="pt-BR" sz="2200" i="1" kern="0">
                              <a:effectLst/>
                              <a:latin typeface="Cambria Math" panose="02040503050406030204" pitchFamily="18" charset="0"/>
                              <a:ea typeface="Times New Roman" panose="02020603050405020304" pitchFamily="18" charset="0"/>
                              <a:cs typeface="ArialNarrow"/>
                            </a:rPr>
                            <m:t>h𝑜𝑟𝑎</m:t>
                          </m:r>
                        </m:e>
                      </m:d>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effectLst/>
                    <a:latin typeface="Arial Narrow" panose="020B0606020202030204" pitchFamily="34" charset="0"/>
                    <a:ea typeface="Times New Roman" panose="02020603050405020304" pitchFamily="18"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effectLst/>
                    <a:latin typeface="Arial Narrow" panose="020B0606020202030204" pitchFamily="34" charset="0"/>
                    <a:ea typeface="Times New Roman" panose="02020603050405020304" pitchFamily="18" charset="0"/>
                    <a:cs typeface="ArialNarrow"/>
                  </a:rPr>
                  <a:t>Desta forma, a velocidade média deste veículo é de 75 km/h, em outras palavras, a cada uma hora este veículo percorre 75 quilômetros</a:t>
                </a:r>
                <a:endParaRPr lang="pt-BR" sz="2200" dirty="0"/>
              </a:p>
            </p:txBody>
          </p:sp>
        </mc:Choice>
        <mc:Fallback xmlns="">
          <p:sp>
            <p:nvSpPr>
              <p:cNvPr id="6" name="CaixaDeTexto 5">
                <a:extLst>
                  <a:ext uri="{FF2B5EF4-FFF2-40B4-BE49-F238E27FC236}">
                    <a16:creationId xmlns:a16="http://schemas.microsoft.com/office/drawing/2014/main" id="{29AF235B-FACB-610C-A90E-817E982D629F}"/>
                  </a:ext>
                </a:extLst>
              </p:cNvPr>
              <p:cNvSpPr txBox="1">
                <a:spLocks noRot="1" noChangeAspect="1" noMove="1" noResize="1" noEditPoints="1" noAdjustHandles="1" noChangeArrowheads="1" noChangeShapeType="1" noTextEdit="1"/>
              </p:cNvSpPr>
              <p:nvPr/>
            </p:nvSpPr>
            <p:spPr>
              <a:xfrm>
                <a:off x="6096000" y="-182266"/>
                <a:ext cx="6000750" cy="6517682"/>
              </a:xfrm>
              <a:prstGeom prst="rect">
                <a:avLst/>
              </a:prstGeom>
              <a:blipFill>
                <a:blip r:embed="rId3"/>
                <a:stretch>
                  <a:fillRect l="-1321" r="-1321" b="-935"/>
                </a:stretch>
              </a:blipFill>
            </p:spPr>
            <p:txBody>
              <a:bodyPr/>
              <a:lstStyle/>
              <a:p>
                <a:r>
                  <a:rPr lang="pt-BR">
                    <a:noFill/>
                  </a:rPr>
                  <a:t> </a:t>
                </a:r>
              </a:p>
            </p:txBody>
          </p:sp>
        </mc:Fallback>
      </mc:AlternateContent>
      <p:sp>
        <p:nvSpPr>
          <p:cNvPr id="8" name="CaixaDeTexto 7">
            <a:extLst>
              <a:ext uri="{FF2B5EF4-FFF2-40B4-BE49-F238E27FC236}">
                <a16:creationId xmlns:a16="http://schemas.microsoft.com/office/drawing/2014/main" id="{D30EE7D0-E9CE-A553-DEC1-FA50039FAC36}"/>
              </a:ext>
            </a:extLst>
          </p:cNvPr>
          <p:cNvSpPr txBox="1"/>
          <p:nvPr/>
        </p:nvSpPr>
        <p:spPr>
          <a:xfrm>
            <a:off x="95250" y="4649062"/>
            <a:ext cx="6000750" cy="1729704"/>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0" dirty="0">
                <a:effectLst/>
                <a:latin typeface="Arial Narrow" panose="020B0606020202030204" pitchFamily="34" charset="0"/>
                <a:ea typeface="Aptos" panose="020B0004020202020204" pitchFamily="34" charset="0"/>
                <a:cs typeface="ArialNarrow"/>
              </a:rPr>
              <a:t>Razão</a:t>
            </a:r>
            <a:r>
              <a:rPr lang="pt-BR" sz="2200"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Razão é o quociente da divisão entre duas grandezas. Esse processo é usando para comparar duas grandezas e é representado na forma de fração.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202973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A055D282-80B1-979E-1E96-1E67E9B4FFBE}"/>
                  </a:ext>
                </a:extLst>
              </p:cNvPr>
              <p:cNvSpPr txBox="1"/>
              <p:nvPr/>
            </p:nvSpPr>
            <p:spPr>
              <a:xfrm>
                <a:off x="0" y="354376"/>
                <a:ext cx="6096000" cy="6149247"/>
              </a:xfrm>
              <a:prstGeom prst="rect">
                <a:avLst/>
              </a:prstGeom>
              <a:noFill/>
            </p:spPr>
            <p:txBody>
              <a:bodyPr wrap="square">
                <a:spAutoFit/>
              </a:bodyPr>
              <a:lstStyle/>
              <a:p>
                <a:pPr algn="just">
                  <a:spcAft>
                    <a:spcPts val="800"/>
                  </a:spcAft>
                </a:pPr>
                <a:r>
                  <a:rPr lang="pt-BR" sz="2200" i="1" kern="0" dirty="0">
                    <a:effectLst/>
                    <a:latin typeface="Arial Narrow" panose="020B0606020202030204" pitchFamily="34" charset="0"/>
                    <a:ea typeface="Times New Roman" panose="02020603050405020304" pitchFamily="18"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Wingdings" panose="05000000000000000000" pitchFamily="2" charset="2"/>
                  <a:buChar char=""/>
                </a:pPr>
                <a:r>
                  <a:rPr lang="pt-BR" sz="2200" b="1" kern="0" dirty="0">
                    <a:effectLst/>
                    <a:latin typeface="Arial Narrow" panose="020B0606020202030204" pitchFamily="34" charset="0"/>
                    <a:ea typeface="Aptos" panose="020B0004020202020204" pitchFamily="34" charset="0"/>
                    <a:cs typeface="ArialNarrow"/>
                  </a:rPr>
                  <a:t>Fração de Quantidade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0" dirty="0">
                    <a:effectLst/>
                    <a:latin typeface="Arial Narrow" panose="020B0606020202030204" pitchFamily="34" charset="0"/>
                    <a:ea typeface="Aptos" panose="020B0004020202020204" pitchFamily="34" charset="0"/>
                    <a:cs typeface="ArialNarrow"/>
                  </a:rPr>
                  <a:t>É usada para determinar o “valor” que a fração representa de determinada quantidade. É obtido ao multiplicar o numerador da fração pela quantidade apresentada e dividindo este produto pelo denominador desta fração.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b="1" kern="0" dirty="0">
                    <a:effectLst/>
                    <a:latin typeface="Arial Narrow" panose="020B0606020202030204" pitchFamily="34" charset="0"/>
                    <a:ea typeface="Aptos" panose="020B0004020202020204" pitchFamily="34" charset="0"/>
                    <a:cs typeface="ArialNarrow"/>
                  </a:rPr>
                  <a:t>Exemplo: </a:t>
                </a:r>
                <a:r>
                  <a:rPr lang="pt-BR" sz="2200" kern="0" dirty="0">
                    <a:effectLst/>
                    <a:latin typeface="Arial Narrow" panose="020B0606020202030204" pitchFamily="34" charset="0"/>
                    <a:ea typeface="Aptos" panose="020B0004020202020204" pitchFamily="34" charset="0"/>
                    <a:cs typeface="ArialNarrow"/>
                  </a:rPr>
                  <a:t>Isabela fará uma viagem que custará R$ 4000,00 e conseguiu guardar </a:t>
                </a:r>
                <a14:m>
                  <m:oMath xmlns:m="http://schemas.openxmlformats.org/officeDocument/2006/math">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5</m:t>
                        </m:r>
                      </m:num>
                      <m:den>
                        <m:r>
                          <a:rPr lang="pt-BR" sz="2200" i="1" kern="0">
                            <a:effectLst/>
                            <a:latin typeface="Cambria Math" panose="02040503050406030204" pitchFamily="18" charset="0"/>
                            <a:ea typeface="Aptos" panose="020B0004020202020204" pitchFamily="34" charset="0"/>
                            <a:cs typeface="ArialNarrow"/>
                          </a:rPr>
                          <m:t> 8 </m:t>
                        </m:r>
                      </m:den>
                    </m:f>
                  </m:oMath>
                </a14:m>
                <a:r>
                  <a:rPr lang="pt-BR" sz="2200" kern="0" dirty="0">
                    <a:effectLst/>
                    <a:latin typeface="Arial Narrow" panose="020B0606020202030204" pitchFamily="34" charset="0"/>
                    <a:ea typeface="Aptos" panose="020B0004020202020204" pitchFamily="34" charset="0"/>
                    <a:cs typeface="ArialNarrow"/>
                  </a:rPr>
                  <a:t> deste valor. Qual foi o valor, em reais, que ela conseguiu guardar?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u="sng" kern="0" dirty="0">
                    <a:effectLst/>
                    <a:latin typeface="Arial Narrow" panose="020B0606020202030204" pitchFamily="34" charset="0"/>
                    <a:ea typeface="Aptos" panose="020B0004020202020204" pitchFamily="34" charset="0"/>
                    <a:cs typeface="ArialNarrow"/>
                  </a:rPr>
                  <a:t>Resolução</a:t>
                </a:r>
                <a:r>
                  <a:rPr lang="pt-BR" sz="2200" i="1"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 xmlns:m="http://schemas.openxmlformats.org/officeDocument/2006/math">
                    <m:f>
                      <m:fPr>
                        <m:ctrlPr>
                          <a:rPr lang="pt-BR" sz="2200" i="1" kern="0">
                            <a:effectLst/>
                            <a:latin typeface="Cambria Math" panose="02040503050406030204" pitchFamily="18" charset="0"/>
                            <a:ea typeface="Aptos" panose="020B0004020202020204" pitchFamily="34" charset="0"/>
                            <a:cs typeface="Cambria Math" panose="02040503050406030204" pitchFamily="18" charset="0"/>
                          </a:rPr>
                        </m:ctrlPr>
                      </m:fPr>
                      <m:num>
                        <m:r>
                          <a:rPr lang="pt-BR" sz="2200" i="1" kern="0">
                            <a:effectLst/>
                            <a:latin typeface="Cambria Math" panose="02040503050406030204" pitchFamily="18" charset="0"/>
                            <a:ea typeface="Aptos" panose="020B0004020202020204" pitchFamily="34" charset="0"/>
                            <a:cs typeface="Cambria Math" panose="02040503050406030204" pitchFamily="18" charset="0"/>
                          </a:rPr>
                          <m:t>5</m:t>
                        </m:r>
                      </m:num>
                      <m:den>
                        <m:r>
                          <a:rPr lang="pt-BR" sz="2200" i="1" kern="0">
                            <a:effectLst/>
                            <a:latin typeface="Cambria Math" panose="02040503050406030204" pitchFamily="18" charset="0"/>
                            <a:ea typeface="Aptos" panose="020B0004020202020204" pitchFamily="34" charset="0"/>
                            <a:cs typeface="Cambria Math" panose="02040503050406030204" pitchFamily="18" charset="0"/>
                          </a:rPr>
                          <m:t> 8 </m:t>
                        </m:r>
                      </m:den>
                    </m:f>
                  </m:oMath>
                </a14:m>
                <a:r>
                  <a:rPr lang="pt-BR" sz="2200" i="1" kern="0" dirty="0">
                    <a:effectLst/>
                    <a:latin typeface="Arial Narrow" panose="020B0606020202030204" pitchFamily="34" charset="0"/>
                    <a:ea typeface="Aptos" panose="020B0004020202020204" pitchFamily="34" charset="0"/>
                    <a:cs typeface="ArialNarrow"/>
                  </a:rPr>
                  <a:t> de R$ 4000,00 equivalem 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f>
                        <m:fPr>
                          <m:ctrlPr>
                            <a:rPr lang="pt-BR" sz="2200" i="1" kern="0">
                              <a:effectLst/>
                              <a:latin typeface="Cambria Math" panose="02040503050406030204" pitchFamily="18" charset="0"/>
                              <a:ea typeface="Aptos" panose="020B0004020202020204" pitchFamily="34" charset="0"/>
                              <a:cs typeface="Cambria Math" panose="02040503050406030204" pitchFamily="18" charset="0"/>
                            </a:rPr>
                          </m:ctrlPr>
                        </m:fPr>
                        <m:num>
                          <m:r>
                            <a:rPr lang="pt-BR" sz="2200" i="1" kern="0">
                              <a:effectLst/>
                              <a:latin typeface="Cambria Math" panose="02040503050406030204" pitchFamily="18" charset="0"/>
                              <a:ea typeface="Aptos" panose="020B0004020202020204" pitchFamily="34" charset="0"/>
                              <a:cs typeface="Cambria Math" panose="02040503050406030204" pitchFamily="18" charset="0"/>
                            </a:rPr>
                            <m:t>5</m:t>
                          </m:r>
                        </m:num>
                        <m:den>
                          <m:r>
                            <a:rPr lang="pt-BR" sz="2200" i="1" kern="0">
                              <a:effectLst/>
                              <a:latin typeface="Cambria Math" panose="02040503050406030204" pitchFamily="18" charset="0"/>
                              <a:ea typeface="Aptos" panose="020B0004020202020204" pitchFamily="34" charset="0"/>
                              <a:cs typeface="Cambria Math" panose="02040503050406030204" pitchFamily="18" charset="0"/>
                            </a:rPr>
                            <m:t> 8 </m:t>
                          </m:r>
                        </m:den>
                      </m:f>
                      <m:r>
                        <a:rPr lang="pt-BR" sz="2200" i="1" kern="0">
                          <a:effectLst/>
                          <a:latin typeface="Cambria Math" panose="02040503050406030204" pitchFamily="18" charset="0"/>
                          <a:ea typeface="Aptos" panose="020B0004020202020204" pitchFamily="34" charset="0"/>
                          <a:cs typeface="ArialNarrow"/>
                        </a:rPr>
                        <m:t>×</m:t>
                      </m:r>
                      <m:r>
                        <a:rPr lang="pt-BR" sz="2200" i="1" kern="0">
                          <a:effectLst/>
                          <a:latin typeface="Cambria Math" panose="02040503050406030204" pitchFamily="18" charset="0"/>
                          <a:ea typeface="Aptos" panose="020B0004020202020204" pitchFamily="34" charset="0"/>
                          <a:cs typeface="Cambria Math" panose="02040503050406030204" pitchFamily="18" charset="0"/>
                        </a:rPr>
                        <m:t>4000</m:t>
                      </m:r>
                      <m:r>
                        <a:rPr lang="pt-BR" sz="2200" i="1" kern="0">
                          <a:effectLst/>
                          <a:latin typeface="Cambria Math" panose="02040503050406030204" pitchFamily="18" charset="0"/>
                          <a:ea typeface="Aptos" panose="020B0004020202020204" pitchFamily="34" charset="0"/>
                          <a:cs typeface="ArialNarrow"/>
                        </a:rPr>
                        <m:t>=</m:t>
                      </m:r>
                      <m:f>
                        <m:fPr>
                          <m:ctrlPr>
                            <a:rPr lang="pt-BR" sz="2200" i="1" kern="0">
                              <a:effectLst/>
                              <a:latin typeface="Cambria Math" panose="02040503050406030204" pitchFamily="18" charset="0"/>
                              <a:ea typeface="Aptos" panose="020B0004020202020204" pitchFamily="34" charset="0"/>
                              <a:cs typeface="Cambria Math" panose="02040503050406030204" pitchFamily="18" charset="0"/>
                            </a:rPr>
                          </m:ctrlPr>
                        </m:fPr>
                        <m:num>
                          <m:r>
                            <a:rPr lang="pt-BR" sz="2200" i="1" kern="0">
                              <a:effectLst/>
                              <a:latin typeface="Cambria Math" panose="02040503050406030204" pitchFamily="18" charset="0"/>
                              <a:ea typeface="Aptos" panose="020B0004020202020204" pitchFamily="34" charset="0"/>
                              <a:cs typeface="Cambria Math" panose="02040503050406030204" pitchFamily="18" charset="0"/>
                            </a:rPr>
                            <m:t>5</m:t>
                          </m:r>
                          <m:r>
                            <a:rPr lang="pt-BR" sz="2200" i="1" kern="0">
                              <a:effectLst/>
                              <a:latin typeface="Cambria Math" panose="02040503050406030204" pitchFamily="18" charset="0"/>
                              <a:ea typeface="Aptos" panose="020B0004020202020204" pitchFamily="34" charset="0"/>
                              <a:cs typeface="ArialNarrow"/>
                            </a:rPr>
                            <m:t>×</m:t>
                          </m:r>
                          <m:r>
                            <a:rPr lang="pt-BR" sz="2200" i="1" kern="0">
                              <a:effectLst/>
                              <a:latin typeface="Cambria Math" panose="02040503050406030204" pitchFamily="18" charset="0"/>
                              <a:ea typeface="Aptos" panose="020B0004020202020204" pitchFamily="34" charset="0"/>
                              <a:cs typeface="Cambria Math" panose="02040503050406030204" pitchFamily="18" charset="0"/>
                            </a:rPr>
                            <m:t>4000</m:t>
                          </m:r>
                        </m:num>
                        <m:den>
                          <m:r>
                            <a:rPr lang="pt-BR" sz="2200" i="1" kern="0">
                              <a:effectLst/>
                              <a:latin typeface="Cambria Math" panose="02040503050406030204" pitchFamily="18" charset="0"/>
                              <a:ea typeface="Aptos" panose="020B0004020202020204" pitchFamily="34" charset="0"/>
                              <a:cs typeface="Cambria Math" panose="02040503050406030204" pitchFamily="18" charset="0"/>
                            </a:rPr>
                            <m:t>8</m:t>
                          </m:r>
                        </m:den>
                      </m:f>
                      <m:r>
                        <a:rPr lang="pt-BR" sz="2200" i="1" kern="0">
                          <a:effectLst/>
                          <a:latin typeface="Cambria Math" panose="02040503050406030204" pitchFamily="18" charset="0"/>
                          <a:ea typeface="Aptos" panose="020B0004020202020204" pitchFamily="34" charset="0"/>
                          <a:cs typeface="ArialNarrow"/>
                        </a:rPr>
                        <m:t> = </m:t>
                      </m:r>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20 000</m:t>
                          </m:r>
                        </m:num>
                        <m:den>
                          <m:r>
                            <a:rPr lang="pt-BR" sz="2200" i="1" kern="0">
                              <a:effectLst/>
                              <a:latin typeface="Cambria Math" panose="02040503050406030204" pitchFamily="18" charset="0"/>
                              <a:ea typeface="Aptos" panose="020B0004020202020204" pitchFamily="34" charset="0"/>
                              <a:cs typeface="ArialNarrow"/>
                            </a:rPr>
                            <m:t>8</m:t>
                          </m:r>
                        </m:den>
                      </m:f>
                      <m:r>
                        <a:rPr lang="pt-BR" sz="2200" i="1" kern="0">
                          <a:effectLst/>
                          <a:latin typeface="Cambria Math" panose="02040503050406030204" pitchFamily="18" charset="0"/>
                          <a:ea typeface="Aptos" panose="020B0004020202020204" pitchFamily="34" charset="0"/>
                          <a:cs typeface="ArialNarrow"/>
                        </a:rPr>
                        <m:t>→20 000÷8=2500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kern="0" dirty="0">
                    <a:effectLst/>
                    <a:latin typeface="Arial Narrow" panose="020B0606020202030204" pitchFamily="34" charset="0"/>
                    <a:ea typeface="Aptos" panose="020B0004020202020204" pitchFamily="34" charset="0"/>
                    <a:cs typeface="ArialNarrow"/>
                  </a:rPr>
                  <a:t>Assim, Isabela guardou R$ 2500,00 para sua viagem.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A055D282-80B1-979E-1E96-1E67E9B4FFBE}"/>
                  </a:ext>
                </a:extLst>
              </p:cNvPr>
              <p:cNvSpPr txBox="1">
                <a:spLocks noRot="1" noChangeAspect="1" noMove="1" noResize="1" noEditPoints="1" noAdjustHandles="1" noChangeArrowheads="1" noChangeShapeType="1" noTextEdit="1"/>
              </p:cNvSpPr>
              <p:nvPr/>
            </p:nvSpPr>
            <p:spPr>
              <a:xfrm>
                <a:off x="0" y="354376"/>
                <a:ext cx="6096000" cy="6149247"/>
              </a:xfrm>
              <a:prstGeom prst="rect">
                <a:avLst/>
              </a:prstGeom>
              <a:blipFill>
                <a:blip r:embed="rId2"/>
                <a:stretch>
                  <a:fillRect l="-1300" r="-1300" b="-99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ABE1DE7B-3641-7998-95E3-DCC1E4F9883D}"/>
                  </a:ext>
                </a:extLst>
              </p:cNvPr>
              <p:cNvSpPr txBox="1"/>
              <p:nvPr/>
            </p:nvSpPr>
            <p:spPr>
              <a:xfrm>
                <a:off x="6096000" y="715824"/>
                <a:ext cx="6019800" cy="5644237"/>
              </a:xfrm>
              <a:prstGeom prst="rect">
                <a:avLst/>
              </a:prstGeom>
              <a:noFill/>
            </p:spPr>
            <p:txBody>
              <a:bodyPr wrap="square">
                <a:spAutoFit/>
              </a:bodyPr>
              <a:lstStyle/>
              <a:p>
                <a:pPr marL="342900" lvl="0" indent="-342900">
                  <a:lnSpc>
                    <a:spcPct val="115000"/>
                  </a:lnSpc>
                  <a:spcAft>
                    <a:spcPts val="800"/>
                  </a:spcAft>
                  <a:buFont typeface="Wingdings" panose="05000000000000000000" pitchFamily="2" charset="2"/>
                  <a:buChar char=""/>
                </a:pPr>
                <a:r>
                  <a:rPr lang="pt-BR" sz="2200" b="1" kern="0" dirty="0">
                    <a:effectLst/>
                    <a:latin typeface="Arial Narrow" panose="020B0606020202030204" pitchFamily="34" charset="0"/>
                    <a:ea typeface="Aptos" panose="020B0004020202020204" pitchFamily="34" charset="0"/>
                    <a:cs typeface="ArialNarrow"/>
                  </a:rPr>
                  <a:t>Porcentagem de Quantidade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Calculamos a quantidade representada por uma porcentagem, visto que, assim como a fração de quantidade, ela representa determinada parte de um todo.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Fazemos isso reescrevendo a porcentagem na forma fracionária e depois calculando a quantidade correspondente a essa fração.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Exemplo:</a:t>
                </a:r>
                <a:r>
                  <a:rPr lang="pt-BR" sz="2200" kern="0" dirty="0">
                    <a:effectLst/>
                    <a:latin typeface="Arial Narrow" panose="020B0606020202030204" pitchFamily="34" charset="0"/>
                    <a:ea typeface="Aptos" panose="020B0004020202020204" pitchFamily="34" charset="0"/>
                    <a:cs typeface="ArialNarrow"/>
                  </a:rPr>
                  <a:t> Felipe foi a um restaurante, com sua família, e sua conta deu o valor de R$ 230,00. Ele pagará 55% deste valor. Qual será o valor pago por Felipe?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i="1" u="sng" kern="0" dirty="0">
                    <a:effectLst/>
                    <a:latin typeface="Arial Narrow" panose="020B0606020202030204" pitchFamily="34" charset="0"/>
                    <a:ea typeface="Aptos" panose="020B0004020202020204" pitchFamily="34" charset="0"/>
                    <a:cs typeface="ArialNarrow"/>
                  </a:rPr>
                  <a:t>Resolução</a:t>
                </a:r>
                <a:r>
                  <a:rPr lang="pt-BR" sz="2200" i="1"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14:m>
                  <m:oMath xmlns:m="http://schemas.openxmlformats.org/officeDocument/2006/math">
                    <m:r>
                      <a:rPr lang="pt-BR" sz="2200" i="1" kern="0">
                        <a:effectLst/>
                        <a:latin typeface="Cambria Math" panose="02040503050406030204" pitchFamily="18" charset="0"/>
                        <a:ea typeface="Aptos" panose="020B0004020202020204" pitchFamily="34" charset="0"/>
                        <a:cs typeface="Cambria Math" panose="02040503050406030204" pitchFamily="18" charset="0"/>
                      </a:rPr>
                      <m:t>55%</m:t>
                    </m:r>
                  </m:oMath>
                </a14:m>
                <a:r>
                  <a:rPr lang="pt-BR" sz="2200" i="1" kern="0" dirty="0">
                    <a:effectLst/>
                    <a:latin typeface="Arial Narrow" panose="020B0606020202030204" pitchFamily="34" charset="0"/>
                    <a:ea typeface="Aptos" panose="020B0004020202020204" pitchFamily="34" charset="0"/>
                    <a:cs typeface="ArialNarrow"/>
                  </a:rPr>
                  <a:t> de R$ 230,00 equivalem 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ABE1DE7B-3641-7998-95E3-DCC1E4F9883D}"/>
                  </a:ext>
                </a:extLst>
              </p:cNvPr>
              <p:cNvSpPr txBox="1">
                <a:spLocks noRot="1" noChangeAspect="1" noMove="1" noResize="1" noEditPoints="1" noAdjustHandles="1" noChangeArrowheads="1" noChangeShapeType="1" noTextEdit="1"/>
              </p:cNvSpPr>
              <p:nvPr/>
            </p:nvSpPr>
            <p:spPr>
              <a:xfrm>
                <a:off x="6096000" y="715824"/>
                <a:ext cx="6019800" cy="5644237"/>
              </a:xfrm>
              <a:prstGeom prst="rect">
                <a:avLst/>
              </a:prstGeom>
              <a:blipFill>
                <a:blip r:embed="rId3"/>
                <a:stretch>
                  <a:fillRect l="-1316" t="-432" r="-1215" b="-1188"/>
                </a:stretch>
              </a:blipFill>
            </p:spPr>
            <p:txBody>
              <a:bodyPr/>
              <a:lstStyle/>
              <a:p>
                <a:r>
                  <a:rPr lang="pt-BR">
                    <a:noFill/>
                  </a:rPr>
                  <a:t> </a:t>
                </a:r>
              </a:p>
            </p:txBody>
          </p:sp>
        </mc:Fallback>
      </mc:AlternateContent>
    </p:spTree>
    <p:extLst>
      <p:ext uri="{BB962C8B-B14F-4D97-AF65-F5344CB8AC3E}">
        <p14:creationId xmlns:p14="http://schemas.microsoft.com/office/powerpoint/2010/main" val="37018214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D55917EF-F63D-51A3-77C6-3C47459C7B35}"/>
              </a:ext>
            </a:extLst>
          </p:cNvPr>
          <p:cNvPicPr>
            <a:picLocks noChangeAspect="1"/>
          </p:cNvPicPr>
          <p:nvPr/>
        </p:nvPicPr>
        <p:blipFill rotWithShape="1">
          <a:blip r:embed="rId2">
            <a:extLst>
              <a:ext uri="{28A0092B-C50C-407E-A947-70E740481C1C}">
                <a14:useLocalDpi xmlns:a14="http://schemas.microsoft.com/office/drawing/2010/main" val="0"/>
              </a:ext>
            </a:extLst>
          </a:blip>
          <a:srcRect l="1610" r="63913"/>
          <a:stretch>
            <a:fillRect/>
          </a:stretch>
        </p:blipFill>
        <p:spPr bwMode="auto">
          <a:xfrm>
            <a:off x="0" y="742950"/>
            <a:ext cx="2520000" cy="640226"/>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81DE3B6B-9A5D-3898-90D7-3724441A2E14}"/>
                  </a:ext>
                </a:extLst>
              </p:cNvPr>
              <p:cNvSpPr txBox="1"/>
              <p:nvPr/>
            </p:nvSpPr>
            <p:spPr>
              <a:xfrm>
                <a:off x="0" y="1550151"/>
                <a:ext cx="6096000" cy="3757695"/>
              </a:xfrm>
              <a:prstGeom prst="rect">
                <a:avLst/>
              </a:prstGeom>
              <a:noFill/>
            </p:spPr>
            <p:txBody>
              <a:bodyPr wrap="square">
                <a:spAutoFit/>
              </a:bodyPr>
              <a:lstStyle/>
              <a:p>
                <a:pPr algn="just">
                  <a:lnSpc>
                    <a:spcPct val="115000"/>
                  </a:lnSpc>
                  <a:spcAft>
                    <a:spcPts val="800"/>
                  </a:spcAft>
                </a:pPr>
                <a:r>
                  <a:rPr lang="pt-BR" sz="2200" b="1" kern="0" dirty="0">
                    <a:solidFill>
                      <a:srgbClr val="000000"/>
                    </a:solidFill>
                    <a:effectLst/>
                    <a:latin typeface="Arial Narrow" panose="020B0606020202030204" pitchFamily="34" charset="0"/>
                    <a:ea typeface="Aptos" panose="020B0004020202020204" pitchFamily="34" charset="0"/>
                    <a:cs typeface="ArialNarrow"/>
                  </a:rPr>
                  <a:t>20. </a:t>
                </a:r>
                <a:r>
                  <a:rPr lang="pt-BR" sz="2200" kern="0" dirty="0">
                    <a:solidFill>
                      <a:srgbClr val="000000"/>
                    </a:solidFill>
                    <a:effectLst/>
                    <a:latin typeface="Arial Narrow" panose="020B0606020202030204" pitchFamily="34" charset="0"/>
                    <a:ea typeface="Aptos" panose="020B0004020202020204" pitchFamily="34" charset="0"/>
                    <a:cs typeface="ArialNarrow"/>
                  </a:rPr>
                  <a:t>Luna e Penélope estão competindo em uma corrida de rua, cujo percurso totaliza 20 km. Em certo momento, Luna percorreu  </a:t>
                </a:r>
                <a14:m>
                  <m:oMath xmlns:m="http://schemas.openxmlformats.org/officeDocument/2006/math">
                    <m:f>
                      <m:fPr>
                        <m:ctrlPr>
                          <a:rPr lang="pt-BR" sz="2200" i="1" kern="0">
                            <a:solidFill>
                              <a:srgbClr val="000000"/>
                            </a:solidFill>
                            <a:effectLst/>
                            <a:latin typeface="Cambria Math" panose="02040503050406030204" pitchFamily="18" charset="0"/>
                            <a:ea typeface="Aptos" panose="020B0004020202020204" pitchFamily="34" charset="0"/>
                            <a:cs typeface="ArialNarrow"/>
                          </a:rPr>
                        </m:ctrlPr>
                      </m:fPr>
                      <m:num>
                        <m:r>
                          <a:rPr lang="pt-BR" sz="2200" i="1" kern="0">
                            <a:solidFill>
                              <a:srgbClr val="000000"/>
                            </a:solidFill>
                            <a:effectLst/>
                            <a:latin typeface="Cambria Math" panose="02040503050406030204" pitchFamily="18" charset="0"/>
                            <a:ea typeface="Aptos" panose="020B0004020202020204" pitchFamily="34" charset="0"/>
                            <a:cs typeface="ArialNarrow"/>
                          </a:rPr>
                          <m:t>14</m:t>
                        </m:r>
                      </m:num>
                      <m:den>
                        <m:r>
                          <a:rPr lang="pt-BR" sz="2200" i="1" kern="0">
                            <a:solidFill>
                              <a:srgbClr val="000000"/>
                            </a:solidFill>
                            <a:effectLst/>
                            <a:latin typeface="Cambria Math" panose="02040503050406030204" pitchFamily="18" charset="0"/>
                            <a:ea typeface="Aptos" panose="020B0004020202020204" pitchFamily="34" charset="0"/>
                            <a:cs typeface="ArialNarrow"/>
                          </a:rPr>
                          <m:t> 20 </m:t>
                        </m:r>
                      </m:den>
                    </m:f>
                  </m:oMath>
                </a14:m>
                <a:r>
                  <a:rPr lang="pt-BR" sz="2200" kern="0" dirty="0">
                    <a:solidFill>
                      <a:srgbClr val="000000"/>
                    </a:solidFill>
                    <a:effectLst/>
                    <a:latin typeface="Arial Narrow" panose="020B0606020202030204" pitchFamily="34" charset="0"/>
                    <a:ea typeface="Times New Roman" panose="02020603050405020304" pitchFamily="18" charset="0"/>
                    <a:cs typeface="ArialNarrow"/>
                  </a:rPr>
                  <a:t> do percurso total e Penélope </a:t>
                </a:r>
                <a14:m>
                  <m:oMath xmlns:m="http://schemas.openxmlformats.org/officeDocument/2006/math">
                    <m:f>
                      <m:fPr>
                        <m:ctrlPr>
                          <a:rPr lang="pt-BR" sz="2200" i="1" kern="0">
                            <a:solidFill>
                              <a:srgbClr val="000000"/>
                            </a:solidFill>
                            <a:effectLst/>
                            <a:latin typeface="Cambria Math" panose="02040503050406030204" pitchFamily="18" charset="0"/>
                            <a:ea typeface="Times New Roman" panose="02020603050405020304" pitchFamily="18" charset="0"/>
                            <a:cs typeface="ArialNarrow"/>
                          </a:rPr>
                        </m:ctrlPr>
                      </m:fPr>
                      <m:num>
                        <m:r>
                          <a:rPr lang="pt-BR" sz="2200" i="1" kern="0">
                            <a:solidFill>
                              <a:srgbClr val="000000"/>
                            </a:solidFill>
                            <a:effectLst/>
                            <a:latin typeface="Cambria Math" panose="02040503050406030204" pitchFamily="18" charset="0"/>
                            <a:ea typeface="Times New Roman" panose="02020603050405020304" pitchFamily="18" charset="0"/>
                            <a:cs typeface="ArialNarrow"/>
                          </a:rPr>
                          <m:t>4</m:t>
                        </m:r>
                      </m:num>
                      <m:den>
                        <m:r>
                          <a:rPr lang="pt-BR" sz="2200" i="1" kern="0">
                            <a:solidFill>
                              <a:srgbClr val="000000"/>
                            </a:solidFill>
                            <a:effectLst/>
                            <a:latin typeface="Cambria Math" panose="02040503050406030204" pitchFamily="18" charset="0"/>
                            <a:ea typeface="Times New Roman" panose="02020603050405020304" pitchFamily="18" charset="0"/>
                            <a:cs typeface="ArialNarrow"/>
                          </a:rPr>
                          <m:t> 5 </m:t>
                        </m:r>
                      </m:den>
                    </m:f>
                    <m:r>
                      <a:rPr lang="pt-BR" sz="2200" i="1" kern="0">
                        <a:solidFill>
                          <a:srgbClr val="000000"/>
                        </a:solidFill>
                        <a:effectLst/>
                        <a:latin typeface="Cambria Math" panose="02040503050406030204" pitchFamily="18" charset="0"/>
                        <a:ea typeface="Times New Roman" panose="02020603050405020304" pitchFamily="18" charset="0"/>
                        <a:cs typeface="ArialNarrow"/>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solidFill>
                      <a:srgbClr val="000000"/>
                    </a:solidFill>
                    <a:effectLst/>
                    <a:latin typeface="Arial Narrow" panose="020B0606020202030204" pitchFamily="34" charset="0"/>
                    <a:ea typeface="Times New Roman" panose="02020603050405020304" pitchFamily="18" charset="0"/>
                    <a:cs typeface="ArialNarrow"/>
                  </a:rPr>
                  <a:t>Com essas informações,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solidFill>
                      <a:srgbClr val="000000"/>
                    </a:solidFill>
                    <a:effectLst/>
                    <a:latin typeface="Arial Narrow" panose="020B0606020202030204" pitchFamily="34" charset="0"/>
                    <a:ea typeface="Times New Roman" panose="02020603050405020304" pitchFamily="18" charset="0"/>
                    <a:cs typeface="ArialNarrow"/>
                  </a:rPr>
                  <a:t>a) Escreva, na forma decimal, o percurso percorrido por cada atleta.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solidFill>
                      <a:srgbClr val="000000"/>
                    </a:solidFill>
                    <a:effectLst/>
                    <a:latin typeface="Arial Narrow" panose="020B0606020202030204" pitchFamily="34" charset="0"/>
                    <a:ea typeface="Times New Roman" panose="02020603050405020304" pitchFamily="18" charset="0"/>
                    <a:cs typeface="ArialNarrow"/>
                  </a:rPr>
                  <a:t>b) Qual das duas está na frente?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solidFill>
                      <a:srgbClr val="000000"/>
                    </a:solidFill>
                    <a:effectLst/>
                    <a:latin typeface="Arial Narrow" panose="020B0606020202030204" pitchFamily="34" charset="0"/>
                    <a:ea typeface="Times New Roman" panose="02020603050405020304" pitchFamily="18" charset="0"/>
                    <a:cs typeface="ArialNarrow"/>
                  </a:rPr>
                  <a:t>c) Qual a distância percorrida por cada atleta?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81DE3B6B-9A5D-3898-90D7-3724441A2E14}"/>
                  </a:ext>
                </a:extLst>
              </p:cNvPr>
              <p:cNvSpPr txBox="1">
                <a:spLocks noRot="1" noChangeAspect="1" noMove="1" noResize="1" noEditPoints="1" noAdjustHandles="1" noChangeArrowheads="1" noChangeShapeType="1" noTextEdit="1"/>
              </p:cNvSpPr>
              <p:nvPr/>
            </p:nvSpPr>
            <p:spPr>
              <a:xfrm>
                <a:off x="0" y="1550151"/>
                <a:ext cx="6096000" cy="3757695"/>
              </a:xfrm>
              <a:prstGeom prst="rect">
                <a:avLst/>
              </a:prstGeom>
              <a:blipFill>
                <a:blip r:embed="rId3"/>
                <a:stretch>
                  <a:fillRect l="-1300" t="-648" r="-1300" b="-210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20697325-14C3-27ED-1649-104C96D0A913}"/>
                  </a:ext>
                </a:extLst>
              </p:cNvPr>
              <p:cNvSpPr txBox="1"/>
              <p:nvPr/>
            </p:nvSpPr>
            <p:spPr>
              <a:xfrm>
                <a:off x="6096000" y="823920"/>
                <a:ext cx="5991225" cy="414786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21.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rodovia com extensão de 60 quilômetros, está sendo reformada e até o momento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5 </m:t>
                        </m:r>
                      </m:den>
                    </m:f>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da obra foi finalizada.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Agora responda: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Represente na forma de pictograma, o quanto da obra foi concluído até o momento.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Quantos quilômetros da rodovia já foram reformados?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Quantos quilômetros da rodovia ainda faltam reformar?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20697325-14C3-27ED-1649-104C96D0A913}"/>
                  </a:ext>
                </a:extLst>
              </p:cNvPr>
              <p:cNvSpPr txBox="1">
                <a:spLocks noRot="1" noChangeAspect="1" noMove="1" noResize="1" noEditPoints="1" noAdjustHandles="1" noChangeArrowheads="1" noChangeShapeType="1" noTextEdit="1"/>
              </p:cNvSpPr>
              <p:nvPr/>
            </p:nvSpPr>
            <p:spPr>
              <a:xfrm>
                <a:off x="6096000" y="823920"/>
                <a:ext cx="5991225" cy="4147867"/>
              </a:xfrm>
              <a:prstGeom prst="rect">
                <a:avLst/>
              </a:prstGeom>
              <a:blipFill>
                <a:blip r:embed="rId4"/>
                <a:stretch>
                  <a:fillRect l="-1322" t="-734" r="-1322" b="-1909"/>
                </a:stretch>
              </a:blipFill>
            </p:spPr>
            <p:txBody>
              <a:bodyPr/>
              <a:lstStyle/>
              <a:p>
                <a:r>
                  <a:rPr lang="pt-BR">
                    <a:noFill/>
                  </a:rPr>
                  <a:t> </a:t>
                </a:r>
              </a:p>
            </p:txBody>
          </p:sp>
        </mc:Fallback>
      </mc:AlternateContent>
    </p:spTree>
    <p:extLst>
      <p:ext uri="{BB962C8B-B14F-4D97-AF65-F5344CB8AC3E}">
        <p14:creationId xmlns:p14="http://schemas.microsoft.com/office/powerpoint/2010/main" val="12371775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2C94555-BC4D-9BEE-2CC3-56DF52350E54}"/>
              </a:ext>
            </a:extLst>
          </p:cNvPr>
          <p:cNvSpPr txBox="1"/>
          <p:nvPr/>
        </p:nvSpPr>
        <p:spPr>
          <a:xfrm>
            <a:off x="0" y="901850"/>
            <a:ext cx="6096000" cy="710900"/>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1800" kern="0" dirty="0">
                <a:solidFill>
                  <a:srgbClr val="000000"/>
                </a:solidFill>
                <a:effectLst/>
                <a:latin typeface="Arial Narrow" panose="020B0606020202030204" pitchFamily="34" charset="0"/>
                <a:ea typeface="Aptos" panose="020B0004020202020204" pitchFamily="34" charset="0"/>
                <a:cs typeface="ArialNarrow"/>
              </a:rPr>
              <a:t>Observe os dados do censo de 2022, de algumas cidades goianas, para responder </a:t>
            </a:r>
            <a:r>
              <a:rPr lang="pt-BR" sz="1800" b="1" kern="0" dirty="0">
                <a:solidFill>
                  <a:srgbClr val="000000"/>
                </a:solidFill>
                <a:effectLst/>
                <a:latin typeface="Arial Narrow" panose="020B0606020202030204" pitchFamily="34" charset="0"/>
                <a:ea typeface="Aptos" panose="020B0004020202020204" pitchFamily="34" charset="0"/>
                <a:cs typeface="ArialNarrow"/>
              </a:rPr>
              <a:t>às atividades 22 e 23</a:t>
            </a:r>
            <a:r>
              <a:rPr lang="pt-BR" sz="1800" kern="0" dirty="0">
                <a:solidFill>
                  <a:srgbClr val="000000"/>
                </a:solidFill>
                <a:effectLst/>
                <a:latin typeface="Arial Narrow" panose="020B0606020202030204" pitchFamily="34" charset="0"/>
                <a:ea typeface="Aptos" panose="020B0004020202020204" pitchFamily="34" charset="0"/>
                <a:cs typeface="ArialNarrow"/>
              </a:rPr>
              <a:t>:</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0BF6DC8D-25A8-2A11-8FDE-4CBA7FAE3192}"/>
              </a:ext>
            </a:extLst>
          </p:cNvPr>
          <p:cNvPicPr>
            <a:picLocks noChangeAspect="1"/>
          </p:cNvPicPr>
          <p:nvPr/>
        </p:nvPicPr>
        <p:blipFill>
          <a:blip r:embed="rId2"/>
          <a:srcRect l="18478" r="18764"/>
          <a:stretch/>
        </p:blipFill>
        <p:spPr>
          <a:xfrm>
            <a:off x="348000" y="1746100"/>
            <a:ext cx="5400000" cy="1941042"/>
          </a:xfrm>
          <a:prstGeom prst="rect">
            <a:avLst/>
          </a:prstGeom>
        </p:spPr>
      </p:pic>
      <p:sp>
        <p:nvSpPr>
          <p:cNvPr id="6" name="CaixaDeTexto 5">
            <a:extLst>
              <a:ext uri="{FF2B5EF4-FFF2-40B4-BE49-F238E27FC236}">
                <a16:creationId xmlns:a16="http://schemas.microsoft.com/office/drawing/2014/main" id="{A9226D5A-1486-C923-0B0C-023A7A30F13D}"/>
              </a:ext>
            </a:extLst>
          </p:cNvPr>
          <p:cNvSpPr txBox="1"/>
          <p:nvPr/>
        </p:nvSpPr>
        <p:spPr>
          <a:xfrm>
            <a:off x="63103" y="3858592"/>
            <a:ext cx="5969794" cy="2897716"/>
          </a:xfrm>
          <a:prstGeom prst="rect">
            <a:avLst/>
          </a:prstGeom>
          <a:noFill/>
        </p:spPr>
        <p:txBody>
          <a:bodyPr wrap="square">
            <a:spAutoFit/>
          </a:bodyPr>
          <a:lstStyle/>
          <a:p>
            <a:pPr algn="just">
              <a:lnSpc>
                <a:spcPct val="115000"/>
              </a:lnSpc>
              <a:spcAft>
                <a:spcPts val="800"/>
              </a:spcAft>
            </a:pPr>
            <a:r>
              <a:rPr lang="pt-BR" sz="2200" b="1" kern="0" dirty="0">
                <a:solidFill>
                  <a:srgbClr val="000000"/>
                </a:solidFill>
                <a:effectLst/>
                <a:latin typeface="Arial Narrow" panose="020B0606020202030204" pitchFamily="34" charset="0"/>
                <a:ea typeface="Aptos" panose="020B0004020202020204" pitchFamily="34" charset="0"/>
                <a:cs typeface="ArialNarrow"/>
              </a:rPr>
              <a:t>22. </a:t>
            </a:r>
            <a:r>
              <a:rPr lang="pt-BR" sz="2200" kern="0" dirty="0">
                <a:solidFill>
                  <a:srgbClr val="000000"/>
                </a:solidFill>
                <a:effectLst/>
                <a:latin typeface="Arial Narrow" panose="020B0606020202030204" pitchFamily="34" charset="0"/>
                <a:ea typeface="Aptos" panose="020B0004020202020204" pitchFamily="34" charset="0"/>
                <a:cs typeface="ArialNarrow"/>
              </a:rPr>
              <a:t>A densidade demográfica é uma medida que expressa a relação entre a população de um determinado local e a área que essa população ocupa, calculada pela razão da quantidade de habitantes por quilômetro quadrado (km²).</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solidFill>
                  <a:srgbClr val="000000"/>
                </a:solidFill>
                <a:effectLst/>
                <a:latin typeface="Arial Narrow" panose="020B0606020202030204" pitchFamily="34" charset="0"/>
                <a:ea typeface="Aptos" panose="020B0004020202020204" pitchFamily="34" charset="0"/>
                <a:cs typeface="ArialNarrow"/>
              </a:rPr>
              <a:t>Desta forma, calcule a densidade demográfica de cada cidade goiana apresentada na tabela anterior.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CBB68DDB-F40E-964F-0E6B-E9F1050B25CC}"/>
              </a:ext>
            </a:extLst>
          </p:cNvPr>
          <p:cNvSpPr txBox="1"/>
          <p:nvPr/>
        </p:nvSpPr>
        <p:spPr>
          <a:xfrm>
            <a:off x="6072188" y="771119"/>
            <a:ext cx="6119812" cy="1107996"/>
          </a:xfrm>
          <a:prstGeom prst="rect">
            <a:avLst/>
          </a:prstGeom>
          <a:noFill/>
        </p:spPr>
        <p:txBody>
          <a:bodyPr wrap="square">
            <a:spAutoFit/>
          </a:bodyPr>
          <a:lstStyle/>
          <a:p>
            <a:pPr algn="just">
              <a:spcAft>
                <a:spcPts val="800"/>
              </a:spcAft>
            </a:pPr>
            <a:r>
              <a:rPr lang="pt-BR" sz="2200" b="1" kern="0" dirty="0">
                <a:solidFill>
                  <a:srgbClr val="000000"/>
                </a:solidFill>
                <a:effectLst/>
                <a:latin typeface="Arial Narrow" panose="020B0606020202030204" pitchFamily="34" charset="0"/>
                <a:ea typeface="Aptos" panose="020B0004020202020204" pitchFamily="34" charset="0"/>
                <a:cs typeface="ArialNarrow"/>
              </a:rPr>
              <a:t>23.</a:t>
            </a:r>
            <a:r>
              <a:rPr lang="pt-BR" sz="2200" kern="0" dirty="0">
                <a:solidFill>
                  <a:srgbClr val="000000"/>
                </a:solidFill>
                <a:effectLst/>
                <a:latin typeface="Arial Narrow" panose="020B0606020202030204" pitchFamily="34" charset="0"/>
                <a:ea typeface="Aptos" panose="020B0004020202020204" pitchFamily="34" charset="0"/>
                <a:cs typeface="ArialNarrow"/>
              </a:rPr>
              <a:t> Entre as cidades citadas no item anterior, qual possui maior densidade demográfica? E qual possui a menor densidade demográfica?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80E497AD-677E-7A65-3B75-BFFD0EB62CC5}"/>
              </a:ext>
            </a:extLst>
          </p:cNvPr>
          <p:cNvSpPr txBox="1"/>
          <p:nvPr/>
        </p:nvSpPr>
        <p:spPr>
          <a:xfrm>
            <a:off x="6072188" y="2144567"/>
            <a:ext cx="6119812" cy="1107996"/>
          </a:xfrm>
          <a:prstGeom prst="rect">
            <a:avLst/>
          </a:prstGeom>
          <a:noFill/>
        </p:spPr>
        <p:txBody>
          <a:bodyPr wrap="square">
            <a:spAutoFit/>
          </a:bodyPr>
          <a:lstStyle/>
          <a:p>
            <a:pPr algn="just">
              <a:spcAft>
                <a:spcPts val="800"/>
              </a:spcAft>
            </a:pPr>
            <a:r>
              <a:rPr lang="pt-BR" sz="2200" b="1" kern="0" dirty="0">
                <a:solidFill>
                  <a:srgbClr val="000000"/>
                </a:solidFill>
                <a:effectLst/>
                <a:latin typeface="Arial Narrow" panose="020B0606020202030204" pitchFamily="34" charset="0"/>
                <a:ea typeface="Aptos" panose="020B0004020202020204" pitchFamily="34" charset="0"/>
                <a:cs typeface="ArialNarrow"/>
              </a:rPr>
              <a:t>24.</a:t>
            </a:r>
            <a:r>
              <a:rPr lang="pt-BR" sz="2200" kern="0" dirty="0">
                <a:solidFill>
                  <a:srgbClr val="000000"/>
                </a:solidFill>
                <a:effectLst/>
                <a:latin typeface="Arial Narrow" panose="020B0606020202030204" pitchFamily="34" charset="0"/>
                <a:ea typeface="Aptos" panose="020B0004020202020204" pitchFamily="34" charset="0"/>
                <a:cs typeface="ArialNarrow"/>
              </a:rPr>
              <a:t> Foi realizada uma pesquisa com 3000 goianos para saber a preferência por frutas típicas do Cerrado. O resultado está descrito no quadro: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1" name="Imagem 10">
            <a:extLst>
              <a:ext uri="{FF2B5EF4-FFF2-40B4-BE49-F238E27FC236}">
                <a16:creationId xmlns:a16="http://schemas.microsoft.com/office/drawing/2014/main" id="{81BE40D5-14A4-661C-90B3-030918197B04}"/>
              </a:ext>
            </a:extLst>
          </p:cNvPr>
          <p:cNvPicPr>
            <a:picLocks noChangeAspect="1"/>
          </p:cNvPicPr>
          <p:nvPr/>
        </p:nvPicPr>
        <p:blipFill>
          <a:blip r:embed="rId3"/>
          <a:srcRect l="35528" r="35529"/>
          <a:stretch/>
        </p:blipFill>
        <p:spPr>
          <a:xfrm>
            <a:off x="7872094" y="3163267"/>
            <a:ext cx="2520000" cy="1882496"/>
          </a:xfrm>
          <a:prstGeom prst="rect">
            <a:avLst/>
          </a:prstGeom>
        </p:spPr>
      </p:pic>
      <p:sp>
        <p:nvSpPr>
          <p:cNvPr id="13" name="CaixaDeTexto 12">
            <a:extLst>
              <a:ext uri="{FF2B5EF4-FFF2-40B4-BE49-F238E27FC236}">
                <a16:creationId xmlns:a16="http://schemas.microsoft.com/office/drawing/2014/main" id="{D6B55140-B80F-683D-02C5-1CECB3EBA28E}"/>
              </a:ext>
            </a:extLst>
          </p:cNvPr>
          <p:cNvSpPr txBox="1"/>
          <p:nvPr/>
        </p:nvSpPr>
        <p:spPr>
          <a:xfrm>
            <a:off x="6096000" y="4971204"/>
            <a:ext cx="6157912" cy="1785104"/>
          </a:xfrm>
          <a:prstGeom prst="rect">
            <a:avLst/>
          </a:prstGeom>
          <a:noFill/>
        </p:spPr>
        <p:txBody>
          <a:bodyPr wrap="square">
            <a:spAutoFit/>
          </a:bodyPr>
          <a:lstStyle/>
          <a:p>
            <a:pPr algn="just"/>
            <a:r>
              <a:rPr lang="pt-BR" sz="2200" kern="0" dirty="0">
                <a:solidFill>
                  <a:srgbClr val="000000"/>
                </a:solidFill>
                <a:effectLst/>
                <a:latin typeface="Arial Narrow" panose="020B0606020202030204" pitchFamily="34" charset="0"/>
                <a:ea typeface="Aptos" panose="020B0004020202020204" pitchFamily="34" charset="0"/>
                <a:cs typeface="ArialNarrow"/>
              </a:rPr>
              <a:t>De acordo com a pesquisa,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0" dirty="0">
                <a:solidFill>
                  <a:srgbClr val="000000"/>
                </a:solidFill>
                <a:effectLst/>
                <a:latin typeface="Arial Narrow" panose="020B0606020202030204" pitchFamily="34" charset="0"/>
                <a:ea typeface="Aptos" panose="020B0004020202020204" pitchFamily="34" charset="0"/>
                <a:cs typeface="ArialNarrow"/>
              </a:rPr>
              <a:t>a) Qual foi a fruta preferida dos goianos e quantas pessoas escolheram essa fruta?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0" dirty="0">
                <a:solidFill>
                  <a:srgbClr val="000000"/>
                </a:solidFill>
                <a:effectLst/>
                <a:latin typeface="Arial Narrow" panose="020B0606020202030204" pitchFamily="34" charset="0"/>
                <a:ea typeface="Aptos" panose="020B0004020202020204" pitchFamily="34" charset="0"/>
                <a:cs typeface="ArialNarrow"/>
              </a:rPr>
              <a:t>b) Qual foi a fruta menos votada pelos goianos e quantas pessoas escolheram esta fruta?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466921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4F0765D2-E813-F516-7F0F-6ADBA60147FF}"/>
                  </a:ext>
                </a:extLst>
              </p:cNvPr>
              <p:cNvSpPr txBox="1"/>
              <p:nvPr/>
            </p:nvSpPr>
            <p:spPr>
              <a:xfrm>
                <a:off x="-485775" y="3187762"/>
                <a:ext cx="6496050" cy="2179571"/>
              </a:xfrm>
              <a:prstGeom prst="rect">
                <a:avLst/>
              </a:prstGeom>
              <a:noFill/>
            </p:spPr>
            <p:txBody>
              <a:bodyPr wrap="square">
                <a:spAutoFit/>
              </a:bodyPr>
              <a:lstStyle/>
              <a:p>
                <a:pPr marL="457200" algn="just">
                  <a:lnSpc>
                    <a:spcPct val="115000"/>
                  </a:lnSpc>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 (</a:t>
                </a:r>
                <a:r>
                  <a:rPr lang="pt-BR" sz="2200" b="1" kern="100" dirty="0" err="1">
                    <a:effectLst/>
                    <a:latin typeface="Arial Narrow" panose="020B0606020202030204" pitchFamily="34" charset="0"/>
                    <a:ea typeface="Aptos" panose="020B0004020202020204" pitchFamily="34" charset="0"/>
                    <a:cs typeface="Times New Roman" panose="02020603050405020304" pitchFamily="18" charset="0"/>
                  </a:rPr>
                  <a:t>CAEd</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2025)</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Fernanda e Miguel visitaram 40 imóveis disponíveis para aluguel. Dos imóveis visitados por eles,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8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são apartamentos.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Dos imóveis visitados por Fernanda e Miguel, quantos são apartamentos?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4F0765D2-E813-F516-7F0F-6ADBA60147FF}"/>
                  </a:ext>
                </a:extLst>
              </p:cNvPr>
              <p:cNvSpPr txBox="1">
                <a:spLocks noRot="1" noChangeAspect="1" noMove="1" noResize="1" noEditPoints="1" noAdjustHandles="1" noChangeArrowheads="1" noChangeShapeType="1" noTextEdit="1"/>
              </p:cNvSpPr>
              <p:nvPr/>
            </p:nvSpPr>
            <p:spPr>
              <a:xfrm>
                <a:off x="-485775" y="3187762"/>
                <a:ext cx="6496050" cy="2179571"/>
              </a:xfrm>
              <a:prstGeom prst="rect">
                <a:avLst/>
              </a:prstGeom>
              <a:blipFill>
                <a:blip r:embed="rId2"/>
                <a:stretch>
                  <a:fillRect t="-1401" r="-1126" b="-4482"/>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01590009-219B-2F65-6749-3515EFDB07B3}"/>
              </a:ext>
            </a:extLst>
          </p:cNvPr>
          <p:cNvPicPr>
            <a:picLocks noChangeAspect="1"/>
          </p:cNvPicPr>
          <p:nvPr/>
        </p:nvPicPr>
        <p:blipFill>
          <a:blip r:embed="rId3"/>
          <a:srcRect r="71063" b="36142"/>
          <a:stretch/>
        </p:blipFill>
        <p:spPr>
          <a:xfrm>
            <a:off x="314705" y="5371338"/>
            <a:ext cx="4680000" cy="1067807"/>
          </a:xfrm>
          <a:prstGeom prst="rect">
            <a:avLst/>
          </a:prstGeom>
        </p:spPr>
      </p:pic>
      <p:sp>
        <p:nvSpPr>
          <p:cNvPr id="6" name="CaixaDeTexto 5">
            <a:extLst>
              <a:ext uri="{FF2B5EF4-FFF2-40B4-BE49-F238E27FC236}">
                <a16:creationId xmlns:a16="http://schemas.microsoft.com/office/drawing/2014/main" id="{3ADA632F-E9C7-AC20-0DE4-49BE78975762}"/>
              </a:ext>
            </a:extLst>
          </p:cNvPr>
          <p:cNvSpPr txBox="1"/>
          <p:nvPr/>
        </p:nvSpPr>
        <p:spPr>
          <a:xfrm>
            <a:off x="5629274" y="781975"/>
            <a:ext cx="6496049" cy="2405787"/>
          </a:xfrm>
          <a:prstGeom prst="rect">
            <a:avLst/>
          </a:prstGeom>
          <a:noFill/>
        </p:spPr>
        <p:txBody>
          <a:bodyPr wrap="square">
            <a:spAutoFit/>
          </a:bodyPr>
          <a:lstStyle/>
          <a:p>
            <a:pPr marL="457200" algn="just">
              <a:lnSpc>
                <a:spcPct val="115000"/>
              </a:lnSpc>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2.</a:t>
            </a:r>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2200" b="1" kern="100" dirty="0" err="1">
                <a:effectLst/>
                <a:latin typeface="Arial Narrow" panose="020B0606020202030204" pitchFamily="34" charset="0"/>
                <a:ea typeface="Aptos" panose="020B0004020202020204" pitchFamily="34" charset="0"/>
                <a:cs typeface="Times New Roman" panose="02020603050405020304" pitchFamily="18" charset="0"/>
              </a:rPr>
              <a:t>CAEd</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2025 – Adaptada)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Em determinado dia, Roberta fez o fechamento do caixa da cafeteria que trabalha e obteve um total de R$ 1200,00. Desse total, 60% representam a venda de cafés especiais.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foi a quantia recebida com a venda de cafés especiais nesse dia?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F79548B9-0424-CA68-5C1B-EA72B742E4AB}"/>
              </a:ext>
            </a:extLst>
          </p:cNvPr>
          <p:cNvPicPr>
            <a:picLocks noChangeAspect="1"/>
          </p:cNvPicPr>
          <p:nvPr/>
        </p:nvPicPr>
        <p:blipFill>
          <a:blip r:embed="rId4"/>
          <a:srcRect r="65475" b="36142"/>
          <a:stretch/>
        </p:blipFill>
        <p:spPr>
          <a:xfrm>
            <a:off x="6537298" y="3222749"/>
            <a:ext cx="4680000" cy="894980"/>
          </a:xfrm>
          <a:prstGeom prst="rect">
            <a:avLst/>
          </a:prstGeom>
        </p:spPr>
      </p:pic>
      <p:pic>
        <p:nvPicPr>
          <p:cNvPr id="9" name="Imagem 8">
            <a:extLst>
              <a:ext uri="{FF2B5EF4-FFF2-40B4-BE49-F238E27FC236}">
                <a16:creationId xmlns:a16="http://schemas.microsoft.com/office/drawing/2014/main" id="{894916CA-FB7F-6FCC-CAAB-CC8610649307}"/>
              </a:ext>
            </a:extLst>
          </p:cNvPr>
          <p:cNvPicPr>
            <a:picLocks noChangeAspect="1"/>
          </p:cNvPicPr>
          <p:nvPr/>
        </p:nvPicPr>
        <p:blipFill>
          <a:blip r:embed="rId5"/>
          <a:stretch>
            <a:fillRect/>
          </a:stretch>
        </p:blipFill>
        <p:spPr>
          <a:xfrm>
            <a:off x="314705" y="746988"/>
            <a:ext cx="5400000" cy="2234258"/>
          </a:xfrm>
          <a:prstGeom prst="rect">
            <a:avLst/>
          </a:prstGeom>
        </p:spPr>
      </p:pic>
    </p:spTree>
    <p:extLst>
      <p:ext uri="{BB962C8B-B14F-4D97-AF65-F5344CB8AC3E}">
        <p14:creationId xmlns:p14="http://schemas.microsoft.com/office/powerpoint/2010/main" val="14301877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DDACE2B8-9871-3D7D-F21A-B0EE6D3EF098}"/>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l="1943" t="9375" r="3886" b="16667"/>
          <a:stretch>
            <a:fillRect/>
          </a:stretch>
        </p:blipFill>
        <p:spPr bwMode="auto">
          <a:xfrm>
            <a:off x="28575" y="789622"/>
            <a:ext cx="2880000" cy="383605"/>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43BBB4C4-BDC9-5771-C922-8E7F11A05667}"/>
              </a:ext>
            </a:extLst>
          </p:cNvPr>
          <p:cNvPicPr>
            <a:picLocks noChangeAspect="1"/>
          </p:cNvPicPr>
          <p:nvPr/>
        </p:nvPicPr>
        <p:blipFill rotWithShape="1">
          <a:blip r:embed="rId4">
            <a:extLst>
              <a:ext uri="{28A0092B-C50C-407E-A947-70E740481C1C}">
                <a14:useLocalDpi xmlns:a14="http://schemas.microsoft.com/office/drawing/2010/main" val="0"/>
              </a:ext>
            </a:extLst>
          </a:blip>
          <a:srcRect l="799" r="3034"/>
          <a:stretch>
            <a:fillRect/>
          </a:stretch>
        </p:blipFill>
        <p:spPr bwMode="auto">
          <a:xfrm>
            <a:off x="28575" y="1173227"/>
            <a:ext cx="2880000" cy="631452"/>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8202DAB3-79FB-F21A-14C7-03761F81EDB1}"/>
              </a:ext>
            </a:extLst>
          </p:cNvPr>
          <p:cNvSpPr txBox="1"/>
          <p:nvPr/>
        </p:nvSpPr>
        <p:spPr>
          <a:xfrm>
            <a:off x="28575" y="1804679"/>
            <a:ext cx="5867400" cy="1340367"/>
          </a:xfrm>
          <a:prstGeom prst="rect">
            <a:avLst/>
          </a:prstGeom>
          <a:noFill/>
        </p:spPr>
        <p:txBody>
          <a:bodyPr wrap="square">
            <a:spAutoFit/>
          </a:bodyPr>
          <a:lstStyle/>
          <a:p>
            <a:pPr algn="ctr">
              <a:lnSpc>
                <a:spcPct val="115000"/>
              </a:lnSpc>
              <a:spcAft>
                <a:spcPts val="800"/>
              </a:spcAft>
            </a:pPr>
            <a:r>
              <a:rPr lang="pt-BR" sz="22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IGUALDADE MATEMÁTICA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 balança a seguir está equilibrada, ou seja, a massa de um prato é igual a massa do outro prato.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B1E3224D-39C7-E362-F4D2-7EBD00BFF6A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48618" y="3145046"/>
            <a:ext cx="2879725" cy="1272540"/>
          </a:xfrm>
          <a:prstGeom prst="rect">
            <a:avLst/>
          </a:prstGeom>
          <a:noFill/>
          <a:ln>
            <a:noFill/>
          </a:ln>
        </p:spPr>
      </p:pic>
      <p:sp>
        <p:nvSpPr>
          <p:cNvPr id="11" name="CaixaDeTexto 10">
            <a:extLst>
              <a:ext uri="{FF2B5EF4-FFF2-40B4-BE49-F238E27FC236}">
                <a16:creationId xmlns:a16="http://schemas.microsoft.com/office/drawing/2014/main" id="{95444E48-C6C3-3CEE-4270-316472B67BA9}"/>
              </a:ext>
            </a:extLst>
          </p:cNvPr>
          <p:cNvSpPr txBox="1"/>
          <p:nvPr/>
        </p:nvSpPr>
        <p:spPr>
          <a:xfrm>
            <a:off x="0" y="4417586"/>
            <a:ext cx="6119812" cy="1627112"/>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Sabendo que, a massa de cada bolinha azul é igual a 2 quilogramas (kg), podemos escrever uma expressão para representar essa igualdade, deixando o símbolo   no espaço do bloco retangular. Portanto,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Retângulo 11">
            <a:extLst>
              <a:ext uri="{FF2B5EF4-FFF2-40B4-BE49-F238E27FC236}">
                <a16:creationId xmlns:a16="http://schemas.microsoft.com/office/drawing/2014/main" id="{2C3DFF72-D6E6-55B7-B5DC-E87ED9F8E718}"/>
              </a:ext>
            </a:extLst>
          </p:cNvPr>
          <p:cNvSpPr/>
          <p:nvPr/>
        </p:nvSpPr>
        <p:spPr>
          <a:xfrm>
            <a:off x="5459729" y="5367972"/>
            <a:ext cx="215789" cy="204153"/>
          </a:xfrm>
          <a:prstGeom prst="rect">
            <a:avLst/>
          </a:prstGeom>
          <a:solidFill>
            <a:srgbClr val="FB6C6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t-BR"/>
          </a:p>
        </p:txBody>
      </p:sp>
      <p:pic>
        <p:nvPicPr>
          <p:cNvPr id="13" name="Imagem 12">
            <a:extLst>
              <a:ext uri="{FF2B5EF4-FFF2-40B4-BE49-F238E27FC236}">
                <a16:creationId xmlns:a16="http://schemas.microsoft.com/office/drawing/2014/main" id="{E11D6467-7924-D7E7-9E8C-123A5E986BDF}"/>
              </a:ext>
            </a:extLst>
          </p:cNvPr>
          <p:cNvPicPr>
            <a:picLocks noChangeAspect="1"/>
          </p:cNvPicPr>
          <p:nvPr/>
        </p:nvPicPr>
        <p:blipFill>
          <a:blip r:embed="rId6"/>
          <a:stretch>
            <a:fillRect/>
          </a:stretch>
        </p:blipFill>
        <p:spPr>
          <a:xfrm>
            <a:off x="1648618" y="6172200"/>
            <a:ext cx="3240000" cy="254758"/>
          </a:xfrm>
          <a:prstGeom prst="rect">
            <a:avLst/>
          </a:prstGeom>
        </p:spPr>
      </p:pic>
      <p:sp>
        <p:nvSpPr>
          <p:cNvPr id="15" name="CaixaDeTexto 14">
            <a:extLst>
              <a:ext uri="{FF2B5EF4-FFF2-40B4-BE49-F238E27FC236}">
                <a16:creationId xmlns:a16="http://schemas.microsoft.com/office/drawing/2014/main" id="{3B401211-BFAF-A1D7-7A0F-2E73BCE57834}"/>
              </a:ext>
            </a:extLst>
          </p:cNvPr>
          <p:cNvSpPr txBox="1"/>
          <p:nvPr/>
        </p:nvSpPr>
        <p:spPr>
          <a:xfrm>
            <a:off x="6119812" y="783931"/>
            <a:ext cx="6072188" cy="1107996"/>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Para determinar a massa do bloco retangular, iremos retirar três bolinhas azuis de cada prato da balança, mantendo o equilíbrio.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6" name="Imagem 15">
            <a:extLst>
              <a:ext uri="{FF2B5EF4-FFF2-40B4-BE49-F238E27FC236}">
                <a16:creationId xmlns:a16="http://schemas.microsoft.com/office/drawing/2014/main" id="{6EE4DCCA-0F26-C853-E2B3-0AE66CEABBB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516018" y="1833771"/>
            <a:ext cx="3239770" cy="1311275"/>
          </a:xfrm>
          <a:prstGeom prst="rect">
            <a:avLst/>
          </a:prstGeom>
          <a:noFill/>
          <a:ln>
            <a:noFill/>
          </a:ln>
        </p:spPr>
      </p:pic>
      <mc:AlternateContent xmlns:mc="http://schemas.openxmlformats.org/markup-compatibility/2006" xmlns:a14="http://schemas.microsoft.com/office/drawing/2010/main">
        <mc:Choice Requires="a14">
          <p:sp>
            <p:nvSpPr>
              <p:cNvPr id="18" name="CaixaDeTexto 17">
                <a:extLst>
                  <a:ext uri="{FF2B5EF4-FFF2-40B4-BE49-F238E27FC236}">
                    <a16:creationId xmlns:a16="http://schemas.microsoft.com/office/drawing/2014/main" id="{793A64DE-B5B6-683E-F38D-E98CF39CDA73}"/>
                  </a:ext>
                </a:extLst>
              </p:cNvPr>
              <p:cNvSpPr txBox="1"/>
              <p:nvPr/>
            </p:nvSpPr>
            <p:spPr>
              <a:xfrm>
                <a:off x="6091237" y="3137943"/>
                <a:ext cx="6072188" cy="1887696"/>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Dessa forma,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bolinhas azuis correspondem 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𝑘𝑔</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de massa. Isso significa que retiramos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𝑘𝑔</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de massa de cada prato da balança.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Agora, vamos escrever a expressão que representa a nova igualdade.</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8" name="CaixaDeTexto 17">
                <a:extLst>
                  <a:ext uri="{FF2B5EF4-FFF2-40B4-BE49-F238E27FC236}">
                    <a16:creationId xmlns:a16="http://schemas.microsoft.com/office/drawing/2014/main" id="{793A64DE-B5B6-683E-F38D-E98CF39CDA73}"/>
                  </a:ext>
                </a:extLst>
              </p:cNvPr>
              <p:cNvSpPr txBox="1">
                <a:spLocks noRot="1" noChangeAspect="1" noMove="1" noResize="1" noEditPoints="1" noAdjustHandles="1" noChangeArrowheads="1" noChangeShapeType="1" noTextEdit="1"/>
              </p:cNvSpPr>
              <p:nvPr/>
            </p:nvSpPr>
            <p:spPr>
              <a:xfrm>
                <a:off x="6091237" y="3137943"/>
                <a:ext cx="6072188" cy="1887696"/>
              </a:xfrm>
              <a:prstGeom prst="rect">
                <a:avLst/>
              </a:prstGeom>
              <a:blipFill>
                <a:blip r:embed="rId8"/>
                <a:stretch>
                  <a:fillRect l="-1305" t="-1942" r="-1305" b="-5502"/>
                </a:stretch>
              </a:blipFill>
            </p:spPr>
            <p:txBody>
              <a:bodyPr/>
              <a:lstStyle/>
              <a:p>
                <a:r>
                  <a:rPr lang="pt-BR">
                    <a:noFill/>
                  </a:rPr>
                  <a:t> </a:t>
                </a:r>
              </a:p>
            </p:txBody>
          </p:sp>
        </mc:Fallback>
      </mc:AlternateContent>
      <p:pic>
        <p:nvPicPr>
          <p:cNvPr id="19" name="Imagem 18">
            <a:extLst>
              <a:ext uri="{FF2B5EF4-FFF2-40B4-BE49-F238E27FC236}">
                <a16:creationId xmlns:a16="http://schemas.microsoft.com/office/drawing/2014/main" id="{A0A0E530-46BC-C09A-DB82-66110C3A5C8C}"/>
              </a:ext>
            </a:extLst>
          </p:cNvPr>
          <p:cNvPicPr>
            <a:picLocks noChangeAspect="1"/>
          </p:cNvPicPr>
          <p:nvPr/>
        </p:nvPicPr>
        <p:blipFill>
          <a:blip r:embed="rId9"/>
          <a:stretch>
            <a:fillRect/>
          </a:stretch>
        </p:blipFill>
        <p:spPr>
          <a:xfrm>
            <a:off x="7391624" y="4980115"/>
            <a:ext cx="3600000" cy="260383"/>
          </a:xfrm>
          <a:prstGeom prst="rect">
            <a:avLst/>
          </a:prstGeom>
        </p:spPr>
      </p:pic>
      <p:sp>
        <p:nvSpPr>
          <p:cNvPr id="21" name="CaixaDeTexto 20">
            <a:extLst>
              <a:ext uri="{FF2B5EF4-FFF2-40B4-BE49-F238E27FC236}">
                <a16:creationId xmlns:a16="http://schemas.microsoft.com/office/drawing/2014/main" id="{A7A8D064-50B5-16D5-1AA1-B4CF7208BFB9}"/>
              </a:ext>
            </a:extLst>
          </p:cNvPr>
          <p:cNvSpPr txBox="1"/>
          <p:nvPr/>
        </p:nvSpPr>
        <p:spPr>
          <a:xfrm>
            <a:off x="6091237" y="5240498"/>
            <a:ext cx="6172200" cy="459100"/>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Efetuando as operações, temos: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2" name="Imagem 21">
            <a:extLst>
              <a:ext uri="{FF2B5EF4-FFF2-40B4-BE49-F238E27FC236}">
                <a16:creationId xmlns:a16="http://schemas.microsoft.com/office/drawing/2014/main" id="{BA5605D8-006A-BB7A-2910-E28D76D9FFCA}"/>
              </a:ext>
            </a:extLst>
          </p:cNvPr>
          <p:cNvPicPr>
            <a:picLocks noChangeAspect="1"/>
          </p:cNvPicPr>
          <p:nvPr/>
        </p:nvPicPr>
        <p:blipFill>
          <a:blip r:embed="rId10"/>
          <a:stretch>
            <a:fillRect/>
          </a:stretch>
        </p:blipFill>
        <p:spPr>
          <a:xfrm>
            <a:off x="8047331" y="5590106"/>
            <a:ext cx="2160000" cy="735631"/>
          </a:xfrm>
          <a:prstGeom prst="rect">
            <a:avLst/>
          </a:prstGeom>
        </p:spPr>
      </p:pic>
      <mc:AlternateContent xmlns:mc="http://schemas.openxmlformats.org/markup-compatibility/2006" xmlns:a14="http://schemas.microsoft.com/office/drawing/2010/main">
        <mc:Choice Requires="a14">
          <p:sp>
            <p:nvSpPr>
              <p:cNvPr id="24" name="CaixaDeTexto 23">
                <a:extLst>
                  <a:ext uri="{FF2B5EF4-FFF2-40B4-BE49-F238E27FC236}">
                    <a16:creationId xmlns:a16="http://schemas.microsoft.com/office/drawing/2014/main" id="{878E2CCF-EC30-61A5-6E48-A1294B3813C5}"/>
                  </a:ext>
                </a:extLst>
              </p:cNvPr>
              <p:cNvSpPr txBox="1"/>
              <p:nvPr/>
            </p:nvSpPr>
            <p:spPr>
              <a:xfrm>
                <a:off x="5567623" y="6185930"/>
                <a:ext cx="6172200" cy="459100"/>
              </a:xfrm>
              <a:prstGeom prst="rect">
                <a:avLst/>
              </a:prstGeom>
              <a:noFill/>
            </p:spPr>
            <p:txBody>
              <a:bodyPr wrap="square">
                <a:spAutoFit/>
              </a:bodyPr>
              <a:lstStyle/>
              <a:p>
                <a:pPr algn="ctr">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Logo, o bloco retangular possui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𝑘𝑔</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de massa.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24" name="CaixaDeTexto 23">
                <a:extLst>
                  <a:ext uri="{FF2B5EF4-FFF2-40B4-BE49-F238E27FC236}">
                    <a16:creationId xmlns:a16="http://schemas.microsoft.com/office/drawing/2014/main" id="{878E2CCF-EC30-61A5-6E48-A1294B3813C5}"/>
                  </a:ext>
                </a:extLst>
              </p:cNvPr>
              <p:cNvSpPr txBox="1">
                <a:spLocks noRot="1" noChangeAspect="1" noMove="1" noResize="1" noEditPoints="1" noAdjustHandles="1" noChangeArrowheads="1" noChangeShapeType="1" noTextEdit="1"/>
              </p:cNvSpPr>
              <p:nvPr/>
            </p:nvSpPr>
            <p:spPr>
              <a:xfrm>
                <a:off x="5567623" y="6185930"/>
                <a:ext cx="6172200" cy="459100"/>
              </a:xfrm>
              <a:prstGeom prst="rect">
                <a:avLst/>
              </a:prstGeom>
              <a:blipFill>
                <a:blip r:embed="rId11"/>
                <a:stretch>
                  <a:fillRect t="-5333" b="-24000"/>
                </a:stretch>
              </a:blipFill>
            </p:spPr>
            <p:txBody>
              <a:bodyPr/>
              <a:lstStyle/>
              <a:p>
                <a:r>
                  <a:rPr lang="pt-BR">
                    <a:noFill/>
                  </a:rPr>
                  <a:t> </a:t>
                </a:r>
              </a:p>
            </p:txBody>
          </p:sp>
        </mc:Fallback>
      </mc:AlternateContent>
    </p:spTree>
    <p:extLst>
      <p:ext uri="{BB962C8B-B14F-4D97-AF65-F5344CB8AC3E}">
        <p14:creationId xmlns:p14="http://schemas.microsoft.com/office/powerpoint/2010/main" val="15826818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E8D4312-278D-D467-83C5-906A61EACD5D}"/>
              </a:ext>
            </a:extLst>
          </p:cNvPr>
          <p:cNvSpPr txBox="1"/>
          <p:nvPr/>
        </p:nvSpPr>
        <p:spPr>
          <a:xfrm>
            <a:off x="0" y="797043"/>
            <a:ext cx="6096000" cy="848437"/>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Observe que, ao retirarmos a mesma massa de ambos os pratos, a balança permaneceu equilibrada.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B390992D-4F9C-0F7D-5219-3800039698EB}"/>
              </a:ext>
            </a:extLst>
          </p:cNvPr>
          <p:cNvPicPr>
            <a:picLocks noChangeAspect="1"/>
          </p:cNvPicPr>
          <p:nvPr/>
        </p:nvPicPr>
        <p:blipFill>
          <a:blip r:embed="rId2"/>
          <a:srcRect r="39245" b="8884"/>
          <a:stretch/>
        </p:blipFill>
        <p:spPr>
          <a:xfrm>
            <a:off x="348000" y="1763267"/>
            <a:ext cx="5400000" cy="1395832"/>
          </a:xfrm>
          <a:prstGeom prst="rect">
            <a:avLst/>
          </a:prstGeom>
        </p:spPr>
      </p:pic>
      <p:pic>
        <p:nvPicPr>
          <p:cNvPr id="5" name="Imagem 4">
            <a:extLst>
              <a:ext uri="{FF2B5EF4-FFF2-40B4-BE49-F238E27FC236}">
                <a16:creationId xmlns:a16="http://schemas.microsoft.com/office/drawing/2014/main" id="{60D2D6A8-BBF2-E8A4-2350-6EA0897FF963}"/>
              </a:ext>
            </a:extLst>
          </p:cNvPr>
          <p:cNvPicPr>
            <a:picLocks noChangeAspect="1"/>
          </p:cNvPicPr>
          <p:nvPr/>
        </p:nvPicPr>
        <p:blipFill>
          <a:blip r:embed="rId3"/>
          <a:srcRect r="50286" b="11041"/>
          <a:stretch/>
        </p:blipFill>
        <p:spPr>
          <a:xfrm>
            <a:off x="708000" y="3276886"/>
            <a:ext cx="4680000" cy="2895190"/>
          </a:xfrm>
          <a:prstGeom prst="rect">
            <a:avLst/>
          </a:prstGeom>
        </p:spPr>
      </p:pic>
      <p:sp>
        <p:nvSpPr>
          <p:cNvPr id="7" name="CaixaDeTexto 6">
            <a:extLst>
              <a:ext uri="{FF2B5EF4-FFF2-40B4-BE49-F238E27FC236}">
                <a16:creationId xmlns:a16="http://schemas.microsoft.com/office/drawing/2014/main" id="{6B8952F0-F2B7-E06E-9CC6-B11EF3DA4686}"/>
              </a:ext>
            </a:extLst>
          </p:cNvPr>
          <p:cNvSpPr txBox="1"/>
          <p:nvPr/>
        </p:nvSpPr>
        <p:spPr>
          <a:xfrm>
            <a:off x="6096000" y="819295"/>
            <a:ext cx="6134100" cy="459100"/>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Agora, observe a balança em equilíbrio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2B3EEFBC-CC89-AC0E-9357-E62AE342C45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55070" y="1396709"/>
            <a:ext cx="3059430" cy="1390650"/>
          </a:xfrm>
          <a:prstGeom prst="rect">
            <a:avLst/>
          </a:prstGeom>
          <a:noFill/>
          <a:ln>
            <a:noFill/>
          </a:ln>
        </p:spPr>
      </p:pic>
      <p:sp>
        <p:nvSpPr>
          <p:cNvPr id="10" name="CaixaDeTexto 9">
            <a:extLst>
              <a:ext uri="{FF2B5EF4-FFF2-40B4-BE49-F238E27FC236}">
                <a16:creationId xmlns:a16="http://schemas.microsoft.com/office/drawing/2014/main" id="{EAD46411-07CF-EDBA-8A92-C97B6FC40A6A}"/>
              </a:ext>
            </a:extLst>
          </p:cNvPr>
          <p:cNvSpPr txBox="1"/>
          <p:nvPr/>
        </p:nvSpPr>
        <p:spPr>
          <a:xfrm>
            <a:off x="6038850" y="3004781"/>
            <a:ext cx="6153150" cy="848437"/>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Podemos expressar matematicamente o equilíbrio da balança através de uma igualdade.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1" name="Imagem 10">
            <a:extLst>
              <a:ext uri="{FF2B5EF4-FFF2-40B4-BE49-F238E27FC236}">
                <a16:creationId xmlns:a16="http://schemas.microsoft.com/office/drawing/2014/main" id="{2A3A1F37-5E8A-9813-264A-0DF805AF9C81}"/>
              </a:ext>
            </a:extLst>
          </p:cNvPr>
          <p:cNvPicPr>
            <a:picLocks noChangeAspect="1"/>
          </p:cNvPicPr>
          <p:nvPr/>
        </p:nvPicPr>
        <p:blipFill>
          <a:blip r:embed="rId5"/>
          <a:stretch>
            <a:fillRect/>
          </a:stretch>
        </p:blipFill>
        <p:spPr>
          <a:xfrm>
            <a:off x="7723050" y="4098890"/>
            <a:ext cx="2880000" cy="993684"/>
          </a:xfrm>
          <a:prstGeom prst="rect">
            <a:avLst/>
          </a:prstGeom>
        </p:spPr>
      </p:pic>
    </p:spTree>
    <p:extLst>
      <p:ext uri="{BB962C8B-B14F-4D97-AF65-F5344CB8AC3E}">
        <p14:creationId xmlns:p14="http://schemas.microsoft.com/office/powerpoint/2010/main" val="16039186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7B4CB85-4C61-EBA1-667D-8E9504EB8766}"/>
              </a:ext>
            </a:extLst>
          </p:cNvPr>
          <p:cNvSpPr txBox="1"/>
          <p:nvPr/>
        </p:nvSpPr>
        <p:spPr>
          <a:xfrm>
            <a:off x="0" y="728795"/>
            <a:ext cx="6096000" cy="2405787"/>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Para determinar a medida de massa de um bloquinho vermelho, iremos retirar um bloquinho do primeiro prato, correspondente a metade da massa desse prato. Assim, para manter o equilíbrio, iremos retirar metade da massa do segundo prato, que corresponde a dois cilindros verdes. Veja: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CCA3710C-E55C-7EC8-7D3C-6FC315DA645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115" y="3134582"/>
            <a:ext cx="3239770" cy="1140460"/>
          </a:xfrm>
          <a:prstGeom prst="rect">
            <a:avLst/>
          </a:prstGeom>
          <a:noFill/>
          <a:ln>
            <a:noFill/>
          </a:ln>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ED5A3623-EFEE-59FB-3B1A-BC582B54D388}"/>
                  </a:ext>
                </a:extLst>
              </p:cNvPr>
              <p:cNvSpPr txBox="1"/>
              <p:nvPr/>
            </p:nvSpPr>
            <p:spPr>
              <a:xfrm>
                <a:off x="0" y="4275042"/>
                <a:ext cx="6134100" cy="710964"/>
              </a:xfrm>
              <a:prstGeom prst="rect">
                <a:avLst/>
              </a:prstGeom>
              <a:noFill/>
            </p:spPr>
            <p:txBody>
              <a:bodyPr wrap="square">
                <a:spAutoFit/>
              </a:bodyPr>
              <a:lstStyle/>
              <a:p>
                <a:pPr algn="just">
                  <a:lnSpc>
                    <a:spcPct val="115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Como retiramos metade de ambos os pratos, matematicamente, significa que dividimos ambos os lados da igualdade por </a:t>
                </a:r>
                <a14:m>
                  <m:oMath xmlns:m="http://schemas.openxmlformats.org/officeDocument/2006/math">
                    <m:r>
                      <a:rPr lang="pt-BR" sz="18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ED5A3623-EFEE-59FB-3B1A-BC582B54D388}"/>
                  </a:ext>
                </a:extLst>
              </p:cNvPr>
              <p:cNvSpPr txBox="1">
                <a:spLocks noRot="1" noChangeAspect="1" noMove="1" noResize="1" noEditPoints="1" noAdjustHandles="1" noChangeArrowheads="1" noChangeShapeType="1" noTextEdit="1"/>
              </p:cNvSpPr>
              <p:nvPr/>
            </p:nvSpPr>
            <p:spPr>
              <a:xfrm>
                <a:off x="0" y="4275042"/>
                <a:ext cx="6134100" cy="710964"/>
              </a:xfrm>
              <a:prstGeom prst="rect">
                <a:avLst/>
              </a:prstGeom>
              <a:blipFill>
                <a:blip r:embed="rId3"/>
                <a:stretch>
                  <a:fillRect l="-795" t="-1709" r="-795" b="-11966"/>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E5B0A1DB-5DB7-6971-22BC-1D07C420C098}"/>
              </a:ext>
            </a:extLst>
          </p:cNvPr>
          <p:cNvPicPr>
            <a:picLocks noChangeAspect="1"/>
          </p:cNvPicPr>
          <p:nvPr/>
        </p:nvPicPr>
        <p:blipFill>
          <a:blip r:embed="rId4"/>
          <a:stretch>
            <a:fillRect/>
          </a:stretch>
        </p:blipFill>
        <p:spPr>
          <a:xfrm>
            <a:off x="1968000" y="5072808"/>
            <a:ext cx="2160000" cy="935122"/>
          </a:xfrm>
          <a:prstGeom prst="rect">
            <a:avLst/>
          </a:prstGeom>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DD894DDD-8843-1EDE-D8B1-63DF31FF6E7D}"/>
                  </a:ext>
                </a:extLst>
              </p:cNvPr>
              <p:cNvSpPr txBox="1"/>
              <p:nvPr/>
            </p:nvSpPr>
            <p:spPr>
              <a:xfrm>
                <a:off x="6096000" y="737315"/>
                <a:ext cx="6096000" cy="1627112"/>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Perceba que ao dividirmos ambos os lados por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 igualdade se manteve a mesma. Portanto, a relação de igualdade matemática, também se aplica para multiplicação e divisão.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DD894DDD-8843-1EDE-D8B1-63DF31FF6E7D}"/>
                  </a:ext>
                </a:extLst>
              </p:cNvPr>
              <p:cNvSpPr txBox="1">
                <a:spLocks noRot="1" noChangeAspect="1" noMove="1" noResize="1" noEditPoints="1" noAdjustHandles="1" noChangeArrowheads="1" noChangeShapeType="1" noTextEdit="1"/>
              </p:cNvSpPr>
              <p:nvPr/>
            </p:nvSpPr>
            <p:spPr>
              <a:xfrm>
                <a:off x="6096000" y="737315"/>
                <a:ext cx="6096000" cy="1627112"/>
              </a:xfrm>
              <a:prstGeom prst="rect">
                <a:avLst/>
              </a:prstGeom>
              <a:blipFill>
                <a:blip r:embed="rId5"/>
                <a:stretch>
                  <a:fillRect l="-1300" t="-1498" r="-1300" b="-5993"/>
                </a:stretch>
              </a:blipFill>
            </p:spPr>
            <p:txBody>
              <a:bodyPr/>
              <a:lstStyle/>
              <a:p>
                <a:r>
                  <a:rPr lang="pt-BR">
                    <a:noFill/>
                  </a:rPr>
                  <a:t> </a:t>
                </a:r>
              </a:p>
            </p:txBody>
          </p:sp>
        </mc:Fallback>
      </mc:AlternateContent>
      <p:pic>
        <p:nvPicPr>
          <p:cNvPr id="10" name="Imagem 9">
            <a:extLst>
              <a:ext uri="{FF2B5EF4-FFF2-40B4-BE49-F238E27FC236}">
                <a16:creationId xmlns:a16="http://schemas.microsoft.com/office/drawing/2014/main" id="{4D563F95-6905-0B9E-9CEB-E6FD22FF0C35}"/>
              </a:ext>
            </a:extLst>
          </p:cNvPr>
          <p:cNvPicPr>
            <a:picLocks noChangeAspect="1"/>
          </p:cNvPicPr>
          <p:nvPr/>
        </p:nvPicPr>
        <p:blipFill>
          <a:blip r:embed="rId6"/>
          <a:srcRect r="38716" b="17694"/>
          <a:stretch/>
        </p:blipFill>
        <p:spPr>
          <a:xfrm>
            <a:off x="6444000" y="2528633"/>
            <a:ext cx="5400000" cy="1223391"/>
          </a:xfrm>
          <a:prstGeom prst="rect">
            <a:avLst/>
          </a:prstGeom>
        </p:spPr>
      </p:pic>
    </p:spTree>
    <p:extLst>
      <p:ext uri="{BB962C8B-B14F-4D97-AF65-F5344CB8AC3E}">
        <p14:creationId xmlns:p14="http://schemas.microsoft.com/office/powerpoint/2010/main" val="523494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Texto, Aplicativo&#10;&#10;O conteúdo gerado por IA pode estar incorreto.">
            <a:extLst>
              <a:ext uri="{FF2B5EF4-FFF2-40B4-BE49-F238E27FC236}">
                <a16:creationId xmlns:a16="http://schemas.microsoft.com/office/drawing/2014/main" id="{896E5332-1B90-08F3-8916-8233E49D9F23}"/>
              </a:ext>
            </a:extLst>
          </p:cNvPr>
          <p:cNvPicPr>
            <a:picLocks noChangeAspect="1"/>
          </p:cNvPicPr>
          <p:nvPr/>
        </p:nvPicPr>
        <p:blipFill rotWithShape="1">
          <a:blip r:embed="rId2">
            <a:extLst>
              <a:ext uri="{28A0092B-C50C-407E-A947-70E740481C1C}">
                <a14:useLocalDpi xmlns:a14="http://schemas.microsoft.com/office/drawing/2010/main" val="0"/>
              </a:ext>
            </a:extLst>
          </a:blip>
          <a:srcRect t="8347" r="1840" b="8347"/>
          <a:stretch>
            <a:fillRect/>
          </a:stretch>
        </p:blipFill>
        <p:spPr bwMode="auto">
          <a:xfrm>
            <a:off x="0" y="527685"/>
            <a:ext cx="2160000" cy="901452"/>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9439AA33-D8F4-5CB0-F283-78FCB93A83C0}"/>
                  </a:ext>
                </a:extLst>
              </p:cNvPr>
              <p:cNvSpPr txBox="1"/>
              <p:nvPr/>
            </p:nvSpPr>
            <p:spPr>
              <a:xfrm>
                <a:off x="0" y="1297058"/>
                <a:ext cx="6096000" cy="2462213"/>
              </a:xfrm>
              <a:prstGeom prst="rect">
                <a:avLst/>
              </a:prstGeom>
              <a:noFill/>
            </p:spPr>
            <p:txBody>
              <a:bodyPr wrap="square">
                <a:spAutoFit/>
              </a:bodyPr>
              <a:lstStyle/>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Observe a expressão: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𝑚</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−30=90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Vamos utilizar a relação de igualdade para determinar o valor de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𝒎</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que satisfaz a igualdade. Dessa forma, iremos adicionar </a:t>
                </a:r>
                <a14:m>
                  <m:oMath xmlns:m="http://schemas.openxmlformats.org/officeDocument/2006/math">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𝟑𝟎</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em ambos os membros da igualdade.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𝑚</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−30</m:t>
                      </m:r>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𝟑𝟎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=90</m:t>
                      </m:r>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𝟑𝟎</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𝑚</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9439AA33-D8F4-5CB0-F283-78FCB93A83C0}"/>
                  </a:ext>
                </a:extLst>
              </p:cNvPr>
              <p:cNvSpPr txBox="1">
                <a:spLocks noRot="1" noChangeAspect="1" noMove="1" noResize="1" noEditPoints="1" noAdjustHandles="1" noChangeArrowheads="1" noChangeShapeType="1" noTextEdit="1"/>
              </p:cNvSpPr>
              <p:nvPr/>
            </p:nvSpPr>
            <p:spPr>
              <a:xfrm>
                <a:off x="0" y="1297058"/>
                <a:ext cx="6096000" cy="2462213"/>
              </a:xfrm>
              <a:prstGeom prst="rect">
                <a:avLst/>
              </a:prstGeom>
              <a:blipFill>
                <a:blip r:embed="rId3"/>
                <a:stretch>
                  <a:fillRect l="-1300" t="-1980" r="-13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5" name="CaixaDeTexto 14">
                <a:extLst>
                  <a:ext uri="{FF2B5EF4-FFF2-40B4-BE49-F238E27FC236}">
                    <a16:creationId xmlns:a16="http://schemas.microsoft.com/office/drawing/2014/main" id="{E02F91E6-17DC-AC76-0E40-64E8CB275942}"/>
                  </a:ext>
                </a:extLst>
              </p:cNvPr>
              <p:cNvSpPr txBox="1"/>
              <p:nvPr/>
            </p:nvSpPr>
            <p:spPr>
              <a:xfrm>
                <a:off x="0" y="3759271"/>
                <a:ext cx="6134100" cy="2800767"/>
              </a:xfrm>
              <a:prstGeom prst="rect">
                <a:avLst/>
              </a:prstGeom>
              <a:noFill/>
            </p:spPr>
            <p:txBody>
              <a:bodyPr wrap="square">
                <a:spAutoFit/>
              </a:bodyPr>
              <a:lstStyle/>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Note que, a adição de </a:t>
                </a:r>
                <a14:m>
                  <m:oMath xmlns:m="http://schemas.openxmlformats.org/officeDocument/2006/math">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𝟑𝟎</m:t>
                    </m:r>
                  </m:oMath>
                </a14:m>
                <a:r>
                  <a:rPr lang="pt-BR" sz="2200" kern="100" dirty="0">
                    <a:solidFill>
                      <a:srgbClr val="4C94D8"/>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em ambos os membros é uma estratégia para que tenhamos apenas o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𝒎</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no 1º membro, já que a </a:t>
                </a:r>
                <a:r>
                  <a:rPr lang="pt-BR" sz="2200" u="sng" kern="100" dirty="0">
                    <a:effectLst/>
                    <a:latin typeface="Arial Narrow" panose="020B0606020202030204" pitchFamily="34" charset="0"/>
                    <a:ea typeface="Times New Roman" panose="02020603050405020304" pitchFamily="18" charset="0"/>
                    <a:cs typeface="Times New Roman" panose="02020603050405020304" pitchFamily="18" charset="0"/>
                  </a:rPr>
                  <a:t>adição de números opostos é igual a zero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no segundo membro obtemos o valor correspondente ao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𝒎</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Assim, o valor de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𝒎</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120 e a igualdade é satisfeita. Veja: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𝑚</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−30=90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120−30=90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90=90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5" name="CaixaDeTexto 14">
                <a:extLst>
                  <a:ext uri="{FF2B5EF4-FFF2-40B4-BE49-F238E27FC236}">
                    <a16:creationId xmlns:a16="http://schemas.microsoft.com/office/drawing/2014/main" id="{E02F91E6-17DC-AC76-0E40-64E8CB275942}"/>
                  </a:ext>
                </a:extLst>
              </p:cNvPr>
              <p:cNvSpPr txBox="1">
                <a:spLocks noRot="1" noChangeAspect="1" noMove="1" noResize="1" noEditPoints="1" noAdjustHandles="1" noChangeArrowheads="1" noChangeShapeType="1" noTextEdit="1"/>
              </p:cNvSpPr>
              <p:nvPr/>
            </p:nvSpPr>
            <p:spPr>
              <a:xfrm>
                <a:off x="0" y="3759271"/>
                <a:ext cx="6134100" cy="2800767"/>
              </a:xfrm>
              <a:prstGeom prst="rect">
                <a:avLst/>
              </a:prstGeom>
              <a:blipFill>
                <a:blip r:embed="rId4"/>
                <a:stretch>
                  <a:fillRect l="-1292" t="-1307" r="-1292"/>
                </a:stretch>
              </a:blipFill>
            </p:spPr>
            <p:txBody>
              <a:bodyPr/>
              <a:lstStyle/>
              <a:p>
                <a:r>
                  <a:rPr lang="pt-BR">
                    <a:noFill/>
                  </a:rPr>
                  <a:t> </a:t>
                </a:r>
              </a:p>
            </p:txBody>
          </p:sp>
        </mc:Fallback>
      </mc:AlternateContent>
      <p:sp>
        <p:nvSpPr>
          <p:cNvPr id="17" name="Gráfico 9" descr="Selo Tick1 com preenchimento sólido">
            <a:extLst>
              <a:ext uri="{FF2B5EF4-FFF2-40B4-BE49-F238E27FC236}">
                <a16:creationId xmlns:a16="http://schemas.microsoft.com/office/drawing/2014/main" id="{6530823A-674B-E89F-364E-2F457B6A353C}"/>
              </a:ext>
            </a:extLst>
          </p:cNvPr>
          <p:cNvSpPr/>
          <p:nvPr/>
        </p:nvSpPr>
        <p:spPr>
          <a:xfrm>
            <a:off x="3608981" y="6173859"/>
            <a:ext cx="307451" cy="307451"/>
          </a:xfrm>
          <a:custGeom>
            <a:avLst/>
            <a:gdLst>
              <a:gd name="connsiteX0" fmla="*/ 86669 w 173338"/>
              <a:gd name="connsiteY0" fmla="*/ 0 h 173338"/>
              <a:gd name="connsiteX1" fmla="*/ 0 w 173338"/>
              <a:gd name="connsiteY1" fmla="*/ 86669 h 173338"/>
              <a:gd name="connsiteX2" fmla="*/ 86669 w 173338"/>
              <a:gd name="connsiteY2" fmla="*/ 173339 h 173338"/>
              <a:gd name="connsiteX3" fmla="*/ 173339 w 173338"/>
              <a:gd name="connsiteY3" fmla="*/ 86669 h 173338"/>
              <a:gd name="connsiteX4" fmla="*/ 173339 w 173338"/>
              <a:gd name="connsiteY4" fmla="*/ 86662 h 173338"/>
              <a:gd name="connsiteX5" fmla="*/ 86735 w 173338"/>
              <a:gd name="connsiteY5" fmla="*/ 0 h 173338"/>
              <a:gd name="connsiteX6" fmla="*/ 86669 w 173338"/>
              <a:gd name="connsiteY6" fmla="*/ 0 h 173338"/>
              <a:gd name="connsiteX7" fmla="*/ 107664 w 173338"/>
              <a:gd name="connsiteY7" fmla="*/ 90809 h 173338"/>
              <a:gd name="connsiteX8" fmla="*/ 69554 w 173338"/>
              <a:gd name="connsiteY8" fmla="*/ 128958 h 173338"/>
              <a:gd name="connsiteX9" fmla="*/ 36898 w 173338"/>
              <a:gd name="connsiteY9" fmla="*/ 96302 h 173338"/>
              <a:gd name="connsiteX10" fmla="*/ 47809 w 173338"/>
              <a:gd name="connsiteY10" fmla="*/ 85391 h 173338"/>
              <a:gd name="connsiteX11" fmla="*/ 69554 w 173338"/>
              <a:gd name="connsiteY11" fmla="*/ 107137 h 173338"/>
              <a:gd name="connsiteX12" fmla="*/ 101046 w 173338"/>
              <a:gd name="connsiteY12" fmla="*/ 75236 h 173338"/>
              <a:gd name="connsiteX13" fmla="*/ 128068 w 173338"/>
              <a:gd name="connsiteY13" fmla="*/ 48557 h 173338"/>
              <a:gd name="connsiteX14" fmla="*/ 129051 w 173338"/>
              <a:gd name="connsiteY14" fmla="*/ 47644 h 173338"/>
              <a:gd name="connsiteX15" fmla="*/ 129964 w 173338"/>
              <a:gd name="connsiteY15" fmla="*/ 46658 h 173338"/>
              <a:gd name="connsiteX16" fmla="*/ 141027 w 173338"/>
              <a:gd name="connsiteY16" fmla="*/ 57569 h 173338"/>
              <a:gd name="connsiteX17" fmla="*/ 107662 w 173338"/>
              <a:gd name="connsiteY17" fmla="*/ 90802 h 173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3338" h="173338">
                <a:moveTo>
                  <a:pt x="86669" y="0"/>
                </a:moveTo>
                <a:cubicBezTo>
                  <a:pt x="38803" y="0"/>
                  <a:pt x="0" y="38803"/>
                  <a:pt x="0" y="86669"/>
                </a:cubicBezTo>
                <a:cubicBezTo>
                  <a:pt x="0" y="134535"/>
                  <a:pt x="38803" y="173339"/>
                  <a:pt x="86669" y="173339"/>
                </a:cubicBezTo>
                <a:cubicBezTo>
                  <a:pt x="134535" y="173339"/>
                  <a:pt x="173339" y="134535"/>
                  <a:pt x="173339" y="86669"/>
                </a:cubicBezTo>
                <a:cubicBezTo>
                  <a:pt x="173339" y="86667"/>
                  <a:pt x="173339" y="86665"/>
                  <a:pt x="173339" y="86662"/>
                </a:cubicBezTo>
                <a:cubicBezTo>
                  <a:pt x="173355" y="38816"/>
                  <a:pt x="134581" y="16"/>
                  <a:pt x="86735" y="0"/>
                </a:cubicBezTo>
                <a:cubicBezTo>
                  <a:pt x="86713" y="0"/>
                  <a:pt x="86691" y="0"/>
                  <a:pt x="86669" y="0"/>
                </a:cubicBezTo>
                <a:close/>
                <a:moveTo>
                  <a:pt x="107664" y="90809"/>
                </a:moveTo>
                <a:cubicBezTo>
                  <a:pt x="95037" y="103413"/>
                  <a:pt x="82333" y="116130"/>
                  <a:pt x="69554" y="128958"/>
                </a:cubicBezTo>
                <a:cubicBezTo>
                  <a:pt x="58695" y="118047"/>
                  <a:pt x="47809" y="107161"/>
                  <a:pt x="36898" y="96302"/>
                </a:cubicBezTo>
                <a:lnTo>
                  <a:pt x="47809" y="85391"/>
                </a:lnTo>
                <a:lnTo>
                  <a:pt x="69554" y="107137"/>
                </a:lnTo>
                <a:cubicBezTo>
                  <a:pt x="80111" y="96428"/>
                  <a:pt x="90608" y="85795"/>
                  <a:pt x="101046" y="75236"/>
                </a:cubicBezTo>
                <a:cubicBezTo>
                  <a:pt x="111477" y="64680"/>
                  <a:pt x="117248" y="59013"/>
                  <a:pt x="128068" y="48557"/>
                </a:cubicBezTo>
                <a:cubicBezTo>
                  <a:pt x="128371" y="48254"/>
                  <a:pt x="128697" y="47952"/>
                  <a:pt x="129051" y="47644"/>
                </a:cubicBezTo>
                <a:cubicBezTo>
                  <a:pt x="129394" y="47354"/>
                  <a:pt x="129700" y="47023"/>
                  <a:pt x="129964" y="46658"/>
                </a:cubicBezTo>
                <a:lnTo>
                  <a:pt x="141027" y="57569"/>
                </a:lnTo>
                <a:cubicBezTo>
                  <a:pt x="128177" y="70348"/>
                  <a:pt x="120290" y="78198"/>
                  <a:pt x="107662" y="90802"/>
                </a:cubicBezTo>
                <a:close/>
              </a:path>
            </a:pathLst>
          </a:custGeom>
          <a:solidFill>
            <a:srgbClr val="92D050"/>
          </a:solidFill>
          <a:ln w="2282" cap="flat">
            <a:noFill/>
            <a:prstDash val="solid"/>
            <a:miter/>
          </a:ln>
        </p:spPr>
        <p:txBody>
          <a:bodyPr rtlCol="0" anchor="ctr"/>
          <a:lstStyle/>
          <a:p>
            <a:endParaRPr lang="pt-BR" dirty="0"/>
          </a:p>
        </p:txBody>
      </p:sp>
      <p:pic>
        <p:nvPicPr>
          <p:cNvPr id="18" name="Imagem 17">
            <a:extLst>
              <a:ext uri="{FF2B5EF4-FFF2-40B4-BE49-F238E27FC236}">
                <a16:creationId xmlns:a16="http://schemas.microsoft.com/office/drawing/2014/main" id="{5D7FFB05-54A3-9EFC-1ED9-7944826D05B7}"/>
              </a:ext>
            </a:extLst>
          </p:cNvPr>
          <p:cNvPicPr>
            <a:picLocks noChangeAspect="1"/>
          </p:cNvPicPr>
          <p:nvPr/>
        </p:nvPicPr>
        <p:blipFill rotWithShape="1">
          <a:blip r:embed="rId5">
            <a:extLst>
              <a:ext uri="{28A0092B-C50C-407E-A947-70E740481C1C}">
                <a14:useLocalDpi xmlns:a14="http://schemas.microsoft.com/office/drawing/2010/main" val="0"/>
              </a:ext>
            </a:extLst>
          </a:blip>
          <a:srcRect l="1505" t="7077" r="63512"/>
          <a:stretch>
            <a:fillRect/>
          </a:stretch>
        </p:blipFill>
        <p:spPr bwMode="auto">
          <a:xfrm>
            <a:off x="6134100" y="872878"/>
            <a:ext cx="2880000" cy="678843"/>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20" name="CaixaDeTexto 19">
                <a:extLst>
                  <a:ext uri="{FF2B5EF4-FFF2-40B4-BE49-F238E27FC236}">
                    <a16:creationId xmlns:a16="http://schemas.microsoft.com/office/drawing/2014/main" id="{25D08535-4411-F3F9-5CFA-740A1DBF8108}"/>
                  </a:ext>
                </a:extLst>
              </p:cNvPr>
              <p:cNvSpPr txBox="1"/>
              <p:nvPr/>
            </p:nvSpPr>
            <p:spPr>
              <a:xfrm>
                <a:off x="6134100" y="1551721"/>
                <a:ext cx="6057900" cy="2534027"/>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Dada a igualdade a seguir,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8+5∙3=25−2</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Qual é a expressão do 1º membro?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Qual é a expressão do 2º membro?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A igualdade é verdadeira ou falsa? Justifique apresentando sua resolução.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20" name="CaixaDeTexto 19">
                <a:extLst>
                  <a:ext uri="{FF2B5EF4-FFF2-40B4-BE49-F238E27FC236}">
                    <a16:creationId xmlns:a16="http://schemas.microsoft.com/office/drawing/2014/main" id="{25D08535-4411-F3F9-5CFA-740A1DBF8108}"/>
                  </a:ext>
                </a:extLst>
              </p:cNvPr>
              <p:cNvSpPr txBox="1">
                <a:spLocks noRot="1" noChangeAspect="1" noMove="1" noResize="1" noEditPoints="1" noAdjustHandles="1" noChangeArrowheads="1" noChangeShapeType="1" noTextEdit="1"/>
              </p:cNvSpPr>
              <p:nvPr/>
            </p:nvSpPr>
            <p:spPr>
              <a:xfrm>
                <a:off x="6134100" y="1551721"/>
                <a:ext cx="6057900" cy="2534027"/>
              </a:xfrm>
              <a:prstGeom prst="rect">
                <a:avLst/>
              </a:prstGeom>
              <a:blipFill>
                <a:blip r:embed="rId6"/>
                <a:stretch>
                  <a:fillRect l="-1308" t="-2169" r="-1308" b="-3855"/>
                </a:stretch>
              </a:blipFill>
            </p:spPr>
            <p:txBody>
              <a:bodyPr/>
              <a:lstStyle/>
              <a:p>
                <a:r>
                  <a:rPr lang="pt-BR">
                    <a:noFill/>
                  </a:rPr>
                  <a:t> </a:t>
                </a:r>
              </a:p>
            </p:txBody>
          </p:sp>
        </mc:Fallback>
      </mc:AlternateContent>
      <p:sp>
        <p:nvSpPr>
          <p:cNvPr id="22" name="CaixaDeTexto 21">
            <a:extLst>
              <a:ext uri="{FF2B5EF4-FFF2-40B4-BE49-F238E27FC236}">
                <a16:creationId xmlns:a16="http://schemas.microsoft.com/office/drawing/2014/main" id="{7BCAA0AB-EFFC-4093-536C-4676E48A4819}"/>
              </a:ext>
            </a:extLst>
          </p:cNvPr>
          <p:cNvSpPr txBox="1"/>
          <p:nvPr/>
        </p:nvSpPr>
        <p:spPr>
          <a:xfrm>
            <a:off x="6134100" y="4204434"/>
            <a:ext cx="6172200"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2.</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Determine o valor de cada figura, nas expressões a seguir, utilizando a relação de igualdade.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3" name="Imagem 22">
            <a:extLst>
              <a:ext uri="{FF2B5EF4-FFF2-40B4-BE49-F238E27FC236}">
                <a16:creationId xmlns:a16="http://schemas.microsoft.com/office/drawing/2014/main" id="{010A3D02-2A2D-226D-7FF5-2E737510B606}"/>
              </a:ext>
            </a:extLst>
          </p:cNvPr>
          <p:cNvPicPr>
            <a:picLocks noChangeAspect="1"/>
          </p:cNvPicPr>
          <p:nvPr/>
        </p:nvPicPr>
        <p:blipFill>
          <a:blip r:embed="rId7"/>
          <a:stretch>
            <a:fillRect/>
          </a:stretch>
        </p:blipFill>
        <p:spPr>
          <a:xfrm>
            <a:off x="6537960" y="5159654"/>
            <a:ext cx="4680000" cy="1131631"/>
          </a:xfrm>
          <a:prstGeom prst="rect">
            <a:avLst/>
          </a:prstGeom>
        </p:spPr>
      </p:pic>
    </p:spTree>
    <p:extLst>
      <p:ext uri="{BB962C8B-B14F-4D97-AF65-F5344CB8AC3E}">
        <p14:creationId xmlns:p14="http://schemas.microsoft.com/office/powerpoint/2010/main" val="34199888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97D5CA8-B531-A55A-33E0-CE4B4ECD4FF1}"/>
              </a:ext>
            </a:extLst>
          </p:cNvPr>
          <p:cNvSpPr txBox="1"/>
          <p:nvPr/>
        </p:nvSpPr>
        <p:spPr>
          <a:xfrm>
            <a:off x="0" y="750771"/>
            <a:ext cx="6096000" cy="848437"/>
          </a:xfrm>
          <a:prstGeom prst="rect">
            <a:avLst/>
          </a:prstGeom>
          <a:noFill/>
        </p:spPr>
        <p:txBody>
          <a:bodyPr wrap="square">
            <a:spAutoFit/>
          </a:bodyPr>
          <a:lstStyle/>
          <a:p>
            <a:pPr algn="just">
              <a:lnSpc>
                <a:spcPct val="115000"/>
              </a:lnSpc>
              <a:spcAft>
                <a:spcPts val="800"/>
              </a:spcAft>
              <a:tabLst>
                <a:tab pos="762000" algn="l"/>
              </a:tabLs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3.</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0" dirty="0">
                <a:effectLst/>
                <a:latin typeface="Arial Narrow" panose="020B0606020202030204" pitchFamily="34" charset="0"/>
                <a:ea typeface="Aptos" panose="020B0004020202020204" pitchFamily="34" charset="0"/>
                <a:cs typeface="ArialNarrow"/>
              </a:rPr>
              <a:t>Os pratos da balança estão em equilíbrio e a massa dos pesos está indicada em gramas</a:t>
            </a:r>
            <a:r>
              <a:rPr lang="pt-BR" sz="2200" kern="0" dirty="0">
                <a:effectLst/>
                <a:latin typeface="Arial Narrow" panose="020B0606020202030204" pitchFamily="34" charset="0"/>
                <a:ea typeface="Times New Roman" panose="02020603050405020304" pitchFamily="18"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Ícone&#10;&#10;O conteúdo gerado por IA pode estar incorreto.">
            <a:extLst>
              <a:ext uri="{FF2B5EF4-FFF2-40B4-BE49-F238E27FC236}">
                <a16:creationId xmlns:a16="http://schemas.microsoft.com/office/drawing/2014/main" id="{50739E6C-4919-A680-16D7-1075435B304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91982" y="1741235"/>
            <a:ext cx="2159635" cy="1195705"/>
          </a:xfrm>
          <a:prstGeom prst="rect">
            <a:avLst/>
          </a:prstGeom>
          <a:noFill/>
          <a:ln>
            <a:noFill/>
          </a:ln>
        </p:spPr>
      </p:pic>
      <p:sp>
        <p:nvSpPr>
          <p:cNvPr id="6" name="CaixaDeTexto 5">
            <a:extLst>
              <a:ext uri="{FF2B5EF4-FFF2-40B4-BE49-F238E27FC236}">
                <a16:creationId xmlns:a16="http://schemas.microsoft.com/office/drawing/2014/main" id="{4C3E4EC0-01E3-8FF0-1C44-8E844D28FD2B}"/>
              </a:ext>
            </a:extLst>
          </p:cNvPr>
          <p:cNvSpPr txBox="1"/>
          <p:nvPr/>
        </p:nvSpPr>
        <p:spPr>
          <a:xfrm>
            <a:off x="0" y="2936940"/>
            <a:ext cx="6134100" cy="2713563"/>
          </a:xfrm>
          <a:prstGeom prst="rect">
            <a:avLst/>
          </a:prstGeom>
          <a:noFill/>
        </p:spPr>
        <p:txBody>
          <a:bodyPr wrap="square">
            <a:spAutoFit/>
          </a:bodyPr>
          <a:lstStyle/>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Agora,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a) Escreva a igualdade que represente a situação.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b) O equilíbrio da balança permanece ao retirar os pesos de 150 gramas de cada prato? Escreva a igualdade correspondente.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c) Qual é o peso da maçã?</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F1DD19A2-B796-A9AD-70A8-F32A03AF1C1E}"/>
              </a:ext>
            </a:extLst>
          </p:cNvPr>
          <p:cNvPicPr>
            <a:picLocks noChangeAspect="1"/>
          </p:cNvPicPr>
          <p:nvPr/>
        </p:nvPicPr>
        <p:blipFill>
          <a:blip r:embed="rId3"/>
          <a:stretch>
            <a:fillRect/>
          </a:stretch>
        </p:blipFill>
        <p:spPr>
          <a:xfrm>
            <a:off x="6228795" y="595611"/>
            <a:ext cx="5400000" cy="2007194"/>
          </a:xfrm>
          <a:prstGeom prst="rect">
            <a:avLst/>
          </a:prstGeom>
        </p:spPr>
      </p:pic>
      <p:sp>
        <p:nvSpPr>
          <p:cNvPr id="10" name="CaixaDeTexto 9">
            <a:extLst>
              <a:ext uri="{FF2B5EF4-FFF2-40B4-BE49-F238E27FC236}">
                <a16:creationId xmlns:a16="http://schemas.microsoft.com/office/drawing/2014/main" id="{08FA13D1-36A4-E50E-D69C-7D4A69DD5A2A}"/>
              </a:ext>
            </a:extLst>
          </p:cNvPr>
          <p:cNvSpPr txBox="1"/>
          <p:nvPr/>
        </p:nvSpPr>
        <p:spPr>
          <a:xfrm>
            <a:off x="6143071" y="2602805"/>
            <a:ext cx="6134100" cy="392415"/>
          </a:xfrm>
          <a:prstGeom prst="rect">
            <a:avLst/>
          </a:prstGeom>
          <a:noFill/>
        </p:spPr>
        <p:txBody>
          <a:bodyPr wrap="square">
            <a:spAutoFit/>
          </a:bodyPr>
          <a:lstStyle/>
          <a:p>
            <a:pPr algn="just">
              <a:lnSpc>
                <a:spcPct val="115000"/>
              </a:lnSpc>
              <a:spcAft>
                <a:spcPts val="800"/>
              </a:spcAft>
            </a:pPr>
            <a:r>
              <a:rPr lang="pt-BR" sz="1800" kern="0" dirty="0">
                <a:effectLst/>
                <a:latin typeface="Arial Narrow" panose="020B0606020202030204" pitchFamily="34" charset="0"/>
                <a:ea typeface="Aptos" panose="020B0004020202020204" pitchFamily="34" charset="0"/>
                <a:cs typeface="ArialNarrow"/>
              </a:rPr>
              <a:t>Item 1. Observe a balança a seguir, que está em equilíbrio.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1" name="Imagem 10">
            <a:extLst>
              <a:ext uri="{FF2B5EF4-FFF2-40B4-BE49-F238E27FC236}">
                <a16:creationId xmlns:a16="http://schemas.microsoft.com/office/drawing/2014/main" id="{D8BB90C1-E69D-665F-F199-15E102DA28E5}"/>
              </a:ext>
            </a:extLst>
          </p:cNvPr>
          <p:cNvPicPr>
            <a:picLocks noChangeAspect="1"/>
          </p:cNvPicPr>
          <p:nvPr/>
        </p:nvPicPr>
        <p:blipFill>
          <a:blip r:embed="rId4"/>
          <a:stretch>
            <a:fillRect/>
          </a:stretch>
        </p:blipFill>
        <p:spPr>
          <a:xfrm>
            <a:off x="7547535" y="2995220"/>
            <a:ext cx="3240000" cy="1462611"/>
          </a:xfrm>
          <a:prstGeom prst="rect">
            <a:avLst/>
          </a:prstGeom>
        </p:spPr>
      </p:pic>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D9665D5B-72FB-8034-0995-F86B7980C79A}"/>
                  </a:ext>
                </a:extLst>
              </p:cNvPr>
              <p:cNvSpPr txBox="1"/>
              <p:nvPr/>
            </p:nvSpPr>
            <p:spPr>
              <a:xfrm>
                <a:off x="6143071" y="4457831"/>
                <a:ext cx="6048929" cy="1107996"/>
              </a:xfrm>
              <a:prstGeom prst="rect">
                <a:avLst/>
              </a:prstGeom>
              <a:noFill/>
            </p:spPr>
            <p:txBody>
              <a:bodyPr wrap="square">
                <a:spAutoFit/>
              </a:bodyPr>
              <a:lstStyle/>
              <a:p>
                <a:pPr algn="just"/>
                <a:r>
                  <a:rPr lang="pt-BR" sz="2200" kern="0" dirty="0">
                    <a:effectLst/>
                    <a:latin typeface="Arial Narrow" panose="020B0606020202030204" pitchFamily="34" charset="0"/>
                    <a:ea typeface="Aptos" panose="020B0004020202020204" pitchFamily="34" charset="0"/>
                    <a:cs typeface="ArialNarrow"/>
                  </a:rPr>
                  <a:t>O bloco cinza é um objeto de peso desconhecido, representado por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𝑥</m:t>
                    </m:r>
                  </m:oMath>
                </a14:m>
                <a:r>
                  <a:rPr lang="pt-BR" sz="2200" kern="0" dirty="0">
                    <a:effectLst/>
                    <a:latin typeface="Arial Narrow" panose="020B0606020202030204" pitchFamily="34" charset="0"/>
                    <a:ea typeface="Times New Roman" panose="02020603050405020304" pitchFamily="18" charset="0"/>
                    <a:cs typeface="ArialNarrow"/>
                  </a:rPr>
                  <a:t> kg.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0" dirty="0">
                    <a:effectLst/>
                    <a:latin typeface="Arial Narrow" panose="020B0606020202030204" pitchFamily="34" charset="0"/>
                    <a:ea typeface="Times New Roman" panose="02020603050405020304" pitchFamily="18" charset="0"/>
                    <a:cs typeface="ArialNarrow"/>
                  </a:rPr>
                  <a:t>Qual equação representa o equilíbrio dessa balança?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3" name="CaixaDeTexto 12">
                <a:extLst>
                  <a:ext uri="{FF2B5EF4-FFF2-40B4-BE49-F238E27FC236}">
                    <a16:creationId xmlns:a16="http://schemas.microsoft.com/office/drawing/2014/main" id="{D9665D5B-72FB-8034-0995-F86B7980C79A}"/>
                  </a:ext>
                </a:extLst>
              </p:cNvPr>
              <p:cNvSpPr txBox="1">
                <a:spLocks noRot="1" noChangeAspect="1" noMove="1" noResize="1" noEditPoints="1" noAdjustHandles="1" noChangeArrowheads="1" noChangeShapeType="1" noTextEdit="1"/>
              </p:cNvSpPr>
              <p:nvPr/>
            </p:nvSpPr>
            <p:spPr>
              <a:xfrm>
                <a:off x="6143071" y="4457831"/>
                <a:ext cx="6048929" cy="1107996"/>
              </a:xfrm>
              <a:prstGeom prst="rect">
                <a:avLst/>
              </a:prstGeom>
              <a:blipFill>
                <a:blip r:embed="rId5"/>
                <a:stretch>
                  <a:fillRect l="-1310" t="-2747" r="-1310" b="-9890"/>
                </a:stretch>
              </a:blipFill>
            </p:spPr>
            <p:txBody>
              <a:bodyPr/>
              <a:lstStyle/>
              <a:p>
                <a:r>
                  <a:rPr lang="pt-BR">
                    <a:noFill/>
                  </a:rPr>
                  <a:t> </a:t>
                </a:r>
              </a:p>
            </p:txBody>
          </p:sp>
        </mc:Fallback>
      </mc:AlternateContent>
      <p:pic>
        <p:nvPicPr>
          <p:cNvPr id="15" name="Imagem 14">
            <a:extLst>
              <a:ext uri="{FF2B5EF4-FFF2-40B4-BE49-F238E27FC236}">
                <a16:creationId xmlns:a16="http://schemas.microsoft.com/office/drawing/2014/main" id="{861151BB-C5DE-F9E7-27AF-FFB713E20340}"/>
              </a:ext>
            </a:extLst>
          </p:cNvPr>
          <p:cNvPicPr>
            <a:picLocks noChangeAspect="1"/>
          </p:cNvPicPr>
          <p:nvPr/>
        </p:nvPicPr>
        <p:blipFill>
          <a:blip r:embed="rId6"/>
          <a:srcRect r="59314" b="34923"/>
          <a:stretch/>
        </p:blipFill>
        <p:spPr>
          <a:xfrm>
            <a:off x="6372605" y="5650503"/>
            <a:ext cx="4680000" cy="782527"/>
          </a:xfrm>
          <a:prstGeom prst="rect">
            <a:avLst/>
          </a:prstGeom>
        </p:spPr>
      </p:pic>
    </p:spTree>
    <p:extLst>
      <p:ext uri="{BB962C8B-B14F-4D97-AF65-F5344CB8AC3E}">
        <p14:creationId xmlns:p14="http://schemas.microsoft.com/office/powerpoint/2010/main" val="39109966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535E69DF-B92A-182C-9AF7-6073753C0158}"/>
              </a:ext>
            </a:extLst>
          </p:cNvPr>
          <p:cNvPicPr>
            <a:picLocks noChangeAspect="1"/>
          </p:cNvPicPr>
          <p:nvPr/>
        </p:nvPicPr>
        <p:blipFill rotWithShape="1">
          <a:blip r:embed="rId2">
            <a:extLst>
              <a:ext uri="{28A0092B-C50C-407E-A947-70E740481C1C}">
                <a14:useLocalDpi xmlns:a14="http://schemas.microsoft.com/office/drawing/2010/main" val="0"/>
              </a:ext>
            </a:extLst>
          </a:blip>
          <a:srcRect l="808" r="2454" b="4321"/>
          <a:stretch>
            <a:fillRect/>
          </a:stretch>
        </p:blipFill>
        <p:spPr bwMode="auto">
          <a:xfrm>
            <a:off x="73660" y="815657"/>
            <a:ext cx="2880000" cy="59588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EF1D4927-9111-02FC-7802-E8C4FA4054DC}"/>
              </a:ext>
            </a:extLst>
          </p:cNvPr>
          <p:cNvSpPr txBox="1"/>
          <p:nvPr/>
        </p:nvSpPr>
        <p:spPr>
          <a:xfrm>
            <a:off x="0" y="1743058"/>
            <a:ext cx="6096000" cy="4557658"/>
          </a:xfrm>
          <a:prstGeom prst="rect">
            <a:avLst/>
          </a:prstGeom>
          <a:noFill/>
        </p:spPr>
        <p:txBody>
          <a:bodyPr wrap="square">
            <a:spAutoFit/>
          </a:bodyPr>
          <a:lstStyle/>
          <a:p>
            <a:pPr algn="ctr">
              <a:lnSpc>
                <a:spcPct val="115000"/>
              </a:lnSpc>
              <a:spcAft>
                <a:spcPts val="800"/>
              </a:spcAft>
              <a:tabLst>
                <a:tab pos="762000" algn="l"/>
              </a:tabLs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LINGUAGEM ALGÉBRICA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tabLst>
                <a:tab pos="762000" algn="l"/>
              </a:tabLs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Você já ouviu expressões como: “</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A metade de uma dívida</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O triplo de maçãs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a quinta parte de uma herança</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etc. Essas expressões são utilizadas para representar quantidades matemáticas de forma usual, ou seja, é a forma em que a matemática é traduzida verbalmente. Na matemática, a forma de representar essas expressões é feita com uso de letras minúsculas ou símbolos, e chamamos essa representação de linguagem algébrica.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69EB7599-8D00-4118-9498-8A06103F4C81}"/>
              </a:ext>
            </a:extLst>
          </p:cNvPr>
          <p:cNvSpPr txBox="1"/>
          <p:nvPr/>
        </p:nvSpPr>
        <p:spPr>
          <a:xfrm>
            <a:off x="6096000" y="792656"/>
            <a:ext cx="6134100" cy="1237775"/>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Vejamos, no esquema a seguir, uma dessas expressões, destacando o </a:t>
            </a:r>
            <a:r>
              <a:rPr lang="pt-BR" sz="2200" kern="100" dirty="0">
                <a:solidFill>
                  <a:srgbClr val="BF4E14"/>
                </a:solidFill>
                <a:effectLst/>
                <a:latin typeface="Arial Narrow" panose="020B0606020202030204" pitchFamily="34" charset="0"/>
                <a:ea typeface="Times New Roman" panose="02020603050405020304" pitchFamily="18" charset="0"/>
                <a:cs typeface="Times New Roman" panose="02020603050405020304" pitchFamily="18" charset="0"/>
              </a:rPr>
              <a:t>significado matemático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de cada parte e como ela é </a:t>
            </a:r>
            <a:r>
              <a:rPr lang="pt-BR" sz="2200" kern="100" dirty="0">
                <a:solidFill>
                  <a:srgbClr val="0070C0"/>
                </a:solidFill>
                <a:effectLst/>
                <a:latin typeface="Arial Narrow" panose="020B0606020202030204" pitchFamily="34" charset="0"/>
                <a:ea typeface="Times New Roman" panose="02020603050405020304" pitchFamily="18" charset="0"/>
                <a:cs typeface="Times New Roman" panose="02020603050405020304" pitchFamily="18" charset="0"/>
              </a:rPr>
              <a:t>expressa matematicamente</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DF50B9C8-5517-9931-C5FA-CC9ECD971F44}"/>
              </a:ext>
            </a:extLst>
          </p:cNvPr>
          <p:cNvPicPr>
            <a:picLocks noChangeAspect="1"/>
          </p:cNvPicPr>
          <p:nvPr/>
        </p:nvPicPr>
        <p:blipFill>
          <a:blip r:embed="rId3"/>
          <a:stretch>
            <a:fillRect/>
          </a:stretch>
        </p:blipFill>
        <p:spPr>
          <a:xfrm>
            <a:off x="6333354" y="2207913"/>
            <a:ext cx="5515745" cy="3915321"/>
          </a:xfrm>
          <a:prstGeom prst="rect">
            <a:avLst/>
          </a:prstGeom>
        </p:spPr>
      </p:pic>
    </p:spTree>
    <p:extLst>
      <p:ext uri="{BB962C8B-B14F-4D97-AF65-F5344CB8AC3E}">
        <p14:creationId xmlns:p14="http://schemas.microsoft.com/office/powerpoint/2010/main" val="15280676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3462248C-42C6-6C55-F1ED-66B8A3FBB5A2}"/>
              </a:ext>
            </a:extLst>
          </p:cNvPr>
          <p:cNvPicPr>
            <a:picLocks noChangeAspect="1"/>
          </p:cNvPicPr>
          <p:nvPr/>
        </p:nvPicPr>
        <p:blipFill>
          <a:blip r:embed="rId2"/>
          <a:srcRect r="50000" b="11994"/>
          <a:stretch/>
        </p:blipFill>
        <p:spPr>
          <a:xfrm>
            <a:off x="886206" y="859917"/>
            <a:ext cx="4680000" cy="2235929"/>
          </a:xfrm>
          <a:prstGeom prst="rect">
            <a:avLst/>
          </a:prstGeom>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8A31E283-EABE-0603-7996-941E49CFB0AD}"/>
                  </a:ext>
                </a:extLst>
              </p:cNvPr>
              <p:cNvSpPr txBox="1"/>
              <p:nvPr/>
            </p:nvSpPr>
            <p:spPr>
              <a:xfrm>
                <a:off x="0" y="3187556"/>
                <a:ext cx="6096000" cy="3091039"/>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200" u="sng" kern="100" dirty="0">
                    <a:effectLst/>
                    <a:latin typeface="Arial Narrow" panose="020B0606020202030204" pitchFamily="34" charset="0"/>
                    <a:ea typeface="Times New Roman" panose="02020603050405020304" pitchFamily="18" charset="0"/>
                    <a:cs typeface="Times New Roman" panose="02020603050405020304" pitchFamily="18" charset="0"/>
                  </a:rPr>
                  <a:t>O dobro de um valor</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200" u="sng"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90805"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dobro de um número é calculado ao multiplicá-lo por 2, se considerarmos esse valor como a letra </a:t>
                </a:r>
                <a14:m>
                  <m:oMath xmlns:m="http://schemas.openxmlformats.org/officeDocument/2006/math">
                    <m:r>
                      <a:rPr lang="pt-BR" sz="22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𝒑</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matematicamente, essa expressão é escrita como: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𝒑</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ou</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b="1" i="1" kern="100">
                        <a:solidFill>
                          <a:srgbClr val="00B0F0"/>
                        </a:solidFill>
                        <a:effectLst/>
                        <a:latin typeface="Cambria Math" panose="02040503050406030204" pitchFamily="18" charset="0"/>
                        <a:ea typeface="Times New Roman" panose="02020603050405020304" pitchFamily="18" charset="0"/>
                        <a:cs typeface="Times New Roman" panose="02020603050405020304" pitchFamily="18" charset="0"/>
                      </a:rPr>
                      <m:t>𝒑</m:t>
                    </m:r>
                  </m:oMath>
                </a14:m>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endParaRPr lang="pt-BR" sz="2200" u="sng" kern="100"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8A31E283-EABE-0603-7996-941E49CFB0AD}"/>
                  </a:ext>
                </a:extLst>
              </p:cNvPr>
              <p:cNvSpPr txBox="1">
                <a:spLocks noRot="1" noChangeAspect="1" noMove="1" noResize="1" noEditPoints="1" noAdjustHandles="1" noChangeArrowheads="1" noChangeShapeType="1" noTextEdit="1"/>
              </p:cNvSpPr>
              <p:nvPr/>
            </p:nvSpPr>
            <p:spPr>
              <a:xfrm>
                <a:off x="0" y="3187556"/>
                <a:ext cx="6096000" cy="3091039"/>
              </a:xfrm>
              <a:prstGeom prst="rect">
                <a:avLst/>
              </a:prstGeom>
              <a:blipFill>
                <a:blip r:embed="rId3"/>
                <a:stretch>
                  <a:fillRect l="-1300" t="-986" r="-13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C337B36D-18D2-533B-9A85-4786ADAD9376}"/>
                  </a:ext>
                </a:extLst>
              </p:cNvPr>
              <p:cNvSpPr txBox="1"/>
              <p:nvPr/>
            </p:nvSpPr>
            <p:spPr>
              <a:xfrm>
                <a:off x="6096000" y="799448"/>
                <a:ext cx="6134100" cy="4400948"/>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u="sng" kern="100" dirty="0">
                    <a:effectLst/>
                    <a:latin typeface="Arial Narrow" panose="020B0606020202030204" pitchFamily="34" charset="0"/>
                    <a:ea typeface="Times New Roman" panose="02020603050405020304" pitchFamily="18" charset="0"/>
                    <a:cs typeface="Times New Roman" panose="02020603050405020304" pitchFamily="18" charset="0"/>
                  </a:rPr>
                  <a:t>A terça parte de um número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200" u="sng"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Falamos terça parte, quando uma quantidade é dividida por 3, assim, se considerarmos esse número como a letra </a:t>
                </a:r>
                <a14:m>
                  <m:oMath xmlns:m="http://schemas.openxmlformats.org/officeDocument/2006/math">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𝒙</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matematicamente, essa expressão é escrita como: </a:t>
                </a:r>
                <a14:m>
                  <m:oMath xmlns:m="http://schemas.openxmlformats.org/officeDocument/2006/math">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ou</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𝒙</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3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200" u="sng" kern="100" dirty="0">
                    <a:effectLst/>
                    <a:latin typeface="Arial Narrow" panose="020B0606020202030204" pitchFamily="34" charset="0"/>
                    <a:ea typeface="Times New Roman" panose="02020603050405020304" pitchFamily="18" charset="0"/>
                    <a:cs typeface="Times New Roman" panose="02020603050405020304" pitchFamily="18" charset="0"/>
                  </a:rPr>
                  <a:t>O triplo de um número mais quatro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200" u="sng"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triplo de um número é calculado ao multiplicá-lo por 3, se considerarmos esse valor como a letra </a:t>
                </a:r>
                <a14:m>
                  <m:oMath xmlns:m="http://schemas.openxmlformats.org/officeDocument/2006/math">
                    <m:r>
                      <a:rPr lang="pt-BR" sz="22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𝒚</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matematicamente, essa expressão é escrita como: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𝒚</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+4 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ou</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𝒚</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+4</m:t>
                    </m:r>
                  </m:oMath>
                </a14:m>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C337B36D-18D2-533B-9A85-4786ADAD9376}"/>
                  </a:ext>
                </a:extLst>
              </p:cNvPr>
              <p:cNvSpPr txBox="1">
                <a:spLocks noRot="1" noChangeAspect="1" noMove="1" noResize="1" noEditPoints="1" noAdjustHandles="1" noChangeArrowheads="1" noChangeShapeType="1" noTextEdit="1"/>
              </p:cNvSpPr>
              <p:nvPr/>
            </p:nvSpPr>
            <p:spPr>
              <a:xfrm>
                <a:off x="6096000" y="799448"/>
                <a:ext cx="6134100" cy="4400948"/>
              </a:xfrm>
              <a:prstGeom prst="rect">
                <a:avLst/>
              </a:prstGeom>
              <a:blipFill>
                <a:blip r:embed="rId4"/>
                <a:stretch>
                  <a:fillRect l="-1292" t="-554" r="-1292" b="-1662"/>
                </a:stretch>
              </a:blipFill>
            </p:spPr>
            <p:txBody>
              <a:bodyPr/>
              <a:lstStyle/>
              <a:p>
                <a:r>
                  <a:rPr lang="pt-BR">
                    <a:noFill/>
                  </a:rPr>
                  <a:t> </a:t>
                </a:r>
              </a:p>
            </p:txBody>
          </p:sp>
        </mc:Fallback>
      </mc:AlternateContent>
    </p:spTree>
    <p:extLst>
      <p:ext uri="{BB962C8B-B14F-4D97-AF65-F5344CB8AC3E}">
        <p14:creationId xmlns:p14="http://schemas.microsoft.com/office/powerpoint/2010/main" val="11858887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3507905B-E203-A98A-7995-6E5672719D13}"/>
                  </a:ext>
                </a:extLst>
              </p:cNvPr>
              <p:cNvSpPr txBox="1"/>
              <p:nvPr/>
            </p:nvSpPr>
            <p:spPr>
              <a:xfrm>
                <a:off x="0" y="798247"/>
                <a:ext cx="6096000" cy="5261505"/>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u="sng" kern="100" dirty="0">
                    <a:effectLst/>
                    <a:latin typeface="Arial Narrow" panose="020B0606020202030204" pitchFamily="34" charset="0"/>
                    <a:ea typeface="Times New Roman" panose="02020603050405020304" pitchFamily="18" charset="0"/>
                    <a:cs typeface="Times New Roman" panose="02020603050405020304" pitchFamily="18" charset="0"/>
                  </a:rPr>
                  <a:t>A diferença entre sete e o dobro de outro número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200" u="sng"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diferença entre dois números é calculada pela operação de subtração, se considerarmos esse outro número como a letra </a:t>
                </a:r>
                <a14:m>
                  <m:oMath xmlns:m="http://schemas.openxmlformats.org/officeDocument/2006/math">
                    <m:r>
                      <a:rPr lang="pt-BR" sz="2200" b="1" i="1" kern="100">
                        <a:solidFill>
                          <a:srgbClr val="0000FF"/>
                        </a:solidFill>
                        <a:effectLst/>
                        <a:latin typeface="Cambria Math" panose="02040503050406030204" pitchFamily="18" charset="0"/>
                        <a:ea typeface="Times New Roman" panose="02020603050405020304" pitchFamily="18" charset="0"/>
                        <a:cs typeface="Times New Roman" panose="02020603050405020304" pitchFamily="18" charset="0"/>
                      </a:rPr>
                      <m:t>𝒘</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podemos representar essa expressão como: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7−2∙</m:t>
                    </m:r>
                    <m:r>
                      <a:rPr lang="pt-BR" sz="2200" b="1" i="1" kern="100">
                        <a:solidFill>
                          <a:srgbClr val="0000FF"/>
                        </a:solidFill>
                        <a:effectLst/>
                        <a:latin typeface="Cambria Math" panose="02040503050406030204" pitchFamily="18" charset="0"/>
                        <a:ea typeface="Times New Roman" panose="02020603050405020304" pitchFamily="18" charset="0"/>
                        <a:cs typeface="Times New Roman" panose="02020603050405020304" pitchFamily="18" charset="0"/>
                      </a:rPr>
                      <m:t>𝒘</m:t>
                    </m:r>
                  </m:oMath>
                </a14:m>
                <a:r>
                  <a:rPr lang="pt-BR" sz="2200" b="1" kern="100" dirty="0">
                    <a:solidFill>
                      <a:srgbClr val="0000FF"/>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ou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7−2</m:t>
                    </m:r>
                    <m:r>
                      <a:rPr lang="pt-BR" sz="2200" b="1" i="1" kern="100">
                        <a:solidFill>
                          <a:srgbClr val="0000FF"/>
                        </a:solidFill>
                        <a:effectLst/>
                        <a:latin typeface="Cambria Math" panose="02040503050406030204" pitchFamily="18" charset="0"/>
                        <a:ea typeface="Times New Roman" panose="02020603050405020304" pitchFamily="18" charset="0"/>
                        <a:cs typeface="Times New Roman" panose="02020603050405020304" pitchFamily="18" charset="0"/>
                      </a:rPr>
                      <m:t>𝒘</m:t>
                    </m:r>
                  </m:oMath>
                </a14:m>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200" u="sng" kern="100" dirty="0">
                    <a:effectLst/>
                    <a:latin typeface="Arial Narrow" panose="020B0606020202030204" pitchFamily="34" charset="0"/>
                    <a:ea typeface="Times New Roman" panose="02020603050405020304" pitchFamily="18" charset="0"/>
                    <a:cs typeface="Times New Roman" panose="02020603050405020304" pitchFamily="18" charset="0"/>
                  </a:rPr>
                  <a:t>A soma de um número com o seu dobro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Se considerarmos esse outro número como a letra </a:t>
                </a:r>
                <a14:m>
                  <m:oMath xmlns:m="http://schemas.openxmlformats.org/officeDocument/2006/math">
                    <m:r>
                      <a:rPr lang="pt-BR" sz="2200" b="1" i="1" kern="100">
                        <a:solidFill>
                          <a:srgbClr val="FFC000"/>
                        </a:solidFill>
                        <a:effectLst/>
                        <a:latin typeface="Cambria Math" panose="02040503050406030204" pitchFamily="18" charset="0"/>
                        <a:ea typeface="Times New Roman" panose="02020603050405020304" pitchFamily="18" charset="0"/>
                        <a:cs typeface="Times New Roman" panose="02020603050405020304" pitchFamily="18" charset="0"/>
                      </a:rPr>
                      <m:t>𝒎</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podemos representar essa expressão como: </a:t>
                </a:r>
                <a14:m>
                  <m:oMath xmlns:m="http://schemas.openxmlformats.org/officeDocument/2006/math">
                    <m:r>
                      <a:rPr lang="pt-BR" sz="2200" b="1" i="1" kern="100">
                        <a:solidFill>
                          <a:srgbClr val="FFC000"/>
                        </a:solidFill>
                        <a:effectLst/>
                        <a:latin typeface="Cambria Math" panose="02040503050406030204" pitchFamily="18" charset="0"/>
                        <a:ea typeface="Times New Roman" panose="02020603050405020304" pitchFamily="18" charset="0"/>
                        <a:cs typeface="Times New Roman" panose="02020603050405020304" pitchFamily="18" charset="0"/>
                      </a:rPr>
                      <m:t>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b="1" i="1" kern="100">
                            <a:solidFill>
                              <a:srgbClr val="FFC000"/>
                            </a:solidFill>
                            <a:effectLst/>
                            <a:latin typeface="Cambria Math" panose="02040503050406030204" pitchFamily="18" charset="0"/>
                            <a:ea typeface="Times New Roman" panose="02020603050405020304" pitchFamily="18" charset="0"/>
                            <a:cs typeface="Times New Roman" panose="02020603050405020304" pitchFamily="18" charset="0"/>
                          </a:rPr>
                          <m:t>𝒎</m:t>
                        </m:r>
                      </m:e>
                    </m:d>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ou </a:t>
                </a:r>
                <a14:m>
                  <m:oMath xmlns:m="http://schemas.openxmlformats.org/officeDocument/2006/math">
                    <m:r>
                      <a:rPr lang="pt-BR" sz="2200" b="1" i="1" kern="100">
                        <a:solidFill>
                          <a:srgbClr val="FFC000"/>
                        </a:solidFill>
                        <a:effectLst/>
                        <a:latin typeface="Cambria Math" panose="02040503050406030204" pitchFamily="18" charset="0"/>
                        <a:ea typeface="Times New Roman" panose="02020603050405020304" pitchFamily="18" charset="0"/>
                        <a:cs typeface="Times New Roman" panose="02020603050405020304" pitchFamily="18" charset="0"/>
                      </a:rPr>
                      <m:t>𝒎</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b="1" i="1" kern="100">
                        <a:solidFill>
                          <a:srgbClr val="FFC000"/>
                        </a:solidFill>
                        <a:effectLst/>
                        <a:latin typeface="Cambria Math" panose="02040503050406030204" pitchFamily="18" charset="0"/>
                        <a:ea typeface="Times New Roman" panose="02020603050405020304" pitchFamily="18" charset="0"/>
                        <a:cs typeface="Times New Roman" panose="02020603050405020304" pitchFamily="18" charset="0"/>
                      </a:rPr>
                      <m:t>𝒎</m:t>
                    </m:r>
                  </m:oMath>
                </a14:m>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200" u="sng" kern="100" dirty="0">
                    <a:effectLst/>
                    <a:latin typeface="Arial Narrow" panose="020B0606020202030204" pitchFamily="34" charset="0"/>
                    <a:ea typeface="Times New Roman" panose="02020603050405020304" pitchFamily="18" charset="0"/>
                    <a:cs typeface="Times New Roman" panose="02020603050405020304" pitchFamily="18" charset="0"/>
                  </a:rPr>
                  <a:t>O quadrado de um número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Se considerarmos esse valor como a letra </a:t>
                </a:r>
                <a14:m>
                  <m:oMath xmlns:m="http://schemas.openxmlformats.org/officeDocument/2006/math">
                    <m:r>
                      <a:rPr lang="pt-BR" sz="2200" b="1" i="1" kern="100">
                        <a:solidFill>
                          <a:srgbClr val="CC3300"/>
                        </a:solidFill>
                        <a:effectLst/>
                        <a:latin typeface="Cambria Math" panose="02040503050406030204" pitchFamily="18" charset="0"/>
                        <a:ea typeface="Times New Roman" panose="02020603050405020304" pitchFamily="18" charset="0"/>
                        <a:cs typeface="Times New Roman" panose="02020603050405020304" pitchFamily="18" charset="0"/>
                      </a:rPr>
                      <m:t>𝒕</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podemos representar essa expressão como: </a:t>
                </a:r>
                <a14:m>
                  <m:oMath xmlns:m="http://schemas.openxmlformats.org/officeDocument/2006/math">
                    <m:sSup>
                      <m:sSupPr>
                        <m:ctrlPr>
                          <a:rPr lang="pt-BR" sz="2200" b="1" i="1" kern="100">
                            <a:solidFill>
                              <a:srgbClr val="CC330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100">
                            <a:solidFill>
                              <a:srgbClr val="CC3300"/>
                            </a:solidFill>
                            <a:effectLst/>
                            <a:latin typeface="Cambria Math" panose="02040503050406030204" pitchFamily="18" charset="0"/>
                            <a:ea typeface="Times New Roman" panose="02020603050405020304" pitchFamily="18" charset="0"/>
                            <a:cs typeface="Times New Roman" panose="02020603050405020304" pitchFamily="18" charset="0"/>
                          </a:rPr>
                          <m:t>𝒕</m:t>
                        </m:r>
                      </m:e>
                      <m:sup>
                        <m:r>
                          <a:rPr lang="pt-BR" sz="2200" b="1" i="1" kern="100">
                            <a:solidFill>
                              <a:srgbClr val="CC3300"/>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oMath>
                </a14:m>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3507905B-E203-A98A-7995-6E5672719D13}"/>
                  </a:ext>
                </a:extLst>
              </p:cNvPr>
              <p:cNvSpPr txBox="1">
                <a:spLocks noRot="1" noChangeAspect="1" noMove="1" noResize="1" noEditPoints="1" noAdjustHandles="1" noChangeArrowheads="1" noChangeShapeType="1" noTextEdit="1"/>
              </p:cNvSpPr>
              <p:nvPr/>
            </p:nvSpPr>
            <p:spPr>
              <a:xfrm>
                <a:off x="0" y="798247"/>
                <a:ext cx="6096000" cy="5261505"/>
              </a:xfrm>
              <a:prstGeom prst="rect">
                <a:avLst/>
              </a:prstGeom>
              <a:blipFill>
                <a:blip r:embed="rId2"/>
                <a:stretch>
                  <a:fillRect l="-1300" t="-463" r="-1300" b="-127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2DFA7812-08B5-2C42-EF0E-082495C21EFA}"/>
                  </a:ext>
                </a:extLst>
              </p:cNvPr>
              <p:cNvSpPr txBox="1"/>
              <p:nvPr/>
            </p:nvSpPr>
            <p:spPr>
              <a:xfrm>
                <a:off x="6096000" y="798247"/>
                <a:ext cx="6096000" cy="1729641"/>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u="sng" kern="100" dirty="0">
                    <a:effectLst/>
                    <a:latin typeface="Arial Narrow" panose="020B0606020202030204" pitchFamily="34" charset="0"/>
                    <a:ea typeface="Times New Roman" panose="02020603050405020304" pitchFamily="18" charset="0"/>
                    <a:cs typeface="Times New Roman" panose="02020603050405020304" pitchFamily="18" charset="0"/>
                  </a:rPr>
                  <a:t>A diferença entre dois números distintos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Se considerarmos esses dois números, que são diferentes, como </a:t>
                </a:r>
                <a14:m>
                  <m:oMath xmlns:m="http://schemas.openxmlformats.org/officeDocument/2006/math">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𝒙</m:t>
                    </m:r>
                  </m:oMath>
                </a14:m>
                <a:r>
                  <a:rPr lang="pt-BR" sz="2200" b="1" kern="100" dirty="0">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r>
                      <a:rPr lang="pt-BR" sz="22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𝒚</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matematicamente, essa expressão é escrita como</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𝒚</m:t>
                    </m:r>
                  </m:oMath>
                </a14:m>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2DFA7812-08B5-2C42-EF0E-082495C21EFA}"/>
                  </a:ext>
                </a:extLst>
              </p:cNvPr>
              <p:cNvSpPr txBox="1">
                <a:spLocks noRot="1" noChangeAspect="1" noMove="1" noResize="1" noEditPoints="1" noAdjustHandles="1" noChangeArrowheads="1" noChangeShapeType="1" noTextEdit="1"/>
              </p:cNvSpPr>
              <p:nvPr/>
            </p:nvSpPr>
            <p:spPr>
              <a:xfrm>
                <a:off x="6096000" y="798247"/>
                <a:ext cx="6096000" cy="1729641"/>
              </a:xfrm>
              <a:prstGeom prst="rect">
                <a:avLst/>
              </a:prstGeom>
              <a:blipFill>
                <a:blip r:embed="rId3"/>
                <a:stretch>
                  <a:fillRect l="-1300" t="-1408" r="-1300" b="-563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BACE9DA7-EAD6-3AAB-AA4D-859B93E05EC0}"/>
                  </a:ext>
                </a:extLst>
              </p:cNvPr>
              <p:cNvSpPr txBox="1"/>
              <p:nvPr/>
            </p:nvSpPr>
            <p:spPr>
              <a:xfrm>
                <a:off x="6096000" y="3061984"/>
                <a:ext cx="6029325" cy="1832233"/>
              </a:xfrm>
              <a:prstGeom prst="rect">
                <a:avLst/>
              </a:prstGeom>
              <a:noFill/>
            </p:spPr>
            <p:txBody>
              <a:bodyPr wrap="square">
                <a:spAutoFit/>
              </a:bodyPr>
              <a:lstStyle/>
              <a:p>
                <a:pPr marL="342900" lvl="0" indent="-342900">
                  <a:lnSpc>
                    <a:spcPct val="115000"/>
                  </a:lnSpc>
                  <a:spcAft>
                    <a:spcPts val="800"/>
                  </a:spcAft>
                  <a:buFont typeface="Wingdings" panose="05000000000000000000" pitchFamily="2" charset="2"/>
                  <a:buChar char=""/>
                </a:pPr>
                <a:r>
                  <a:rPr lang="pt-BR" sz="2200" b="1" kern="0" dirty="0">
                    <a:effectLst/>
                    <a:latin typeface="Arial Narrow" panose="020B0606020202030204" pitchFamily="34" charset="0"/>
                    <a:ea typeface="Aptos" panose="020B0004020202020204" pitchFamily="34" charset="0"/>
                    <a:cs typeface="ArialNarrow"/>
                  </a:rPr>
                  <a:t>Expressões algébricas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Expressões algébricas são formadas por um conjunto de números, letras e sinais de operação. Tais como: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ctr">
                  <a:lnSpc>
                    <a:spcPct val="115000"/>
                  </a:lnSpc>
                  <a:spcAft>
                    <a:spcPts val="800"/>
                  </a:spcAft>
                </a:pP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𝟑</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𝒙</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𝟔</m:t>
                    </m:r>
                  </m:oMath>
                </a14:m>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𝟓</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𝒚</m:t>
                    </m:r>
                  </m:oMath>
                </a14:m>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𝒚</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𝟐</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BACE9DA7-EAD6-3AAB-AA4D-859B93E05EC0}"/>
                  </a:ext>
                </a:extLst>
              </p:cNvPr>
              <p:cNvSpPr txBox="1">
                <a:spLocks noRot="1" noChangeAspect="1" noMove="1" noResize="1" noEditPoints="1" noAdjustHandles="1" noChangeArrowheads="1" noChangeShapeType="1" noTextEdit="1"/>
              </p:cNvSpPr>
              <p:nvPr/>
            </p:nvSpPr>
            <p:spPr>
              <a:xfrm>
                <a:off x="6096000" y="3061984"/>
                <a:ext cx="6029325" cy="1832233"/>
              </a:xfrm>
              <a:prstGeom prst="rect">
                <a:avLst/>
              </a:prstGeom>
              <a:blipFill>
                <a:blip r:embed="rId4"/>
                <a:stretch>
                  <a:fillRect l="-1314" t="-1329" r="-1314" b="-2990"/>
                </a:stretch>
              </a:blipFill>
            </p:spPr>
            <p:txBody>
              <a:bodyPr/>
              <a:lstStyle/>
              <a:p>
                <a:r>
                  <a:rPr lang="pt-BR">
                    <a:noFill/>
                  </a:rPr>
                  <a:t> </a:t>
                </a:r>
              </a:p>
            </p:txBody>
          </p:sp>
        </mc:Fallback>
      </mc:AlternateContent>
    </p:spTree>
    <p:extLst>
      <p:ext uri="{BB962C8B-B14F-4D97-AF65-F5344CB8AC3E}">
        <p14:creationId xmlns:p14="http://schemas.microsoft.com/office/powerpoint/2010/main" val="30741795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25F0F86B-14A7-E6FD-ED1D-848F8E113583}"/>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0" y="714375"/>
            <a:ext cx="2880000" cy="73168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5BE38922-289E-AA14-1370-2C664DA15841}"/>
              </a:ext>
            </a:extLst>
          </p:cNvPr>
          <p:cNvSpPr txBox="1"/>
          <p:nvPr/>
        </p:nvSpPr>
        <p:spPr>
          <a:xfrm>
            <a:off x="0" y="1446062"/>
            <a:ext cx="6096000" cy="1237775"/>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4.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Relacione as expressões algébricas listadas na coluna da esquerda as suas representações, em linguagem natural, listadas na coluna da direita.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B2DE4699-6D1F-6007-3837-B7F82550319C}"/>
              </a:ext>
            </a:extLst>
          </p:cNvPr>
          <p:cNvPicPr>
            <a:picLocks noChangeAspect="1"/>
          </p:cNvPicPr>
          <p:nvPr/>
        </p:nvPicPr>
        <p:blipFill>
          <a:blip r:embed="rId3"/>
          <a:srcRect r="53295" b="11560"/>
          <a:stretch/>
        </p:blipFill>
        <p:spPr>
          <a:xfrm>
            <a:off x="708000" y="2827680"/>
            <a:ext cx="4680000" cy="2584258"/>
          </a:xfrm>
          <a:prstGeom prst="rect">
            <a:avLst/>
          </a:prstGeom>
        </p:spPr>
      </p:pic>
      <p:sp>
        <p:nvSpPr>
          <p:cNvPr id="7" name="CaixaDeTexto 6">
            <a:extLst>
              <a:ext uri="{FF2B5EF4-FFF2-40B4-BE49-F238E27FC236}">
                <a16:creationId xmlns:a16="http://schemas.microsoft.com/office/drawing/2014/main" id="{925ABF91-3B7D-2944-1A3C-F8E2EAF9520A}"/>
              </a:ext>
            </a:extLst>
          </p:cNvPr>
          <p:cNvSpPr txBox="1"/>
          <p:nvPr/>
        </p:nvSpPr>
        <p:spPr>
          <a:xfrm>
            <a:off x="6096000" y="798396"/>
            <a:ext cx="6134100" cy="848437"/>
          </a:xfrm>
          <a:prstGeom prst="rect">
            <a:avLst/>
          </a:prstGeom>
          <a:noFill/>
        </p:spPr>
        <p:txBody>
          <a:bodyPr wrap="square">
            <a:spAutoFit/>
          </a:bodyPr>
          <a:lstStyle/>
          <a:p>
            <a:pPr algn="just">
              <a:lnSpc>
                <a:spcPct val="115000"/>
              </a:lnSpc>
              <a:spcAft>
                <a:spcPts val="800"/>
              </a:spcAft>
            </a:pPr>
            <a:r>
              <a:rPr lang="pt-BR" sz="2200" b="1" kern="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a:t>
            </a:r>
            <a:r>
              <a:rPr lang="pt-BR" sz="2200" kern="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Escreva uma expressão algébrica para cada situação indicada no quadro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6BFA5267-4C0D-09FF-C77E-C9F4C5A6A58D}"/>
              </a:ext>
            </a:extLst>
          </p:cNvPr>
          <p:cNvPicPr>
            <a:picLocks noChangeAspect="1"/>
          </p:cNvPicPr>
          <p:nvPr/>
        </p:nvPicPr>
        <p:blipFill>
          <a:blip r:embed="rId4"/>
          <a:srcRect r="48711" b="8637"/>
          <a:stretch/>
        </p:blipFill>
        <p:spPr>
          <a:xfrm>
            <a:off x="6743890" y="1735836"/>
            <a:ext cx="4838320" cy="3147717"/>
          </a:xfrm>
          <a:prstGeom prst="rect">
            <a:avLst/>
          </a:prstGeom>
        </p:spPr>
      </p:pic>
    </p:spTree>
    <p:extLst>
      <p:ext uri="{BB962C8B-B14F-4D97-AF65-F5344CB8AC3E}">
        <p14:creationId xmlns:p14="http://schemas.microsoft.com/office/powerpoint/2010/main" val="38160744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F36EFB3-5380-5F48-5FF9-B7D0FBBC4953}"/>
              </a:ext>
            </a:extLst>
          </p:cNvPr>
          <p:cNvSpPr txBox="1"/>
          <p:nvPr/>
        </p:nvSpPr>
        <p:spPr>
          <a:xfrm>
            <a:off x="0" y="767291"/>
            <a:ext cx="6096000" cy="1154034"/>
          </a:xfrm>
          <a:prstGeom prst="rect">
            <a:avLst/>
          </a:prstGeom>
          <a:noFill/>
        </p:spPr>
        <p:txBody>
          <a:bodyPr wrap="square">
            <a:spAutoFit/>
          </a:bodyPr>
          <a:lstStyle/>
          <a:p>
            <a:pPr algn="just">
              <a:lnSpc>
                <a:spcPct val="106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6.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Relacione as expressões algébricas listadas na coluna da esquerda as suas representações, em linguagem natural, listadas na coluna da direita.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B587B41E-03B5-4D4B-726E-6A7B0DD537B6}"/>
              </a:ext>
            </a:extLst>
          </p:cNvPr>
          <p:cNvPicPr>
            <a:picLocks noChangeAspect="1"/>
          </p:cNvPicPr>
          <p:nvPr/>
        </p:nvPicPr>
        <p:blipFill>
          <a:blip r:embed="rId2"/>
          <a:srcRect r="50000" b="9910"/>
          <a:stretch/>
        </p:blipFill>
        <p:spPr>
          <a:xfrm>
            <a:off x="708000" y="2007108"/>
            <a:ext cx="4680000" cy="2350729"/>
          </a:xfrm>
          <a:prstGeom prst="rect">
            <a:avLst/>
          </a:prstGeom>
        </p:spPr>
      </p:pic>
      <p:sp>
        <p:nvSpPr>
          <p:cNvPr id="6" name="CaixaDeTexto 5">
            <a:extLst>
              <a:ext uri="{FF2B5EF4-FFF2-40B4-BE49-F238E27FC236}">
                <a16:creationId xmlns:a16="http://schemas.microsoft.com/office/drawing/2014/main" id="{3996E042-7DCA-904A-56B9-C09193E883B8}"/>
              </a:ext>
            </a:extLst>
          </p:cNvPr>
          <p:cNvSpPr txBox="1"/>
          <p:nvPr/>
        </p:nvSpPr>
        <p:spPr>
          <a:xfrm>
            <a:off x="6096000" y="767291"/>
            <a:ext cx="6134100" cy="3549690"/>
          </a:xfrm>
          <a:prstGeom prst="rect">
            <a:avLst/>
          </a:prstGeom>
          <a:noFill/>
        </p:spPr>
        <p:txBody>
          <a:bodyPr wrap="square">
            <a:spAutoFit/>
          </a:bodyPr>
          <a:lstStyle/>
          <a:p>
            <a:pPr algn="just">
              <a:spcAft>
                <a:spcPts val="800"/>
              </a:spcAft>
            </a:pPr>
            <a:r>
              <a:rPr lang="pt-BR" sz="2200" b="1" kern="0" dirty="0">
                <a:effectLst/>
                <a:latin typeface="Arial Narrow" panose="020B0606020202030204" pitchFamily="34" charset="0"/>
                <a:ea typeface="Calibri" panose="020F0502020204030204" pitchFamily="34" charset="0"/>
                <a:cs typeface="Times New Roman" panose="02020603050405020304" pitchFamily="18" charset="0"/>
              </a:rPr>
              <a:t>7.</a:t>
            </a: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 Expresse algebricamente cada situação.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a) Uma corrida de aplicativo cobra uma taxa fixa de R$5,00 mais R$2,00 por quilometro rodado.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b) Em uma lanchonete um salgado custa R$5,00 e João comprou alguns salgados.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c) Um ingresso no cinema, custa R$15,00, e o Tio João comprou os ingressos para um grupo de sobrinhos.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d) O valor total da compra em uma loja que vende camisetas a R$ 30,00 com um frete fixo de R$ 25,00.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080381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25EBF47-BE86-6516-7427-C6C8BB426D5C}"/>
              </a:ext>
            </a:extLst>
          </p:cNvPr>
          <p:cNvSpPr txBox="1"/>
          <p:nvPr/>
        </p:nvSpPr>
        <p:spPr>
          <a:xfrm>
            <a:off x="190500" y="1003974"/>
            <a:ext cx="6096000" cy="459036"/>
          </a:xfrm>
          <a:prstGeom prst="rect">
            <a:avLst/>
          </a:prstGeom>
          <a:noFill/>
        </p:spPr>
        <p:txBody>
          <a:bodyPr wrap="square">
            <a:spAutoFit/>
          </a:bodyPr>
          <a:lstStyle/>
          <a:p>
            <a:pPr>
              <a:lnSpc>
                <a:spcPct val="115000"/>
              </a:lnSpc>
              <a:spcAft>
                <a:spcPts val="800"/>
              </a:spcAft>
            </a:pPr>
            <a:r>
              <a:rPr lang="pt-BR" sz="2200" b="1" kern="0" dirty="0">
                <a:effectLst/>
                <a:latin typeface="Arial Narrow" panose="020B0606020202030204" pitchFamily="34" charset="0"/>
                <a:ea typeface="Calibri" panose="020F0502020204030204" pitchFamily="34" charset="0"/>
                <a:cs typeface="Times New Roman" panose="02020603050405020304" pitchFamily="18" charset="0"/>
              </a:rPr>
              <a:t>8.</a:t>
            </a: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 Observe o polígono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C3D3A1C5-A754-6826-E112-CB6AF65B534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8500" y="1463010"/>
            <a:ext cx="2880000" cy="1737909"/>
          </a:xfrm>
          <a:prstGeom prst="rect">
            <a:avLst/>
          </a:prstGeom>
          <a:noFill/>
          <a:ln>
            <a:noFill/>
          </a:ln>
        </p:spPr>
      </p:pic>
      <p:sp>
        <p:nvSpPr>
          <p:cNvPr id="6" name="CaixaDeTexto 5">
            <a:extLst>
              <a:ext uri="{FF2B5EF4-FFF2-40B4-BE49-F238E27FC236}">
                <a16:creationId xmlns:a16="http://schemas.microsoft.com/office/drawing/2014/main" id="{80091157-B465-518A-8111-D2270F1BC5E5}"/>
              </a:ext>
            </a:extLst>
          </p:cNvPr>
          <p:cNvSpPr txBox="1"/>
          <p:nvPr/>
        </p:nvSpPr>
        <p:spPr>
          <a:xfrm>
            <a:off x="0" y="3200919"/>
            <a:ext cx="6096000" cy="1934889"/>
          </a:xfrm>
          <a:prstGeom prst="rect">
            <a:avLst/>
          </a:prstGeom>
          <a:noFill/>
        </p:spPr>
        <p:txBody>
          <a:bodyPr wrap="square">
            <a:spAutoFit/>
          </a:bodyPr>
          <a:lstStyle/>
          <a:p>
            <a:pPr>
              <a:lnSpc>
                <a:spcPct val="115000"/>
              </a:lnSpc>
              <a:spcAft>
                <a:spcPts val="800"/>
              </a:spcAft>
            </a:pP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Agora, escreva a expressão algébrica que representa: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a) O perímetro da região amarela.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b) O perímetro da região azul.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0" dirty="0">
                <a:effectLst/>
                <a:latin typeface="Arial Narrow" panose="020B0606020202030204" pitchFamily="34" charset="0"/>
                <a:ea typeface="Calibri" panose="020F0502020204030204" pitchFamily="34" charset="0"/>
                <a:cs typeface="Times New Roman" panose="02020603050405020304" pitchFamily="18" charset="0"/>
              </a:rPr>
              <a:t>c) O perímetro da figura completa.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A64CA4FA-5D76-5EDE-F539-71A4B951997D}"/>
              </a:ext>
            </a:extLst>
          </p:cNvPr>
          <p:cNvPicPr>
            <a:picLocks noChangeAspect="1"/>
          </p:cNvPicPr>
          <p:nvPr/>
        </p:nvPicPr>
        <p:blipFill>
          <a:blip r:embed="rId3"/>
          <a:stretch>
            <a:fillRect/>
          </a:stretch>
        </p:blipFill>
        <p:spPr>
          <a:xfrm>
            <a:off x="6286500" y="637966"/>
            <a:ext cx="5400000" cy="2078441"/>
          </a:xfrm>
          <a:prstGeom prst="rect">
            <a:avLst/>
          </a:prstGeom>
        </p:spPr>
      </p:pic>
      <p:sp>
        <p:nvSpPr>
          <p:cNvPr id="10" name="CaixaDeTexto 9">
            <a:extLst>
              <a:ext uri="{FF2B5EF4-FFF2-40B4-BE49-F238E27FC236}">
                <a16:creationId xmlns:a16="http://schemas.microsoft.com/office/drawing/2014/main" id="{E05CF8B4-6294-4238-55CF-8B34CE62395F}"/>
              </a:ext>
            </a:extLst>
          </p:cNvPr>
          <p:cNvSpPr txBox="1"/>
          <p:nvPr/>
        </p:nvSpPr>
        <p:spPr>
          <a:xfrm>
            <a:off x="5676899" y="2716407"/>
            <a:ext cx="6448425" cy="3139321"/>
          </a:xfrm>
          <a:prstGeom prst="rect">
            <a:avLst/>
          </a:prstGeom>
          <a:noFill/>
        </p:spPr>
        <p:txBody>
          <a:bodyPr wrap="square">
            <a:spAutoFit/>
          </a:bodyPr>
          <a:lstStyle/>
          <a:p>
            <a:pPr marL="457200" algn="just"/>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a:t>
            </a:r>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No período de safra, uma bandeja de morango é vendida em uma feirinha por R$ 5,00, já a bandeja de uvas por R$ 6,50. Dona Raquel, foi à feirinha de sua rua e comprou certa quantidade de bandejas de morangos e algumas bandejas de uva, pelos preços indicados anteriormente.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expressão algébrica representa o valor total pago por Dona Raquel, pelas bandejas de morangos e uvas compradas?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1" name="Imagem 10">
            <a:extLst>
              <a:ext uri="{FF2B5EF4-FFF2-40B4-BE49-F238E27FC236}">
                <a16:creationId xmlns:a16="http://schemas.microsoft.com/office/drawing/2014/main" id="{1B387223-B4A8-8124-6E66-D4FFB66425B8}"/>
              </a:ext>
            </a:extLst>
          </p:cNvPr>
          <p:cNvPicPr>
            <a:picLocks noChangeAspect="1"/>
          </p:cNvPicPr>
          <p:nvPr/>
        </p:nvPicPr>
        <p:blipFill>
          <a:blip r:embed="rId4"/>
          <a:srcRect r="63898" b="34465"/>
          <a:stretch/>
        </p:blipFill>
        <p:spPr>
          <a:xfrm>
            <a:off x="6646500" y="5775971"/>
            <a:ext cx="4680000" cy="888126"/>
          </a:xfrm>
          <a:prstGeom prst="rect">
            <a:avLst/>
          </a:prstGeom>
        </p:spPr>
      </p:pic>
    </p:spTree>
    <p:extLst>
      <p:ext uri="{BB962C8B-B14F-4D97-AF65-F5344CB8AC3E}">
        <p14:creationId xmlns:p14="http://schemas.microsoft.com/office/powerpoint/2010/main" val="19289793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8769832C-C40C-5513-E363-40CD37F7635C}"/>
              </a:ext>
            </a:extLst>
          </p:cNvPr>
          <p:cNvPicPr>
            <a:picLocks noChangeAspect="1"/>
          </p:cNvPicPr>
          <p:nvPr/>
        </p:nvPicPr>
        <p:blipFill rotWithShape="1">
          <a:blip r:embed="rId2">
            <a:extLst>
              <a:ext uri="{28A0092B-C50C-407E-A947-70E740481C1C}">
                <a14:useLocalDpi xmlns:a14="http://schemas.microsoft.com/office/drawing/2010/main" val="0"/>
              </a:ext>
            </a:extLst>
          </a:blip>
          <a:srcRect l="969" r="2939" b="4321"/>
          <a:stretch>
            <a:fillRect/>
          </a:stretch>
        </p:blipFill>
        <p:spPr bwMode="auto">
          <a:xfrm>
            <a:off x="75450" y="643439"/>
            <a:ext cx="2880000" cy="600242"/>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602D3488-69C1-846D-83BF-41B8468A2E87}"/>
              </a:ext>
            </a:extLst>
          </p:cNvPr>
          <p:cNvSpPr txBox="1"/>
          <p:nvPr/>
        </p:nvSpPr>
        <p:spPr>
          <a:xfrm>
            <a:off x="75450" y="1243681"/>
            <a:ext cx="6096000" cy="951030"/>
          </a:xfrm>
          <a:prstGeom prst="rect">
            <a:avLst/>
          </a:prstGeom>
          <a:noFill/>
        </p:spPr>
        <p:txBody>
          <a:bodyPr wrap="square">
            <a:spAutoFit/>
          </a:bodyPr>
          <a:lstStyle/>
          <a:p>
            <a:pPr algn="ctr">
              <a:lnSpc>
                <a:spcPct val="115000"/>
              </a:lnSpc>
              <a:spcAft>
                <a:spcPts val="800"/>
              </a:spcAft>
              <a:tabLst>
                <a:tab pos="762000" algn="l"/>
              </a:tabLs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EQUAÇÃO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Observe a balança, em equilíbrio,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1A729423-E525-2922-AA7B-D088043338E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63450" y="2185186"/>
            <a:ext cx="2520000" cy="1479392"/>
          </a:xfrm>
          <a:prstGeom prst="rect">
            <a:avLst/>
          </a:prstGeom>
          <a:noFill/>
          <a:ln>
            <a:noFill/>
          </a:ln>
        </p:spPr>
      </p:pic>
      <p:sp>
        <p:nvSpPr>
          <p:cNvPr id="7" name="CaixaDeTexto 6">
            <a:extLst>
              <a:ext uri="{FF2B5EF4-FFF2-40B4-BE49-F238E27FC236}">
                <a16:creationId xmlns:a16="http://schemas.microsoft.com/office/drawing/2014/main" id="{352D37D1-7743-32C7-EBD2-2113F110A701}"/>
              </a:ext>
            </a:extLst>
          </p:cNvPr>
          <p:cNvSpPr txBox="1"/>
          <p:nvPr/>
        </p:nvSpPr>
        <p:spPr>
          <a:xfrm>
            <a:off x="0" y="4021852"/>
            <a:ext cx="6096000" cy="2016449"/>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Retomando a ideia de igualdade matemática, já vista anteriormente, uma balança estar em equilibro significa que os dois pratos estão nivelados, ou seja, a massa colocada em um prato é igual a massa colocada no outro prato da balança.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4F23DEEC-B6E8-F4A2-9F7F-2ACA91A71198}"/>
                  </a:ext>
                </a:extLst>
              </p:cNvPr>
              <p:cNvSpPr txBox="1"/>
              <p:nvPr/>
            </p:nvSpPr>
            <p:spPr>
              <a:xfrm>
                <a:off x="6096000" y="797149"/>
                <a:ext cx="6134100" cy="2795124"/>
              </a:xfrm>
              <a:prstGeom prst="rect">
                <a:avLst/>
              </a:prstGeom>
              <a:noFill/>
            </p:spPr>
            <p:txBody>
              <a:bodyPr wrap="square">
                <a:spAutoFit/>
              </a:bodyPr>
              <a:lstStyle/>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Na balança apresentada, observa-se que em um dos pratos foi colocada uma caixa e dois pesos de 2 kg cada e, no outro prato da balança, seis pesos de 2 kg. Como não conhecemos a massa da caixa, ela é a incógnita dessa situação, portanto vamos indicá-la por </a:t>
                </a:r>
                <a14:m>
                  <m:oMath xmlns:m="http://schemas.openxmlformats.org/officeDocument/2006/math">
                    <m:r>
                      <a:rPr lang="pt-BR" sz="2200" b="1" i="1" kern="0">
                        <a:solidFill>
                          <a:srgbClr val="A02B93"/>
                        </a:solidFill>
                        <a:effectLst/>
                        <a:latin typeface="Cambria Math" panose="02040503050406030204" pitchFamily="18" charset="0"/>
                        <a:ea typeface="Aptos" panose="020B0004020202020204" pitchFamily="34" charset="0"/>
                        <a:cs typeface="ArialNarrow"/>
                      </a:rPr>
                      <m:t>𝒙</m:t>
                    </m:r>
                  </m:oMath>
                </a14:m>
                <a:r>
                  <a:rPr lang="pt-BR" sz="2200" kern="0" dirty="0">
                    <a:effectLst/>
                    <a:latin typeface="Arial Narrow" panose="020B0606020202030204" pitchFamily="34" charset="0"/>
                    <a:ea typeface="Aptos" panose="020B0004020202020204" pitchFamily="34" charset="0"/>
                    <a:cs typeface="ArialNarrow"/>
                  </a:rPr>
                  <a:t> e representamos o equilíbrio dessa balança, pela seguinte igualdade: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4F23DEEC-B6E8-F4A2-9F7F-2ACA91A71198}"/>
                  </a:ext>
                </a:extLst>
              </p:cNvPr>
              <p:cNvSpPr txBox="1">
                <a:spLocks noRot="1" noChangeAspect="1" noMove="1" noResize="1" noEditPoints="1" noAdjustHandles="1" noChangeArrowheads="1" noChangeShapeType="1" noTextEdit="1"/>
              </p:cNvSpPr>
              <p:nvPr/>
            </p:nvSpPr>
            <p:spPr>
              <a:xfrm>
                <a:off x="6096000" y="797149"/>
                <a:ext cx="6134100" cy="2795124"/>
              </a:xfrm>
              <a:prstGeom prst="rect">
                <a:avLst/>
              </a:prstGeom>
              <a:blipFill>
                <a:blip r:embed="rId4"/>
                <a:stretch>
                  <a:fillRect l="-1292" t="-873" r="-1292" b="-327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370289B8-A4A3-FF58-EF17-B94805FF1A4D}"/>
                  </a:ext>
                </a:extLst>
              </p:cNvPr>
              <p:cNvSpPr txBox="1"/>
              <p:nvPr/>
            </p:nvSpPr>
            <p:spPr>
              <a:xfrm>
                <a:off x="6000750" y="3554150"/>
                <a:ext cx="6191250" cy="1189813"/>
              </a:xfrm>
              <a:prstGeom prst="rect">
                <a:avLst/>
              </a:prstGeom>
              <a:noFill/>
            </p:spPr>
            <p:txBody>
              <a:bodyPr wrap="square">
                <a:spAutoFit/>
              </a:bodyPr>
              <a:lstStyle/>
              <a:p>
                <a:pPr algn="ctr">
                  <a:lnSpc>
                    <a:spcPct val="115000"/>
                  </a:lnSpc>
                  <a:spcAft>
                    <a:spcPts val="800"/>
                  </a:spcAft>
                </a:pPr>
                <a14:m>
                  <m:oMathPara xmlns:m="http://schemas.openxmlformats.org/officeDocument/2006/math">
                    <m:oMathParaPr>
                      <m:jc m:val="centerGroup"/>
                    </m:oMathParaPr>
                    <m:oMath xmlns:m="http://schemas.openxmlformats.org/officeDocument/2006/math">
                      <m:limUpp>
                        <m:limUppPr>
                          <m:ctrlPr>
                            <a:rPr lang="pt-BR" sz="1800" i="1" kern="0" smtClean="0">
                              <a:effectLst/>
                              <a:latin typeface="Cambria Math" panose="02040503050406030204" pitchFamily="18" charset="0"/>
                              <a:ea typeface="Aptos" panose="020B0004020202020204" pitchFamily="34" charset="0"/>
                              <a:cs typeface="ArialNarrow"/>
                            </a:rPr>
                          </m:ctrlPr>
                        </m:limUppPr>
                        <m:e>
                          <m:groupChr>
                            <m:groupChrPr>
                              <m:chr m:val="⏞"/>
                              <m:pos m:val="top"/>
                              <m:vertJc m:val="bot"/>
                              <m:ctrlPr>
                                <a:rPr lang="pt-BR" sz="1800" i="1" kern="0">
                                  <a:effectLst/>
                                  <a:latin typeface="Cambria Math" panose="02040503050406030204" pitchFamily="18" charset="0"/>
                                  <a:ea typeface="Aptos" panose="020B0004020202020204" pitchFamily="34" charset="0"/>
                                  <a:cs typeface="ArialNarrow"/>
                                </a:rPr>
                              </m:ctrlPr>
                            </m:groupChrPr>
                            <m:e>
                              <m:r>
                                <a:rPr lang="pt-BR" sz="1800" i="1" kern="0">
                                  <a:effectLst/>
                                  <a:latin typeface="Cambria Math" panose="02040503050406030204" pitchFamily="18" charset="0"/>
                                  <a:ea typeface="Aptos" panose="020B0004020202020204" pitchFamily="34" charset="0"/>
                                  <a:cs typeface="ArialNarrow"/>
                                </a:rPr>
                                <m:t>2+2+</m:t>
                              </m:r>
                              <m:r>
                                <a:rPr lang="pt-BR" sz="1800" b="1" i="1" kern="0">
                                  <a:solidFill>
                                    <a:srgbClr val="A02B93"/>
                                  </a:solidFill>
                                  <a:effectLst/>
                                  <a:latin typeface="Cambria Math" panose="02040503050406030204" pitchFamily="18" charset="0"/>
                                  <a:ea typeface="Aptos" panose="020B0004020202020204" pitchFamily="34" charset="0"/>
                                  <a:cs typeface="ArialNarrow"/>
                                </a:rPr>
                                <m:t>𝒙</m:t>
                              </m:r>
                              <m:r>
                                <a:rPr lang="pt-BR" sz="1800" b="1" i="1" kern="0">
                                  <a:solidFill>
                                    <a:srgbClr val="A02B93"/>
                                  </a:solidFill>
                                  <a:effectLst/>
                                  <a:latin typeface="Cambria Math" panose="02040503050406030204" pitchFamily="18" charset="0"/>
                                  <a:ea typeface="Aptos" panose="020B0004020202020204" pitchFamily="34" charset="0"/>
                                  <a:cs typeface="ArialNarrow"/>
                                </a:rPr>
                                <m:t> </m:t>
                              </m:r>
                            </m:e>
                          </m:groupChr>
                        </m:e>
                        <m:lim>
                          <m:r>
                            <a:rPr lang="pt-BR" sz="1800" kern="0">
                              <a:effectLst/>
                              <a:latin typeface="Cambria Math" panose="02040503050406030204" pitchFamily="18" charset="0"/>
                              <a:ea typeface="Aptos" panose="020B0004020202020204" pitchFamily="34" charset="0"/>
                              <a:cs typeface="ArialNarrow"/>
                            </a:rPr>
                            <m:t>1º </m:t>
                          </m:r>
                          <m:r>
                            <m:rPr>
                              <m:sty m:val="p"/>
                            </m:rPr>
                            <a:rPr lang="pt-BR" sz="1800" kern="0">
                              <a:effectLst/>
                              <a:latin typeface="Cambria Math" panose="02040503050406030204" pitchFamily="18" charset="0"/>
                              <a:ea typeface="Aptos" panose="020B0004020202020204" pitchFamily="34" charset="0"/>
                              <a:cs typeface="ArialNarrow"/>
                            </a:rPr>
                            <m:t>prato</m:t>
                          </m:r>
                        </m:lim>
                      </m:limUpp>
                      <m:r>
                        <a:rPr lang="pt-BR" sz="1800" b="1" i="1" kern="0">
                          <a:solidFill>
                            <a:srgbClr val="A02B93"/>
                          </a:solidFill>
                          <a:effectLst/>
                          <a:latin typeface="Cambria Math" panose="02040503050406030204" pitchFamily="18" charset="0"/>
                          <a:ea typeface="Aptos" panose="020B0004020202020204" pitchFamily="34" charset="0"/>
                          <a:cs typeface="ArialNarrow"/>
                        </a:rPr>
                        <m:t> </m:t>
                      </m:r>
                      <m:r>
                        <a:rPr lang="pt-BR" sz="1800" i="1" kern="0">
                          <a:effectLst/>
                          <a:latin typeface="Cambria Math" panose="02040503050406030204" pitchFamily="18" charset="0"/>
                          <a:ea typeface="Aptos" panose="020B0004020202020204" pitchFamily="34" charset="0"/>
                          <a:cs typeface="ArialNarrow"/>
                        </a:rPr>
                        <m:t>= </m:t>
                      </m:r>
                      <m:limUpp>
                        <m:limUppPr>
                          <m:ctrlPr>
                            <a:rPr lang="pt-BR" sz="1800" i="1" kern="0">
                              <a:effectLst/>
                              <a:latin typeface="Cambria Math" panose="02040503050406030204" pitchFamily="18" charset="0"/>
                              <a:ea typeface="Aptos" panose="020B0004020202020204" pitchFamily="34" charset="0"/>
                              <a:cs typeface="ArialNarrow"/>
                            </a:rPr>
                          </m:ctrlPr>
                        </m:limUppPr>
                        <m:e>
                          <m:groupChr>
                            <m:groupChrPr>
                              <m:chr m:val="⏞"/>
                              <m:pos m:val="top"/>
                              <m:vertJc m:val="bot"/>
                              <m:ctrlPr>
                                <a:rPr lang="pt-BR" sz="1800" i="1" kern="0">
                                  <a:effectLst/>
                                  <a:latin typeface="Cambria Math" panose="02040503050406030204" pitchFamily="18" charset="0"/>
                                  <a:ea typeface="Aptos" panose="020B0004020202020204" pitchFamily="34" charset="0"/>
                                  <a:cs typeface="ArialNarrow"/>
                                </a:rPr>
                              </m:ctrlPr>
                            </m:groupChrPr>
                            <m:e>
                              <m:r>
                                <a:rPr lang="pt-BR" sz="1800" i="1" kern="0">
                                  <a:effectLst/>
                                  <a:latin typeface="Cambria Math" panose="02040503050406030204" pitchFamily="18" charset="0"/>
                                  <a:ea typeface="Aptos" panose="020B0004020202020204" pitchFamily="34" charset="0"/>
                                  <a:cs typeface="ArialNarrow"/>
                                </a:rPr>
                                <m:t>2+2+2+2+2+2 </m:t>
                              </m:r>
                            </m:e>
                          </m:groupChr>
                        </m:e>
                        <m:lim>
                          <m:r>
                            <a:rPr lang="pt-BR" sz="1800" kern="0">
                              <a:effectLst/>
                              <a:latin typeface="Cambria Math" panose="02040503050406030204" pitchFamily="18" charset="0"/>
                              <a:ea typeface="Aptos" panose="020B0004020202020204" pitchFamily="34" charset="0"/>
                              <a:cs typeface="ArialNarrow"/>
                            </a:rPr>
                            <m:t>2º </m:t>
                          </m:r>
                          <m:r>
                            <m:rPr>
                              <m:sty m:val="p"/>
                            </m:rPr>
                            <a:rPr lang="pt-BR" sz="1800" kern="0">
                              <a:effectLst/>
                              <a:latin typeface="Cambria Math" panose="02040503050406030204" pitchFamily="18" charset="0"/>
                              <a:ea typeface="Aptos" panose="020B0004020202020204" pitchFamily="34" charset="0"/>
                              <a:cs typeface="ArialNarrow"/>
                            </a:rPr>
                            <m:t>prato</m:t>
                          </m:r>
                        </m:lim>
                      </m:limUpp>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1800" i="1" kern="0">
                          <a:effectLst/>
                          <a:latin typeface="Cambria Math" panose="02040503050406030204" pitchFamily="18" charset="0"/>
                          <a:ea typeface="Aptos" panose="020B0004020202020204" pitchFamily="34" charset="0"/>
                          <a:cs typeface="ArialNarrow"/>
                        </a:rPr>
                        <m:t>4+</m:t>
                      </m:r>
                      <m:r>
                        <a:rPr lang="pt-BR" sz="1800" b="1" i="1" kern="0">
                          <a:solidFill>
                            <a:srgbClr val="A02B93"/>
                          </a:solidFill>
                          <a:effectLst/>
                          <a:latin typeface="Cambria Math" panose="02040503050406030204" pitchFamily="18" charset="0"/>
                          <a:ea typeface="Aptos" panose="020B0004020202020204" pitchFamily="34" charset="0"/>
                          <a:cs typeface="ArialNarrow"/>
                        </a:rPr>
                        <m:t>𝒙</m:t>
                      </m:r>
                      <m:r>
                        <a:rPr lang="pt-BR" sz="1800" b="1" i="1" kern="0">
                          <a:solidFill>
                            <a:srgbClr val="A02B93"/>
                          </a:solidFill>
                          <a:effectLst/>
                          <a:latin typeface="Cambria Math" panose="02040503050406030204" pitchFamily="18" charset="0"/>
                          <a:ea typeface="Aptos" panose="020B0004020202020204" pitchFamily="34" charset="0"/>
                          <a:cs typeface="ArialNarrow"/>
                        </a:rPr>
                        <m:t> </m:t>
                      </m:r>
                      <m:r>
                        <a:rPr lang="pt-BR" sz="1800" i="1" kern="0">
                          <a:effectLst/>
                          <a:latin typeface="Cambria Math" panose="02040503050406030204" pitchFamily="18" charset="0"/>
                          <a:ea typeface="Aptos" panose="020B0004020202020204" pitchFamily="34" charset="0"/>
                          <a:cs typeface="ArialNarrow"/>
                        </a:rPr>
                        <m:t>=12</m:t>
                      </m:r>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370289B8-A4A3-FF58-EF17-B94805FF1A4D}"/>
                  </a:ext>
                </a:extLst>
              </p:cNvPr>
              <p:cNvSpPr txBox="1">
                <a:spLocks noRot="1" noChangeAspect="1" noMove="1" noResize="1" noEditPoints="1" noAdjustHandles="1" noChangeArrowheads="1" noChangeShapeType="1" noTextEdit="1"/>
              </p:cNvSpPr>
              <p:nvPr/>
            </p:nvSpPr>
            <p:spPr>
              <a:xfrm>
                <a:off x="6000750" y="3554150"/>
                <a:ext cx="6191250" cy="1189813"/>
              </a:xfrm>
              <a:prstGeom prst="rect">
                <a:avLst/>
              </a:prstGeom>
              <a:blipFill>
                <a:blip r:embed="rId5"/>
                <a:stretch>
                  <a:fillRect/>
                </a:stretch>
              </a:blipFill>
            </p:spPr>
            <p:txBody>
              <a:bodyPr/>
              <a:lstStyle/>
              <a:p>
                <a:r>
                  <a:rPr lang="pt-BR">
                    <a:noFill/>
                  </a:rPr>
                  <a:t> </a:t>
                </a:r>
              </a:p>
            </p:txBody>
          </p:sp>
        </mc:Fallback>
      </mc:AlternateContent>
      <p:pic>
        <p:nvPicPr>
          <p:cNvPr id="12" name="Imagem 11">
            <a:extLst>
              <a:ext uri="{FF2B5EF4-FFF2-40B4-BE49-F238E27FC236}">
                <a16:creationId xmlns:a16="http://schemas.microsoft.com/office/drawing/2014/main" id="{0F016D48-3773-BE31-F2D8-CD36724C36F3}"/>
              </a:ext>
            </a:extLst>
          </p:cNvPr>
          <p:cNvPicPr>
            <a:picLocks noChangeAspect="1"/>
          </p:cNvPicPr>
          <p:nvPr/>
        </p:nvPicPr>
        <p:blipFill>
          <a:blip r:embed="rId6"/>
          <a:srcRect r="35719" b="10692"/>
          <a:stretch/>
        </p:blipFill>
        <p:spPr>
          <a:xfrm>
            <a:off x="6396375" y="4922600"/>
            <a:ext cx="5400000" cy="1346001"/>
          </a:xfrm>
          <a:prstGeom prst="rect">
            <a:avLst/>
          </a:prstGeom>
        </p:spPr>
      </p:pic>
    </p:spTree>
    <p:extLst>
      <p:ext uri="{BB962C8B-B14F-4D97-AF65-F5344CB8AC3E}">
        <p14:creationId xmlns:p14="http://schemas.microsoft.com/office/powerpoint/2010/main" val="30540544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4E0692D8-4B82-9054-849A-F500CAA8C3A0}"/>
                  </a:ext>
                </a:extLst>
              </p:cNvPr>
              <p:cNvSpPr txBox="1"/>
              <p:nvPr/>
            </p:nvSpPr>
            <p:spPr>
              <a:xfrm>
                <a:off x="19050" y="787574"/>
                <a:ext cx="6076950" cy="4702954"/>
              </a:xfrm>
              <a:prstGeom prst="rect">
                <a:avLst/>
              </a:prstGeom>
              <a:noFill/>
            </p:spPr>
            <p:txBody>
              <a:bodyPr wrap="square">
                <a:spAutoFit/>
              </a:bodyPr>
              <a:lstStyle/>
              <a:p>
                <a:pPr algn="just">
                  <a:spcAft>
                    <a:spcPts val="800"/>
                  </a:spcAft>
                </a:pPr>
                <a:r>
                  <a:rPr lang="pt-BR" sz="2200" kern="0" dirty="0">
                    <a:effectLst/>
                    <a:latin typeface="Arial Narrow" panose="020B0606020202030204" pitchFamily="34" charset="0"/>
                    <a:ea typeface="Times New Roman" panose="02020603050405020304" pitchFamily="18" charset="0"/>
                    <a:cs typeface="ArialNarrow"/>
                  </a:rPr>
                  <a:t>Toda equação possui dois membros separados pela igualdade, veja na equação que representa o equilíbrio da balança,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limLow>
                        <m:limLowPr>
                          <m:ctrlPr>
                            <a:rPr lang="pt-BR" sz="2200" i="1" kern="0">
                              <a:effectLst/>
                              <a:latin typeface="Cambria Math" panose="02040503050406030204" pitchFamily="18" charset="0"/>
                              <a:ea typeface="Aptos" panose="020B0004020202020204" pitchFamily="34" charset="0"/>
                              <a:cs typeface="ArialNarrow"/>
                            </a:rPr>
                          </m:ctrlPr>
                        </m:limLowPr>
                        <m:e>
                          <m:groupChr>
                            <m:groupChrPr>
                              <m:chr m:val="⏟"/>
                              <m:ctrlPr>
                                <a:rPr lang="pt-BR" sz="2200" i="1" kern="0">
                                  <a:effectLst/>
                                  <a:latin typeface="Cambria Math" panose="02040503050406030204" pitchFamily="18" charset="0"/>
                                  <a:ea typeface="Aptos" panose="020B0004020202020204" pitchFamily="34" charset="0"/>
                                  <a:cs typeface="ArialNarrow"/>
                                </a:rPr>
                              </m:ctrlPr>
                            </m:groupChrPr>
                            <m:e>
                              <m:r>
                                <a:rPr lang="pt-BR" sz="2200" i="1" kern="0">
                                  <a:effectLst/>
                                  <a:latin typeface="Cambria Math" panose="02040503050406030204" pitchFamily="18" charset="0"/>
                                  <a:ea typeface="Aptos" panose="020B0004020202020204" pitchFamily="34" charset="0"/>
                                  <a:cs typeface="ArialNarrow"/>
                                </a:rPr>
                                <m:t> 4 +</m:t>
                              </m:r>
                              <m:r>
                                <a:rPr lang="pt-BR" sz="2200" b="1" i="1" kern="0">
                                  <a:solidFill>
                                    <a:srgbClr val="A02B93"/>
                                  </a:solidFill>
                                  <a:effectLst/>
                                  <a:latin typeface="Cambria Math" panose="02040503050406030204" pitchFamily="18" charset="0"/>
                                  <a:ea typeface="Aptos" panose="020B0004020202020204" pitchFamily="34" charset="0"/>
                                  <a:cs typeface="ArialNarrow"/>
                                </a:rPr>
                                <m:t>𝒙</m:t>
                              </m:r>
                              <m:r>
                                <a:rPr lang="pt-BR" sz="2200" b="1" i="1" kern="0">
                                  <a:solidFill>
                                    <a:srgbClr val="A02B93"/>
                                  </a:solidFill>
                                  <a:effectLst/>
                                  <a:latin typeface="Cambria Math" panose="02040503050406030204" pitchFamily="18" charset="0"/>
                                  <a:ea typeface="Aptos" panose="020B0004020202020204" pitchFamily="34" charset="0"/>
                                  <a:cs typeface="ArialNarrow"/>
                                </a:rPr>
                                <m:t> </m:t>
                              </m:r>
                            </m:e>
                          </m:groupChr>
                        </m:e>
                        <m:lim>
                          <m:r>
                            <a:rPr lang="pt-BR" sz="2200" i="1" kern="0">
                              <a:effectLst/>
                              <a:latin typeface="Cambria Math" panose="02040503050406030204" pitchFamily="18" charset="0"/>
                              <a:ea typeface="Aptos" panose="020B0004020202020204" pitchFamily="34" charset="0"/>
                              <a:cs typeface="ArialNarrow"/>
                            </a:rPr>
                            <m:t>1º </m:t>
                          </m:r>
                          <m:r>
                            <a:rPr lang="pt-BR" sz="2200" i="1" kern="0">
                              <a:effectLst/>
                              <a:latin typeface="Cambria Math" panose="02040503050406030204" pitchFamily="18" charset="0"/>
                              <a:ea typeface="Aptos" panose="020B0004020202020204" pitchFamily="34" charset="0"/>
                              <a:cs typeface="ArialNarrow"/>
                            </a:rPr>
                            <m:t>𝑚𝑒𝑚𝑏𝑟𝑜</m:t>
                          </m:r>
                        </m:lim>
                      </m:limLow>
                      <m:r>
                        <a:rPr lang="pt-BR" sz="2200" i="1" kern="0">
                          <a:effectLst/>
                          <a:latin typeface="Cambria Math" panose="02040503050406030204" pitchFamily="18" charset="0"/>
                          <a:ea typeface="Aptos" panose="020B0004020202020204" pitchFamily="34" charset="0"/>
                          <a:cs typeface="ArialNarrow"/>
                        </a:rPr>
                        <m:t>=</m:t>
                      </m:r>
                      <m:limLow>
                        <m:limLowPr>
                          <m:ctrlPr>
                            <a:rPr lang="pt-BR" sz="2200" i="1" kern="0">
                              <a:effectLst/>
                              <a:latin typeface="Cambria Math" panose="02040503050406030204" pitchFamily="18" charset="0"/>
                              <a:ea typeface="Aptos" panose="020B0004020202020204" pitchFamily="34" charset="0"/>
                              <a:cs typeface="ArialNarrow"/>
                            </a:rPr>
                          </m:ctrlPr>
                        </m:limLowPr>
                        <m:e>
                          <m:groupChr>
                            <m:groupChrPr>
                              <m:chr m:val="⏟"/>
                              <m:ctrlPr>
                                <a:rPr lang="pt-BR" sz="2200" i="1" kern="0">
                                  <a:effectLst/>
                                  <a:latin typeface="Cambria Math" panose="02040503050406030204" pitchFamily="18" charset="0"/>
                                  <a:ea typeface="Aptos" panose="020B0004020202020204" pitchFamily="34" charset="0"/>
                                  <a:cs typeface="ArialNarrow"/>
                                </a:rPr>
                              </m:ctrlPr>
                            </m:groupChrPr>
                            <m:e>
                              <m:r>
                                <a:rPr lang="pt-BR" sz="2200" i="1" kern="0">
                                  <a:effectLst/>
                                  <a:latin typeface="Cambria Math" panose="02040503050406030204" pitchFamily="18" charset="0"/>
                                  <a:ea typeface="Aptos" panose="020B0004020202020204" pitchFamily="34" charset="0"/>
                                  <a:cs typeface="ArialNarrow"/>
                                </a:rPr>
                                <m:t> 12 </m:t>
                              </m:r>
                            </m:e>
                          </m:groupChr>
                        </m:e>
                        <m:lim>
                          <m:r>
                            <a:rPr lang="pt-BR" sz="2200" i="1" kern="0">
                              <a:effectLst/>
                              <a:latin typeface="Cambria Math" panose="02040503050406030204" pitchFamily="18" charset="0"/>
                              <a:ea typeface="Aptos" panose="020B0004020202020204" pitchFamily="34" charset="0"/>
                              <a:cs typeface="ArialNarrow"/>
                            </a:rPr>
                            <m:t>2º </m:t>
                          </m:r>
                          <m:r>
                            <a:rPr lang="pt-BR" sz="2200" i="1" kern="0">
                              <a:effectLst/>
                              <a:latin typeface="Cambria Math" panose="02040503050406030204" pitchFamily="18" charset="0"/>
                              <a:ea typeface="Aptos" panose="020B0004020202020204" pitchFamily="34" charset="0"/>
                              <a:cs typeface="ArialNarrow"/>
                            </a:rPr>
                            <m:t>𝑚𝑒𝑚𝑏𝑟𝑜</m:t>
                          </m:r>
                        </m:lim>
                      </m:limLow>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Podemos determinar o valor desconhecido </a:t>
                </a:r>
                <a14:m>
                  <m:oMath xmlns:m="http://schemas.openxmlformats.org/officeDocument/2006/math">
                    <m:r>
                      <a:rPr lang="pt-BR" sz="2200" b="1" i="1" kern="0">
                        <a:solidFill>
                          <a:srgbClr val="A02B93"/>
                        </a:solidFill>
                        <a:effectLst/>
                        <a:latin typeface="Cambria Math" panose="02040503050406030204" pitchFamily="18" charset="0"/>
                        <a:ea typeface="Aptos" panose="020B0004020202020204" pitchFamily="34" charset="0"/>
                        <a:cs typeface="ArialNarrow"/>
                      </a:rPr>
                      <m:t>𝒙</m:t>
                    </m:r>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dessa equação.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Temos a equação: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4+</m:t>
                    </m:r>
                    <m:r>
                      <a:rPr lang="pt-BR" sz="2200" b="1" i="1" kern="0">
                        <a:solidFill>
                          <a:srgbClr val="A02B93"/>
                        </a:solidFill>
                        <a:effectLst/>
                        <a:latin typeface="Cambria Math" panose="02040503050406030204" pitchFamily="18" charset="0"/>
                        <a:ea typeface="Aptos" panose="020B0004020202020204" pitchFamily="34" charset="0"/>
                        <a:cs typeface="ArialNarrow"/>
                      </a:rPr>
                      <m:t>𝒙</m:t>
                    </m:r>
                    <m:r>
                      <a:rPr lang="pt-BR" sz="2200" b="1" i="1" kern="0">
                        <a:solidFill>
                          <a:srgbClr val="A02B93"/>
                        </a:solidFill>
                        <a:effectLst/>
                        <a:latin typeface="Cambria Math" panose="02040503050406030204" pitchFamily="18" charset="0"/>
                        <a:ea typeface="Aptos" panose="020B0004020202020204" pitchFamily="34" charset="0"/>
                        <a:cs typeface="ArialNarrow"/>
                      </a:rPr>
                      <m:t> </m:t>
                    </m:r>
                    <m:r>
                      <a:rPr lang="pt-BR" sz="2200" i="1" kern="0">
                        <a:effectLst/>
                        <a:latin typeface="Cambria Math" panose="02040503050406030204" pitchFamily="18" charset="0"/>
                        <a:ea typeface="Aptos" panose="020B0004020202020204" pitchFamily="34" charset="0"/>
                        <a:cs typeface="ArialNarrow"/>
                      </a:rPr>
                      <m:t>= 12</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Lembre-se que, ao adicionar ou subtrair o mesmo valor em uma igualdade, ela permanece. Como nosso objetivo é determinar </a:t>
                </a:r>
                <a14:m>
                  <m:oMath xmlns:m="http://schemas.openxmlformats.org/officeDocument/2006/math">
                    <m:r>
                      <a:rPr lang="pt-BR" sz="2200" b="1" i="1" kern="0">
                        <a:solidFill>
                          <a:srgbClr val="A02B93"/>
                        </a:solidFill>
                        <a:effectLst/>
                        <a:latin typeface="Cambria Math" panose="02040503050406030204" pitchFamily="18" charset="0"/>
                        <a:ea typeface="Aptos" panose="020B0004020202020204" pitchFamily="34" charset="0"/>
                        <a:cs typeface="ArialNarrow"/>
                      </a:rPr>
                      <m:t>𝒙</m:t>
                    </m:r>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temos que subtrair o 4 do primeiro membro, portanto, subtraímos </a:t>
                </a:r>
                <a14:m>
                  <m:oMath xmlns:m="http://schemas.openxmlformats.org/officeDocument/2006/math">
                    <m:r>
                      <a:rPr lang="pt-BR" sz="2200" b="1" i="1" kern="0">
                        <a:solidFill>
                          <a:srgbClr val="0F9ED5"/>
                        </a:solidFill>
                        <a:effectLst/>
                        <a:latin typeface="Cambria Math" panose="02040503050406030204" pitchFamily="18" charset="0"/>
                        <a:ea typeface="Times New Roman" panose="02020603050405020304" pitchFamily="18" charset="0"/>
                        <a:cs typeface="Times New Roman" panose="02020603050405020304" pitchFamily="18" charset="0"/>
                      </a:rPr>
                      <m:t>𝟒</m:t>
                    </m:r>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nos dois membros da equação.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4E0692D8-4B82-9054-849A-F500CAA8C3A0}"/>
                  </a:ext>
                </a:extLst>
              </p:cNvPr>
              <p:cNvSpPr txBox="1">
                <a:spLocks noRot="1" noChangeAspect="1" noMove="1" noResize="1" noEditPoints="1" noAdjustHandles="1" noChangeArrowheads="1" noChangeShapeType="1" noTextEdit="1"/>
              </p:cNvSpPr>
              <p:nvPr/>
            </p:nvSpPr>
            <p:spPr>
              <a:xfrm>
                <a:off x="19050" y="787574"/>
                <a:ext cx="6076950" cy="4702954"/>
              </a:xfrm>
              <a:prstGeom prst="rect">
                <a:avLst/>
              </a:prstGeom>
              <a:blipFill>
                <a:blip r:embed="rId2"/>
                <a:stretch>
                  <a:fillRect l="-1304" t="-777" r="-1304" b="-155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BB3A5D5A-FEA2-D242-A361-55CEDCC739CC}"/>
                  </a:ext>
                </a:extLst>
              </p:cNvPr>
              <p:cNvSpPr txBox="1"/>
              <p:nvPr/>
            </p:nvSpPr>
            <p:spPr>
              <a:xfrm>
                <a:off x="19050" y="5347151"/>
                <a:ext cx="6124574" cy="144655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2200" i="1" kern="0" smtClean="0">
                          <a:effectLst/>
                          <a:latin typeface="Cambria Math" panose="02040503050406030204" pitchFamily="18" charset="0"/>
                          <a:ea typeface="Aptos" panose="020B0004020202020204" pitchFamily="34" charset="0"/>
                          <a:cs typeface="ArialNarrow"/>
                        </a:rPr>
                        <m:t>4+</m:t>
                      </m:r>
                      <m:r>
                        <a:rPr lang="pt-BR" sz="2200" b="1" i="1" kern="0">
                          <a:solidFill>
                            <a:srgbClr val="A02B93"/>
                          </a:solidFill>
                          <a:effectLst/>
                          <a:latin typeface="Cambria Math" panose="02040503050406030204" pitchFamily="18" charset="0"/>
                          <a:ea typeface="Aptos" panose="020B0004020202020204" pitchFamily="34" charset="0"/>
                          <a:cs typeface="ArialNarrow"/>
                        </a:rPr>
                        <m:t>𝒙</m:t>
                      </m:r>
                      <m:r>
                        <a:rPr lang="pt-BR" sz="2200" b="1" i="1" kern="0">
                          <a:solidFill>
                            <a:srgbClr val="0F9ED5"/>
                          </a:solidFill>
                          <a:effectLst/>
                          <a:latin typeface="Cambria Math" panose="02040503050406030204" pitchFamily="18" charset="0"/>
                          <a:ea typeface="Aptos" panose="020B0004020202020204" pitchFamily="34" charset="0"/>
                          <a:cs typeface="ArialNarrow"/>
                        </a:rPr>
                        <m:t>−</m:t>
                      </m:r>
                      <m:r>
                        <a:rPr lang="pt-BR" sz="2200" b="1" i="1" kern="0">
                          <a:solidFill>
                            <a:srgbClr val="0F9ED5"/>
                          </a:solidFill>
                          <a:effectLst/>
                          <a:latin typeface="Cambria Math" panose="02040503050406030204" pitchFamily="18" charset="0"/>
                          <a:ea typeface="Times New Roman" panose="02020603050405020304" pitchFamily="18" charset="0"/>
                          <a:cs typeface="Times New Roman" panose="02020603050405020304" pitchFamily="18" charset="0"/>
                        </a:rPr>
                        <m:t>𝟒</m:t>
                      </m:r>
                      <m:r>
                        <a:rPr lang="pt-BR" sz="2200" b="1" i="1" kern="0">
                          <a:solidFill>
                            <a:srgbClr val="A02B93"/>
                          </a:solidFill>
                          <a:effectLst/>
                          <a:latin typeface="Cambria Math" panose="02040503050406030204" pitchFamily="18" charset="0"/>
                          <a:ea typeface="Aptos" panose="020B0004020202020204" pitchFamily="34" charset="0"/>
                          <a:cs typeface="ArialNarrow"/>
                        </a:rPr>
                        <m:t> </m:t>
                      </m:r>
                      <m:r>
                        <a:rPr lang="pt-BR" sz="2200" i="1" kern="0">
                          <a:effectLst/>
                          <a:latin typeface="Cambria Math" panose="02040503050406030204" pitchFamily="18" charset="0"/>
                          <a:ea typeface="Aptos" panose="020B0004020202020204" pitchFamily="34" charset="0"/>
                          <a:cs typeface="ArialNarrow"/>
                        </a:rPr>
                        <m:t>= 12</m:t>
                      </m:r>
                      <m:r>
                        <a:rPr lang="pt-BR" sz="2200" b="1" i="1" kern="0">
                          <a:solidFill>
                            <a:srgbClr val="0F9ED5"/>
                          </a:solidFill>
                          <a:effectLst/>
                          <a:latin typeface="Cambria Math" panose="02040503050406030204" pitchFamily="18" charset="0"/>
                          <a:ea typeface="Aptos" panose="020B0004020202020204" pitchFamily="34" charset="0"/>
                          <a:cs typeface="ArialNarrow"/>
                        </a:rPr>
                        <m:t>−</m:t>
                      </m:r>
                      <m:r>
                        <a:rPr lang="pt-BR" sz="2200" b="1" i="1" kern="0">
                          <a:solidFill>
                            <a:srgbClr val="0F9ED5"/>
                          </a:solidFill>
                          <a:effectLst/>
                          <a:latin typeface="Cambria Math" panose="02040503050406030204" pitchFamily="18" charset="0"/>
                          <a:ea typeface="Times New Roman" panose="02020603050405020304" pitchFamily="18" charset="0"/>
                          <a:cs typeface="Times New Roman" panose="02020603050405020304" pitchFamily="18" charset="0"/>
                        </a:rPr>
                        <m:t>𝟒</m:t>
                      </m:r>
                      <m:r>
                        <a:rPr lang="pt-BR" sz="2200" b="1" i="1" kern="0">
                          <a:solidFill>
                            <a:srgbClr val="A02B93"/>
                          </a:solidFill>
                          <a:effectLst/>
                          <a:latin typeface="Cambria Math" panose="02040503050406030204" pitchFamily="18" charset="0"/>
                          <a:ea typeface="Aptos" panose="020B0004020202020204" pitchFamily="34" charset="0"/>
                          <a:cs typeface="ArialNarrow"/>
                        </a:rPr>
                        <m:t> </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4 </m:t>
                      </m:r>
                      <m:r>
                        <a:rPr lang="pt-BR" sz="2200" b="1" i="1" kern="0">
                          <a:solidFill>
                            <a:srgbClr val="0F9ED5"/>
                          </a:solidFill>
                          <a:effectLst/>
                          <a:latin typeface="Cambria Math" panose="02040503050406030204" pitchFamily="18" charset="0"/>
                          <a:ea typeface="Aptos" panose="020B0004020202020204" pitchFamily="34" charset="0"/>
                          <a:cs typeface="ArialNarrow"/>
                        </a:rPr>
                        <m:t>−</m:t>
                      </m:r>
                      <m:r>
                        <a:rPr lang="pt-BR" sz="2200" b="1" i="1" kern="0">
                          <a:solidFill>
                            <a:srgbClr val="0F9ED5"/>
                          </a:solidFill>
                          <a:effectLst/>
                          <a:latin typeface="Cambria Math" panose="02040503050406030204" pitchFamily="18" charset="0"/>
                          <a:ea typeface="Times New Roman" panose="02020603050405020304" pitchFamily="18" charset="0"/>
                          <a:cs typeface="Times New Roman" panose="02020603050405020304" pitchFamily="18" charset="0"/>
                        </a:rPr>
                        <m:t>𝟒</m:t>
                      </m:r>
                      <m:r>
                        <a:rPr lang="pt-BR" sz="2200" i="1" kern="0">
                          <a:effectLst/>
                          <a:latin typeface="Cambria Math" panose="02040503050406030204" pitchFamily="18" charset="0"/>
                          <a:ea typeface="Aptos" panose="020B0004020202020204" pitchFamily="34" charset="0"/>
                          <a:cs typeface="ArialNarrow"/>
                        </a:rPr>
                        <m:t>+</m:t>
                      </m:r>
                      <m:r>
                        <a:rPr lang="pt-BR" sz="2200" b="1" i="1" kern="0">
                          <a:solidFill>
                            <a:srgbClr val="A02B93"/>
                          </a:solidFill>
                          <a:effectLst/>
                          <a:latin typeface="Cambria Math" panose="02040503050406030204" pitchFamily="18" charset="0"/>
                          <a:ea typeface="Aptos" panose="020B0004020202020204" pitchFamily="34" charset="0"/>
                          <a:cs typeface="ArialNarrow"/>
                        </a:rPr>
                        <m:t>𝒙</m:t>
                      </m:r>
                      <m:r>
                        <a:rPr lang="pt-BR" sz="2200" b="1" i="1" kern="0">
                          <a:solidFill>
                            <a:srgbClr val="A02B93"/>
                          </a:solidFill>
                          <a:effectLst/>
                          <a:latin typeface="Cambria Math" panose="02040503050406030204" pitchFamily="18" charset="0"/>
                          <a:ea typeface="Aptos" panose="020B0004020202020204" pitchFamily="34" charset="0"/>
                          <a:cs typeface="ArialNarrow"/>
                        </a:rPr>
                        <m:t> </m:t>
                      </m:r>
                      <m:r>
                        <a:rPr lang="pt-BR" sz="2200" i="1" kern="0">
                          <a:effectLst/>
                          <a:latin typeface="Cambria Math" panose="02040503050406030204" pitchFamily="18" charset="0"/>
                          <a:ea typeface="Aptos" panose="020B0004020202020204" pitchFamily="34" charset="0"/>
                          <a:cs typeface="ArialNarrow"/>
                        </a:rPr>
                        <m:t>= 8</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BR" sz="2200" b="1" i="1" kern="0">
                          <a:solidFill>
                            <a:srgbClr val="A02B93"/>
                          </a:solidFill>
                          <a:effectLst/>
                          <a:latin typeface="Cambria Math" panose="02040503050406030204" pitchFamily="18" charset="0"/>
                          <a:ea typeface="Aptos" panose="020B0004020202020204" pitchFamily="34" charset="0"/>
                          <a:cs typeface="ArialNarrow"/>
                        </a:rPr>
                        <m:t>𝒙</m:t>
                      </m:r>
                      <m:r>
                        <a:rPr lang="pt-BR" sz="2200" b="1" i="1" kern="0">
                          <a:solidFill>
                            <a:srgbClr val="A02B93"/>
                          </a:solidFill>
                          <a:effectLst/>
                          <a:latin typeface="Cambria Math" panose="02040503050406030204" pitchFamily="18" charset="0"/>
                          <a:ea typeface="Aptos" panose="020B0004020202020204" pitchFamily="34" charset="0"/>
                          <a:cs typeface="ArialNarrow"/>
                        </a:rPr>
                        <m:t> </m:t>
                      </m:r>
                      <m:r>
                        <a:rPr lang="pt-BR" sz="2200" i="1" kern="0">
                          <a:effectLst/>
                          <a:latin typeface="Cambria Math" panose="02040503050406030204" pitchFamily="18" charset="0"/>
                          <a:ea typeface="Aptos" panose="020B0004020202020204" pitchFamily="34" charset="0"/>
                          <a:cs typeface="ArialNarrow"/>
                        </a:rPr>
                        <m:t>=8</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Assim, concluímos que a massa da caixa (</a:t>
                </a:r>
                <a14:m>
                  <m:oMath xmlns:m="http://schemas.openxmlformats.org/officeDocument/2006/math">
                    <m:r>
                      <a:rPr lang="pt-BR" sz="2200" b="1" i="1" kern="0">
                        <a:solidFill>
                          <a:srgbClr val="A02B93"/>
                        </a:solidFill>
                        <a:effectLst/>
                        <a:latin typeface="Cambria Math" panose="02040503050406030204" pitchFamily="18" charset="0"/>
                        <a:ea typeface="Aptos" panose="020B0004020202020204" pitchFamily="34" charset="0"/>
                        <a:cs typeface="ArialNarrow"/>
                      </a:rPr>
                      <m:t>𝒙</m:t>
                    </m:r>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é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8 </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𝑘𝑔</m:t>
                    </m:r>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BB3A5D5A-FEA2-D242-A361-55CEDCC739CC}"/>
                  </a:ext>
                </a:extLst>
              </p:cNvPr>
              <p:cNvSpPr txBox="1">
                <a:spLocks noRot="1" noChangeAspect="1" noMove="1" noResize="1" noEditPoints="1" noAdjustHandles="1" noChangeArrowheads="1" noChangeShapeType="1" noTextEdit="1"/>
              </p:cNvSpPr>
              <p:nvPr/>
            </p:nvSpPr>
            <p:spPr>
              <a:xfrm>
                <a:off x="19050" y="5347151"/>
                <a:ext cx="6124574" cy="1446550"/>
              </a:xfrm>
              <a:prstGeom prst="rect">
                <a:avLst/>
              </a:prstGeom>
              <a:blipFill>
                <a:blip r:embed="rId3"/>
                <a:stretch>
                  <a:fillRect l="-1294" b="-759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0177F12B-1413-D9C5-E0F1-2863E372A7A2}"/>
                  </a:ext>
                </a:extLst>
              </p:cNvPr>
              <p:cNvSpPr txBox="1"/>
              <p:nvPr/>
            </p:nvSpPr>
            <p:spPr>
              <a:xfrm>
                <a:off x="6076951" y="758999"/>
                <a:ext cx="6076950" cy="6186309"/>
              </a:xfrm>
              <a:prstGeom prst="rect">
                <a:avLst/>
              </a:prstGeom>
              <a:noFill/>
            </p:spPr>
            <p:txBody>
              <a:bodyPr wrap="square">
                <a:spAutoFit/>
              </a:bodyPr>
              <a:lstStyle/>
              <a:p>
                <a:pPr marL="342900" lvl="0" indent="-342900">
                  <a:buFont typeface="Wingdings" panose="05000000000000000000" pitchFamily="2" charset="2"/>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Raiz ou solução de uma equação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Determinar a raiz ou solução de uma equação é encontrar o valor da incógnita que torna a igualdade verdadeira.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Determine a solução da equação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−15=35</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u="sng" kern="100" dirty="0">
                    <a:effectLst/>
                    <a:latin typeface="Arial Narrow" panose="020B0606020202030204" pitchFamily="34" charset="0"/>
                    <a:ea typeface="Times New Roman" panose="02020603050405020304" pitchFamily="18" charset="0"/>
                    <a:cs typeface="Times New Roman" panose="02020603050405020304" pitchFamily="18" charset="0"/>
                  </a:rPr>
                  <a:t>Resolução</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Para encontrar a solução de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−15=35</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devemos </a:t>
                </a:r>
                <a:r>
                  <a:rPr lang="pt-BR" sz="2200" b="1" i="1" kern="100" dirty="0">
                    <a:solidFill>
                      <a:srgbClr val="0B769F"/>
                    </a:solidFill>
                    <a:effectLst/>
                    <a:latin typeface="Arial Narrow" panose="020B0606020202030204" pitchFamily="34" charset="0"/>
                    <a:ea typeface="Times New Roman" panose="02020603050405020304" pitchFamily="18" charset="0"/>
                    <a:cs typeface="Times New Roman" panose="02020603050405020304" pitchFamily="18" charset="0"/>
                  </a:rPr>
                  <a:t>adicionar 15</a:t>
                </a:r>
                <a:r>
                  <a:rPr lang="pt-BR" sz="2200" i="1" kern="100" dirty="0">
                    <a:solidFill>
                      <a:srgbClr val="0B769F"/>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nos dois lados da equação, pois assim conseguimos isolar a incógnita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e manter a igualde.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−15</m:t>
                      </m:r>
                      <m:r>
                        <a:rPr lang="pt-BR" sz="2200" b="1" i="1" kern="100">
                          <a:solidFill>
                            <a:srgbClr val="0B769F"/>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B769F"/>
                          </a:solidFill>
                          <a:effectLst/>
                          <a:latin typeface="Cambria Math" panose="02040503050406030204" pitchFamily="18" charset="0"/>
                          <a:ea typeface="Times New Roman" panose="02020603050405020304" pitchFamily="18" charset="0"/>
                          <a:cs typeface="Times New Roman" panose="02020603050405020304" pitchFamily="18" charset="0"/>
                        </a:rPr>
                        <m:t>𝟏𝟓</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=35 </m:t>
                      </m:r>
                      <m:r>
                        <a:rPr lang="pt-BR" sz="2200" b="1" i="1" kern="100">
                          <a:solidFill>
                            <a:srgbClr val="0B769F"/>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B769F"/>
                          </a:solidFill>
                          <a:effectLst/>
                          <a:latin typeface="Cambria Math" panose="02040503050406030204" pitchFamily="18" charset="0"/>
                          <a:ea typeface="Times New Roman" panose="02020603050405020304" pitchFamily="18" charset="0"/>
                          <a:cs typeface="Times New Roman" panose="02020603050405020304" pitchFamily="18" charset="0"/>
                        </a:rPr>
                        <m:t>𝟏𝟓</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Vamos verificar essa solução, substituindo na equação, o valor de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encontrado. Assim: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−15=35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𝟓𝟎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−15=35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35=35</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Portanto,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=50</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é solução da equação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−15=35</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0177F12B-1413-D9C5-E0F1-2863E372A7A2}"/>
                  </a:ext>
                </a:extLst>
              </p:cNvPr>
              <p:cNvSpPr txBox="1">
                <a:spLocks noRot="1" noChangeAspect="1" noMove="1" noResize="1" noEditPoints="1" noAdjustHandles="1" noChangeArrowheads="1" noChangeShapeType="1" noTextEdit="1"/>
              </p:cNvSpPr>
              <p:nvPr/>
            </p:nvSpPr>
            <p:spPr>
              <a:xfrm>
                <a:off x="6076951" y="758999"/>
                <a:ext cx="6076950" cy="6186309"/>
              </a:xfrm>
              <a:prstGeom prst="rect">
                <a:avLst/>
              </a:prstGeom>
              <a:blipFill>
                <a:blip r:embed="rId4"/>
                <a:stretch>
                  <a:fillRect l="-1304" t="-888" r="-1304" b="-986"/>
                </a:stretch>
              </a:blipFill>
            </p:spPr>
            <p:txBody>
              <a:bodyPr/>
              <a:lstStyle/>
              <a:p>
                <a:r>
                  <a:rPr lang="pt-BR">
                    <a:noFill/>
                  </a:rPr>
                  <a:t> </a:t>
                </a:r>
              </a:p>
            </p:txBody>
          </p:sp>
        </mc:Fallback>
      </mc:AlternateContent>
      <p:pic>
        <p:nvPicPr>
          <p:cNvPr id="8" name="Gráfico 26" descr="Selo Tick1 com preenchimento sólido">
            <a:extLst>
              <a:ext uri="{FF2B5EF4-FFF2-40B4-BE49-F238E27FC236}">
                <a16:creationId xmlns:a16="http://schemas.microsoft.com/office/drawing/2014/main" id="{71BF3958-B02E-34EE-1059-31710B3036F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827673" y="6419849"/>
            <a:ext cx="373852" cy="373852"/>
          </a:xfrm>
          <a:prstGeom prst="rect">
            <a:avLst/>
          </a:prstGeom>
        </p:spPr>
      </p:pic>
    </p:spTree>
    <p:extLst>
      <p:ext uri="{BB962C8B-B14F-4D97-AF65-F5344CB8AC3E}">
        <p14:creationId xmlns:p14="http://schemas.microsoft.com/office/powerpoint/2010/main" val="13306509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E1B63523-C1DF-B754-6F14-4DAE87F64FAF}"/>
                  </a:ext>
                </a:extLst>
              </p:cNvPr>
              <p:cNvSpPr txBox="1"/>
              <p:nvPr/>
            </p:nvSpPr>
            <p:spPr>
              <a:xfrm>
                <a:off x="0" y="864357"/>
                <a:ext cx="6096000" cy="5447645"/>
              </a:xfrm>
              <a:prstGeom prst="rect">
                <a:avLst/>
              </a:prstGeom>
              <a:noFill/>
            </p:spPr>
            <p:txBody>
              <a:bodyPr wrap="square">
                <a:spAutoFit/>
              </a:bodyPr>
              <a:lstStyle/>
              <a:p>
                <a:pPr marL="342900" lvl="0" indent="-342900" algn="just">
                  <a:spcAft>
                    <a:spcPts val="800"/>
                  </a:spcAft>
                  <a:buFont typeface="Wingdings" panose="05000000000000000000" pitchFamily="2" charset="2"/>
                  <a:buChar char=""/>
                </a:pPr>
                <a:r>
                  <a:rPr lang="pt-BR" sz="2200" b="1" kern="0" dirty="0">
                    <a:solidFill>
                      <a:srgbClr val="000000"/>
                    </a:solidFill>
                    <a:effectLst/>
                    <a:latin typeface="Arial Narrow" panose="020B0606020202030204" pitchFamily="34" charset="0"/>
                    <a:ea typeface="Aptos" panose="020B0004020202020204" pitchFamily="34" charset="0"/>
                    <a:cs typeface="ArialNarrow"/>
                  </a:rPr>
                  <a:t>Mais exemplos de equação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b="1" kern="0" dirty="0">
                    <a:solidFill>
                      <a:srgbClr val="000000"/>
                    </a:solidFill>
                    <a:effectLst/>
                    <a:latin typeface="Arial Narrow" panose="020B0606020202030204" pitchFamily="34" charset="0"/>
                    <a:ea typeface="Aptos" panose="020B0004020202020204" pitchFamily="34" charset="0"/>
                    <a:cs typeface="ArialNarrow"/>
                  </a:rPr>
                  <a:t>Exemplo 1.</a:t>
                </a:r>
                <a:r>
                  <a:rPr lang="pt-BR" sz="2200" i="1" kern="0" dirty="0">
                    <a:solidFill>
                      <a:srgbClr val="000000"/>
                    </a:solidFill>
                    <a:effectLst/>
                    <a:latin typeface="Arial Narrow" panose="020B0606020202030204" pitchFamily="34" charset="0"/>
                    <a:ea typeface="Aptos" panose="020B0004020202020204" pitchFamily="34" charset="0"/>
                    <a:cs typeface="ArialNarrow"/>
                  </a:rPr>
                  <a:t> </a:t>
                </a:r>
                <a:r>
                  <a:rPr lang="pt-BR" sz="2200" kern="0" dirty="0">
                    <a:solidFill>
                      <a:srgbClr val="000000"/>
                    </a:solidFill>
                    <a:effectLst/>
                    <a:latin typeface="Arial Narrow" panose="020B0606020202030204" pitchFamily="34" charset="0"/>
                    <a:ea typeface="Aptos" panose="020B0004020202020204" pitchFamily="34" charset="0"/>
                    <a:cs typeface="ArialNarrow"/>
                  </a:rPr>
                  <a:t>Determine a equação, e sua solução, correspondente à sentença: </a:t>
                </a:r>
                <a:r>
                  <a:rPr lang="pt-BR" sz="2200" i="1" kern="0" dirty="0">
                    <a:solidFill>
                      <a:srgbClr val="000000"/>
                    </a:solidFill>
                    <a:effectLst/>
                    <a:latin typeface="Arial Narrow" panose="020B0606020202030204" pitchFamily="34" charset="0"/>
                    <a:ea typeface="Aptos" panose="020B0004020202020204" pitchFamily="34" charset="0"/>
                    <a:cs typeface="ArialNarrow"/>
                  </a:rPr>
                  <a:t>“O triplo de um número é igual a cinco menos o dobro desse número”</a:t>
                </a:r>
                <a:r>
                  <a:rPr lang="pt-BR" sz="2200" kern="0" dirty="0">
                    <a:solidFill>
                      <a:srgbClr val="000000"/>
                    </a:solidFill>
                    <a:effectLst/>
                    <a:latin typeface="Arial Narrow" panose="020B0606020202030204" pitchFamily="34" charset="0"/>
                    <a:ea typeface="Aptos" panose="020B0004020202020204" pitchFamily="34"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u="sng" kern="0" dirty="0">
                    <a:solidFill>
                      <a:srgbClr val="000000"/>
                    </a:solidFill>
                    <a:effectLst/>
                    <a:latin typeface="Arial Narrow" panose="020B0606020202030204" pitchFamily="34" charset="0"/>
                    <a:ea typeface="Aptos" panose="020B0004020202020204" pitchFamily="34" charset="0"/>
                    <a:cs typeface="ArialNarrow"/>
                  </a:rPr>
                  <a:t>Resolução</a:t>
                </a:r>
                <a:r>
                  <a:rPr lang="pt-BR" sz="2200" i="1" kern="0" dirty="0">
                    <a:solidFill>
                      <a:srgbClr val="000000"/>
                    </a:solidFill>
                    <a:effectLst/>
                    <a:latin typeface="Arial Narrow" panose="020B0606020202030204" pitchFamily="34" charset="0"/>
                    <a:ea typeface="Aptos" panose="020B0004020202020204" pitchFamily="34" charset="0"/>
                    <a:cs typeface="ArialNarrow"/>
                  </a:rPr>
                  <a:t>: Representando o número desconhecido por </a:t>
                </a:r>
                <a14:m>
                  <m:oMath xmlns:m="http://schemas.openxmlformats.org/officeDocument/2006/math">
                    <m:r>
                      <a:rPr lang="pt-BR" sz="2200" i="1" kern="0">
                        <a:solidFill>
                          <a:srgbClr val="000000"/>
                        </a:solidFill>
                        <a:effectLst/>
                        <a:latin typeface="Cambria Math" panose="02040503050406030204" pitchFamily="18" charset="0"/>
                        <a:ea typeface="Aptos" panose="020B0004020202020204" pitchFamily="34" charset="0"/>
                        <a:cs typeface="ArialNarrow"/>
                      </a:rPr>
                      <m:t>𝑥</m:t>
                    </m:r>
                  </m:oMath>
                </a14:m>
                <a:r>
                  <a:rPr lang="pt-BR" sz="2200" i="1" kern="0" dirty="0">
                    <a:solidFill>
                      <a:srgbClr val="000000"/>
                    </a:solidFill>
                    <a:effectLst/>
                    <a:latin typeface="Arial Narrow" panose="020B0606020202030204" pitchFamily="34" charset="0"/>
                    <a:ea typeface="Times New Roman" panose="02020603050405020304" pitchFamily="18" charset="0"/>
                    <a:cs typeface="ArialNarrow"/>
                  </a:rPr>
                  <a:t>,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Symbol" panose="05050102010706020507" pitchFamily="18" charset="2"/>
                  <a:buChar char=""/>
                </a:pPr>
                <a:r>
                  <a:rPr lang="pt-BR" sz="2200" i="1" kern="0" dirty="0">
                    <a:solidFill>
                      <a:srgbClr val="000000"/>
                    </a:solidFill>
                    <a:effectLst/>
                    <a:latin typeface="Arial Narrow" panose="020B0606020202030204" pitchFamily="34" charset="0"/>
                    <a:ea typeface="Aptos" panose="020B0004020202020204" pitchFamily="34" charset="0"/>
                    <a:cs typeface="ArialNarrow"/>
                  </a:rPr>
                  <a:t>O triplo de um número: </a:t>
                </a:r>
                <a14:m>
                  <m:oMath xmlns:m="http://schemas.openxmlformats.org/officeDocument/2006/math">
                    <m:r>
                      <a:rPr lang="pt-BR" sz="2200" i="1" kern="0">
                        <a:solidFill>
                          <a:srgbClr val="000000"/>
                        </a:solidFill>
                        <a:effectLst/>
                        <a:latin typeface="Cambria Math" panose="02040503050406030204" pitchFamily="18" charset="0"/>
                        <a:ea typeface="Aptos" panose="020B0004020202020204" pitchFamily="34" charset="0"/>
                        <a:cs typeface="ArialNarrow"/>
                      </a:rPr>
                      <m:t>3</m:t>
                    </m:r>
                    <m:r>
                      <a:rPr lang="pt-BR" sz="2200" i="1" kern="0">
                        <a:solidFill>
                          <a:srgbClr val="000000"/>
                        </a:solidFill>
                        <a:effectLst/>
                        <a:latin typeface="Cambria Math" panose="02040503050406030204" pitchFamily="18" charset="0"/>
                        <a:ea typeface="Aptos" panose="020B0004020202020204" pitchFamily="34" charset="0"/>
                        <a:cs typeface="ArialNarrow"/>
                      </a:rPr>
                      <m:t>𝑥</m:t>
                    </m:r>
                  </m:oMath>
                </a14:m>
                <a:r>
                  <a:rPr lang="pt-BR" sz="2200" i="1" kern="0" dirty="0">
                    <a:solidFill>
                      <a:srgbClr val="000000"/>
                    </a:solidFill>
                    <a:effectLst/>
                    <a:latin typeface="Arial Narrow" panose="020B0606020202030204" pitchFamily="34" charset="0"/>
                    <a:ea typeface="Times New Roman" panose="02020603050405020304" pitchFamily="18"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Symbol" panose="05050102010706020507" pitchFamily="18" charset="2"/>
                  <a:buChar char=""/>
                </a:pPr>
                <a:r>
                  <a:rPr lang="pt-BR" sz="2200" i="1" kern="0" dirty="0">
                    <a:solidFill>
                      <a:srgbClr val="000000"/>
                    </a:solidFill>
                    <a:effectLst/>
                    <a:latin typeface="Arial Narrow" panose="020B0606020202030204" pitchFamily="34" charset="0"/>
                    <a:ea typeface="Aptos" panose="020B0004020202020204" pitchFamily="34" charset="0"/>
                    <a:cs typeface="ArialNarrow"/>
                  </a:rPr>
                  <a:t>O dobro de um número: </a:t>
                </a:r>
                <a14:m>
                  <m:oMath xmlns:m="http://schemas.openxmlformats.org/officeDocument/2006/math">
                    <m:r>
                      <a:rPr lang="pt-BR" sz="2200" i="1" kern="0">
                        <a:solidFill>
                          <a:srgbClr val="000000"/>
                        </a:solidFill>
                        <a:effectLst/>
                        <a:latin typeface="Cambria Math" panose="02040503050406030204" pitchFamily="18" charset="0"/>
                        <a:ea typeface="Aptos" panose="020B0004020202020204" pitchFamily="34" charset="0"/>
                        <a:cs typeface="ArialNarrow"/>
                      </a:rPr>
                      <m:t>2</m:t>
                    </m:r>
                    <m:r>
                      <a:rPr lang="pt-BR" sz="2200" i="1" kern="0">
                        <a:solidFill>
                          <a:srgbClr val="000000"/>
                        </a:solidFill>
                        <a:effectLst/>
                        <a:latin typeface="Cambria Math" panose="02040503050406030204" pitchFamily="18" charset="0"/>
                        <a:ea typeface="Aptos" panose="020B0004020202020204" pitchFamily="34" charset="0"/>
                        <a:cs typeface="ArialNarrow"/>
                      </a:rPr>
                      <m:t>𝑥</m:t>
                    </m:r>
                  </m:oMath>
                </a14:m>
                <a:r>
                  <a:rPr lang="pt-BR" sz="2200" i="1" kern="0" dirty="0">
                    <a:solidFill>
                      <a:srgbClr val="000000"/>
                    </a:solidFill>
                    <a:effectLst/>
                    <a:latin typeface="Arial Narrow" panose="020B0606020202030204" pitchFamily="34" charset="0"/>
                    <a:ea typeface="Times New Roman" panose="02020603050405020304" pitchFamily="18"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Symbol" panose="05050102010706020507" pitchFamily="18" charset="2"/>
                  <a:buChar char=""/>
                </a:pPr>
                <a:r>
                  <a:rPr lang="pt-BR" sz="2200" i="1" kern="0" dirty="0">
                    <a:solidFill>
                      <a:srgbClr val="000000"/>
                    </a:solidFill>
                    <a:effectLst/>
                    <a:latin typeface="Arial Narrow" panose="020B0606020202030204" pitchFamily="34" charset="0"/>
                    <a:ea typeface="Aptos" panose="020B0004020202020204" pitchFamily="34" charset="0"/>
                    <a:cs typeface="ArialNarrow"/>
                  </a:rPr>
                  <a:t>Cinco menos o dobro de um número: </a:t>
                </a:r>
                <a14:m>
                  <m:oMath xmlns:m="http://schemas.openxmlformats.org/officeDocument/2006/math">
                    <m:r>
                      <a:rPr lang="pt-BR" sz="2200" i="1" kern="0">
                        <a:solidFill>
                          <a:srgbClr val="000000"/>
                        </a:solidFill>
                        <a:effectLst/>
                        <a:latin typeface="Cambria Math" panose="02040503050406030204" pitchFamily="18" charset="0"/>
                        <a:ea typeface="Aptos" panose="020B0004020202020204" pitchFamily="34" charset="0"/>
                        <a:cs typeface="ArialNarrow"/>
                      </a:rPr>
                      <m:t>5−2</m:t>
                    </m:r>
                    <m:r>
                      <a:rPr lang="pt-BR" sz="2200" i="1" kern="0">
                        <a:solidFill>
                          <a:srgbClr val="000000"/>
                        </a:solidFill>
                        <a:effectLst/>
                        <a:latin typeface="Cambria Math" panose="02040503050406030204" pitchFamily="18" charset="0"/>
                        <a:ea typeface="Aptos" panose="020B0004020202020204" pitchFamily="34" charset="0"/>
                        <a:cs typeface="ArialNarrow"/>
                      </a:rPr>
                      <m:t>𝑥</m:t>
                    </m:r>
                  </m:oMath>
                </a14:m>
                <a:r>
                  <a:rPr lang="pt-BR" sz="2200" i="1" kern="0" dirty="0">
                    <a:solidFill>
                      <a:srgbClr val="000000"/>
                    </a:solidFill>
                    <a:effectLst/>
                    <a:latin typeface="Arial Narrow" panose="020B0606020202030204" pitchFamily="34" charset="0"/>
                    <a:ea typeface="Times New Roman" panose="02020603050405020304" pitchFamily="18"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kern="0" dirty="0">
                    <a:solidFill>
                      <a:srgbClr val="000000"/>
                    </a:solidFill>
                    <a:effectLst/>
                    <a:latin typeface="Arial Narrow" panose="020B0606020202030204" pitchFamily="34" charset="0"/>
                    <a:ea typeface="Aptos" panose="020B0004020202020204" pitchFamily="34" charset="0"/>
                    <a:cs typeface="ArialNarrow"/>
                  </a:rPr>
                  <a:t>Dessa forma, a equação será:</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200" i="1" kern="0">
                          <a:solidFill>
                            <a:srgbClr val="000000"/>
                          </a:solidFill>
                          <a:effectLst/>
                          <a:latin typeface="Cambria Math" panose="02040503050406030204" pitchFamily="18" charset="0"/>
                          <a:ea typeface="Aptos" panose="020B0004020202020204" pitchFamily="34" charset="0"/>
                          <a:cs typeface="ArialNarrow"/>
                        </a:rPr>
                        <m:t>3</m:t>
                      </m:r>
                      <m:r>
                        <a:rPr lang="pt-BR" sz="2200" i="1" kern="0">
                          <a:solidFill>
                            <a:srgbClr val="000000"/>
                          </a:solidFill>
                          <a:effectLst/>
                          <a:latin typeface="Cambria Math" panose="02040503050406030204" pitchFamily="18" charset="0"/>
                          <a:ea typeface="Aptos" panose="020B0004020202020204" pitchFamily="34" charset="0"/>
                          <a:cs typeface="ArialNarrow"/>
                        </a:rPr>
                        <m:t>𝑥</m:t>
                      </m:r>
                      <m:r>
                        <a:rPr lang="pt-BR" sz="2200" i="1" kern="0">
                          <a:solidFill>
                            <a:srgbClr val="000000"/>
                          </a:solidFill>
                          <a:effectLst/>
                          <a:latin typeface="Cambria Math" panose="02040503050406030204" pitchFamily="18" charset="0"/>
                          <a:ea typeface="Aptos" panose="020B0004020202020204" pitchFamily="34" charset="0"/>
                          <a:cs typeface="ArialNarrow"/>
                        </a:rPr>
                        <m:t>=5−2</m:t>
                      </m:r>
                      <m:r>
                        <a:rPr lang="pt-BR" sz="2200" i="1" kern="0">
                          <a:solidFill>
                            <a:srgbClr val="000000"/>
                          </a:solidFill>
                          <a:effectLst/>
                          <a:latin typeface="Cambria Math" panose="02040503050406030204" pitchFamily="18" charset="0"/>
                          <a:ea typeface="Aptos" panose="020B0004020202020204" pitchFamily="34" charset="0"/>
                          <a:cs typeface="ArialNarrow"/>
                        </a:rPr>
                        <m:t>𝑥</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kern="0" dirty="0">
                    <a:solidFill>
                      <a:srgbClr val="000000"/>
                    </a:solidFill>
                    <a:effectLst/>
                    <a:latin typeface="Arial Narrow" panose="020B0606020202030204" pitchFamily="34" charset="0"/>
                    <a:ea typeface="Aptos" panose="020B0004020202020204" pitchFamily="34" charset="0"/>
                    <a:cs typeface="ArialNarrow"/>
                  </a:rPr>
                  <a:t>Primeiro, vamos </a:t>
                </a:r>
                <a:r>
                  <a:rPr lang="pt-BR" sz="2200" b="1" i="1" kern="0" dirty="0">
                    <a:solidFill>
                      <a:srgbClr val="0B769F"/>
                    </a:solidFill>
                    <a:effectLst/>
                    <a:latin typeface="Arial Narrow" panose="020B0606020202030204" pitchFamily="34" charset="0"/>
                    <a:ea typeface="Aptos" panose="020B0004020202020204" pitchFamily="34" charset="0"/>
                    <a:cs typeface="ArialNarrow"/>
                  </a:rPr>
                  <a:t>adicionar </a:t>
                </a:r>
                <a14:m>
                  <m:oMath xmlns:m="http://schemas.openxmlformats.org/officeDocument/2006/math">
                    <m:r>
                      <a:rPr lang="pt-BR" sz="2200" b="1" i="1" kern="0">
                        <a:solidFill>
                          <a:srgbClr val="0B769F"/>
                        </a:solidFill>
                        <a:effectLst/>
                        <a:latin typeface="Cambria Math" panose="02040503050406030204" pitchFamily="18" charset="0"/>
                        <a:ea typeface="Aptos" panose="020B0004020202020204" pitchFamily="34" charset="0"/>
                        <a:cs typeface="ArialNarrow"/>
                      </a:rPr>
                      <m:t>𝟐</m:t>
                    </m:r>
                    <m:r>
                      <a:rPr lang="pt-BR" sz="2200" b="1" i="1" kern="0">
                        <a:solidFill>
                          <a:srgbClr val="0B769F"/>
                        </a:solidFill>
                        <a:effectLst/>
                        <a:latin typeface="Cambria Math" panose="02040503050406030204" pitchFamily="18" charset="0"/>
                        <a:ea typeface="Aptos" panose="020B0004020202020204" pitchFamily="34" charset="0"/>
                        <a:cs typeface="ArialNarrow"/>
                      </a:rPr>
                      <m:t>𝒙</m:t>
                    </m:r>
                  </m:oMath>
                </a14:m>
                <a:r>
                  <a:rPr lang="pt-BR" sz="2200" i="1" kern="0" dirty="0">
                    <a:solidFill>
                      <a:srgbClr val="000000"/>
                    </a:solidFill>
                    <a:effectLst/>
                    <a:latin typeface="Arial Narrow" panose="020B0606020202030204" pitchFamily="34" charset="0"/>
                    <a:ea typeface="Times New Roman" panose="02020603050405020304" pitchFamily="18" charset="0"/>
                    <a:cs typeface="ArialNarrow"/>
                  </a:rPr>
                  <a:t>, nos dois membros da equação, para que a incógnita apareça apenas no 1º membro: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E1B63523-C1DF-B754-6F14-4DAE87F64FAF}"/>
                  </a:ext>
                </a:extLst>
              </p:cNvPr>
              <p:cNvSpPr txBox="1">
                <a:spLocks noRot="1" noChangeAspect="1" noMove="1" noResize="1" noEditPoints="1" noAdjustHandles="1" noChangeArrowheads="1" noChangeShapeType="1" noTextEdit="1"/>
              </p:cNvSpPr>
              <p:nvPr/>
            </p:nvSpPr>
            <p:spPr>
              <a:xfrm>
                <a:off x="0" y="864357"/>
                <a:ext cx="6096000" cy="5447645"/>
              </a:xfrm>
              <a:prstGeom prst="rect">
                <a:avLst/>
              </a:prstGeom>
              <a:blipFill>
                <a:blip r:embed="rId2"/>
                <a:stretch>
                  <a:fillRect l="-1300" t="-1008" r="-1300" b="-123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ACECB145-560D-A361-BC0B-F395E908066D}"/>
                  </a:ext>
                </a:extLst>
              </p:cNvPr>
              <p:cNvSpPr txBox="1"/>
              <p:nvPr/>
            </p:nvSpPr>
            <p:spPr>
              <a:xfrm>
                <a:off x="6096000" y="451890"/>
                <a:ext cx="6138862" cy="3720699"/>
              </a:xfrm>
              <a:prstGeom prst="rect">
                <a:avLst/>
              </a:prstGeom>
              <a:noFill/>
            </p:spPr>
            <p:txBody>
              <a:bodyPr wrap="square">
                <a:spAutoFit/>
              </a:bodyPr>
              <a:lstStyle/>
              <a:p>
                <a:pPr algn="just">
                  <a:spcAft>
                    <a:spcPts val="800"/>
                  </a:spcAft>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200" i="1" kern="0">
                          <a:solidFill>
                            <a:srgbClr val="000000"/>
                          </a:solidFill>
                          <a:effectLst/>
                          <a:latin typeface="Cambria Math" panose="02040503050406030204" pitchFamily="18" charset="0"/>
                          <a:ea typeface="Aptos" panose="020B0004020202020204" pitchFamily="34" charset="0"/>
                          <a:cs typeface="ArialNarrow"/>
                        </a:rPr>
                        <m:t>3</m:t>
                      </m:r>
                      <m:r>
                        <a:rPr lang="pt-BR" sz="2200" i="1" kern="0">
                          <a:solidFill>
                            <a:srgbClr val="000000"/>
                          </a:solidFill>
                          <a:effectLst/>
                          <a:latin typeface="Cambria Math" panose="02040503050406030204" pitchFamily="18" charset="0"/>
                          <a:ea typeface="Aptos" panose="020B0004020202020204" pitchFamily="34" charset="0"/>
                          <a:cs typeface="ArialNarrow"/>
                        </a:rPr>
                        <m:t>𝑥</m:t>
                      </m:r>
                      <m:r>
                        <a:rPr lang="pt-BR" sz="2200" b="1" i="1" kern="0">
                          <a:solidFill>
                            <a:srgbClr val="0B769F"/>
                          </a:solidFill>
                          <a:effectLst/>
                          <a:latin typeface="Cambria Math" panose="02040503050406030204" pitchFamily="18" charset="0"/>
                          <a:ea typeface="Aptos" panose="020B0004020202020204" pitchFamily="34" charset="0"/>
                          <a:cs typeface="ArialNarrow"/>
                        </a:rPr>
                        <m:t>+</m:t>
                      </m:r>
                      <m:r>
                        <a:rPr lang="pt-BR" sz="2200" b="1" i="1" kern="0">
                          <a:solidFill>
                            <a:srgbClr val="0B769F"/>
                          </a:solidFill>
                          <a:effectLst/>
                          <a:latin typeface="Cambria Math" panose="02040503050406030204" pitchFamily="18" charset="0"/>
                          <a:ea typeface="Aptos" panose="020B0004020202020204" pitchFamily="34" charset="0"/>
                          <a:cs typeface="ArialNarrow"/>
                        </a:rPr>
                        <m:t>𝟐</m:t>
                      </m:r>
                      <m:r>
                        <a:rPr lang="pt-BR" sz="2200" b="1" i="1" kern="0">
                          <a:solidFill>
                            <a:srgbClr val="0B769F"/>
                          </a:solidFill>
                          <a:effectLst/>
                          <a:latin typeface="Cambria Math" panose="02040503050406030204" pitchFamily="18" charset="0"/>
                          <a:ea typeface="Aptos" panose="020B0004020202020204" pitchFamily="34" charset="0"/>
                          <a:cs typeface="ArialNarrow"/>
                        </a:rPr>
                        <m:t>𝒙</m:t>
                      </m:r>
                      <m:r>
                        <a:rPr lang="pt-BR" sz="2200" i="1" kern="0">
                          <a:solidFill>
                            <a:srgbClr val="000000"/>
                          </a:solidFill>
                          <a:effectLst/>
                          <a:latin typeface="Cambria Math" panose="02040503050406030204" pitchFamily="18" charset="0"/>
                          <a:ea typeface="Aptos" panose="020B0004020202020204" pitchFamily="34" charset="0"/>
                          <a:cs typeface="ArialNarrow"/>
                        </a:rPr>
                        <m:t>=5−2</m:t>
                      </m:r>
                      <m:r>
                        <a:rPr lang="pt-BR" sz="2200" i="1" kern="0">
                          <a:solidFill>
                            <a:srgbClr val="000000"/>
                          </a:solidFill>
                          <a:effectLst/>
                          <a:latin typeface="Cambria Math" panose="02040503050406030204" pitchFamily="18" charset="0"/>
                          <a:ea typeface="Aptos" panose="020B0004020202020204" pitchFamily="34" charset="0"/>
                          <a:cs typeface="ArialNarrow"/>
                        </a:rPr>
                        <m:t>𝑥</m:t>
                      </m:r>
                      <m:r>
                        <a:rPr lang="pt-BR" sz="2200" i="1" kern="0">
                          <a:solidFill>
                            <a:srgbClr val="000000"/>
                          </a:solidFill>
                          <a:effectLst/>
                          <a:latin typeface="Cambria Math" panose="02040503050406030204" pitchFamily="18" charset="0"/>
                          <a:ea typeface="Aptos" panose="020B0004020202020204" pitchFamily="34" charset="0"/>
                          <a:cs typeface="ArialNarrow"/>
                        </a:rPr>
                        <m:t> </m:t>
                      </m:r>
                      <m:r>
                        <a:rPr lang="pt-BR" sz="2200" b="1" i="1" kern="0">
                          <a:solidFill>
                            <a:srgbClr val="0B769F"/>
                          </a:solidFill>
                          <a:effectLst/>
                          <a:latin typeface="Cambria Math" panose="02040503050406030204" pitchFamily="18" charset="0"/>
                          <a:ea typeface="Aptos" panose="020B0004020202020204" pitchFamily="34" charset="0"/>
                          <a:cs typeface="ArialNarrow"/>
                        </a:rPr>
                        <m:t>+</m:t>
                      </m:r>
                      <m:r>
                        <a:rPr lang="pt-BR" sz="2200" b="1" i="1" kern="0">
                          <a:solidFill>
                            <a:srgbClr val="0B769F"/>
                          </a:solidFill>
                          <a:effectLst/>
                          <a:latin typeface="Cambria Math" panose="02040503050406030204" pitchFamily="18" charset="0"/>
                          <a:ea typeface="Aptos" panose="020B0004020202020204" pitchFamily="34" charset="0"/>
                          <a:cs typeface="ArialNarrow"/>
                        </a:rPr>
                        <m:t>𝟐</m:t>
                      </m:r>
                      <m:r>
                        <a:rPr lang="pt-BR" sz="2200" b="1" i="1" kern="0">
                          <a:solidFill>
                            <a:srgbClr val="0B769F"/>
                          </a:solidFill>
                          <a:effectLst/>
                          <a:latin typeface="Cambria Math" panose="02040503050406030204" pitchFamily="18" charset="0"/>
                          <a:ea typeface="Aptos" panose="020B0004020202020204" pitchFamily="34" charset="0"/>
                          <a:cs typeface="ArialNarrow"/>
                        </a:rPr>
                        <m:t>𝒙</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200" i="1" kern="0">
                          <a:solidFill>
                            <a:srgbClr val="000000"/>
                          </a:solidFill>
                          <a:effectLst/>
                          <a:latin typeface="Cambria Math" panose="02040503050406030204" pitchFamily="18" charset="0"/>
                          <a:ea typeface="Aptos" panose="020B0004020202020204" pitchFamily="34" charset="0"/>
                          <a:cs typeface="ArialNarrow"/>
                        </a:rPr>
                        <m:t>5</m:t>
                      </m:r>
                      <m:r>
                        <a:rPr lang="pt-BR" sz="2200" i="1" kern="0">
                          <a:solidFill>
                            <a:srgbClr val="000000"/>
                          </a:solidFill>
                          <a:effectLst/>
                          <a:latin typeface="Cambria Math" panose="02040503050406030204" pitchFamily="18" charset="0"/>
                          <a:ea typeface="Aptos" panose="020B0004020202020204" pitchFamily="34" charset="0"/>
                          <a:cs typeface="ArialNarrow"/>
                        </a:rPr>
                        <m:t>𝑥</m:t>
                      </m:r>
                      <m:r>
                        <a:rPr lang="pt-BR" sz="2200" i="1" kern="0">
                          <a:solidFill>
                            <a:srgbClr val="000000"/>
                          </a:solidFill>
                          <a:effectLst/>
                          <a:latin typeface="Cambria Math" panose="02040503050406030204" pitchFamily="18" charset="0"/>
                          <a:ea typeface="Aptos" panose="020B0004020202020204" pitchFamily="34" charset="0"/>
                          <a:cs typeface="ArialNarrow"/>
                        </a:rPr>
                        <m:t>=5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200" i="1" kern="0" dirty="0">
                    <a:solidFill>
                      <a:srgbClr val="000000"/>
                    </a:solidFill>
                    <a:effectLst/>
                    <a:latin typeface="Arial Narrow" panose="020B0606020202030204" pitchFamily="34" charset="0"/>
                    <a:ea typeface="Aptos" panose="020B0004020202020204" pitchFamily="34" charset="0"/>
                    <a:cs typeface="ArialNarrow"/>
                  </a:rPr>
                  <a:t>Agora, para isolar a incógnita, iremos </a:t>
                </a:r>
                <a:r>
                  <a:rPr lang="pt-BR" sz="2200" b="1" i="1" kern="0" dirty="0">
                    <a:solidFill>
                      <a:srgbClr val="BF4E14"/>
                    </a:solidFill>
                    <a:effectLst/>
                    <a:latin typeface="Arial Narrow" panose="020B0606020202030204" pitchFamily="34" charset="0"/>
                    <a:ea typeface="Aptos" panose="020B0004020202020204" pitchFamily="34" charset="0"/>
                    <a:cs typeface="ArialNarrow"/>
                  </a:rPr>
                  <a:t>dividir por </a:t>
                </a:r>
                <a14:m>
                  <m:oMath xmlns:m="http://schemas.openxmlformats.org/officeDocument/2006/math">
                    <m:r>
                      <a:rPr lang="pt-BR" sz="2200" b="1" i="1" kern="0">
                        <a:solidFill>
                          <a:srgbClr val="BF4E14"/>
                        </a:solidFill>
                        <a:effectLst/>
                        <a:latin typeface="Cambria Math" panose="02040503050406030204" pitchFamily="18" charset="0"/>
                        <a:ea typeface="Aptos" panose="020B0004020202020204" pitchFamily="34" charset="0"/>
                        <a:cs typeface="ArialNarrow"/>
                      </a:rPr>
                      <m:t>𝟓</m:t>
                    </m:r>
                  </m:oMath>
                </a14:m>
                <a:r>
                  <a:rPr lang="pt-BR" sz="2200" i="1" kern="0" dirty="0">
                    <a:solidFill>
                      <a:srgbClr val="000000"/>
                    </a:solidFill>
                    <a:effectLst/>
                    <a:latin typeface="Arial Narrow" panose="020B0606020202030204" pitchFamily="34" charset="0"/>
                    <a:ea typeface="Aptos" panose="020B0004020202020204" pitchFamily="34" charset="0"/>
                    <a:cs typeface="ArialNarrow"/>
                  </a:rPr>
                  <a:t> os dois membros da equação</a:t>
                </a:r>
                <a:r>
                  <a:rPr lang="pt-BR" sz="2200" i="1" kern="0" dirty="0">
                    <a:solidFill>
                      <a:srgbClr val="000000"/>
                    </a:solidFill>
                    <a:effectLst/>
                    <a:latin typeface="Arial Narrow" panose="020B0606020202030204" pitchFamily="34" charset="0"/>
                    <a:ea typeface="Times New Roman" panose="02020603050405020304" pitchFamily="18"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14:m>
                  <m:oMathPara xmlns:m="http://schemas.openxmlformats.org/officeDocument/2006/math">
                    <m:oMathParaPr>
                      <m:jc m:val="centerGroup"/>
                    </m:oMathParaPr>
                    <m:oMath xmlns:m="http://schemas.openxmlformats.org/officeDocument/2006/math">
                      <m:f>
                        <m:fPr>
                          <m:ctrlPr>
                            <a:rPr lang="pt-BR" sz="2200" i="1" kern="0">
                              <a:solidFill>
                                <a:srgbClr val="000000"/>
                              </a:solidFill>
                              <a:effectLst/>
                              <a:latin typeface="Cambria Math" panose="02040503050406030204" pitchFamily="18" charset="0"/>
                              <a:ea typeface="Aptos" panose="020B0004020202020204" pitchFamily="34" charset="0"/>
                              <a:cs typeface="ArialNarrow"/>
                            </a:rPr>
                          </m:ctrlPr>
                        </m:fPr>
                        <m:num>
                          <m:r>
                            <a:rPr lang="pt-BR" sz="2200" i="1" kern="0">
                              <a:solidFill>
                                <a:srgbClr val="000000"/>
                              </a:solidFill>
                              <a:effectLst/>
                              <a:latin typeface="Cambria Math" panose="02040503050406030204" pitchFamily="18" charset="0"/>
                              <a:ea typeface="Aptos" panose="020B0004020202020204" pitchFamily="34" charset="0"/>
                              <a:cs typeface="ArialNarrow"/>
                            </a:rPr>
                            <m:t>5</m:t>
                          </m:r>
                          <m:r>
                            <a:rPr lang="pt-BR" sz="2200" i="1" kern="0">
                              <a:solidFill>
                                <a:srgbClr val="000000"/>
                              </a:solidFill>
                              <a:effectLst/>
                              <a:latin typeface="Cambria Math" panose="02040503050406030204" pitchFamily="18" charset="0"/>
                              <a:ea typeface="Aptos" panose="020B0004020202020204" pitchFamily="34" charset="0"/>
                              <a:cs typeface="ArialNarrow"/>
                            </a:rPr>
                            <m:t>𝑥</m:t>
                          </m:r>
                        </m:num>
                        <m:den>
                          <m:r>
                            <a:rPr lang="pt-BR" sz="2200" b="1" i="1" kern="0">
                              <a:solidFill>
                                <a:srgbClr val="BF4E14"/>
                              </a:solidFill>
                              <a:effectLst/>
                              <a:latin typeface="Cambria Math" panose="02040503050406030204" pitchFamily="18" charset="0"/>
                              <a:ea typeface="Aptos" panose="020B0004020202020204" pitchFamily="34" charset="0"/>
                              <a:cs typeface="ArialNarrow"/>
                            </a:rPr>
                            <m:t>𝟓</m:t>
                          </m:r>
                        </m:den>
                      </m:f>
                      <m:r>
                        <a:rPr lang="pt-BR" sz="2200" i="1" kern="0">
                          <a:solidFill>
                            <a:srgbClr val="000000"/>
                          </a:solidFill>
                          <a:effectLst/>
                          <a:latin typeface="Cambria Math" panose="02040503050406030204" pitchFamily="18" charset="0"/>
                          <a:ea typeface="Aptos" panose="020B0004020202020204" pitchFamily="34" charset="0"/>
                          <a:cs typeface="ArialNarrow"/>
                        </a:rPr>
                        <m:t>=</m:t>
                      </m:r>
                      <m:f>
                        <m:fPr>
                          <m:ctrlPr>
                            <a:rPr lang="pt-BR" sz="2200" i="1" kern="0">
                              <a:solidFill>
                                <a:srgbClr val="000000"/>
                              </a:solidFill>
                              <a:effectLst/>
                              <a:latin typeface="Cambria Math" panose="02040503050406030204" pitchFamily="18" charset="0"/>
                              <a:ea typeface="Aptos" panose="020B0004020202020204" pitchFamily="34" charset="0"/>
                              <a:cs typeface="ArialNarrow"/>
                            </a:rPr>
                          </m:ctrlPr>
                        </m:fPr>
                        <m:num>
                          <m:r>
                            <a:rPr lang="pt-BR" sz="2200" i="1" kern="0">
                              <a:solidFill>
                                <a:srgbClr val="000000"/>
                              </a:solidFill>
                              <a:effectLst/>
                              <a:latin typeface="Cambria Math" panose="02040503050406030204" pitchFamily="18" charset="0"/>
                              <a:ea typeface="Aptos" panose="020B0004020202020204" pitchFamily="34" charset="0"/>
                              <a:cs typeface="ArialNarrow"/>
                            </a:rPr>
                            <m:t>5</m:t>
                          </m:r>
                        </m:num>
                        <m:den>
                          <m:r>
                            <a:rPr lang="pt-BR" sz="2200" b="1" i="1" kern="0">
                              <a:solidFill>
                                <a:srgbClr val="BF4E14"/>
                              </a:solidFill>
                              <a:effectLst/>
                              <a:latin typeface="Cambria Math" panose="02040503050406030204" pitchFamily="18" charset="0"/>
                              <a:ea typeface="Aptos" panose="020B0004020202020204" pitchFamily="34" charset="0"/>
                              <a:cs typeface="ArialNarrow"/>
                            </a:rPr>
                            <m:t> </m:t>
                          </m:r>
                          <m:r>
                            <a:rPr lang="pt-BR" sz="2200" b="1" i="1" kern="0">
                              <a:solidFill>
                                <a:srgbClr val="BF4E14"/>
                              </a:solidFill>
                              <a:effectLst/>
                              <a:latin typeface="Cambria Math" panose="02040503050406030204" pitchFamily="18" charset="0"/>
                              <a:ea typeface="Aptos" panose="020B0004020202020204" pitchFamily="34" charset="0"/>
                              <a:cs typeface="ArialNarrow"/>
                            </a:rPr>
                            <m:t>𝟓</m:t>
                          </m:r>
                          <m:r>
                            <a:rPr lang="pt-BR" sz="2200" b="1" i="1" kern="0">
                              <a:solidFill>
                                <a:srgbClr val="BF4E14"/>
                              </a:solidFill>
                              <a:effectLst/>
                              <a:latin typeface="Cambria Math" panose="02040503050406030204" pitchFamily="18" charset="0"/>
                              <a:ea typeface="Aptos" panose="020B0004020202020204" pitchFamily="34" charset="0"/>
                              <a:cs typeface="ArialNarrow"/>
                            </a:rPr>
                            <m:t> </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14:m>
                  <m:oMathPara xmlns:m="http://schemas.openxmlformats.org/officeDocument/2006/math">
                    <m:oMathParaPr>
                      <m:jc m:val="centerGroup"/>
                    </m:oMathParaPr>
                    <m:oMath xmlns:m="http://schemas.openxmlformats.org/officeDocument/2006/math">
                      <m:r>
                        <a:rPr lang="pt-BR" sz="2200" i="1" kern="0">
                          <a:solidFill>
                            <a:srgbClr val="000000"/>
                          </a:solidFill>
                          <a:effectLst/>
                          <a:latin typeface="Cambria Math" panose="02040503050406030204" pitchFamily="18" charset="0"/>
                          <a:ea typeface="Aptos" panose="020B0004020202020204" pitchFamily="34" charset="0"/>
                          <a:cs typeface="ArialNarrow"/>
                        </a:rPr>
                        <m:t>𝑥</m:t>
                      </m:r>
                      <m:r>
                        <a:rPr lang="pt-BR" sz="2200" i="1" kern="0">
                          <a:solidFill>
                            <a:srgbClr val="000000"/>
                          </a:solidFill>
                          <a:effectLst/>
                          <a:latin typeface="Cambria Math" panose="02040503050406030204" pitchFamily="18" charset="0"/>
                          <a:ea typeface="Aptos" panose="020B0004020202020204" pitchFamily="34" charset="0"/>
                          <a:cs typeface="ArialNarrow"/>
                        </a:rPr>
                        <m:t>=1</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200" i="1" kern="0" dirty="0">
                    <a:solidFill>
                      <a:srgbClr val="000000"/>
                    </a:solidFill>
                    <a:effectLst/>
                    <a:latin typeface="Arial Narrow" panose="020B0606020202030204" pitchFamily="34" charset="0"/>
                    <a:ea typeface="Aptos" panose="020B0004020202020204" pitchFamily="34" charset="0"/>
                    <a:cs typeface="ArialNarrow"/>
                  </a:rPr>
                  <a:t>Portanto, </a:t>
                </a:r>
                <a14:m>
                  <m:oMath xmlns:m="http://schemas.openxmlformats.org/officeDocument/2006/math">
                    <m:r>
                      <a:rPr lang="pt-BR" sz="2200" i="1" kern="0">
                        <a:solidFill>
                          <a:srgbClr val="000000"/>
                        </a:solidFill>
                        <a:effectLst/>
                        <a:latin typeface="Cambria Math" panose="02040503050406030204" pitchFamily="18" charset="0"/>
                        <a:ea typeface="Aptos" panose="020B0004020202020204" pitchFamily="34" charset="0"/>
                        <a:cs typeface="ArialNarrow"/>
                      </a:rPr>
                      <m:t>𝑥</m:t>
                    </m:r>
                    <m:r>
                      <a:rPr lang="pt-BR" sz="2200" i="1" kern="0">
                        <a:solidFill>
                          <a:srgbClr val="000000"/>
                        </a:solidFill>
                        <a:effectLst/>
                        <a:latin typeface="Cambria Math" panose="02040503050406030204" pitchFamily="18" charset="0"/>
                        <a:ea typeface="Aptos" panose="020B0004020202020204" pitchFamily="34" charset="0"/>
                        <a:cs typeface="ArialNarrow"/>
                      </a:rPr>
                      <m:t>=1</m:t>
                    </m:r>
                  </m:oMath>
                </a14:m>
                <a:r>
                  <a:rPr lang="pt-BR" sz="2200" i="1" kern="0" dirty="0">
                    <a:solidFill>
                      <a:srgbClr val="000000"/>
                    </a:solidFill>
                    <a:effectLst/>
                    <a:latin typeface="Arial Narrow" panose="020B0606020202030204" pitchFamily="34" charset="0"/>
                    <a:ea typeface="Times New Roman" panose="02020603050405020304" pitchFamily="18" charset="0"/>
                    <a:cs typeface="ArialNarrow"/>
                  </a:rPr>
                  <a:t> é a solução da equação </a:t>
                </a:r>
                <a14:m>
                  <m:oMath xmlns:m="http://schemas.openxmlformats.org/officeDocument/2006/math">
                    <m:r>
                      <a:rPr lang="pt-BR" sz="2200" i="1" kern="0">
                        <a:solidFill>
                          <a:srgbClr val="000000"/>
                        </a:solidFill>
                        <a:effectLst/>
                        <a:latin typeface="Cambria Math" panose="02040503050406030204" pitchFamily="18" charset="0"/>
                        <a:ea typeface="Aptos" panose="020B0004020202020204" pitchFamily="34" charset="0"/>
                        <a:cs typeface="ArialNarrow"/>
                      </a:rPr>
                      <m:t>3</m:t>
                    </m:r>
                    <m:r>
                      <a:rPr lang="pt-BR" sz="2200" i="1" kern="0">
                        <a:solidFill>
                          <a:srgbClr val="000000"/>
                        </a:solidFill>
                        <a:effectLst/>
                        <a:latin typeface="Cambria Math" panose="02040503050406030204" pitchFamily="18" charset="0"/>
                        <a:ea typeface="Aptos" panose="020B0004020202020204" pitchFamily="34" charset="0"/>
                        <a:cs typeface="ArialNarrow"/>
                      </a:rPr>
                      <m:t>𝑥</m:t>
                    </m:r>
                    <m:r>
                      <a:rPr lang="pt-BR" sz="2200" i="1" kern="0">
                        <a:solidFill>
                          <a:srgbClr val="000000"/>
                        </a:solidFill>
                        <a:effectLst/>
                        <a:latin typeface="Cambria Math" panose="02040503050406030204" pitchFamily="18" charset="0"/>
                        <a:ea typeface="Aptos" panose="020B0004020202020204" pitchFamily="34" charset="0"/>
                        <a:cs typeface="ArialNarrow"/>
                      </a:rPr>
                      <m:t>=5−2</m:t>
                    </m:r>
                    <m:r>
                      <a:rPr lang="pt-BR" sz="2200" i="1" kern="0">
                        <a:solidFill>
                          <a:srgbClr val="000000"/>
                        </a:solidFill>
                        <a:effectLst/>
                        <a:latin typeface="Cambria Math" panose="02040503050406030204" pitchFamily="18" charset="0"/>
                        <a:ea typeface="Aptos" panose="020B0004020202020204" pitchFamily="34" charset="0"/>
                        <a:cs typeface="ArialNarrow"/>
                      </a:rPr>
                      <m:t>𝑥</m:t>
                    </m:r>
                  </m:oMath>
                </a14:m>
                <a:endParaRPr lang="pt-BR" sz="2200" dirty="0"/>
              </a:p>
            </p:txBody>
          </p:sp>
        </mc:Choice>
        <mc:Fallback xmlns="">
          <p:sp>
            <p:nvSpPr>
              <p:cNvPr id="5" name="CaixaDeTexto 4">
                <a:extLst>
                  <a:ext uri="{FF2B5EF4-FFF2-40B4-BE49-F238E27FC236}">
                    <a16:creationId xmlns:a16="http://schemas.microsoft.com/office/drawing/2014/main" id="{ACECB145-560D-A361-BC0B-F395E908066D}"/>
                  </a:ext>
                </a:extLst>
              </p:cNvPr>
              <p:cNvSpPr txBox="1">
                <a:spLocks noRot="1" noChangeAspect="1" noMove="1" noResize="1" noEditPoints="1" noAdjustHandles="1" noChangeArrowheads="1" noChangeShapeType="1" noTextEdit="1"/>
              </p:cNvSpPr>
              <p:nvPr/>
            </p:nvSpPr>
            <p:spPr>
              <a:xfrm>
                <a:off x="6096000" y="451890"/>
                <a:ext cx="6138862" cy="3720699"/>
              </a:xfrm>
              <a:prstGeom prst="rect">
                <a:avLst/>
              </a:prstGeom>
              <a:blipFill>
                <a:blip r:embed="rId3"/>
                <a:stretch>
                  <a:fillRect l="-1291" b="-2459"/>
                </a:stretch>
              </a:blipFill>
            </p:spPr>
            <p:txBody>
              <a:bodyPr/>
              <a:lstStyle/>
              <a:p>
                <a:r>
                  <a:rPr lang="pt-BR">
                    <a:noFill/>
                  </a:rPr>
                  <a:t> </a:t>
                </a:r>
              </a:p>
            </p:txBody>
          </p:sp>
        </mc:Fallback>
      </mc:AlternateContent>
    </p:spTree>
    <p:extLst>
      <p:ext uri="{BB962C8B-B14F-4D97-AF65-F5344CB8AC3E}">
        <p14:creationId xmlns:p14="http://schemas.microsoft.com/office/powerpoint/2010/main" val="24649597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D912107-A3CE-E75A-2637-E7F2B11B627F}"/>
              </a:ext>
            </a:extLst>
          </p:cNvPr>
          <p:cNvSpPr txBox="1"/>
          <p:nvPr/>
        </p:nvSpPr>
        <p:spPr>
          <a:xfrm>
            <a:off x="0" y="880149"/>
            <a:ext cx="6096000" cy="848437"/>
          </a:xfrm>
          <a:prstGeom prst="rect">
            <a:avLst/>
          </a:prstGeom>
          <a:noFill/>
        </p:spPr>
        <p:txBody>
          <a:bodyPr wrap="square">
            <a:spAutoFit/>
          </a:bodyPr>
          <a:lstStyle/>
          <a:p>
            <a:pPr algn="just">
              <a:lnSpc>
                <a:spcPct val="115000"/>
              </a:lnSpc>
              <a:spcAft>
                <a:spcPts val="800"/>
              </a:spcAft>
            </a:pPr>
            <a:r>
              <a:rPr lang="pt-BR" sz="2200" b="1" kern="0" dirty="0">
                <a:solidFill>
                  <a:srgbClr val="000000"/>
                </a:solidFill>
                <a:effectLst/>
                <a:latin typeface="Arial Narrow" panose="020B0606020202030204" pitchFamily="34" charset="0"/>
                <a:ea typeface="Aptos" panose="020B0004020202020204" pitchFamily="34" charset="0"/>
                <a:cs typeface="ArialNarrow"/>
              </a:rPr>
              <a:t>Exemplo 2.</a:t>
            </a:r>
            <a:r>
              <a:rPr lang="pt-BR" sz="2200" i="1" kern="0" dirty="0">
                <a:solidFill>
                  <a:srgbClr val="000000"/>
                </a:solidFill>
                <a:effectLst/>
                <a:latin typeface="Arial Narrow" panose="020B0606020202030204" pitchFamily="34" charset="0"/>
                <a:ea typeface="Aptos" panose="020B0004020202020204" pitchFamily="34" charset="0"/>
                <a:cs typeface="ArialNarrow"/>
              </a:rPr>
              <a:t> </a:t>
            </a:r>
            <a:r>
              <a:rPr lang="pt-BR" sz="2200" kern="0" dirty="0">
                <a:solidFill>
                  <a:srgbClr val="000000"/>
                </a:solidFill>
                <a:effectLst/>
                <a:latin typeface="Arial Narrow" panose="020B0606020202030204" pitchFamily="34" charset="0"/>
                <a:ea typeface="Aptos" panose="020B0004020202020204" pitchFamily="34" charset="0"/>
                <a:cs typeface="ArialNarrow"/>
              </a:rPr>
              <a:t>O perímetro do quadrado, a seguir, é igual a 20 cm.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Forma, Quadrado&#10;&#10;O conteúdo gerado por IA pode estar incorreto.">
            <a:extLst>
              <a:ext uri="{FF2B5EF4-FFF2-40B4-BE49-F238E27FC236}">
                <a16:creationId xmlns:a16="http://schemas.microsoft.com/office/drawing/2014/main" id="{C3DD2477-D754-D775-280F-2F827BB18ED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968000" y="1541780"/>
            <a:ext cx="2160000" cy="1796612"/>
          </a:xfrm>
          <a:prstGeom prst="rect">
            <a:avLst/>
          </a:prstGeom>
        </p:spPr>
      </p:pic>
      <p:sp>
        <p:nvSpPr>
          <p:cNvPr id="6" name="CaixaDeTexto 5">
            <a:extLst>
              <a:ext uri="{FF2B5EF4-FFF2-40B4-BE49-F238E27FC236}">
                <a16:creationId xmlns:a16="http://schemas.microsoft.com/office/drawing/2014/main" id="{3E88ED4C-82BA-E163-0C75-09DFB49B4F3D}"/>
              </a:ext>
            </a:extLst>
          </p:cNvPr>
          <p:cNvSpPr txBox="1"/>
          <p:nvPr/>
        </p:nvSpPr>
        <p:spPr>
          <a:xfrm>
            <a:off x="142875" y="3429000"/>
            <a:ext cx="5953125" cy="2897845"/>
          </a:xfrm>
          <a:prstGeom prst="rect">
            <a:avLst/>
          </a:prstGeom>
          <a:noFill/>
        </p:spPr>
        <p:txBody>
          <a:bodyPr wrap="square">
            <a:spAutoFit/>
          </a:bodyPr>
          <a:lstStyle/>
          <a:p>
            <a:pPr algn="just">
              <a:lnSpc>
                <a:spcPct val="115000"/>
              </a:lnSpc>
              <a:spcAft>
                <a:spcPts val="800"/>
              </a:spcAft>
            </a:pPr>
            <a:r>
              <a:rPr lang="pt-BR" sz="2200" i="1" kern="0" dirty="0">
                <a:solidFill>
                  <a:srgbClr val="000000"/>
                </a:solidFill>
                <a:effectLst/>
                <a:latin typeface="Arial Narrow" panose="020B0606020202030204" pitchFamily="34" charset="0"/>
                <a:ea typeface="Aptos" panose="020B0004020202020204" pitchFamily="34" charset="0"/>
                <a:cs typeface="ArialNarrow"/>
              </a:rPr>
              <a:t>Determine a equação que calcula o perímetro desse quadrado e descubra o valor de x.</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u="sng" kern="0" dirty="0">
                <a:solidFill>
                  <a:srgbClr val="000000"/>
                </a:solidFill>
                <a:effectLst/>
                <a:latin typeface="Arial Narrow" panose="020B0606020202030204" pitchFamily="34" charset="0"/>
                <a:ea typeface="Aptos" panose="020B0004020202020204" pitchFamily="34" charset="0"/>
                <a:cs typeface="ArialNarrow"/>
              </a:rPr>
              <a:t>Resolução</a:t>
            </a:r>
            <a:r>
              <a:rPr lang="pt-BR" sz="2200" i="1" kern="0" dirty="0">
                <a:solidFill>
                  <a:srgbClr val="000000"/>
                </a:solidFill>
                <a:effectLst/>
                <a:latin typeface="Arial Narrow" panose="020B0606020202030204" pitchFamily="34" charset="0"/>
                <a:ea typeface="Aptos" panose="020B0004020202020204" pitchFamily="34" charset="0"/>
                <a:cs typeface="ArialNarrow"/>
              </a:rPr>
              <a:t>: O perímetro de uma figura geométrica plana é a medida de seu contorno. Dessa forma, ele é calculado pela soma da medida dos seus lados</a:t>
            </a:r>
            <a:r>
              <a:rPr lang="pt-BR" sz="2200" i="1" kern="0" dirty="0">
                <a:solidFill>
                  <a:srgbClr val="000000"/>
                </a:solidFill>
                <a:effectLst/>
                <a:latin typeface="Arial Narrow" panose="020B0606020202030204" pitchFamily="34" charset="0"/>
                <a:ea typeface="Times New Roman" panose="02020603050405020304" pitchFamily="18" charset="0"/>
                <a:cs typeface="ArialNarrow"/>
              </a:rPr>
              <a:t>. E, ainda, a afirmação inicial, nos diz que o perímetro desse quadrado é igual a 20. Assim,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E130FF5B-BB7A-2376-8E6D-E83603D2D982}"/>
                  </a:ext>
                </a:extLst>
              </p:cNvPr>
              <p:cNvSpPr txBox="1"/>
              <p:nvPr/>
            </p:nvSpPr>
            <p:spPr>
              <a:xfrm>
                <a:off x="6096000" y="880149"/>
                <a:ext cx="6134100" cy="5612755"/>
              </a:xfrm>
              <a:prstGeom prst="rect">
                <a:avLst/>
              </a:prstGeom>
              <a:noFill/>
            </p:spPr>
            <p:txBody>
              <a:bodyPr wrap="square">
                <a:spAutoFit/>
              </a:bodyPr>
              <a:lstStyle/>
              <a:p>
                <a:pPr algn="just">
                  <a:lnSpc>
                    <a:spcPct val="115000"/>
                  </a:lnSpc>
                  <a:spcAft>
                    <a:spcPts val="800"/>
                  </a:spcAft>
                </a:pPr>
                <a14:m>
                  <m:oMathPara xmlns:m="http://schemas.openxmlformats.org/officeDocument/2006/math">
                    <m:oMathParaPr>
                      <m:jc m:val="centerGroup"/>
                    </m:oMathParaPr>
                    <m:oMath xmlns:m="http://schemas.openxmlformats.org/officeDocument/2006/math">
                      <m:d>
                        <m:dPr>
                          <m:ctrlPr>
                            <a:rPr lang="pt-BR" sz="2200" i="1" kern="0">
                              <a:solidFill>
                                <a:srgbClr val="000000"/>
                              </a:solidFill>
                              <a:effectLst/>
                              <a:latin typeface="Cambria Math" panose="02040503050406030204" pitchFamily="18" charset="0"/>
                              <a:ea typeface="Times New Roman" panose="02020603050405020304" pitchFamily="18" charset="0"/>
                              <a:cs typeface="ArialNarrow"/>
                            </a:rPr>
                          </m:ctrlPr>
                        </m:dPr>
                        <m:e>
                          <m:r>
                            <a:rPr lang="pt-BR" sz="2200" i="1" kern="0">
                              <a:solidFill>
                                <a:srgbClr val="000000"/>
                              </a:solidFill>
                              <a:effectLst/>
                              <a:latin typeface="Cambria Math" panose="02040503050406030204" pitchFamily="18" charset="0"/>
                              <a:ea typeface="Times New Roman" panose="02020603050405020304" pitchFamily="18" charset="0"/>
                              <a:cs typeface="ArialNarrow"/>
                            </a:rPr>
                            <m:t>𝑥</m:t>
                          </m:r>
                          <m:r>
                            <a:rPr lang="pt-BR" sz="2200" i="1" kern="0">
                              <a:solidFill>
                                <a:srgbClr val="000000"/>
                              </a:solidFill>
                              <a:effectLst/>
                              <a:latin typeface="Cambria Math" panose="02040503050406030204" pitchFamily="18" charset="0"/>
                              <a:ea typeface="Times New Roman" panose="02020603050405020304" pitchFamily="18" charset="0"/>
                              <a:cs typeface="ArialNarrow"/>
                            </a:rPr>
                            <m:t>+1</m:t>
                          </m:r>
                        </m:e>
                      </m:d>
                      <m:r>
                        <a:rPr lang="pt-BR" sz="2200" i="1" kern="0">
                          <a:solidFill>
                            <a:srgbClr val="000000"/>
                          </a:solidFill>
                          <a:effectLst/>
                          <a:latin typeface="Cambria Math" panose="02040503050406030204" pitchFamily="18" charset="0"/>
                          <a:ea typeface="Times New Roman" panose="02020603050405020304" pitchFamily="18" charset="0"/>
                          <a:cs typeface="ArialNarrow"/>
                        </a:rPr>
                        <m:t>+</m:t>
                      </m:r>
                      <m:d>
                        <m:dPr>
                          <m:ctrlPr>
                            <a:rPr lang="pt-BR" sz="2200" i="1" kern="0">
                              <a:solidFill>
                                <a:srgbClr val="000000"/>
                              </a:solidFill>
                              <a:effectLst/>
                              <a:latin typeface="Cambria Math" panose="02040503050406030204" pitchFamily="18" charset="0"/>
                              <a:ea typeface="Times New Roman" panose="02020603050405020304" pitchFamily="18" charset="0"/>
                              <a:cs typeface="ArialNarrow"/>
                            </a:rPr>
                          </m:ctrlPr>
                        </m:dPr>
                        <m:e>
                          <m:r>
                            <a:rPr lang="pt-BR" sz="2200" i="1" kern="0">
                              <a:solidFill>
                                <a:srgbClr val="000000"/>
                              </a:solidFill>
                              <a:effectLst/>
                              <a:latin typeface="Cambria Math" panose="02040503050406030204" pitchFamily="18" charset="0"/>
                              <a:ea typeface="Times New Roman" panose="02020603050405020304" pitchFamily="18" charset="0"/>
                              <a:cs typeface="ArialNarrow"/>
                            </a:rPr>
                            <m:t>𝑥</m:t>
                          </m:r>
                          <m:r>
                            <a:rPr lang="pt-BR" sz="2200" i="1" kern="0">
                              <a:solidFill>
                                <a:srgbClr val="000000"/>
                              </a:solidFill>
                              <a:effectLst/>
                              <a:latin typeface="Cambria Math" panose="02040503050406030204" pitchFamily="18" charset="0"/>
                              <a:ea typeface="Times New Roman" panose="02020603050405020304" pitchFamily="18" charset="0"/>
                              <a:cs typeface="ArialNarrow"/>
                            </a:rPr>
                            <m:t>+1</m:t>
                          </m:r>
                        </m:e>
                      </m:d>
                      <m:r>
                        <a:rPr lang="pt-BR" sz="2200" i="1" kern="0">
                          <a:solidFill>
                            <a:srgbClr val="000000"/>
                          </a:solidFill>
                          <a:effectLst/>
                          <a:latin typeface="Cambria Math" panose="02040503050406030204" pitchFamily="18" charset="0"/>
                          <a:ea typeface="Times New Roman" panose="02020603050405020304" pitchFamily="18" charset="0"/>
                          <a:cs typeface="ArialNarrow"/>
                        </a:rPr>
                        <m:t>+</m:t>
                      </m:r>
                      <m:d>
                        <m:dPr>
                          <m:ctrlPr>
                            <a:rPr lang="pt-BR" sz="2200" i="1" kern="0">
                              <a:solidFill>
                                <a:srgbClr val="000000"/>
                              </a:solidFill>
                              <a:effectLst/>
                              <a:latin typeface="Cambria Math" panose="02040503050406030204" pitchFamily="18" charset="0"/>
                              <a:ea typeface="Times New Roman" panose="02020603050405020304" pitchFamily="18" charset="0"/>
                              <a:cs typeface="ArialNarrow"/>
                            </a:rPr>
                          </m:ctrlPr>
                        </m:dPr>
                        <m:e>
                          <m:r>
                            <a:rPr lang="pt-BR" sz="2200" i="1" kern="0">
                              <a:solidFill>
                                <a:srgbClr val="000000"/>
                              </a:solidFill>
                              <a:effectLst/>
                              <a:latin typeface="Cambria Math" panose="02040503050406030204" pitchFamily="18" charset="0"/>
                              <a:ea typeface="Times New Roman" panose="02020603050405020304" pitchFamily="18" charset="0"/>
                              <a:cs typeface="ArialNarrow"/>
                            </a:rPr>
                            <m:t>𝑥</m:t>
                          </m:r>
                          <m:r>
                            <a:rPr lang="pt-BR" sz="2200" i="1" kern="0">
                              <a:solidFill>
                                <a:srgbClr val="000000"/>
                              </a:solidFill>
                              <a:effectLst/>
                              <a:latin typeface="Cambria Math" panose="02040503050406030204" pitchFamily="18" charset="0"/>
                              <a:ea typeface="Times New Roman" panose="02020603050405020304" pitchFamily="18" charset="0"/>
                              <a:cs typeface="ArialNarrow"/>
                            </a:rPr>
                            <m:t>+1</m:t>
                          </m:r>
                        </m:e>
                      </m:d>
                      <m:r>
                        <a:rPr lang="pt-BR" sz="2200" i="1" kern="0">
                          <a:solidFill>
                            <a:srgbClr val="000000"/>
                          </a:solidFill>
                          <a:effectLst/>
                          <a:latin typeface="Cambria Math" panose="02040503050406030204" pitchFamily="18" charset="0"/>
                          <a:ea typeface="Times New Roman" panose="02020603050405020304" pitchFamily="18" charset="0"/>
                          <a:cs typeface="ArialNarrow"/>
                        </a:rPr>
                        <m:t>+</m:t>
                      </m:r>
                      <m:d>
                        <m:dPr>
                          <m:ctrlPr>
                            <a:rPr lang="pt-BR" sz="2200" i="1" kern="0">
                              <a:solidFill>
                                <a:srgbClr val="000000"/>
                              </a:solidFill>
                              <a:effectLst/>
                              <a:latin typeface="Cambria Math" panose="02040503050406030204" pitchFamily="18" charset="0"/>
                              <a:ea typeface="Times New Roman" panose="02020603050405020304" pitchFamily="18" charset="0"/>
                              <a:cs typeface="ArialNarrow"/>
                            </a:rPr>
                          </m:ctrlPr>
                        </m:dPr>
                        <m:e>
                          <m:r>
                            <a:rPr lang="pt-BR" sz="2200" i="1" kern="0">
                              <a:solidFill>
                                <a:srgbClr val="000000"/>
                              </a:solidFill>
                              <a:effectLst/>
                              <a:latin typeface="Cambria Math" panose="02040503050406030204" pitchFamily="18" charset="0"/>
                              <a:ea typeface="Times New Roman" panose="02020603050405020304" pitchFamily="18" charset="0"/>
                              <a:cs typeface="ArialNarrow"/>
                            </a:rPr>
                            <m:t>𝑥</m:t>
                          </m:r>
                          <m:r>
                            <a:rPr lang="pt-BR" sz="2200" i="1" kern="0">
                              <a:solidFill>
                                <a:srgbClr val="000000"/>
                              </a:solidFill>
                              <a:effectLst/>
                              <a:latin typeface="Cambria Math" panose="02040503050406030204" pitchFamily="18" charset="0"/>
                              <a:ea typeface="Times New Roman" panose="02020603050405020304" pitchFamily="18" charset="0"/>
                              <a:cs typeface="ArialNarrow"/>
                            </a:rPr>
                            <m:t>+1</m:t>
                          </m:r>
                        </m:e>
                      </m:d>
                      <m:r>
                        <a:rPr lang="pt-BR" sz="2200" i="1" kern="0">
                          <a:solidFill>
                            <a:srgbClr val="000000"/>
                          </a:solidFill>
                          <a:effectLst/>
                          <a:latin typeface="Cambria Math" panose="02040503050406030204" pitchFamily="18" charset="0"/>
                          <a:ea typeface="Times New Roman" panose="02020603050405020304" pitchFamily="18" charset="0"/>
                          <a:cs typeface="ArialNarrow"/>
                        </a:rPr>
                        <m:t>=20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ArialNarrow"/>
                        </a:rPr>
                        <m:t>𝑥</m:t>
                      </m:r>
                      <m:r>
                        <a:rPr lang="pt-BR" sz="2200" i="1" kern="0">
                          <a:solidFill>
                            <a:srgbClr val="000000"/>
                          </a:solidFill>
                          <a:effectLst/>
                          <a:latin typeface="Cambria Math" panose="02040503050406030204" pitchFamily="18" charset="0"/>
                          <a:ea typeface="Times New Roman" panose="02020603050405020304" pitchFamily="18" charset="0"/>
                          <a:cs typeface="ArialNarrow"/>
                        </a:rPr>
                        <m:t>+</m:t>
                      </m:r>
                      <m:r>
                        <a:rPr lang="pt-BR" sz="2200" i="1" kern="0">
                          <a:solidFill>
                            <a:srgbClr val="000000"/>
                          </a:solidFill>
                          <a:effectLst/>
                          <a:latin typeface="Cambria Math" panose="02040503050406030204" pitchFamily="18" charset="0"/>
                          <a:ea typeface="Times New Roman" panose="02020603050405020304" pitchFamily="18" charset="0"/>
                          <a:cs typeface="ArialNarrow"/>
                        </a:rPr>
                        <m:t>𝑥</m:t>
                      </m:r>
                      <m:r>
                        <a:rPr lang="pt-BR" sz="2200" i="1" kern="0">
                          <a:solidFill>
                            <a:srgbClr val="000000"/>
                          </a:solidFill>
                          <a:effectLst/>
                          <a:latin typeface="Cambria Math" panose="02040503050406030204" pitchFamily="18" charset="0"/>
                          <a:ea typeface="Times New Roman" panose="02020603050405020304" pitchFamily="18" charset="0"/>
                          <a:cs typeface="ArialNarrow"/>
                        </a:rPr>
                        <m:t>+</m:t>
                      </m:r>
                      <m:r>
                        <a:rPr lang="pt-BR" sz="2200" i="1" kern="0">
                          <a:solidFill>
                            <a:srgbClr val="000000"/>
                          </a:solidFill>
                          <a:effectLst/>
                          <a:latin typeface="Cambria Math" panose="02040503050406030204" pitchFamily="18" charset="0"/>
                          <a:ea typeface="Times New Roman" panose="02020603050405020304" pitchFamily="18" charset="0"/>
                          <a:cs typeface="ArialNarrow"/>
                        </a:rPr>
                        <m:t>𝑥</m:t>
                      </m:r>
                      <m:r>
                        <a:rPr lang="pt-BR" sz="2200" i="1" kern="0">
                          <a:solidFill>
                            <a:srgbClr val="000000"/>
                          </a:solidFill>
                          <a:effectLst/>
                          <a:latin typeface="Cambria Math" panose="02040503050406030204" pitchFamily="18" charset="0"/>
                          <a:ea typeface="Times New Roman" panose="02020603050405020304" pitchFamily="18" charset="0"/>
                          <a:cs typeface="ArialNarrow"/>
                        </a:rPr>
                        <m:t>+</m:t>
                      </m:r>
                      <m:r>
                        <a:rPr lang="pt-BR" sz="2200" i="1" kern="0">
                          <a:solidFill>
                            <a:srgbClr val="000000"/>
                          </a:solidFill>
                          <a:effectLst/>
                          <a:latin typeface="Cambria Math" panose="02040503050406030204" pitchFamily="18" charset="0"/>
                          <a:ea typeface="Times New Roman" panose="02020603050405020304" pitchFamily="18" charset="0"/>
                          <a:cs typeface="ArialNarrow"/>
                        </a:rPr>
                        <m:t>𝑥</m:t>
                      </m:r>
                      <m:r>
                        <a:rPr lang="pt-BR" sz="2200" i="1" kern="0">
                          <a:solidFill>
                            <a:srgbClr val="000000"/>
                          </a:solidFill>
                          <a:effectLst/>
                          <a:latin typeface="Cambria Math" panose="02040503050406030204" pitchFamily="18" charset="0"/>
                          <a:ea typeface="Times New Roman" panose="02020603050405020304" pitchFamily="18" charset="0"/>
                          <a:cs typeface="ArialNarrow"/>
                        </a:rPr>
                        <m:t> +1+1+1+1=20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ArialNarrow"/>
                        </a:rPr>
                        <m:t>4</m:t>
                      </m:r>
                      <m:r>
                        <a:rPr lang="pt-BR" sz="2200" i="1" kern="0">
                          <a:solidFill>
                            <a:srgbClr val="000000"/>
                          </a:solidFill>
                          <a:effectLst/>
                          <a:latin typeface="Cambria Math" panose="02040503050406030204" pitchFamily="18" charset="0"/>
                          <a:ea typeface="Times New Roman" panose="02020603050405020304" pitchFamily="18" charset="0"/>
                          <a:cs typeface="ArialNarrow"/>
                        </a:rPr>
                        <m:t>𝑥</m:t>
                      </m:r>
                      <m:r>
                        <a:rPr lang="pt-BR" sz="2200" i="1" kern="0">
                          <a:solidFill>
                            <a:srgbClr val="000000"/>
                          </a:solidFill>
                          <a:effectLst/>
                          <a:latin typeface="Cambria Math" panose="02040503050406030204" pitchFamily="18" charset="0"/>
                          <a:ea typeface="Times New Roman" panose="02020603050405020304" pitchFamily="18" charset="0"/>
                          <a:cs typeface="ArialNarrow"/>
                        </a:rPr>
                        <m:t>+4=20</m:t>
                      </m:r>
                    </m:oMath>
                  </m:oMathPara>
                </a14:m>
                <a:endParaRPr lang="pt-BR" sz="2200" kern="0" dirty="0">
                  <a:solidFill>
                    <a:srgbClr val="000000"/>
                  </a:solidFill>
                  <a:effectLst/>
                  <a:latin typeface="Aptos" panose="020B0004020202020204" pitchFamily="34" charset="0"/>
                  <a:ea typeface="Times New Roman" panose="02020603050405020304" pitchFamily="18" charset="0"/>
                  <a:cs typeface="ArialNarrow"/>
                </a:endParaRPr>
              </a:p>
              <a:p>
                <a:pPr algn="just">
                  <a:lnSpc>
                    <a:spcPct val="115000"/>
                  </a:lnSpc>
                  <a:spcAft>
                    <a:spcPts val="800"/>
                  </a:spcAft>
                </a:pPr>
                <a:r>
                  <a:rPr lang="pt-BR" sz="2200" i="1" kern="0" dirty="0">
                    <a:solidFill>
                      <a:srgbClr val="000000"/>
                    </a:solidFill>
                    <a:effectLst/>
                    <a:latin typeface="Arial Narrow" panose="020B0606020202030204" pitchFamily="34" charset="0"/>
                    <a:ea typeface="Times New Roman" panose="02020603050405020304" pitchFamily="18" charset="0"/>
                    <a:cs typeface="ArialNarrow"/>
                  </a:rPr>
                  <a:t>Para descobrir o valor de </a:t>
                </a:r>
                <a14:m>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ArialNarrow"/>
                      </a:rPr>
                      <m:t>𝑥</m:t>
                    </m:r>
                  </m:oMath>
                </a14:m>
                <a:r>
                  <a:rPr lang="pt-BR" sz="2200" i="1" kern="0" dirty="0">
                    <a:solidFill>
                      <a:srgbClr val="000000"/>
                    </a:solidFill>
                    <a:effectLst/>
                    <a:latin typeface="Arial Narrow" panose="020B0606020202030204" pitchFamily="34" charset="0"/>
                    <a:ea typeface="Times New Roman" panose="02020603050405020304" pitchFamily="18" charset="0"/>
                    <a:cs typeface="ArialNarrow"/>
                  </a:rPr>
                  <a:t>, primeiro </a:t>
                </a:r>
                <a:r>
                  <a:rPr lang="pt-BR" sz="2200" b="1" i="1" kern="0" dirty="0">
                    <a:solidFill>
                      <a:srgbClr val="0B769F"/>
                    </a:solidFill>
                    <a:effectLst/>
                    <a:latin typeface="Arial Narrow" panose="020B0606020202030204" pitchFamily="34" charset="0"/>
                    <a:ea typeface="Times New Roman" panose="02020603050405020304" pitchFamily="18" charset="0"/>
                    <a:cs typeface="ArialNarrow"/>
                  </a:rPr>
                  <a:t>subtraímos 4</a:t>
                </a:r>
                <a:r>
                  <a:rPr lang="pt-BR" sz="2200" i="1" kern="0" dirty="0">
                    <a:solidFill>
                      <a:srgbClr val="000000"/>
                    </a:solidFill>
                    <a:effectLst/>
                    <a:latin typeface="Arial Narrow" panose="020B0606020202030204" pitchFamily="34" charset="0"/>
                    <a:ea typeface="Times New Roman" panose="02020603050405020304" pitchFamily="18" charset="0"/>
                    <a:cs typeface="ArialNarrow"/>
                  </a:rPr>
                  <a:t> de ambos os lados da equação: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ArialNarrow"/>
                        </a:rPr>
                        <m:t>4</m:t>
                      </m:r>
                      <m:r>
                        <a:rPr lang="pt-BR" sz="2200" i="1" kern="0">
                          <a:solidFill>
                            <a:srgbClr val="000000"/>
                          </a:solidFill>
                          <a:effectLst/>
                          <a:latin typeface="Cambria Math" panose="02040503050406030204" pitchFamily="18" charset="0"/>
                          <a:ea typeface="Times New Roman" panose="02020603050405020304" pitchFamily="18" charset="0"/>
                          <a:cs typeface="ArialNarrow"/>
                        </a:rPr>
                        <m:t>𝑥</m:t>
                      </m:r>
                      <m:r>
                        <a:rPr lang="pt-BR" sz="2200" i="1" kern="0">
                          <a:solidFill>
                            <a:srgbClr val="000000"/>
                          </a:solidFill>
                          <a:effectLst/>
                          <a:latin typeface="Cambria Math" panose="02040503050406030204" pitchFamily="18" charset="0"/>
                          <a:ea typeface="Times New Roman" panose="02020603050405020304" pitchFamily="18" charset="0"/>
                          <a:cs typeface="ArialNarrow"/>
                        </a:rPr>
                        <m:t>+4</m:t>
                      </m:r>
                      <m:r>
                        <a:rPr lang="pt-BR" sz="2200" b="1" i="1" kern="0">
                          <a:solidFill>
                            <a:srgbClr val="0B769F"/>
                          </a:solidFill>
                          <a:effectLst/>
                          <a:latin typeface="Cambria Math" panose="02040503050406030204" pitchFamily="18" charset="0"/>
                          <a:ea typeface="Times New Roman" panose="02020603050405020304" pitchFamily="18" charset="0"/>
                          <a:cs typeface="ArialNarrow"/>
                        </a:rPr>
                        <m:t>−</m:t>
                      </m:r>
                      <m:r>
                        <a:rPr lang="pt-BR" sz="2200" b="1" i="1" kern="0">
                          <a:solidFill>
                            <a:srgbClr val="0B769F"/>
                          </a:solidFill>
                          <a:effectLst/>
                          <a:latin typeface="Cambria Math" panose="02040503050406030204" pitchFamily="18" charset="0"/>
                          <a:ea typeface="Times New Roman" panose="02020603050405020304" pitchFamily="18" charset="0"/>
                          <a:cs typeface="ArialNarrow"/>
                        </a:rPr>
                        <m:t>𝟒</m:t>
                      </m:r>
                      <m:r>
                        <a:rPr lang="pt-BR" sz="2200" i="1" kern="0">
                          <a:solidFill>
                            <a:srgbClr val="000000"/>
                          </a:solidFill>
                          <a:effectLst/>
                          <a:latin typeface="Cambria Math" panose="02040503050406030204" pitchFamily="18" charset="0"/>
                          <a:ea typeface="Times New Roman" panose="02020603050405020304" pitchFamily="18" charset="0"/>
                          <a:cs typeface="ArialNarrow"/>
                        </a:rPr>
                        <m:t>=20 </m:t>
                      </m:r>
                      <m:r>
                        <a:rPr lang="pt-BR" sz="2200" b="1" i="1" kern="0">
                          <a:solidFill>
                            <a:srgbClr val="0B769F"/>
                          </a:solidFill>
                          <a:effectLst/>
                          <a:latin typeface="Cambria Math" panose="02040503050406030204" pitchFamily="18" charset="0"/>
                          <a:ea typeface="Times New Roman" panose="02020603050405020304" pitchFamily="18" charset="0"/>
                          <a:cs typeface="ArialNarrow"/>
                        </a:rPr>
                        <m:t>−</m:t>
                      </m:r>
                      <m:r>
                        <a:rPr lang="pt-BR" sz="2200" b="1" i="1" kern="0">
                          <a:solidFill>
                            <a:srgbClr val="0B769F"/>
                          </a:solidFill>
                          <a:effectLst/>
                          <a:latin typeface="Cambria Math" panose="02040503050406030204" pitchFamily="18" charset="0"/>
                          <a:ea typeface="Times New Roman" panose="02020603050405020304" pitchFamily="18" charset="0"/>
                          <a:cs typeface="ArialNarrow"/>
                        </a:rPr>
                        <m:t>𝟒</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ArialNarrow"/>
                        </a:rPr>
                        <m:t>4</m:t>
                      </m:r>
                      <m:r>
                        <a:rPr lang="pt-BR" sz="2200" i="1" kern="0">
                          <a:solidFill>
                            <a:srgbClr val="000000"/>
                          </a:solidFill>
                          <a:effectLst/>
                          <a:latin typeface="Cambria Math" panose="02040503050406030204" pitchFamily="18" charset="0"/>
                          <a:ea typeface="Times New Roman" panose="02020603050405020304" pitchFamily="18" charset="0"/>
                          <a:cs typeface="ArialNarrow"/>
                        </a:rPr>
                        <m:t>𝑥</m:t>
                      </m:r>
                      <m:r>
                        <a:rPr lang="pt-BR" sz="2200" i="1" kern="0">
                          <a:solidFill>
                            <a:srgbClr val="000000"/>
                          </a:solidFill>
                          <a:effectLst/>
                          <a:latin typeface="Cambria Math" panose="02040503050406030204" pitchFamily="18" charset="0"/>
                          <a:ea typeface="Times New Roman" panose="02020603050405020304" pitchFamily="18" charset="0"/>
                          <a:cs typeface="ArialNarrow"/>
                        </a:rPr>
                        <m:t>=16</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i="1" kern="0" dirty="0">
                    <a:solidFill>
                      <a:srgbClr val="000000"/>
                    </a:solidFill>
                    <a:effectLst/>
                    <a:latin typeface="Arial Narrow" panose="020B0606020202030204" pitchFamily="34" charset="0"/>
                    <a:ea typeface="Times New Roman" panose="02020603050405020304" pitchFamily="18" charset="0"/>
                    <a:cs typeface="ArialNarrow"/>
                  </a:rPr>
                  <a:t>E agora, </a:t>
                </a:r>
                <a:r>
                  <a:rPr lang="pt-BR" sz="2200" b="1" i="1" kern="0" dirty="0">
                    <a:solidFill>
                      <a:srgbClr val="BF4E14"/>
                    </a:solidFill>
                    <a:effectLst/>
                    <a:latin typeface="Arial Narrow" panose="020B0606020202030204" pitchFamily="34" charset="0"/>
                    <a:ea typeface="Aptos" panose="020B0004020202020204" pitchFamily="34" charset="0"/>
                    <a:cs typeface="ArialNarrow"/>
                  </a:rPr>
                  <a:t>dividimos por 4</a:t>
                </a:r>
                <a:r>
                  <a:rPr lang="pt-BR" sz="2200" i="1" kern="0" dirty="0">
                    <a:solidFill>
                      <a:srgbClr val="000000"/>
                    </a:solidFill>
                    <a:effectLst/>
                    <a:latin typeface="Arial Narrow" panose="020B0606020202030204" pitchFamily="34" charset="0"/>
                    <a:ea typeface="Times New Roman" panose="02020603050405020304" pitchFamily="18" charset="0"/>
                    <a:cs typeface="ArialNarrow"/>
                  </a:rPr>
                  <a:t> os dois membros da equação: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200" i="1" kern="0">
                              <a:solidFill>
                                <a:srgbClr val="000000"/>
                              </a:solidFill>
                              <a:effectLst/>
                              <a:latin typeface="Cambria Math" panose="02040503050406030204" pitchFamily="18" charset="0"/>
                              <a:ea typeface="Times New Roman" panose="02020603050405020304" pitchFamily="18" charset="0"/>
                              <a:cs typeface="ArialNarrow"/>
                            </a:rPr>
                          </m:ctrlPr>
                        </m:fPr>
                        <m:num>
                          <m:r>
                            <a:rPr lang="pt-BR" sz="2200" i="1" strike="sngStrike" kern="0">
                              <a:solidFill>
                                <a:srgbClr val="000000"/>
                              </a:solidFill>
                              <a:effectLst/>
                              <a:latin typeface="Cambria Math" panose="02040503050406030204" pitchFamily="18" charset="0"/>
                              <a:ea typeface="Times New Roman" panose="02020603050405020304" pitchFamily="18" charset="0"/>
                              <a:cs typeface="ArialNarrow"/>
                            </a:rPr>
                            <m:t>4</m:t>
                          </m:r>
                          <m:r>
                            <a:rPr lang="pt-BR" sz="2200" i="1" kern="0">
                              <a:solidFill>
                                <a:srgbClr val="000000"/>
                              </a:solidFill>
                              <a:effectLst/>
                              <a:latin typeface="Cambria Math" panose="02040503050406030204" pitchFamily="18" charset="0"/>
                              <a:ea typeface="Times New Roman" panose="02020603050405020304" pitchFamily="18" charset="0"/>
                              <a:cs typeface="ArialNarrow"/>
                            </a:rPr>
                            <m:t>𝑥</m:t>
                          </m:r>
                        </m:num>
                        <m:den>
                          <m:r>
                            <a:rPr lang="pt-BR" sz="2200" b="1" i="1" strike="sngStrike" kern="0">
                              <a:solidFill>
                                <a:srgbClr val="BF4E14"/>
                              </a:solidFill>
                              <a:effectLst/>
                              <a:latin typeface="Cambria Math" panose="02040503050406030204" pitchFamily="18" charset="0"/>
                              <a:ea typeface="Times New Roman" panose="02020603050405020304" pitchFamily="18" charset="0"/>
                              <a:cs typeface="ArialNarrow"/>
                            </a:rPr>
                            <m:t>𝟒</m:t>
                          </m:r>
                        </m:den>
                      </m:f>
                      <m:r>
                        <a:rPr lang="pt-BR" sz="2200" i="1" kern="0">
                          <a:solidFill>
                            <a:srgbClr val="000000"/>
                          </a:solidFill>
                          <a:effectLst/>
                          <a:latin typeface="Cambria Math" panose="02040503050406030204" pitchFamily="18" charset="0"/>
                          <a:ea typeface="Times New Roman" panose="02020603050405020304" pitchFamily="18" charset="0"/>
                          <a:cs typeface="ArialNarrow"/>
                        </a:rPr>
                        <m:t>=</m:t>
                      </m:r>
                      <m:f>
                        <m:fPr>
                          <m:ctrlPr>
                            <a:rPr lang="pt-BR" sz="2200" i="1" kern="0">
                              <a:solidFill>
                                <a:srgbClr val="000000"/>
                              </a:solidFill>
                              <a:effectLst/>
                              <a:latin typeface="Cambria Math" panose="02040503050406030204" pitchFamily="18" charset="0"/>
                              <a:ea typeface="Times New Roman" panose="02020603050405020304" pitchFamily="18" charset="0"/>
                              <a:cs typeface="ArialNarrow"/>
                            </a:rPr>
                          </m:ctrlPr>
                        </m:fPr>
                        <m:num>
                          <m:r>
                            <a:rPr lang="pt-BR" sz="2200" i="1" kern="0">
                              <a:solidFill>
                                <a:srgbClr val="000000"/>
                              </a:solidFill>
                              <a:effectLst/>
                              <a:latin typeface="Cambria Math" panose="02040503050406030204" pitchFamily="18" charset="0"/>
                              <a:ea typeface="Times New Roman" panose="02020603050405020304" pitchFamily="18" charset="0"/>
                              <a:cs typeface="ArialNarrow"/>
                            </a:rPr>
                            <m:t>16</m:t>
                          </m:r>
                        </m:num>
                        <m:den>
                          <m:r>
                            <a:rPr lang="pt-BR" sz="2200" b="1" i="1" kern="0">
                              <a:solidFill>
                                <a:srgbClr val="BF4E14"/>
                              </a:solidFill>
                              <a:effectLst/>
                              <a:latin typeface="Cambria Math" panose="02040503050406030204" pitchFamily="18" charset="0"/>
                              <a:ea typeface="Times New Roman" panose="02020603050405020304" pitchFamily="18" charset="0"/>
                              <a:cs typeface="ArialNarrow"/>
                            </a:rPr>
                            <m:t>𝟒</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ArialNarrow"/>
                        </a:rPr>
                        <m:t>𝑥</m:t>
                      </m:r>
                      <m:r>
                        <a:rPr lang="pt-BR" sz="2200" i="1" kern="0">
                          <a:solidFill>
                            <a:srgbClr val="000000"/>
                          </a:solidFill>
                          <a:effectLst/>
                          <a:latin typeface="Cambria Math" panose="02040503050406030204" pitchFamily="18" charset="0"/>
                          <a:ea typeface="Times New Roman" panose="02020603050405020304" pitchFamily="18" charset="0"/>
                          <a:cs typeface="ArialNarrow"/>
                        </a:rPr>
                        <m:t>=4</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solidFill>
                      <a:srgbClr val="000000"/>
                    </a:solidFill>
                    <a:effectLst/>
                    <a:latin typeface="Arial Narrow" panose="020B0606020202030204" pitchFamily="34" charset="0"/>
                    <a:ea typeface="Times New Roman" panose="02020603050405020304" pitchFamily="18" charset="0"/>
                    <a:cs typeface="ArialNarrow"/>
                  </a:rPr>
                  <a:t>Portanto, </a:t>
                </a:r>
                <a14:m>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ArialNarrow"/>
                      </a:rPr>
                      <m:t>𝑥</m:t>
                    </m:r>
                    <m:r>
                      <a:rPr lang="pt-BR" sz="2200" i="1" kern="0">
                        <a:solidFill>
                          <a:srgbClr val="000000"/>
                        </a:solidFill>
                        <a:effectLst/>
                        <a:latin typeface="Cambria Math" panose="02040503050406030204" pitchFamily="18" charset="0"/>
                        <a:ea typeface="Times New Roman" panose="02020603050405020304" pitchFamily="18" charset="0"/>
                        <a:cs typeface="ArialNarrow"/>
                      </a:rPr>
                      <m:t>=4</m:t>
                    </m:r>
                  </m:oMath>
                </a14:m>
                <a:r>
                  <a:rPr lang="pt-BR" sz="2200" i="1" kern="0" dirty="0">
                    <a:solidFill>
                      <a:srgbClr val="000000"/>
                    </a:solidFill>
                    <a:effectLst/>
                    <a:latin typeface="Arial Narrow" panose="020B0606020202030204" pitchFamily="34" charset="0"/>
                    <a:ea typeface="Times New Roman" panose="02020603050405020304" pitchFamily="18" charset="0"/>
                    <a:cs typeface="ArialNarrow"/>
                  </a:rPr>
                  <a:t>.</a:t>
                </a:r>
                <a:endParaRPr lang="pt-BR" sz="2200" dirty="0"/>
              </a:p>
            </p:txBody>
          </p:sp>
        </mc:Choice>
        <mc:Fallback xmlns="">
          <p:sp>
            <p:nvSpPr>
              <p:cNvPr id="8" name="CaixaDeTexto 7">
                <a:extLst>
                  <a:ext uri="{FF2B5EF4-FFF2-40B4-BE49-F238E27FC236}">
                    <a16:creationId xmlns:a16="http://schemas.microsoft.com/office/drawing/2014/main" id="{E130FF5B-BB7A-2376-8E6D-E83603D2D982}"/>
                  </a:ext>
                </a:extLst>
              </p:cNvPr>
              <p:cNvSpPr txBox="1">
                <a:spLocks noRot="1" noChangeAspect="1" noMove="1" noResize="1" noEditPoints="1" noAdjustHandles="1" noChangeArrowheads="1" noChangeShapeType="1" noTextEdit="1"/>
              </p:cNvSpPr>
              <p:nvPr/>
            </p:nvSpPr>
            <p:spPr>
              <a:xfrm>
                <a:off x="6096000" y="880149"/>
                <a:ext cx="6134100" cy="5612755"/>
              </a:xfrm>
              <a:prstGeom prst="rect">
                <a:avLst/>
              </a:prstGeom>
              <a:blipFill>
                <a:blip r:embed="rId4"/>
                <a:stretch>
                  <a:fillRect l="-1292" r="-1292" b="-1194"/>
                </a:stretch>
              </a:blipFill>
            </p:spPr>
            <p:txBody>
              <a:bodyPr/>
              <a:lstStyle/>
              <a:p>
                <a:r>
                  <a:rPr lang="pt-BR">
                    <a:noFill/>
                  </a:rPr>
                  <a:t> </a:t>
                </a:r>
              </a:p>
            </p:txBody>
          </p:sp>
        </mc:Fallback>
      </mc:AlternateContent>
    </p:spTree>
    <p:extLst>
      <p:ext uri="{BB962C8B-B14F-4D97-AF65-F5344CB8AC3E}">
        <p14:creationId xmlns:p14="http://schemas.microsoft.com/office/powerpoint/2010/main" val="37601237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2039A33B-42AA-D27F-65DD-60A7FFDF8C2E}"/>
              </a:ext>
            </a:extLst>
          </p:cNvPr>
          <p:cNvPicPr>
            <a:picLocks noChangeAspect="1"/>
          </p:cNvPicPr>
          <p:nvPr/>
        </p:nvPicPr>
        <p:blipFill>
          <a:blip r:embed="rId2"/>
          <a:srcRect r="51862" b="9272"/>
          <a:stretch/>
        </p:blipFill>
        <p:spPr>
          <a:xfrm>
            <a:off x="857630" y="863345"/>
            <a:ext cx="4680000" cy="3320410"/>
          </a:xfrm>
          <a:prstGeom prst="rect">
            <a:avLst/>
          </a:prstGeom>
        </p:spPr>
      </p:pic>
      <p:pic>
        <p:nvPicPr>
          <p:cNvPr id="4" name="Imagem 3">
            <a:extLst>
              <a:ext uri="{FF2B5EF4-FFF2-40B4-BE49-F238E27FC236}">
                <a16:creationId xmlns:a16="http://schemas.microsoft.com/office/drawing/2014/main" id="{F610BAB2-895A-E8B6-259F-E9E05CC110D2}"/>
              </a:ext>
            </a:extLst>
          </p:cNvPr>
          <p:cNvPicPr>
            <a:picLocks noChangeAspect="1"/>
          </p:cNvPicPr>
          <p:nvPr/>
        </p:nvPicPr>
        <p:blipFill rotWithShape="1">
          <a:blip r:embed="rId3">
            <a:extLst>
              <a:ext uri="{28A0092B-C50C-407E-A947-70E740481C1C}">
                <a14:useLocalDpi xmlns:a14="http://schemas.microsoft.com/office/drawing/2010/main" val="0"/>
              </a:ext>
            </a:extLst>
          </a:blip>
          <a:srcRect l="1742" r="63619" b="-4"/>
          <a:stretch>
            <a:fillRect/>
          </a:stretch>
        </p:blipFill>
        <p:spPr bwMode="auto">
          <a:xfrm>
            <a:off x="6096000" y="790575"/>
            <a:ext cx="2880000" cy="731687"/>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ED118A5F-94A5-C19D-EBB0-8C0D19DACFBF}"/>
              </a:ext>
            </a:extLst>
          </p:cNvPr>
          <p:cNvSpPr txBox="1"/>
          <p:nvPr/>
        </p:nvSpPr>
        <p:spPr>
          <a:xfrm>
            <a:off x="6096000" y="1522262"/>
            <a:ext cx="6096000" cy="4873129"/>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10.</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0" dirty="0">
                <a:effectLst/>
                <a:latin typeface="Arial Narrow" panose="020B0606020202030204" pitchFamily="34" charset="0"/>
                <a:ea typeface="Aptos" panose="020B0004020202020204" pitchFamily="34" charset="0"/>
                <a:cs typeface="ArialNarrow"/>
              </a:rPr>
              <a:t>Escreva uma equação que represente cada situação a seguir</a:t>
            </a:r>
            <a:r>
              <a:rPr lang="pt-BR" sz="2200" kern="0" dirty="0">
                <a:effectLst/>
                <a:latin typeface="Arial Narrow" panose="020B0606020202030204" pitchFamily="34" charset="0"/>
                <a:ea typeface="Times New Roman" panose="02020603050405020304" pitchFamily="18"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0" dirty="0">
                <a:effectLst/>
                <a:latin typeface="Arial Narrow" panose="020B0606020202030204" pitchFamily="34" charset="0"/>
                <a:ea typeface="Times New Roman" panose="02020603050405020304" pitchFamily="18" charset="0"/>
                <a:cs typeface="ArialNarrow"/>
              </a:rPr>
              <a:t>a) A soma de um número e 4 é igual a 15.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0" dirty="0">
                <a:effectLst/>
                <a:latin typeface="Arial Narrow" panose="020B0606020202030204" pitchFamily="34" charset="0"/>
                <a:ea typeface="Times New Roman" panose="02020603050405020304" pitchFamily="18" charset="0"/>
                <a:cs typeface="ArialNarrow"/>
              </a:rPr>
              <a:t>b) A diferença entre o dobro de um número e 5 é igual a 11.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0" dirty="0">
                <a:effectLst/>
                <a:latin typeface="Arial Narrow" panose="020B0606020202030204" pitchFamily="34" charset="0"/>
                <a:ea typeface="Aptos" panose="020B0004020202020204" pitchFamily="34" charset="0"/>
                <a:cs typeface="ArialNarrow"/>
              </a:rPr>
              <a:t>c) A metade de um número somado com 8 é igual a 20.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0" dirty="0">
                <a:effectLst/>
                <a:latin typeface="Arial Narrow" panose="020B0606020202030204" pitchFamily="34" charset="0"/>
                <a:ea typeface="Aptos" panose="020B0004020202020204" pitchFamily="34" charset="0"/>
                <a:cs typeface="ArialNarrow"/>
              </a:rPr>
              <a:t>d) O produto de um número pelo seu sucessor é igual a 42.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0" dirty="0">
                <a:effectLst/>
                <a:latin typeface="Arial Narrow" panose="020B0606020202030204" pitchFamily="34" charset="0"/>
                <a:ea typeface="Aptos" panose="020B0004020202020204" pitchFamily="34" charset="0"/>
                <a:cs typeface="ArialNarrow"/>
              </a:rPr>
              <a:t>e) O perímetro de um quadrado é igual a 32 m.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0" dirty="0">
                <a:effectLst/>
                <a:latin typeface="Arial Narrow" panose="020B0606020202030204" pitchFamily="34" charset="0"/>
                <a:ea typeface="Aptos" panose="020B0004020202020204" pitchFamily="34" charset="0"/>
                <a:cs typeface="ArialNarrow"/>
              </a:rPr>
              <a:t> f) A área de um retângulo, cuja base é o dobro da altura, é igual a 98 m².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0" dirty="0">
                <a:effectLst/>
                <a:latin typeface="Arial Narrow" panose="020B0606020202030204" pitchFamily="34" charset="0"/>
                <a:ea typeface="Aptos" panose="020B0004020202020204" pitchFamily="34" charset="0"/>
                <a:cs typeface="ArialNarrow"/>
              </a:rPr>
              <a:t>g) Três décimos de um número é igual a 60.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169" name="Imagem 18" descr="Uma imagem contendo Interface gráfica do usuário&#10;&#10;O conteúdo gerado por IA pode estar incorreto.">
            <a:extLst>
              <a:ext uri="{FF2B5EF4-FFF2-40B4-BE49-F238E27FC236}">
                <a16:creationId xmlns:a16="http://schemas.microsoft.com/office/drawing/2014/main" id="{B14A48E8-0765-4769-CA5B-F2AE7E1F13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383" t="8463" r="1472" b="10509"/>
          <a:stretch>
            <a:fillRect/>
          </a:stretch>
        </p:blipFill>
        <p:spPr bwMode="auto">
          <a:xfrm>
            <a:off x="0" y="0"/>
            <a:ext cx="1076325" cy="409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1386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09377CA5-5D80-9D13-249E-01F4B27128A7}"/>
                  </a:ext>
                </a:extLst>
              </p:cNvPr>
              <p:cNvSpPr txBox="1"/>
              <p:nvPr/>
            </p:nvSpPr>
            <p:spPr>
              <a:xfrm>
                <a:off x="114300" y="792451"/>
                <a:ext cx="6096000" cy="3050772"/>
              </a:xfrm>
              <a:prstGeom prst="rect">
                <a:avLst/>
              </a:prstGeom>
              <a:noFill/>
            </p:spPr>
            <p:txBody>
              <a:bodyPr wrap="square">
                <a:spAutoFit/>
              </a:bodyPr>
              <a:lstStyle/>
              <a:p>
                <a:pPr>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11</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Determine a raiz de cada equação.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+15=40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−12=30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=48</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𝑚</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=9</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+7=21</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09377CA5-5D80-9D13-249E-01F4B27128A7}"/>
                  </a:ext>
                </a:extLst>
              </p:cNvPr>
              <p:cNvSpPr txBox="1">
                <a:spLocks noRot="1" noChangeAspect="1" noMove="1" noResize="1" noEditPoints="1" noAdjustHandles="1" noChangeArrowheads="1" noChangeShapeType="1" noTextEdit="1"/>
              </p:cNvSpPr>
              <p:nvPr/>
            </p:nvSpPr>
            <p:spPr>
              <a:xfrm>
                <a:off x="114300" y="792451"/>
                <a:ext cx="6096000" cy="3050772"/>
              </a:xfrm>
              <a:prstGeom prst="rect">
                <a:avLst/>
              </a:prstGeom>
              <a:blipFill>
                <a:blip r:embed="rId2"/>
                <a:stretch>
                  <a:fillRect l="-1300" t="-1000" b="-28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87554DED-EC44-CBA7-55FD-1DDFA277CE54}"/>
                  </a:ext>
                </a:extLst>
              </p:cNvPr>
              <p:cNvSpPr txBox="1"/>
              <p:nvPr/>
            </p:nvSpPr>
            <p:spPr>
              <a:xfrm>
                <a:off x="6096000" y="792451"/>
                <a:ext cx="6096000" cy="3460371"/>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12.</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Substitua o valor da incógnita por </a:t>
                </a:r>
                <a:r>
                  <a:rPr lang="pt-BR" sz="2200" kern="0" dirty="0">
                    <a:solidFill>
                      <a:srgbClr val="000000"/>
                    </a:solidFill>
                    <a:effectLst/>
                    <a:latin typeface="Arial Narrow" panose="020B0606020202030204" pitchFamily="34" charset="0"/>
                    <a:ea typeface="Aptos" panose="020B0004020202020204" pitchFamily="34" charset="0"/>
                    <a:cs typeface="ArialNarrow"/>
                  </a:rPr>
                  <a:t>4, em cada equação, e verifique se essa é sua raiz.</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solidFill>
                      <a:srgbClr val="000000"/>
                    </a:solidFill>
                    <a:effectLst/>
                    <a:latin typeface="Arial Narrow" panose="020B0606020202030204" pitchFamily="34" charset="0"/>
                    <a:ea typeface="Aptos" panose="020B0004020202020204" pitchFamily="34" charset="0"/>
                    <a:cs typeface="ArialNarrow"/>
                  </a:rPr>
                  <a:t>a) </a:t>
                </a:r>
                <a14:m>
                  <m:oMath xmlns:m="http://schemas.openxmlformats.org/officeDocument/2006/math">
                    <m:r>
                      <a:rPr lang="pt-BR" sz="2200" i="1" kern="0">
                        <a:solidFill>
                          <a:srgbClr val="000000"/>
                        </a:solidFill>
                        <a:effectLst/>
                        <a:latin typeface="Cambria Math" panose="02040503050406030204" pitchFamily="18" charset="0"/>
                        <a:ea typeface="Aptos" panose="020B0004020202020204" pitchFamily="34" charset="0"/>
                        <a:cs typeface="ArialNarrow"/>
                      </a:rPr>
                      <m:t>16+</m:t>
                    </m:r>
                    <m:r>
                      <a:rPr lang="pt-BR" sz="2200" i="1" kern="0">
                        <a:solidFill>
                          <a:srgbClr val="000000"/>
                        </a:solidFill>
                        <a:effectLst/>
                        <a:latin typeface="Cambria Math" panose="02040503050406030204" pitchFamily="18" charset="0"/>
                        <a:ea typeface="Aptos" panose="020B0004020202020204" pitchFamily="34" charset="0"/>
                        <a:cs typeface="ArialNarrow"/>
                      </a:rPr>
                      <m:t>𝑥</m:t>
                    </m:r>
                    <m:r>
                      <a:rPr lang="pt-BR" sz="2200" i="1" kern="0">
                        <a:solidFill>
                          <a:srgbClr val="000000"/>
                        </a:solidFill>
                        <a:effectLst/>
                        <a:latin typeface="Cambria Math" panose="02040503050406030204" pitchFamily="18" charset="0"/>
                        <a:ea typeface="Aptos" panose="020B0004020202020204" pitchFamily="34" charset="0"/>
                        <a:cs typeface="ArialNarrow"/>
                      </a:rPr>
                      <m:t>=20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solidFill>
                      <a:srgbClr val="000000"/>
                    </a:solidFill>
                    <a:effectLst/>
                    <a:latin typeface="Arial Narrow" panose="020B0606020202030204" pitchFamily="34" charset="0"/>
                    <a:ea typeface="Aptos" panose="020B0004020202020204" pitchFamily="34" charset="0"/>
                    <a:cs typeface="ArialNarrow"/>
                  </a:rPr>
                  <a:t>b) </a:t>
                </a:r>
                <a14:m>
                  <m:oMath xmlns:m="http://schemas.openxmlformats.org/officeDocument/2006/math">
                    <m:r>
                      <a:rPr lang="pt-BR" sz="2200" i="1" kern="0">
                        <a:solidFill>
                          <a:srgbClr val="000000"/>
                        </a:solidFill>
                        <a:effectLst/>
                        <a:latin typeface="Cambria Math" panose="02040503050406030204" pitchFamily="18" charset="0"/>
                        <a:ea typeface="Aptos" panose="020B0004020202020204" pitchFamily="34" charset="0"/>
                        <a:cs typeface="ArialNarrow"/>
                      </a:rPr>
                      <m:t>𝑦</m:t>
                    </m:r>
                    <m:r>
                      <a:rPr lang="pt-BR" sz="2200" i="1" kern="0">
                        <a:solidFill>
                          <a:srgbClr val="000000"/>
                        </a:solidFill>
                        <a:effectLst/>
                        <a:latin typeface="Cambria Math" panose="02040503050406030204" pitchFamily="18" charset="0"/>
                        <a:ea typeface="Aptos" panose="020B0004020202020204" pitchFamily="34" charset="0"/>
                        <a:cs typeface="ArialNarrow"/>
                      </a:rPr>
                      <m:t>−2=8</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solidFill>
                      <a:srgbClr val="000000"/>
                    </a:solidFill>
                    <a:effectLst/>
                    <a:latin typeface="Arial Narrow" panose="020B0606020202030204" pitchFamily="34" charset="0"/>
                    <a:ea typeface="Aptos" panose="020B0004020202020204" pitchFamily="34" charset="0"/>
                    <a:cs typeface="ArialNarrow"/>
                  </a:rPr>
                  <a:t>c) </a:t>
                </a:r>
                <a14:m>
                  <m:oMath xmlns:m="http://schemas.openxmlformats.org/officeDocument/2006/math">
                    <m:r>
                      <a:rPr lang="pt-BR" sz="2200" i="1" kern="0">
                        <a:solidFill>
                          <a:srgbClr val="000000"/>
                        </a:solidFill>
                        <a:effectLst/>
                        <a:latin typeface="Cambria Math" panose="02040503050406030204" pitchFamily="18" charset="0"/>
                        <a:ea typeface="Aptos" panose="020B0004020202020204" pitchFamily="34" charset="0"/>
                        <a:cs typeface="ArialNarrow"/>
                      </a:rPr>
                      <m:t>2∙</m:t>
                    </m:r>
                    <m:d>
                      <m:dPr>
                        <m:ctrlPr>
                          <a:rPr lang="pt-BR" sz="2200" i="1" kern="0">
                            <a:solidFill>
                              <a:srgbClr val="000000"/>
                            </a:solidFill>
                            <a:effectLst/>
                            <a:latin typeface="Cambria Math" panose="02040503050406030204" pitchFamily="18" charset="0"/>
                            <a:ea typeface="Aptos" panose="020B0004020202020204" pitchFamily="34" charset="0"/>
                            <a:cs typeface="ArialNarrow"/>
                          </a:rPr>
                        </m:ctrlPr>
                      </m:dPr>
                      <m:e>
                        <m:r>
                          <a:rPr lang="pt-BR" sz="2200" i="1" kern="0">
                            <a:solidFill>
                              <a:srgbClr val="000000"/>
                            </a:solidFill>
                            <a:effectLst/>
                            <a:latin typeface="Cambria Math" panose="02040503050406030204" pitchFamily="18" charset="0"/>
                            <a:ea typeface="Aptos" panose="020B0004020202020204" pitchFamily="34" charset="0"/>
                            <a:cs typeface="ArialNarrow"/>
                          </a:rPr>
                          <m:t>𝑤</m:t>
                        </m:r>
                        <m:r>
                          <a:rPr lang="pt-BR" sz="2200" i="1" kern="0">
                            <a:solidFill>
                              <a:srgbClr val="000000"/>
                            </a:solidFill>
                            <a:effectLst/>
                            <a:latin typeface="Cambria Math" panose="02040503050406030204" pitchFamily="18" charset="0"/>
                            <a:ea typeface="Aptos" panose="020B0004020202020204" pitchFamily="34" charset="0"/>
                            <a:cs typeface="ArialNarrow"/>
                          </a:rPr>
                          <m:t>+2</m:t>
                        </m:r>
                      </m:e>
                    </m:d>
                    <m:r>
                      <a:rPr lang="pt-BR" sz="2200" i="1" kern="0">
                        <a:solidFill>
                          <a:srgbClr val="000000"/>
                        </a:solidFill>
                        <a:effectLst/>
                        <a:latin typeface="Cambria Math" panose="02040503050406030204" pitchFamily="18" charset="0"/>
                        <a:ea typeface="Aptos" panose="020B0004020202020204" pitchFamily="34" charset="0"/>
                        <a:cs typeface="ArialNarrow"/>
                      </a:rPr>
                      <m:t>=12</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solidFill>
                      <a:srgbClr val="000000"/>
                    </a:solidFill>
                    <a:effectLst/>
                    <a:latin typeface="Arial Narrow" panose="020B0606020202030204" pitchFamily="34" charset="0"/>
                    <a:ea typeface="Aptos" panose="020B0004020202020204" pitchFamily="34" charset="0"/>
                    <a:cs typeface="ArialNarrow"/>
                  </a:rPr>
                  <a:t>d) </a:t>
                </a:r>
                <a14:m>
                  <m:oMath xmlns:m="http://schemas.openxmlformats.org/officeDocument/2006/math">
                    <m:r>
                      <a:rPr lang="pt-BR" sz="2200" i="1" kern="0">
                        <a:solidFill>
                          <a:srgbClr val="000000"/>
                        </a:solidFill>
                        <a:effectLst/>
                        <a:latin typeface="Cambria Math" panose="02040503050406030204" pitchFamily="18" charset="0"/>
                        <a:ea typeface="Aptos" panose="020B0004020202020204" pitchFamily="34" charset="0"/>
                        <a:cs typeface="ArialNarrow"/>
                      </a:rPr>
                      <m:t>7∙</m:t>
                    </m:r>
                    <m:d>
                      <m:dPr>
                        <m:ctrlPr>
                          <a:rPr lang="pt-BR" sz="2200" i="1" kern="0">
                            <a:solidFill>
                              <a:srgbClr val="000000"/>
                            </a:solidFill>
                            <a:effectLst/>
                            <a:latin typeface="Cambria Math" panose="02040503050406030204" pitchFamily="18" charset="0"/>
                            <a:ea typeface="Aptos" panose="020B0004020202020204" pitchFamily="34" charset="0"/>
                            <a:cs typeface="ArialNarrow"/>
                          </a:rPr>
                        </m:ctrlPr>
                      </m:dPr>
                      <m:e>
                        <m:r>
                          <a:rPr lang="pt-BR" sz="2200" i="1" kern="0">
                            <a:solidFill>
                              <a:srgbClr val="000000"/>
                            </a:solidFill>
                            <a:effectLst/>
                            <a:latin typeface="Cambria Math" panose="02040503050406030204" pitchFamily="18" charset="0"/>
                            <a:ea typeface="Aptos" panose="020B0004020202020204" pitchFamily="34" charset="0"/>
                            <a:cs typeface="ArialNarrow"/>
                          </a:rPr>
                          <m:t>𝑧</m:t>
                        </m:r>
                        <m:r>
                          <a:rPr lang="pt-BR" sz="2200" i="1" kern="0">
                            <a:solidFill>
                              <a:srgbClr val="000000"/>
                            </a:solidFill>
                            <a:effectLst/>
                            <a:latin typeface="Cambria Math" panose="02040503050406030204" pitchFamily="18" charset="0"/>
                            <a:ea typeface="Aptos" panose="020B0004020202020204" pitchFamily="34" charset="0"/>
                            <a:cs typeface="ArialNarrow"/>
                          </a:rPr>
                          <m:t>−1</m:t>
                        </m:r>
                      </m:e>
                    </m:d>
                    <m:r>
                      <a:rPr lang="pt-BR" sz="2200" i="1" kern="0">
                        <a:solidFill>
                          <a:srgbClr val="000000"/>
                        </a:solidFill>
                        <a:effectLst/>
                        <a:latin typeface="Cambria Math" panose="02040503050406030204" pitchFamily="18" charset="0"/>
                        <a:ea typeface="Aptos" panose="020B0004020202020204" pitchFamily="34" charset="0"/>
                        <a:cs typeface="ArialNarrow"/>
                      </a:rPr>
                      <m:t>=17</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solidFill>
                      <a:srgbClr val="000000"/>
                    </a:solidFill>
                    <a:effectLst/>
                    <a:latin typeface="Arial Narrow" panose="020B0606020202030204" pitchFamily="34" charset="0"/>
                    <a:ea typeface="Aptos" panose="020B0004020202020204" pitchFamily="34" charset="0"/>
                    <a:cs typeface="ArialNarrow"/>
                  </a:rPr>
                  <a:t>e) </a:t>
                </a:r>
                <a14:m>
                  <m:oMath xmlns:m="http://schemas.openxmlformats.org/officeDocument/2006/math">
                    <m:f>
                      <m:fPr>
                        <m:ctrlPr>
                          <a:rPr lang="pt-BR" sz="2200" i="1" kern="0">
                            <a:solidFill>
                              <a:srgbClr val="000000"/>
                            </a:solidFill>
                            <a:effectLst/>
                            <a:latin typeface="Cambria Math" panose="02040503050406030204" pitchFamily="18" charset="0"/>
                            <a:ea typeface="Aptos" panose="020B0004020202020204" pitchFamily="34" charset="0"/>
                            <a:cs typeface="ArialNarrow"/>
                          </a:rPr>
                        </m:ctrlPr>
                      </m:fPr>
                      <m:num>
                        <m:r>
                          <a:rPr lang="pt-BR" sz="2200" i="1" kern="0">
                            <a:solidFill>
                              <a:srgbClr val="000000"/>
                            </a:solidFill>
                            <a:effectLst/>
                            <a:latin typeface="Cambria Math" panose="02040503050406030204" pitchFamily="18" charset="0"/>
                            <a:ea typeface="Aptos" panose="020B0004020202020204" pitchFamily="34" charset="0"/>
                            <a:cs typeface="ArialNarrow"/>
                          </a:rPr>
                          <m:t>𝑥</m:t>
                        </m:r>
                      </m:num>
                      <m:den>
                        <m:r>
                          <a:rPr lang="pt-BR" sz="2200" i="1" kern="0">
                            <a:solidFill>
                              <a:srgbClr val="000000"/>
                            </a:solidFill>
                            <a:effectLst/>
                            <a:latin typeface="Cambria Math" panose="02040503050406030204" pitchFamily="18" charset="0"/>
                            <a:ea typeface="Aptos" panose="020B0004020202020204" pitchFamily="34" charset="0"/>
                            <a:cs typeface="ArialNarrow"/>
                          </a:rPr>
                          <m:t> 2 </m:t>
                        </m:r>
                      </m:den>
                    </m:f>
                    <m:r>
                      <a:rPr lang="pt-BR" sz="2200" i="1" kern="0">
                        <a:solidFill>
                          <a:srgbClr val="000000"/>
                        </a:solidFill>
                        <a:effectLst/>
                        <a:latin typeface="Cambria Math" panose="02040503050406030204" pitchFamily="18" charset="0"/>
                        <a:ea typeface="Aptos" panose="020B0004020202020204" pitchFamily="34" charset="0"/>
                        <a:cs typeface="ArialNarrow"/>
                      </a:rPr>
                      <m:t>+8=10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87554DED-EC44-CBA7-55FD-1DDFA277CE54}"/>
                  </a:ext>
                </a:extLst>
              </p:cNvPr>
              <p:cNvSpPr txBox="1">
                <a:spLocks noRot="1" noChangeAspect="1" noMove="1" noResize="1" noEditPoints="1" noAdjustHandles="1" noChangeArrowheads="1" noChangeShapeType="1" noTextEdit="1"/>
              </p:cNvSpPr>
              <p:nvPr/>
            </p:nvSpPr>
            <p:spPr>
              <a:xfrm>
                <a:off x="6096000" y="792451"/>
                <a:ext cx="6096000" cy="3460371"/>
              </a:xfrm>
              <a:prstGeom prst="rect">
                <a:avLst/>
              </a:prstGeom>
              <a:blipFill>
                <a:blip r:embed="rId3"/>
                <a:stretch>
                  <a:fillRect l="-1300" t="-880" r="-1300" b="-352"/>
                </a:stretch>
              </a:blipFill>
            </p:spPr>
            <p:txBody>
              <a:bodyPr/>
              <a:lstStyle/>
              <a:p>
                <a:r>
                  <a:rPr lang="pt-BR">
                    <a:noFill/>
                  </a:rPr>
                  <a:t> </a:t>
                </a:r>
              </a:p>
            </p:txBody>
          </p:sp>
        </mc:Fallback>
      </mc:AlternateContent>
    </p:spTree>
    <p:extLst>
      <p:ext uri="{BB962C8B-B14F-4D97-AF65-F5344CB8AC3E}">
        <p14:creationId xmlns:p14="http://schemas.microsoft.com/office/powerpoint/2010/main" val="36246918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94837E24-55B7-BC6E-D955-28A3F8BCDDFA}"/>
              </a:ext>
            </a:extLst>
          </p:cNvPr>
          <p:cNvPicPr>
            <a:picLocks noChangeAspect="1"/>
          </p:cNvPicPr>
          <p:nvPr/>
        </p:nvPicPr>
        <p:blipFill rotWithShape="1">
          <a:blip r:embed="rId2">
            <a:extLst>
              <a:ext uri="{28A0092B-C50C-407E-A947-70E740481C1C}">
                <a14:useLocalDpi xmlns:a14="http://schemas.microsoft.com/office/drawing/2010/main" val="0"/>
              </a:ext>
            </a:extLst>
          </a:blip>
          <a:srcRect l="959" t="3787" r="3035" b="2273"/>
          <a:stretch>
            <a:fillRect/>
          </a:stretch>
        </p:blipFill>
        <p:spPr bwMode="auto">
          <a:xfrm>
            <a:off x="92710" y="740410"/>
            <a:ext cx="2880000" cy="593710"/>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8D381EBB-1A0A-A353-6DC9-5AA81FB57DD5}"/>
                  </a:ext>
                </a:extLst>
              </p:cNvPr>
              <p:cNvSpPr txBox="1"/>
              <p:nvPr/>
            </p:nvSpPr>
            <p:spPr>
              <a:xfrm>
                <a:off x="0" y="1334120"/>
                <a:ext cx="6096000" cy="2119042"/>
              </a:xfrm>
              <a:prstGeom prst="rect">
                <a:avLst/>
              </a:prstGeom>
              <a:no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EQUAÇÃO POLINOMIAL DO 1º GRAU</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Uma equação é do 1º grau, quando pode ser escrita na forma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com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 classificação de 1º grau ocorre pois o maior expoente da incógnita é 1, quando ela está na forma geral.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8D381EBB-1A0A-A353-6DC9-5AA81FB57DD5}"/>
                  </a:ext>
                </a:extLst>
              </p:cNvPr>
              <p:cNvSpPr txBox="1">
                <a:spLocks noRot="1" noChangeAspect="1" noMove="1" noResize="1" noEditPoints="1" noAdjustHandles="1" noChangeArrowheads="1" noChangeShapeType="1" noTextEdit="1"/>
              </p:cNvSpPr>
              <p:nvPr/>
            </p:nvSpPr>
            <p:spPr>
              <a:xfrm>
                <a:off x="0" y="1334120"/>
                <a:ext cx="6096000" cy="2119042"/>
              </a:xfrm>
              <a:prstGeom prst="rect">
                <a:avLst/>
              </a:prstGeom>
              <a:blipFill>
                <a:blip r:embed="rId3"/>
                <a:stretch>
                  <a:fillRect l="-1300" t="-1441" r="-1300" b="-4611"/>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AFD2AB77-4104-24BE-567F-C61A9582EAD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48000" y="3429000"/>
            <a:ext cx="1800000" cy="439245"/>
          </a:xfrm>
          <a:prstGeom prst="rect">
            <a:avLst/>
          </a:prstGeom>
          <a:noFill/>
        </p:spPr>
      </p:pic>
      <p:sp>
        <p:nvSpPr>
          <p:cNvPr id="7" name="CaixaDeTexto 6">
            <a:extLst>
              <a:ext uri="{FF2B5EF4-FFF2-40B4-BE49-F238E27FC236}">
                <a16:creationId xmlns:a16="http://schemas.microsoft.com/office/drawing/2014/main" id="{F1988AB4-C66F-2DF2-37C3-33449002BFF8}"/>
              </a:ext>
            </a:extLst>
          </p:cNvPr>
          <p:cNvSpPr txBox="1"/>
          <p:nvPr/>
        </p:nvSpPr>
        <p:spPr>
          <a:xfrm>
            <a:off x="-19050" y="3935229"/>
            <a:ext cx="6134100" cy="2579296"/>
          </a:xfrm>
          <a:prstGeom prst="rect">
            <a:avLst/>
          </a:prstGeom>
          <a:noFill/>
        </p:spPr>
        <p:txBody>
          <a:bodyPr wrap="square">
            <a:spAutoFit/>
          </a:bodyPr>
          <a:lstStyle/>
          <a:p>
            <a:pPr algn="just">
              <a:lnSpc>
                <a:spcPct val="150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Assim, como vimos no estudo inicial de equações, anteriormente nesse material, resolver uma equação polinomial do 1º grau é determinar o conjunto solução dessa equação, ou seja, determinar o valor da incógnita que satisfaz a igualdade.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2C2304DD-0453-FBC2-5836-49ED860DD472}"/>
              </a:ext>
            </a:extLst>
          </p:cNvPr>
          <p:cNvSpPr txBox="1"/>
          <p:nvPr/>
        </p:nvSpPr>
        <p:spPr>
          <a:xfrm>
            <a:off x="6057900" y="2389922"/>
            <a:ext cx="6134100" cy="4205382"/>
          </a:xfrm>
          <a:prstGeom prst="rect">
            <a:avLst/>
          </a:prstGeom>
          <a:noFill/>
        </p:spPr>
        <p:txBody>
          <a:bodyPr wrap="square">
            <a:spAutoFit/>
          </a:bodyPr>
          <a:lstStyle/>
          <a:p>
            <a:pPr marL="342900" lvl="0" indent="-342900" algn="just">
              <a:lnSpc>
                <a:spcPct val="150000"/>
              </a:lnSpc>
              <a:spcAft>
                <a:spcPts val="800"/>
              </a:spcAft>
              <a:buFont typeface="Wingdings" panose="05000000000000000000" pitchFamily="2" charset="2"/>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Resolução de uma equação do 1º grau</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Para determinar o valor da incógnita em uma equação, precisamos realizar operações nos dois membros da equação, obedecendo a relação de igualdade, com o objetivo de isolar a incógnita em um membro e realizar as operações que sobraram no outro membro. Aplicaremos, nos exemplos a seguir, diversas estratégias para resolver uma equação.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CaixaDeTexto 12">
            <a:extLst>
              <a:ext uri="{FF2B5EF4-FFF2-40B4-BE49-F238E27FC236}">
                <a16:creationId xmlns:a16="http://schemas.microsoft.com/office/drawing/2014/main" id="{A9444A83-D17B-4258-9245-09EE7D803C29}"/>
              </a:ext>
            </a:extLst>
          </p:cNvPr>
          <p:cNvSpPr txBox="1"/>
          <p:nvPr/>
        </p:nvSpPr>
        <p:spPr>
          <a:xfrm>
            <a:off x="6115050" y="740410"/>
            <a:ext cx="6172200" cy="1055802"/>
          </a:xfrm>
          <a:prstGeom prst="rect">
            <a:avLst/>
          </a:prstGeom>
          <a:noFill/>
        </p:spPr>
        <p:txBody>
          <a:bodyPr wrap="square">
            <a:spAutoFit/>
          </a:bodyPr>
          <a:lstStyle/>
          <a:p>
            <a:pPr algn="just">
              <a:lnSpc>
                <a:spcPct val="150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Nesse tópico, iremos estudar formas de resolução de uma equação do 1º grau, aplicadas na resolução de problemas.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108886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7F732FDD-95C5-C955-CE22-849FCFEAD6CA}"/>
                  </a:ext>
                </a:extLst>
              </p:cNvPr>
              <p:cNvSpPr txBox="1"/>
              <p:nvPr/>
            </p:nvSpPr>
            <p:spPr>
              <a:xfrm>
                <a:off x="0" y="846895"/>
                <a:ext cx="6096000" cy="5804474"/>
              </a:xfrm>
              <a:prstGeom prst="rect">
                <a:avLst/>
              </a:prstGeom>
              <a:noFill/>
            </p:spPr>
            <p:txBody>
              <a:bodyPr wrap="square">
                <a:spAutoFit/>
              </a:bodyPr>
              <a:lstStyle/>
              <a:p>
                <a:pPr algn="just"/>
                <a:r>
                  <a:rPr lang="pt-BR" sz="2200" b="1" kern="0" dirty="0">
                    <a:effectLst/>
                    <a:latin typeface="Arial Narrow" panose="020B0606020202030204" pitchFamily="34" charset="0"/>
                    <a:ea typeface="Aptos" panose="020B0004020202020204" pitchFamily="34" charset="0"/>
                    <a:cs typeface="ArialNarrow"/>
                  </a:rPr>
                  <a:t>Exemplo 1.</a:t>
                </a:r>
                <a:r>
                  <a:rPr lang="pt-BR" sz="2200" kern="0" dirty="0">
                    <a:effectLst/>
                    <a:latin typeface="Arial Narrow" panose="020B0606020202030204" pitchFamily="34" charset="0"/>
                    <a:ea typeface="Aptos" panose="020B0004020202020204" pitchFamily="34" charset="0"/>
                    <a:cs typeface="ArialNarrow"/>
                  </a:rPr>
                  <a:t> Resolva a seguinte equação: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2</m:t>
                    </m:r>
                    <m:r>
                      <a:rPr lang="pt-BR" sz="2200" i="1" kern="0">
                        <a:effectLst/>
                        <a:latin typeface="Cambria Math" panose="02040503050406030204" pitchFamily="18" charset="0"/>
                        <a:ea typeface="Aptos" panose="020B0004020202020204" pitchFamily="34" charset="0"/>
                        <a:cs typeface="ArialNarrow"/>
                      </a:rPr>
                      <m:t>𝑥</m:t>
                    </m:r>
                    <m:r>
                      <a:rPr lang="pt-BR" sz="2200" i="1" kern="0">
                        <a:effectLst/>
                        <a:latin typeface="Cambria Math" panose="02040503050406030204" pitchFamily="18" charset="0"/>
                        <a:ea typeface="Aptos" panose="020B0004020202020204" pitchFamily="34" charset="0"/>
                        <a:cs typeface="ArialNarrow"/>
                      </a:rPr>
                      <m:t>−70=50</m:t>
                    </m:r>
                  </m:oMath>
                </a14:m>
                <a:r>
                  <a:rPr lang="pt-BR" sz="2200" kern="0" dirty="0">
                    <a:effectLst/>
                    <a:latin typeface="Arial Narrow" panose="020B0606020202030204" pitchFamily="34" charset="0"/>
                    <a:ea typeface="Times New Roman" panose="02020603050405020304" pitchFamily="18"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u="sng" kern="0" dirty="0">
                    <a:effectLst/>
                    <a:latin typeface="Arial Narrow" panose="020B0606020202030204" pitchFamily="34" charset="0"/>
                    <a:ea typeface="Times New Roman" panose="02020603050405020304" pitchFamily="18" charset="0"/>
                    <a:cs typeface="ArialNarrow"/>
                  </a:rPr>
                  <a:t>Resolução</a:t>
                </a:r>
                <a:r>
                  <a:rPr lang="pt-BR" sz="2200" i="1" kern="0" dirty="0">
                    <a:effectLst/>
                    <a:latin typeface="Arial Narrow" panose="020B0606020202030204" pitchFamily="34" charset="0"/>
                    <a:ea typeface="Times New Roman" panose="02020603050405020304" pitchFamily="18" charset="0"/>
                    <a:cs typeface="ArialNarrow"/>
                  </a:rPr>
                  <a:t>: Para resolver uma equação, deve-se isolar a incógnita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𝑥</m:t>
                    </m:r>
                  </m:oMath>
                </a14:m>
                <a:r>
                  <a:rPr lang="pt-BR" sz="2200" i="1" kern="0" dirty="0">
                    <a:effectLst/>
                    <a:latin typeface="Arial Narrow" panose="020B0606020202030204" pitchFamily="34" charset="0"/>
                    <a:ea typeface="Times New Roman" panose="02020603050405020304" pitchFamily="18" charset="0"/>
                    <a:cs typeface="ArialNarrow"/>
                  </a:rPr>
                  <a:t>) em um dos membros da igualdade. Assim,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Symbol" panose="05050102010706020507" pitchFamily="18" charset="2"/>
                  <a:buChar char=""/>
                </a:pPr>
                <a:r>
                  <a:rPr lang="pt-BR" sz="2200" i="1" kern="0" dirty="0">
                    <a:effectLst/>
                    <a:latin typeface="Arial Narrow" panose="020B0606020202030204" pitchFamily="34" charset="0"/>
                    <a:ea typeface="Aptos" panose="020B0004020202020204" pitchFamily="34" charset="0"/>
                    <a:cs typeface="ArialNarrow"/>
                  </a:rPr>
                  <a:t>Primeiro,</a:t>
                </a:r>
                <a:r>
                  <a:rPr lang="pt-BR" sz="2200" b="1" i="1" kern="0" dirty="0">
                    <a:solidFill>
                      <a:srgbClr val="3A7C22"/>
                    </a:solidFill>
                    <a:effectLst/>
                    <a:latin typeface="Arial Narrow" panose="020B0606020202030204" pitchFamily="34" charset="0"/>
                    <a:ea typeface="Aptos" panose="020B0004020202020204" pitchFamily="34" charset="0"/>
                    <a:cs typeface="ArialNarrow"/>
                  </a:rPr>
                  <a:t> adicionando</a:t>
                </a:r>
                <a:r>
                  <a:rPr lang="pt-BR" sz="2200" i="1" kern="0" dirty="0">
                    <a:effectLst/>
                    <a:latin typeface="Arial Narrow" panose="020B0606020202030204" pitchFamily="34" charset="0"/>
                    <a:ea typeface="Aptos" panose="020B0004020202020204" pitchFamily="34" charset="0"/>
                    <a:cs typeface="ArialNarrow"/>
                  </a:rPr>
                  <a:t> </a:t>
                </a:r>
                <a:r>
                  <a:rPr lang="pt-BR" sz="2200" b="1" i="1" kern="0" dirty="0">
                    <a:solidFill>
                      <a:srgbClr val="3A7C22"/>
                    </a:solidFill>
                    <a:effectLst/>
                    <a:latin typeface="Arial Narrow" panose="020B0606020202030204" pitchFamily="34" charset="0"/>
                    <a:ea typeface="Aptos" panose="020B0004020202020204" pitchFamily="34" charset="0"/>
                    <a:cs typeface="ArialNarrow"/>
                  </a:rPr>
                  <a:t>70</a:t>
                </a:r>
                <a:r>
                  <a:rPr lang="pt-BR" sz="2200" i="1" kern="0" dirty="0">
                    <a:effectLst/>
                    <a:latin typeface="Arial Narrow" panose="020B0606020202030204" pitchFamily="34" charset="0"/>
                    <a:ea typeface="Aptos" panose="020B0004020202020204" pitchFamily="34" charset="0"/>
                    <a:cs typeface="ArialNarrow"/>
                  </a:rPr>
                  <a:t> aos dois membros da igualdade: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2</m:t>
                      </m:r>
                      <m:r>
                        <a:rPr lang="pt-BR" sz="2200" i="1" kern="0">
                          <a:effectLst/>
                          <a:latin typeface="Cambria Math" panose="02040503050406030204" pitchFamily="18" charset="0"/>
                          <a:ea typeface="Aptos" panose="020B0004020202020204" pitchFamily="34" charset="0"/>
                          <a:cs typeface="ArialNarrow"/>
                        </a:rPr>
                        <m:t>𝑥</m:t>
                      </m:r>
                      <m:r>
                        <a:rPr lang="pt-BR" sz="2200" i="1" kern="0">
                          <a:effectLst/>
                          <a:latin typeface="Cambria Math" panose="02040503050406030204" pitchFamily="18" charset="0"/>
                          <a:ea typeface="Aptos" panose="020B0004020202020204" pitchFamily="34" charset="0"/>
                          <a:cs typeface="ArialNarrow"/>
                        </a:rPr>
                        <m:t>−70=50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2</m:t>
                      </m:r>
                      <m:r>
                        <a:rPr lang="pt-BR" sz="2200" i="1" kern="0">
                          <a:effectLst/>
                          <a:latin typeface="Cambria Math" panose="02040503050406030204" pitchFamily="18" charset="0"/>
                          <a:ea typeface="Aptos" panose="020B0004020202020204" pitchFamily="34" charset="0"/>
                          <a:cs typeface="ArialNarrow"/>
                        </a:rPr>
                        <m:t>𝑥</m:t>
                      </m:r>
                      <m:r>
                        <a:rPr lang="pt-BR" sz="2200" i="1" kern="0">
                          <a:effectLst/>
                          <a:latin typeface="Cambria Math" panose="02040503050406030204" pitchFamily="18" charset="0"/>
                          <a:ea typeface="Aptos" panose="020B0004020202020204" pitchFamily="34" charset="0"/>
                          <a:cs typeface="ArialNarrow"/>
                        </a:rPr>
                        <m:t>−70</m:t>
                      </m:r>
                      <m:r>
                        <a:rPr lang="pt-BR" sz="2200" b="1" i="1" kern="0">
                          <a:solidFill>
                            <a:srgbClr val="3A7C22"/>
                          </a:solidFill>
                          <a:effectLst/>
                          <a:latin typeface="Cambria Math" panose="02040503050406030204" pitchFamily="18" charset="0"/>
                          <a:ea typeface="Aptos" panose="020B0004020202020204" pitchFamily="34" charset="0"/>
                          <a:cs typeface="ArialNarrow"/>
                        </a:rPr>
                        <m:t>+</m:t>
                      </m:r>
                      <m:r>
                        <a:rPr lang="pt-BR" sz="2200" b="1" i="1" kern="0">
                          <a:solidFill>
                            <a:srgbClr val="3A7C22"/>
                          </a:solidFill>
                          <a:effectLst/>
                          <a:latin typeface="Cambria Math" panose="02040503050406030204" pitchFamily="18" charset="0"/>
                          <a:ea typeface="Aptos" panose="020B0004020202020204" pitchFamily="34" charset="0"/>
                          <a:cs typeface="ArialNarrow"/>
                        </a:rPr>
                        <m:t>𝟕𝟎</m:t>
                      </m:r>
                      <m:r>
                        <a:rPr lang="pt-BR" sz="2200" i="1" kern="0">
                          <a:effectLst/>
                          <a:latin typeface="Cambria Math" panose="02040503050406030204" pitchFamily="18" charset="0"/>
                          <a:ea typeface="Aptos" panose="020B0004020202020204" pitchFamily="34" charset="0"/>
                          <a:cs typeface="ArialNarrow"/>
                        </a:rPr>
                        <m:t>=50</m:t>
                      </m:r>
                      <m:r>
                        <a:rPr lang="pt-BR" sz="2200" b="1" i="1" kern="0">
                          <a:solidFill>
                            <a:srgbClr val="3A7C22"/>
                          </a:solidFill>
                          <a:effectLst/>
                          <a:latin typeface="Cambria Math" panose="02040503050406030204" pitchFamily="18" charset="0"/>
                          <a:ea typeface="Aptos" panose="020B0004020202020204" pitchFamily="34" charset="0"/>
                          <a:cs typeface="ArialNarrow"/>
                        </a:rPr>
                        <m:t>+</m:t>
                      </m:r>
                      <m:r>
                        <a:rPr lang="pt-BR" sz="2200" b="1" i="1" kern="0">
                          <a:solidFill>
                            <a:srgbClr val="3A7C22"/>
                          </a:solidFill>
                          <a:effectLst/>
                          <a:latin typeface="Cambria Math" panose="02040503050406030204" pitchFamily="18" charset="0"/>
                          <a:ea typeface="Aptos" panose="020B0004020202020204" pitchFamily="34" charset="0"/>
                          <a:cs typeface="ArialNarrow"/>
                        </a:rPr>
                        <m:t>𝟕𝟎</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2</m:t>
                      </m:r>
                      <m:r>
                        <a:rPr lang="pt-BR" sz="2200" i="1" kern="0">
                          <a:effectLst/>
                          <a:latin typeface="Cambria Math" panose="02040503050406030204" pitchFamily="18" charset="0"/>
                          <a:ea typeface="Aptos" panose="020B0004020202020204" pitchFamily="34" charset="0"/>
                          <a:cs typeface="ArialNarrow"/>
                        </a:rPr>
                        <m:t>𝑥</m:t>
                      </m:r>
                      <m:r>
                        <a:rPr lang="pt-BR" sz="2200" i="1" kern="0">
                          <a:effectLst/>
                          <a:latin typeface="Cambria Math" panose="02040503050406030204" pitchFamily="18" charset="0"/>
                          <a:ea typeface="Aptos" panose="020B0004020202020204" pitchFamily="34" charset="0"/>
                          <a:cs typeface="ArialNarrow"/>
                        </a:rPr>
                        <m:t>−0=120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2</m:t>
                      </m:r>
                      <m:r>
                        <a:rPr lang="pt-BR" sz="2200" i="1" kern="0">
                          <a:effectLst/>
                          <a:latin typeface="Cambria Math" panose="02040503050406030204" pitchFamily="18" charset="0"/>
                          <a:ea typeface="Aptos" panose="020B0004020202020204" pitchFamily="34" charset="0"/>
                          <a:cs typeface="ArialNarrow"/>
                        </a:rPr>
                        <m:t>𝑥</m:t>
                      </m:r>
                      <m:r>
                        <a:rPr lang="pt-BR" sz="2200" i="1" kern="0">
                          <a:effectLst/>
                          <a:latin typeface="Cambria Math" panose="02040503050406030204" pitchFamily="18" charset="0"/>
                          <a:ea typeface="Aptos" panose="020B0004020202020204" pitchFamily="34" charset="0"/>
                          <a:cs typeface="ArialNarrow"/>
                        </a:rPr>
                        <m:t>=120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Symbol" panose="05050102010706020507" pitchFamily="18" charset="2"/>
                  <a:buChar char=""/>
                </a:pPr>
                <a:r>
                  <a:rPr lang="pt-BR" sz="2200" i="1" kern="0" dirty="0">
                    <a:effectLst/>
                    <a:latin typeface="Arial Narrow" panose="020B0606020202030204" pitchFamily="34" charset="0"/>
                    <a:ea typeface="Times New Roman" panose="02020603050405020304" pitchFamily="18" charset="0"/>
                    <a:cs typeface="ArialNarrow"/>
                  </a:rPr>
                  <a:t>Agora,</a:t>
                </a:r>
                <a:r>
                  <a:rPr lang="pt-BR" sz="2200" b="1" i="1" kern="0" dirty="0">
                    <a:solidFill>
                      <a:srgbClr val="A02B93"/>
                    </a:solidFill>
                    <a:effectLst/>
                    <a:latin typeface="Arial Narrow" panose="020B0606020202030204" pitchFamily="34" charset="0"/>
                    <a:ea typeface="Times New Roman" panose="02020603050405020304" pitchFamily="18" charset="0"/>
                    <a:cs typeface="ArialNarrow"/>
                  </a:rPr>
                  <a:t> dividindo por</a:t>
                </a:r>
                <a:r>
                  <a:rPr lang="pt-BR" sz="2200" i="1" kern="0" dirty="0">
                    <a:effectLst/>
                    <a:latin typeface="Arial Narrow" panose="020B0606020202030204" pitchFamily="34" charset="0"/>
                    <a:ea typeface="Times New Roman" panose="02020603050405020304" pitchFamily="18" charset="0"/>
                    <a:cs typeface="ArialNarrow"/>
                  </a:rPr>
                  <a:t> </a:t>
                </a:r>
                <a:r>
                  <a:rPr lang="pt-BR" sz="2200" b="1" i="1" kern="0" dirty="0">
                    <a:solidFill>
                      <a:srgbClr val="A02B93"/>
                    </a:solidFill>
                    <a:effectLst/>
                    <a:latin typeface="Arial Narrow" panose="020B0606020202030204" pitchFamily="34" charset="0"/>
                    <a:ea typeface="Times New Roman" panose="02020603050405020304" pitchFamily="18" charset="0"/>
                    <a:cs typeface="ArialNarrow"/>
                  </a:rPr>
                  <a:t>2</a:t>
                </a:r>
                <a:r>
                  <a:rPr lang="pt-BR" sz="2200" i="1" kern="0" dirty="0">
                    <a:effectLst/>
                    <a:latin typeface="Arial Narrow" panose="020B0606020202030204" pitchFamily="34" charset="0"/>
                    <a:ea typeface="Times New Roman" panose="02020603050405020304" pitchFamily="18" charset="0"/>
                    <a:cs typeface="ArialNarrow"/>
                  </a:rPr>
                  <a:t> ambos os membros da equação, obtemos: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2</m:t>
                      </m:r>
                      <m:r>
                        <a:rPr lang="pt-BR" sz="2200" i="1" kern="0">
                          <a:effectLst/>
                          <a:latin typeface="Cambria Math" panose="02040503050406030204" pitchFamily="18" charset="0"/>
                          <a:ea typeface="Aptos" panose="020B0004020202020204" pitchFamily="34" charset="0"/>
                          <a:cs typeface="ArialNarrow"/>
                        </a:rPr>
                        <m:t>𝑥</m:t>
                      </m:r>
                      <m:r>
                        <a:rPr lang="pt-BR" sz="2200" i="1" kern="0">
                          <a:effectLst/>
                          <a:latin typeface="Cambria Math" panose="02040503050406030204" pitchFamily="18" charset="0"/>
                          <a:ea typeface="Aptos" panose="020B0004020202020204" pitchFamily="34" charset="0"/>
                          <a:cs typeface="ArialNarrow"/>
                        </a:rPr>
                        <m:t>=120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f>
                        <m:fPr>
                          <m:ctrlPr>
                            <a:rPr lang="pt-BR" sz="2200" b="1" i="1" kern="0">
                              <a:solidFill>
                                <a:srgbClr val="000000"/>
                              </a:solidFill>
                              <a:effectLst/>
                              <a:latin typeface="Cambria Math" panose="02040503050406030204" pitchFamily="18" charset="0"/>
                              <a:ea typeface="Aptos" panose="020B0004020202020204" pitchFamily="34" charset="0"/>
                              <a:cs typeface="ArialNarrow"/>
                            </a:rPr>
                          </m:ctrlPr>
                        </m:fPr>
                        <m:num>
                          <m:r>
                            <a:rPr lang="pt-BR" sz="2200" i="1" kern="0">
                              <a:solidFill>
                                <a:srgbClr val="000000"/>
                              </a:solidFill>
                              <a:effectLst/>
                              <a:latin typeface="Cambria Math" panose="02040503050406030204" pitchFamily="18" charset="0"/>
                              <a:ea typeface="Aptos" panose="020B0004020202020204" pitchFamily="34" charset="0"/>
                              <a:cs typeface="ArialNarrow"/>
                            </a:rPr>
                            <m:t> 2</m:t>
                          </m:r>
                          <m:r>
                            <a:rPr lang="pt-BR" sz="2200" i="1" kern="0">
                              <a:solidFill>
                                <a:srgbClr val="000000"/>
                              </a:solidFill>
                              <a:effectLst/>
                              <a:latin typeface="Cambria Math" panose="02040503050406030204" pitchFamily="18" charset="0"/>
                              <a:ea typeface="Aptos" panose="020B0004020202020204" pitchFamily="34" charset="0"/>
                              <a:cs typeface="ArialNarrow"/>
                            </a:rPr>
                            <m:t>𝑥</m:t>
                          </m:r>
                          <m:r>
                            <a:rPr lang="pt-BR" sz="2200" b="1" i="1" kern="0">
                              <a:solidFill>
                                <a:srgbClr val="000000"/>
                              </a:solidFill>
                              <a:effectLst/>
                              <a:latin typeface="Cambria Math" panose="02040503050406030204" pitchFamily="18" charset="0"/>
                              <a:ea typeface="Aptos" panose="020B0004020202020204" pitchFamily="34" charset="0"/>
                              <a:cs typeface="ArialNarrow"/>
                            </a:rPr>
                            <m:t> </m:t>
                          </m:r>
                        </m:num>
                        <m:den>
                          <m:r>
                            <a:rPr lang="pt-BR" sz="2200" b="1" i="1" kern="0">
                              <a:solidFill>
                                <a:srgbClr val="A02B93"/>
                              </a:solidFill>
                              <a:effectLst/>
                              <a:latin typeface="Cambria Math" panose="02040503050406030204" pitchFamily="18" charset="0"/>
                              <a:ea typeface="Aptos" panose="020B0004020202020204" pitchFamily="34" charset="0"/>
                              <a:cs typeface="ArialNarrow"/>
                            </a:rPr>
                            <m:t>𝟐</m:t>
                          </m:r>
                        </m:den>
                      </m:f>
                      <m:r>
                        <a:rPr lang="pt-BR" sz="2200" b="1" i="1" kern="0">
                          <a:solidFill>
                            <a:srgbClr val="000000"/>
                          </a:solidFill>
                          <a:effectLst/>
                          <a:latin typeface="Cambria Math" panose="02040503050406030204" pitchFamily="18" charset="0"/>
                          <a:ea typeface="Aptos" panose="020B0004020202020204" pitchFamily="34" charset="0"/>
                          <a:cs typeface="ArialNarrow"/>
                        </a:rPr>
                        <m:t>=</m:t>
                      </m:r>
                      <m:f>
                        <m:fPr>
                          <m:ctrlPr>
                            <a:rPr lang="pt-BR" sz="2200" b="1" i="1" kern="0">
                              <a:solidFill>
                                <a:srgbClr val="000000"/>
                              </a:solidFill>
                              <a:effectLst/>
                              <a:latin typeface="Cambria Math" panose="02040503050406030204" pitchFamily="18" charset="0"/>
                              <a:ea typeface="Aptos" panose="020B0004020202020204" pitchFamily="34" charset="0"/>
                              <a:cs typeface="ArialNarrow"/>
                            </a:rPr>
                          </m:ctrlPr>
                        </m:fPr>
                        <m:num>
                          <m:r>
                            <a:rPr lang="pt-BR" sz="2200" i="1" kern="0">
                              <a:solidFill>
                                <a:srgbClr val="000000"/>
                              </a:solidFill>
                              <a:effectLst/>
                              <a:latin typeface="Cambria Math" panose="02040503050406030204" pitchFamily="18" charset="0"/>
                              <a:ea typeface="Aptos" panose="020B0004020202020204" pitchFamily="34" charset="0"/>
                              <a:cs typeface="ArialNarrow"/>
                            </a:rPr>
                            <m:t> 120</m:t>
                          </m:r>
                          <m:r>
                            <a:rPr lang="pt-BR" sz="2200" b="1" i="1" kern="0">
                              <a:solidFill>
                                <a:srgbClr val="000000"/>
                              </a:solidFill>
                              <a:effectLst/>
                              <a:latin typeface="Cambria Math" panose="02040503050406030204" pitchFamily="18" charset="0"/>
                              <a:ea typeface="Aptos" panose="020B0004020202020204" pitchFamily="34" charset="0"/>
                              <a:cs typeface="ArialNarrow"/>
                            </a:rPr>
                            <m:t> </m:t>
                          </m:r>
                        </m:num>
                        <m:den>
                          <m:r>
                            <a:rPr lang="pt-BR" sz="2200" b="1" i="1" kern="0">
                              <a:solidFill>
                                <a:srgbClr val="A02B93"/>
                              </a:solidFill>
                              <a:effectLst/>
                              <a:latin typeface="Cambria Math" panose="02040503050406030204" pitchFamily="18" charset="0"/>
                              <a:ea typeface="Aptos" panose="020B0004020202020204" pitchFamily="34" charset="0"/>
                              <a:cs typeface="ArialNarrow"/>
                            </a:rPr>
                            <m:t>𝟐</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𝑥</m:t>
                      </m:r>
                      <m:r>
                        <a:rPr lang="pt-BR" sz="2200" i="1" kern="0">
                          <a:effectLst/>
                          <a:latin typeface="Cambria Math" panose="02040503050406030204" pitchFamily="18" charset="0"/>
                          <a:ea typeface="Times New Roman" panose="02020603050405020304" pitchFamily="18" charset="0"/>
                          <a:cs typeface="ArialNarrow"/>
                        </a:rPr>
                        <m:t>=60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kern="0" dirty="0">
                    <a:effectLst/>
                    <a:latin typeface="Arial Narrow" panose="020B0606020202030204" pitchFamily="34" charset="0"/>
                    <a:ea typeface="Times New Roman" panose="02020603050405020304" pitchFamily="18" charset="0"/>
                    <a:cs typeface="ArialNarrow"/>
                  </a:rPr>
                  <a:t>Assim, 60 é a solução dessa equação.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7F732FDD-95C5-C955-CE22-849FCFEAD6CA}"/>
                  </a:ext>
                </a:extLst>
              </p:cNvPr>
              <p:cNvSpPr txBox="1">
                <a:spLocks noRot="1" noChangeAspect="1" noMove="1" noResize="1" noEditPoints="1" noAdjustHandles="1" noChangeArrowheads="1" noChangeShapeType="1" noTextEdit="1"/>
              </p:cNvSpPr>
              <p:nvPr/>
            </p:nvSpPr>
            <p:spPr>
              <a:xfrm>
                <a:off x="0" y="846895"/>
                <a:ext cx="6096000" cy="5804474"/>
              </a:xfrm>
              <a:prstGeom prst="rect">
                <a:avLst/>
              </a:prstGeom>
              <a:blipFill>
                <a:blip r:embed="rId2"/>
                <a:stretch>
                  <a:fillRect l="-1300" t="-735" r="-1300" b="-1050"/>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87367582-ACD2-A849-281E-995996E0AFBF}"/>
              </a:ext>
            </a:extLst>
          </p:cNvPr>
          <p:cNvPicPr>
            <a:picLocks noChangeAspect="1"/>
          </p:cNvPicPr>
          <p:nvPr/>
        </p:nvPicPr>
        <p:blipFill rotWithShape="1">
          <a:blip r:embed="rId3">
            <a:extLst>
              <a:ext uri="{28A0092B-C50C-407E-A947-70E740481C1C}">
                <a14:useLocalDpi xmlns:a14="http://schemas.microsoft.com/office/drawing/2010/main" val="0"/>
              </a:ext>
            </a:extLst>
          </a:blip>
          <a:srcRect l="1609" r="63875"/>
          <a:stretch>
            <a:fillRect/>
          </a:stretch>
        </p:blipFill>
        <p:spPr bwMode="auto">
          <a:xfrm>
            <a:off x="6096000" y="846895"/>
            <a:ext cx="2880000" cy="728638"/>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0129909C-A153-B669-F1DD-AD02050FEDDE}"/>
              </a:ext>
            </a:extLst>
          </p:cNvPr>
          <p:cNvSpPr txBox="1"/>
          <p:nvPr/>
        </p:nvSpPr>
        <p:spPr>
          <a:xfrm>
            <a:off x="6096000" y="1575533"/>
            <a:ext cx="6096000" cy="5170646"/>
          </a:xfrm>
          <a:prstGeom prst="rect">
            <a:avLst/>
          </a:prstGeom>
          <a:noFill/>
        </p:spPr>
        <p:txBody>
          <a:bodyPr wrap="square">
            <a:spAutoFit/>
          </a:bodyPr>
          <a:lstStyle/>
          <a:p>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13.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Para cada situação, a seguir, escreva e resolva a equação.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João gastou R$ 15,00 e notou que restou R$ 40,00 em seu bolso. Qual era a quantia inicial de João?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A temperatura de uma cidade aumentou 7°C e chegou a 25°C. Qual era a temperatura inicial?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Um ciclista percorreu uma certa distância pela manhã e mais 12 km à tarde, totalizando 30 km no dia. Quantos quilômetros ele percorreu pela manhã?</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Um filme tem uma duração total de 120 minutos. Já se passaram alguns minutos e faltam 45 minutos para terminar. Quantos minutos já se passaram?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A idade de Lucas é o dobro da idade de seu irmão. Juntas, as idades somam 36 anos. Qual é a idade do irmão de Lucas?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360946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3D1339C5-7C8A-12B5-DAB7-A14E0E697AD7}"/>
                  </a:ext>
                </a:extLst>
              </p:cNvPr>
              <p:cNvSpPr txBox="1"/>
              <p:nvPr/>
            </p:nvSpPr>
            <p:spPr>
              <a:xfrm>
                <a:off x="123825" y="790168"/>
                <a:ext cx="5905500" cy="5277663"/>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14.</a:t>
                </a:r>
                <a:r>
                  <a:rPr lang="pt-BR" sz="2200" kern="0" dirty="0">
                    <a:effectLst/>
                    <a:latin typeface="Arial Narrow" panose="020B0606020202030204" pitchFamily="34" charset="0"/>
                    <a:ea typeface="Aptos" panose="020B0004020202020204" pitchFamily="34" charset="0"/>
                    <a:cs typeface="ArialNarrow"/>
                  </a:rPr>
                  <a:t> Resolva as equações.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a)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𝑥</m:t>
                    </m:r>
                    <m:r>
                      <a:rPr lang="pt-BR" sz="2200" i="1" kern="0">
                        <a:effectLst/>
                        <a:latin typeface="Cambria Math" panose="02040503050406030204" pitchFamily="18" charset="0"/>
                        <a:ea typeface="Aptos" panose="020B0004020202020204" pitchFamily="34" charset="0"/>
                        <a:cs typeface="ArialNarrow"/>
                      </a:rPr>
                      <m:t>−3=15</m:t>
                    </m:r>
                  </m:oMath>
                </a14:m>
                <a:r>
                  <a:rPr lang="pt-BR" sz="2200" kern="0" dirty="0">
                    <a:effectLst/>
                    <a:latin typeface="Arial Narrow" panose="020B0606020202030204" pitchFamily="34" charset="0"/>
                    <a:ea typeface="Times New Roman" panose="02020603050405020304" pitchFamily="18"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Times New Roman" panose="02020603050405020304" pitchFamily="18" charset="0"/>
                    <a:cs typeface="ArialNarrow"/>
                  </a:rPr>
                  <a:t>b)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7</m:t>
                    </m:r>
                    <m:r>
                      <a:rPr lang="pt-BR" sz="2200" i="1" kern="0">
                        <a:effectLst/>
                        <a:latin typeface="Cambria Math" panose="02040503050406030204" pitchFamily="18" charset="0"/>
                        <a:ea typeface="Times New Roman" panose="02020603050405020304" pitchFamily="18" charset="0"/>
                        <a:cs typeface="ArialNarrow"/>
                      </a:rPr>
                      <m:t>𝑥</m:t>
                    </m:r>
                    <m:r>
                      <a:rPr lang="pt-BR" sz="2200" i="1" kern="0">
                        <a:effectLst/>
                        <a:latin typeface="Cambria Math" panose="02040503050406030204" pitchFamily="18" charset="0"/>
                        <a:ea typeface="Times New Roman" panose="02020603050405020304" pitchFamily="18" charset="0"/>
                        <a:cs typeface="ArialNarrow"/>
                      </a:rPr>
                      <m:t>+8=43</m:t>
                    </m:r>
                  </m:oMath>
                </a14:m>
                <a:r>
                  <a:rPr lang="pt-BR" sz="2200" kern="0" dirty="0">
                    <a:effectLst/>
                    <a:latin typeface="Arial Narrow" panose="020B0606020202030204" pitchFamily="34" charset="0"/>
                    <a:ea typeface="Times New Roman" panose="02020603050405020304" pitchFamily="18"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c)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2∙</m:t>
                    </m:r>
                    <m:d>
                      <m:dPr>
                        <m:ctrlPr>
                          <a:rPr lang="pt-BR" sz="2200" i="1" kern="0">
                            <a:effectLst/>
                            <a:latin typeface="Cambria Math" panose="02040503050406030204" pitchFamily="18" charset="0"/>
                            <a:ea typeface="Aptos" panose="020B0004020202020204" pitchFamily="34" charset="0"/>
                            <a:cs typeface="ArialNarrow"/>
                          </a:rPr>
                        </m:ctrlPr>
                      </m:dPr>
                      <m:e>
                        <m:r>
                          <a:rPr lang="pt-BR" sz="2200" i="1" kern="0">
                            <a:effectLst/>
                            <a:latin typeface="Cambria Math" panose="02040503050406030204" pitchFamily="18" charset="0"/>
                            <a:ea typeface="Aptos" panose="020B0004020202020204" pitchFamily="34" charset="0"/>
                            <a:cs typeface="ArialNarrow"/>
                          </a:rPr>
                          <m:t>𝑥</m:t>
                        </m:r>
                        <m:r>
                          <a:rPr lang="pt-BR" sz="2200" i="1" kern="0">
                            <a:effectLst/>
                            <a:latin typeface="Cambria Math" panose="02040503050406030204" pitchFamily="18" charset="0"/>
                            <a:ea typeface="Aptos" panose="020B0004020202020204" pitchFamily="34" charset="0"/>
                            <a:cs typeface="ArialNarrow"/>
                          </a:rPr>
                          <m:t>+3</m:t>
                        </m:r>
                      </m:e>
                    </m:d>
                    <m:r>
                      <a:rPr lang="pt-BR" sz="2200" i="1" kern="0">
                        <a:effectLst/>
                        <a:latin typeface="Cambria Math" panose="02040503050406030204" pitchFamily="18" charset="0"/>
                        <a:ea typeface="Aptos" panose="020B0004020202020204" pitchFamily="34" charset="0"/>
                        <a:cs typeface="ArialNarrow"/>
                      </a:rPr>
                      <m:t>−4=12</m:t>
                    </m:r>
                  </m:oMath>
                </a14:m>
                <a:r>
                  <a:rPr lang="pt-BR" sz="2200" kern="0" dirty="0">
                    <a:effectLst/>
                    <a:latin typeface="Arial Narrow" panose="020B0606020202030204" pitchFamily="34" charset="0"/>
                    <a:ea typeface="Times New Roman" panose="02020603050405020304" pitchFamily="18"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Times New Roman" panose="02020603050405020304" pitchFamily="18" charset="0"/>
                    <a:cs typeface="ArialNarrow"/>
                  </a:rPr>
                  <a:t>d) </a:t>
                </a:r>
                <a14:m>
                  <m:oMath xmlns:m="http://schemas.openxmlformats.org/officeDocument/2006/math">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 </m:t>
                        </m:r>
                        <m:r>
                          <a:rPr lang="pt-BR" sz="2200" i="1" kern="0">
                            <a:effectLst/>
                            <a:latin typeface="Cambria Math" panose="02040503050406030204" pitchFamily="18" charset="0"/>
                            <a:ea typeface="Times New Roman" panose="02020603050405020304" pitchFamily="18" charset="0"/>
                            <a:cs typeface="ArialNarrow"/>
                          </a:rPr>
                          <m:t>𝑥</m:t>
                        </m:r>
                        <m:r>
                          <a:rPr lang="pt-BR" sz="2200" i="1" kern="0">
                            <a:effectLst/>
                            <a:latin typeface="Cambria Math" panose="02040503050406030204" pitchFamily="18" charset="0"/>
                            <a:ea typeface="Times New Roman" panose="02020603050405020304" pitchFamily="18" charset="0"/>
                            <a:cs typeface="ArialNarrow"/>
                          </a:rPr>
                          <m:t> </m:t>
                        </m:r>
                      </m:num>
                      <m:den>
                        <m:r>
                          <a:rPr lang="pt-BR" sz="2200" i="1" kern="0">
                            <a:effectLst/>
                            <a:latin typeface="Cambria Math" panose="02040503050406030204" pitchFamily="18" charset="0"/>
                            <a:ea typeface="Times New Roman" panose="02020603050405020304" pitchFamily="18" charset="0"/>
                            <a:cs typeface="ArialNarrow"/>
                          </a:rPr>
                          <m:t>2</m:t>
                        </m:r>
                      </m:den>
                    </m:f>
                    <m:r>
                      <a:rPr lang="pt-BR" sz="2200" i="1" kern="0">
                        <a:effectLst/>
                        <a:latin typeface="Cambria Math" panose="02040503050406030204" pitchFamily="18" charset="0"/>
                        <a:ea typeface="Times New Roman" panose="02020603050405020304" pitchFamily="18" charset="0"/>
                        <a:cs typeface="ArialNarrow"/>
                      </a:rPr>
                      <m:t>−3=9</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Times New Roman" panose="02020603050405020304" pitchFamily="18" charset="0"/>
                    <a:cs typeface="ArialNarrow"/>
                  </a:rPr>
                  <a:t>e) </a:t>
                </a:r>
                <a14:m>
                  <m:oMath xmlns:m="http://schemas.openxmlformats.org/officeDocument/2006/math">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 </m:t>
                        </m:r>
                        <m:r>
                          <a:rPr lang="pt-BR" sz="2200" i="1" kern="0">
                            <a:effectLst/>
                            <a:latin typeface="Cambria Math" panose="02040503050406030204" pitchFamily="18" charset="0"/>
                            <a:ea typeface="Times New Roman" panose="02020603050405020304" pitchFamily="18" charset="0"/>
                            <a:cs typeface="ArialNarrow"/>
                          </a:rPr>
                          <m:t>𝑥</m:t>
                        </m:r>
                        <m:r>
                          <a:rPr lang="pt-BR" sz="2200" i="1" kern="0">
                            <a:effectLst/>
                            <a:latin typeface="Cambria Math" panose="02040503050406030204" pitchFamily="18" charset="0"/>
                            <a:ea typeface="Times New Roman" panose="02020603050405020304" pitchFamily="18" charset="0"/>
                            <a:cs typeface="ArialNarrow"/>
                          </a:rPr>
                          <m:t> </m:t>
                        </m:r>
                      </m:num>
                      <m:den>
                        <m:r>
                          <a:rPr lang="pt-BR" sz="2200" i="1" kern="0">
                            <a:effectLst/>
                            <a:latin typeface="Cambria Math" panose="02040503050406030204" pitchFamily="18" charset="0"/>
                            <a:ea typeface="Times New Roman" panose="02020603050405020304" pitchFamily="18" charset="0"/>
                            <a:cs typeface="ArialNarrow"/>
                          </a:rPr>
                          <m:t>4</m:t>
                        </m:r>
                      </m:den>
                    </m:f>
                    <m:r>
                      <a:rPr lang="pt-BR" sz="2200" i="1" kern="0">
                        <a:effectLst/>
                        <a:latin typeface="Cambria Math" panose="02040503050406030204" pitchFamily="18" charset="0"/>
                        <a:ea typeface="Aptos" panose="020B0004020202020204" pitchFamily="34" charset="0"/>
                        <a:cs typeface="ArialNarrow"/>
                      </a:rPr>
                      <m:t>+5</m:t>
                    </m:r>
                    <m:r>
                      <a:rPr lang="pt-BR" sz="2200" i="1" kern="0">
                        <a:effectLst/>
                        <a:latin typeface="Cambria Math" panose="02040503050406030204" pitchFamily="18" charset="0"/>
                        <a:ea typeface="Times New Roman" panose="02020603050405020304" pitchFamily="18" charset="0"/>
                        <a:cs typeface="ArialNarrow"/>
                      </a:rPr>
                      <m:t>=13</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Times New Roman" panose="02020603050405020304" pitchFamily="18" charset="0"/>
                    <a:cs typeface="ArialNarrow"/>
                  </a:rPr>
                  <a:t>f)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5</m:t>
                    </m:r>
                    <m:r>
                      <a:rPr lang="pt-BR" sz="2200" i="1" kern="0">
                        <a:effectLst/>
                        <a:latin typeface="Cambria Math" panose="02040503050406030204" pitchFamily="18" charset="0"/>
                        <a:ea typeface="Times New Roman" panose="02020603050405020304" pitchFamily="18" charset="0"/>
                        <a:cs typeface="ArialNarrow"/>
                      </a:rPr>
                      <m:t>𝑥</m:t>
                    </m:r>
                    <m:r>
                      <a:rPr lang="pt-BR" sz="2200" i="1" kern="0">
                        <a:effectLst/>
                        <a:latin typeface="Cambria Math" panose="02040503050406030204" pitchFamily="18" charset="0"/>
                        <a:ea typeface="Times New Roman" panose="02020603050405020304" pitchFamily="18" charset="0"/>
                        <a:cs typeface="ArialNarrow"/>
                      </a:rPr>
                      <m:t>−2</m:t>
                    </m:r>
                    <m:r>
                      <a:rPr lang="pt-BR" sz="2200" i="1" kern="0">
                        <a:effectLst/>
                        <a:latin typeface="Cambria Math" panose="02040503050406030204" pitchFamily="18" charset="0"/>
                        <a:ea typeface="Times New Roman" panose="02020603050405020304" pitchFamily="18" charset="0"/>
                        <a:cs typeface="ArialNarrow"/>
                      </a:rPr>
                      <m:t>𝑥</m:t>
                    </m:r>
                    <m:r>
                      <a:rPr lang="pt-BR" sz="2200" i="1" kern="0">
                        <a:effectLst/>
                        <a:latin typeface="Cambria Math" panose="02040503050406030204" pitchFamily="18" charset="0"/>
                        <a:ea typeface="Times New Roman" panose="02020603050405020304" pitchFamily="18" charset="0"/>
                        <a:cs typeface="ArialNarrow"/>
                      </a:rPr>
                      <m:t>+4=5−2</m:t>
                    </m:r>
                    <m:r>
                      <a:rPr lang="pt-BR" sz="2200" i="1" kern="0">
                        <a:effectLst/>
                        <a:latin typeface="Cambria Math" panose="02040503050406030204" pitchFamily="18" charset="0"/>
                        <a:ea typeface="Times New Roman" panose="02020603050405020304" pitchFamily="18" charset="0"/>
                        <a:cs typeface="ArialNarrow"/>
                      </a:rPr>
                      <m:t>𝑥</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Times New Roman" panose="02020603050405020304" pitchFamily="18" charset="0"/>
                    <a:cs typeface="ArialNarrow"/>
                  </a:rPr>
                  <a:t>g) </a:t>
                </a:r>
                <a14:m>
                  <m:oMath xmlns:m="http://schemas.openxmlformats.org/officeDocument/2006/math">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𝑥</m:t>
                        </m:r>
                      </m:num>
                      <m:den>
                        <m:r>
                          <a:rPr lang="pt-BR" sz="2200" i="1" kern="0">
                            <a:effectLst/>
                            <a:latin typeface="Cambria Math" panose="02040503050406030204" pitchFamily="18" charset="0"/>
                            <a:ea typeface="Times New Roman" panose="02020603050405020304" pitchFamily="18" charset="0"/>
                            <a:cs typeface="ArialNarrow"/>
                          </a:rPr>
                          <m:t>5</m:t>
                        </m:r>
                      </m:den>
                    </m:f>
                    <m:r>
                      <a:rPr lang="pt-BR" sz="2200" i="1" kern="0">
                        <a:effectLst/>
                        <a:latin typeface="Cambria Math" panose="02040503050406030204" pitchFamily="18" charset="0"/>
                        <a:ea typeface="Times New Roman" panose="02020603050405020304" pitchFamily="18" charset="0"/>
                        <a:cs typeface="ArialNarrow"/>
                      </a:rPr>
                      <m:t>=20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Times New Roman" panose="02020603050405020304" pitchFamily="18" charset="0"/>
                    <a:cs typeface="ArialNarrow"/>
                  </a:rPr>
                  <a:t>h)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2</m:t>
                    </m:r>
                    <m:r>
                      <a:rPr lang="pt-BR" sz="2200" i="1" kern="0">
                        <a:effectLst/>
                        <a:latin typeface="Cambria Math" panose="02040503050406030204" pitchFamily="18" charset="0"/>
                        <a:ea typeface="Times New Roman" panose="02020603050405020304" pitchFamily="18" charset="0"/>
                        <a:cs typeface="ArialNarrow"/>
                      </a:rPr>
                      <m:t>𝑥</m:t>
                    </m:r>
                    <m:r>
                      <a:rPr lang="pt-BR" sz="2200" i="1" kern="0">
                        <a:effectLst/>
                        <a:latin typeface="Cambria Math" panose="02040503050406030204" pitchFamily="18" charset="0"/>
                        <a:ea typeface="Times New Roman" panose="02020603050405020304" pitchFamily="18" charset="0"/>
                        <a:cs typeface="ArialNarrow"/>
                      </a:rPr>
                      <m:t>+15=45</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Times New Roman" panose="02020603050405020304" pitchFamily="18" charset="0"/>
                    <a:cs typeface="ArialNarrow"/>
                  </a:rPr>
                  <a:t>i)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8∙</m:t>
                    </m:r>
                    <m:d>
                      <m:dPr>
                        <m:ctrlPr>
                          <a:rPr lang="pt-BR" sz="2200" i="1" kern="0">
                            <a:effectLst/>
                            <a:latin typeface="Cambria Math" panose="02040503050406030204" pitchFamily="18" charset="0"/>
                            <a:ea typeface="Times New Roman" panose="02020603050405020304" pitchFamily="18" charset="0"/>
                            <a:cs typeface="ArialNarrow"/>
                          </a:rPr>
                        </m:ctrlPr>
                      </m:dPr>
                      <m:e>
                        <m:r>
                          <a:rPr lang="pt-BR" sz="2200" i="1" kern="0">
                            <a:effectLst/>
                            <a:latin typeface="Cambria Math" panose="02040503050406030204" pitchFamily="18" charset="0"/>
                            <a:ea typeface="Times New Roman" panose="02020603050405020304" pitchFamily="18" charset="0"/>
                            <a:cs typeface="ArialNarrow"/>
                          </a:rPr>
                          <m:t>𝑥</m:t>
                        </m:r>
                        <m:r>
                          <a:rPr lang="pt-BR" sz="2200" i="1" kern="0">
                            <a:effectLst/>
                            <a:latin typeface="Cambria Math" panose="02040503050406030204" pitchFamily="18" charset="0"/>
                            <a:ea typeface="Times New Roman" panose="02020603050405020304" pitchFamily="18" charset="0"/>
                            <a:cs typeface="ArialNarrow"/>
                          </a:rPr>
                          <m:t>−2</m:t>
                        </m:r>
                      </m:e>
                    </m:d>
                    <m:r>
                      <a:rPr lang="pt-BR" sz="2200" i="1" kern="0">
                        <a:effectLst/>
                        <a:latin typeface="Cambria Math" panose="02040503050406030204" pitchFamily="18" charset="0"/>
                        <a:ea typeface="Times New Roman" panose="02020603050405020304" pitchFamily="18" charset="0"/>
                        <a:cs typeface="ArialNarrow"/>
                      </a:rPr>
                      <m:t>+16=7∙(</m:t>
                    </m:r>
                    <m:r>
                      <a:rPr lang="pt-BR" sz="2200" i="1" kern="0">
                        <a:effectLst/>
                        <a:latin typeface="Cambria Math" panose="02040503050406030204" pitchFamily="18" charset="0"/>
                        <a:ea typeface="Times New Roman" panose="02020603050405020304" pitchFamily="18" charset="0"/>
                        <a:cs typeface="ArialNarrow"/>
                      </a:rPr>
                      <m:t>𝑥</m:t>
                    </m:r>
                    <m:r>
                      <a:rPr lang="pt-BR" sz="2200" i="1" kern="0">
                        <a:effectLst/>
                        <a:latin typeface="Cambria Math" panose="02040503050406030204" pitchFamily="18" charset="0"/>
                        <a:ea typeface="Times New Roman" panose="02020603050405020304" pitchFamily="18" charset="0"/>
                        <a:cs typeface="ArialNarrow"/>
                      </a:rPr>
                      <m:t>+2)</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3D1339C5-7C8A-12B5-DAB7-A14E0E697AD7}"/>
                  </a:ext>
                </a:extLst>
              </p:cNvPr>
              <p:cNvSpPr txBox="1">
                <a:spLocks noRot="1" noChangeAspect="1" noMove="1" noResize="1" noEditPoints="1" noAdjustHandles="1" noChangeArrowheads="1" noChangeShapeType="1" noTextEdit="1"/>
              </p:cNvSpPr>
              <p:nvPr/>
            </p:nvSpPr>
            <p:spPr>
              <a:xfrm>
                <a:off x="123825" y="790168"/>
                <a:ext cx="5905500" cy="5277663"/>
              </a:xfrm>
              <a:prstGeom prst="rect">
                <a:avLst/>
              </a:prstGeom>
              <a:blipFill>
                <a:blip r:embed="rId2"/>
                <a:stretch>
                  <a:fillRect l="-1342" t="-578" b="-1272"/>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D029E591-86AF-DC8F-D246-43027543C58F}"/>
              </a:ext>
            </a:extLst>
          </p:cNvPr>
          <p:cNvSpPr txBox="1"/>
          <p:nvPr/>
        </p:nvSpPr>
        <p:spPr>
          <a:xfrm>
            <a:off x="6096000" y="790168"/>
            <a:ext cx="6096000" cy="848437"/>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15.</a:t>
            </a:r>
            <a:r>
              <a:rPr lang="pt-BR" sz="2200" kern="0" dirty="0">
                <a:effectLst/>
                <a:latin typeface="Arial Narrow" panose="020B0606020202030204" pitchFamily="34" charset="0"/>
                <a:ea typeface="Aptos" panose="020B0004020202020204" pitchFamily="34" charset="0"/>
                <a:cs typeface="ArialNarrow"/>
              </a:rPr>
              <a:t> O perímetro do retângulo, a seguir, é 60 cm e as medidas de seus lados estão indicadas na figura.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Forma&#10;&#10;O conteúdo gerado por IA pode estar incorreto.">
            <a:extLst>
              <a:ext uri="{FF2B5EF4-FFF2-40B4-BE49-F238E27FC236}">
                <a16:creationId xmlns:a16="http://schemas.microsoft.com/office/drawing/2014/main" id="{1489D0E3-E57B-3ACC-DF1C-CC87596B31DB}"/>
              </a:ext>
            </a:extLst>
          </p:cNvPr>
          <p:cNvPicPr>
            <a:picLocks noChangeAspect="1"/>
          </p:cNvPicPr>
          <p:nvPr/>
        </p:nvPicPr>
        <p:blipFill>
          <a:blip r:embed="rId3"/>
          <a:stretch>
            <a:fillRect/>
          </a:stretch>
        </p:blipFill>
        <p:spPr>
          <a:xfrm>
            <a:off x="7704000" y="1638605"/>
            <a:ext cx="2880000" cy="1480649"/>
          </a:xfrm>
          <a:prstGeom prst="rect">
            <a:avLst/>
          </a:prstGeom>
        </p:spPr>
      </p:pic>
      <p:sp>
        <p:nvSpPr>
          <p:cNvPr id="8" name="CaixaDeTexto 7">
            <a:extLst>
              <a:ext uri="{FF2B5EF4-FFF2-40B4-BE49-F238E27FC236}">
                <a16:creationId xmlns:a16="http://schemas.microsoft.com/office/drawing/2014/main" id="{554B6909-86A9-6F9C-24F3-B8A04B232512}"/>
              </a:ext>
            </a:extLst>
          </p:cNvPr>
          <p:cNvSpPr txBox="1"/>
          <p:nvPr/>
        </p:nvSpPr>
        <p:spPr>
          <a:xfrm>
            <a:off x="6267450" y="3119254"/>
            <a:ext cx="5905500" cy="2324226"/>
          </a:xfrm>
          <a:prstGeom prst="rect">
            <a:avLst/>
          </a:prstGeom>
          <a:noFill/>
        </p:spPr>
        <p:txBody>
          <a:bodyPr wrap="square">
            <a:spAutoFit/>
          </a:bodyPr>
          <a:lstStyle/>
          <a:p>
            <a:pPr>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Responda: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a) Escreva uma equação que representa o cálculo do perímetro desse retângulo.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b) Resolva a equação descrita.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c) Calcule a medida dos lados desse retângulo.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070498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66AC011B-A521-D915-5CEE-5C473192C2E1}"/>
              </a:ext>
            </a:extLst>
          </p:cNvPr>
          <p:cNvPicPr>
            <a:picLocks noChangeAspect="1"/>
          </p:cNvPicPr>
          <p:nvPr/>
        </p:nvPicPr>
        <p:blipFill>
          <a:blip r:embed="rId2"/>
          <a:stretch>
            <a:fillRect/>
          </a:stretch>
        </p:blipFill>
        <p:spPr>
          <a:xfrm>
            <a:off x="409028" y="676110"/>
            <a:ext cx="5400000" cy="1642335"/>
          </a:xfrm>
          <a:prstGeom prst="rect">
            <a:avLst/>
          </a:prstGeom>
        </p:spPr>
      </p:pic>
      <p:sp>
        <p:nvSpPr>
          <p:cNvPr id="5" name="CaixaDeTexto 4">
            <a:extLst>
              <a:ext uri="{FF2B5EF4-FFF2-40B4-BE49-F238E27FC236}">
                <a16:creationId xmlns:a16="http://schemas.microsoft.com/office/drawing/2014/main" id="{4D83643E-E571-27A5-D846-66CBE96412CC}"/>
              </a:ext>
            </a:extLst>
          </p:cNvPr>
          <p:cNvSpPr txBox="1"/>
          <p:nvPr/>
        </p:nvSpPr>
        <p:spPr>
          <a:xfrm>
            <a:off x="0" y="2318445"/>
            <a:ext cx="6096000" cy="2119042"/>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 quantidade de figurinhas repetidas que Luna possui corresponde a terça parte do total e é igual a dezesseis.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equação que possibilita saber a quantidade total de figurinhas de Luna é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2F10BB18-7686-BC14-9E59-F8F18DB1E1CC}"/>
              </a:ext>
            </a:extLst>
          </p:cNvPr>
          <p:cNvPicPr>
            <a:picLocks noChangeAspect="1"/>
          </p:cNvPicPr>
          <p:nvPr/>
        </p:nvPicPr>
        <p:blipFill>
          <a:blip r:embed="rId3"/>
          <a:srcRect r="62322" b="34813"/>
          <a:stretch/>
        </p:blipFill>
        <p:spPr>
          <a:xfrm>
            <a:off x="667131" y="4564379"/>
            <a:ext cx="4680000" cy="993094"/>
          </a:xfrm>
          <a:prstGeom prst="rect">
            <a:avLst/>
          </a:prstGeom>
        </p:spPr>
      </p:pic>
      <p:sp>
        <p:nvSpPr>
          <p:cNvPr id="8" name="CaixaDeTexto 7">
            <a:extLst>
              <a:ext uri="{FF2B5EF4-FFF2-40B4-BE49-F238E27FC236}">
                <a16:creationId xmlns:a16="http://schemas.microsoft.com/office/drawing/2014/main" id="{7B987123-86EC-2BF4-B442-2EDA6A66E60C}"/>
              </a:ext>
            </a:extLst>
          </p:cNvPr>
          <p:cNvSpPr txBox="1"/>
          <p:nvPr/>
        </p:nvSpPr>
        <p:spPr>
          <a:xfrm>
            <a:off x="6096000" y="875486"/>
            <a:ext cx="6134100" cy="1442959"/>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Júlia teve o seguinte pensamento: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triplo de um número mais oito é igual a 50.”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foi o número que Júlia pensou?</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F1D7D69F-5186-55EC-2FC3-5F29E444E224}"/>
              </a:ext>
            </a:extLst>
          </p:cNvPr>
          <p:cNvPicPr>
            <a:picLocks noChangeAspect="1"/>
          </p:cNvPicPr>
          <p:nvPr/>
        </p:nvPicPr>
        <p:blipFill>
          <a:blip r:embed="rId4"/>
          <a:srcRect r="70489" b="40299"/>
          <a:stretch/>
        </p:blipFill>
        <p:spPr>
          <a:xfrm>
            <a:off x="6544055" y="2450099"/>
            <a:ext cx="4680000" cy="978901"/>
          </a:xfrm>
          <a:prstGeom prst="rect">
            <a:avLst/>
          </a:prstGeom>
        </p:spPr>
      </p:pic>
    </p:spTree>
    <p:extLst>
      <p:ext uri="{BB962C8B-B14F-4D97-AF65-F5344CB8AC3E}">
        <p14:creationId xmlns:p14="http://schemas.microsoft.com/office/powerpoint/2010/main" val="20699886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319C8205-FF66-460C-0CC8-8AAC7D233850}"/>
              </a:ext>
            </a:extLst>
          </p:cNvPr>
          <p:cNvPicPr>
            <a:picLocks noChangeAspect="1"/>
          </p:cNvPicPr>
          <p:nvPr/>
        </p:nvPicPr>
        <p:blipFill rotWithShape="1">
          <a:blip r:embed="rId2">
            <a:extLst>
              <a:ext uri="{28A0092B-C50C-407E-A947-70E740481C1C}">
                <a14:useLocalDpi xmlns:a14="http://schemas.microsoft.com/office/drawing/2010/main" val="0"/>
              </a:ext>
            </a:extLst>
          </a:blip>
          <a:srcRect l="799" t="3789" r="2874" b="3787"/>
          <a:stretch>
            <a:fillRect/>
          </a:stretch>
        </p:blipFill>
        <p:spPr bwMode="auto">
          <a:xfrm>
            <a:off x="83185" y="859790"/>
            <a:ext cx="2880000" cy="58209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EA2B791A-5A74-8A6D-7CE1-9FA647CA0197}"/>
              </a:ext>
            </a:extLst>
          </p:cNvPr>
          <p:cNvSpPr txBox="1"/>
          <p:nvPr/>
        </p:nvSpPr>
        <p:spPr>
          <a:xfrm>
            <a:off x="0" y="1441887"/>
            <a:ext cx="6096000" cy="5152180"/>
          </a:xfrm>
          <a:prstGeom prst="rect">
            <a:avLst/>
          </a:prstGeom>
          <a:noFill/>
        </p:spPr>
        <p:txBody>
          <a:bodyPr wrap="square">
            <a:spAutoFit/>
          </a:bodyPr>
          <a:lstStyle/>
          <a:p>
            <a:pPr algn="ctr">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RESOLUÇÃO DE PROBLEMAS COM EQUAÇÃO DO 1º GRAU</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Para resolver problemas, cujo objetivo é determinar um valor desconhecido, podemos seguir um procedimento que ajuda a entender e estruturar o problema, de modo a resolvê-lo matematicamente por meio de uma equação.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Então a partir de uma situação-problema, podemos realizar os seguintes passos para resolvê-la: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mj-lt"/>
              <a:buAutoNum type="arabicPeriod"/>
            </a:pPr>
            <a:r>
              <a:rPr lang="pt-BR" sz="2200" kern="0" dirty="0">
                <a:effectLst/>
                <a:latin typeface="Arial Narrow" panose="020B0606020202030204" pitchFamily="34" charset="0"/>
                <a:ea typeface="Aptos" panose="020B0004020202020204" pitchFamily="34" charset="0"/>
                <a:cs typeface="ArialNarrow"/>
              </a:rPr>
              <a:t>Ler o enunciado da situação se atentando para todos os elementos presentes e identificando o problema a ser resolvido;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19159464-CEB7-A827-3193-588A44C65458}"/>
              </a:ext>
            </a:extLst>
          </p:cNvPr>
          <p:cNvSpPr txBox="1"/>
          <p:nvPr/>
        </p:nvSpPr>
        <p:spPr>
          <a:xfrm>
            <a:off x="6096000" y="789206"/>
            <a:ext cx="6012815" cy="3778983"/>
          </a:xfrm>
          <a:prstGeom prst="rect">
            <a:avLst/>
          </a:prstGeom>
          <a:noFill/>
        </p:spPr>
        <p:txBody>
          <a:bodyPr wrap="square">
            <a:spAutoFit/>
          </a:bodyPr>
          <a:lstStyle/>
          <a:p>
            <a:pPr marL="342900" lvl="0" indent="-342900" algn="just">
              <a:lnSpc>
                <a:spcPct val="115000"/>
              </a:lnSpc>
              <a:buFont typeface="+mj-lt"/>
              <a:buAutoNum type="arabicPeriod"/>
            </a:pPr>
            <a:r>
              <a:rPr lang="pt-BR" sz="2200" kern="0" dirty="0">
                <a:effectLst/>
                <a:latin typeface="Arial Narrow" panose="020B0606020202030204" pitchFamily="34" charset="0"/>
                <a:ea typeface="Aptos" panose="020B0004020202020204" pitchFamily="34" charset="0"/>
                <a:cs typeface="ArialNarrow"/>
              </a:rPr>
              <a:t>Identificar a incógnita com uma letra;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mj-lt"/>
              <a:buAutoNum type="arabicPeriod"/>
            </a:pPr>
            <a:r>
              <a:rPr lang="pt-BR" sz="2200" kern="0" dirty="0">
                <a:effectLst/>
                <a:latin typeface="Arial Narrow" panose="020B0606020202030204" pitchFamily="34" charset="0"/>
                <a:ea typeface="Aptos" panose="020B0004020202020204" pitchFamily="34" charset="0"/>
                <a:cs typeface="ArialNarrow"/>
              </a:rPr>
              <a:t>Expressar a equação que resolve o problema, relacionando as informações do enunciado;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mj-lt"/>
              <a:buAutoNum type="arabicPeriod"/>
            </a:pPr>
            <a:r>
              <a:rPr lang="pt-BR" sz="2200" kern="0" dirty="0">
                <a:effectLst/>
                <a:latin typeface="Arial Narrow" panose="020B0606020202030204" pitchFamily="34" charset="0"/>
                <a:ea typeface="Aptos" panose="020B0004020202020204" pitchFamily="34" charset="0"/>
                <a:cs typeface="ArialNarrow"/>
              </a:rPr>
              <a:t>Resolver a equação;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mj-lt"/>
              <a:buAutoNum type="arabicPeriod"/>
            </a:pPr>
            <a:r>
              <a:rPr lang="pt-BR" sz="2200" kern="0" dirty="0">
                <a:effectLst/>
                <a:latin typeface="Arial Narrow" panose="020B0606020202030204" pitchFamily="34" charset="0"/>
                <a:ea typeface="Aptos" panose="020B0004020202020204" pitchFamily="34" charset="0"/>
                <a:cs typeface="ArialNarrow"/>
              </a:rPr>
              <a:t>Verificar a adequação da solução encontrada à situação apresentada.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Vamos aplicar esse procedimento para resolver o enigma do epitáfio de </a:t>
            </a:r>
            <a:r>
              <a:rPr lang="pt-BR" sz="2200" kern="0" dirty="0" err="1">
                <a:effectLst/>
                <a:latin typeface="Arial Narrow" panose="020B0606020202030204" pitchFamily="34" charset="0"/>
                <a:ea typeface="Aptos" panose="020B0004020202020204" pitchFamily="34" charset="0"/>
                <a:cs typeface="ArialNarrow"/>
              </a:rPr>
              <a:t>Diofanto</a:t>
            </a:r>
            <a:r>
              <a:rPr lang="pt-BR" sz="2200"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608908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Texto, Aplicativo&#10;&#10;O conteúdo gerado por IA pode estar incorreto.">
            <a:extLst>
              <a:ext uri="{FF2B5EF4-FFF2-40B4-BE49-F238E27FC236}">
                <a16:creationId xmlns:a16="http://schemas.microsoft.com/office/drawing/2014/main" id="{7247B2E8-9E90-6A26-B358-DB6EBB2CACF7}"/>
              </a:ext>
            </a:extLst>
          </p:cNvPr>
          <p:cNvPicPr>
            <a:picLocks noChangeAspect="1"/>
          </p:cNvPicPr>
          <p:nvPr/>
        </p:nvPicPr>
        <p:blipFill rotWithShape="1">
          <a:blip r:embed="rId2">
            <a:extLst>
              <a:ext uri="{28A0092B-C50C-407E-A947-70E740481C1C}">
                <a14:useLocalDpi xmlns:a14="http://schemas.microsoft.com/office/drawing/2010/main" val="0"/>
              </a:ext>
            </a:extLst>
          </a:blip>
          <a:srcRect t="9140" r="2199" b="9140"/>
          <a:stretch>
            <a:fillRect/>
          </a:stretch>
        </p:blipFill>
        <p:spPr bwMode="auto">
          <a:xfrm>
            <a:off x="0" y="732790"/>
            <a:ext cx="2160000" cy="888011"/>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B1A6A1DF-2EEE-9EEF-C311-7953F6B44B52}"/>
                  </a:ext>
                </a:extLst>
              </p:cNvPr>
              <p:cNvSpPr txBox="1"/>
              <p:nvPr/>
            </p:nvSpPr>
            <p:spPr>
              <a:xfrm>
                <a:off x="142875" y="1620801"/>
                <a:ext cx="5953125" cy="5176802"/>
              </a:xfrm>
              <a:prstGeom prst="rect">
                <a:avLst/>
              </a:prstGeom>
              <a:noFill/>
            </p:spPr>
            <p:txBody>
              <a:bodyPr wrap="square">
                <a:spAutoFit/>
              </a:bodyPr>
              <a:lstStyle/>
              <a:p>
                <a:pPr algn="ctr">
                  <a:spcAft>
                    <a:spcPts val="800"/>
                  </a:spcAft>
                </a:pPr>
                <a:r>
                  <a:rPr lang="pt-BR" sz="2200" b="1" kern="0" dirty="0">
                    <a:effectLst/>
                    <a:latin typeface="Arial Narrow" panose="020B0606020202030204" pitchFamily="34" charset="0"/>
                    <a:ea typeface="Times New Roman" panose="02020603050405020304" pitchFamily="18" charset="0"/>
                    <a:cs typeface="ArialNarrow"/>
                  </a:rPr>
                  <a:t>O problema do epitáfio de </a:t>
                </a:r>
                <a:r>
                  <a:rPr lang="pt-BR" sz="2200" b="1" kern="0" dirty="0" err="1">
                    <a:effectLst/>
                    <a:latin typeface="Arial Narrow" panose="020B0606020202030204" pitchFamily="34" charset="0"/>
                    <a:ea typeface="Times New Roman" panose="02020603050405020304" pitchFamily="18" charset="0"/>
                    <a:cs typeface="ArialNarrow"/>
                  </a:rPr>
                  <a:t>Diofanto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0" dirty="0" err="1">
                    <a:effectLst/>
                    <a:latin typeface="Arial Narrow" panose="020B0606020202030204" pitchFamily="34" charset="0"/>
                    <a:ea typeface="Times New Roman" panose="02020603050405020304" pitchFamily="18" charset="0"/>
                    <a:cs typeface="ArialNarrow"/>
                  </a:rPr>
                  <a:t>Diofanto</a:t>
                </a:r>
                <a:r>
                  <a:rPr lang="pt-BR" sz="2200" kern="0" dirty="0">
                    <a:effectLst/>
                    <a:latin typeface="Arial Narrow" panose="020B0606020202030204" pitchFamily="34" charset="0"/>
                    <a:ea typeface="Times New Roman" panose="02020603050405020304" pitchFamily="18" charset="0"/>
                    <a:cs typeface="ArialNarrow"/>
                  </a:rPr>
                  <a:t> foi um matemático grego, que ficou conhecido como “pai da álgebra”, principalmente pelo seu estudo de equações do 1º grau. Dizem, que em seu túmulo foi escrito, por seu amigo </a:t>
                </a:r>
                <a:r>
                  <a:rPr lang="pt-BR" sz="2200" kern="0" dirty="0" err="1">
                    <a:effectLst/>
                    <a:latin typeface="Arial Narrow" panose="020B0606020202030204" pitchFamily="34" charset="0"/>
                    <a:ea typeface="Times New Roman" panose="02020603050405020304" pitchFamily="18" charset="0"/>
                    <a:cs typeface="ArialNarrow"/>
                  </a:rPr>
                  <a:t>Metrodorus</a:t>
                </a:r>
                <a:r>
                  <a:rPr lang="pt-BR" sz="2200" kern="0" dirty="0">
                    <a:effectLst/>
                    <a:latin typeface="Arial Narrow" panose="020B0606020202030204" pitchFamily="34" charset="0"/>
                    <a:ea typeface="Times New Roman" panose="02020603050405020304" pitchFamily="18" charset="0"/>
                    <a:cs typeface="ArialNarrow"/>
                  </a:rPr>
                  <a:t>, um enigma como epitáfio, cujo objetivo é descobrir quanto tempo </a:t>
                </a:r>
                <a:r>
                  <a:rPr lang="pt-BR" sz="2200" kern="0" dirty="0" err="1">
                    <a:effectLst/>
                    <a:latin typeface="Arial Narrow" panose="020B0606020202030204" pitchFamily="34" charset="0"/>
                    <a:ea typeface="Times New Roman" panose="02020603050405020304" pitchFamily="18" charset="0"/>
                    <a:cs typeface="ArialNarrow"/>
                  </a:rPr>
                  <a:t>Diofanto</a:t>
                </a:r>
                <a:r>
                  <a:rPr lang="pt-BR" sz="2200" kern="0" dirty="0">
                    <a:effectLst/>
                    <a:latin typeface="Arial Narrow" panose="020B0606020202030204" pitchFamily="34" charset="0"/>
                    <a:ea typeface="Times New Roman" panose="02020603050405020304" pitchFamily="18" charset="0"/>
                    <a:cs typeface="ArialNarrow"/>
                  </a:rPr>
                  <a:t> viveu. O enigma diz o seguinte: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200" i="1" kern="0" dirty="0">
                    <a:effectLst/>
                    <a:latin typeface="Arial Narrow" panose="020B0606020202030204" pitchFamily="34" charset="0"/>
                    <a:ea typeface="Times New Roman" panose="02020603050405020304" pitchFamily="18" charset="0"/>
                    <a:cs typeface="ArialNarrow"/>
                  </a:rPr>
                  <a:t>“Viajante! Aqui estão as cinzas de </a:t>
                </a:r>
                <a:r>
                  <a:rPr lang="pt-BR" sz="2200" i="1" kern="0" dirty="0" err="1">
                    <a:effectLst/>
                    <a:latin typeface="Arial Narrow" panose="020B0606020202030204" pitchFamily="34" charset="0"/>
                    <a:ea typeface="Times New Roman" panose="02020603050405020304" pitchFamily="18" charset="0"/>
                    <a:cs typeface="ArialNarrow"/>
                  </a:rPr>
                  <a:t>Diofanto</a:t>
                </a:r>
                <a:r>
                  <a:rPr lang="pt-BR" sz="2200" i="1" kern="0" dirty="0">
                    <a:effectLst/>
                    <a:latin typeface="Arial Narrow" panose="020B0606020202030204" pitchFamily="34" charset="0"/>
                    <a:ea typeface="Times New Roman" panose="02020603050405020304" pitchFamily="18" charset="0"/>
                    <a:cs typeface="ArialNarrow"/>
                  </a:rPr>
                  <a:t>. É milagroso que os números possam medir a extensão da sua vida.</a:t>
                </a:r>
                <a:br>
                  <a:rPr lang="pt-BR" sz="2200" i="1" kern="0" dirty="0">
                    <a:effectLst/>
                    <a:latin typeface="Arial Narrow" panose="020B0606020202030204" pitchFamily="34" charset="0"/>
                    <a:ea typeface="Times New Roman" panose="02020603050405020304" pitchFamily="18" charset="0"/>
                    <a:cs typeface="ArialNarrow"/>
                  </a:rPr>
                </a:br>
                <a:r>
                  <a:rPr lang="pt-BR" sz="2200" i="1" kern="0" dirty="0">
                    <a:effectLst/>
                    <a:latin typeface="Arial Narrow" panose="020B0606020202030204" pitchFamily="34" charset="0"/>
                    <a:ea typeface="Times New Roman" panose="02020603050405020304" pitchFamily="18" charset="0"/>
                    <a:cs typeface="ArialNarrow"/>
                  </a:rPr>
                  <a:t>Um sexto dela foi uma bela infância.</a:t>
                </a:r>
                <a:br>
                  <a:rPr lang="pt-BR" sz="2200" i="1" kern="0" dirty="0">
                    <a:effectLst/>
                    <a:latin typeface="Arial Narrow" panose="020B0606020202030204" pitchFamily="34" charset="0"/>
                    <a:ea typeface="Times New Roman" panose="02020603050405020304" pitchFamily="18" charset="0"/>
                    <a:cs typeface="ArialNarrow"/>
                  </a:rPr>
                </a:br>
                <a:r>
                  <a:rPr lang="pt-BR" sz="2200" i="1" kern="0" dirty="0">
                    <a:effectLst/>
                    <a:latin typeface="Arial Narrow" panose="020B0606020202030204" pitchFamily="34" charset="0"/>
                    <a:ea typeface="Times New Roman" panose="02020603050405020304" pitchFamily="18" charset="0"/>
                    <a:cs typeface="ArialNarrow"/>
                  </a:rPr>
                  <a:t>Depois de </a:t>
                </a:r>
                <a14:m>
                  <m:oMath xmlns:m="http://schemas.openxmlformats.org/officeDocument/2006/math">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1</m:t>
                        </m:r>
                      </m:num>
                      <m:den>
                        <m:r>
                          <a:rPr lang="pt-BR" sz="2200" i="1" kern="0">
                            <a:effectLst/>
                            <a:latin typeface="Cambria Math" panose="02040503050406030204" pitchFamily="18" charset="0"/>
                            <a:ea typeface="Times New Roman" panose="02020603050405020304" pitchFamily="18" charset="0"/>
                            <a:cs typeface="ArialNarrow"/>
                          </a:rPr>
                          <m:t>12</m:t>
                        </m:r>
                      </m:den>
                    </m:f>
                  </m:oMath>
                </a14:m>
                <a:r>
                  <a:rPr lang="pt-BR" sz="2200" i="1" kern="0" dirty="0">
                    <a:effectLst/>
                    <a:latin typeface="Arial Narrow" panose="020B0606020202030204" pitchFamily="34" charset="0"/>
                    <a:ea typeface="Times New Roman" panose="02020603050405020304" pitchFamily="18" charset="0"/>
                    <a:cs typeface="ArialNarrow"/>
                  </a:rPr>
                  <a:t> da sua vida, a sua barba cresceu.</a:t>
                </a:r>
                <a:br>
                  <a:rPr lang="pt-BR" sz="2200" i="1" kern="0" dirty="0">
                    <a:effectLst/>
                    <a:latin typeface="Arial Narrow" panose="020B0606020202030204" pitchFamily="34" charset="0"/>
                    <a:ea typeface="Times New Roman" panose="02020603050405020304" pitchFamily="18" charset="0"/>
                    <a:cs typeface="ArialNarrow"/>
                  </a:rPr>
                </a:br>
                <a:r>
                  <a:rPr lang="pt-BR" sz="2200" i="1" kern="0" dirty="0">
                    <a:effectLst/>
                    <a:latin typeface="Arial Narrow" panose="020B0606020202030204" pitchFamily="34" charset="0"/>
                    <a:ea typeface="Times New Roman" panose="02020603050405020304" pitchFamily="18" charset="0"/>
                    <a:cs typeface="ArialNarrow"/>
                  </a:rPr>
                  <a:t>Um sétimo da sua vida passou-se num casamento sem filhos.</a:t>
                </a:r>
                <a:br>
                  <a:rPr lang="pt-BR" sz="2200" i="1" kern="0" dirty="0">
                    <a:effectLst/>
                    <a:latin typeface="Arial Narrow" panose="020B0606020202030204" pitchFamily="34" charset="0"/>
                    <a:ea typeface="Times New Roman" panose="02020603050405020304" pitchFamily="18" charset="0"/>
                    <a:cs typeface="ArialNarrow"/>
                  </a:rPr>
                </a:br>
                <a:endParaRPr lang="pt-BR" sz="2200" dirty="0"/>
              </a:p>
            </p:txBody>
          </p:sp>
        </mc:Choice>
        <mc:Fallback xmlns="">
          <p:sp>
            <p:nvSpPr>
              <p:cNvPr id="4" name="CaixaDeTexto 3">
                <a:extLst>
                  <a:ext uri="{FF2B5EF4-FFF2-40B4-BE49-F238E27FC236}">
                    <a16:creationId xmlns:a16="http://schemas.microsoft.com/office/drawing/2014/main" id="{B1A6A1DF-2EEE-9EEF-C311-7953F6B44B52}"/>
                  </a:ext>
                </a:extLst>
              </p:cNvPr>
              <p:cNvSpPr txBox="1">
                <a:spLocks noRot="1" noChangeAspect="1" noMove="1" noResize="1" noEditPoints="1" noAdjustHandles="1" noChangeArrowheads="1" noChangeShapeType="1" noTextEdit="1"/>
              </p:cNvSpPr>
              <p:nvPr/>
            </p:nvSpPr>
            <p:spPr>
              <a:xfrm>
                <a:off x="142875" y="1620801"/>
                <a:ext cx="5953125" cy="5176802"/>
              </a:xfrm>
              <a:prstGeom prst="rect">
                <a:avLst/>
              </a:prstGeom>
              <a:blipFill>
                <a:blip r:embed="rId3"/>
                <a:stretch>
                  <a:fillRect l="-1331" t="-1060" r="-1228"/>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BA6517DF-3523-9D09-3E58-E8A1CBA4B772}"/>
              </a:ext>
            </a:extLst>
          </p:cNvPr>
          <p:cNvSpPr txBox="1"/>
          <p:nvPr/>
        </p:nvSpPr>
        <p:spPr>
          <a:xfrm>
            <a:off x="6096000" y="838041"/>
            <a:ext cx="6096000" cy="2903359"/>
          </a:xfrm>
          <a:prstGeom prst="rect">
            <a:avLst/>
          </a:prstGeom>
          <a:noFill/>
        </p:spPr>
        <p:txBody>
          <a:bodyPr wrap="square">
            <a:spAutoFit/>
          </a:bodyPr>
          <a:lstStyle/>
          <a:p>
            <a:pPr>
              <a:spcAft>
                <a:spcPts val="800"/>
              </a:spcAft>
            </a:pPr>
            <a:r>
              <a:rPr lang="pt-BR" sz="2200" i="1" kern="0" dirty="0">
                <a:effectLst/>
                <a:latin typeface="Arial Narrow" panose="020B0606020202030204" pitchFamily="34" charset="0"/>
                <a:ea typeface="Times New Roman" panose="02020603050405020304" pitchFamily="18" charset="0"/>
                <a:cs typeface="ArialNarrow"/>
              </a:rPr>
              <a:t>Mas, cinco anos após isso, nasceu o seu primeiro filho.</a:t>
            </a:r>
            <a:br>
              <a:rPr lang="pt-BR" sz="2200" i="1" kern="0" dirty="0">
                <a:effectLst/>
                <a:latin typeface="Arial Narrow" panose="020B0606020202030204" pitchFamily="34" charset="0"/>
                <a:ea typeface="Times New Roman" panose="02020603050405020304" pitchFamily="18" charset="0"/>
                <a:cs typeface="ArialNarrow"/>
              </a:rPr>
            </a:br>
            <a:r>
              <a:rPr lang="pt-BR" sz="2200" i="1" kern="0" dirty="0">
                <a:effectLst/>
                <a:latin typeface="Arial Narrow" panose="020B0606020202030204" pitchFamily="34" charset="0"/>
                <a:ea typeface="Times New Roman" panose="02020603050405020304" pitchFamily="18" charset="0"/>
                <a:cs typeface="ArialNarrow"/>
              </a:rPr>
              <a:t>Que viveu uma vida feliz durante apenas metade do tempo de vida do seu pai.</a:t>
            </a:r>
            <a:br>
              <a:rPr lang="pt-BR" sz="2200" i="1" kern="0" dirty="0">
                <a:effectLst/>
                <a:latin typeface="Arial Narrow" panose="020B0606020202030204" pitchFamily="34" charset="0"/>
                <a:ea typeface="Times New Roman" panose="02020603050405020304" pitchFamily="18" charset="0"/>
                <a:cs typeface="ArialNarrow"/>
              </a:rPr>
            </a:br>
            <a:r>
              <a:rPr lang="pt-BR" sz="2200" i="1" kern="0" dirty="0">
                <a:effectLst/>
                <a:latin typeface="Arial Narrow" panose="020B0606020202030204" pitchFamily="34" charset="0"/>
                <a:ea typeface="Times New Roman" panose="02020603050405020304" pitchFamily="18" charset="0"/>
                <a:cs typeface="ArialNarrow"/>
              </a:rPr>
              <a:t>E, em profundo pesar, o pobre velho terminou os seus dias na Terra, quatro anos após perder o seu filho.”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2200" kern="0" dirty="0">
                <a:effectLst/>
                <a:latin typeface="Arial Narrow" panose="020B0606020202030204" pitchFamily="34" charset="0"/>
                <a:ea typeface="Times New Roman" panose="02020603050405020304" pitchFamily="18" charset="0"/>
                <a:cs typeface="ArialNarrow"/>
              </a:rPr>
              <a:t>Disponível em: </a:t>
            </a:r>
            <a:r>
              <a:rPr lang="pt-BR" sz="2200" u="sng" kern="0" dirty="0">
                <a:solidFill>
                  <a:srgbClr val="467886"/>
                </a:solidFill>
                <a:effectLst/>
                <a:latin typeface="Arial Narrow" panose="020B0606020202030204" pitchFamily="34" charset="0"/>
                <a:ea typeface="Times New Roman" panose="02020603050405020304" pitchFamily="18" charset="0"/>
                <a:cs typeface="ArialNarrow"/>
                <a:hlinkClick r:id="rId4"/>
              </a:rPr>
              <a:t>https://clubes.obmep.org.br/blog/b_diofanto-de-alexandria/</a:t>
            </a:r>
            <a:r>
              <a:rPr lang="pt-BR" sz="2200" kern="0" dirty="0">
                <a:effectLst/>
                <a:latin typeface="Arial Narrow" panose="020B0606020202030204" pitchFamily="34" charset="0"/>
                <a:ea typeface="Times New Roman" panose="02020603050405020304" pitchFamily="18" charset="0"/>
                <a:cs typeface="ArialNarrow"/>
              </a:rPr>
              <a:t> . Acesso em: 06 de maio de2026</a:t>
            </a:r>
            <a:endParaRPr lang="pt-BR" sz="2200" dirty="0"/>
          </a:p>
        </p:txBody>
      </p:sp>
    </p:spTree>
    <p:extLst>
      <p:ext uri="{BB962C8B-B14F-4D97-AF65-F5344CB8AC3E}">
        <p14:creationId xmlns:p14="http://schemas.microsoft.com/office/powerpoint/2010/main" val="40601564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362964AF-EA37-9596-FAF4-0F1384667BAF}"/>
                  </a:ext>
                </a:extLst>
              </p:cNvPr>
              <p:cNvSpPr txBox="1"/>
              <p:nvPr/>
            </p:nvSpPr>
            <p:spPr>
              <a:xfrm>
                <a:off x="85725" y="816929"/>
                <a:ext cx="6010275" cy="4373633"/>
              </a:xfrm>
              <a:prstGeom prst="rect">
                <a:avLst/>
              </a:prstGeom>
              <a:noFill/>
            </p:spPr>
            <p:txBody>
              <a:bodyPr wrap="square">
                <a:spAutoFit/>
              </a:bodyPr>
              <a:lstStyle/>
              <a:p>
                <a:pPr algn="just">
                  <a:lnSpc>
                    <a:spcPct val="115000"/>
                  </a:lnSpc>
                  <a:spcAft>
                    <a:spcPts val="800"/>
                  </a:spcAft>
                </a:pPr>
                <a:r>
                  <a:rPr lang="pt-BR" sz="2200" kern="0" dirty="0">
                    <a:effectLst/>
                    <a:latin typeface="Arial Narrow" panose="020B0606020202030204" pitchFamily="34" charset="0"/>
                    <a:ea typeface="Times New Roman" panose="02020603050405020304" pitchFamily="18" charset="0"/>
                    <a:cs typeface="ArialNarrow"/>
                  </a:rPr>
                  <a:t>Aplicando os passos para resolução de um problema: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 </a:t>
                </a:r>
                <a:r>
                  <a:rPr lang="pt-BR" sz="2200" b="1" kern="0" dirty="0">
                    <a:effectLst/>
                    <a:latin typeface="Arial Narrow" panose="020B0606020202030204" pitchFamily="34" charset="0"/>
                    <a:ea typeface="Aptos" panose="020B0004020202020204" pitchFamily="34" charset="0"/>
                    <a:cs typeface="ArialNarrow"/>
                  </a:rPr>
                  <a:t>1. Leitura do enunciado e identificação do problema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O problema diz no início que</a:t>
                </a:r>
                <a:r>
                  <a:rPr lang="pt-BR" sz="2200" b="1" kern="0" dirty="0">
                    <a:effectLst/>
                    <a:latin typeface="Arial Narrow" panose="020B0606020202030204" pitchFamily="34" charset="0"/>
                    <a:ea typeface="Aptos" panose="020B0004020202020204" pitchFamily="34" charset="0"/>
                    <a:cs typeface="ArialNarrow"/>
                  </a:rPr>
                  <a:t>: “</a:t>
                </a:r>
                <a:r>
                  <a:rPr lang="pt-BR" sz="2200" i="1" kern="0" dirty="0">
                    <a:effectLst/>
                    <a:latin typeface="Arial Narrow" panose="020B0606020202030204" pitchFamily="34" charset="0"/>
                    <a:ea typeface="Times New Roman" panose="02020603050405020304" pitchFamily="18" charset="0"/>
                    <a:cs typeface="ArialNarrow"/>
                  </a:rPr>
                  <a:t>É milagroso que os números possam medir a extensão da sua vida”, ou seja, a extensão da vida de </a:t>
                </a:r>
                <a:r>
                  <a:rPr lang="pt-BR" sz="2200" i="1" kern="0" dirty="0" err="1">
                    <a:effectLst/>
                    <a:latin typeface="Arial Narrow" panose="020B0606020202030204" pitchFamily="34" charset="0"/>
                    <a:ea typeface="Times New Roman" panose="02020603050405020304" pitchFamily="18" charset="0"/>
                    <a:cs typeface="ArialNarrow"/>
                  </a:rPr>
                  <a:t>Deofanto</a:t>
                </a:r>
                <a:r>
                  <a:rPr lang="pt-BR" sz="2200" i="1" kern="0" dirty="0">
                    <a:effectLst/>
                    <a:latin typeface="Arial Narrow" panose="020B0606020202030204" pitchFamily="34" charset="0"/>
                    <a:ea typeface="Times New Roman" panose="02020603050405020304" pitchFamily="18" charset="0"/>
                    <a:cs typeface="ArialNarrow"/>
                  </a:rPr>
                  <a:t> significa quanto ele viveu e o problema a ser resolvido é esse. Quanto tempo de vida teve </a:t>
                </a:r>
                <a:r>
                  <a:rPr lang="pt-BR" sz="2200" i="1" kern="0" dirty="0" err="1">
                    <a:effectLst/>
                    <a:latin typeface="Arial Narrow" panose="020B0606020202030204" pitchFamily="34" charset="0"/>
                    <a:ea typeface="Times New Roman" panose="02020603050405020304" pitchFamily="18" charset="0"/>
                    <a:cs typeface="ArialNarrow"/>
                  </a:rPr>
                  <a:t>Deofanto</a:t>
                </a:r>
                <a:r>
                  <a:rPr lang="pt-BR" sz="2200" i="1" kern="0" dirty="0">
                    <a:effectLst/>
                    <a:latin typeface="Arial Narrow" panose="020B0606020202030204" pitchFamily="34" charset="0"/>
                    <a:ea typeface="Times New Roman" panose="02020603050405020304" pitchFamily="18"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effectLst/>
                    <a:latin typeface="Arial Narrow" panose="020B0606020202030204" pitchFamily="34" charset="0"/>
                    <a:ea typeface="Times New Roman" panose="02020603050405020304" pitchFamily="18" charset="0"/>
                    <a:cs typeface="ArialNarrow"/>
                  </a:rPr>
                  <a:t> </a:t>
                </a:r>
                <a:r>
                  <a:rPr lang="pt-BR" sz="2200" b="1" i="1" kern="0" dirty="0">
                    <a:effectLst/>
                    <a:latin typeface="Arial Narrow" panose="020B0606020202030204" pitchFamily="34" charset="0"/>
                    <a:ea typeface="Times New Roman" panose="02020603050405020304" pitchFamily="18" charset="0"/>
                    <a:cs typeface="ArialNarrow"/>
                  </a:rPr>
                  <a:t>2</a:t>
                </a:r>
                <a:r>
                  <a:rPr lang="pt-BR" sz="2200" b="1" kern="0" dirty="0">
                    <a:effectLst/>
                    <a:latin typeface="Arial Narrow" panose="020B0606020202030204" pitchFamily="34" charset="0"/>
                    <a:ea typeface="Aptos" panose="020B0004020202020204" pitchFamily="34" charset="0"/>
                    <a:cs typeface="ArialNarrow"/>
                  </a:rPr>
                  <a:t>. Identificando a incógnita</a:t>
                </a:r>
                <a:r>
                  <a:rPr lang="pt-BR" sz="2200" i="1" kern="0" dirty="0">
                    <a:effectLst/>
                    <a:latin typeface="Arial Narrow" panose="020B0606020202030204" pitchFamily="34" charset="0"/>
                    <a:ea typeface="Times New Roman" panose="02020603050405020304" pitchFamily="18"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effectLst/>
                    <a:latin typeface="Arial Narrow" panose="020B0606020202030204" pitchFamily="34" charset="0"/>
                    <a:ea typeface="Times New Roman" panose="02020603050405020304" pitchFamily="18" charset="0"/>
                    <a:cs typeface="ArialNarrow"/>
                  </a:rPr>
                  <a:t>A partir do problema identificado, a incógnita será a idade que </a:t>
                </a:r>
                <a:r>
                  <a:rPr lang="pt-BR" sz="2200" i="1" kern="0" dirty="0" err="1">
                    <a:effectLst/>
                    <a:latin typeface="Arial Narrow" panose="020B0606020202030204" pitchFamily="34" charset="0"/>
                    <a:ea typeface="Times New Roman" panose="02020603050405020304" pitchFamily="18" charset="0"/>
                    <a:cs typeface="ArialNarrow"/>
                  </a:rPr>
                  <a:t>Deofanto</a:t>
                </a:r>
                <a:r>
                  <a:rPr lang="pt-BR" sz="2200" i="1" kern="0" dirty="0">
                    <a:effectLst/>
                    <a:latin typeface="Arial Narrow" panose="020B0606020202030204" pitchFamily="34" charset="0"/>
                    <a:ea typeface="Times New Roman" panose="02020603050405020304" pitchFamily="18" charset="0"/>
                    <a:cs typeface="ArialNarrow"/>
                  </a:rPr>
                  <a:t> morreu e chamaremos de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𝑥</m:t>
                    </m:r>
                  </m:oMath>
                </a14:m>
                <a:r>
                  <a:rPr lang="pt-BR" sz="2200" i="1" kern="0" dirty="0">
                    <a:effectLst/>
                    <a:latin typeface="Arial Narrow" panose="020B0606020202030204" pitchFamily="34" charset="0"/>
                    <a:ea typeface="Times New Roman" panose="02020603050405020304" pitchFamily="18"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362964AF-EA37-9596-FAF4-0F1384667BAF}"/>
                  </a:ext>
                </a:extLst>
              </p:cNvPr>
              <p:cNvSpPr txBox="1">
                <a:spLocks noRot="1" noChangeAspect="1" noMove="1" noResize="1" noEditPoints="1" noAdjustHandles="1" noChangeArrowheads="1" noChangeShapeType="1" noTextEdit="1"/>
              </p:cNvSpPr>
              <p:nvPr/>
            </p:nvSpPr>
            <p:spPr>
              <a:xfrm>
                <a:off x="85725" y="816929"/>
                <a:ext cx="6010275" cy="4373633"/>
              </a:xfrm>
              <a:prstGeom prst="rect">
                <a:avLst/>
              </a:prstGeom>
              <a:blipFill>
                <a:blip r:embed="rId2"/>
                <a:stretch>
                  <a:fillRect l="-1318" t="-558" r="-1318" b="-181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5AC773F2-60D1-F9A6-BF0B-EEA2184C974C}"/>
                  </a:ext>
                </a:extLst>
              </p:cNvPr>
              <p:cNvSpPr txBox="1"/>
              <p:nvPr/>
            </p:nvSpPr>
            <p:spPr>
              <a:xfrm>
                <a:off x="6191250" y="683579"/>
                <a:ext cx="6000750" cy="6002092"/>
              </a:xfrm>
              <a:prstGeom prst="rect">
                <a:avLst/>
              </a:prstGeom>
              <a:noFill/>
            </p:spPr>
            <p:txBody>
              <a:bodyPr wrap="square">
                <a:spAutoFit/>
              </a:bodyPr>
              <a:lstStyle/>
              <a:p>
                <a:pPr algn="just"/>
                <a:r>
                  <a:rPr lang="pt-BR" sz="2200" i="1" kern="0" dirty="0">
                    <a:effectLst/>
                    <a:latin typeface="Arial Narrow" panose="020B0606020202030204" pitchFamily="34" charset="0"/>
                    <a:ea typeface="Times New Roman" panose="02020603050405020304" pitchFamily="18" charset="0"/>
                    <a:cs typeface="ArialNarrow"/>
                  </a:rPr>
                  <a:t>“Um sexto dela foi uma bela infância”  </a:t>
                </a:r>
                <a14:m>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ArialNarrow"/>
                      </a:rPr>
                      <m:t>→</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1</m:t>
                        </m:r>
                        <m:r>
                          <a:rPr lang="pt-BR" sz="2200" i="1" kern="0">
                            <a:effectLst/>
                            <a:latin typeface="Cambria Math" panose="02040503050406030204" pitchFamily="18" charset="0"/>
                            <a:ea typeface="Times New Roman" panose="02020603050405020304" pitchFamily="18" charset="0"/>
                            <a:cs typeface="ArialNarrow"/>
                          </a:rPr>
                          <m:t>𝑥</m:t>
                        </m:r>
                      </m:num>
                      <m:den>
                        <m:r>
                          <a:rPr lang="pt-BR" sz="2200" i="1" kern="0">
                            <a:effectLst/>
                            <a:latin typeface="Cambria Math" panose="02040503050406030204" pitchFamily="18" charset="0"/>
                            <a:ea typeface="Times New Roman" panose="02020603050405020304" pitchFamily="18" charset="0"/>
                            <a:cs typeface="ArialNarrow"/>
                          </a:rPr>
                          <m:t> 6 </m:t>
                        </m:r>
                      </m:den>
                    </m:f>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i="1" kern="0" dirty="0">
                    <a:effectLst/>
                    <a:latin typeface="Arial Narrow" panose="020B0606020202030204" pitchFamily="34" charset="0"/>
                    <a:ea typeface="Times New Roman" panose="02020603050405020304" pitchFamily="18" charset="0"/>
                    <a:cs typeface="ArialNarrow"/>
                  </a:rPr>
                  <a:t>“Depois de 1/12 da sua vida, a sua barba cresceu.” </a:t>
                </a:r>
                <a14:m>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ArialNarrow"/>
                      </a:rPr>
                      <m:t>→</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1</m:t>
                        </m:r>
                        <m:r>
                          <a:rPr lang="pt-BR" sz="2200" i="1" kern="0">
                            <a:effectLst/>
                            <a:latin typeface="Cambria Math" panose="02040503050406030204" pitchFamily="18" charset="0"/>
                            <a:ea typeface="Times New Roman" panose="02020603050405020304" pitchFamily="18" charset="0"/>
                            <a:cs typeface="ArialNarrow"/>
                          </a:rPr>
                          <m:t>𝑥</m:t>
                        </m:r>
                      </m:num>
                      <m:den>
                        <m:r>
                          <a:rPr lang="pt-BR" sz="2200" i="1" kern="0">
                            <a:effectLst/>
                            <a:latin typeface="Cambria Math" panose="02040503050406030204" pitchFamily="18" charset="0"/>
                            <a:ea typeface="Times New Roman" panose="02020603050405020304" pitchFamily="18" charset="0"/>
                            <a:cs typeface="ArialNarrow"/>
                          </a:rPr>
                          <m:t>12</m:t>
                        </m:r>
                      </m:den>
                    </m:f>
                  </m:oMath>
                </a14:m>
                <a:br>
                  <a:rPr lang="pt-BR" sz="2200" i="1" kern="0" dirty="0">
                    <a:effectLst/>
                    <a:latin typeface="Arial Narrow" panose="020B0606020202030204" pitchFamily="34" charset="0"/>
                    <a:ea typeface="Times New Roman" panose="02020603050405020304" pitchFamily="18" charset="0"/>
                    <a:cs typeface="ArialNarrow"/>
                  </a:rPr>
                </a:br>
                <a:r>
                  <a:rPr lang="pt-BR" sz="2200" kern="0" dirty="0">
                    <a:effectLst/>
                    <a:latin typeface="Arial Narrow" panose="020B0606020202030204" pitchFamily="34" charset="0"/>
                    <a:ea typeface="Times New Roman" panose="02020603050405020304" pitchFamily="18" charset="0"/>
                    <a:cs typeface="ArialNarrow"/>
                  </a:rPr>
                  <a:t>“</a:t>
                </a:r>
                <a:r>
                  <a:rPr lang="pt-BR" sz="2200" i="1" kern="0" dirty="0">
                    <a:effectLst/>
                    <a:latin typeface="Arial Narrow" panose="020B0606020202030204" pitchFamily="34" charset="0"/>
                    <a:ea typeface="Times New Roman" panose="02020603050405020304" pitchFamily="18" charset="0"/>
                    <a:cs typeface="ArialNarrow"/>
                  </a:rPr>
                  <a:t>Um sétimo da sua vida passou-se num casamento sem filhos”  </a:t>
                </a:r>
                <a14:m>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ArialNarrow"/>
                      </a:rPr>
                      <m:t>→</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1</m:t>
                        </m:r>
                        <m:r>
                          <a:rPr lang="pt-BR" sz="2200" i="1" kern="0">
                            <a:effectLst/>
                            <a:latin typeface="Cambria Math" panose="02040503050406030204" pitchFamily="18" charset="0"/>
                            <a:ea typeface="Times New Roman" panose="02020603050405020304" pitchFamily="18" charset="0"/>
                            <a:cs typeface="ArialNarrow"/>
                          </a:rPr>
                          <m:t>𝑥</m:t>
                        </m:r>
                      </m:num>
                      <m:den>
                        <m:r>
                          <a:rPr lang="pt-BR" sz="2200" i="1" kern="0">
                            <a:effectLst/>
                            <a:latin typeface="Cambria Math" panose="02040503050406030204" pitchFamily="18" charset="0"/>
                            <a:ea typeface="Times New Roman" panose="02020603050405020304" pitchFamily="18" charset="0"/>
                            <a:cs typeface="ArialNarrow"/>
                          </a:rPr>
                          <m:t> 7 </m:t>
                        </m:r>
                      </m:den>
                    </m:f>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kern="0" dirty="0">
                    <a:effectLst/>
                    <a:latin typeface="Arial Narrow" panose="020B0606020202030204" pitchFamily="34" charset="0"/>
                    <a:ea typeface="Times New Roman" panose="02020603050405020304" pitchFamily="18" charset="0"/>
                    <a:cs typeface="ArialNarrow"/>
                  </a:rPr>
                  <a:t>“Mas, cinco anos após isso, nasceu o seu primeiro filho.” </a:t>
                </a:r>
                <a14:m>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ArialNarrow"/>
                      </a:rPr>
                      <m:t>→</m:t>
                    </m:r>
                    <m:r>
                      <a:rPr lang="pt-BR" sz="2200" i="1" kern="0">
                        <a:effectLst/>
                        <a:latin typeface="Cambria Math" panose="02040503050406030204" pitchFamily="18" charset="0"/>
                        <a:ea typeface="Times New Roman" panose="02020603050405020304" pitchFamily="18" charset="0"/>
                        <a:cs typeface="ArialNarrow"/>
                      </a:rPr>
                      <m:t>5</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i="1" kern="0" dirty="0">
                    <a:effectLst/>
                    <a:latin typeface="Arial Narrow" panose="020B0606020202030204" pitchFamily="34" charset="0"/>
                    <a:ea typeface="Times New Roman" panose="02020603050405020304" pitchFamily="18" charset="0"/>
                    <a:cs typeface="ArialNarrow"/>
                  </a:rPr>
                  <a:t>“Que viveu uma vida feliz durante apenas metade do tempo de vida do seu pai.”</a:t>
                </a:r>
                <a14:m>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ArialNarrow"/>
                      </a:rPr>
                      <m:t>→</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𝑥</m:t>
                        </m:r>
                      </m:num>
                      <m:den>
                        <m:r>
                          <a:rPr lang="pt-BR" sz="2200" i="1" kern="0">
                            <a:effectLst/>
                            <a:latin typeface="Cambria Math" panose="02040503050406030204" pitchFamily="18" charset="0"/>
                            <a:ea typeface="Times New Roman" panose="02020603050405020304" pitchFamily="18" charset="0"/>
                            <a:cs typeface="ArialNarrow"/>
                          </a:rPr>
                          <m:t> 2 </m:t>
                        </m:r>
                      </m:den>
                    </m:f>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i="1" kern="0" dirty="0">
                    <a:effectLst/>
                    <a:latin typeface="Arial Narrow" panose="020B0606020202030204" pitchFamily="34" charset="0"/>
                    <a:ea typeface="Times New Roman" panose="02020603050405020304" pitchFamily="18" charset="0"/>
                    <a:cs typeface="ArialNarrow"/>
                  </a:rPr>
                  <a:t>“E, em profundo pesar, o pobre velho terminou os seus dias na Terra, quatro anos após perder o seu filho.”</a:t>
                </a:r>
                <a14:m>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ArialNarrow"/>
                      </a:rPr>
                      <m:t>→</m:t>
                    </m:r>
                    <m:r>
                      <a:rPr lang="pt-BR" sz="2200" i="1" kern="0">
                        <a:effectLst/>
                        <a:latin typeface="Cambria Math" panose="02040503050406030204" pitchFamily="18" charset="0"/>
                        <a:ea typeface="Times New Roman" panose="02020603050405020304" pitchFamily="18" charset="0"/>
                        <a:cs typeface="ArialNarrow"/>
                      </a:rPr>
                      <m:t>4</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kern="0" dirty="0">
                    <a:effectLst/>
                    <a:latin typeface="Arial Narrow" panose="020B0606020202030204" pitchFamily="34" charset="0"/>
                    <a:ea typeface="Times New Roman" panose="02020603050405020304" pitchFamily="18" charset="0"/>
                    <a:cs typeface="ArialNarrow"/>
                  </a:rPr>
                  <a:t>A soma de todos os momentos da vida de </a:t>
                </a:r>
                <a:r>
                  <a:rPr lang="pt-BR" sz="2200" i="1" kern="0" dirty="0" err="1">
                    <a:effectLst/>
                    <a:latin typeface="Arial Narrow" panose="020B0606020202030204" pitchFamily="34" charset="0"/>
                    <a:ea typeface="Times New Roman" panose="02020603050405020304" pitchFamily="18" charset="0"/>
                    <a:cs typeface="ArialNarrow"/>
                  </a:rPr>
                  <a:t>Deofanto</a:t>
                </a:r>
                <a:r>
                  <a:rPr lang="pt-BR" sz="2200" i="1" kern="0" dirty="0">
                    <a:effectLst/>
                    <a:latin typeface="Arial Narrow" panose="020B0606020202030204" pitchFamily="34" charset="0"/>
                    <a:ea typeface="Times New Roman" panose="02020603050405020304" pitchFamily="18" charset="0"/>
                    <a:cs typeface="ArialNarrow"/>
                  </a:rPr>
                  <a:t> até a sua morte é igual a idade que ele tinha quando morreu. Então, a equação que determina quantos anos ele viveu até o dia da sua morte</a:t>
                </a:r>
                <a14:m>
                  <m:oMath xmlns:m="http://schemas.openxmlformats.org/officeDocument/2006/math">
                    <m:d>
                      <m:dPr>
                        <m:ctrlPr>
                          <a:rPr lang="pt-BR" sz="2200" i="1" kern="0">
                            <a:effectLst/>
                            <a:latin typeface="Cambria Math" panose="02040503050406030204" pitchFamily="18" charset="0"/>
                            <a:ea typeface="Times New Roman" panose="02020603050405020304" pitchFamily="18" charset="0"/>
                            <a:cs typeface="ArialNarrow"/>
                          </a:rPr>
                        </m:ctrlPr>
                      </m:dPr>
                      <m:e>
                        <m:r>
                          <a:rPr lang="pt-BR" sz="2200" i="1" kern="0">
                            <a:effectLst/>
                            <a:latin typeface="Cambria Math" panose="02040503050406030204" pitchFamily="18" charset="0"/>
                            <a:ea typeface="Times New Roman" panose="02020603050405020304" pitchFamily="18" charset="0"/>
                            <a:cs typeface="ArialNarrow"/>
                          </a:rPr>
                          <m:t>𝑥</m:t>
                        </m:r>
                      </m:e>
                    </m:d>
                  </m:oMath>
                </a14:m>
                <a:r>
                  <a:rPr lang="pt-BR" sz="2200" i="1" kern="0" dirty="0">
                    <a:effectLst/>
                    <a:latin typeface="Arial Narrow" panose="020B0606020202030204" pitchFamily="34" charset="0"/>
                    <a:ea typeface="Times New Roman" panose="02020603050405020304" pitchFamily="18" charset="0"/>
                    <a:cs typeface="ArialNarrow"/>
                  </a:rPr>
                  <a:t> é:</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1</m:t>
                          </m:r>
                          <m:r>
                            <a:rPr lang="pt-BR" sz="2200" i="1" kern="0">
                              <a:effectLst/>
                              <a:latin typeface="Cambria Math" panose="02040503050406030204" pitchFamily="18" charset="0"/>
                              <a:ea typeface="Times New Roman" panose="02020603050405020304" pitchFamily="18" charset="0"/>
                              <a:cs typeface="ArialNarrow"/>
                            </a:rPr>
                            <m:t>𝑥</m:t>
                          </m:r>
                        </m:num>
                        <m:den>
                          <m:r>
                            <a:rPr lang="pt-BR" sz="2200" i="1" kern="0">
                              <a:effectLst/>
                              <a:latin typeface="Cambria Math" panose="02040503050406030204" pitchFamily="18" charset="0"/>
                              <a:ea typeface="Times New Roman" panose="02020603050405020304" pitchFamily="18" charset="0"/>
                              <a:cs typeface="ArialNarrow"/>
                            </a:rPr>
                            <m:t>6</m:t>
                          </m:r>
                        </m:den>
                      </m:f>
                      <m:r>
                        <a:rPr lang="pt-BR" sz="2200" i="1" kern="0">
                          <a:effectLst/>
                          <a:latin typeface="Cambria Math" panose="02040503050406030204" pitchFamily="18" charset="0"/>
                          <a:ea typeface="Times New Roman" panose="02020603050405020304" pitchFamily="18" charset="0"/>
                          <a:cs typeface="ArialNarrow"/>
                        </a:rPr>
                        <m:t>+</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1</m:t>
                          </m:r>
                          <m:r>
                            <a:rPr lang="pt-BR" sz="2200" i="1" kern="0">
                              <a:effectLst/>
                              <a:latin typeface="Cambria Math" panose="02040503050406030204" pitchFamily="18" charset="0"/>
                              <a:ea typeface="Times New Roman" panose="02020603050405020304" pitchFamily="18" charset="0"/>
                              <a:cs typeface="ArialNarrow"/>
                            </a:rPr>
                            <m:t>𝑥</m:t>
                          </m:r>
                        </m:num>
                        <m:den>
                          <m:r>
                            <a:rPr lang="pt-BR" sz="2200" i="1" kern="0">
                              <a:effectLst/>
                              <a:latin typeface="Cambria Math" panose="02040503050406030204" pitchFamily="18" charset="0"/>
                              <a:ea typeface="Times New Roman" panose="02020603050405020304" pitchFamily="18" charset="0"/>
                              <a:cs typeface="ArialNarrow"/>
                            </a:rPr>
                            <m:t>12</m:t>
                          </m:r>
                        </m:den>
                      </m:f>
                      <m:r>
                        <a:rPr lang="pt-BR" sz="2200" i="1" kern="0">
                          <a:effectLst/>
                          <a:latin typeface="Cambria Math" panose="02040503050406030204" pitchFamily="18" charset="0"/>
                          <a:ea typeface="Times New Roman" panose="02020603050405020304" pitchFamily="18" charset="0"/>
                          <a:cs typeface="ArialNarrow"/>
                        </a:rPr>
                        <m:t>+</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1</m:t>
                          </m:r>
                          <m:r>
                            <a:rPr lang="pt-BR" sz="2200" i="1" kern="0">
                              <a:effectLst/>
                              <a:latin typeface="Cambria Math" panose="02040503050406030204" pitchFamily="18" charset="0"/>
                              <a:ea typeface="Times New Roman" panose="02020603050405020304" pitchFamily="18" charset="0"/>
                              <a:cs typeface="ArialNarrow"/>
                            </a:rPr>
                            <m:t>𝑥</m:t>
                          </m:r>
                        </m:num>
                        <m:den>
                          <m:r>
                            <a:rPr lang="pt-BR" sz="2200" i="1" kern="0">
                              <a:effectLst/>
                              <a:latin typeface="Cambria Math" panose="02040503050406030204" pitchFamily="18" charset="0"/>
                              <a:ea typeface="Times New Roman" panose="02020603050405020304" pitchFamily="18" charset="0"/>
                              <a:cs typeface="ArialNarrow"/>
                            </a:rPr>
                            <m:t>7</m:t>
                          </m:r>
                        </m:den>
                      </m:f>
                      <m:r>
                        <a:rPr lang="pt-BR" sz="2200" i="1" kern="0">
                          <a:effectLst/>
                          <a:latin typeface="Cambria Math" panose="02040503050406030204" pitchFamily="18" charset="0"/>
                          <a:ea typeface="Times New Roman" panose="02020603050405020304" pitchFamily="18" charset="0"/>
                          <a:cs typeface="ArialNarrow"/>
                        </a:rPr>
                        <m:t>+5+</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𝑥</m:t>
                          </m:r>
                        </m:num>
                        <m:den>
                          <m:r>
                            <a:rPr lang="pt-BR" sz="2200" i="1" kern="0">
                              <a:effectLst/>
                              <a:latin typeface="Cambria Math" panose="02040503050406030204" pitchFamily="18" charset="0"/>
                              <a:ea typeface="Times New Roman" panose="02020603050405020304" pitchFamily="18" charset="0"/>
                              <a:cs typeface="ArialNarrow"/>
                            </a:rPr>
                            <m:t>2</m:t>
                          </m:r>
                        </m:den>
                      </m:f>
                      <m:r>
                        <a:rPr lang="pt-BR" sz="2200" i="1" kern="0">
                          <a:effectLst/>
                          <a:latin typeface="Cambria Math" panose="02040503050406030204" pitchFamily="18" charset="0"/>
                          <a:ea typeface="Times New Roman" panose="02020603050405020304" pitchFamily="18" charset="0"/>
                          <a:cs typeface="ArialNarrow"/>
                        </a:rPr>
                        <m:t>+4=</m:t>
                      </m:r>
                      <m:r>
                        <a:rPr lang="pt-BR" sz="2200" i="1" kern="0">
                          <a:effectLst/>
                          <a:latin typeface="Cambria Math" panose="02040503050406030204" pitchFamily="18" charset="0"/>
                          <a:ea typeface="Times New Roman" panose="02020603050405020304" pitchFamily="18" charset="0"/>
                          <a:cs typeface="ArialNarrow"/>
                        </a:rPr>
                        <m:t>𝑥</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5AC773F2-60D1-F9A6-BF0B-EEA2184C974C}"/>
                  </a:ext>
                </a:extLst>
              </p:cNvPr>
              <p:cNvSpPr txBox="1">
                <a:spLocks noRot="1" noChangeAspect="1" noMove="1" noResize="1" noEditPoints="1" noAdjustHandles="1" noChangeArrowheads="1" noChangeShapeType="1" noTextEdit="1"/>
              </p:cNvSpPr>
              <p:nvPr/>
            </p:nvSpPr>
            <p:spPr>
              <a:xfrm>
                <a:off x="6191250" y="683579"/>
                <a:ext cx="6000750" cy="6002092"/>
              </a:xfrm>
              <a:prstGeom prst="rect">
                <a:avLst/>
              </a:prstGeom>
              <a:blipFill>
                <a:blip r:embed="rId3"/>
                <a:stretch>
                  <a:fillRect l="-1321" r="-1321"/>
                </a:stretch>
              </a:blipFill>
            </p:spPr>
            <p:txBody>
              <a:bodyPr/>
              <a:lstStyle/>
              <a:p>
                <a:r>
                  <a:rPr lang="pt-BR">
                    <a:noFill/>
                  </a:rPr>
                  <a:t> </a:t>
                </a:r>
              </a:p>
            </p:txBody>
          </p:sp>
        </mc:Fallback>
      </mc:AlternateContent>
      <p:sp>
        <p:nvSpPr>
          <p:cNvPr id="7" name="CaixaDeTexto 6">
            <a:extLst>
              <a:ext uri="{FF2B5EF4-FFF2-40B4-BE49-F238E27FC236}">
                <a16:creationId xmlns:a16="http://schemas.microsoft.com/office/drawing/2014/main" id="{4077A35F-B60C-8447-834A-7263785B2567}"/>
              </a:ext>
            </a:extLst>
          </p:cNvPr>
          <p:cNvSpPr txBox="1"/>
          <p:nvPr/>
        </p:nvSpPr>
        <p:spPr>
          <a:xfrm>
            <a:off x="85726" y="5114836"/>
            <a:ext cx="6000750" cy="1446550"/>
          </a:xfrm>
          <a:prstGeom prst="rect">
            <a:avLst/>
          </a:prstGeom>
          <a:noFill/>
        </p:spPr>
        <p:txBody>
          <a:bodyPr wrap="square">
            <a:spAutoFit/>
          </a:bodyPr>
          <a:lstStyle/>
          <a:p>
            <a:pPr algn="just"/>
            <a:r>
              <a:rPr lang="pt-BR" sz="2200" b="1" kern="0" dirty="0">
                <a:effectLst/>
                <a:latin typeface="Arial Narrow" panose="020B0606020202030204" pitchFamily="34" charset="0"/>
                <a:ea typeface="Times New Roman" panose="02020603050405020304" pitchFamily="18" charset="0"/>
                <a:cs typeface="ArialNarrow"/>
              </a:rPr>
              <a:t>3. Expressando a equação que resolve o problema, relacionando as informações do enunciado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0" dirty="0">
                <a:effectLst/>
                <a:latin typeface="Arial Narrow" panose="020B0606020202030204" pitchFamily="34" charset="0"/>
                <a:ea typeface="Times New Roman" panose="02020603050405020304" pitchFamily="18" charset="0"/>
                <a:cs typeface="ArialNarrow"/>
              </a:rPr>
              <a:t> Para cada informação do enigma, faremos uma relação com a incógnita e representamos com uma equação.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618734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6490EE5D-BD7D-9718-2DFB-0A428CA2F8DE}"/>
                  </a:ext>
                </a:extLst>
              </p:cNvPr>
              <p:cNvSpPr txBox="1"/>
              <p:nvPr/>
            </p:nvSpPr>
            <p:spPr>
              <a:xfrm>
                <a:off x="114300" y="921233"/>
                <a:ext cx="5981700" cy="2991075"/>
              </a:xfrm>
              <a:prstGeom prst="rect">
                <a:avLst/>
              </a:prstGeom>
              <a:noFill/>
            </p:spPr>
            <p:txBody>
              <a:bodyPr wrap="square">
                <a:spAutoFit/>
              </a:bodyPr>
              <a:lstStyle/>
              <a:p>
                <a:pPr>
                  <a:lnSpc>
                    <a:spcPct val="115000"/>
                  </a:lnSpc>
                  <a:spcAft>
                    <a:spcPts val="800"/>
                  </a:spcAft>
                </a:pPr>
                <a:r>
                  <a:rPr lang="pt-BR" sz="2200" b="1" i="1" kern="0" dirty="0">
                    <a:effectLst/>
                    <a:latin typeface="Arial Narrow" panose="020B0606020202030204" pitchFamily="34" charset="0"/>
                    <a:ea typeface="Times New Roman" panose="02020603050405020304" pitchFamily="18" charset="0"/>
                    <a:cs typeface="ArialNarrow"/>
                  </a:rPr>
                  <a:t>4. </a:t>
                </a:r>
                <a:r>
                  <a:rPr lang="pt-BR" sz="2200" b="1" kern="0" dirty="0">
                    <a:effectLst/>
                    <a:latin typeface="Arial Narrow" panose="020B0606020202030204" pitchFamily="34" charset="0"/>
                    <a:ea typeface="Times New Roman" panose="02020603050405020304" pitchFamily="18" charset="0"/>
                    <a:cs typeface="ArialNarrow"/>
                  </a:rPr>
                  <a:t>Resolvendo a equação.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𝑥</m:t>
                          </m:r>
                        </m:num>
                        <m:den>
                          <m:r>
                            <a:rPr lang="pt-BR" sz="2200" i="1" kern="0">
                              <a:effectLst/>
                              <a:latin typeface="Cambria Math" panose="02040503050406030204" pitchFamily="18" charset="0"/>
                              <a:ea typeface="Times New Roman" panose="02020603050405020304" pitchFamily="18" charset="0"/>
                              <a:cs typeface="ArialNarrow"/>
                            </a:rPr>
                            <m:t>6</m:t>
                          </m:r>
                        </m:den>
                      </m:f>
                      <m:r>
                        <a:rPr lang="pt-BR" sz="2200" i="1" kern="0">
                          <a:effectLst/>
                          <a:latin typeface="Cambria Math" panose="02040503050406030204" pitchFamily="18" charset="0"/>
                          <a:ea typeface="Times New Roman" panose="02020603050405020304" pitchFamily="18" charset="0"/>
                          <a:cs typeface="ArialNarrow"/>
                        </a:rPr>
                        <m:t>+</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𝑥</m:t>
                          </m:r>
                        </m:num>
                        <m:den>
                          <m:r>
                            <a:rPr lang="pt-BR" sz="2200" i="1" kern="0">
                              <a:effectLst/>
                              <a:latin typeface="Cambria Math" panose="02040503050406030204" pitchFamily="18" charset="0"/>
                              <a:ea typeface="Times New Roman" panose="02020603050405020304" pitchFamily="18" charset="0"/>
                              <a:cs typeface="ArialNarrow"/>
                            </a:rPr>
                            <m:t>12</m:t>
                          </m:r>
                        </m:den>
                      </m:f>
                      <m:r>
                        <a:rPr lang="pt-BR" sz="2200" i="1" kern="0">
                          <a:effectLst/>
                          <a:latin typeface="Cambria Math" panose="02040503050406030204" pitchFamily="18" charset="0"/>
                          <a:ea typeface="Times New Roman" panose="02020603050405020304" pitchFamily="18" charset="0"/>
                          <a:cs typeface="ArialNarrow"/>
                        </a:rPr>
                        <m:t>+</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𝑥</m:t>
                          </m:r>
                        </m:num>
                        <m:den>
                          <m:r>
                            <a:rPr lang="pt-BR" sz="2200" i="1" kern="0">
                              <a:effectLst/>
                              <a:latin typeface="Cambria Math" panose="02040503050406030204" pitchFamily="18" charset="0"/>
                              <a:ea typeface="Times New Roman" panose="02020603050405020304" pitchFamily="18" charset="0"/>
                              <a:cs typeface="ArialNarrow"/>
                            </a:rPr>
                            <m:t>7</m:t>
                          </m:r>
                        </m:den>
                      </m:f>
                      <m:r>
                        <a:rPr lang="pt-BR" sz="2200" i="1" kern="0">
                          <a:effectLst/>
                          <a:latin typeface="Cambria Math" panose="02040503050406030204" pitchFamily="18" charset="0"/>
                          <a:ea typeface="Times New Roman" panose="02020603050405020304" pitchFamily="18" charset="0"/>
                          <a:cs typeface="ArialNarrow"/>
                        </a:rPr>
                        <m:t>+5+</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𝑥</m:t>
                          </m:r>
                        </m:num>
                        <m:den>
                          <m:r>
                            <a:rPr lang="pt-BR" sz="2200" i="1" kern="0">
                              <a:effectLst/>
                              <a:latin typeface="Cambria Math" panose="02040503050406030204" pitchFamily="18" charset="0"/>
                              <a:ea typeface="Times New Roman" panose="02020603050405020304" pitchFamily="18" charset="0"/>
                              <a:cs typeface="ArialNarrow"/>
                            </a:rPr>
                            <m:t>2</m:t>
                          </m:r>
                        </m:den>
                      </m:f>
                      <m:r>
                        <a:rPr lang="pt-BR" sz="2200" i="1" kern="0">
                          <a:effectLst/>
                          <a:latin typeface="Cambria Math" panose="02040503050406030204" pitchFamily="18" charset="0"/>
                          <a:ea typeface="Times New Roman" panose="02020603050405020304" pitchFamily="18" charset="0"/>
                          <a:cs typeface="ArialNarrow"/>
                        </a:rPr>
                        <m:t>+4=</m:t>
                      </m:r>
                      <m:r>
                        <a:rPr lang="pt-BR" sz="2200" i="1" kern="0">
                          <a:effectLst/>
                          <a:latin typeface="Cambria Math" panose="02040503050406030204" pitchFamily="18" charset="0"/>
                          <a:ea typeface="Times New Roman" panose="02020603050405020304" pitchFamily="18" charset="0"/>
                          <a:cs typeface="ArialNarrow"/>
                        </a:rPr>
                        <m:t>𝑥</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effectLst/>
                    <a:latin typeface="Arial Narrow" panose="020B0606020202030204" pitchFamily="34" charset="0"/>
                    <a:ea typeface="Times New Roman" panose="02020603050405020304" pitchFamily="18" charset="0"/>
                    <a:cs typeface="ArialNarrow"/>
                  </a:rPr>
                  <a:t>Note que, temos na equação uma soma de frações, vamos então calcular o MMC entre os denominadores e multiplicar os dois membros da equação por ele.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effectLst/>
                    <a:latin typeface="Arial Narrow" panose="020B0606020202030204" pitchFamily="34" charset="0"/>
                    <a:ea typeface="Times New Roman" panose="02020603050405020304" pitchFamily="18" charset="0"/>
                    <a:cs typeface="ArialNarrow"/>
                  </a:rPr>
                  <a:t>MMC(2,6,7,12)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6490EE5D-BD7D-9718-2DFB-0A428CA2F8DE}"/>
                  </a:ext>
                </a:extLst>
              </p:cNvPr>
              <p:cNvSpPr txBox="1">
                <a:spLocks noRot="1" noChangeAspect="1" noMove="1" noResize="1" noEditPoints="1" noAdjustHandles="1" noChangeArrowheads="1" noChangeShapeType="1" noTextEdit="1"/>
              </p:cNvSpPr>
              <p:nvPr/>
            </p:nvSpPr>
            <p:spPr>
              <a:xfrm>
                <a:off x="114300" y="921233"/>
                <a:ext cx="5981700" cy="2991075"/>
              </a:xfrm>
              <a:prstGeom prst="rect">
                <a:avLst/>
              </a:prstGeom>
              <a:blipFill>
                <a:blip r:embed="rId2"/>
                <a:stretch>
                  <a:fillRect l="-1325" t="-1018" r="-1325" b="-3055"/>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6B964B04-006A-A866-27D2-F82A0C5D8A6F}"/>
              </a:ext>
            </a:extLst>
          </p:cNvPr>
          <p:cNvPicPr>
            <a:picLocks noChangeAspect="1"/>
          </p:cNvPicPr>
          <p:nvPr/>
        </p:nvPicPr>
        <p:blipFill>
          <a:blip r:embed="rId3"/>
          <a:srcRect r="67911" b="15774"/>
          <a:stretch/>
        </p:blipFill>
        <p:spPr>
          <a:xfrm>
            <a:off x="114300" y="3912308"/>
            <a:ext cx="4680000" cy="2365494"/>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487CC032-3F9E-8DCD-3FF5-19AAED4FEE93}"/>
                  </a:ext>
                </a:extLst>
              </p:cNvPr>
              <p:cNvSpPr txBox="1"/>
              <p:nvPr/>
            </p:nvSpPr>
            <p:spPr>
              <a:xfrm>
                <a:off x="6096000" y="948988"/>
                <a:ext cx="6096000" cy="5700600"/>
              </a:xfrm>
              <a:prstGeom prst="rect">
                <a:avLst/>
              </a:prstGeom>
              <a:noFill/>
            </p:spPr>
            <p:txBody>
              <a:bodyPr wrap="square">
                <a:spAutoFit/>
              </a:bodyPr>
              <a:lstStyle/>
              <a:p>
                <a:pPr algn="just">
                  <a:spcAft>
                    <a:spcPts val="800"/>
                  </a:spcAft>
                </a:pPr>
                <a:r>
                  <a:rPr lang="pt-BR" sz="2200" i="1" kern="0" dirty="0">
                    <a:effectLst/>
                    <a:latin typeface="Arial Narrow" panose="020B0606020202030204" pitchFamily="34" charset="0"/>
                    <a:ea typeface="Times New Roman" panose="02020603050405020304" pitchFamily="18" charset="0"/>
                    <a:cs typeface="ArialNarrow"/>
                  </a:rPr>
                  <a:t>Agora, multiplicamos os dois membros por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84</m:t>
                    </m:r>
                  </m:oMath>
                </a14:m>
                <a:r>
                  <a:rPr lang="pt-BR" sz="2200" i="1" kern="0" dirty="0">
                    <a:effectLst/>
                    <a:latin typeface="Arial Narrow" panose="020B0606020202030204" pitchFamily="34" charset="0"/>
                    <a:ea typeface="Times New Roman" panose="02020603050405020304" pitchFamily="18"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200" b="1" i="1" kern="0">
                          <a:solidFill>
                            <a:srgbClr val="E97132"/>
                          </a:solidFill>
                          <a:effectLst/>
                          <a:latin typeface="Cambria Math" panose="02040503050406030204" pitchFamily="18" charset="0"/>
                          <a:ea typeface="Times New Roman" panose="02020603050405020304" pitchFamily="18" charset="0"/>
                          <a:cs typeface="ArialNarrow"/>
                        </a:rPr>
                        <m:t>𝟖𝟒</m:t>
                      </m:r>
                      <m:r>
                        <a:rPr lang="pt-BR" sz="2200" i="1" kern="0">
                          <a:effectLst/>
                          <a:latin typeface="Cambria Math" panose="02040503050406030204" pitchFamily="18" charset="0"/>
                          <a:ea typeface="Times New Roman" panose="02020603050405020304" pitchFamily="18" charset="0"/>
                          <a:cs typeface="ArialNarrow"/>
                        </a:rPr>
                        <m:t>∙</m:t>
                      </m:r>
                      <m:d>
                        <m:dPr>
                          <m:ctrlPr>
                            <a:rPr lang="pt-BR" sz="2200" i="1" kern="0">
                              <a:effectLst/>
                              <a:latin typeface="Cambria Math" panose="02040503050406030204" pitchFamily="18" charset="0"/>
                              <a:ea typeface="Times New Roman" panose="02020603050405020304" pitchFamily="18" charset="0"/>
                              <a:cs typeface="ArialNarrow"/>
                            </a:rPr>
                          </m:ctrlPr>
                        </m:dPr>
                        <m:e>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1</m:t>
                              </m:r>
                              <m:r>
                                <a:rPr lang="pt-BR" sz="2200" i="1" kern="0">
                                  <a:effectLst/>
                                  <a:latin typeface="Cambria Math" panose="02040503050406030204" pitchFamily="18" charset="0"/>
                                  <a:ea typeface="Times New Roman" panose="02020603050405020304" pitchFamily="18" charset="0"/>
                                  <a:cs typeface="ArialNarrow"/>
                                </a:rPr>
                                <m:t>𝑥</m:t>
                              </m:r>
                            </m:num>
                            <m:den>
                              <m:r>
                                <a:rPr lang="pt-BR" sz="2200" i="1" kern="0">
                                  <a:effectLst/>
                                  <a:latin typeface="Cambria Math" panose="02040503050406030204" pitchFamily="18" charset="0"/>
                                  <a:ea typeface="Times New Roman" panose="02020603050405020304" pitchFamily="18" charset="0"/>
                                  <a:cs typeface="ArialNarrow"/>
                                </a:rPr>
                                <m:t>6</m:t>
                              </m:r>
                            </m:den>
                          </m:f>
                          <m:r>
                            <a:rPr lang="pt-BR" sz="2200" i="1" kern="0">
                              <a:effectLst/>
                              <a:latin typeface="Cambria Math" panose="02040503050406030204" pitchFamily="18" charset="0"/>
                              <a:ea typeface="Times New Roman" panose="02020603050405020304" pitchFamily="18" charset="0"/>
                              <a:cs typeface="ArialNarrow"/>
                            </a:rPr>
                            <m:t>+</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𝑥</m:t>
                              </m:r>
                              <m:r>
                                <a:rPr lang="pt-BR" sz="2200" i="1" kern="0">
                                  <a:effectLst/>
                                  <a:latin typeface="Cambria Math" panose="02040503050406030204" pitchFamily="18" charset="0"/>
                                  <a:ea typeface="Times New Roman" panose="02020603050405020304" pitchFamily="18" charset="0"/>
                                  <a:cs typeface="ArialNarrow"/>
                                </a:rPr>
                                <m:t>1</m:t>
                              </m:r>
                            </m:num>
                            <m:den>
                              <m:r>
                                <a:rPr lang="pt-BR" sz="2200" i="1" kern="0">
                                  <a:effectLst/>
                                  <a:latin typeface="Cambria Math" panose="02040503050406030204" pitchFamily="18" charset="0"/>
                                  <a:ea typeface="Times New Roman" panose="02020603050405020304" pitchFamily="18" charset="0"/>
                                  <a:cs typeface="ArialNarrow"/>
                                </a:rPr>
                                <m:t>12</m:t>
                              </m:r>
                            </m:den>
                          </m:f>
                          <m:r>
                            <a:rPr lang="pt-BR" sz="2200" i="1" kern="0">
                              <a:effectLst/>
                              <a:latin typeface="Cambria Math" panose="02040503050406030204" pitchFamily="18" charset="0"/>
                              <a:ea typeface="Times New Roman" panose="02020603050405020304" pitchFamily="18" charset="0"/>
                              <a:cs typeface="ArialNarrow"/>
                            </a:rPr>
                            <m:t>+</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1</m:t>
                              </m:r>
                              <m:r>
                                <a:rPr lang="pt-BR" sz="2200" i="1" kern="0">
                                  <a:effectLst/>
                                  <a:latin typeface="Cambria Math" panose="02040503050406030204" pitchFamily="18" charset="0"/>
                                  <a:ea typeface="Times New Roman" panose="02020603050405020304" pitchFamily="18" charset="0"/>
                                  <a:cs typeface="ArialNarrow"/>
                                </a:rPr>
                                <m:t>𝑥</m:t>
                              </m:r>
                            </m:num>
                            <m:den>
                              <m:r>
                                <a:rPr lang="pt-BR" sz="2200" i="1" kern="0">
                                  <a:effectLst/>
                                  <a:latin typeface="Cambria Math" panose="02040503050406030204" pitchFamily="18" charset="0"/>
                                  <a:ea typeface="Times New Roman" panose="02020603050405020304" pitchFamily="18" charset="0"/>
                                  <a:cs typeface="ArialNarrow"/>
                                </a:rPr>
                                <m:t>7</m:t>
                              </m:r>
                            </m:den>
                          </m:f>
                          <m:r>
                            <a:rPr lang="pt-BR" sz="2200" i="1" kern="0">
                              <a:effectLst/>
                              <a:latin typeface="Cambria Math" panose="02040503050406030204" pitchFamily="18" charset="0"/>
                              <a:ea typeface="Times New Roman" panose="02020603050405020304" pitchFamily="18" charset="0"/>
                              <a:cs typeface="ArialNarrow"/>
                            </a:rPr>
                            <m:t>+5+</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𝑥</m:t>
                              </m:r>
                            </m:num>
                            <m:den>
                              <m:r>
                                <a:rPr lang="pt-BR" sz="2200" i="1" kern="0">
                                  <a:effectLst/>
                                  <a:latin typeface="Cambria Math" panose="02040503050406030204" pitchFamily="18" charset="0"/>
                                  <a:ea typeface="Times New Roman" panose="02020603050405020304" pitchFamily="18" charset="0"/>
                                  <a:cs typeface="ArialNarrow"/>
                                </a:rPr>
                                <m:t>2</m:t>
                              </m:r>
                            </m:den>
                          </m:f>
                          <m:r>
                            <a:rPr lang="pt-BR" sz="2200" i="1" kern="0">
                              <a:effectLst/>
                              <a:latin typeface="Cambria Math" panose="02040503050406030204" pitchFamily="18" charset="0"/>
                              <a:ea typeface="Times New Roman" panose="02020603050405020304" pitchFamily="18" charset="0"/>
                              <a:cs typeface="ArialNarrow"/>
                            </a:rPr>
                            <m:t>+4</m:t>
                          </m:r>
                        </m:e>
                      </m:d>
                      <m:r>
                        <a:rPr lang="pt-BR" sz="2200" i="1" kern="0">
                          <a:effectLst/>
                          <a:latin typeface="Cambria Math" panose="02040503050406030204" pitchFamily="18" charset="0"/>
                          <a:ea typeface="Times New Roman" panose="02020603050405020304" pitchFamily="18" charset="0"/>
                          <a:cs typeface="ArialNarrow"/>
                        </a:rPr>
                        <m:t>=</m:t>
                      </m:r>
                      <m:r>
                        <a:rPr lang="pt-BR" sz="2200" b="1" i="1" kern="0">
                          <a:solidFill>
                            <a:srgbClr val="E97132"/>
                          </a:solidFill>
                          <a:effectLst/>
                          <a:latin typeface="Cambria Math" panose="02040503050406030204" pitchFamily="18" charset="0"/>
                          <a:ea typeface="Times New Roman" panose="02020603050405020304" pitchFamily="18" charset="0"/>
                          <a:cs typeface="ArialNarrow"/>
                        </a:rPr>
                        <m:t>𝟖𝟒</m:t>
                      </m:r>
                      <m:r>
                        <a:rPr lang="pt-BR" sz="2200" i="1" kern="0">
                          <a:effectLst/>
                          <a:latin typeface="Cambria Math" panose="02040503050406030204" pitchFamily="18" charset="0"/>
                          <a:ea typeface="Times New Roman" panose="02020603050405020304" pitchFamily="18" charset="0"/>
                          <a:cs typeface="ArialNarrow"/>
                        </a:rPr>
                        <m:t>∙</m:t>
                      </m:r>
                      <m:d>
                        <m:dPr>
                          <m:ctrlPr>
                            <a:rPr lang="pt-BR" sz="2200" i="1" kern="0">
                              <a:effectLst/>
                              <a:latin typeface="Cambria Math" panose="02040503050406030204" pitchFamily="18" charset="0"/>
                              <a:ea typeface="Times New Roman" panose="02020603050405020304" pitchFamily="18" charset="0"/>
                              <a:cs typeface="ArialNarrow"/>
                            </a:rPr>
                          </m:ctrlPr>
                        </m:dPr>
                        <m:e>
                          <m:r>
                            <a:rPr lang="pt-BR" sz="2200" i="1" kern="0">
                              <a:effectLst/>
                              <a:latin typeface="Cambria Math" panose="02040503050406030204" pitchFamily="18" charset="0"/>
                              <a:ea typeface="Times New Roman" panose="02020603050405020304" pitchFamily="18" charset="0"/>
                              <a:cs typeface="ArialNarrow"/>
                            </a:rPr>
                            <m:t>𝑥</m:t>
                          </m:r>
                        </m:e>
                      </m:d>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200" i="1" kern="0">
                          <a:solidFill>
                            <a:srgbClr val="E97132"/>
                          </a:solidFill>
                          <a:effectLst/>
                          <a:latin typeface="Cambria Math" panose="02040503050406030204" pitchFamily="18" charset="0"/>
                          <a:ea typeface="Times New Roman" panose="02020603050405020304" pitchFamily="18" charset="0"/>
                          <a:cs typeface="ArialNarrow"/>
                        </a:rPr>
                        <m:t>84</m:t>
                      </m:r>
                      <m:r>
                        <a:rPr lang="pt-BR" sz="2200" i="1" kern="0">
                          <a:effectLst/>
                          <a:latin typeface="Cambria Math" panose="02040503050406030204" pitchFamily="18" charset="0"/>
                          <a:ea typeface="Times New Roman" panose="02020603050405020304" pitchFamily="18" charset="0"/>
                          <a:cs typeface="ArialNarrow"/>
                        </a:rPr>
                        <m:t>∙</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𝑥</m:t>
                          </m:r>
                        </m:num>
                        <m:den>
                          <m:r>
                            <a:rPr lang="pt-BR" sz="2200" i="1" kern="0">
                              <a:effectLst/>
                              <a:latin typeface="Cambria Math" panose="02040503050406030204" pitchFamily="18" charset="0"/>
                              <a:ea typeface="Times New Roman" panose="02020603050405020304" pitchFamily="18" charset="0"/>
                              <a:cs typeface="ArialNarrow"/>
                            </a:rPr>
                            <m:t>6</m:t>
                          </m:r>
                        </m:den>
                      </m:f>
                      <m:r>
                        <a:rPr lang="pt-BR" sz="2200" i="1" kern="0">
                          <a:effectLst/>
                          <a:latin typeface="Cambria Math" panose="02040503050406030204" pitchFamily="18" charset="0"/>
                          <a:ea typeface="Times New Roman" panose="02020603050405020304" pitchFamily="18" charset="0"/>
                          <a:cs typeface="ArialNarrow"/>
                        </a:rPr>
                        <m:t>+</m:t>
                      </m:r>
                      <m:r>
                        <a:rPr lang="pt-BR" sz="2200" i="1" kern="0">
                          <a:solidFill>
                            <a:srgbClr val="E97132"/>
                          </a:solidFill>
                          <a:effectLst/>
                          <a:latin typeface="Cambria Math" panose="02040503050406030204" pitchFamily="18" charset="0"/>
                          <a:ea typeface="Times New Roman" panose="02020603050405020304" pitchFamily="18" charset="0"/>
                          <a:cs typeface="ArialNarrow"/>
                        </a:rPr>
                        <m:t>84</m:t>
                      </m:r>
                      <m:r>
                        <a:rPr lang="pt-BR" sz="2200" i="1" kern="0">
                          <a:effectLst/>
                          <a:latin typeface="Cambria Math" panose="02040503050406030204" pitchFamily="18" charset="0"/>
                          <a:ea typeface="Times New Roman" panose="02020603050405020304" pitchFamily="18" charset="0"/>
                          <a:cs typeface="ArialNarrow"/>
                        </a:rPr>
                        <m:t>∙</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𝑥</m:t>
                          </m:r>
                        </m:num>
                        <m:den>
                          <m:r>
                            <a:rPr lang="pt-BR" sz="2200" i="1" kern="0">
                              <a:effectLst/>
                              <a:latin typeface="Cambria Math" panose="02040503050406030204" pitchFamily="18" charset="0"/>
                              <a:ea typeface="Times New Roman" panose="02020603050405020304" pitchFamily="18" charset="0"/>
                              <a:cs typeface="ArialNarrow"/>
                            </a:rPr>
                            <m:t>12</m:t>
                          </m:r>
                        </m:den>
                      </m:f>
                      <m:r>
                        <a:rPr lang="pt-BR" sz="2200" i="1" kern="0">
                          <a:effectLst/>
                          <a:latin typeface="Cambria Math" panose="02040503050406030204" pitchFamily="18" charset="0"/>
                          <a:ea typeface="Times New Roman" panose="02020603050405020304" pitchFamily="18" charset="0"/>
                          <a:cs typeface="ArialNarrow"/>
                        </a:rPr>
                        <m:t>+</m:t>
                      </m:r>
                      <m:r>
                        <a:rPr lang="pt-BR" sz="2200" i="1" kern="0">
                          <a:solidFill>
                            <a:srgbClr val="E97132"/>
                          </a:solidFill>
                          <a:effectLst/>
                          <a:latin typeface="Cambria Math" panose="02040503050406030204" pitchFamily="18" charset="0"/>
                          <a:ea typeface="Times New Roman" panose="02020603050405020304" pitchFamily="18" charset="0"/>
                          <a:cs typeface="ArialNarrow"/>
                        </a:rPr>
                        <m:t>84</m:t>
                      </m:r>
                      <m:r>
                        <a:rPr lang="pt-BR" sz="2200" i="1" kern="0">
                          <a:effectLst/>
                          <a:latin typeface="Cambria Math" panose="02040503050406030204" pitchFamily="18" charset="0"/>
                          <a:ea typeface="Times New Roman" panose="02020603050405020304" pitchFamily="18" charset="0"/>
                          <a:cs typeface="ArialNarrow"/>
                        </a:rPr>
                        <m:t>∙</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𝑥</m:t>
                          </m:r>
                        </m:num>
                        <m:den>
                          <m:r>
                            <a:rPr lang="pt-BR" sz="2200" i="1" kern="0">
                              <a:effectLst/>
                              <a:latin typeface="Cambria Math" panose="02040503050406030204" pitchFamily="18" charset="0"/>
                              <a:ea typeface="Times New Roman" panose="02020603050405020304" pitchFamily="18" charset="0"/>
                              <a:cs typeface="ArialNarrow"/>
                            </a:rPr>
                            <m:t>7</m:t>
                          </m:r>
                        </m:den>
                      </m:f>
                      <m:r>
                        <a:rPr lang="pt-BR" sz="2200" i="1" kern="0">
                          <a:effectLst/>
                          <a:latin typeface="Cambria Math" panose="02040503050406030204" pitchFamily="18" charset="0"/>
                          <a:ea typeface="Times New Roman" panose="02020603050405020304" pitchFamily="18" charset="0"/>
                          <a:cs typeface="ArialNarrow"/>
                        </a:rPr>
                        <m:t>+</m:t>
                      </m:r>
                      <m:r>
                        <a:rPr lang="pt-BR" sz="2200" i="1" kern="0">
                          <a:solidFill>
                            <a:srgbClr val="E97132"/>
                          </a:solidFill>
                          <a:effectLst/>
                          <a:latin typeface="Cambria Math" panose="02040503050406030204" pitchFamily="18" charset="0"/>
                          <a:ea typeface="Times New Roman" panose="02020603050405020304" pitchFamily="18" charset="0"/>
                          <a:cs typeface="ArialNarrow"/>
                        </a:rPr>
                        <m:t>84</m:t>
                      </m:r>
                      <m:r>
                        <a:rPr lang="pt-BR" sz="2200" i="1" kern="0">
                          <a:effectLst/>
                          <a:latin typeface="Cambria Math" panose="02040503050406030204" pitchFamily="18" charset="0"/>
                          <a:ea typeface="Times New Roman" panose="02020603050405020304" pitchFamily="18" charset="0"/>
                          <a:cs typeface="ArialNarrow"/>
                        </a:rPr>
                        <m:t>∙5+</m:t>
                      </m:r>
                      <m:r>
                        <a:rPr lang="pt-BR" sz="2200" i="1" kern="0">
                          <a:solidFill>
                            <a:srgbClr val="E97132"/>
                          </a:solidFill>
                          <a:effectLst/>
                          <a:latin typeface="Cambria Math" panose="02040503050406030204" pitchFamily="18" charset="0"/>
                          <a:ea typeface="Times New Roman" panose="02020603050405020304" pitchFamily="18" charset="0"/>
                          <a:cs typeface="ArialNarrow"/>
                        </a:rPr>
                        <m:t>84</m:t>
                      </m:r>
                      <m:r>
                        <a:rPr lang="pt-BR" sz="2200" i="1" kern="0">
                          <a:effectLst/>
                          <a:latin typeface="Cambria Math" panose="02040503050406030204" pitchFamily="18" charset="0"/>
                          <a:ea typeface="Times New Roman" panose="02020603050405020304" pitchFamily="18" charset="0"/>
                          <a:cs typeface="ArialNarrow"/>
                        </a:rPr>
                        <m:t>∙</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𝑥</m:t>
                          </m:r>
                        </m:num>
                        <m:den>
                          <m:r>
                            <a:rPr lang="pt-BR" sz="2200" i="1" kern="0">
                              <a:effectLst/>
                              <a:latin typeface="Cambria Math" panose="02040503050406030204" pitchFamily="18" charset="0"/>
                              <a:ea typeface="Times New Roman" panose="02020603050405020304" pitchFamily="18" charset="0"/>
                              <a:cs typeface="ArialNarrow"/>
                            </a:rPr>
                            <m:t>2</m:t>
                          </m:r>
                        </m:den>
                      </m:f>
                      <m:r>
                        <a:rPr lang="pt-BR" sz="2200" i="1" kern="0">
                          <a:effectLst/>
                          <a:latin typeface="Cambria Math" panose="02040503050406030204" pitchFamily="18" charset="0"/>
                          <a:ea typeface="Times New Roman" panose="02020603050405020304" pitchFamily="18" charset="0"/>
                          <a:cs typeface="ArialNarrow"/>
                        </a:rPr>
                        <m:t>+</m:t>
                      </m:r>
                      <m:r>
                        <a:rPr lang="pt-BR" sz="2200" i="1" kern="0">
                          <a:solidFill>
                            <a:srgbClr val="E97132"/>
                          </a:solidFill>
                          <a:effectLst/>
                          <a:latin typeface="Cambria Math" panose="02040503050406030204" pitchFamily="18" charset="0"/>
                          <a:ea typeface="Times New Roman" panose="02020603050405020304" pitchFamily="18" charset="0"/>
                          <a:cs typeface="ArialNarrow"/>
                        </a:rPr>
                        <m:t>84</m:t>
                      </m:r>
                      <m:r>
                        <a:rPr lang="pt-BR" sz="2200" i="1" kern="0">
                          <a:effectLst/>
                          <a:latin typeface="Cambria Math" panose="02040503050406030204" pitchFamily="18" charset="0"/>
                          <a:ea typeface="Times New Roman" panose="02020603050405020304" pitchFamily="18" charset="0"/>
                          <a:cs typeface="ArialNarrow"/>
                        </a:rPr>
                        <m:t>∙4=</m:t>
                      </m:r>
                      <m:r>
                        <a:rPr lang="pt-BR" sz="2200" i="1" kern="0">
                          <a:solidFill>
                            <a:srgbClr val="E97132"/>
                          </a:solidFill>
                          <a:effectLst/>
                          <a:latin typeface="Cambria Math" panose="02040503050406030204" pitchFamily="18" charset="0"/>
                          <a:ea typeface="Times New Roman" panose="02020603050405020304" pitchFamily="18" charset="0"/>
                          <a:cs typeface="ArialNarrow"/>
                        </a:rPr>
                        <m:t>84</m:t>
                      </m:r>
                      <m:r>
                        <a:rPr lang="pt-BR" sz="2200" i="1" kern="0">
                          <a:effectLst/>
                          <a:latin typeface="Cambria Math" panose="02040503050406030204" pitchFamily="18" charset="0"/>
                          <a:ea typeface="Times New Roman" panose="02020603050405020304" pitchFamily="18" charset="0"/>
                          <a:cs typeface="ArialNarrow"/>
                        </a:rPr>
                        <m:t>𝑥</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84</m:t>
                          </m:r>
                          <m:r>
                            <a:rPr lang="pt-BR" sz="2200" i="1" kern="0">
                              <a:effectLst/>
                              <a:latin typeface="Cambria Math" panose="02040503050406030204" pitchFamily="18" charset="0"/>
                              <a:ea typeface="Times New Roman" panose="02020603050405020304" pitchFamily="18" charset="0"/>
                              <a:cs typeface="ArialNarrow"/>
                            </a:rPr>
                            <m:t>𝑥</m:t>
                          </m:r>
                        </m:num>
                        <m:den>
                          <m:r>
                            <a:rPr lang="pt-BR" sz="2200" i="1" kern="0">
                              <a:effectLst/>
                              <a:latin typeface="Cambria Math" panose="02040503050406030204" pitchFamily="18" charset="0"/>
                              <a:ea typeface="Times New Roman" panose="02020603050405020304" pitchFamily="18" charset="0"/>
                              <a:cs typeface="ArialNarrow"/>
                            </a:rPr>
                            <m:t>6</m:t>
                          </m:r>
                        </m:den>
                      </m:f>
                      <m:r>
                        <a:rPr lang="pt-BR" sz="2200" i="1" kern="0">
                          <a:effectLst/>
                          <a:latin typeface="Cambria Math" panose="02040503050406030204" pitchFamily="18" charset="0"/>
                          <a:ea typeface="Times New Roman" panose="02020603050405020304" pitchFamily="18" charset="0"/>
                          <a:cs typeface="ArialNarrow"/>
                        </a:rPr>
                        <m:t>+</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84</m:t>
                          </m:r>
                          <m:r>
                            <a:rPr lang="pt-BR" sz="2200" i="1" kern="0">
                              <a:effectLst/>
                              <a:latin typeface="Cambria Math" panose="02040503050406030204" pitchFamily="18" charset="0"/>
                              <a:ea typeface="Times New Roman" panose="02020603050405020304" pitchFamily="18" charset="0"/>
                              <a:cs typeface="ArialNarrow"/>
                            </a:rPr>
                            <m:t>𝑥</m:t>
                          </m:r>
                        </m:num>
                        <m:den>
                          <m:r>
                            <a:rPr lang="pt-BR" sz="2200" i="1" kern="0">
                              <a:effectLst/>
                              <a:latin typeface="Cambria Math" panose="02040503050406030204" pitchFamily="18" charset="0"/>
                              <a:ea typeface="Times New Roman" panose="02020603050405020304" pitchFamily="18" charset="0"/>
                              <a:cs typeface="ArialNarrow"/>
                            </a:rPr>
                            <m:t>12</m:t>
                          </m:r>
                        </m:den>
                      </m:f>
                      <m:r>
                        <a:rPr lang="pt-BR" sz="2200" i="1" kern="0">
                          <a:effectLst/>
                          <a:latin typeface="Cambria Math" panose="02040503050406030204" pitchFamily="18" charset="0"/>
                          <a:ea typeface="Times New Roman" panose="02020603050405020304" pitchFamily="18" charset="0"/>
                          <a:cs typeface="ArialNarrow"/>
                        </a:rPr>
                        <m:t>+</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84</m:t>
                          </m:r>
                          <m:r>
                            <a:rPr lang="pt-BR" sz="2200" i="1" kern="0">
                              <a:effectLst/>
                              <a:latin typeface="Cambria Math" panose="02040503050406030204" pitchFamily="18" charset="0"/>
                              <a:ea typeface="Times New Roman" panose="02020603050405020304" pitchFamily="18" charset="0"/>
                              <a:cs typeface="ArialNarrow"/>
                            </a:rPr>
                            <m:t>𝑥</m:t>
                          </m:r>
                        </m:num>
                        <m:den>
                          <m:r>
                            <a:rPr lang="pt-BR" sz="2200" i="1" kern="0">
                              <a:effectLst/>
                              <a:latin typeface="Cambria Math" panose="02040503050406030204" pitchFamily="18" charset="0"/>
                              <a:ea typeface="Times New Roman" panose="02020603050405020304" pitchFamily="18" charset="0"/>
                              <a:cs typeface="ArialNarrow"/>
                            </a:rPr>
                            <m:t>7</m:t>
                          </m:r>
                        </m:den>
                      </m:f>
                      <m:r>
                        <a:rPr lang="pt-BR" sz="2200" i="1" kern="0">
                          <a:effectLst/>
                          <a:latin typeface="Cambria Math" panose="02040503050406030204" pitchFamily="18" charset="0"/>
                          <a:ea typeface="Times New Roman" panose="02020603050405020304" pitchFamily="18" charset="0"/>
                          <a:cs typeface="ArialNarrow"/>
                        </a:rPr>
                        <m:t>+420+</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84</m:t>
                          </m:r>
                          <m:r>
                            <a:rPr lang="pt-BR" sz="2200" i="1" kern="0">
                              <a:effectLst/>
                              <a:latin typeface="Cambria Math" panose="02040503050406030204" pitchFamily="18" charset="0"/>
                              <a:ea typeface="Times New Roman" panose="02020603050405020304" pitchFamily="18" charset="0"/>
                              <a:cs typeface="ArialNarrow"/>
                            </a:rPr>
                            <m:t>𝑥</m:t>
                          </m:r>
                        </m:num>
                        <m:den>
                          <m:r>
                            <a:rPr lang="pt-BR" sz="2200" i="1" kern="0">
                              <a:effectLst/>
                              <a:latin typeface="Cambria Math" panose="02040503050406030204" pitchFamily="18" charset="0"/>
                              <a:ea typeface="Times New Roman" panose="02020603050405020304" pitchFamily="18" charset="0"/>
                              <a:cs typeface="ArialNarrow"/>
                            </a:rPr>
                            <m:t>2</m:t>
                          </m:r>
                        </m:den>
                      </m:f>
                      <m:r>
                        <a:rPr lang="pt-BR" sz="2200" i="1" kern="0">
                          <a:effectLst/>
                          <a:latin typeface="Cambria Math" panose="02040503050406030204" pitchFamily="18" charset="0"/>
                          <a:ea typeface="Times New Roman" panose="02020603050405020304" pitchFamily="18" charset="0"/>
                          <a:cs typeface="ArialNarrow"/>
                        </a:rPr>
                        <m:t>+336=84</m:t>
                      </m:r>
                      <m:r>
                        <a:rPr lang="pt-BR" sz="2200" i="1" kern="0">
                          <a:effectLst/>
                          <a:latin typeface="Cambria Math" panose="02040503050406030204" pitchFamily="18" charset="0"/>
                          <a:ea typeface="Times New Roman" panose="02020603050405020304" pitchFamily="18" charset="0"/>
                          <a:cs typeface="ArialNarrow"/>
                        </a:rPr>
                        <m:t>𝑥</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14</m:t>
                      </m:r>
                      <m:r>
                        <a:rPr lang="pt-BR" sz="2200" i="1" kern="0">
                          <a:effectLst/>
                          <a:latin typeface="Cambria Math" panose="02040503050406030204" pitchFamily="18" charset="0"/>
                          <a:ea typeface="Times New Roman" panose="02020603050405020304" pitchFamily="18" charset="0"/>
                          <a:cs typeface="ArialNarrow"/>
                        </a:rPr>
                        <m:t>𝑥</m:t>
                      </m:r>
                      <m:r>
                        <a:rPr lang="pt-BR" sz="2200" i="1" kern="0">
                          <a:effectLst/>
                          <a:latin typeface="Cambria Math" panose="02040503050406030204" pitchFamily="18" charset="0"/>
                          <a:ea typeface="Times New Roman" panose="02020603050405020304" pitchFamily="18" charset="0"/>
                          <a:cs typeface="ArialNarrow"/>
                        </a:rPr>
                        <m:t>+7</m:t>
                      </m:r>
                      <m:r>
                        <a:rPr lang="pt-BR" sz="2200" i="1" kern="0">
                          <a:effectLst/>
                          <a:latin typeface="Cambria Math" panose="02040503050406030204" pitchFamily="18" charset="0"/>
                          <a:ea typeface="Times New Roman" panose="02020603050405020304" pitchFamily="18" charset="0"/>
                          <a:cs typeface="ArialNarrow"/>
                        </a:rPr>
                        <m:t>𝑥</m:t>
                      </m:r>
                      <m:r>
                        <a:rPr lang="pt-BR" sz="2200" i="1" kern="0">
                          <a:effectLst/>
                          <a:latin typeface="Cambria Math" panose="02040503050406030204" pitchFamily="18" charset="0"/>
                          <a:ea typeface="Times New Roman" panose="02020603050405020304" pitchFamily="18" charset="0"/>
                          <a:cs typeface="ArialNarrow"/>
                        </a:rPr>
                        <m:t>+12</m:t>
                      </m:r>
                      <m:r>
                        <a:rPr lang="pt-BR" sz="2200" i="1" kern="0">
                          <a:effectLst/>
                          <a:latin typeface="Cambria Math" panose="02040503050406030204" pitchFamily="18" charset="0"/>
                          <a:ea typeface="Times New Roman" panose="02020603050405020304" pitchFamily="18" charset="0"/>
                          <a:cs typeface="ArialNarrow"/>
                        </a:rPr>
                        <m:t>𝑥</m:t>
                      </m:r>
                      <m:r>
                        <a:rPr lang="pt-BR" sz="2200" i="1" kern="0">
                          <a:effectLst/>
                          <a:latin typeface="Cambria Math" panose="02040503050406030204" pitchFamily="18" charset="0"/>
                          <a:ea typeface="Times New Roman" panose="02020603050405020304" pitchFamily="18" charset="0"/>
                          <a:cs typeface="ArialNarrow"/>
                        </a:rPr>
                        <m:t>+420+42</m:t>
                      </m:r>
                      <m:r>
                        <a:rPr lang="pt-BR" sz="2200" i="1" kern="0">
                          <a:effectLst/>
                          <a:latin typeface="Cambria Math" panose="02040503050406030204" pitchFamily="18" charset="0"/>
                          <a:ea typeface="Times New Roman" panose="02020603050405020304" pitchFamily="18" charset="0"/>
                          <a:cs typeface="ArialNarrow"/>
                        </a:rPr>
                        <m:t>𝑥</m:t>
                      </m:r>
                      <m:r>
                        <a:rPr lang="pt-BR" sz="2200" i="1" kern="0">
                          <a:effectLst/>
                          <a:latin typeface="Cambria Math" panose="02040503050406030204" pitchFamily="18" charset="0"/>
                          <a:ea typeface="Times New Roman" panose="02020603050405020304" pitchFamily="18" charset="0"/>
                          <a:cs typeface="ArialNarrow"/>
                        </a:rPr>
                        <m:t>+336=84</m:t>
                      </m:r>
                      <m:r>
                        <a:rPr lang="pt-BR" sz="2200" i="1" kern="0">
                          <a:effectLst/>
                          <a:latin typeface="Cambria Math" panose="02040503050406030204" pitchFamily="18" charset="0"/>
                          <a:ea typeface="Times New Roman" panose="02020603050405020304" pitchFamily="18" charset="0"/>
                          <a:cs typeface="ArialNarrow"/>
                        </a:rPr>
                        <m:t>𝑥</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kern="0" dirty="0">
                    <a:effectLst/>
                    <a:latin typeface="Arial Narrow" panose="020B0606020202030204" pitchFamily="34" charset="0"/>
                    <a:ea typeface="Times New Roman" panose="02020603050405020304" pitchFamily="18" charset="0"/>
                    <a:cs typeface="ArialNarrow"/>
                  </a:rPr>
                  <a:t>Realizamos a soma dos termos com incógnita entre si e dos termos sem incógnitas entre si.</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14</m:t>
                      </m:r>
                      <m:r>
                        <a:rPr lang="pt-BR" sz="2200" i="1" kern="0">
                          <a:effectLst/>
                          <a:latin typeface="Cambria Math" panose="02040503050406030204" pitchFamily="18" charset="0"/>
                          <a:ea typeface="Times New Roman" panose="02020603050405020304" pitchFamily="18" charset="0"/>
                          <a:cs typeface="ArialNarrow"/>
                        </a:rPr>
                        <m:t>𝑥</m:t>
                      </m:r>
                      <m:r>
                        <a:rPr lang="pt-BR" sz="2200" i="1" kern="0">
                          <a:effectLst/>
                          <a:latin typeface="Cambria Math" panose="02040503050406030204" pitchFamily="18" charset="0"/>
                          <a:ea typeface="Times New Roman" panose="02020603050405020304" pitchFamily="18" charset="0"/>
                          <a:cs typeface="ArialNarrow"/>
                        </a:rPr>
                        <m:t>+7</m:t>
                      </m:r>
                      <m:r>
                        <a:rPr lang="pt-BR" sz="2200" i="1" kern="0">
                          <a:effectLst/>
                          <a:latin typeface="Cambria Math" panose="02040503050406030204" pitchFamily="18" charset="0"/>
                          <a:ea typeface="Times New Roman" panose="02020603050405020304" pitchFamily="18" charset="0"/>
                          <a:cs typeface="ArialNarrow"/>
                        </a:rPr>
                        <m:t>𝑥</m:t>
                      </m:r>
                      <m:r>
                        <a:rPr lang="pt-BR" sz="2200" i="1" kern="0">
                          <a:effectLst/>
                          <a:latin typeface="Cambria Math" panose="02040503050406030204" pitchFamily="18" charset="0"/>
                          <a:ea typeface="Times New Roman" panose="02020603050405020304" pitchFamily="18" charset="0"/>
                          <a:cs typeface="ArialNarrow"/>
                        </a:rPr>
                        <m:t>+12</m:t>
                      </m:r>
                      <m:r>
                        <a:rPr lang="pt-BR" sz="2200" i="1" kern="0">
                          <a:effectLst/>
                          <a:latin typeface="Cambria Math" panose="02040503050406030204" pitchFamily="18" charset="0"/>
                          <a:ea typeface="Times New Roman" panose="02020603050405020304" pitchFamily="18" charset="0"/>
                          <a:cs typeface="ArialNarrow"/>
                        </a:rPr>
                        <m:t>𝑥</m:t>
                      </m:r>
                      <m:r>
                        <a:rPr lang="pt-BR" sz="2200" i="1" kern="0">
                          <a:effectLst/>
                          <a:latin typeface="Cambria Math" panose="02040503050406030204" pitchFamily="18" charset="0"/>
                          <a:ea typeface="Times New Roman" panose="02020603050405020304" pitchFamily="18" charset="0"/>
                          <a:cs typeface="ArialNarrow"/>
                        </a:rPr>
                        <m:t>+42</m:t>
                      </m:r>
                      <m:r>
                        <a:rPr lang="pt-BR" sz="2200" i="1" kern="0">
                          <a:effectLst/>
                          <a:latin typeface="Cambria Math" panose="02040503050406030204" pitchFamily="18" charset="0"/>
                          <a:ea typeface="Times New Roman" panose="02020603050405020304" pitchFamily="18" charset="0"/>
                          <a:cs typeface="ArialNarrow"/>
                        </a:rPr>
                        <m:t>𝑥</m:t>
                      </m:r>
                      <m:r>
                        <a:rPr lang="pt-BR" sz="2200" i="1" kern="0">
                          <a:effectLst/>
                          <a:latin typeface="Cambria Math" panose="02040503050406030204" pitchFamily="18" charset="0"/>
                          <a:ea typeface="Times New Roman" panose="02020603050405020304" pitchFamily="18" charset="0"/>
                          <a:cs typeface="ArialNarrow"/>
                        </a:rPr>
                        <m:t>+420+336=84</m:t>
                      </m:r>
                      <m:r>
                        <a:rPr lang="pt-BR" sz="2200" i="1" kern="0">
                          <a:effectLst/>
                          <a:latin typeface="Cambria Math" panose="02040503050406030204" pitchFamily="18" charset="0"/>
                          <a:ea typeface="Times New Roman" panose="02020603050405020304" pitchFamily="18" charset="0"/>
                          <a:cs typeface="ArialNarrow"/>
                        </a:rPr>
                        <m:t>𝑥</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d>
                        <m:dPr>
                          <m:ctrlPr>
                            <a:rPr lang="pt-BR" sz="2200" i="1" kern="0">
                              <a:effectLst/>
                              <a:latin typeface="Cambria Math" panose="02040503050406030204" pitchFamily="18" charset="0"/>
                              <a:ea typeface="Times New Roman" panose="02020603050405020304" pitchFamily="18" charset="0"/>
                              <a:cs typeface="ArialNarrow"/>
                            </a:rPr>
                          </m:ctrlPr>
                        </m:dPr>
                        <m:e>
                          <m:r>
                            <a:rPr lang="pt-BR" sz="2200" i="1" kern="0">
                              <a:effectLst/>
                              <a:latin typeface="Cambria Math" panose="02040503050406030204" pitchFamily="18" charset="0"/>
                              <a:ea typeface="Times New Roman" panose="02020603050405020304" pitchFamily="18" charset="0"/>
                              <a:cs typeface="ArialNarrow"/>
                            </a:rPr>
                            <m:t>14+7+12+42</m:t>
                          </m:r>
                        </m:e>
                      </m:d>
                      <m:r>
                        <a:rPr lang="pt-BR" sz="2200" i="1" kern="0">
                          <a:effectLst/>
                          <a:latin typeface="Cambria Math" panose="02040503050406030204" pitchFamily="18" charset="0"/>
                          <a:ea typeface="Times New Roman" panose="02020603050405020304" pitchFamily="18" charset="0"/>
                          <a:cs typeface="ArialNarrow"/>
                        </a:rPr>
                        <m:t>𝑥</m:t>
                      </m:r>
                      <m:r>
                        <a:rPr lang="pt-BR" sz="2200" i="1" kern="0">
                          <a:effectLst/>
                          <a:latin typeface="Cambria Math" panose="02040503050406030204" pitchFamily="18" charset="0"/>
                          <a:ea typeface="Times New Roman" panose="02020603050405020304" pitchFamily="18" charset="0"/>
                          <a:cs typeface="ArialNarrow"/>
                        </a:rPr>
                        <m:t>+420+336=84</m:t>
                      </m:r>
                      <m:r>
                        <a:rPr lang="pt-BR" sz="2200" i="1" kern="0">
                          <a:effectLst/>
                          <a:latin typeface="Cambria Math" panose="02040503050406030204" pitchFamily="18" charset="0"/>
                          <a:ea typeface="Times New Roman" panose="02020603050405020304" pitchFamily="18" charset="0"/>
                          <a:cs typeface="ArialNarrow"/>
                        </a:rPr>
                        <m:t>𝑥</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75</m:t>
                      </m:r>
                      <m:r>
                        <a:rPr lang="pt-BR" sz="2200" i="1" kern="0">
                          <a:effectLst/>
                          <a:latin typeface="Cambria Math" panose="02040503050406030204" pitchFamily="18" charset="0"/>
                          <a:ea typeface="Times New Roman" panose="02020603050405020304" pitchFamily="18" charset="0"/>
                          <a:cs typeface="ArialNarrow"/>
                        </a:rPr>
                        <m:t>𝑥</m:t>
                      </m:r>
                      <m:r>
                        <a:rPr lang="pt-BR" sz="2200" i="1" kern="0">
                          <a:effectLst/>
                          <a:latin typeface="Cambria Math" panose="02040503050406030204" pitchFamily="18" charset="0"/>
                          <a:ea typeface="Times New Roman" panose="02020603050405020304" pitchFamily="18" charset="0"/>
                          <a:cs typeface="ArialNarrow"/>
                        </a:rPr>
                        <m:t>+756=84</m:t>
                      </m:r>
                      <m:r>
                        <a:rPr lang="pt-BR" sz="2200" i="1" kern="0">
                          <a:effectLst/>
                          <a:latin typeface="Cambria Math" panose="02040503050406030204" pitchFamily="18" charset="0"/>
                          <a:ea typeface="Times New Roman" panose="02020603050405020304" pitchFamily="18" charset="0"/>
                          <a:cs typeface="ArialNarrow"/>
                        </a:rPr>
                        <m:t>𝑥</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487CC032-3F9E-8DCD-3FF5-19AAED4FEE93}"/>
                  </a:ext>
                </a:extLst>
              </p:cNvPr>
              <p:cNvSpPr txBox="1">
                <a:spLocks noRot="1" noChangeAspect="1" noMove="1" noResize="1" noEditPoints="1" noAdjustHandles="1" noChangeArrowheads="1" noChangeShapeType="1" noTextEdit="1"/>
              </p:cNvSpPr>
              <p:nvPr/>
            </p:nvSpPr>
            <p:spPr>
              <a:xfrm>
                <a:off x="6096000" y="948988"/>
                <a:ext cx="6096000" cy="5700600"/>
              </a:xfrm>
              <a:prstGeom prst="rect">
                <a:avLst/>
              </a:prstGeom>
              <a:blipFill>
                <a:blip r:embed="rId4"/>
                <a:stretch>
                  <a:fillRect l="-1300" t="-856" r="-1300"/>
                </a:stretch>
              </a:blipFill>
            </p:spPr>
            <p:txBody>
              <a:bodyPr/>
              <a:lstStyle/>
              <a:p>
                <a:r>
                  <a:rPr lang="pt-BR">
                    <a:noFill/>
                  </a:rPr>
                  <a:t> </a:t>
                </a:r>
              </a:p>
            </p:txBody>
          </p:sp>
        </mc:Fallback>
      </mc:AlternateContent>
    </p:spTree>
    <p:extLst>
      <p:ext uri="{BB962C8B-B14F-4D97-AF65-F5344CB8AC3E}">
        <p14:creationId xmlns:p14="http://schemas.microsoft.com/office/powerpoint/2010/main" val="30823032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86F1E428-7DC6-2B68-C111-634408DCD58E}"/>
                  </a:ext>
                </a:extLst>
              </p:cNvPr>
              <p:cNvSpPr txBox="1"/>
              <p:nvPr/>
            </p:nvSpPr>
            <p:spPr>
              <a:xfrm>
                <a:off x="0" y="748965"/>
                <a:ext cx="6096000" cy="5810052"/>
              </a:xfrm>
              <a:prstGeom prst="rect">
                <a:avLst/>
              </a:prstGeom>
              <a:noFill/>
            </p:spPr>
            <p:txBody>
              <a:bodyPr wrap="square">
                <a:spAutoFit/>
              </a:bodyPr>
              <a:lstStyle/>
              <a:p>
                <a:pPr algn="just">
                  <a:lnSpc>
                    <a:spcPct val="115000"/>
                  </a:lnSpc>
                  <a:spcAft>
                    <a:spcPts val="800"/>
                  </a:spcAft>
                </a:pPr>
                <a:r>
                  <a:rPr lang="pt-BR" sz="2200" i="1" kern="0" dirty="0">
                    <a:effectLst/>
                    <a:latin typeface="Arial Narrow" panose="020B0606020202030204" pitchFamily="34" charset="0"/>
                    <a:ea typeface="Times New Roman" panose="02020603050405020304" pitchFamily="18" charset="0"/>
                    <a:cs typeface="ArialNarrow"/>
                  </a:rPr>
                  <a:t>Nesse momento, iremos </a:t>
                </a:r>
                <a:r>
                  <a:rPr lang="pt-BR" sz="2200" b="1" i="1" kern="0" dirty="0">
                    <a:solidFill>
                      <a:srgbClr val="00B050"/>
                    </a:solidFill>
                    <a:effectLst/>
                    <a:latin typeface="Arial Narrow" panose="020B0606020202030204" pitchFamily="34" charset="0"/>
                    <a:ea typeface="Times New Roman" panose="02020603050405020304" pitchFamily="18" charset="0"/>
                    <a:cs typeface="ArialNarrow"/>
                  </a:rPr>
                  <a:t>subtrair </a:t>
                </a:r>
                <a14:m>
                  <m:oMath xmlns:m="http://schemas.openxmlformats.org/officeDocument/2006/math">
                    <m:r>
                      <a:rPr lang="pt-BR" sz="2200" b="1" i="1" kern="0">
                        <a:solidFill>
                          <a:srgbClr val="00B050"/>
                        </a:solidFill>
                        <a:effectLst/>
                        <a:latin typeface="Cambria Math" panose="02040503050406030204" pitchFamily="18" charset="0"/>
                        <a:ea typeface="Times New Roman" panose="02020603050405020304" pitchFamily="18" charset="0"/>
                        <a:cs typeface="ArialNarrow"/>
                      </a:rPr>
                      <m:t>𝟕𝟓</m:t>
                    </m:r>
                    <m:r>
                      <a:rPr lang="pt-BR" sz="2200" b="1" i="1" kern="0">
                        <a:solidFill>
                          <a:srgbClr val="00B050"/>
                        </a:solidFill>
                        <a:effectLst/>
                        <a:latin typeface="Cambria Math" panose="02040503050406030204" pitchFamily="18" charset="0"/>
                        <a:ea typeface="Times New Roman" panose="02020603050405020304" pitchFamily="18" charset="0"/>
                        <a:cs typeface="ArialNarrow"/>
                      </a:rPr>
                      <m:t>𝒙</m:t>
                    </m:r>
                  </m:oMath>
                </a14:m>
                <a:r>
                  <a:rPr lang="pt-BR" sz="2200" i="1" kern="0" dirty="0">
                    <a:solidFill>
                      <a:srgbClr val="124F1A"/>
                    </a:solidFill>
                    <a:effectLst/>
                    <a:latin typeface="Arial Narrow" panose="020B0606020202030204" pitchFamily="34" charset="0"/>
                    <a:ea typeface="Times New Roman" panose="02020603050405020304" pitchFamily="18" charset="0"/>
                    <a:cs typeface="ArialNarrow"/>
                  </a:rPr>
                  <a:t> </a:t>
                </a:r>
                <a:r>
                  <a:rPr lang="pt-BR" sz="2200" i="1" kern="0" dirty="0">
                    <a:effectLst/>
                    <a:latin typeface="Arial Narrow" panose="020B0606020202030204" pitchFamily="34" charset="0"/>
                    <a:ea typeface="Times New Roman" panose="02020603050405020304" pitchFamily="18" charset="0"/>
                    <a:cs typeface="ArialNarrow"/>
                  </a:rPr>
                  <a:t>nos dois lados da igualdade, para que em um membro tenhamos apenas termos sem incógnita e no outro apenas termos com incógnita.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75</m:t>
                      </m:r>
                      <m:r>
                        <a:rPr lang="pt-BR" sz="2200" i="1" kern="0">
                          <a:effectLst/>
                          <a:latin typeface="Cambria Math" panose="02040503050406030204" pitchFamily="18" charset="0"/>
                          <a:ea typeface="Times New Roman" panose="02020603050405020304" pitchFamily="18" charset="0"/>
                          <a:cs typeface="ArialNarrow"/>
                        </a:rPr>
                        <m:t>𝑥</m:t>
                      </m:r>
                      <m:r>
                        <a:rPr lang="pt-BR" sz="2200" i="1" kern="0">
                          <a:effectLst/>
                          <a:latin typeface="Cambria Math" panose="02040503050406030204" pitchFamily="18" charset="0"/>
                          <a:ea typeface="Times New Roman" panose="02020603050405020304" pitchFamily="18" charset="0"/>
                          <a:cs typeface="ArialNarrow"/>
                        </a:rPr>
                        <m:t>+756</m:t>
                      </m:r>
                      <m:r>
                        <a:rPr lang="pt-BR" sz="2200" b="1" i="1" kern="0">
                          <a:solidFill>
                            <a:srgbClr val="00B050"/>
                          </a:solidFill>
                          <a:effectLst/>
                          <a:latin typeface="Cambria Math" panose="02040503050406030204" pitchFamily="18" charset="0"/>
                          <a:ea typeface="Times New Roman" panose="02020603050405020304" pitchFamily="18" charset="0"/>
                          <a:cs typeface="ArialNarrow"/>
                        </a:rPr>
                        <m:t>−</m:t>
                      </m:r>
                      <m:r>
                        <a:rPr lang="pt-BR" sz="2200" b="1" i="1" kern="0">
                          <a:solidFill>
                            <a:srgbClr val="00B050"/>
                          </a:solidFill>
                          <a:effectLst/>
                          <a:latin typeface="Cambria Math" panose="02040503050406030204" pitchFamily="18" charset="0"/>
                          <a:ea typeface="Times New Roman" panose="02020603050405020304" pitchFamily="18" charset="0"/>
                          <a:cs typeface="ArialNarrow"/>
                        </a:rPr>
                        <m:t>𝟕𝟓</m:t>
                      </m:r>
                      <m:r>
                        <a:rPr lang="pt-BR" sz="2200" b="1" i="1" kern="0">
                          <a:solidFill>
                            <a:srgbClr val="00B050"/>
                          </a:solidFill>
                          <a:effectLst/>
                          <a:latin typeface="Cambria Math" panose="02040503050406030204" pitchFamily="18" charset="0"/>
                          <a:ea typeface="Times New Roman" panose="02020603050405020304" pitchFamily="18" charset="0"/>
                          <a:cs typeface="ArialNarrow"/>
                        </a:rPr>
                        <m:t>𝒙</m:t>
                      </m:r>
                      <m:r>
                        <a:rPr lang="pt-BR" sz="2200" i="1" kern="0">
                          <a:effectLst/>
                          <a:latin typeface="Cambria Math" panose="02040503050406030204" pitchFamily="18" charset="0"/>
                          <a:ea typeface="Times New Roman" panose="02020603050405020304" pitchFamily="18" charset="0"/>
                          <a:cs typeface="ArialNarrow"/>
                        </a:rPr>
                        <m:t>=84</m:t>
                      </m:r>
                      <m:r>
                        <a:rPr lang="pt-BR" sz="2200" i="1" kern="0">
                          <a:effectLst/>
                          <a:latin typeface="Cambria Math" panose="02040503050406030204" pitchFamily="18" charset="0"/>
                          <a:ea typeface="Times New Roman" panose="02020603050405020304" pitchFamily="18" charset="0"/>
                          <a:cs typeface="ArialNarrow"/>
                        </a:rPr>
                        <m:t>𝑥</m:t>
                      </m:r>
                      <m:r>
                        <a:rPr lang="pt-BR" sz="2200" b="1" i="1" kern="0">
                          <a:solidFill>
                            <a:srgbClr val="00B050"/>
                          </a:solidFill>
                          <a:effectLst/>
                          <a:latin typeface="Cambria Math" panose="02040503050406030204" pitchFamily="18" charset="0"/>
                          <a:ea typeface="Times New Roman" panose="02020603050405020304" pitchFamily="18" charset="0"/>
                          <a:cs typeface="ArialNarrow"/>
                        </a:rPr>
                        <m:t>−</m:t>
                      </m:r>
                      <m:r>
                        <a:rPr lang="pt-BR" sz="2200" b="1" i="1" kern="0">
                          <a:solidFill>
                            <a:srgbClr val="00B050"/>
                          </a:solidFill>
                          <a:effectLst/>
                          <a:latin typeface="Cambria Math" panose="02040503050406030204" pitchFamily="18" charset="0"/>
                          <a:ea typeface="Times New Roman" panose="02020603050405020304" pitchFamily="18" charset="0"/>
                          <a:cs typeface="ArialNarrow"/>
                        </a:rPr>
                        <m:t>𝟕𝟓</m:t>
                      </m:r>
                      <m:r>
                        <a:rPr lang="pt-BR" sz="2200" b="1" i="1" kern="0">
                          <a:solidFill>
                            <a:srgbClr val="00B050"/>
                          </a:solidFill>
                          <a:effectLst/>
                          <a:latin typeface="Cambria Math" panose="02040503050406030204" pitchFamily="18" charset="0"/>
                          <a:ea typeface="Times New Roman" panose="02020603050405020304" pitchFamily="18" charset="0"/>
                          <a:cs typeface="ArialNarrow"/>
                        </a:rPr>
                        <m:t>𝒙</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756=9</m:t>
                      </m:r>
                      <m:r>
                        <a:rPr lang="pt-BR" sz="2200" i="1" kern="0">
                          <a:effectLst/>
                          <a:latin typeface="Cambria Math" panose="02040503050406030204" pitchFamily="18" charset="0"/>
                          <a:ea typeface="Times New Roman" panose="02020603050405020304" pitchFamily="18" charset="0"/>
                          <a:cs typeface="ArialNarrow"/>
                        </a:rPr>
                        <m:t>𝑥</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effectLst/>
                    <a:latin typeface="Arial Narrow" panose="020B0606020202030204" pitchFamily="34" charset="0"/>
                    <a:ea typeface="Times New Roman" panose="02020603050405020304" pitchFamily="18" charset="0"/>
                    <a:cs typeface="ArialNarrow"/>
                  </a:rPr>
                  <a:t>Por fim, para isolar a incógnita, </a:t>
                </a:r>
                <a:r>
                  <a:rPr lang="pt-BR" sz="2200" b="1" i="1" kern="0" dirty="0">
                    <a:solidFill>
                      <a:srgbClr val="215E99"/>
                    </a:solidFill>
                    <a:effectLst/>
                    <a:latin typeface="Arial Narrow" panose="020B0606020202030204" pitchFamily="34" charset="0"/>
                    <a:ea typeface="Times New Roman" panose="02020603050405020304" pitchFamily="18" charset="0"/>
                    <a:cs typeface="ArialNarrow"/>
                  </a:rPr>
                  <a:t>dividiremos por 9</a:t>
                </a:r>
                <a:r>
                  <a:rPr lang="pt-BR" sz="2200" i="1" kern="0" dirty="0">
                    <a:solidFill>
                      <a:srgbClr val="215E99"/>
                    </a:solidFill>
                    <a:effectLst/>
                    <a:latin typeface="Arial Narrow" panose="020B0606020202030204" pitchFamily="34" charset="0"/>
                    <a:ea typeface="Times New Roman" panose="02020603050405020304" pitchFamily="18" charset="0"/>
                    <a:cs typeface="ArialNarrow"/>
                  </a:rPr>
                  <a:t> </a:t>
                </a:r>
                <a:r>
                  <a:rPr lang="pt-BR" sz="2200" i="1" kern="0" dirty="0">
                    <a:effectLst/>
                    <a:latin typeface="Arial Narrow" panose="020B0606020202030204" pitchFamily="34" charset="0"/>
                    <a:ea typeface="Times New Roman" panose="02020603050405020304" pitchFamily="18" charset="0"/>
                    <a:cs typeface="ArialNarrow"/>
                  </a:rPr>
                  <a:t>os dois membros.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756</m:t>
                          </m:r>
                        </m:num>
                        <m:den>
                          <m:r>
                            <a:rPr lang="pt-BR" sz="2200" b="1" i="1" kern="0">
                              <a:solidFill>
                                <a:srgbClr val="215E99"/>
                              </a:solidFill>
                              <a:effectLst/>
                              <a:latin typeface="Cambria Math" panose="02040503050406030204" pitchFamily="18" charset="0"/>
                              <a:ea typeface="Times New Roman" panose="02020603050405020304" pitchFamily="18" charset="0"/>
                              <a:cs typeface="ArialNarrow"/>
                            </a:rPr>
                            <m:t>𝟗</m:t>
                          </m:r>
                        </m:den>
                      </m:f>
                      <m:r>
                        <a:rPr lang="pt-BR" sz="2200" i="1" kern="0">
                          <a:effectLst/>
                          <a:latin typeface="Cambria Math" panose="02040503050406030204" pitchFamily="18" charset="0"/>
                          <a:ea typeface="Times New Roman" panose="02020603050405020304" pitchFamily="18" charset="0"/>
                          <a:cs typeface="ArialNarrow"/>
                        </a:rPr>
                        <m:t>=</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9</m:t>
                          </m:r>
                          <m:r>
                            <a:rPr lang="pt-BR" sz="2200" i="1" kern="0">
                              <a:effectLst/>
                              <a:latin typeface="Cambria Math" panose="02040503050406030204" pitchFamily="18" charset="0"/>
                              <a:ea typeface="Times New Roman" panose="02020603050405020304" pitchFamily="18" charset="0"/>
                              <a:cs typeface="ArialNarrow"/>
                            </a:rPr>
                            <m:t>𝑥</m:t>
                          </m:r>
                        </m:num>
                        <m:den>
                          <m:r>
                            <a:rPr lang="pt-BR" sz="2200" b="1" i="1" kern="0">
                              <a:solidFill>
                                <a:srgbClr val="215E99"/>
                              </a:solidFill>
                              <a:effectLst/>
                              <a:latin typeface="Cambria Math" panose="02040503050406030204" pitchFamily="18" charset="0"/>
                              <a:ea typeface="Times New Roman" panose="02020603050405020304" pitchFamily="18" charset="0"/>
                              <a:cs typeface="ArialNarrow"/>
                            </a:rPr>
                            <m:t>𝟗</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84=</m:t>
                      </m:r>
                      <m:r>
                        <a:rPr lang="pt-BR" sz="2200" i="1" kern="0">
                          <a:effectLst/>
                          <a:latin typeface="Cambria Math" panose="02040503050406030204" pitchFamily="18" charset="0"/>
                          <a:ea typeface="Times New Roman" panose="02020603050405020304" pitchFamily="18" charset="0"/>
                          <a:cs typeface="ArialNarrow"/>
                        </a:rPr>
                        <m:t>𝑥</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effectLst/>
                    <a:latin typeface="Arial Narrow" panose="020B0606020202030204" pitchFamily="34" charset="0"/>
                    <a:ea typeface="Times New Roman" panose="02020603050405020304" pitchFamily="18" charset="0"/>
                    <a:cs typeface="ArialNarrow"/>
                  </a:rPr>
                  <a:t>Logo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𝑥</m:t>
                    </m:r>
                    <m:r>
                      <a:rPr lang="pt-BR" sz="2200" i="1" kern="0">
                        <a:effectLst/>
                        <a:latin typeface="Cambria Math" panose="02040503050406030204" pitchFamily="18" charset="0"/>
                        <a:ea typeface="Times New Roman" panose="02020603050405020304" pitchFamily="18" charset="0"/>
                        <a:cs typeface="ArialNarrow"/>
                      </a:rPr>
                      <m:t>=84</m:t>
                    </m:r>
                  </m:oMath>
                </a14:m>
                <a:r>
                  <a:rPr lang="pt-BR" sz="2200" i="1" kern="0" dirty="0">
                    <a:effectLst/>
                    <a:latin typeface="Arial Narrow" panose="020B0606020202030204" pitchFamily="34" charset="0"/>
                    <a:ea typeface="Times New Roman" panose="02020603050405020304" pitchFamily="18" charset="0"/>
                    <a:cs typeface="ArialNarrow"/>
                  </a:rPr>
                  <a:t>, ou seja, </a:t>
                </a:r>
                <a:r>
                  <a:rPr lang="pt-BR" sz="2200" i="1" kern="0" dirty="0" err="1">
                    <a:effectLst/>
                    <a:latin typeface="Arial Narrow" panose="020B0606020202030204" pitchFamily="34" charset="0"/>
                    <a:ea typeface="Times New Roman" panose="02020603050405020304" pitchFamily="18" charset="0"/>
                    <a:cs typeface="ArialNarrow"/>
                  </a:rPr>
                  <a:t>Diofanto</a:t>
                </a:r>
                <a:r>
                  <a:rPr lang="pt-BR" sz="2200" i="1" kern="0" dirty="0">
                    <a:effectLst/>
                    <a:latin typeface="Arial Narrow" panose="020B0606020202030204" pitchFamily="34" charset="0"/>
                    <a:ea typeface="Times New Roman" panose="02020603050405020304" pitchFamily="18" charset="0"/>
                    <a:cs typeface="ArialNarrow"/>
                  </a:rPr>
                  <a:t> viveu 84 anos.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effectLst/>
                    <a:latin typeface="Arial Narrow" panose="020B0606020202030204" pitchFamily="34" charset="0"/>
                    <a:ea typeface="Times New Roman" panose="02020603050405020304" pitchFamily="18"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86F1E428-7DC6-2B68-C111-634408DCD58E}"/>
                  </a:ext>
                </a:extLst>
              </p:cNvPr>
              <p:cNvSpPr txBox="1">
                <a:spLocks noRot="1" noChangeAspect="1" noMove="1" noResize="1" noEditPoints="1" noAdjustHandles="1" noChangeArrowheads="1" noChangeShapeType="1" noTextEdit="1"/>
              </p:cNvSpPr>
              <p:nvPr/>
            </p:nvSpPr>
            <p:spPr>
              <a:xfrm>
                <a:off x="0" y="748965"/>
                <a:ext cx="6096000" cy="5810052"/>
              </a:xfrm>
              <a:prstGeom prst="rect">
                <a:avLst/>
              </a:prstGeom>
              <a:blipFill>
                <a:blip r:embed="rId2"/>
                <a:stretch>
                  <a:fillRect l="-1300" t="-525" r="-1300"/>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F3C26B67-396C-088E-B7BA-E42232F28DE5}"/>
              </a:ext>
            </a:extLst>
          </p:cNvPr>
          <p:cNvSpPr txBox="1"/>
          <p:nvPr/>
        </p:nvSpPr>
        <p:spPr>
          <a:xfrm>
            <a:off x="6096000" y="818776"/>
            <a:ext cx="6096000" cy="1237711"/>
          </a:xfrm>
          <a:prstGeom prst="rect">
            <a:avLst/>
          </a:prstGeom>
          <a:noFill/>
        </p:spPr>
        <p:txBody>
          <a:bodyPr wrap="square">
            <a:spAutoFit/>
          </a:bodyPr>
          <a:lstStyle/>
          <a:p>
            <a:pPr algn="just">
              <a:lnSpc>
                <a:spcPct val="115000"/>
              </a:lnSpc>
              <a:spcAft>
                <a:spcPts val="800"/>
              </a:spcAft>
            </a:pPr>
            <a:r>
              <a:rPr lang="pt-BR" sz="2200" b="1" i="1" kern="0" dirty="0">
                <a:effectLst/>
                <a:latin typeface="Arial Narrow" panose="020B0606020202030204" pitchFamily="34" charset="0"/>
                <a:ea typeface="Times New Roman" panose="02020603050405020304" pitchFamily="18" charset="0"/>
                <a:cs typeface="ArialNarrow"/>
              </a:rPr>
              <a:t>Caro(a) estudante, agora que você descobriu quanto tempo </a:t>
            </a:r>
            <a:r>
              <a:rPr lang="pt-BR" sz="2200" b="1" i="1" kern="0" dirty="0" err="1">
                <a:effectLst/>
                <a:latin typeface="Arial Narrow" panose="020B0606020202030204" pitchFamily="34" charset="0"/>
                <a:ea typeface="Times New Roman" panose="02020603050405020304" pitchFamily="18" charset="0"/>
                <a:cs typeface="ArialNarrow"/>
              </a:rPr>
              <a:t>Diofanto</a:t>
            </a:r>
            <a:r>
              <a:rPr lang="pt-BR" sz="2200" b="1" i="1" kern="0" dirty="0">
                <a:effectLst/>
                <a:latin typeface="Arial Narrow" panose="020B0606020202030204" pitchFamily="34" charset="0"/>
                <a:ea typeface="Times New Roman" panose="02020603050405020304" pitchFamily="18" charset="0"/>
                <a:cs typeface="ArialNarrow"/>
              </a:rPr>
              <a:t> viveu, determine quanto tempo corresponde a cada etapa descrita no enigma.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990556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AB07834E-4D12-7A3E-92CD-CF96E333CA6A}"/>
              </a:ext>
            </a:extLst>
          </p:cNvPr>
          <p:cNvSpPr txBox="1"/>
          <p:nvPr/>
        </p:nvSpPr>
        <p:spPr>
          <a:xfrm>
            <a:off x="0" y="750779"/>
            <a:ext cx="6096000" cy="1340303"/>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0" dirty="0">
                <a:effectLst/>
                <a:latin typeface="Arial Narrow" panose="020B0606020202030204" pitchFamily="34" charset="0"/>
                <a:ea typeface="Aptos" panose="020B0004020202020204" pitchFamily="34" charset="0"/>
                <a:cs typeface="ArialNarrow"/>
              </a:rPr>
              <a:t>Mais exemplos</a:t>
            </a:r>
            <a:r>
              <a:rPr lang="pt-BR" sz="2200" kern="0" dirty="0">
                <a:effectLst/>
                <a:latin typeface="Arial Narrow" panose="020B0606020202030204" pitchFamily="34" charset="0"/>
                <a:ea typeface="Aptos" panose="020B0004020202020204" pitchFamily="34" charset="0"/>
                <a:cs typeface="ArialNarrow"/>
              </a:rPr>
              <a:t> </a:t>
            </a:r>
            <a:r>
              <a:rPr lang="pt-BR" sz="2200" b="1" kern="0" dirty="0">
                <a:effectLst/>
                <a:latin typeface="Arial Narrow" panose="020B0606020202030204" pitchFamily="34" charset="0"/>
                <a:ea typeface="Aptos" panose="020B0004020202020204" pitchFamily="34" charset="0"/>
                <a:cs typeface="ArialNarrow"/>
              </a:rPr>
              <a:t>envolvendo resolução de problemas: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 </a:t>
            </a:r>
            <a:r>
              <a:rPr lang="pt-BR" sz="2200" b="1" kern="0" dirty="0">
                <a:solidFill>
                  <a:srgbClr val="000000"/>
                </a:solidFill>
                <a:effectLst/>
                <a:latin typeface="Arial Narrow" panose="020B0606020202030204" pitchFamily="34" charset="0"/>
                <a:ea typeface="Aptos" panose="020B0004020202020204" pitchFamily="34" charset="0"/>
                <a:cs typeface="ArialNarrow"/>
              </a:rPr>
              <a:t>Exemplo 1:</a:t>
            </a:r>
            <a:r>
              <a:rPr lang="pt-BR" sz="2200" kern="0" dirty="0">
                <a:solidFill>
                  <a:srgbClr val="000000"/>
                </a:solidFill>
                <a:effectLst/>
                <a:latin typeface="Arial Narrow" panose="020B0606020202030204" pitchFamily="34" charset="0"/>
                <a:ea typeface="Aptos" panose="020B0004020202020204" pitchFamily="34" charset="0"/>
                <a:cs typeface="ArialNarrow"/>
              </a:rPr>
              <a:t> </a:t>
            </a:r>
            <a:r>
              <a:rPr lang="pt-BR" sz="2200" kern="0" dirty="0">
                <a:effectLst/>
                <a:latin typeface="Arial Narrow" panose="020B0606020202030204" pitchFamily="34" charset="0"/>
                <a:ea typeface="Aptos" panose="020B0004020202020204" pitchFamily="34" charset="0"/>
                <a:cs typeface="ArialNarrow"/>
              </a:rPr>
              <a:t>Leia a situação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EBD2A129-D1A9-ED15-826C-2D766C4F94BE}"/>
              </a:ext>
            </a:extLst>
          </p:cNvPr>
          <p:cNvPicPr>
            <a:picLocks noChangeAspect="1"/>
          </p:cNvPicPr>
          <p:nvPr/>
        </p:nvPicPr>
        <p:blipFill>
          <a:blip r:embed="rId2"/>
          <a:srcRect l="27791" r="27362" b="16216"/>
          <a:stretch/>
        </p:blipFill>
        <p:spPr>
          <a:xfrm>
            <a:off x="514348" y="2091082"/>
            <a:ext cx="5400000" cy="1882581"/>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B49E2A9F-3E11-31A0-F4BD-395209B098F5}"/>
                  </a:ext>
                </a:extLst>
              </p:cNvPr>
              <p:cNvSpPr txBox="1"/>
              <p:nvPr/>
            </p:nvSpPr>
            <p:spPr>
              <a:xfrm>
                <a:off x="60722" y="3775275"/>
                <a:ext cx="5974556" cy="2872581"/>
              </a:xfrm>
              <a:prstGeom prst="rect">
                <a:avLst/>
              </a:prstGeom>
              <a:noFill/>
            </p:spPr>
            <p:txBody>
              <a:bodyPr wrap="square">
                <a:spAutoFit/>
              </a:bodyPr>
              <a:lstStyle/>
              <a:p>
                <a:pPr algn="just">
                  <a:spcAft>
                    <a:spcPts val="800"/>
                  </a:spcAft>
                </a:pPr>
                <a:r>
                  <a:rPr lang="pt-BR" sz="2200" kern="0" dirty="0">
                    <a:effectLst/>
                    <a:latin typeface="Arial Narrow" panose="020B0606020202030204" pitchFamily="34" charset="0"/>
                    <a:ea typeface="Aptos" panose="020B0004020202020204" pitchFamily="34" charset="0"/>
                    <a:cs typeface="ArialNarrow"/>
                  </a:rPr>
                  <a:t>Seguindo o procedimento para resolver essa situação,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Symbol" panose="05050102010706020507" pitchFamily="18" charset="2"/>
                  <a:buChar char=""/>
                </a:pPr>
                <a:r>
                  <a:rPr lang="pt-BR" sz="2200" kern="0" dirty="0">
                    <a:effectLst/>
                    <a:latin typeface="Arial Narrow" panose="020B0606020202030204" pitchFamily="34" charset="0"/>
                    <a:ea typeface="Aptos" panose="020B0004020202020204" pitchFamily="34" charset="0"/>
                    <a:cs typeface="ArialNarrow"/>
                  </a:rPr>
                  <a:t>Identificando a incógnita e representando algebricamente as informações do problema: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gn="just">
                  <a:spcAft>
                    <a:spcPts val="800"/>
                  </a:spcAft>
                </a:pPr>
                <a:r>
                  <a:rPr lang="pt-BR" sz="2200" i="1" kern="0" dirty="0">
                    <a:effectLst/>
                    <a:latin typeface="Arial Narrow" panose="020B0606020202030204" pitchFamily="34" charset="0"/>
                    <a:ea typeface="Aptos" panose="020B0004020202020204" pitchFamily="34" charset="0"/>
                    <a:cs typeface="ArialNarrow"/>
                  </a:rPr>
                  <a:t>Número de estudantes do gênero masculino </a:t>
                </a:r>
                <a14:m>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ArialNarrow"/>
                      </a:rPr>
                      <m:t>→</m:t>
                    </m:r>
                    <m:r>
                      <a:rPr lang="pt-BR" sz="2200" i="1" kern="0">
                        <a:effectLst/>
                        <a:latin typeface="Cambria Math" panose="02040503050406030204" pitchFamily="18" charset="0"/>
                        <a:ea typeface="Aptos" panose="020B0004020202020204" pitchFamily="34" charset="0"/>
                        <a:cs typeface="ArialNarrow"/>
                      </a:rPr>
                      <m:t>𝑥</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gn="just">
                  <a:spcAft>
                    <a:spcPts val="800"/>
                  </a:spcAft>
                </a:pPr>
                <a:r>
                  <a:rPr lang="pt-BR" sz="2200" i="1" kern="0" dirty="0">
                    <a:effectLst/>
                    <a:latin typeface="Arial Narrow" panose="020B0606020202030204" pitchFamily="34" charset="0"/>
                    <a:ea typeface="Aptos" panose="020B0004020202020204" pitchFamily="34" charset="0"/>
                    <a:cs typeface="ArialNarrow"/>
                  </a:rPr>
                  <a:t>Número de estudantes do gênero feminino</a:t>
                </a:r>
                <a:r>
                  <a:rPr lang="pt-BR" sz="2200" i="1" kern="0" dirty="0">
                    <a:effectLst/>
                    <a:latin typeface="Cambria Math" panose="02040503050406030204" pitchFamily="18" charset="0"/>
                    <a:ea typeface="Times New Roman" panose="02020603050405020304" pitchFamily="18" charset="0"/>
                    <a:cs typeface="ArialNarrow"/>
                  </a:rPr>
                  <a:t> </a:t>
                </a:r>
                <a14:m>
                  <m:oMath xmlns:m="http://schemas.openxmlformats.org/officeDocument/2006/math">
                    <m:r>
                      <a:rPr lang="pt-BR" sz="2200" i="1" kern="0" smtClean="0">
                        <a:solidFill>
                          <a:srgbClr val="000000"/>
                        </a:solidFill>
                        <a:effectLst/>
                        <a:latin typeface="Cambria Math" panose="02040503050406030204" pitchFamily="18" charset="0"/>
                        <a:ea typeface="Times New Roman" panose="02020603050405020304" pitchFamily="18" charset="0"/>
                        <a:cs typeface="ArialNarrow"/>
                      </a:rPr>
                      <m:t>→</m:t>
                    </m:r>
                    <m:r>
                      <a:rPr lang="pt-BR" sz="2200" i="1" kern="0">
                        <a:effectLst/>
                        <a:latin typeface="Cambria Math" panose="02040503050406030204" pitchFamily="18" charset="0"/>
                        <a:ea typeface="Aptos" panose="020B0004020202020204" pitchFamily="34" charset="0"/>
                        <a:cs typeface="ArialNarrow"/>
                      </a:rPr>
                      <m:t>𝑥</m:t>
                    </m:r>
                    <m:r>
                      <a:rPr lang="pt-BR" sz="2200" b="0" i="1" kern="0" smtClean="0">
                        <a:effectLst/>
                        <a:latin typeface="Cambria Math" panose="02040503050406030204" pitchFamily="18" charset="0"/>
                        <a:ea typeface="Aptos" panose="020B0004020202020204" pitchFamily="34" charset="0"/>
                        <a:cs typeface="ArialNarrow"/>
                      </a:rPr>
                      <m:t>+40</m:t>
                    </m:r>
                  </m:oMath>
                </a14:m>
                <a:endParaRPr lang="pt-BR" sz="2200" b="0" i="1" kern="0" dirty="0">
                  <a:effectLst/>
                  <a:latin typeface="Cambria Math" panose="02040503050406030204" pitchFamily="18" charset="0"/>
                  <a:ea typeface="Aptos" panose="020B0004020202020204" pitchFamily="34" charset="0"/>
                  <a:cs typeface="ArialNarrow"/>
                </a:endParaRPr>
              </a:p>
              <a:p>
                <a:pPr marL="228600" algn="just">
                  <a:spcAft>
                    <a:spcPts val="800"/>
                  </a:spcAft>
                </a:pPr>
                <a:r>
                  <a:rPr lang="pt-BR" sz="2200" i="1" kern="0" dirty="0">
                    <a:effectLst/>
                    <a:latin typeface="Arial Narrow" panose="020B0606020202030204" pitchFamily="34" charset="0"/>
                    <a:ea typeface="Aptos" panose="020B0004020202020204" pitchFamily="34" charset="0"/>
                    <a:cs typeface="ArialNarrow"/>
                  </a:rPr>
                  <a:t>Total de estudantes matriculados </a:t>
                </a:r>
                <a14:m>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ArialNarrow"/>
                      </a:rPr>
                      <m:t>→200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B49E2A9F-3E11-31A0-F4BD-395209B098F5}"/>
                  </a:ext>
                </a:extLst>
              </p:cNvPr>
              <p:cNvSpPr txBox="1">
                <a:spLocks noRot="1" noChangeAspect="1" noMove="1" noResize="1" noEditPoints="1" noAdjustHandles="1" noChangeArrowheads="1" noChangeShapeType="1" noTextEdit="1"/>
              </p:cNvSpPr>
              <p:nvPr/>
            </p:nvSpPr>
            <p:spPr>
              <a:xfrm>
                <a:off x="60722" y="3775275"/>
                <a:ext cx="5974556" cy="2872581"/>
              </a:xfrm>
              <a:prstGeom prst="rect">
                <a:avLst/>
              </a:prstGeom>
              <a:blipFill>
                <a:blip r:embed="rId3"/>
                <a:stretch>
                  <a:fillRect l="-1429" t="-1059" r="-1327" b="-317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A68BBF0E-2F78-BDA2-8CCA-C37D369BD1BC}"/>
                  </a:ext>
                </a:extLst>
              </p:cNvPr>
              <p:cNvSpPr txBox="1"/>
              <p:nvPr/>
            </p:nvSpPr>
            <p:spPr>
              <a:xfrm>
                <a:off x="6096000" y="750779"/>
                <a:ext cx="6096000" cy="4954946"/>
              </a:xfrm>
              <a:prstGeom prst="rect">
                <a:avLst/>
              </a:prstGeom>
              <a:noFill/>
            </p:spPr>
            <p:txBody>
              <a:bodyPr wrap="square">
                <a:spAutoFit/>
              </a:bodyPr>
              <a:lstStyle/>
              <a:p>
                <a:pPr algn="just">
                  <a:spcAft>
                    <a:spcPts val="800"/>
                  </a:spcAft>
                </a:pPr>
                <a:r>
                  <a:rPr lang="pt-BR" sz="2100" kern="0" dirty="0">
                    <a:effectLst/>
                    <a:latin typeface="Arial Narrow" panose="020B0606020202030204" pitchFamily="34" charset="0"/>
                    <a:ea typeface="Aptos" panose="020B0004020202020204" pitchFamily="34" charset="0"/>
                    <a:cs typeface="ArialNarrow"/>
                  </a:rPr>
                  <a:t>Sabendo que a soma do número de estudantes dos gêneros masculino e feminino é igual a 200, obtemos a equação:</a:t>
                </a:r>
                <a:endParaRPr lang="pt-BR" sz="2100" kern="100" dirty="0">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100" i="1" kern="0">
                          <a:effectLst/>
                          <a:latin typeface="Cambria Math" panose="02040503050406030204" pitchFamily="18" charset="0"/>
                          <a:ea typeface="Aptos" panose="020B0004020202020204" pitchFamily="34" charset="0"/>
                          <a:cs typeface="ArialNarrow"/>
                        </a:rPr>
                        <m:t>𝑥</m:t>
                      </m:r>
                      <m:r>
                        <a:rPr lang="pt-BR" sz="2100" i="1" kern="0">
                          <a:effectLst/>
                          <a:latin typeface="Cambria Math" panose="02040503050406030204" pitchFamily="18" charset="0"/>
                          <a:ea typeface="Aptos" panose="020B0004020202020204" pitchFamily="34" charset="0"/>
                          <a:cs typeface="ArialNarrow"/>
                        </a:rPr>
                        <m:t>+</m:t>
                      </m:r>
                      <m:d>
                        <m:dPr>
                          <m:ctrlPr>
                            <a:rPr lang="pt-BR" sz="2100" i="1" kern="0">
                              <a:effectLst/>
                              <a:latin typeface="Cambria Math" panose="02040503050406030204" pitchFamily="18" charset="0"/>
                              <a:ea typeface="Aptos" panose="020B0004020202020204" pitchFamily="34" charset="0"/>
                              <a:cs typeface="ArialNarrow"/>
                            </a:rPr>
                          </m:ctrlPr>
                        </m:dPr>
                        <m:e>
                          <m:r>
                            <a:rPr lang="pt-BR" sz="2100" i="1" kern="0">
                              <a:effectLst/>
                              <a:latin typeface="Cambria Math" panose="02040503050406030204" pitchFamily="18" charset="0"/>
                              <a:ea typeface="Aptos" panose="020B0004020202020204" pitchFamily="34" charset="0"/>
                              <a:cs typeface="ArialNarrow"/>
                            </a:rPr>
                            <m:t>𝑥</m:t>
                          </m:r>
                          <m:r>
                            <a:rPr lang="pt-BR" sz="2100" i="1" kern="0">
                              <a:effectLst/>
                              <a:latin typeface="Cambria Math" panose="02040503050406030204" pitchFamily="18" charset="0"/>
                              <a:ea typeface="Aptos" panose="020B0004020202020204" pitchFamily="34" charset="0"/>
                              <a:cs typeface="ArialNarrow"/>
                            </a:rPr>
                            <m:t>+40</m:t>
                          </m:r>
                        </m:e>
                      </m:d>
                      <m:r>
                        <a:rPr lang="pt-BR" sz="2100" i="1" kern="0">
                          <a:effectLst/>
                          <a:latin typeface="Cambria Math" panose="02040503050406030204" pitchFamily="18" charset="0"/>
                          <a:ea typeface="Aptos" panose="020B0004020202020204" pitchFamily="34" charset="0"/>
                          <a:cs typeface="ArialNarrow"/>
                        </a:rPr>
                        <m:t>=200</m:t>
                      </m:r>
                    </m:oMath>
                  </m:oMathPara>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100" i="1" kern="0">
                          <a:effectLst/>
                          <a:latin typeface="Cambria Math" panose="02040503050406030204" pitchFamily="18" charset="0"/>
                          <a:ea typeface="Aptos" panose="020B0004020202020204" pitchFamily="34" charset="0"/>
                          <a:cs typeface="ArialNarrow"/>
                        </a:rPr>
                        <m:t>𝑥</m:t>
                      </m:r>
                      <m:r>
                        <a:rPr lang="pt-BR" sz="2100" i="1" kern="0">
                          <a:effectLst/>
                          <a:latin typeface="Cambria Math" panose="02040503050406030204" pitchFamily="18" charset="0"/>
                          <a:ea typeface="Aptos" panose="020B0004020202020204" pitchFamily="34" charset="0"/>
                          <a:cs typeface="ArialNarrow"/>
                        </a:rPr>
                        <m:t>+</m:t>
                      </m:r>
                      <m:r>
                        <a:rPr lang="pt-BR" sz="2100" i="1" kern="0">
                          <a:effectLst/>
                          <a:latin typeface="Cambria Math" panose="02040503050406030204" pitchFamily="18" charset="0"/>
                          <a:ea typeface="Aptos" panose="020B0004020202020204" pitchFamily="34" charset="0"/>
                          <a:cs typeface="ArialNarrow"/>
                        </a:rPr>
                        <m:t>𝑥</m:t>
                      </m:r>
                      <m:r>
                        <a:rPr lang="pt-BR" sz="2100" i="1" kern="0">
                          <a:effectLst/>
                          <a:latin typeface="Cambria Math" panose="02040503050406030204" pitchFamily="18" charset="0"/>
                          <a:ea typeface="Aptos" panose="020B0004020202020204" pitchFamily="34" charset="0"/>
                          <a:cs typeface="ArialNarrow"/>
                        </a:rPr>
                        <m:t>+40=200</m:t>
                      </m:r>
                    </m:oMath>
                  </m:oMathPara>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100" i="1" kern="0">
                          <a:effectLst/>
                          <a:latin typeface="Cambria Math" panose="02040503050406030204" pitchFamily="18" charset="0"/>
                          <a:ea typeface="Aptos" panose="020B0004020202020204" pitchFamily="34" charset="0"/>
                          <a:cs typeface="ArialNarrow"/>
                        </a:rPr>
                        <m:t>2</m:t>
                      </m:r>
                      <m:r>
                        <a:rPr lang="pt-BR" sz="2100" i="1" kern="0">
                          <a:effectLst/>
                          <a:latin typeface="Cambria Math" panose="02040503050406030204" pitchFamily="18" charset="0"/>
                          <a:ea typeface="Aptos" panose="020B0004020202020204" pitchFamily="34" charset="0"/>
                          <a:cs typeface="ArialNarrow"/>
                        </a:rPr>
                        <m:t>𝑥</m:t>
                      </m:r>
                      <m:r>
                        <a:rPr lang="pt-BR" sz="2100" i="1" kern="0">
                          <a:effectLst/>
                          <a:latin typeface="Cambria Math" panose="02040503050406030204" pitchFamily="18" charset="0"/>
                          <a:ea typeface="Aptos" panose="020B0004020202020204" pitchFamily="34" charset="0"/>
                          <a:cs typeface="ArialNarrow"/>
                        </a:rPr>
                        <m:t>+40=200</m:t>
                      </m:r>
                    </m:oMath>
                  </m:oMathPara>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Symbol" panose="05050102010706020507" pitchFamily="18" charset="2"/>
                  <a:buChar char=""/>
                </a:pPr>
                <a:r>
                  <a:rPr lang="pt-BR" sz="2100" kern="0" dirty="0">
                    <a:effectLst/>
                    <a:latin typeface="Arial Narrow" panose="020B0606020202030204" pitchFamily="34" charset="0"/>
                    <a:ea typeface="Aptos" panose="020B0004020202020204" pitchFamily="34" charset="0"/>
                    <a:cs typeface="ArialNarrow"/>
                  </a:rPr>
                  <a:t>Agora, resolvendo a equação:</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100" i="1" kern="0">
                          <a:effectLst/>
                          <a:latin typeface="Cambria Math" panose="02040503050406030204" pitchFamily="18" charset="0"/>
                          <a:ea typeface="Aptos" panose="020B0004020202020204" pitchFamily="34" charset="0"/>
                          <a:cs typeface="ArialNarrow"/>
                        </a:rPr>
                        <m:t>2</m:t>
                      </m:r>
                      <m:r>
                        <a:rPr lang="pt-BR" sz="2100" i="1" kern="0">
                          <a:effectLst/>
                          <a:latin typeface="Cambria Math" panose="02040503050406030204" pitchFamily="18" charset="0"/>
                          <a:ea typeface="Aptos" panose="020B0004020202020204" pitchFamily="34" charset="0"/>
                          <a:cs typeface="ArialNarrow"/>
                        </a:rPr>
                        <m:t>𝑥</m:t>
                      </m:r>
                      <m:r>
                        <a:rPr lang="pt-BR" sz="2100" i="1" kern="0">
                          <a:effectLst/>
                          <a:latin typeface="Cambria Math" panose="02040503050406030204" pitchFamily="18" charset="0"/>
                          <a:ea typeface="Aptos" panose="020B0004020202020204" pitchFamily="34" charset="0"/>
                          <a:cs typeface="ArialNarrow"/>
                        </a:rPr>
                        <m:t>+40=200</m:t>
                      </m:r>
                    </m:oMath>
                  </m:oMathPara>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100" i="1" kern="0">
                          <a:effectLst/>
                          <a:latin typeface="Cambria Math" panose="02040503050406030204" pitchFamily="18" charset="0"/>
                          <a:ea typeface="Aptos" panose="020B0004020202020204" pitchFamily="34" charset="0"/>
                          <a:cs typeface="ArialNarrow"/>
                        </a:rPr>
                        <m:t>2</m:t>
                      </m:r>
                      <m:r>
                        <a:rPr lang="pt-BR" sz="2100" i="1" kern="0">
                          <a:effectLst/>
                          <a:latin typeface="Cambria Math" panose="02040503050406030204" pitchFamily="18" charset="0"/>
                          <a:ea typeface="Aptos" panose="020B0004020202020204" pitchFamily="34" charset="0"/>
                          <a:cs typeface="ArialNarrow"/>
                        </a:rPr>
                        <m:t>𝑥</m:t>
                      </m:r>
                      <m:r>
                        <a:rPr lang="pt-BR" sz="2100" i="1" kern="0">
                          <a:effectLst/>
                          <a:latin typeface="Cambria Math" panose="02040503050406030204" pitchFamily="18" charset="0"/>
                          <a:ea typeface="Aptos" panose="020B0004020202020204" pitchFamily="34" charset="0"/>
                          <a:cs typeface="ArialNarrow"/>
                        </a:rPr>
                        <m:t>+40</m:t>
                      </m:r>
                      <m:r>
                        <a:rPr lang="pt-BR" sz="2100" b="1" i="1" kern="0">
                          <a:solidFill>
                            <a:srgbClr val="BF4E14"/>
                          </a:solidFill>
                          <a:effectLst/>
                          <a:latin typeface="Cambria Math" panose="02040503050406030204" pitchFamily="18" charset="0"/>
                          <a:ea typeface="Aptos" panose="020B0004020202020204" pitchFamily="34" charset="0"/>
                          <a:cs typeface="ArialNarrow"/>
                        </a:rPr>
                        <m:t>−</m:t>
                      </m:r>
                      <m:r>
                        <a:rPr lang="pt-BR" sz="2100" b="1" i="1" kern="0">
                          <a:solidFill>
                            <a:srgbClr val="BF4E14"/>
                          </a:solidFill>
                          <a:effectLst/>
                          <a:latin typeface="Cambria Math" panose="02040503050406030204" pitchFamily="18" charset="0"/>
                          <a:ea typeface="Aptos" panose="020B0004020202020204" pitchFamily="34" charset="0"/>
                          <a:cs typeface="ArialNarrow"/>
                        </a:rPr>
                        <m:t>𝟒𝟎</m:t>
                      </m:r>
                      <m:r>
                        <a:rPr lang="pt-BR" sz="2100" i="1" kern="0">
                          <a:effectLst/>
                          <a:latin typeface="Cambria Math" panose="02040503050406030204" pitchFamily="18" charset="0"/>
                          <a:ea typeface="Aptos" panose="020B0004020202020204" pitchFamily="34" charset="0"/>
                          <a:cs typeface="ArialNarrow"/>
                        </a:rPr>
                        <m:t>=200</m:t>
                      </m:r>
                      <m:r>
                        <a:rPr lang="pt-BR" sz="2100" b="1" i="1" kern="0">
                          <a:solidFill>
                            <a:srgbClr val="BF4E14"/>
                          </a:solidFill>
                          <a:effectLst/>
                          <a:latin typeface="Cambria Math" panose="02040503050406030204" pitchFamily="18" charset="0"/>
                          <a:ea typeface="Aptos" panose="020B0004020202020204" pitchFamily="34" charset="0"/>
                          <a:cs typeface="ArialNarrow"/>
                        </a:rPr>
                        <m:t>−</m:t>
                      </m:r>
                      <m:r>
                        <a:rPr lang="pt-BR" sz="2100" b="1" i="1" kern="0">
                          <a:solidFill>
                            <a:srgbClr val="BF4E14"/>
                          </a:solidFill>
                          <a:effectLst/>
                          <a:latin typeface="Cambria Math" panose="02040503050406030204" pitchFamily="18" charset="0"/>
                          <a:ea typeface="Aptos" panose="020B0004020202020204" pitchFamily="34" charset="0"/>
                          <a:cs typeface="ArialNarrow"/>
                        </a:rPr>
                        <m:t>𝟒𝟎</m:t>
                      </m:r>
                    </m:oMath>
                  </m:oMathPara>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100" i="1" kern="0">
                          <a:effectLst/>
                          <a:latin typeface="Cambria Math" panose="02040503050406030204" pitchFamily="18" charset="0"/>
                          <a:ea typeface="Aptos" panose="020B0004020202020204" pitchFamily="34" charset="0"/>
                          <a:cs typeface="ArialNarrow"/>
                        </a:rPr>
                        <m:t>2</m:t>
                      </m:r>
                      <m:r>
                        <a:rPr lang="pt-BR" sz="2100" i="1" kern="0">
                          <a:effectLst/>
                          <a:latin typeface="Cambria Math" panose="02040503050406030204" pitchFamily="18" charset="0"/>
                          <a:ea typeface="Aptos" panose="020B0004020202020204" pitchFamily="34" charset="0"/>
                          <a:cs typeface="ArialNarrow"/>
                        </a:rPr>
                        <m:t>𝑥</m:t>
                      </m:r>
                      <m:r>
                        <a:rPr lang="pt-BR" sz="2100" i="1" kern="0">
                          <a:effectLst/>
                          <a:latin typeface="Cambria Math" panose="02040503050406030204" pitchFamily="18" charset="0"/>
                          <a:ea typeface="Aptos" panose="020B0004020202020204" pitchFamily="34" charset="0"/>
                          <a:cs typeface="ArialNarrow"/>
                        </a:rPr>
                        <m:t>=160</m:t>
                      </m:r>
                    </m:oMath>
                  </m:oMathPara>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f>
                        <m:fPr>
                          <m:ctrlPr>
                            <a:rPr lang="pt-BR" sz="2100" i="1" kern="0">
                              <a:effectLst/>
                              <a:latin typeface="Cambria Math" panose="02040503050406030204" pitchFamily="18" charset="0"/>
                              <a:ea typeface="Aptos" panose="020B0004020202020204" pitchFamily="34" charset="0"/>
                              <a:cs typeface="ArialNarrow"/>
                            </a:rPr>
                          </m:ctrlPr>
                        </m:fPr>
                        <m:num>
                          <m:r>
                            <a:rPr lang="pt-BR" sz="2100" i="1" kern="0">
                              <a:effectLst/>
                              <a:latin typeface="Cambria Math" panose="02040503050406030204" pitchFamily="18" charset="0"/>
                              <a:ea typeface="Aptos" panose="020B0004020202020204" pitchFamily="34" charset="0"/>
                              <a:cs typeface="ArialNarrow"/>
                            </a:rPr>
                            <m:t> 2</m:t>
                          </m:r>
                          <m:r>
                            <a:rPr lang="pt-BR" sz="2100" i="1" kern="0">
                              <a:effectLst/>
                              <a:latin typeface="Cambria Math" panose="02040503050406030204" pitchFamily="18" charset="0"/>
                              <a:ea typeface="Aptos" panose="020B0004020202020204" pitchFamily="34" charset="0"/>
                              <a:cs typeface="ArialNarrow"/>
                            </a:rPr>
                            <m:t>𝑥</m:t>
                          </m:r>
                          <m:r>
                            <a:rPr lang="pt-BR" sz="2100" i="1" kern="0">
                              <a:effectLst/>
                              <a:latin typeface="Cambria Math" panose="02040503050406030204" pitchFamily="18" charset="0"/>
                              <a:ea typeface="Aptos" panose="020B0004020202020204" pitchFamily="34" charset="0"/>
                              <a:cs typeface="ArialNarrow"/>
                            </a:rPr>
                            <m:t> </m:t>
                          </m:r>
                        </m:num>
                        <m:den>
                          <m:r>
                            <a:rPr lang="pt-BR" sz="2100" b="1" i="1" kern="0">
                              <a:solidFill>
                                <a:srgbClr val="A02B93"/>
                              </a:solidFill>
                              <a:effectLst/>
                              <a:latin typeface="Cambria Math" panose="02040503050406030204" pitchFamily="18" charset="0"/>
                              <a:ea typeface="Aptos" panose="020B0004020202020204" pitchFamily="34" charset="0"/>
                              <a:cs typeface="ArialNarrow"/>
                            </a:rPr>
                            <m:t>𝟐</m:t>
                          </m:r>
                        </m:den>
                      </m:f>
                      <m:r>
                        <a:rPr lang="pt-BR" sz="2100" i="1" kern="0">
                          <a:effectLst/>
                          <a:latin typeface="Cambria Math" panose="02040503050406030204" pitchFamily="18" charset="0"/>
                          <a:ea typeface="Aptos" panose="020B0004020202020204" pitchFamily="34" charset="0"/>
                          <a:cs typeface="ArialNarrow"/>
                        </a:rPr>
                        <m:t>=</m:t>
                      </m:r>
                      <m:f>
                        <m:fPr>
                          <m:ctrlPr>
                            <a:rPr lang="pt-BR" sz="2100" i="1" kern="0">
                              <a:effectLst/>
                              <a:latin typeface="Cambria Math" panose="02040503050406030204" pitchFamily="18" charset="0"/>
                              <a:ea typeface="Aptos" panose="020B0004020202020204" pitchFamily="34" charset="0"/>
                              <a:cs typeface="ArialNarrow"/>
                            </a:rPr>
                          </m:ctrlPr>
                        </m:fPr>
                        <m:num>
                          <m:r>
                            <a:rPr lang="pt-BR" sz="2100" i="1" kern="0">
                              <a:effectLst/>
                              <a:latin typeface="Cambria Math" panose="02040503050406030204" pitchFamily="18" charset="0"/>
                              <a:ea typeface="Aptos" panose="020B0004020202020204" pitchFamily="34" charset="0"/>
                              <a:cs typeface="ArialNarrow"/>
                            </a:rPr>
                            <m:t> 160 </m:t>
                          </m:r>
                        </m:num>
                        <m:den>
                          <m:r>
                            <a:rPr lang="pt-BR" sz="2100" b="1" i="1" kern="0">
                              <a:solidFill>
                                <a:srgbClr val="A02B93"/>
                              </a:solidFill>
                              <a:effectLst/>
                              <a:latin typeface="Cambria Math" panose="02040503050406030204" pitchFamily="18" charset="0"/>
                              <a:ea typeface="Aptos" panose="020B0004020202020204" pitchFamily="34" charset="0"/>
                              <a:cs typeface="ArialNarrow"/>
                            </a:rPr>
                            <m:t>𝟐</m:t>
                          </m:r>
                        </m:den>
                      </m:f>
                    </m:oMath>
                  </m:oMathPara>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100" i="1" kern="0">
                          <a:effectLst/>
                          <a:latin typeface="Cambria Math" panose="02040503050406030204" pitchFamily="18" charset="0"/>
                          <a:ea typeface="Aptos" panose="020B0004020202020204" pitchFamily="34" charset="0"/>
                          <a:cs typeface="ArialNarrow"/>
                        </a:rPr>
                        <m:t>𝑥</m:t>
                      </m:r>
                      <m:r>
                        <a:rPr lang="pt-BR" sz="2100" i="1" kern="0">
                          <a:effectLst/>
                          <a:latin typeface="Cambria Math" panose="02040503050406030204" pitchFamily="18" charset="0"/>
                          <a:ea typeface="Aptos" panose="020B0004020202020204" pitchFamily="34" charset="0"/>
                          <a:cs typeface="ArialNarrow"/>
                        </a:rPr>
                        <m:t>=80</m:t>
                      </m:r>
                    </m:oMath>
                  </m:oMathPara>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A68BBF0E-2F78-BDA2-8CCA-C37D369BD1BC}"/>
                  </a:ext>
                </a:extLst>
              </p:cNvPr>
              <p:cNvSpPr txBox="1">
                <a:spLocks noRot="1" noChangeAspect="1" noMove="1" noResize="1" noEditPoints="1" noAdjustHandles="1" noChangeArrowheads="1" noChangeShapeType="1" noTextEdit="1"/>
              </p:cNvSpPr>
              <p:nvPr/>
            </p:nvSpPr>
            <p:spPr>
              <a:xfrm>
                <a:off x="6096000" y="750779"/>
                <a:ext cx="6096000" cy="4954946"/>
              </a:xfrm>
              <a:prstGeom prst="rect">
                <a:avLst/>
              </a:prstGeom>
              <a:blipFill>
                <a:blip r:embed="rId4"/>
                <a:stretch>
                  <a:fillRect l="-1200" t="-738" r="-1200"/>
                </a:stretch>
              </a:blipFill>
            </p:spPr>
            <p:txBody>
              <a:bodyPr/>
              <a:lstStyle/>
              <a:p>
                <a:r>
                  <a:rPr lang="pt-BR">
                    <a:noFill/>
                  </a:rPr>
                  <a:t> </a:t>
                </a:r>
              </a:p>
            </p:txBody>
          </p:sp>
        </mc:Fallback>
      </mc:AlternateContent>
    </p:spTree>
    <p:extLst>
      <p:ext uri="{BB962C8B-B14F-4D97-AF65-F5344CB8AC3E}">
        <p14:creationId xmlns:p14="http://schemas.microsoft.com/office/powerpoint/2010/main" val="7017438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A85D6B59-301C-B56F-1624-71983EB381B1}"/>
                  </a:ext>
                </a:extLst>
              </p:cNvPr>
              <p:cNvSpPr txBox="1"/>
              <p:nvPr/>
            </p:nvSpPr>
            <p:spPr>
              <a:xfrm>
                <a:off x="0" y="759898"/>
                <a:ext cx="6167436" cy="1938992"/>
              </a:xfrm>
              <a:prstGeom prst="rect">
                <a:avLst/>
              </a:prstGeom>
              <a:noFill/>
            </p:spPr>
            <p:txBody>
              <a:bodyPr wrap="square">
                <a:spAutoFit/>
              </a:bodyPr>
              <a:lstStyle/>
              <a:p>
                <a:pPr marL="342900" lvl="0" indent="-342900" algn="just">
                  <a:spcBef>
                    <a:spcPts val="600"/>
                  </a:spcBef>
                  <a:buFont typeface="Symbol" panose="05050102010706020507" pitchFamily="18" charset="2"/>
                  <a:buChar char=""/>
                </a:pPr>
                <a:r>
                  <a:rPr lang="pt-BR" sz="2200" kern="0" dirty="0">
                    <a:effectLst/>
                    <a:latin typeface="Arial Narrow" panose="020B0606020202030204" pitchFamily="34" charset="0"/>
                    <a:ea typeface="Aptos" panose="020B0004020202020204" pitchFamily="34" charset="0"/>
                    <a:cs typeface="ArialNarrow"/>
                  </a:rPr>
                  <a:t>Calculando a quantidade de estudantes de cada gênero:</a:t>
                </a: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lvl="0" algn="just">
                  <a:spcBef>
                    <a:spcPts val="600"/>
                  </a:spcBef>
                </a:pPr>
                <a:r>
                  <a:rPr lang="pt-BR" sz="2200" i="1" kern="0" dirty="0">
                    <a:effectLst/>
                    <a:latin typeface="Arial Narrow" panose="020B0606020202030204" pitchFamily="34" charset="0"/>
                    <a:ea typeface="Aptos" panose="020B0004020202020204" pitchFamily="34" charset="0"/>
                    <a:cs typeface="ArialNarrow"/>
                  </a:rPr>
                  <a:t>Número de estudantes do gênero masculino </a:t>
                </a:r>
                <a14:m>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ArialNarrow"/>
                      </a:rPr>
                      <m:t>→</m:t>
                    </m:r>
                    <m:r>
                      <a:rPr lang="pt-BR" sz="2200" i="1" kern="0">
                        <a:effectLst/>
                        <a:latin typeface="Cambria Math" panose="02040503050406030204" pitchFamily="18" charset="0"/>
                        <a:ea typeface="Aptos" panose="020B0004020202020204" pitchFamily="34" charset="0"/>
                        <a:cs typeface="ArialNarrow"/>
                      </a:rPr>
                      <m:t>𝑥</m:t>
                    </m:r>
                    <m:r>
                      <a:rPr lang="pt-BR" sz="2200" i="1" kern="0">
                        <a:effectLst/>
                        <a:latin typeface="Cambria Math" panose="02040503050406030204" pitchFamily="18" charset="0"/>
                        <a:ea typeface="Times New Roman" panose="02020603050405020304" pitchFamily="18" charset="0"/>
                        <a:cs typeface="ArialNarrow"/>
                      </a:rPr>
                      <m:t>=80</m:t>
                    </m:r>
                  </m:oMath>
                </a14:m>
                <a:endParaRPr lang="pt-BR" sz="2200" i="1" kern="0" dirty="0">
                  <a:effectLst/>
                  <a:latin typeface="Arial Narrow" panose="020B0606020202030204" pitchFamily="34" charset="0"/>
                  <a:ea typeface="Times New Roman" panose="02020603050405020304" pitchFamily="18" charset="0"/>
                  <a:cs typeface="ArialNarrow"/>
                </a:endParaRPr>
              </a:p>
              <a:p>
                <a:pPr lvl="0" algn="just">
                  <a:spcBef>
                    <a:spcPts val="600"/>
                  </a:spcBef>
                </a:pPr>
                <a:r>
                  <a:rPr lang="pt-BR" sz="2200" i="1" kern="0" dirty="0">
                    <a:effectLst/>
                    <a:latin typeface="Arial Narrow" panose="020B0606020202030204" pitchFamily="34" charset="0"/>
                    <a:ea typeface="Aptos" panose="020B0004020202020204" pitchFamily="34" charset="0"/>
                    <a:cs typeface="ArialNarrow"/>
                  </a:rPr>
                  <a:t>Número de estudantes do gênero feminino</a:t>
                </a:r>
                <a:r>
                  <a:rPr lang="pt-BR" sz="2200" i="1" kern="0" dirty="0">
                    <a:effectLst/>
                    <a:latin typeface="Cambria Math" panose="02040503050406030204" pitchFamily="18" charset="0"/>
                    <a:ea typeface="Times New Roman" panose="02020603050405020304" pitchFamily="18" charset="0"/>
                    <a:cs typeface="ArialNarrow"/>
                  </a:rPr>
                  <a:t> </a:t>
                </a:r>
                <a14:m>
                  <m:oMath xmlns:m="http://schemas.openxmlformats.org/officeDocument/2006/math">
                    <m:r>
                      <a:rPr lang="pt-BR" sz="2200" i="1" kern="0" smtClean="0">
                        <a:solidFill>
                          <a:srgbClr val="000000"/>
                        </a:solidFill>
                        <a:effectLst/>
                        <a:latin typeface="Cambria Math" panose="02040503050406030204" pitchFamily="18" charset="0"/>
                        <a:ea typeface="Times New Roman" panose="02020603050405020304" pitchFamily="18" charset="0"/>
                        <a:cs typeface="ArialNarrow"/>
                      </a:rPr>
                      <m:t>→</m:t>
                    </m:r>
                    <m:r>
                      <a:rPr lang="pt-BR" sz="2200" i="1">
                        <a:latin typeface="Cambria Math" panose="02040503050406030204" pitchFamily="18" charset="0"/>
                      </a:rPr>
                      <m:t>𝑥</m:t>
                    </m:r>
                    <m:r>
                      <a:rPr lang="pt-BR" sz="2200" i="1">
                        <a:latin typeface="Cambria Math" panose="02040503050406030204" pitchFamily="18" charset="0"/>
                      </a:rPr>
                      <m:t>+40=80+40=120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A85D6B59-301C-B56F-1624-71983EB381B1}"/>
                  </a:ext>
                </a:extLst>
              </p:cNvPr>
              <p:cNvSpPr txBox="1">
                <a:spLocks noRot="1" noChangeAspect="1" noMove="1" noResize="1" noEditPoints="1" noAdjustHandles="1" noChangeArrowheads="1" noChangeShapeType="1" noTextEdit="1"/>
              </p:cNvSpPr>
              <p:nvPr/>
            </p:nvSpPr>
            <p:spPr>
              <a:xfrm>
                <a:off x="0" y="759898"/>
                <a:ext cx="6167436" cy="1938992"/>
              </a:xfrm>
              <a:prstGeom prst="rect">
                <a:avLst/>
              </a:prstGeom>
              <a:blipFill>
                <a:blip r:embed="rId2"/>
                <a:stretch>
                  <a:fillRect l="-1285" t="-2516" r="-128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495211B3-3530-B337-0A1A-734D4076E039}"/>
                  </a:ext>
                </a:extLst>
              </p:cNvPr>
              <p:cNvSpPr txBox="1"/>
              <p:nvPr/>
            </p:nvSpPr>
            <p:spPr>
              <a:xfrm>
                <a:off x="-71436" y="3014434"/>
                <a:ext cx="6167436" cy="1626343"/>
              </a:xfrm>
              <a:prstGeom prst="rect">
                <a:avLst/>
              </a:prstGeom>
              <a:noFill/>
            </p:spPr>
            <p:txBody>
              <a:bodyPr wrap="square">
                <a:spAutoFit/>
              </a:bodyPr>
              <a:lstStyle/>
              <a:p>
                <a:pPr marL="342900" lvl="0" indent="-342900" algn="just">
                  <a:lnSpc>
                    <a:spcPct val="115000"/>
                  </a:lnSpc>
                  <a:spcBef>
                    <a:spcPts val="600"/>
                  </a:spcBef>
                  <a:spcAft>
                    <a:spcPts val="800"/>
                  </a:spcAft>
                  <a:buFont typeface="Symbol" panose="05050102010706020507" pitchFamily="18" charset="2"/>
                  <a:buChar char=""/>
                </a:pPr>
                <a:r>
                  <a:rPr lang="pt-BR" sz="2200" kern="0" dirty="0">
                    <a:effectLst/>
                    <a:latin typeface="Arial Narrow" panose="020B0606020202030204" pitchFamily="34" charset="0"/>
                    <a:ea typeface="Aptos" panose="020B0004020202020204" pitchFamily="34" charset="0"/>
                    <a:cs typeface="ArialNarrow"/>
                  </a:rPr>
                  <a:t>Conferindo o resultado obtido, temos: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90170" algn="just">
                  <a:lnSpc>
                    <a:spcPct val="115000"/>
                  </a:lnSpc>
                  <a:spcBef>
                    <a:spcPts val="600"/>
                  </a:spcBef>
                  <a:spcAft>
                    <a:spcPts val="800"/>
                  </a:spcAft>
                </a:pPr>
                <a14:m>
                  <m:oMathPara xmlns:m="http://schemas.openxmlformats.org/officeDocument/2006/math">
                    <m:oMathParaPr>
                      <m:jc m:val="centerGroup"/>
                    </m:oMathParaPr>
                    <m:oMath xmlns:m="http://schemas.openxmlformats.org/officeDocument/2006/math">
                      <m:limLow>
                        <m:limLowPr>
                          <m:ctrlPr>
                            <a:rPr lang="pt-BR" sz="2200" i="1" kern="0">
                              <a:effectLst/>
                              <a:latin typeface="Cambria Math" panose="02040503050406030204" pitchFamily="18" charset="0"/>
                              <a:ea typeface="Aptos" panose="020B0004020202020204" pitchFamily="34" charset="0"/>
                              <a:cs typeface="ArialNarrow"/>
                            </a:rPr>
                          </m:ctrlPr>
                        </m:limLowPr>
                        <m:e>
                          <m:groupChr>
                            <m:groupChrPr>
                              <m:chr m:val="⏟"/>
                              <m:ctrlPr>
                                <a:rPr lang="pt-BR" sz="2200" i="1" kern="0">
                                  <a:effectLst/>
                                  <a:latin typeface="Cambria Math" panose="02040503050406030204" pitchFamily="18" charset="0"/>
                                  <a:ea typeface="Aptos" panose="020B0004020202020204" pitchFamily="34" charset="0"/>
                                  <a:cs typeface="ArialNarrow"/>
                                </a:rPr>
                              </m:ctrlPr>
                            </m:groupChrPr>
                            <m:e>
                              <m:r>
                                <a:rPr lang="pt-BR" sz="2200" kern="0">
                                  <a:effectLst/>
                                  <a:latin typeface="Cambria Math" panose="02040503050406030204" pitchFamily="18" charset="0"/>
                                  <a:ea typeface="Aptos" panose="020B0004020202020204" pitchFamily="34" charset="0"/>
                                  <a:cs typeface="ArialNarrow"/>
                                </a:rPr>
                                <m:t>80 </m:t>
                              </m:r>
                            </m:e>
                          </m:groupChr>
                        </m:e>
                        <m:lim>
                          <m:eqArr>
                            <m:eqArrPr>
                              <m:ctrlPr>
                                <a:rPr lang="pt-BR" sz="2200" i="1" kern="0">
                                  <a:effectLst/>
                                  <a:latin typeface="Cambria Math" panose="02040503050406030204" pitchFamily="18" charset="0"/>
                                  <a:ea typeface="Aptos" panose="020B0004020202020204" pitchFamily="34" charset="0"/>
                                  <a:cs typeface="ArialNarrow"/>
                                </a:rPr>
                              </m:ctrlPr>
                            </m:eqArrPr>
                            <m:e>
                              <m:r>
                                <a:rPr lang="pt-BR" sz="2200" i="1" kern="0">
                                  <a:effectLst/>
                                  <a:latin typeface="Cambria Math" panose="02040503050406030204" pitchFamily="18" charset="0"/>
                                  <a:ea typeface="Aptos" panose="020B0004020202020204" pitchFamily="34" charset="0"/>
                                  <a:cs typeface="ArialNarrow"/>
                                </a:rPr>
                                <m:t>𝑒𝑠𝑡𝑢𝑑𝑎𝑛𝑡𝑒𝑠</m:t>
                              </m:r>
                              <m:r>
                                <a:rPr lang="pt-BR" sz="2200" i="1" kern="0">
                                  <a:effectLst/>
                                  <a:latin typeface="Cambria Math" panose="02040503050406030204" pitchFamily="18" charset="0"/>
                                  <a:ea typeface="Aptos" panose="020B0004020202020204" pitchFamily="34" charset="0"/>
                                  <a:cs typeface="ArialNarrow"/>
                                </a:rPr>
                                <m:t> </m:t>
                              </m:r>
                              <m:r>
                                <a:rPr lang="pt-BR" sz="2200" i="1" kern="0">
                                  <a:effectLst/>
                                  <a:latin typeface="Cambria Math" panose="02040503050406030204" pitchFamily="18" charset="0"/>
                                  <a:ea typeface="Aptos" panose="020B0004020202020204" pitchFamily="34" charset="0"/>
                                  <a:cs typeface="ArialNarrow"/>
                                </a:rPr>
                                <m:t>𝑑𝑜</m:t>
                              </m:r>
                              <m:r>
                                <a:rPr lang="pt-BR" sz="2200" i="1" kern="0">
                                  <a:effectLst/>
                                  <a:latin typeface="Cambria Math" panose="02040503050406030204" pitchFamily="18" charset="0"/>
                                  <a:ea typeface="Aptos" panose="020B0004020202020204" pitchFamily="34" charset="0"/>
                                  <a:cs typeface="ArialNarrow"/>
                                </a:rPr>
                                <m:t> </m:t>
                              </m:r>
                            </m:e>
                            <m:e>
                              <m:r>
                                <a:rPr lang="pt-BR" sz="2200" i="1" kern="0">
                                  <a:effectLst/>
                                  <a:latin typeface="Cambria Math" panose="02040503050406030204" pitchFamily="18" charset="0"/>
                                  <a:ea typeface="Aptos" panose="020B0004020202020204" pitchFamily="34" charset="0"/>
                                  <a:cs typeface="ArialNarrow"/>
                                </a:rPr>
                                <m:t>𝑔</m:t>
                              </m:r>
                              <m:r>
                                <a:rPr lang="pt-BR" sz="2200" i="1" kern="0">
                                  <a:effectLst/>
                                  <a:latin typeface="Cambria Math" panose="02040503050406030204" pitchFamily="18" charset="0"/>
                                  <a:ea typeface="Aptos" panose="020B0004020202020204" pitchFamily="34" charset="0"/>
                                  <a:cs typeface="ArialNarrow"/>
                                </a:rPr>
                                <m:t>ê</m:t>
                              </m:r>
                              <m:r>
                                <a:rPr lang="pt-BR" sz="2200" i="1" kern="0">
                                  <a:effectLst/>
                                  <a:latin typeface="Cambria Math" panose="02040503050406030204" pitchFamily="18" charset="0"/>
                                  <a:ea typeface="Aptos" panose="020B0004020202020204" pitchFamily="34" charset="0"/>
                                  <a:cs typeface="ArialNarrow"/>
                                </a:rPr>
                                <m:t>𝑛𝑒𝑟𝑜</m:t>
                              </m:r>
                              <m:r>
                                <a:rPr lang="pt-BR" sz="2200" i="1" kern="0">
                                  <a:effectLst/>
                                  <a:latin typeface="Cambria Math" panose="02040503050406030204" pitchFamily="18" charset="0"/>
                                  <a:ea typeface="Aptos" panose="020B0004020202020204" pitchFamily="34" charset="0"/>
                                  <a:cs typeface="ArialNarrow"/>
                                </a:rPr>
                                <m:t> </m:t>
                              </m:r>
                              <m:r>
                                <a:rPr lang="pt-BR" sz="2200" i="1" kern="0">
                                  <a:effectLst/>
                                  <a:latin typeface="Cambria Math" panose="02040503050406030204" pitchFamily="18" charset="0"/>
                                  <a:ea typeface="Aptos" panose="020B0004020202020204" pitchFamily="34" charset="0"/>
                                  <a:cs typeface="ArialNarrow"/>
                                </a:rPr>
                                <m:t>𝑚𝑎𝑠𝑐𝑢𝑙𝑖𝑛𝑜</m:t>
                              </m:r>
                            </m:e>
                          </m:eqArr>
                        </m:lim>
                      </m:limLow>
                      <m:r>
                        <a:rPr lang="pt-BR" sz="2200" kern="0">
                          <a:effectLst/>
                          <a:latin typeface="Cambria Math" panose="02040503050406030204" pitchFamily="18" charset="0"/>
                          <a:ea typeface="Aptos" panose="020B0004020202020204" pitchFamily="34" charset="0"/>
                          <a:cs typeface="ArialNarrow"/>
                        </a:rPr>
                        <m:t>+</m:t>
                      </m:r>
                      <m:limLow>
                        <m:limLowPr>
                          <m:ctrlPr>
                            <a:rPr lang="pt-BR" sz="2200" i="1" kern="0">
                              <a:effectLst/>
                              <a:latin typeface="Cambria Math" panose="02040503050406030204" pitchFamily="18" charset="0"/>
                              <a:ea typeface="Aptos" panose="020B0004020202020204" pitchFamily="34" charset="0"/>
                              <a:cs typeface="ArialNarrow"/>
                            </a:rPr>
                          </m:ctrlPr>
                        </m:limLowPr>
                        <m:e>
                          <m:groupChr>
                            <m:groupChrPr>
                              <m:chr m:val="⏟"/>
                              <m:ctrlPr>
                                <a:rPr lang="pt-BR" sz="2200" i="1" kern="0">
                                  <a:effectLst/>
                                  <a:latin typeface="Cambria Math" panose="02040503050406030204" pitchFamily="18" charset="0"/>
                                  <a:ea typeface="Aptos" panose="020B0004020202020204" pitchFamily="34" charset="0"/>
                                  <a:cs typeface="ArialNarrow"/>
                                </a:rPr>
                              </m:ctrlPr>
                            </m:groupChrPr>
                            <m:e>
                              <m:r>
                                <a:rPr lang="pt-BR" sz="2200" kern="0">
                                  <a:effectLst/>
                                  <a:latin typeface="Cambria Math" panose="02040503050406030204" pitchFamily="18" charset="0"/>
                                  <a:ea typeface="Aptos" panose="020B0004020202020204" pitchFamily="34" charset="0"/>
                                  <a:cs typeface="ArialNarrow"/>
                                </a:rPr>
                                <m:t> 120 </m:t>
                              </m:r>
                            </m:e>
                          </m:groupChr>
                        </m:e>
                        <m:lim>
                          <m:eqArr>
                            <m:eqArrPr>
                              <m:ctrlPr>
                                <a:rPr lang="pt-BR" sz="2200" i="1" kern="0">
                                  <a:effectLst/>
                                  <a:latin typeface="Cambria Math" panose="02040503050406030204" pitchFamily="18" charset="0"/>
                                  <a:ea typeface="Aptos" panose="020B0004020202020204" pitchFamily="34" charset="0"/>
                                  <a:cs typeface="ArialNarrow"/>
                                </a:rPr>
                              </m:ctrlPr>
                            </m:eqArrPr>
                            <m:e>
                              <m:r>
                                <a:rPr lang="pt-BR" sz="2200" i="1" kern="0">
                                  <a:effectLst/>
                                  <a:latin typeface="Cambria Math" panose="02040503050406030204" pitchFamily="18" charset="0"/>
                                  <a:ea typeface="Aptos" panose="020B0004020202020204" pitchFamily="34" charset="0"/>
                                  <a:cs typeface="ArialNarrow"/>
                                </a:rPr>
                                <m:t>𝑒𝑠𝑡𝑢𝑑𝑎𝑛𝑡𝑒𝑠</m:t>
                              </m:r>
                              <m:r>
                                <a:rPr lang="pt-BR" sz="2200" i="1" kern="0">
                                  <a:effectLst/>
                                  <a:latin typeface="Cambria Math" panose="02040503050406030204" pitchFamily="18" charset="0"/>
                                  <a:ea typeface="Aptos" panose="020B0004020202020204" pitchFamily="34" charset="0"/>
                                  <a:cs typeface="ArialNarrow"/>
                                </a:rPr>
                                <m:t> </m:t>
                              </m:r>
                            </m:e>
                            <m:e>
                              <m:r>
                                <a:rPr lang="pt-BR" sz="2200" i="1" kern="0">
                                  <a:effectLst/>
                                  <a:latin typeface="Cambria Math" panose="02040503050406030204" pitchFamily="18" charset="0"/>
                                  <a:ea typeface="Aptos" panose="020B0004020202020204" pitchFamily="34" charset="0"/>
                                  <a:cs typeface="ArialNarrow"/>
                                </a:rPr>
                                <m:t>𝑑𝑜</m:t>
                              </m:r>
                              <m:r>
                                <a:rPr lang="pt-BR" sz="2200" i="1" kern="0">
                                  <a:effectLst/>
                                  <a:latin typeface="Cambria Math" panose="02040503050406030204" pitchFamily="18" charset="0"/>
                                  <a:ea typeface="Aptos" panose="020B0004020202020204" pitchFamily="34" charset="0"/>
                                  <a:cs typeface="ArialNarrow"/>
                                </a:rPr>
                                <m:t> </m:t>
                              </m:r>
                              <m:r>
                                <a:rPr lang="pt-BR" sz="2200" i="1" kern="0">
                                  <a:effectLst/>
                                  <a:latin typeface="Cambria Math" panose="02040503050406030204" pitchFamily="18" charset="0"/>
                                  <a:ea typeface="Aptos" panose="020B0004020202020204" pitchFamily="34" charset="0"/>
                                  <a:cs typeface="ArialNarrow"/>
                                </a:rPr>
                                <m:t>𝑔</m:t>
                              </m:r>
                              <m:r>
                                <a:rPr lang="pt-BR" sz="2200" i="1" kern="0">
                                  <a:effectLst/>
                                  <a:latin typeface="Cambria Math" panose="02040503050406030204" pitchFamily="18" charset="0"/>
                                  <a:ea typeface="Aptos" panose="020B0004020202020204" pitchFamily="34" charset="0"/>
                                  <a:cs typeface="ArialNarrow"/>
                                </a:rPr>
                                <m:t>ê</m:t>
                              </m:r>
                              <m:r>
                                <a:rPr lang="pt-BR" sz="2200" i="1" kern="0">
                                  <a:effectLst/>
                                  <a:latin typeface="Cambria Math" panose="02040503050406030204" pitchFamily="18" charset="0"/>
                                  <a:ea typeface="Aptos" panose="020B0004020202020204" pitchFamily="34" charset="0"/>
                                  <a:cs typeface="ArialNarrow"/>
                                </a:rPr>
                                <m:t>𝑛𝑒𝑟𝑜</m:t>
                              </m:r>
                              <m:r>
                                <a:rPr lang="pt-BR" sz="2200" i="1" kern="0">
                                  <a:effectLst/>
                                  <a:latin typeface="Cambria Math" panose="02040503050406030204" pitchFamily="18" charset="0"/>
                                  <a:ea typeface="Aptos" panose="020B0004020202020204" pitchFamily="34" charset="0"/>
                                  <a:cs typeface="ArialNarrow"/>
                                </a:rPr>
                                <m:t> </m:t>
                              </m:r>
                              <m:r>
                                <a:rPr lang="pt-BR" sz="2200" i="1" kern="0">
                                  <a:effectLst/>
                                  <a:latin typeface="Cambria Math" panose="02040503050406030204" pitchFamily="18" charset="0"/>
                                  <a:ea typeface="Aptos" panose="020B0004020202020204" pitchFamily="34" charset="0"/>
                                  <a:cs typeface="ArialNarrow"/>
                                </a:rPr>
                                <m:t>𝑓𝑒𝑚𝑖𝑛𝑖𝑛𝑜</m:t>
                              </m:r>
                            </m:e>
                          </m:eqArr>
                        </m:lim>
                      </m:limLow>
                      <m:r>
                        <a:rPr lang="pt-BR" sz="2200" kern="0">
                          <a:effectLst/>
                          <a:latin typeface="Cambria Math" panose="02040503050406030204" pitchFamily="18" charset="0"/>
                          <a:ea typeface="Aptos" panose="020B0004020202020204" pitchFamily="34" charset="0"/>
                          <a:cs typeface="ArialNarrow"/>
                        </a:rPr>
                        <m:t>=200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495211B3-3530-B337-0A1A-734D4076E039}"/>
                  </a:ext>
                </a:extLst>
              </p:cNvPr>
              <p:cNvSpPr txBox="1">
                <a:spLocks noRot="1" noChangeAspect="1" noMove="1" noResize="1" noEditPoints="1" noAdjustHandles="1" noChangeArrowheads="1" noChangeShapeType="1" noTextEdit="1"/>
              </p:cNvSpPr>
              <p:nvPr/>
            </p:nvSpPr>
            <p:spPr>
              <a:xfrm>
                <a:off x="-71436" y="3014434"/>
                <a:ext cx="6167436" cy="1626343"/>
              </a:xfrm>
              <a:prstGeom prst="rect">
                <a:avLst/>
              </a:prstGeom>
              <a:blipFill>
                <a:blip r:embed="rId3"/>
                <a:stretch>
                  <a:fillRect l="-1285" t="-2247"/>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427A89A2-C325-2C15-2753-1F8442CDBF50}"/>
              </a:ext>
            </a:extLst>
          </p:cNvPr>
          <p:cNvPicPr>
            <a:picLocks noChangeAspect="1"/>
          </p:cNvPicPr>
          <p:nvPr/>
        </p:nvPicPr>
        <p:blipFill rotWithShape="1">
          <a:blip r:embed="rId4">
            <a:extLst>
              <a:ext uri="{28A0092B-C50C-407E-A947-70E740481C1C}">
                <a14:useLocalDpi xmlns:a14="http://schemas.microsoft.com/office/drawing/2010/main" val="0"/>
              </a:ext>
            </a:extLst>
          </a:blip>
          <a:srcRect l="1610" r="63913"/>
          <a:stretch>
            <a:fillRect/>
          </a:stretch>
        </p:blipFill>
        <p:spPr bwMode="auto">
          <a:xfrm>
            <a:off x="6167436" y="759898"/>
            <a:ext cx="2880000" cy="731687"/>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3A831691-AF7C-F379-0479-0D786FE54239}"/>
              </a:ext>
            </a:extLst>
          </p:cNvPr>
          <p:cNvSpPr txBox="1"/>
          <p:nvPr/>
        </p:nvSpPr>
        <p:spPr>
          <a:xfrm>
            <a:off x="6167436" y="1491585"/>
            <a:ext cx="6024564" cy="3697422"/>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15.</a:t>
            </a:r>
            <a:r>
              <a:rPr lang="pt-BR" sz="2200" kern="0" dirty="0">
                <a:effectLst/>
                <a:latin typeface="Arial Narrow" panose="020B0606020202030204" pitchFamily="34" charset="0"/>
                <a:ea typeface="Aptos" panose="020B0004020202020204" pitchFamily="34" charset="0"/>
                <a:cs typeface="ArialNarrow"/>
              </a:rPr>
              <a:t> Leia a situação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effectLst/>
                <a:latin typeface="Arial Narrow" panose="020B0606020202030204" pitchFamily="34" charset="0"/>
                <a:ea typeface="Aptos" panose="020B0004020202020204" pitchFamily="34" charset="0"/>
                <a:cs typeface="ArialNarrow"/>
              </a:rPr>
              <a:t>“Em um estacionamento há carros e motos totalizando 154 veículos. E a quantidade de carros é 10 vezes maior que a de motos.”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a) Escreva uma equação que representa essa situação.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b) Quantas motos há no estacionamento?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c) Quantos carros há no estacionamento?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000087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334A25C0-24DF-BEB1-50F6-7C45CFD2C94A}"/>
              </a:ext>
            </a:extLst>
          </p:cNvPr>
          <p:cNvSpPr txBox="1"/>
          <p:nvPr/>
        </p:nvSpPr>
        <p:spPr>
          <a:xfrm>
            <a:off x="0" y="753868"/>
            <a:ext cx="6096000" cy="848437"/>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16.</a:t>
            </a:r>
            <a:r>
              <a:rPr lang="pt-BR" sz="2200" kern="0" dirty="0">
                <a:effectLst/>
                <a:latin typeface="Arial Narrow" panose="020B0606020202030204" pitchFamily="34" charset="0"/>
                <a:ea typeface="Aptos" panose="020B0004020202020204" pitchFamily="34" charset="0"/>
                <a:cs typeface="ArialNarrow"/>
              </a:rPr>
              <a:t> A soma de um </a:t>
            </a:r>
            <a:r>
              <a:rPr lang="pt-BR" sz="2200" kern="0" dirty="0">
                <a:effectLst/>
                <a:latin typeface="Arial Narrow" panose="020B0606020202030204" pitchFamily="34" charset="0"/>
                <a:ea typeface="Times New Roman" panose="02020603050405020304" pitchFamily="18" charset="0"/>
                <a:cs typeface="ArialNarrow"/>
              </a:rPr>
              <a:t>número natural com o dobro do seu sucessor resulta em 65. Qual é esse número?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92B2DE46-3222-3133-BFD7-9350180AF814}"/>
              </a:ext>
            </a:extLst>
          </p:cNvPr>
          <p:cNvSpPr txBox="1"/>
          <p:nvPr/>
        </p:nvSpPr>
        <p:spPr>
          <a:xfrm>
            <a:off x="-19049" y="2278762"/>
            <a:ext cx="6096000" cy="1627112"/>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17.</a:t>
            </a:r>
            <a:r>
              <a:rPr lang="pt-BR" sz="2200" kern="0" dirty="0">
                <a:effectLst/>
                <a:latin typeface="Arial Narrow" panose="020B0606020202030204" pitchFamily="34" charset="0"/>
                <a:ea typeface="Aptos" panose="020B0004020202020204" pitchFamily="34" charset="0"/>
                <a:cs typeface="ArialNarrow"/>
              </a:rPr>
              <a:t> Um terreno retangular tem perímetro medindo 92 metros. A largura deste terreno mede 14 metros a menos que o comprimento. Quais são as medidas do comprimento e da largura desse terreno?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AB924781-F42D-87B1-E09D-10AA52D1FD9F}"/>
              </a:ext>
            </a:extLst>
          </p:cNvPr>
          <p:cNvSpPr txBox="1"/>
          <p:nvPr/>
        </p:nvSpPr>
        <p:spPr>
          <a:xfrm>
            <a:off x="-57149" y="4410352"/>
            <a:ext cx="6134100" cy="2016449"/>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18.</a:t>
            </a:r>
            <a:r>
              <a:rPr lang="pt-BR" sz="2200" kern="0" dirty="0">
                <a:effectLst/>
                <a:latin typeface="Arial Narrow" panose="020B0606020202030204" pitchFamily="34" charset="0"/>
                <a:ea typeface="Aptos" panose="020B0004020202020204" pitchFamily="34" charset="0"/>
                <a:cs typeface="ArialNarrow"/>
              </a:rPr>
              <a:t> Maria foi ao supermercado e fez uma compra de R$ 260,00, efetuando o pagamento com notas de R$ 20,00 e R$ 5,00. Nesse pagamento, o número de notas de R$ 20,00 foi o triplo do número de notas de R$ 5,00. Quantas notas, de cada valor, foram usadas?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66DA9B1E-C92E-5BEC-FC22-E43B375FB0EC}"/>
              </a:ext>
            </a:extLst>
          </p:cNvPr>
          <p:cNvSpPr txBox="1"/>
          <p:nvPr/>
        </p:nvSpPr>
        <p:spPr>
          <a:xfrm>
            <a:off x="6096000" y="747188"/>
            <a:ext cx="6143624" cy="1237775"/>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Times New Roman" panose="02020603050405020304" pitchFamily="18" charset="0"/>
                <a:cs typeface="ArialNarrow"/>
              </a:rPr>
              <a:t>19.</a:t>
            </a:r>
            <a:r>
              <a:rPr lang="pt-BR" sz="2200" kern="0" dirty="0">
                <a:effectLst/>
                <a:latin typeface="Arial Narrow" panose="020B0606020202030204" pitchFamily="34" charset="0"/>
                <a:ea typeface="Times New Roman" panose="02020603050405020304" pitchFamily="18" charset="0"/>
                <a:cs typeface="ArialNarrow"/>
              </a:rPr>
              <a:t> A soma de um número natural com o triplo de seu sucessor é igual ao dobro deste número mais 19. Qual é esse número?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CaixaDeTexto 11">
            <a:extLst>
              <a:ext uri="{FF2B5EF4-FFF2-40B4-BE49-F238E27FC236}">
                <a16:creationId xmlns:a16="http://schemas.microsoft.com/office/drawing/2014/main" id="{BF2CAB10-EC9F-B4C6-9C31-B05765CC9D56}"/>
              </a:ext>
            </a:extLst>
          </p:cNvPr>
          <p:cNvSpPr txBox="1"/>
          <p:nvPr/>
        </p:nvSpPr>
        <p:spPr>
          <a:xfrm>
            <a:off x="6129337" y="2291310"/>
            <a:ext cx="6076950" cy="2119042"/>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Times New Roman" panose="02020603050405020304" pitchFamily="18" charset="0"/>
                <a:cs typeface="ArialNarrow"/>
              </a:rPr>
              <a:t>20.</a:t>
            </a:r>
            <a:r>
              <a:rPr lang="pt-BR" sz="2200" kern="0" dirty="0">
                <a:solidFill>
                  <a:srgbClr val="FF0000"/>
                </a:solidFill>
                <a:effectLst/>
                <a:latin typeface="Arial Narrow" panose="020B0606020202030204" pitchFamily="34" charset="0"/>
                <a:ea typeface="Times New Roman" panose="02020603050405020304" pitchFamily="18" charset="0"/>
                <a:cs typeface="ArialNarrow"/>
              </a:rPr>
              <a:t> </a:t>
            </a:r>
            <a:r>
              <a:rPr lang="pt-BR" sz="2200" kern="0" dirty="0">
                <a:effectLst/>
                <a:latin typeface="Arial Narrow" panose="020B0606020202030204" pitchFamily="34" charset="0"/>
                <a:ea typeface="Times New Roman" panose="02020603050405020304" pitchFamily="18" charset="0"/>
                <a:cs typeface="ArialNarrow"/>
              </a:rPr>
              <a:t>Nas últimas três etapas da volta de uma prova de ciclismo, um competidor percorreu, ao todo, 360 km. A primeira etapa tinha 120 km a mais que a segunda; a última etapa era quatro vezes maior que a segunda.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Times New Roman" panose="02020603050405020304" pitchFamily="18" charset="0"/>
                <a:cs typeface="ArialNarrow"/>
              </a:rPr>
              <a:t>Qual era o comprimento de cada etapa dessa prova?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041533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13B2C8F-BA1D-DE31-1626-516771ED1F42}"/>
              </a:ext>
            </a:extLst>
          </p:cNvPr>
          <p:cNvPicPr>
            <a:picLocks noChangeAspect="1"/>
          </p:cNvPicPr>
          <p:nvPr/>
        </p:nvPicPr>
        <p:blipFill>
          <a:blip r:embed="rId2"/>
          <a:stretch>
            <a:fillRect/>
          </a:stretch>
        </p:blipFill>
        <p:spPr>
          <a:xfrm>
            <a:off x="516219" y="723900"/>
            <a:ext cx="5040000" cy="5992000"/>
          </a:xfrm>
          <a:prstGeom prst="rect">
            <a:avLst/>
          </a:prstGeom>
        </p:spPr>
      </p:pic>
      <p:pic>
        <p:nvPicPr>
          <p:cNvPr id="7" name="Imagem 6">
            <a:extLst>
              <a:ext uri="{FF2B5EF4-FFF2-40B4-BE49-F238E27FC236}">
                <a16:creationId xmlns:a16="http://schemas.microsoft.com/office/drawing/2014/main" id="{BE29A362-FE8B-0331-8DCD-D3448AF15126}"/>
              </a:ext>
            </a:extLst>
          </p:cNvPr>
          <p:cNvPicPr>
            <a:picLocks noChangeAspect="1"/>
          </p:cNvPicPr>
          <p:nvPr/>
        </p:nvPicPr>
        <p:blipFill>
          <a:blip r:embed="rId3"/>
          <a:stretch>
            <a:fillRect/>
          </a:stretch>
        </p:blipFill>
        <p:spPr>
          <a:xfrm>
            <a:off x="6390448" y="723900"/>
            <a:ext cx="5400000" cy="1988102"/>
          </a:xfrm>
          <a:prstGeom prst="rect">
            <a:avLst/>
          </a:prstGeom>
        </p:spPr>
      </p:pic>
      <p:sp>
        <p:nvSpPr>
          <p:cNvPr id="9" name="CaixaDeTexto 8">
            <a:extLst>
              <a:ext uri="{FF2B5EF4-FFF2-40B4-BE49-F238E27FC236}">
                <a16:creationId xmlns:a16="http://schemas.microsoft.com/office/drawing/2014/main" id="{A4D4F70A-D44A-AD20-8BB3-083725A35A2C}"/>
              </a:ext>
            </a:extLst>
          </p:cNvPr>
          <p:cNvSpPr txBox="1"/>
          <p:nvPr/>
        </p:nvSpPr>
        <p:spPr>
          <a:xfrm>
            <a:off x="6191250" y="2761004"/>
            <a:ext cx="6000750" cy="2769989"/>
          </a:xfrm>
          <a:prstGeom prst="rect">
            <a:avLst/>
          </a:prstGeom>
          <a:noFill/>
        </p:spPr>
        <p:txBody>
          <a:bodyPr wrap="square">
            <a:spAutoFit/>
          </a:bodyPr>
          <a:lstStyle/>
          <a:p>
            <a:pPr marL="342900" lvl="0" indent="-342900" algn="just">
              <a:spcAft>
                <a:spcPts val="800"/>
              </a:spcAft>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Leia a situação a seguir, para responder aos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itens 1 e 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“Cláudio e Ricardo estão guardando dinheiro para uma viagem e possuem, ao todo, R$ 3000,00. Mas Cláudio possui R$ 800,00 à mais que Ricardo.”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Qual equação representa essa situação?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2AC39D28-87C7-015E-8E63-82D32B70A1DF}"/>
              </a:ext>
            </a:extLst>
          </p:cNvPr>
          <p:cNvPicPr>
            <a:picLocks noChangeAspect="1"/>
          </p:cNvPicPr>
          <p:nvPr/>
        </p:nvPicPr>
        <p:blipFill>
          <a:blip r:embed="rId4"/>
          <a:srcRect r="58018" b="35007"/>
          <a:stretch/>
        </p:blipFill>
        <p:spPr>
          <a:xfrm>
            <a:off x="6750448" y="5579995"/>
            <a:ext cx="4680000" cy="757414"/>
          </a:xfrm>
          <a:prstGeom prst="rect">
            <a:avLst/>
          </a:prstGeom>
        </p:spPr>
      </p:pic>
    </p:spTree>
    <p:extLst>
      <p:ext uri="{BB962C8B-B14F-4D97-AF65-F5344CB8AC3E}">
        <p14:creationId xmlns:p14="http://schemas.microsoft.com/office/powerpoint/2010/main" val="40439809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C0AEDF5-23CE-6CBB-FE39-CE24796095F0}"/>
              </a:ext>
            </a:extLst>
          </p:cNvPr>
          <p:cNvSpPr txBox="1"/>
          <p:nvPr/>
        </p:nvSpPr>
        <p:spPr>
          <a:xfrm>
            <a:off x="114300" y="806387"/>
            <a:ext cx="6096000" cy="459036"/>
          </a:xfrm>
          <a:prstGeom prst="rect">
            <a:avLst/>
          </a:prstGeom>
          <a:noFill/>
        </p:spPr>
        <p:txBody>
          <a:bodyPr wrap="square">
            <a:spAutoFit/>
          </a:bodyPr>
          <a:lstStyle/>
          <a:p>
            <a:pP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Qual é o valor, em reais, que Cláudio possui?</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CCE427FC-1795-AD1E-01CF-97A7168DA706}"/>
              </a:ext>
            </a:extLst>
          </p:cNvPr>
          <p:cNvPicPr>
            <a:picLocks noChangeAspect="1"/>
          </p:cNvPicPr>
          <p:nvPr/>
        </p:nvPicPr>
        <p:blipFill>
          <a:blip r:embed="rId2"/>
          <a:srcRect r="66907" b="33214"/>
          <a:stretch/>
        </p:blipFill>
        <p:spPr>
          <a:xfrm>
            <a:off x="822300" y="1399672"/>
            <a:ext cx="4680000" cy="976542"/>
          </a:xfrm>
          <a:prstGeom prst="rect">
            <a:avLst/>
          </a:prstGeom>
        </p:spPr>
      </p:pic>
      <p:sp>
        <p:nvSpPr>
          <p:cNvPr id="6" name="CaixaDeTexto 5">
            <a:extLst>
              <a:ext uri="{FF2B5EF4-FFF2-40B4-BE49-F238E27FC236}">
                <a16:creationId xmlns:a16="http://schemas.microsoft.com/office/drawing/2014/main" id="{E2F9626B-8512-A071-FDAC-350BA5EC743D}"/>
              </a:ext>
            </a:extLst>
          </p:cNvPr>
          <p:cNvSpPr txBox="1"/>
          <p:nvPr/>
        </p:nvSpPr>
        <p:spPr>
          <a:xfrm>
            <a:off x="6096000" y="843788"/>
            <a:ext cx="6096000" cy="1340367"/>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Times New Roman" panose="02020603050405020304" pitchFamily="18" charset="0"/>
                <a:cs typeface="ArialNarrow"/>
              </a:rPr>
              <a:t>Item 3.</a:t>
            </a:r>
            <a:r>
              <a:rPr lang="pt-BR" sz="2200" kern="0" dirty="0">
                <a:effectLst/>
                <a:latin typeface="Arial Narrow" panose="020B0606020202030204" pitchFamily="34" charset="0"/>
                <a:ea typeface="Times New Roman" panose="02020603050405020304" pitchFamily="18" charset="0"/>
                <a:cs typeface="ArialNarrow"/>
              </a:rPr>
              <a:t> Pedro pensou em um número, cujo dobro do seu antecessor menos 3 é igual a 25.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Times New Roman" panose="02020603050405020304" pitchFamily="18" charset="0"/>
                <a:cs typeface="ArialNarrow"/>
              </a:rPr>
              <a:t>A equação que determina o número que Pedro pensou é</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2CF2DCDD-AA31-AA86-CEC9-410B08ABFAE8}"/>
              </a:ext>
            </a:extLst>
          </p:cNvPr>
          <p:cNvPicPr>
            <a:picLocks noChangeAspect="1"/>
          </p:cNvPicPr>
          <p:nvPr/>
        </p:nvPicPr>
        <p:blipFill>
          <a:blip r:embed="rId3"/>
          <a:srcRect r="63039" b="37247"/>
          <a:stretch/>
        </p:blipFill>
        <p:spPr>
          <a:xfrm>
            <a:off x="6689702" y="2376214"/>
            <a:ext cx="4680000" cy="830643"/>
          </a:xfrm>
          <a:prstGeom prst="rect">
            <a:avLst/>
          </a:prstGeom>
        </p:spPr>
      </p:pic>
    </p:spTree>
    <p:extLst>
      <p:ext uri="{BB962C8B-B14F-4D97-AF65-F5344CB8AC3E}">
        <p14:creationId xmlns:p14="http://schemas.microsoft.com/office/powerpoint/2010/main" val="3838619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4648723B-6286-9A88-0754-14C2040DC5BD}"/>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l="1943" t="16326" r="3356" b="13265"/>
          <a:stretch>
            <a:fillRect/>
          </a:stretch>
        </p:blipFill>
        <p:spPr bwMode="auto">
          <a:xfrm>
            <a:off x="0" y="804226"/>
            <a:ext cx="2880000" cy="370056"/>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0C405397-BB06-C639-386E-E99B6796C2EF}"/>
              </a:ext>
            </a:extLst>
          </p:cNvPr>
          <p:cNvPicPr>
            <a:picLocks noChangeAspect="1"/>
          </p:cNvPicPr>
          <p:nvPr/>
        </p:nvPicPr>
        <p:blipFill rotWithShape="1">
          <a:blip r:embed="rId4">
            <a:extLst>
              <a:ext uri="{28A0092B-C50C-407E-A947-70E740481C1C}">
                <a14:useLocalDpi xmlns:a14="http://schemas.microsoft.com/office/drawing/2010/main" val="0"/>
              </a:ext>
            </a:extLst>
          </a:blip>
          <a:srcRect l="799" r="3034"/>
          <a:stretch>
            <a:fillRect/>
          </a:stretch>
        </p:blipFill>
        <p:spPr bwMode="auto">
          <a:xfrm>
            <a:off x="0" y="1174282"/>
            <a:ext cx="2880000" cy="631452"/>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3CBACB05-E6DA-D35F-2622-A025F640D30C}"/>
                  </a:ext>
                </a:extLst>
              </p:cNvPr>
              <p:cNvSpPr txBox="1"/>
              <p:nvPr/>
            </p:nvSpPr>
            <p:spPr>
              <a:xfrm>
                <a:off x="0" y="1805734"/>
                <a:ext cx="6019800" cy="3564566"/>
              </a:xfrm>
              <a:prstGeom prst="rect">
                <a:avLst/>
              </a:prstGeom>
              <a:noFill/>
            </p:spPr>
            <p:txBody>
              <a:bodyPr wrap="square">
                <a:spAutoFit/>
              </a:bodyPr>
              <a:lstStyle/>
              <a:p>
                <a:pPr algn="ctr">
                  <a:lnSpc>
                    <a:spcPct val="115000"/>
                  </a:lnSpc>
                </a:pPr>
                <a:r>
                  <a:rPr lang="pt-BR" sz="2200" b="1"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ÂNGULOS</a:t>
                </a:r>
                <a:endParaRPr lang="pt-BR" sz="2200" dirty="0">
                  <a:effectLst/>
                  <a:latin typeface="Times New Roman" panose="02020603050405020304" pitchFamily="18" charset="0"/>
                  <a:ea typeface="Times New Roman" panose="02020603050405020304" pitchFamily="18" charset="0"/>
                </a:endParaRPr>
              </a:p>
              <a:p>
                <a:pPr algn="ctr">
                  <a:lnSpc>
                    <a:spcPct val="115000"/>
                  </a:lnSpc>
                </a:pPr>
                <a:r>
                  <a:rPr lang="pt-BR" sz="2200" b="1" u="none" strike="noStrike" dirty="0">
                    <a:effectLst/>
                    <a:latin typeface="Arial Narrow" panose="020B0606020202030204" pitchFamily="34" charset="0"/>
                    <a:ea typeface="Times New Roman" panose="02020603050405020304" pitchFamily="18" charset="0"/>
                    <a:cs typeface="Segoe UI" panose="020B0502040204020203" pitchFamily="34" charset="0"/>
                  </a:rPr>
                  <a:t> </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Ângulo é a região formada pela abertura de duas semirretas que surgem da mesma origem e tem sua medida expressa em graus </a:t>
                </a:r>
                <a14:m>
                  <m:oMath xmlns:m="http://schemas.openxmlformats.org/officeDocument/2006/math">
                    <m:r>
                      <a:rPr lang="pt-BR" sz="2200" i="1">
                        <a:solidFill>
                          <a:srgbClr val="000000"/>
                        </a:solidFill>
                        <a:effectLst/>
                        <a:latin typeface="Cambria Math" panose="02040503050406030204" pitchFamily="18" charset="0"/>
                        <a:ea typeface="Times New Roman" panose="02020603050405020304" pitchFamily="18" charset="0"/>
                        <a:cs typeface="Segoe UI" panose="020B0502040204020203" pitchFamily="34" charset="0"/>
                      </a:rPr>
                      <m:t>(°)</m:t>
                    </m:r>
                  </m:oMath>
                </a14:m>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 Essas semirretas são os lados do ângulo e o ponto de origem é o vértice do ângulo. Podemos representar um ângulo pela simbologia composta por um ponto de uma semirreta, pelo vértice do ângulo (origem) e por um ponto da outra semirreta.</a:t>
                </a:r>
                <a:endParaRPr lang="pt-BR" sz="2200" dirty="0">
                  <a:effectLst/>
                  <a:latin typeface="Times New Roman" panose="02020603050405020304" pitchFamily="18" charset="0"/>
                  <a:ea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3CBACB05-E6DA-D35F-2622-A025F640D30C}"/>
                  </a:ext>
                </a:extLst>
              </p:cNvPr>
              <p:cNvSpPr txBox="1">
                <a:spLocks noRot="1" noChangeAspect="1" noMove="1" noResize="1" noEditPoints="1" noAdjustHandles="1" noChangeArrowheads="1" noChangeShapeType="1" noTextEdit="1"/>
              </p:cNvSpPr>
              <p:nvPr/>
            </p:nvSpPr>
            <p:spPr>
              <a:xfrm>
                <a:off x="0" y="1805734"/>
                <a:ext cx="6019800" cy="3564566"/>
              </a:xfrm>
              <a:prstGeom prst="rect">
                <a:avLst/>
              </a:prstGeom>
              <a:blipFill>
                <a:blip r:embed="rId5"/>
                <a:stretch>
                  <a:fillRect l="-1316" t="-855" r="-1215" b="-2564"/>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A6CCB1ED-3D50-2240-7A48-C756F772974E}"/>
              </a:ext>
            </a:extLst>
          </p:cNvPr>
          <p:cNvPicPr>
            <a:picLocks noChangeAspect="1"/>
          </p:cNvPicPr>
          <p:nvPr/>
        </p:nvPicPr>
        <p:blipFill rotWithShape="1">
          <a:blip r:embed="rId6"/>
          <a:srcRect l="-1" t="6251" r="1574"/>
          <a:stretch>
            <a:fillRect/>
          </a:stretch>
        </p:blipFill>
        <p:spPr bwMode="auto">
          <a:xfrm>
            <a:off x="1962000" y="5369969"/>
            <a:ext cx="1836000" cy="1464855"/>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C4B114A8-8C16-8AFD-E7E2-A57A28D38405}"/>
                  </a:ext>
                </a:extLst>
              </p:cNvPr>
              <p:cNvSpPr txBox="1"/>
              <p:nvPr/>
            </p:nvSpPr>
            <p:spPr>
              <a:xfrm>
                <a:off x="6172202" y="804226"/>
                <a:ext cx="6019798" cy="3320653"/>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Note, na imagem, que a região azul é a abertura das semirretas </a:t>
                </a:r>
                <a14:m>
                  <m:oMath xmlns:m="http://schemas.openxmlformats.org/officeDocument/2006/math">
                    <m:acc>
                      <m:accPr>
                        <m:chr m:val="̅"/>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𝑂𝐴</m:t>
                        </m:r>
                      </m:e>
                    </m:acc>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acc>
                      <m:accPr>
                        <m:chr m:val="̅"/>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𝑂𝐵</m:t>
                        </m:r>
                      </m:e>
                    </m:acc>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ou seja, é o ângulo formado por essas semirretas e representamos esse ângulo por </a:t>
                </a:r>
                <a14:m>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𝐴</m:t>
                    </m:r>
                    <m:acc>
                      <m:accPr>
                        <m:chr m:val="̂"/>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O</m:t>
                        </m:r>
                      </m:e>
                    </m:acc>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𝐵</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ou por </a:t>
                </a:r>
                <a14:m>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𝐵</m:t>
                    </m:r>
                    <m:acc>
                      <m:accPr>
                        <m:chr m:val="̂"/>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O</m:t>
                        </m:r>
                      </m:e>
                    </m:acc>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𝐴</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com o símbolo </a:t>
                </a:r>
                <a14:m>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no vértice do ângulo.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Existem outras simbologias para representar um ângulo, por exemplo, utilizando letras minúsculas do nosso alfabeto ou do alfabeto grego. Observe: as representações dos ângulos: </a:t>
                </a:r>
                <a14:m>
                  <m:oMath xmlns:m="http://schemas.openxmlformats.org/officeDocument/2006/math">
                    <m:r>
                      <a:rPr lang="pt-BR" sz="2200" i="1">
                        <a:solidFill>
                          <a:srgbClr val="000000"/>
                        </a:solidFill>
                        <a:effectLst/>
                        <a:latin typeface="Cambria Math" panose="02040503050406030204" pitchFamily="18" charset="0"/>
                        <a:ea typeface="Times New Roman" panose="02020603050405020304" pitchFamily="18" charset="0"/>
                        <a:cs typeface="Segoe UI" panose="020B0502040204020203" pitchFamily="34" charset="0"/>
                      </a:rPr>
                      <m:t>𝛼</m:t>
                    </m:r>
                    <m:r>
                      <a:rPr lang="pt-BR" sz="2200" i="1">
                        <a:solidFill>
                          <a:srgbClr val="000000"/>
                        </a:solidFill>
                        <a:effectLst/>
                        <a:latin typeface="Cambria Math" panose="02040503050406030204" pitchFamily="18" charset="0"/>
                        <a:ea typeface="Times New Roman" panose="02020603050405020304" pitchFamily="18" charset="0"/>
                        <a:cs typeface="Segoe UI" panose="020B0502040204020203" pitchFamily="34" charset="0"/>
                      </a:rPr>
                      <m:t>, </m:t>
                    </m:r>
                    <m:r>
                      <a:rPr lang="pt-BR" sz="2200" i="1">
                        <a:solidFill>
                          <a:srgbClr val="000000"/>
                        </a:solidFill>
                        <a:effectLst/>
                        <a:latin typeface="Cambria Math" panose="02040503050406030204" pitchFamily="18" charset="0"/>
                        <a:ea typeface="Times New Roman" panose="02020603050405020304" pitchFamily="18" charset="0"/>
                        <a:cs typeface="Segoe UI" panose="020B0502040204020203" pitchFamily="34" charset="0"/>
                      </a:rPr>
                      <m:t>𝛽</m:t>
                    </m:r>
                    <m:r>
                      <a:rPr lang="pt-BR" sz="2200" i="1">
                        <a:solidFill>
                          <a:srgbClr val="000000"/>
                        </a:solidFill>
                        <a:effectLst/>
                        <a:latin typeface="Cambria Math" panose="02040503050406030204" pitchFamily="18" charset="0"/>
                        <a:ea typeface="Times New Roman" panose="02020603050405020304" pitchFamily="18" charset="0"/>
                        <a:cs typeface="Segoe UI" panose="020B0502040204020203" pitchFamily="34" charset="0"/>
                      </a:rPr>
                      <m:t>, </m:t>
                    </m:r>
                    <m:acc>
                      <m:accPr>
                        <m:chr m:val="̂"/>
                        <m:ctrlPr>
                          <a:rPr lang="pt-BR" sz="2200" i="1">
                            <a:solidFill>
                              <a:srgbClr val="000000"/>
                            </a:solidFill>
                            <a:effectLst/>
                            <a:latin typeface="Cambria Math" panose="02040503050406030204" pitchFamily="18" charset="0"/>
                            <a:ea typeface="Times New Roman" panose="02020603050405020304" pitchFamily="18" charset="0"/>
                            <a:cs typeface="Segoe UI" panose="020B0502040204020203" pitchFamily="34" charset="0"/>
                          </a:rPr>
                        </m:ctrlPr>
                      </m:accPr>
                      <m:e>
                        <m:r>
                          <a:rPr lang="pt-BR" sz="2200" i="1">
                            <a:solidFill>
                              <a:srgbClr val="000000"/>
                            </a:solidFill>
                            <a:effectLst/>
                            <a:latin typeface="Cambria Math" panose="02040503050406030204" pitchFamily="18" charset="0"/>
                            <a:ea typeface="Times New Roman" panose="02020603050405020304" pitchFamily="18" charset="0"/>
                            <a:cs typeface="Segoe UI" panose="020B0502040204020203" pitchFamily="34" charset="0"/>
                          </a:rPr>
                          <m:t>𝑎</m:t>
                        </m:r>
                      </m:e>
                    </m:acc>
                    <m:r>
                      <a:rPr lang="pt-BR" sz="2200" i="1">
                        <a:solidFill>
                          <a:srgbClr val="000000"/>
                        </a:solidFill>
                        <a:effectLst/>
                        <a:latin typeface="Cambria Math" panose="02040503050406030204" pitchFamily="18" charset="0"/>
                        <a:ea typeface="Times New Roman" panose="02020603050405020304" pitchFamily="18" charset="0"/>
                        <a:cs typeface="Segoe UI" panose="020B0502040204020203" pitchFamily="34" charset="0"/>
                      </a:rPr>
                      <m:t> </m:t>
                    </m:r>
                    <m:r>
                      <m:rPr>
                        <m:sty m:val="p"/>
                      </m:rPr>
                      <a:rPr lang="pt-BR" sz="2200">
                        <a:solidFill>
                          <a:srgbClr val="000000"/>
                        </a:solidFill>
                        <a:effectLst/>
                        <a:latin typeface="Cambria Math" panose="02040503050406030204" pitchFamily="18" charset="0"/>
                        <a:ea typeface="Times New Roman" panose="02020603050405020304" pitchFamily="18" charset="0"/>
                        <a:cs typeface="Segoe UI" panose="020B0502040204020203" pitchFamily="34" charset="0"/>
                      </a:rPr>
                      <m:t>e</m:t>
                    </m:r>
                    <m:r>
                      <a:rPr lang="pt-BR" sz="2200" i="1">
                        <a:solidFill>
                          <a:srgbClr val="000000"/>
                        </a:solidFill>
                        <a:effectLst/>
                        <a:latin typeface="Cambria Math" panose="02040503050406030204" pitchFamily="18" charset="0"/>
                        <a:ea typeface="Times New Roman" panose="02020603050405020304" pitchFamily="18" charset="0"/>
                        <a:cs typeface="Segoe UI" panose="020B0502040204020203" pitchFamily="34" charset="0"/>
                      </a:rPr>
                      <m:t> </m:t>
                    </m:r>
                    <m:acc>
                      <m:accPr>
                        <m:chr m:val="̂"/>
                        <m:ctrlPr>
                          <a:rPr lang="pt-BR" sz="2200" i="1">
                            <a:solidFill>
                              <a:srgbClr val="000000"/>
                            </a:solidFill>
                            <a:effectLst/>
                            <a:latin typeface="Cambria Math" panose="02040503050406030204" pitchFamily="18" charset="0"/>
                            <a:ea typeface="Times New Roman" panose="02020603050405020304" pitchFamily="18" charset="0"/>
                            <a:cs typeface="Segoe UI" panose="020B0502040204020203" pitchFamily="34" charset="0"/>
                          </a:rPr>
                        </m:ctrlPr>
                      </m:accPr>
                      <m:e>
                        <m:r>
                          <a:rPr lang="pt-BR" sz="2200" i="1">
                            <a:solidFill>
                              <a:srgbClr val="000000"/>
                            </a:solidFill>
                            <a:effectLst/>
                            <a:latin typeface="Cambria Math" panose="02040503050406030204" pitchFamily="18" charset="0"/>
                            <a:ea typeface="Times New Roman" panose="02020603050405020304" pitchFamily="18" charset="0"/>
                            <a:cs typeface="Segoe UI" panose="020B0502040204020203" pitchFamily="34" charset="0"/>
                          </a:rPr>
                          <m:t>𝑑</m:t>
                        </m:r>
                        <m:r>
                          <a:rPr lang="pt-BR" sz="2200" i="1">
                            <a:solidFill>
                              <a:srgbClr val="000000"/>
                            </a:solidFill>
                            <a:effectLst/>
                            <a:latin typeface="Cambria Math" panose="02040503050406030204" pitchFamily="18" charset="0"/>
                            <a:ea typeface="Times New Roman" panose="02020603050405020304" pitchFamily="18" charset="0"/>
                            <a:cs typeface="Segoe UI" panose="020B0502040204020203" pitchFamily="34" charset="0"/>
                          </a:rPr>
                          <m:t> </m:t>
                        </m:r>
                      </m:e>
                    </m:acc>
                  </m:oMath>
                </a14:m>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a:t>
                </a:r>
                <a:endParaRPr lang="pt-BR" sz="2200" dirty="0">
                  <a:effectLst/>
                  <a:latin typeface="Times New Roman" panose="02020603050405020304" pitchFamily="18" charset="0"/>
                  <a:ea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C4B114A8-8C16-8AFD-E7E2-A57A28D38405}"/>
                  </a:ext>
                </a:extLst>
              </p:cNvPr>
              <p:cNvSpPr txBox="1">
                <a:spLocks noRot="1" noChangeAspect="1" noMove="1" noResize="1" noEditPoints="1" noAdjustHandles="1" noChangeArrowheads="1" noChangeShapeType="1" noTextEdit="1"/>
              </p:cNvSpPr>
              <p:nvPr/>
            </p:nvSpPr>
            <p:spPr>
              <a:xfrm>
                <a:off x="6172202" y="804226"/>
                <a:ext cx="6019798" cy="3320653"/>
              </a:xfrm>
              <a:prstGeom prst="rect">
                <a:avLst/>
              </a:prstGeom>
              <a:blipFill>
                <a:blip r:embed="rId7"/>
                <a:stretch>
                  <a:fillRect l="-1317" t="-734" r="-4357" b="-2752"/>
                </a:stretch>
              </a:blipFill>
            </p:spPr>
            <p:txBody>
              <a:bodyPr/>
              <a:lstStyle/>
              <a:p>
                <a:r>
                  <a:rPr lang="pt-BR">
                    <a:noFill/>
                  </a:rPr>
                  <a:t> </a:t>
                </a:r>
              </a:p>
            </p:txBody>
          </p:sp>
        </mc:Fallback>
      </mc:AlternateContent>
      <p:pic>
        <p:nvPicPr>
          <p:cNvPr id="9" name="Imagem 8">
            <a:extLst>
              <a:ext uri="{FF2B5EF4-FFF2-40B4-BE49-F238E27FC236}">
                <a16:creationId xmlns:a16="http://schemas.microsoft.com/office/drawing/2014/main" id="{E5354E50-D9D7-3757-F850-DD0D42BF14EA}"/>
              </a:ext>
            </a:extLst>
          </p:cNvPr>
          <p:cNvPicPr>
            <a:picLocks noChangeAspect="1"/>
          </p:cNvPicPr>
          <p:nvPr/>
        </p:nvPicPr>
        <p:blipFill rotWithShape="1">
          <a:blip r:embed="rId8"/>
          <a:srcRect l="1037" t="1993" r="2107" b="7021"/>
          <a:stretch>
            <a:fillRect/>
          </a:stretch>
        </p:blipFill>
        <p:spPr bwMode="auto">
          <a:xfrm>
            <a:off x="6842101" y="4387256"/>
            <a:ext cx="4680000" cy="171514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380888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7F8B50F-A45F-ABC5-96B0-F563CD8AB727}"/>
              </a:ext>
            </a:extLst>
          </p:cNvPr>
          <p:cNvSpPr txBox="1"/>
          <p:nvPr/>
        </p:nvSpPr>
        <p:spPr>
          <a:xfrm>
            <a:off x="0" y="772283"/>
            <a:ext cx="6096000" cy="1228413"/>
          </a:xfrm>
          <a:prstGeom prst="rect">
            <a:avLst/>
          </a:prstGeom>
          <a:noFill/>
        </p:spPr>
        <p:txBody>
          <a:bodyPr wrap="square">
            <a:spAutoFit/>
          </a:bodyPr>
          <a:lstStyle/>
          <a:p>
            <a:pPr algn="just">
              <a:lnSpc>
                <a:spcPct val="115000"/>
              </a:lnSpc>
            </a:pP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Os ângulos com medidas maiores que 0° e menores ou iguais que 180° podem ser classificados como: </a:t>
            </a:r>
            <a:r>
              <a:rPr lang="pt-BR" sz="2200" b="1"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raso</a:t>
            </a: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 </a:t>
            </a:r>
            <a:r>
              <a:rPr lang="pt-BR" sz="2200" b="1"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reto</a:t>
            </a: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 </a:t>
            </a:r>
            <a:r>
              <a:rPr lang="pt-BR" sz="2200" b="1"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agudo</a:t>
            </a: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 ou </a:t>
            </a:r>
            <a:r>
              <a:rPr lang="pt-BR" sz="2200" b="1"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obtuso</a:t>
            </a: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  </a:t>
            </a:r>
            <a:endParaRPr lang="pt-BR" sz="2200" dirty="0">
              <a:effectLst/>
              <a:latin typeface="Times New Roman" panose="02020603050405020304" pitchFamily="18" charset="0"/>
              <a:ea typeface="Times New Roman" panose="02020603050405020304" pitchFamily="18" charset="0"/>
            </a:endParaRPr>
          </a:p>
        </p:txBody>
      </p:sp>
      <p:pic>
        <p:nvPicPr>
          <p:cNvPr id="4" name="Imagem 3">
            <a:extLst>
              <a:ext uri="{FF2B5EF4-FFF2-40B4-BE49-F238E27FC236}">
                <a16:creationId xmlns:a16="http://schemas.microsoft.com/office/drawing/2014/main" id="{9524DD65-AE21-71A3-5F5A-ED27F8E2F6E5}"/>
              </a:ext>
            </a:extLst>
          </p:cNvPr>
          <p:cNvPicPr>
            <a:picLocks noChangeAspect="1"/>
          </p:cNvPicPr>
          <p:nvPr/>
        </p:nvPicPr>
        <p:blipFill>
          <a:blip r:embed="rId2"/>
          <a:srcRect r="44269"/>
          <a:stretch/>
        </p:blipFill>
        <p:spPr>
          <a:xfrm>
            <a:off x="654000" y="2000696"/>
            <a:ext cx="4788000" cy="4935718"/>
          </a:xfrm>
          <a:prstGeom prst="rect">
            <a:avLst/>
          </a:prstGeom>
        </p:spPr>
      </p:pic>
      <p:pic>
        <p:nvPicPr>
          <p:cNvPr id="5" name="Imagem 4">
            <a:extLst>
              <a:ext uri="{FF2B5EF4-FFF2-40B4-BE49-F238E27FC236}">
                <a16:creationId xmlns:a16="http://schemas.microsoft.com/office/drawing/2014/main" id="{CF425C3D-1C5F-0308-0FC8-3B251890B7D5}"/>
              </a:ext>
            </a:extLst>
          </p:cNvPr>
          <p:cNvPicPr>
            <a:picLocks noChangeAspect="1"/>
          </p:cNvPicPr>
          <p:nvPr/>
        </p:nvPicPr>
        <p:blipFill rotWithShape="1">
          <a:blip r:embed="rId3">
            <a:extLst>
              <a:ext uri="{28A0092B-C50C-407E-A947-70E740481C1C}">
                <a14:useLocalDpi xmlns:a14="http://schemas.microsoft.com/office/drawing/2010/main" val="0"/>
              </a:ext>
            </a:extLst>
          </a:blip>
          <a:srcRect l="1505" t="7077" r="63512"/>
          <a:stretch>
            <a:fillRect/>
          </a:stretch>
        </p:blipFill>
        <p:spPr bwMode="auto">
          <a:xfrm>
            <a:off x="6096000" y="772283"/>
            <a:ext cx="2880000" cy="678843"/>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70418252-C708-6E09-CDA7-D89B915465EE}"/>
              </a:ext>
            </a:extLst>
          </p:cNvPr>
          <p:cNvSpPr txBox="1"/>
          <p:nvPr/>
        </p:nvSpPr>
        <p:spPr>
          <a:xfrm>
            <a:off x="6096000" y="1524758"/>
            <a:ext cx="6096000" cy="1228413"/>
          </a:xfrm>
          <a:prstGeom prst="rect">
            <a:avLst/>
          </a:prstGeom>
          <a:noFill/>
        </p:spPr>
        <p:txBody>
          <a:bodyPr wrap="square">
            <a:spAutoFit/>
          </a:bodyPr>
          <a:lstStyle/>
          <a:p>
            <a:pPr algn="just">
              <a:lnSpc>
                <a:spcPct val="115000"/>
              </a:lnSpc>
            </a:pPr>
            <a:r>
              <a:rPr lang="pt-BR" sz="2200" b="1"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1.</a:t>
            </a: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 Indique a representação dos ângulos formados em cada imagem e classifique-os em </a:t>
            </a:r>
            <a:r>
              <a:rPr lang="pt-BR" sz="2200" b="1"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raso</a:t>
            </a: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 </a:t>
            </a:r>
            <a:r>
              <a:rPr lang="pt-BR" sz="2200" b="1"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reto</a:t>
            </a: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 </a:t>
            </a:r>
            <a:r>
              <a:rPr lang="pt-BR" sz="2200" b="1"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agudo</a:t>
            </a: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 ou </a:t>
            </a:r>
            <a:r>
              <a:rPr lang="pt-BR" sz="2200" b="1"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obtuso</a:t>
            </a: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  </a:t>
            </a:r>
            <a:endParaRPr lang="pt-BR" sz="2200" dirty="0">
              <a:effectLst/>
              <a:latin typeface="Times New Roman" panose="02020603050405020304" pitchFamily="18" charset="0"/>
              <a:ea typeface="Times New Roman" panose="02020603050405020304" pitchFamily="18" charset="0"/>
            </a:endParaRPr>
          </a:p>
        </p:txBody>
      </p:sp>
      <p:pic>
        <p:nvPicPr>
          <p:cNvPr id="8" name="Imagem 7">
            <a:extLst>
              <a:ext uri="{FF2B5EF4-FFF2-40B4-BE49-F238E27FC236}">
                <a16:creationId xmlns:a16="http://schemas.microsoft.com/office/drawing/2014/main" id="{5C7A058A-03A2-8AC5-B361-AF8104624294}"/>
              </a:ext>
            </a:extLst>
          </p:cNvPr>
          <p:cNvPicPr>
            <a:picLocks noChangeAspect="1"/>
          </p:cNvPicPr>
          <p:nvPr/>
        </p:nvPicPr>
        <p:blipFill>
          <a:blip r:embed="rId4"/>
          <a:srcRect r="47584" b="6732"/>
          <a:stretch/>
        </p:blipFill>
        <p:spPr>
          <a:xfrm>
            <a:off x="6984000" y="2992559"/>
            <a:ext cx="4320000" cy="3612652"/>
          </a:xfrm>
          <a:prstGeom prst="rect">
            <a:avLst/>
          </a:prstGeom>
        </p:spPr>
      </p:pic>
    </p:spTree>
    <p:extLst>
      <p:ext uri="{BB962C8B-B14F-4D97-AF65-F5344CB8AC3E}">
        <p14:creationId xmlns:p14="http://schemas.microsoft.com/office/powerpoint/2010/main" val="6451906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8490860-0293-A860-FCBA-EEC0685385A8}"/>
              </a:ext>
            </a:extLst>
          </p:cNvPr>
          <p:cNvPicPr>
            <a:picLocks noChangeAspect="1"/>
          </p:cNvPicPr>
          <p:nvPr/>
        </p:nvPicPr>
        <p:blipFill>
          <a:blip r:embed="rId2"/>
          <a:stretch>
            <a:fillRect/>
          </a:stretch>
        </p:blipFill>
        <p:spPr>
          <a:xfrm>
            <a:off x="227762" y="812727"/>
            <a:ext cx="5400000" cy="2014285"/>
          </a:xfrm>
          <a:prstGeom prst="rect">
            <a:avLst/>
          </a:prstGeom>
        </p:spPr>
      </p:pic>
      <p:sp>
        <p:nvSpPr>
          <p:cNvPr id="5" name="CaixaDeTexto 4">
            <a:extLst>
              <a:ext uri="{FF2B5EF4-FFF2-40B4-BE49-F238E27FC236}">
                <a16:creationId xmlns:a16="http://schemas.microsoft.com/office/drawing/2014/main" id="{1BAA37D6-204B-9471-17AC-24A1922E719A}"/>
              </a:ext>
            </a:extLst>
          </p:cNvPr>
          <p:cNvSpPr txBox="1"/>
          <p:nvPr/>
        </p:nvSpPr>
        <p:spPr>
          <a:xfrm>
            <a:off x="0" y="2890100"/>
            <a:ext cx="6096000" cy="839076"/>
          </a:xfrm>
          <a:prstGeom prst="rect">
            <a:avLst/>
          </a:prstGeom>
          <a:noFill/>
        </p:spPr>
        <p:txBody>
          <a:bodyPr wrap="square">
            <a:spAutoFit/>
          </a:bodyPr>
          <a:lstStyle/>
          <a:p>
            <a:pPr algn="just">
              <a:lnSpc>
                <a:spcPct val="115000"/>
              </a:lnSpc>
            </a:pPr>
            <a:r>
              <a:rPr lang="pt-BR" sz="2200" b="1"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Item 1. </a:t>
            </a: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O relógio a seguir, está marcando um horário exato.</a:t>
            </a:r>
            <a:r>
              <a:rPr lang="pt-BR" sz="2200" b="1"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 </a:t>
            </a:r>
            <a:endParaRPr lang="pt-BR" sz="2200" dirty="0">
              <a:effectLst/>
              <a:latin typeface="Times New Roman" panose="02020603050405020304" pitchFamily="18" charset="0"/>
              <a:ea typeface="Times New Roman" panose="02020603050405020304" pitchFamily="18" charset="0"/>
            </a:endParaRPr>
          </a:p>
        </p:txBody>
      </p:sp>
      <p:pic>
        <p:nvPicPr>
          <p:cNvPr id="6" name="Imagem 5">
            <a:extLst>
              <a:ext uri="{FF2B5EF4-FFF2-40B4-BE49-F238E27FC236}">
                <a16:creationId xmlns:a16="http://schemas.microsoft.com/office/drawing/2014/main" id="{E1B60A47-D5C7-593A-56E5-0D212FE5FD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47050" y="3690786"/>
            <a:ext cx="1440000" cy="1427294"/>
          </a:xfrm>
          <a:prstGeom prst="rect">
            <a:avLst/>
          </a:prstGeom>
        </p:spPr>
      </p:pic>
      <p:sp>
        <p:nvSpPr>
          <p:cNvPr id="8" name="CaixaDeTexto 7">
            <a:extLst>
              <a:ext uri="{FF2B5EF4-FFF2-40B4-BE49-F238E27FC236}">
                <a16:creationId xmlns:a16="http://schemas.microsoft.com/office/drawing/2014/main" id="{A10C3588-373D-446C-FA2E-FB92AA52CBD7}"/>
              </a:ext>
            </a:extLst>
          </p:cNvPr>
          <p:cNvSpPr txBox="1"/>
          <p:nvPr/>
        </p:nvSpPr>
        <p:spPr>
          <a:xfrm>
            <a:off x="-38100" y="5114978"/>
            <a:ext cx="6134100" cy="769441"/>
          </a:xfrm>
          <a:prstGeom prst="rect">
            <a:avLst/>
          </a:prstGeom>
          <a:noFill/>
        </p:spPr>
        <p:txBody>
          <a:bodyPr wrap="square">
            <a:spAutoFit/>
          </a:bodyPr>
          <a:lstStyle/>
          <a:p>
            <a:pPr algn="just"/>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O menor ângulo formado pelos ponteiros desse relógio é classificado como</a:t>
            </a:r>
            <a:endParaRPr lang="pt-BR" sz="2200" dirty="0">
              <a:effectLst/>
              <a:latin typeface="Times New Roman" panose="02020603050405020304" pitchFamily="18" charset="0"/>
              <a:ea typeface="Times New Roman" panose="02020603050405020304" pitchFamily="18" charset="0"/>
            </a:endParaRPr>
          </a:p>
        </p:txBody>
      </p:sp>
      <p:pic>
        <p:nvPicPr>
          <p:cNvPr id="9" name="Imagem 8">
            <a:extLst>
              <a:ext uri="{FF2B5EF4-FFF2-40B4-BE49-F238E27FC236}">
                <a16:creationId xmlns:a16="http://schemas.microsoft.com/office/drawing/2014/main" id="{5BE9A195-634C-5E09-2F23-E5E54F6BAB79}"/>
              </a:ext>
            </a:extLst>
          </p:cNvPr>
          <p:cNvPicPr>
            <a:picLocks noChangeAspect="1"/>
          </p:cNvPicPr>
          <p:nvPr/>
        </p:nvPicPr>
        <p:blipFill>
          <a:blip r:embed="rId4"/>
          <a:srcRect r="68913" b="30414"/>
          <a:stretch/>
        </p:blipFill>
        <p:spPr>
          <a:xfrm>
            <a:off x="587762" y="5884419"/>
            <a:ext cx="4680000" cy="1083139"/>
          </a:xfrm>
          <a:prstGeom prst="rect">
            <a:avLst/>
          </a:prstGeom>
        </p:spPr>
      </p:pic>
    </p:spTree>
    <p:extLst>
      <p:ext uri="{BB962C8B-B14F-4D97-AF65-F5344CB8AC3E}">
        <p14:creationId xmlns:p14="http://schemas.microsoft.com/office/powerpoint/2010/main" val="24078343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C03D7373-D45A-0066-FF7F-DAC66F90E148}"/>
              </a:ext>
            </a:extLst>
          </p:cNvPr>
          <p:cNvPicPr>
            <a:picLocks noChangeAspect="1"/>
          </p:cNvPicPr>
          <p:nvPr/>
        </p:nvPicPr>
        <p:blipFill rotWithShape="1">
          <a:blip r:embed="rId2">
            <a:extLst>
              <a:ext uri="{28A0092B-C50C-407E-A947-70E740481C1C}">
                <a14:useLocalDpi xmlns:a14="http://schemas.microsoft.com/office/drawing/2010/main" val="0"/>
              </a:ext>
            </a:extLst>
          </a:blip>
          <a:srcRect l="808" r="2454" b="4321"/>
          <a:stretch>
            <a:fillRect/>
          </a:stretch>
        </p:blipFill>
        <p:spPr bwMode="auto">
          <a:xfrm>
            <a:off x="83185" y="806132"/>
            <a:ext cx="2880000" cy="59588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1DA8ADBB-904B-3157-4D92-3EB0817D9E96}"/>
              </a:ext>
            </a:extLst>
          </p:cNvPr>
          <p:cNvSpPr txBox="1"/>
          <p:nvPr/>
        </p:nvSpPr>
        <p:spPr>
          <a:xfrm>
            <a:off x="0" y="1511009"/>
            <a:ext cx="6096000" cy="2007088"/>
          </a:xfrm>
          <a:prstGeom prst="rect">
            <a:avLst/>
          </a:prstGeom>
          <a:noFill/>
        </p:spPr>
        <p:txBody>
          <a:bodyPr wrap="square">
            <a:spAutoFit/>
          </a:bodyPr>
          <a:lstStyle/>
          <a:p>
            <a:pPr marL="342900" lvl="0" indent="-342900" algn="just">
              <a:lnSpc>
                <a:spcPct val="115000"/>
              </a:lnSpc>
              <a:buFont typeface="Wingdings" panose="05000000000000000000" pitchFamily="2" charset="2"/>
              <a:buChar char=""/>
            </a:pPr>
            <a:r>
              <a:rPr lang="pt-BR" sz="2200" b="1"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Ângulos adjacentes</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dirty="0">
                <a:solidFill>
                  <a:srgbClr val="000000"/>
                </a:solidFill>
                <a:effectLst/>
                <a:latin typeface="Arial Narrow" panose="020B0606020202030204" pitchFamily="34" charset="0"/>
                <a:ea typeface="Times New Roman" panose="02020603050405020304" pitchFamily="18" charset="0"/>
              </a:rPr>
              <a:t>Dois ângulos são adjacentes quando compartilham o mesmo vértice e possuem uma mesma semirreta como lado em comum.</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b="1" dirty="0">
                <a:solidFill>
                  <a:srgbClr val="000000"/>
                </a:solidFill>
                <a:effectLst/>
                <a:latin typeface="Arial Narrow" panose="020B0606020202030204" pitchFamily="34" charset="0"/>
                <a:ea typeface="Times New Roman" panose="02020603050405020304" pitchFamily="18" charset="0"/>
              </a:rPr>
              <a:t>Exemplo: </a:t>
            </a:r>
            <a:endParaRPr lang="pt-BR" sz="2200" dirty="0">
              <a:effectLst/>
              <a:latin typeface="Times New Roman" panose="02020603050405020304" pitchFamily="18" charset="0"/>
              <a:ea typeface="Times New Roman" panose="02020603050405020304" pitchFamily="18" charset="0"/>
            </a:endParaRPr>
          </a:p>
        </p:txBody>
      </p:sp>
      <p:pic>
        <p:nvPicPr>
          <p:cNvPr id="5" name="Imagem 4">
            <a:extLst>
              <a:ext uri="{FF2B5EF4-FFF2-40B4-BE49-F238E27FC236}">
                <a16:creationId xmlns:a16="http://schemas.microsoft.com/office/drawing/2014/main" id="{3CDE97F2-BCF0-539B-AA01-77E0F77C5FDF}"/>
              </a:ext>
            </a:extLst>
          </p:cNvPr>
          <p:cNvPicPr>
            <a:picLocks noChangeAspect="1"/>
          </p:cNvPicPr>
          <p:nvPr/>
        </p:nvPicPr>
        <p:blipFill>
          <a:blip r:embed="rId3"/>
          <a:srcRect r="47134" b="17516"/>
          <a:stretch/>
        </p:blipFill>
        <p:spPr>
          <a:xfrm>
            <a:off x="708000" y="3527622"/>
            <a:ext cx="4680000" cy="1610399"/>
          </a:xfrm>
          <a:prstGeom prst="rect">
            <a:avLst/>
          </a:prstGeom>
        </p:spPr>
      </p:pic>
      <p:pic>
        <p:nvPicPr>
          <p:cNvPr id="6" name="Imagem 5">
            <a:extLst>
              <a:ext uri="{FF2B5EF4-FFF2-40B4-BE49-F238E27FC236}">
                <a16:creationId xmlns:a16="http://schemas.microsoft.com/office/drawing/2014/main" id="{AD0A6A1D-7E2A-3792-06DD-EF5CD1343A9B}"/>
              </a:ext>
            </a:extLst>
          </p:cNvPr>
          <p:cNvPicPr>
            <a:picLocks noChangeAspect="1"/>
          </p:cNvPicPr>
          <p:nvPr/>
        </p:nvPicPr>
        <p:blipFill>
          <a:blip r:embed="rId4"/>
          <a:srcRect r="46889" b="6407"/>
          <a:stretch/>
        </p:blipFill>
        <p:spPr>
          <a:xfrm>
            <a:off x="6699226" y="967740"/>
            <a:ext cx="4680000" cy="4499841"/>
          </a:xfrm>
          <a:prstGeom prst="rect">
            <a:avLst/>
          </a:prstGeom>
        </p:spPr>
      </p:pic>
    </p:spTree>
    <p:extLst>
      <p:ext uri="{BB962C8B-B14F-4D97-AF65-F5344CB8AC3E}">
        <p14:creationId xmlns:p14="http://schemas.microsoft.com/office/powerpoint/2010/main" val="10018520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452C669-842F-2DD0-43F8-C56A9C45C7B9}"/>
              </a:ext>
            </a:extLst>
          </p:cNvPr>
          <p:cNvSpPr txBox="1"/>
          <p:nvPr/>
        </p:nvSpPr>
        <p:spPr>
          <a:xfrm>
            <a:off x="0" y="879709"/>
            <a:ext cx="6096000" cy="1228413"/>
          </a:xfrm>
          <a:prstGeom prst="rect">
            <a:avLst/>
          </a:prstGeom>
          <a:noFill/>
        </p:spPr>
        <p:txBody>
          <a:bodyPr wrap="square">
            <a:spAutoFit/>
          </a:bodyPr>
          <a:lstStyle/>
          <a:p>
            <a:pPr marL="342900" lvl="0" indent="-342900" algn="just">
              <a:lnSpc>
                <a:spcPct val="115000"/>
              </a:lnSpc>
              <a:buFont typeface="Wingdings" panose="05000000000000000000" pitchFamily="2" charset="2"/>
              <a:buChar char=""/>
            </a:pPr>
            <a:r>
              <a:rPr lang="pt-BR" sz="2200" b="1"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Ângulos complementares</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Dois ângulos são </a:t>
            </a:r>
            <a:r>
              <a:rPr lang="pt-BR" sz="2200" b="1"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complementares</a:t>
            </a: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 quando a </a:t>
            </a:r>
            <a:r>
              <a:rPr lang="pt-BR" sz="2200" b="1"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soma</a:t>
            </a: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 de suas medidas é </a:t>
            </a:r>
            <a:r>
              <a:rPr lang="pt-BR" sz="2200" b="1"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igual a 90º</a:t>
            </a: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a:t>
            </a:r>
            <a:endParaRPr lang="pt-BR" sz="2200" dirty="0">
              <a:effectLst/>
              <a:latin typeface="Times New Roman" panose="02020603050405020304" pitchFamily="18" charset="0"/>
              <a:ea typeface="Times New Roman" panose="02020603050405020304" pitchFamily="18" charset="0"/>
            </a:endParaRPr>
          </a:p>
        </p:txBody>
      </p:sp>
      <p:sp>
        <p:nvSpPr>
          <p:cNvPr id="5" name="CaixaDeTexto 4">
            <a:extLst>
              <a:ext uri="{FF2B5EF4-FFF2-40B4-BE49-F238E27FC236}">
                <a16:creationId xmlns:a16="http://schemas.microsoft.com/office/drawing/2014/main" id="{818C6631-5D2E-CF7D-394B-58CA0EE79DBC}"/>
              </a:ext>
            </a:extLst>
          </p:cNvPr>
          <p:cNvSpPr txBox="1"/>
          <p:nvPr/>
        </p:nvSpPr>
        <p:spPr>
          <a:xfrm>
            <a:off x="6096000" y="774934"/>
            <a:ext cx="6134100" cy="1228413"/>
          </a:xfrm>
          <a:prstGeom prst="rect">
            <a:avLst/>
          </a:prstGeom>
          <a:noFill/>
        </p:spPr>
        <p:txBody>
          <a:bodyPr wrap="square">
            <a:spAutoFit/>
          </a:bodyPr>
          <a:lstStyle/>
          <a:p>
            <a:pPr marL="342900" lvl="0" indent="-342900" algn="just">
              <a:lnSpc>
                <a:spcPct val="115000"/>
              </a:lnSpc>
              <a:buFont typeface="Wingdings" panose="05000000000000000000" pitchFamily="2" charset="2"/>
              <a:buChar char=""/>
            </a:pPr>
            <a:r>
              <a:rPr lang="pt-BR" sz="2200" b="1"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Ângulos suplementares</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Dois ângulos são </a:t>
            </a:r>
            <a:r>
              <a:rPr lang="pt-BR" sz="2200" b="1"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suplementares</a:t>
            </a: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 quando a </a:t>
            </a:r>
            <a:r>
              <a:rPr lang="pt-BR" sz="2200" b="1"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soma</a:t>
            </a: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 de suas medidas é </a:t>
            </a:r>
            <a:r>
              <a:rPr lang="pt-BR" sz="2200" b="1"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igual a 180º</a:t>
            </a: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a:t>
            </a:r>
            <a:endParaRPr lang="pt-BR" sz="2200" dirty="0">
              <a:effectLst/>
              <a:latin typeface="Times New Roman" panose="02020603050405020304" pitchFamily="18" charset="0"/>
              <a:ea typeface="Times New Roman" panose="02020603050405020304" pitchFamily="18" charset="0"/>
            </a:endParaRPr>
          </a:p>
        </p:txBody>
      </p:sp>
      <p:pic>
        <p:nvPicPr>
          <p:cNvPr id="6" name="Imagem 5">
            <a:extLst>
              <a:ext uri="{FF2B5EF4-FFF2-40B4-BE49-F238E27FC236}">
                <a16:creationId xmlns:a16="http://schemas.microsoft.com/office/drawing/2014/main" id="{043AD053-01DA-8474-26F9-08C1911D88F0}"/>
              </a:ext>
            </a:extLst>
          </p:cNvPr>
          <p:cNvPicPr>
            <a:picLocks noChangeAspect="1"/>
          </p:cNvPicPr>
          <p:nvPr/>
        </p:nvPicPr>
        <p:blipFill>
          <a:blip r:embed="rId2"/>
          <a:stretch>
            <a:fillRect/>
          </a:stretch>
        </p:blipFill>
        <p:spPr>
          <a:xfrm>
            <a:off x="1608000" y="2387917"/>
            <a:ext cx="2880000" cy="2713065"/>
          </a:xfrm>
          <a:prstGeom prst="rect">
            <a:avLst/>
          </a:prstGeom>
        </p:spPr>
      </p:pic>
      <p:pic>
        <p:nvPicPr>
          <p:cNvPr id="7" name="Imagem 6">
            <a:extLst>
              <a:ext uri="{FF2B5EF4-FFF2-40B4-BE49-F238E27FC236}">
                <a16:creationId xmlns:a16="http://schemas.microsoft.com/office/drawing/2014/main" id="{C94F469D-6C86-1F92-F366-5818B0210BAB}"/>
              </a:ext>
            </a:extLst>
          </p:cNvPr>
          <p:cNvPicPr>
            <a:picLocks noChangeAspect="1"/>
          </p:cNvPicPr>
          <p:nvPr/>
        </p:nvPicPr>
        <p:blipFill>
          <a:blip r:embed="rId3"/>
          <a:stretch>
            <a:fillRect/>
          </a:stretch>
        </p:blipFill>
        <p:spPr>
          <a:xfrm>
            <a:off x="7704000" y="2988347"/>
            <a:ext cx="2880000" cy="1512204"/>
          </a:xfrm>
          <a:prstGeom prst="rect">
            <a:avLst/>
          </a:prstGeom>
        </p:spPr>
      </p:pic>
    </p:spTree>
    <p:extLst>
      <p:ext uri="{BB962C8B-B14F-4D97-AF65-F5344CB8AC3E}">
        <p14:creationId xmlns:p14="http://schemas.microsoft.com/office/powerpoint/2010/main" val="527905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388A9A3-63B9-50E9-0D8E-B3C5BFA1F1C1}"/>
              </a:ext>
            </a:extLst>
          </p:cNvPr>
          <p:cNvSpPr txBox="1"/>
          <p:nvPr/>
        </p:nvSpPr>
        <p:spPr>
          <a:xfrm>
            <a:off x="0" y="758943"/>
            <a:ext cx="6096000" cy="4270849"/>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Operações com ângulos complementares e suplementares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Sabendo que dois ângulos são complementares ou suplementares, podemos estabelecer uma equação entre suas medidas. Assim, conhecendo a medida de um dos ângulos, é possível determinar a medida do outro.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seguir, aplicaremos esse conceito em alguns exemplos para compreender como calcular medidas desconhecidas de ângulos.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500C5E92-53A5-805B-85E7-F89E91C65D01}"/>
                  </a:ext>
                </a:extLst>
              </p:cNvPr>
              <p:cNvSpPr txBox="1"/>
              <p:nvPr/>
            </p:nvSpPr>
            <p:spPr>
              <a:xfrm>
                <a:off x="6057900" y="758943"/>
                <a:ext cx="6134100"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1:</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Qual é o valor de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𝛼</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sabendo que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𝛼</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𝛽</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são complementares?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500C5E92-53A5-805B-85E7-F89E91C65D01}"/>
                  </a:ext>
                </a:extLst>
              </p:cNvPr>
              <p:cNvSpPr txBox="1">
                <a:spLocks noRot="1" noChangeAspect="1" noMove="1" noResize="1" noEditPoints="1" noAdjustHandles="1" noChangeArrowheads="1" noChangeShapeType="1" noTextEdit="1"/>
              </p:cNvSpPr>
              <p:nvPr/>
            </p:nvSpPr>
            <p:spPr>
              <a:xfrm>
                <a:off x="6057900" y="758943"/>
                <a:ext cx="6134100" cy="848437"/>
              </a:xfrm>
              <a:prstGeom prst="rect">
                <a:avLst/>
              </a:prstGeom>
              <a:blipFill>
                <a:blip r:embed="rId2"/>
                <a:stretch>
                  <a:fillRect l="-1292" t="-2857" r="-1292" b="-12857"/>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1097E446-BDA0-3A84-D397-4446C568ECB7}"/>
              </a:ext>
            </a:extLst>
          </p:cNvPr>
          <p:cNvPicPr>
            <a:picLocks noChangeAspect="1"/>
          </p:cNvPicPr>
          <p:nvPr/>
        </p:nvPicPr>
        <p:blipFill>
          <a:blip r:embed="rId3"/>
          <a:stretch>
            <a:fillRect/>
          </a:stretch>
        </p:blipFill>
        <p:spPr>
          <a:xfrm>
            <a:off x="8044950" y="1607380"/>
            <a:ext cx="2160000" cy="1942761"/>
          </a:xfrm>
          <a:prstGeom prst="rect">
            <a:avLst/>
          </a:prstGeom>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D42471D0-EF62-E6A2-1A57-558EDD25F96B}"/>
                  </a:ext>
                </a:extLst>
              </p:cNvPr>
              <p:cNvSpPr txBox="1"/>
              <p:nvPr/>
            </p:nvSpPr>
            <p:spPr>
              <a:xfrm>
                <a:off x="6181725" y="3550141"/>
                <a:ext cx="6172200" cy="3077766"/>
              </a:xfrm>
              <a:prstGeom prst="rect">
                <a:avLst/>
              </a:prstGeom>
              <a:noFill/>
            </p:spPr>
            <p:txBody>
              <a:bodyPr wrap="square">
                <a:spAutoFit/>
              </a:bodyPr>
              <a:lstStyle/>
              <a:p>
                <a:pPr algn="just">
                  <a:spcAft>
                    <a:spcPts val="800"/>
                  </a:spcAft>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𝛼</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𝛽</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=90°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Como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𝛽</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=55°</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temos que: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𝛼</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+55°=90°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𝛼</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=90°−55° </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𝛼</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35°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Então, o valor de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𝛼</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é 35°.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D42471D0-EF62-E6A2-1A57-558EDD25F96B}"/>
                  </a:ext>
                </a:extLst>
              </p:cNvPr>
              <p:cNvSpPr txBox="1">
                <a:spLocks noRot="1" noChangeAspect="1" noMove="1" noResize="1" noEditPoints="1" noAdjustHandles="1" noChangeArrowheads="1" noChangeShapeType="1" noTextEdit="1"/>
              </p:cNvSpPr>
              <p:nvPr/>
            </p:nvSpPr>
            <p:spPr>
              <a:xfrm>
                <a:off x="6181725" y="3550141"/>
                <a:ext cx="6172200" cy="3077766"/>
              </a:xfrm>
              <a:prstGeom prst="rect">
                <a:avLst/>
              </a:prstGeom>
              <a:blipFill>
                <a:blip r:embed="rId4"/>
                <a:stretch>
                  <a:fillRect l="-1283" t="-1386" b="-2970"/>
                </a:stretch>
              </a:blipFill>
            </p:spPr>
            <p:txBody>
              <a:bodyPr/>
              <a:lstStyle/>
              <a:p>
                <a:r>
                  <a:rPr lang="pt-BR">
                    <a:noFill/>
                  </a:rPr>
                  <a:t> </a:t>
                </a:r>
              </a:p>
            </p:txBody>
          </p:sp>
        </mc:Fallback>
      </mc:AlternateContent>
    </p:spTree>
    <p:extLst>
      <p:ext uri="{BB962C8B-B14F-4D97-AF65-F5344CB8AC3E}">
        <p14:creationId xmlns:p14="http://schemas.microsoft.com/office/powerpoint/2010/main" val="42804740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D023D18-C160-C433-C106-4F317F4D5089}"/>
              </a:ext>
            </a:extLst>
          </p:cNvPr>
          <p:cNvSpPr txBox="1"/>
          <p:nvPr/>
        </p:nvSpPr>
        <p:spPr>
          <a:xfrm>
            <a:off x="0" y="768468"/>
            <a:ext cx="6096000"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2: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Os ângulos, a seguir, são complementares, calcule a medida de cada um desses ângulos.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E8DC323F-C2BD-B94F-FD42-9F68DB664FD4}"/>
              </a:ext>
            </a:extLst>
          </p:cNvPr>
          <p:cNvPicPr>
            <a:picLocks noChangeAspect="1"/>
          </p:cNvPicPr>
          <p:nvPr/>
        </p:nvPicPr>
        <p:blipFill>
          <a:blip r:embed="rId2"/>
          <a:stretch>
            <a:fillRect/>
          </a:stretch>
        </p:blipFill>
        <p:spPr>
          <a:xfrm>
            <a:off x="2328000" y="1616905"/>
            <a:ext cx="1440000" cy="2089936"/>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F3F6111D-5A97-A8CA-D8DF-64345CE8CBD3}"/>
                  </a:ext>
                </a:extLst>
              </p:cNvPr>
              <p:cNvSpPr txBox="1"/>
              <p:nvPr/>
            </p:nvSpPr>
            <p:spPr>
              <a:xfrm>
                <a:off x="0" y="3788010"/>
                <a:ext cx="6134100" cy="2436949"/>
              </a:xfrm>
              <a:prstGeom prst="rect">
                <a:avLst/>
              </a:prstGeom>
              <a:noFill/>
            </p:spPr>
            <p:txBody>
              <a:bodyPr wrap="square">
                <a:spAutoFit/>
              </a:bodyPr>
              <a:lstStyle/>
              <a:p>
                <a:pPr algn="just">
                  <a:lnSpc>
                    <a:spcPct val="115000"/>
                  </a:lnSpc>
                  <a:spcAft>
                    <a:spcPts val="800"/>
                  </a:spcAft>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Medida do ângulo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𝑚</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A</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Ô</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B</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Medida do ângulo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𝑚</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B</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Ô</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C</m:t>
                        </m:r>
                      </m:e>
                    </m:d>
                    <m:r>
                      <a:rPr lang="pt-BR" sz="2200" kern="100">
                        <a:effectLst/>
                        <a:latin typeface="Cambria Math" panose="02040503050406030204" pitchFamily="18" charset="0"/>
                        <a:ea typeface="Aptos" panose="020B0004020202020204" pitchFamily="34" charset="0"/>
                        <a:cs typeface="Times New Roman" panose="02020603050405020304" pitchFamily="18" charset="0"/>
                      </a:rPr>
                      <m:t>=4</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+25°</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Como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𝐴</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Ô</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𝐵</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𝐵</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Ô</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𝐶</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são complementares, a soma de suas medidas é igual 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90°</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Assim, escrevemos a equação: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F3F6111D-5A97-A8CA-D8DF-64345CE8CBD3}"/>
                  </a:ext>
                </a:extLst>
              </p:cNvPr>
              <p:cNvSpPr txBox="1">
                <a:spLocks noRot="1" noChangeAspect="1" noMove="1" noResize="1" noEditPoints="1" noAdjustHandles="1" noChangeArrowheads="1" noChangeShapeType="1" noTextEdit="1"/>
              </p:cNvSpPr>
              <p:nvPr/>
            </p:nvSpPr>
            <p:spPr>
              <a:xfrm>
                <a:off x="0" y="3788010"/>
                <a:ext cx="6134100" cy="2436949"/>
              </a:xfrm>
              <a:prstGeom prst="rect">
                <a:avLst/>
              </a:prstGeom>
              <a:blipFill>
                <a:blip r:embed="rId3"/>
                <a:stretch>
                  <a:fillRect l="-1292" t="-750" r="-1292" b="-40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567D19DF-A310-812B-B52C-B86BC8B6A2C6}"/>
                  </a:ext>
                </a:extLst>
              </p:cNvPr>
              <p:cNvSpPr txBox="1"/>
              <p:nvPr/>
            </p:nvSpPr>
            <p:spPr>
              <a:xfrm>
                <a:off x="6096000" y="768468"/>
                <a:ext cx="6134100" cy="3818931"/>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pt-BR" sz="2200" i="1" kern="100" smtClean="0">
                          <a:effectLst/>
                          <a:latin typeface="Cambria Math" panose="02040503050406030204" pitchFamily="18" charset="0"/>
                          <a:ea typeface="Times New Roman" panose="02020603050405020304" pitchFamily="18" charset="0"/>
                          <a:cs typeface="Times New Roman" panose="02020603050405020304" pitchFamily="18" charset="0"/>
                        </a:rPr>
                        <m:t>𝑚</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𝐴</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Ô</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𝐵</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𝑚</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𝐵</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Ô</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𝐶</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=90°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+ 5°</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+ 25°</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90°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+ 4</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+ 5° + 25° = 90°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6</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+ 30° = 90°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6</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90° − 30°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6</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60° </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60°</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6</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10°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Determinando a medida de cada ângulo, substituindo </a:t>
                </a:r>
                <a14:m>
                  <m:oMath xmlns:m="http://schemas.openxmlformats.org/officeDocument/2006/math">
                    <m:r>
                      <a:rPr lang="pt-BR" sz="2200"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=10°</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obtemos: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567D19DF-A310-812B-B52C-B86BC8B6A2C6}"/>
                  </a:ext>
                </a:extLst>
              </p:cNvPr>
              <p:cNvSpPr txBox="1">
                <a:spLocks noRot="1" noChangeAspect="1" noMove="1" noResize="1" noEditPoints="1" noAdjustHandles="1" noChangeArrowheads="1" noChangeShapeType="1" noTextEdit="1"/>
              </p:cNvSpPr>
              <p:nvPr/>
            </p:nvSpPr>
            <p:spPr>
              <a:xfrm>
                <a:off x="6096000" y="768468"/>
                <a:ext cx="6134100" cy="3818931"/>
              </a:xfrm>
              <a:prstGeom prst="rect">
                <a:avLst/>
              </a:prstGeom>
              <a:blipFill>
                <a:blip r:embed="rId4"/>
                <a:stretch>
                  <a:fillRect l="-1292" b="-2073"/>
                </a:stretch>
              </a:blipFill>
            </p:spPr>
            <p:txBody>
              <a:bodyPr/>
              <a:lstStyle/>
              <a:p>
                <a:r>
                  <a:rPr lang="pt-BR">
                    <a:noFill/>
                  </a:rPr>
                  <a:t> </a:t>
                </a:r>
              </a:p>
            </p:txBody>
          </p:sp>
        </mc:Fallback>
      </mc:AlternateContent>
      <p:pic>
        <p:nvPicPr>
          <p:cNvPr id="9" name="Imagem 8">
            <a:extLst>
              <a:ext uri="{FF2B5EF4-FFF2-40B4-BE49-F238E27FC236}">
                <a16:creationId xmlns:a16="http://schemas.microsoft.com/office/drawing/2014/main" id="{FBBF0FAC-BE69-63BC-DFB3-C2713BF63538}"/>
              </a:ext>
            </a:extLst>
          </p:cNvPr>
          <p:cNvPicPr>
            <a:picLocks noChangeAspect="1"/>
          </p:cNvPicPr>
          <p:nvPr/>
        </p:nvPicPr>
        <p:blipFill>
          <a:blip r:embed="rId5"/>
          <a:srcRect l="33952" r="35529" b="22293"/>
          <a:stretch/>
        </p:blipFill>
        <p:spPr>
          <a:xfrm>
            <a:off x="6842100" y="4587399"/>
            <a:ext cx="4680000" cy="1797508"/>
          </a:xfrm>
          <a:prstGeom prst="rect">
            <a:avLst/>
          </a:prstGeom>
        </p:spPr>
      </p:pic>
    </p:spTree>
    <p:extLst>
      <p:ext uri="{BB962C8B-B14F-4D97-AF65-F5344CB8AC3E}">
        <p14:creationId xmlns:p14="http://schemas.microsoft.com/office/powerpoint/2010/main" val="29371810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371C7DFE-11FA-FD8D-DDD0-787BBEF53013}"/>
                  </a:ext>
                </a:extLst>
              </p:cNvPr>
              <p:cNvSpPr txBox="1"/>
              <p:nvPr/>
            </p:nvSpPr>
            <p:spPr>
              <a:xfrm>
                <a:off x="0" y="835143"/>
                <a:ext cx="6096000"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3:</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Sabendo que os ângulos são suplementares, determine o valor de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𝛼</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371C7DFE-11FA-FD8D-DDD0-787BBEF53013}"/>
                  </a:ext>
                </a:extLst>
              </p:cNvPr>
              <p:cNvSpPr txBox="1">
                <a:spLocks noRot="1" noChangeAspect="1" noMove="1" noResize="1" noEditPoints="1" noAdjustHandles="1" noChangeArrowheads="1" noChangeShapeType="1" noTextEdit="1"/>
              </p:cNvSpPr>
              <p:nvPr/>
            </p:nvSpPr>
            <p:spPr>
              <a:xfrm>
                <a:off x="0" y="835143"/>
                <a:ext cx="6096000" cy="848437"/>
              </a:xfrm>
              <a:prstGeom prst="rect">
                <a:avLst/>
              </a:prstGeom>
              <a:blipFill>
                <a:blip r:embed="rId2"/>
                <a:stretch>
                  <a:fillRect l="-1300" t="-3597" r="-1300" b="-12950"/>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177EBF90-B179-E30B-2EEA-E0AFEAAE01C7}"/>
              </a:ext>
            </a:extLst>
          </p:cNvPr>
          <p:cNvPicPr>
            <a:picLocks noChangeAspect="1"/>
          </p:cNvPicPr>
          <p:nvPr/>
        </p:nvPicPr>
        <p:blipFill>
          <a:blip r:embed="rId3"/>
          <a:stretch>
            <a:fillRect/>
          </a:stretch>
        </p:blipFill>
        <p:spPr>
          <a:xfrm>
            <a:off x="1880551" y="1612900"/>
            <a:ext cx="2160000" cy="1019497"/>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E53DD4D8-0CE2-B991-5D35-CC5D5955B9D0}"/>
                  </a:ext>
                </a:extLst>
              </p:cNvPr>
              <p:cNvSpPr txBox="1"/>
              <p:nvPr/>
            </p:nvSpPr>
            <p:spPr>
              <a:xfrm>
                <a:off x="-38100" y="2932415"/>
                <a:ext cx="6134100" cy="3308085"/>
              </a:xfrm>
              <a:prstGeom prst="rect">
                <a:avLst/>
              </a:prstGeom>
              <a:noFill/>
            </p:spPr>
            <p:txBody>
              <a:bodyPr wrap="square">
                <a:spAutoFit/>
              </a:bodyPr>
              <a:lstStyle/>
              <a:p>
                <a:pPr algn="just">
                  <a:lnSpc>
                    <a:spcPct val="115000"/>
                  </a:lnSpc>
                  <a:spcAft>
                    <a:spcPts val="800"/>
                  </a:spcAft>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Como o ângulo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𝛼</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é suplementar a 135°,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𝛼</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+135°=180°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α</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180°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135°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α</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45°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Então, o valor de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𝛼</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é 45°.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E53DD4D8-0CE2-B991-5D35-CC5D5955B9D0}"/>
                  </a:ext>
                </a:extLst>
              </p:cNvPr>
              <p:cNvSpPr txBox="1">
                <a:spLocks noRot="1" noChangeAspect="1" noMove="1" noResize="1" noEditPoints="1" noAdjustHandles="1" noChangeArrowheads="1" noChangeShapeType="1" noTextEdit="1"/>
              </p:cNvSpPr>
              <p:nvPr/>
            </p:nvSpPr>
            <p:spPr>
              <a:xfrm>
                <a:off x="-38100" y="2932415"/>
                <a:ext cx="6134100" cy="3308085"/>
              </a:xfrm>
              <a:prstGeom prst="rect">
                <a:avLst/>
              </a:prstGeom>
              <a:blipFill>
                <a:blip r:embed="rId4"/>
                <a:stretch>
                  <a:fillRect l="-1292" t="-737" r="-1292"/>
                </a:stretch>
              </a:blipFill>
            </p:spPr>
            <p:txBody>
              <a:bodyPr/>
              <a:lstStyle/>
              <a:p>
                <a:r>
                  <a:rPr lang="pt-BR">
                    <a:noFill/>
                  </a:rPr>
                  <a:t> </a:t>
                </a:r>
              </a:p>
            </p:txBody>
          </p:sp>
        </mc:Fallback>
      </mc:AlternateContent>
      <p:sp>
        <p:nvSpPr>
          <p:cNvPr id="8" name="CaixaDeTexto 7">
            <a:extLst>
              <a:ext uri="{FF2B5EF4-FFF2-40B4-BE49-F238E27FC236}">
                <a16:creationId xmlns:a16="http://schemas.microsoft.com/office/drawing/2014/main" id="{802FB6FF-B44B-F95B-47B9-5A89BB7E678B}"/>
              </a:ext>
            </a:extLst>
          </p:cNvPr>
          <p:cNvSpPr txBox="1"/>
          <p:nvPr/>
        </p:nvSpPr>
        <p:spPr>
          <a:xfrm>
            <a:off x="6096000" y="800325"/>
            <a:ext cx="6153150"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4: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Os ângulos, a seguir, são suplementares.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BB4357FE-DA5F-E116-3530-BA32C718DC22}"/>
              </a:ext>
            </a:extLst>
          </p:cNvPr>
          <p:cNvPicPr>
            <a:picLocks noChangeAspect="1"/>
          </p:cNvPicPr>
          <p:nvPr/>
        </p:nvPicPr>
        <p:blipFill rotWithShape="1">
          <a:blip r:embed="rId5"/>
          <a:srcRect l="3976" t="5536" r="2999" b="3441"/>
          <a:stretch>
            <a:fillRect/>
          </a:stretch>
        </p:blipFill>
        <p:spPr bwMode="auto">
          <a:xfrm>
            <a:off x="7372575" y="1308724"/>
            <a:ext cx="3600000" cy="1538140"/>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6BC32E9B-B6A8-0DAC-D345-73B4D10163A6}"/>
                  </a:ext>
                </a:extLst>
              </p:cNvPr>
              <p:cNvSpPr txBox="1"/>
              <p:nvPr/>
            </p:nvSpPr>
            <p:spPr>
              <a:xfrm>
                <a:off x="6196013" y="2846864"/>
                <a:ext cx="6181724" cy="3578416"/>
              </a:xfrm>
              <a:prstGeom prst="rect">
                <a:avLst/>
              </a:prstGeom>
              <a:noFill/>
            </p:spPr>
            <p:txBody>
              <a:bodyPr wrap="square">
                <a:spAutoFit/>
              </a:bodyPr>
              <a:lstStyle/>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é a medida dos ângulos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D</m:t>
                    </m:r>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E</m:t>
                        </m:r>
                      </m:e>
                    </m:acc>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G</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G</m:t>
                    </m:r>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E</m:t>
                        </m:r>
                      </m:e>
                    </m:acc>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F</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Medida do ângulo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D</m:t>
                    </m:r>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E</m:t>
                        </m:r>
                      </m:e>
                    </m:acc>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G</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→4</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+30°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Medida do ângulo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G</m:t>
                    </m:r>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E</m:t>
                        </m:r>
                      </m:e>
                    </m:acc>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F</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Como estes ângulos são suplementares,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D</m:t>
                      </m:r>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E</m:t>
                          </m:r>
                        </m:e>
                      </m:acc>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G</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G</m:t>
                      </m:r>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E</m:t>
                          </m:r>
                        </m:e>
                      </m:acc>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F</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=180°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kern="100">
                          <a:effectLst/>
                          <a:latin typeface="Cambria Math" panose="02040503050406030204" pitchFamily="18" charset="0"/>
                          <a:ea typeface="Aptos" panose="020B0004020202020204" pitchFamily="34" charset="0"/>
                          <a:cs typeface="Times New Roman" panose="02020603050405020304" pitchFamily="18" charset="0"/>
                        </a:rPr>
                        <m:t>4</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+30°</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+ 3</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+10°=180°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6BC32E9B-B6A8-0DAC-D345-73B4D10163A6}"/>
                  </a:ext>
                </a:extLst>
              </p:cNvPr>
              <p:cNvSpPr txBox="1">
                <a:spLocks noRot="1" noChangeAspect="1" noMove="1" noResize="1" noEditPoints="1" noAdjustHandles="1" noChangeArrowheads="1" noChangeShapeType="1" noTextEdit="1"/>
              </p:cNvSpPr>
              <p:nvPr/>
            </p:nvSpPr>
            <p:spPr>
              <a:xfrm>
                <a:off x="6196013" y="2846864"/>
                <a:ext cx="6181724" cy="3578416"/>
              </a:xfrm>
              <a:prstGeom prst="rect">
                <a:avLst/>
              </a:prstGeom>
              <a:blipFill>
                <a:blip r:embed="rId6"/>
                <a:stretch>
                  <a:fillRect l="-1282" t="-341"/>
                </a:stretch>
              </a:blipFill>
            </p:spPr>
            <p:txBody>
              <a:bodyPr/>
              <a:lstStyle/>
              <a:p>
                <a:r>
                  <a:rPr lang="pt-BR">
                    <a:noFill/>
                  </a:rPr>
                  <a:t> </a:t>
                </a:r>
              </a:p>
            </p:txBody>
          </p:sp>
        </mc:Fallback>
      </mc:AlternateContent>
    </p:spTree>
    <p:extLst>
      <p:ext uri="{BB962C8B-B14F-4D97-AF65-F5344CB8AC3E}">
        <p14:creationId xmlns:p14="http://schemas.microsoft.com/office/powerpoint/2010/main" val="19714349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106E9314-6408-7787-4EC3-35D324DC8442}"/>
                  </a:ext>
                </a:extLst>
              </p:cNvPr>
              <p:cNvSpPr txBox="1"/>
              <p:nvPr/>
            </p:nvSpPr>
            <p:spPr>
              <a:xfrm>
                <a:off x="0" y="819270"/>
                <a:ext cx="6096000" cy="3435556"/>
              </a:xfrm>
              <a:prstGeom prst="rect">
                <a:avLst/>
              </a:prstGeom>
              <a:noFill/>
            </p:spPr>
            <p:txBody>
              <a:bodyPr wrap="square">
                <a:spAutoFit/>
              </a:bodyPr>
              <a:lstStyle/>
              <a:p>
                <a:pPr algn="just"/>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Resolvendo a equação determinar o valor de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obtemos: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+ 3</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+ 30° + 10° = 180°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7</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+ 40° = 180°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7</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180° − 40°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7</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140°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140°</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7</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=20°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Determinamos a medida de cada ângulo, substituindo </a:t>
                </a:r>
                <a14:m>
                  <m:oMath xmlns:m="http://schemas.openxmlformats.org/officeDocument/2006/math">
                    <m:r>
                      <a:rPr lang="pt-BR" sz="2200" b="1" i="1" kern="100">
                        <a:solidFill>
                          <a:srgbClr val="196B24"/>
                        </a:solidFill>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200" b="1" i="1" kern="100">
                        <a:solidFill>
                          <a:srgbClr val="196B24"/>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196B24"/>
                        </a:solidFill>
                        <a:effectLst/>
                        <a:latin typeface="Cambria Math" panose="02040503050406030204" pitchFamily="18" charset="0"/>
                        <a:ea typeface="Times New Roman" panose="02020603050405020304" pitchFamily="18" charset="0"/>
                        <a:cs typeface="Times New Roman" panose="02020603050405020304" pitchFamily="18" charset="0"/>
                      </a:rPr>
                      <m:t>𝟐𝟎</m:t>
                    </m:r>
                    <m:r>
                      <a:rPr lang="pt-BR" sz="2200" b="1" i="1" kern="100">
                        <a:solidFill>
                          <a:srgbClr val="196B24"/>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106E9314-6408-7787-4EC3-35D324DC8442}"/>
                  </a:ext>
                </a:extLst>
              </p:cNvPr>
              <p:cNvSpPr txBox="1">
                <a:spLocks noRot="1" noChangeAspect="1" noMove="1" noResize="1" noEditPoints="1" noAdjustHandles="1" noChangeArrowheads="1" noChangeShapeType="1" noTextEdit="1"/>
              </p:cNvSpPr>
              <p:nvPr/>
            </p:nvSpPr>
            <p:spPr>
              <a:xfrm>
                <a:off x="0" y="819270"/>
                <a:ext cx="6096000" cy="3435556"/>
              </a:xfrm>
              <a:prstGeom prst="rect">
                <a:avLst/>
              </a:prstGeom>
              <a:blipFill>
                <a:blip r:embed="rId2"/>
                <a:stretch>
                  <a:fillRect l="-1300" t="-1241" r="-1300" b="-2482"/>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A693C03E-B5E2-6F6C-1191-9AD2FC4B096A}"/>
              </a:ext>
            </a:extLst>
          </p:cNvPr>
          <p:cNvPicPr>
            <a:picLocks noChangeAspect="1"/>
          </p:cNvPicPr>
          <p:nvPr/>
        </p:nvPicPr>
        <p:blipFill>
          <a:blip r:embed="rId3"/>
          <a:srcRect l="32949" r="35242" b="12713"/>
          <a:stretch/>
        </p:blipFill>
        <p:spPr>
          <a:xfrm>
            <a:off x="708000" y="4568952"/>
            <a:ext cx="4680000" cy="2072691"/>
          </a:xfrm>
          <a:prstGeom prst="rect">
            <a:avLst/>
          </a:prstGeom>
        </p:spPr>
      </p:pic>
      <p:pic>
        <p:nvPicPr>
          <p:cNvPr id="5" name="Imagem 4">
            <a:extLst>
              <a:ext uri="{FF2B5EF4-FFF2-40B4-BE49-F238E27FC236}">
                <a16:creationId xmlns:a16="http://schemas.microsoft.com/office/drawing/2014/main" id="{6FE9D3C3-5701-059C-F2AB-D714D2A39320}"/>
              </a:ext>
            </a:extLst>
          </p:cNvPr>
          <p:cNvPicPr>
            <a:picLocks noChangeAspect="1"/>
          </p:cNvPicPr>
          <p:nvPr/>
        </p:nvPicPr>
        <p:blipFill rotWithShape="1">
          <a:blip r:embed="rId4">
            <a:extLst>
              <a:ext uri="{28A0092B-C50C-407E-A947-70E740481C1C}">
                <a14:useLocalDpi xmlns:a14="http://schemas.microsoft.com/office/drawing/2010/main" val="0"/>
              </a:ext>
            </a:extLst>
          </a:blip>
          <a:srcRect l="1631" r="63456"/>
          <a:stretch>
            <a:fillRect/>
          </a:stretch>
        </p:blipFill>
        <p:spPr bwMode="auto">
          <a:xfrm>
            <a:off x="6096000" y="819270"/>
            <a:ext cx="2880000" cy="73168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996D4777-19EA-07BC-B00A-079275ED2A2A}"/>
                  </a:ext>
                </a:extLst>
              </p:cNvPr>
              <p:cNvSpPr txBox="1"/>
              <p:nvPr/>
            </p:nvSpPr>
            <p:spPr>
              <a:xfrm>
                <a:off x="6096000" y="1550957"/>
                <a:ext cx="6096000" cy="2221634"/>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Responda as seguintes perguntas.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Se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α</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β</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são ângulos complementares, então, quanto vale a medida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α</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β</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Se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α</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β</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são ângulos suplementares, então, quanto vale a medida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α</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β</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996D4777-19EA-07BC-B00A-079275ED2A2A}"/>
                  </a:ext>
                </a:extLst>
              </p:cNvPr>
              <p:cNvSpPr txBox="1">
                <a:spLocks noRot="1" noChangeAspect="1" noMove="1" noResize="1" noEditPoints="1" noAdjustHandles="1" noChangeArrowheads="1" noChangeShapeType="1" noTextEdit="1"/>
              </p:cNvSpPr>
              <p:nvPr/>
            </p:nvSpPr>
            <p:spPr>
              <a:xfrm>
                <a:off x="6096000" y="1550957"/>
                <a:ext cx="6096000" cy="2221634"/>
              </a:xfrm>
              <a:prstGeom prst="rect">
                <a:avLst/>
              </a:prstGeom>
              <a:blipFill>
                <a:blip r:embed="rId5"/>
                <a:stretch>
                  <a:fillRect l="-1300" t="-1096" r="-1300" b="-438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24BB2B03-0504-BCC6-5809-8A952E5C21E6}"/>
                  </a:ext>
                </a:extLst>
              </p:cNvPr>
              <p:cNvSpPr txBox="1"/>
              <p:nvPr/>
            </p:nvSpPr>
            <p:spPr>
              <a:xfrm>
                <a:off x="6096000" y="4196226"/>
                <a:ext cx="6096000" cy="2221634"/>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3.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Responda as seguintes perguntas.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Se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α</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β</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são ângulos complementares e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α</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=35°</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Qual é a medida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β</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Se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α</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β</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são ângulos suplementares e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α</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=35°</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Qual é a medida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β</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24BB2B03-0504-BCC6-5809-8A952E5C21E6}"/>
                  </a:ext>
                </a:extLst>
              </p:cNvPr>
              <p:cNvSpPr txBox="1">
                <a:spLocks noRot="1" noChangeAspect="1" noMove="1" noResize="1" noEditPoints="1" noAdjustHandles="1" noChangeArrowheads="1" noChangeShapeType="1" noTextEdit="1"/>
              </p:cNvSpPr>
              <p:nvPr/>
            </p:nvSpPr>
            <p:spPr>
              <a:xfrm>
                <a:off x="6096000" y="4196226"/>
                <a:ext cx="6096000" cy="2221634"/>
              </a:xfrm>
              <a:prstGeom prst="rect">
                <a:avLst/>
              </a:prstGeom>
              <a:blipFill>
                <a:blip r:embed="rId6"/>
                <a:stretch>
                  <a:fillRect l="-1300" t="-1096" r="-1300" b="-4384"/>
                </a:stretch>
              </a:blipFill>
            </p:spPr>
            <p:txBody>
              <a:bodyPr/>
              <a:lstStyle/>
              <a:p>
                <a:r>
                  <a:rPr lang="pt-BR">
                    <a:noFill/>
                  </a:rPr>
                  <a:t> </a:t>
                </a:r>
              </a:p>
            </p:txBody>
          </p:sp>
        </mc:Fallback>
      </mc:AlternateContent>
    </p:spTree>
    <p:extLst>
      <p:ext uri="{BB962C8B-B14F-4D97-AF65-F5344CB8AC3E}">
        <p14:creationId xmlns:p14="http://schemas.microsoft.com/office/powerpoint/2010/main" val="28260787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4B6069E-E617-04FB-5AD8-D80D30FB3493}"/>
              </a:ext>
            </a:extLst>
          </p:cNvPr>
          <p:cNvSpPr txBox="1"/>
          <p:nvPr/>
        </p:nvSpPr>
        <p:spPr>
          <a:xfrm>
            <a:off x="0" y="749418"/>
            <a:ext cx="6096000" cy="1237775"/>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4.</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Associe as medidas da coluna da direita com as medidas complementar ou suplementar na coluna da esquerda.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2586A627-4CC2-8D94-2485-2EC995910D34}"/>
              </a:ext>
            </a:extLst>
          </p:cNvPr>
          <p:cNvPicPr>
            <a:picLocks noChangeAspect="1"/>
          </p:cNvPicPr>
          <p:nvPr/>
        </p:nvPicPr>
        <p:blipFill>
          <a:blip r:embed="rId2"/>
          <a:srcRect r="65331" b="11938"/>
          <a:stretch/>
        </p:blipFill>
        <p:spPr>
          <a:xfrm>
            <a:off x="895730" y="2089785"/>
            <a:ext cx="4320000" cy="3635113"/>
          </a:xfrm>
          <a:prstGeom prst="rect">
            <a:avLst/>
          </a:prstGeom>
        </p:spPr>
      </p:pic>
      <p:sp>
        <p:nvSpPr>
          <p:cNvPr id="6" name="CaixaDeTexto 5">
            <a:extLst>
              <a:ext uri="{FF2B5EF4-FFF2-40B4-BE49-F238E27FC236}">
                <a16:creationId xmlns:a16="http://schemas.microsoft.com/office/drawing/2014/main" id="{71A8B9E2-0E36-2C46-AF6A-04D43CA0EB60}"/>
              </a:ext>
            </a:extLst>
          </p:cNvPr>
          <p:cNvSpPr txBox="1"/>
          <p:nvPr/>
        </p:nvSpPr>
        <p:spPr>
          <a:xfrm>
            <a:off x="6101555" y="749418"/>
            <a:ext cx="6090445" cy="1237775"/>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5.</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Para cada caso calcule o valor da incógnita e determine a medida de cada ângulo, sabendo que esses ângulos são complementares.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A6E18855-55B8-BCCB-3E0F-D1FE206894C7}"/>
              </a:ext>
            </a:extLst>
          </p:cNvPr>
          <p:cNvPicPr>
            <a:picLocks noChangeAspect="1"/>
          </p:cNvPicPr>
          <p:nvPr/>
        </p:nvPicPr>
        <p:blipFill>
          <a:blip r:embed="rId3"/>
          <a:srcRect r="52292" b="8240"/>
          <a:stretch/>
        </p:blipFill>
        <p:spPr>
          <a:xfrm>
            <a:off x="6806777" y="2089785"/>
            <a:ext cx="4680000" cy="3390533"/>
          </a:xfrm>
          <a:prstGeom prst="rect">
            <a:avLst/>
          </a:prstGeom>
        </p:spPr>
      </p:pic>
    </p:spTree>
    <p:extLst>
      <p:ext uri="{BB962C8B-B14F-4D97-AF65-F5344CB8AC3E}">
        <p14:creationId xmlns:p14="http://schemas.microsoft.com/office/powerpoint/2010/main" val="16081120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C967F3B-5475-B9A4-F91B-DD3E3966066B}"/>
              </a:ext>
            </a:extLst>
          </p:cNvPr>
          <p:cNvSpPr txBox="1"/>
          <p:nvPr/>
        </p:nvSpPr>
        <p:spPr>
          <a:xfrm>
            <a:off x="0" y="765849"/>
            <a:ext cx="6096000" cy="848437"/>
          </a:xfrm>
          <a:prstGeom prst="rect">
            <a:avLst/>
          </a:prstGeom>
          <a:no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6.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Observe os ângulos adjacentes suplementares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10ABE34C-73F5-16C2-B4FE-C9485C2D7B60}"/>
              </a:ext>
            </a:extLst>
          </p:cNvPr>
          <p:cNvPicPr>
            <a:picLocks noChangeAspect="1"/>
          </p:cNvPicPr>
          <p:nvPr/>
        </p:nvPicPr>
        <p:blipFill rotWithShape="1">
          <a:blip r:embed="rId2"/>
          <a:srcRect t="15907"/>
          <a:stretch>
            <a:fillRect/>
          </a:stretch>
        </p:blipFill>
        <p:spPr bwMode="auto">
          <a:xfrm>
            <a:off x="1608000" y="1806524"/>
            <a:ext cx="2880000" cy="1262605"/>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436A780F-B6DD-2997-E7A2-245C0E72AE03}"/>
              </a:ext>
            </a:extLst>
          </p:cNvPr>
          <p:cNvSpPr txBox="1"/>
          <p:nvPr/>
        </p:nvSpPr>
        <p:spPr>
          <a:xfrm>
            <a:off x="0" y="3232792"/>
            <a:ext cx="6134100" cy="848437"/>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Calcule o valor de y e determine a medida de cada ângulo.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74EDCB40-9B31-1B78-9726-74A77224971B}"/>
              </a:ext>
            </a:extLst>
          </p:cNvPr>
          <p:cNvPicPr>
            <a:picLocks noChangeAspect="1"/>
          </p:cNvPicPr>
          <p:nvPr/>
        </p:nvPicPr>
        <p:blipFill>
          <a:blip r:embed="rId3"/>
          <a:stretch>
            <a:fillRect/>
          </a:stretch>
        </p:blipFill>
        <p:spPr>
          <a:xfrm>
            <a:off x="185182" y="4327167"/>
            <a:ext cx="5400000" cy="1946587"/>
          </a:xfrm>
          <a:prstGeom prst="rect">
            <a:avLst/>
          </a:prstGeom>
        </p:spPr>
      </p:pic>
      <p:sp>
        <p:nvSpPr>
          <p:cNvPr id="10" name="CaixaDeTexto 9">
            <a:extLst>
              <a:ext uri="{FF2B5EF4-FFF2-40B4-BE49-F238E27FC236}">
                <a16:creationId xmlns:a16="http://schemas.microsoft.com/office/drawing/2014/main" id="{B760EA45-EC73-2489-A651-294BC63CEA2C}"/>
              </a:ext>
            </a:extLst>
          </p:cNvPr>
          <p:cNvSpPr txBox="1"/>
          <p:nvPr/>
        </p:nvSpPr>
        <p:spPr>
          <a:xfrm>
            <a:off x="6096000" y="838440"/>
            <a:ext cx="5981700" cy="1446550"/>
          </a:xfrm>
          <a:prstGeom prst="rect">
            <a:avLst/>
          </a:prstGeom>
          <a:noFill/>
        </p:spPr>
        <p:txBody>
          <a:bodyPr wrap="square">
            <a:spAutoFit/>
          </a:bodyPr>
          <a:lstStyle/>
          <a:p>
            <a:pPr algn="just"/>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Item 1</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Um portão elétrico de uma garagem, quando aberto totalmente, toca o suporte e forma um ângulo de 90º com a parede. Em determinado dia, o portão travou em uma angulação, como demonstra a imagem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1" name="Imagem 10">
            <a:extLst>
              <a:ext uri="{FF2B5EF4-FFF2-40B4-BE49-F238E27FC236}">
                <a16:creationId xmlns:a16="http://schemas.microsoft.com/office/drawing/2014/main" id="{B33F7BB1-D73C-4A73-1C47-E7E8EB90D5A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6050"/>
          <a:stretch>
            <a:fillRect/>
          </a:stretch>
        </p:blipFill>
        <p:spPr bwMode="auto">
          <a:xfrm>
            <a:off x="8636952" y="2284990"/>
            <a:ext cx="899795" cy="1690370"/>
          </a:xfrm>
          <a:prstGeom prst="rect">
            <a:avLst/>
          </a:prstGeom>
          <a:ln>
            <a:noFill/>
          </a:ln>
          <a:extLst>
            <a:ext uri="{53640926-AAD7-44D8-BBD7-CCE9431645EC}">
              <a14:shadowObscured xmlns:a14="http://schemas.microsoft.com/office/drawing/2010/main"/>
            </a:ext>
          </a:extLst>
        </p:spPr>
      </p:pic>
      <p:sp>
        <p:nvSpPr>
          <p:cNvPr id="13" name="CaixaDeTexto 12">
            <a:extLst>
              <a:ext uri="{FF2B5EF4-FFF2-40B4-BE49-F238E27FC236}">
                <a16:creationId xmlns:a16="http://schemas.microsoft.com/office/drawing/2014/main" id="{8F8F322D-E825-139B-08F4-EDD4727A01FA}"/>
              </a:ext>
            </a:extLst>
          </p:cNvPr>
          <p:cNvSpPr txBox="1"/>
          <p:nvPr/>
        </p:nvSpPr>
        <p:spPr>
          <a:xfrm>
            <a:off x="6057900" y="4244892"/>
            <a:ext cx="6134100" cy="2123658"/>
          </a:xfrm>
          <a:prstGeom prst="rect">
            <a:avLst/>
          </a:prstGeom>
          <a:noFill/>
        </p:spPr>
        <p:txBody>
          <a:bodyPr wrap="square">
            <a:spAutoFit/>
          </a:bodyPr>
          <a:lstStyle/>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 acordo com as informações da imagem, qual a medida do ângulo entre o portão e o suporte?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25°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30°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45°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60°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331572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5D20D5F-195A-0DED-A8C3-DB23B80F65B2}"/>
              </a:ext>
            </a:extLst>
          </p:cNvPr>
          <p:cNvSpPr txBox="1"/>
          <p:nvPr/>
        </p:nvSpPr>
        <p:spPr>
          <a:xfrm>
            <a:off x="0" y="728795"/>
            <a:ext cx="6096000" cy="2123658"/>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Item 2</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Uma ponte tem uma parte levadiça, utilizada na passagem de grandes embarcações. Para estar totalmente baixada, a parte levadiça da ponte precisa formar um ângulo de 180° com a parte fixa. A imagem, a seguir, apresenta um momento em que a parte levadiça de uma ponte está sendo baixada.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161AF9EE-648E-EA16-9ADC-676A181AA21E}"/>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1428000" y="2852453"/>
            <a:ext cx="3240000" cy="1428114"/>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B3378D80-2C07-641C-49C8-932F64991F5A}"/>
                  </a:ext>
                </a:extLst>
              </p:cNvPr>
              <p:cNvSpPr txBox="1"/>
              <p:nvPr/>
            </p:nvSpPr>
            <p:spPr>
              <a:xfrm>
                <a:off x="76200" y="4323973"/>
                <a:ext cx="6134100" cy="2534027"/>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equação que calcula o ângulo que falta para a parte levadiça estar totalmente baixada é</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+120°=90°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+120°=180°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−120°=90°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−120°=180°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B3378D80-2C07-641C-49C8-932F64991F5A}"/>
                  </a:ext>
                </a:extLst>
              </p:cNvPr>
              <p:cNvSpPr txBox="1">
                <a:spLocks noRot="1" noChangeAspect="1" noMove="1" noResize="1" noEditPoints="1" noAdjustHandles="1" noChangeArrowheads="1" noChangeShapeType="1" noTextEdit="1"/>
              </p:cNvSpPr>
              <p:nvPr/>
            </p:nvSpPr>
            <p:spPr>
              <a:xfrm>
                <a:off x="76200" y="4323973"/>
                <a:ext cx="6134100" cy="2534027"/>
              </a:xfrm>
              <a:prstGeom prst="rect">
                <a:avLst/>
              </a:prstGeom>
              <a:blipFill>
                <a:blip r:embed="rId4"/>
                <a:stretch>
                  <a:fillRect l="-1292" t="-1202" r="-1193" b="-3846"/>
                </a:stretch>
              </a:blipFill>
            </p:spPr>
            <p:txBody>
              <a:bodyPr/>
              <a:lstStyle/>
              <a:p>
                <a:r>
                  <a:rPr lang="pt-BR">
                    <a:noFill/>
                  </a:rPr>
                  <a:t> </a:t>
                </a:r>
              </a:p>
            </p:txBody>
          </p:sp>
        </mc:Fallback>
      </mc:AlternateContent>
    </p:spTree>
    <p:extLst>
      <p:ext uri="{BB962C8B-B14F-4D97-AF65-F5344CB8AC3E}">
        <p14:creationId xmlns:p14="http://schemas.microsoft.com/office/powerpoint/2010/main" val="36999741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93E4922E-87D3-FD98-7C51-CBD0018EC24D}"/>
              </a:ext>
            </a:extLst>
          </p:cNvPr>
          <p:cNvPicPr>
            <a:picLocks noChangeAspect="1"/>
          </p:cNvPicPr>
          <p:nvPr/>
        </p:nvPicPr>
        <p:blipFill rotWithShape="1">
          <a:blip r:embed="rId2">
            <a:extLst>
              <a:ext uri="{28A0092B-C50C-407E-A947-70E740481C1C}">
                <a14:useLocalDpi xmlns:a14="http://schemas.microsoft.com/office/drawing/2010/main" val="0"/>
              </a:ext>
            </a:extLst>
          </a:blip>
          <a:srcRect l="969" r="2939" b="4321"/>
          <a:stretch>
            <a:fillRect/>
          </a:stretch>
        </p:blipFill>
        <p:spPr bwMode="auto">
          <a:xfrm>
            <a:off x="95250" y="813751"/>
            <a:ext cx="2880000" cy="600242"/>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A1A1DA6D-AFC4-0F1E-6504-2584E33B4B3E}"/>
              </a:ext>
            </a:extLst>
          </p:cNvPr>
          <p:cNvSpPr txBox="1"/>
          <p:nvPr/>
        </p:nvSpPr>
        <p:spPr>
          <a:xfrm>
            <a:off x="0" y="1413993"/>
            <a:ext cx="6096000" cy="1446550"/>
          </a:xfrm>
          <a:prstGeom prst="rect">
            <a:avLst/>
          </a:prstGeom>
          <a:noFill/>
        </p:spPr>
        <p:txBody>
          <a:bodyPr wrap="square">
            <a:spAutoFit/>
          </a:bodyPr>
          <a:lstStyle/>
          <a:p>
            <a:pPr algn="ctr"/>
            <a:r>
              <a:rPr lang="pt-BR" sz="2200" b="1"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ÂNGULOS OPOSTOS PELO VÉRTICE</a:t>
            </a:r>
            <a:endParaRPr lang="pt-BR" sz="2200" dirty="0">
              <a:effectLst/>
              <a:latin typeface="Times New Roman" panose="02020603050405020304" pitchFamily="18" charset="0"/>
              <a:ea typeface="Times New Roman" panose="02020603050405020304" pitchFamily="18" charset="0"/>
            </a:endParaRPr>
          </a:p>
          <a:p>
            <a:pPr algn="just"/>
            <a:r>
              <a:rPr lang="pt-BR" sz="2200" dirty="0">
                <a:effectLst/>
                <a:latin typeface="Arial Narrow" panose="020B0606020202030204" pitchFamily="34" charset="0"/>
                <a:ea typeface="Times New Roman" panose="02020603050405020304" pitchFamily="18" charset="0"/>
                <a:cs typeface="Segoe UI" panose="020B0502040204020203" pitchFamily="34" charset="0"/>
              </a:rPr>
              <a:t> </a:t>
            </a:r>
            <a:endParaRPr lang="pt-BR" sz="2200" dirty="0">
              <a:effectLst/>
              <a:latin typeface="Times New Roman" panose="02020603050405020304" pitchFamily="18" charset="0"/>
              <a:ea typeface="Times New Roman" panose="02020603050405020304" pitchFamily="18" charset="0"/>
            </a:endParaRPr>
          </a:p>
          <a:p>
            <a:pPr algn="just"/>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A seguir, temos a representação de duas retas concorrentes e os ângulos formados por elas. </a:t>
            </a:r>
            <a:endParaRPr lang="pt-BR" sz="2200" dirty="0">
              <a:effectLst/>
              <a:latin typeface="Times New Roman" panose="02020603050405020304" pitchFamily="18" charset="0"/>
              <a:ea typeface="Times New Roman" panose="02020603050405020304" pitchFamily="18" charset="0"/>
            </a:endParaRPr>
          </a:p>
        </p:txBody>
      </p:sp>
      <p:pic>
        <p:nvPicPr>
          <p:cNvPr id="5" name="Imagem 4">
            <a:extLst>
              <a:ext uri="{FF2B5EF4-FFF2-40B4-BE49-F238E27FC236}">
                <a16:creationId xmlns:a16="http://schemas.microsoft.com/office/drawing/2014/main" id="{4BE51816-2982-DB9A-A157-8BAF3D1BA656}"/>
              </a:ext>
            </a:extLst>
          </p:cNvPr>
          <p:cNvPicPr>
            <a:picLocks noChangeAspect="1"/>
          </p:cNvPicPr>
          <p:nvPr/>
        </p:nvPicPr>
        <p:blipFill rotWithShape="1">
          <a:blip r:embed="rId3">
            <a:extLst>
              <a:ext uri="{28A0092B-C50C-407E-A947-70E740481C1C}">
                <a14:useLocalDpi xmlns:a14="http://schemas.microsoft.com/office/drawing/2010/main" val="0"/>
              </a:ext>
            </a:extLst>
          </a:blip>
          <a:srcRect t="10258" b="7278"/>
          <a:stretch>
            <a:fillRect/>
          </a:stretch>
        </p:blipFill>
        <p:spPr bwMode="auto">
          <a:xfrm>
            <a:off x="1608000" y="3016119"/>
            <a:ext cx="2880000" cy="1221090"/>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93F69C0B-12E6-F3E4-5994-A8B9591E1287}"/>
                  </a:ext>
                </a:extLst>
              </p:cNvPr>
              <p:cNvSpPr txBox="1"/>
              <p:nvPr/>
            </p:nvSpPr>
            <p:spPr>
              <a:xfrm>
                <a:off x="6057900" y="813751"/>
                <a:ext cx="6134100" cy="2856167"/>
              </a:xfrm>
              <a:prstGeom prst="rect">
                <a:avLst/>
              </a:prstGeom>
              <a:noFill/>
            </p:spPr>
            <p:txBody>
              <a:bodyPr wrap="square">
                <a:spAutoFit/>
              </a:bodyPr>
              <a:lstStyle/>
              <a:p>
                <a:pPr algn="just"/>
                <a:r>
                  <a:rPr lang="pt-BR" sz="2200" dirty="0">
                    <a:solidFill>
                      <a:srgbClr val="000000"/>
                    </a:solidFill>
                    <a:effectLst/>
                    <a:latin typeface="Arial Narrow" panose="020B0606020202030204" pitchFamily="34" charset="0"/>
                    <a:ea typeface="Times New Roman" panose="02020603050405020304" pitchFamily="18" charset="0"/>
                  </a:rPr>
                  <a:t>Podemos, ainda, visualizar que a partir do vértice os ângulos estão posicionados de forma oposta, assim dizemos que o par de ângulos </a:t>
                </a:r>
                <a14:m>
                  <m:oMath xmlns:m="http://schemas.openxmlformats.org/officeDocument/2006/math">
                    <m:acc>
                      <m:accPr>
                        <m:chr m:val="̂"/>
                        <m:ctrlPr>
                          <a:rPr lang="pt-BR" sz="2200" b="1" i="1">
                            <a:solidFill>
                              <a:srgbClr val="BF4E14"/>
                            </a:solidFill>
                            <a:effectLst/>
                            <a:latin typeface="Cambria Math" panose="02040503050406030204" pitchFamily="18" charset="0"/>
                            <a:ea typeface="Times New Roman" panose="02020603050405020304" pitchFamily="18" charset="0"/>
                          </a:rPr>
                        </m:ctrlPr>
                      </m:accPr>
                      <m:e>
                        <m:r>
                          <a:rPr lang="pt-BR" sz="2200" b="1" i="1">
                            <a:solidFill>
                              <a:srgbClr val="BF4E14"/>
                            </a:solidFill>
                            <a:effectLst/>
                            <a:latin typeface="Cambria Math" panose="02040503050406030204" pitchFamily="18" charset="0"/>
                            <a:ea typeface="Times New Roman" panose="02020603050405020304" pitchFamily="18" charset="0"/>
                          </a:rPr>
                          <m:t>𝒂</m:t>
                        </m:r>
                      </m:e>
                    </m:acc>
                  </m:oMath>
                </a14:m>
                <a:r>
                  <a:rPr lang="pt-BR" sz="2200" dirty="0">
                    <a:solidFill>
                      <a:srgbClr val="000000"/>
                    </a:solidFill>
                    <a:effectLst/>
                    <a:latin typeface="Arial Narrow" panose="020B0606020202030204" pitchFamily="34" charset="0"/>
                    <a:ea typeface="Times New Roman" panose="02020603050405020304" pitchFamily="18" charset="0"/>
                  </a:rPr>
                  <a:t> e </a:t>
                </a:r>
                <a14:m>
                  <m:oMath xmlns:m="http://schemas.openxmlformats.org/officeDocument/2006/math">
                    <m:acc>
                      <m:accPr>
                        <m:chr m:val="̂"/>
                        <m:ctrlPr>
                          <a:rPr lang="pt-BR" sz="2200" b="1" i="1">
                            <a:solidFill>
                              <a:srgbClr val="BF4E14"/>
                            </a:solidFill>
                            <a:effectLst/>
                            <a:latin typeface="Cambria Math" panose="02040503050406030204" pitchFamily="18" charset="0"/>
                            <a:ea typeface="Times New Roman" panose="02020603050405020304" pitchFamily="18" charset="0"/>
                          </a:rPr>
                        </m:ctrlPr>
                      </m:accPr>
                      <m:e>
                        <m:r>
                          <a:rPr lang="pt-BR" sz="2200" b="1" i="1">
                            <a:solidFill>
                              <a:srgbClr val="BF4E14"/>
                            </a:solidFill>
                            <a:effectLst/>
                            <a:latin typeface="Cambria Math" panose="02040503050406030204" pitchFamily="18" charset="0"/>
                            <a:ea typeface="Times New Roman" panose="02020603050405020304" pitchFamily="18" charset="0"/>
                          </a:rPr>
                          <m:t>𝒃</m:t>
                        </m:r>
                      </m:e>
                    </m:acc>
                  </m:oMath>
                </a14:m>
                <a:r>
                  <a:rPr lang="pt-BR" sz="2200" dirty="0">
                    <a:solidFill>
                      <a:srgbClr val="000000"/>
                    </a:solidFill>
                    <a:effectLst/>
                    <a:latin typeface="Arial Narrow" panose="020B0606020202030204" pitchFamily="34" charset="0"/>
                    <a:ea typeface="Times New Roman" panose="02020603050405020304" pitchFamily="18" charset="0"/>
                  </a:rPr>
                  <a:t> são opostos pelo vértice e o outro par de ângulos </a:t>
                </a:r>
                <a14:m>
                  <m:oMath xmlns:m="http://schemas.openxmlformats.org/officeDocument/2006/math">
                    <m:acc>
                      <m:accPr>
                        <m:chr m:val="̂"/>
                        <m:ctrlPr>
                          <a:rPr lang="pt-BR" sz="2200" b="1" i="1">
                            <a:solidFill>
                              <a:srgbClr val="7030A0"/>
                            </a:solidFill>
                            <a:effectLst/>
                            <a:latin typeface="Cambria Math" panose="02040503050406030204" pitchFamily="18" charset="0"/>
                            <a:ea typeface="Times New Roman" panose="02020603050405020304" pitchFamily="18" charset="0"/>
                          </a:rPr>
                        </m:ctrlPr>
                      </m:accPr>
                      <m:e>
                        <m:r>
                          <a:rPr lang="pt-BR" sz="2200" b="1" i="1">
                            <a:solidFill>
                              <a:srgbClr val="7030A0"/>
                            </a:solidFill>
                            <a:effectLst/>
                            <a:latin typeface="Cambria Math" panose="02040503050406030204" pitchFamily="18" charset="0"/>
                            <a:ea typeface="Times New Roman" panose="02020603050405020304" pitchFamily="18" charset="0"/>
                          </a:rPr>
                          <m:t>𝒄</m:t>
                        </m:r>
                      </m:e>
                    </m:acc>
                  </m:oMath>
                </a14:m>
                <a:r>
                  <a:rPr lang="pt-BR" sz="2200" dirty="0">
                    <a:solidFill>
                      <a:srgbClr val="000000"/>
                    </a:solidFill>
                    <a:effectLst/>
                    <a:latin typeface="Arial Narrow" panose="020B0606020202030204" pitchFamily="34" charset="0"/>
                    <a:ea typeface="Times New Roman" panose="02020603050405020304" pitchFamily="18" charset="0"/>
                  </a:rPr>
                  <a:t> e </a:t>
                </a:r>
                <a14:m>
                  <m:oMath xmlns:m="http://schemas.openxmlformats.org/officeDocument/2006/math">
                    <m:acc>
                      <m:accPr>
                        <m:chr m:val="̂"/>
                        <m:ctrlPr>
                          <a:rPr lang="pt-BR" sz="2200" b="1" i="1">
                            <a:solidFill>
                              <a:srgbClr val="7030A0"/>
                            </a:solidFill>
                            <a:effectLst/>
                            <a:latin typeface="Cambria Math" panose="02040503050406030204" pitchFamily="18" charset="0"/>
                            <a:ea typeface="Times New Roman" panose="02020603050405020304" pitchFamily="18" charset="0"/>
                          </a:rPr>
                        </m:ctrlPr>
                      </m:accPr>
                      <m:e>
                        <m:r>
                          <a:rPr lang="pt-BR" sz="2200" b="1" i="1">
                            <a:solidFill>
                              <a:srgbClr val="7030A0"/>
                            </a:solidFill>
                            <a:effectLst/>
                            <a:latin typeface="Cambria Math" panose="02040503050406030204" pitchFamily="18" charset="0"/>
                            <a:ea typeface="Times New Roman" panose="02020603050405020304" pitchFamily="18" charset="0"/>
                          </a:rPr>
                          <m:t>𝒅</m:t>
                        </m:r>
                      </m:e>
                    </m:acc>
                  </m:oMath>
                </a14:m>
                <a:r>
                  <a:rPr lang="pt-BR" sz="2200" dirty="0">
                    <a:solidFill>
                      <a:srgbClr val="000000"/>
                    </a:solidFill>
                    <a:effectLst/>
                    <a:latin typeface="Arial Narrow" panose="020B0606020202030204" pitchFamily="34" charset="0"/>
                    <a:ea typeface="Times New Roman" panose="02020603050405020304" pitchFamily="18" charset="0"/>
                  </a:rPr>
                  <a:t> também são opostos pelo vértice.</a:t>
                </a:r>
                <a:endPar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endParaRPr>
              </a:p>
              <a:p>
                <a:pPr algn="just"/>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Além disso, os pares de ângulos adjacentes </a:t>
                </a:r>
                <a14:m>
                  <m:oMath xmlns:m="http://schemas.openxmlformats.org/officeDocument/2006/math">
                    <m:acc>
                      <m:accPr>
                        <m:chr m:val="̂"/>
                        <m:ctrlPr>
                          <a:rPr lang="pt-BR" sz="2200" b="1" i="1">
                            <a:solidFill>
                              <a:srgbClr val="BF4E14"/>
                            </a:solidFill>
                            <a:effectLst/>
                            <a:latin typeface="Cambria Math" panose="02040503050406030204" pitchFamily="18" charset="0"/>
                            <a:ea typeface="Times New Roman" panose="02020603050405020304" pitchFamily="18" charset="0"/>
                          </a:rPr>
                        </m:ctrlPr>
                      </m:accPr>
                      <m:e>
                        <m:r>
                          <a:rPr lang="pt-BR" sz="2200" b="1" i="1">
                            <a:solidFill>
                              <a:srgbClr val="BF4E14"/>
                            </a:solidFill>
                            <a:effectLst/>
                            <a:latin typeface="Cambria Math" panose="02040503050406030204" pitchFamily="18" charset="0"/>
                            <a:ea typeface="Times New Roman" panose="02020603050405020304" pitchFamily="18" charset="0"/>
                          </a:rPr>
                          <m:t>𝒂</m:t>
                        </m:r>
                      </m:e>
                    </m:acc>
                  </m:oMath>
                </a14:m>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 e </a:t>
                </a:r>
                <a14:m>
                  <m:oMath xmlns:m="http://schemas.openxmlformats.org/officeDocument/2006/math">
                    <m:acc>
                      <m:accPr>
                        <m:chr m:val="̂"/>
                        <m:ctrlPr>
                          <a:rPr lang="pt-BR" sz="2200" b="1" i="1">
                            <a:solidFill>
                              <a:srgbClr val="7030A0"/>
                            </a:solidFill>
                            <a:effectLst/>
                            <a:latin typeface="Cambria Math" panose="02040503050406030204" pitchFamily="18" charset="0"/>
                            <a:ea typeface="Times New Roman" panose="02020603050405020304" pitchFamily="18" charset="0"/>
                          </a:rPr>
                        </m:ctrlPr>
                      </m:accPr>
                      <m:e>
                        <m:r>
                          <a:rPr lang="pt-BR" sz="2200" b="1" i="1">
                            <a:solidFill>
                              <a:srgbClr val="7030A0"/>
                            </a:solidFill>
                            <a:effectLst/>
                            <a:latin typeface="Cambria Math" panose="02040503050406030204" pitchFamily="18" charset="0"/>
                            <a:ea typeface="Times New Roman" panose="02020603050405020304" pitchFamily="18" charset="0"/>
                          </a:rPr>
                          <m:t>𝒄</m:t>
                        </m:r>
                      </m:e>
                    </m:acc>
                  </m:oMath>
                </a14:m>
                <a:r>
                  <a:rPr lang="pt-BR" sz="2200" b="1" dirty="0">
                    <a:solidFill>
                      <a:srgbClr val="7030A0"/>
                    </a:solidFill>
                    <a:effectLst/>
                    <a:latin typeface="Arial Narrow" panose="020B0606020202030204" pitchFamily="34" charset="0"/>
                    <a:ea typeface="Times New Roman" panose="02020603050405020304" pitchFamily="18" charset="0"/>
                    <a:cs typeface="Segoe UI" panose="020B0502040204020203" pitchFamily="34" charset="0"/>
                  </a:rPr>
                  <a:t> </a:t>
                </a:r>
                <a:r>
                  <a:rPr lang="pt-BR" sz="2200" b="1" dirty="0">
                    <a:solidFill>
                      <a:srgbClr val="262626"/>
                    </a:solidFill>
                    <a:effectLst/>
                    <a:latin typeface="Arial Narrow" panose="020B0606020202030204" pitchFamily="34" charset="0"/>
                    <a:ea typeface="Times New Roman" panose="02020603050405020304" pitchFamily="18" charset="0"/>
                    <a:cs typeface="Segoe UI" panose="020B0502040204020203" pitchFamily="34" charset="0"/>
                  </a:rPr>
                  <a:t>;</a:t>
                </a: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 </a:t>
                </a:r>
                <a14:m>
                  <m:oMath xmlns:m="http://schemas.openxmlformats.org/officeDocument/2006/math">
                    <m:acc>
                      <m:accPr>
                        <m:chr m:val="̂"/>
                        <m:ctrlPr>
                          <a:rPr lang="pt-BR" sz="2200" b="1" i="1">
                            <a:solidFill>
                              <a:srgbClr val="7030A0"/>
                            </a:solidFill>
                            <a:effectLst/>
                            <a:latin typeface="Cambria Math" panose="02040503050406030204" pitchFamily="18" charset="0"/>
                            <a:ea typeface="Times New Roman" panose="02020603050405020304" pitchFamily="18" charset="0"/>
                          </a:rPr>
                        </m:ctrlPr>
                      </m:accPr>
                      <m:e>
                        <m:r>
                          <a:rPr lang="pt-BR" sz="2200" b="1" i="1">
                            <a:solidFill>
                              <a:srgbClr val="7030A0"/>
                            </a:solidFill>
                            <a:effectLst/>
                            <a:latin typeface="Cambria Math" panose="02040503050406030204" pitchFamily="18" charset="0"/>
                            <a:ea typeface="Times New Roman" panose="02020603050405020304" pitchFamily="18" charset="0"/>
                          </a:rPr>
                          <m:t>𝒄</m:t>
                        </m:r>
                      </m:e>
                    </m:acc>
                  </m:oMath>
                </a14:m>
                <a:r>
                  <a:rPr lang="pt-BR" sz="2200" b="1" dirty="0">
                    <a:solidFill>
                      <a:srgbClr val="7030A0"/>
                    </a:solidFill>
                    <a:effectLst/>
                    <a:latin typeface="Arial Narrow" panose="020B0606020202030204" pitchFamily="34" charset="0"/>
                    <a:ea typeface="Times New Roman" panose="02020603050405020304" pitchFamily="18" charset="0"/>
                    <a:cs typeface="Segoe UI" panose="020B0502040204020203" pitchFamily="34" charset="0"/>
                  </a:rPr>
                  <a:t> </a:t>
                </a:r>
                <a:r>
                  <a:rPr lang="pt-BR" sz="2200" dirty="0">
                    <a:solidFill>
                      <a:srgbClr val="262626"/>
                    </a:solidFill>
                    <a:effectLst/>
                    <a:latin typeface="Arial Narrow" panose="020B0606020202030204" pitchFamily="34" charset="0"/>
                    <a:ea typeface="Times New Roman" panose="02020603050405020304" pitchFamily="18" charset="0"/>
                    <a:cs typeface="Segoe UI" panose="020B0502040204020203" pitchFamily="34" charset="0"/>
                  </a:rPr>
                  <a:t>e</a:t>
                </a:r>
                <a:r>
                  <a:rPr lang="pt-BR" sz="2200" b="1" dirty="0">
                    <a:solidFill>
                      <a:srgbClr val="BF4E14"/>
                    </a:solidFill>
                    <a:effectLst/>
                    <a:latin typeface="Arial Narrow" panose="020B0606020202030204" pitchFamily="34" charset="0"/>
                    <a:ea typeface="Times New Roman" panose="02020603050405020304" pitchFamily="18" charset="0"/>
                    <a:cs typeface="Segoe UI" panose="020B0502040204020203" pitchFamily="34" charset="0"/>
                  </a:rPr>
                  <a:t> </a:t>
                </a:r>
                <a14:m>
                  <m:oMath xmlns:m="http://schemas.openxmlformats.org/officeDocument/2006/math">
                    <m:acc>
                      <m:accPr>
                        <m:chr m:val="̂"/>
                        <m:ctrlPr>
                          <a:rPr lang="pt-BR" sz="2200" b="1" i="1">
                            <a:solidFill>
                              <a:srgbClr val="BF4E14"/>
                            </a:solidFill>
                            <a:effectLst/>
                            <a:latin typeface="Cambria Math" panose="02040503050406030204" pitchFamily="18" charset="0"/>
                            <a:ea typeface="Times New Roman" panose="02020603050405020304" pitchFamily="18" charset="0"/>
                          </a:rPr>
                        </m:ctrlPr>
                      </m:accPr>
                      <m:e>
                        <m:r>
                          <a:rPr lang="pt-BR" sz="2200" b="1" i="1">
                            <a:solidFill>
                              <a:srgbClr val="BF4E14"/>
                            </a:solidFill>
                            <a:effectLst/>
                            <a:latin typeface="Cambria Math" panose="02040503050406030204" pitchFamily="18" charset="0"/>
                            <a:ea typeface="Times New Roman" panose="02020603050405020304" pitchFamily="18" charset="0"/>
                          </a:rPr>
                          <m:t>𝒃</m:t>
                        </m:r>
                      </m:e>
                    </m:acc>
                    <m:r>
                      <a:rPr lang="pt-BR" sz="2200" i="1">
                        <a:solidFill>
                          <a:srgbClr val="000000"/>
                        </a:solidFill>
                        <a:effectLst/>
                        <a:latin typeface="Cambria Math" panose="02040503050406030204" pitchFamily="18" charset="0"/>
                        <a:ea typeface="Times New Roman" panose="02020603050405020304" pitchFamily="18" charset="0"/>
                      </a:rPr>
                      <m:t> </m:t>
                    </m:r>
                  </m:oMath>
                </a14:m>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 são suplementares, ou seja, a soma de suas medidas é igual a 180°. Observe:</a:t>
                </a:r>
                <a:endParaRPr lang="pt-BR" sz="2200" dirty="0">
                  <a:effectLst/>
                  <a:latin typeface="Times New Roman" panose="02020603050405020304" pitchFamily="18" charset="0"/>
                  <a:ea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93F69C0B-12E6-F3E4-5994-A8B9591E1287}"/>
                  </a:ext>
                </a:extLst>
              </p:cNvPr>
              <p:cNvSpPr txBox="1">
                <a:spLocks noRot="1" noChangeAspect="1" noMove="1" noResize="1" noEditPoints="1" noAdjustHandles="1" noChangeArrowheads="1" noChangeShapeType="1" noTextEdit="1"/>
              </p:cNvSpPr>
              <p:nvPr/>
            </p:nvSpPr>
            <p:spPr>
              <a:xfrm>
                <a:off x="6057900" y="813751"/>
                <a:ext cx="6134100" cy="2856167"/>
              </a:xfrm>
              <a:prstGeom prst="rect">
                <a:avLst/>
              </a:prstGeom>
              <a:blipFill>
                <a:blip r:embed="rId4"/>
                <a:stretch>
                  <a:fillRect l="-1292" t="-1066" r="-1988" b="-3412"/>
                </a:stretch>
              </a:blipFill>
            </p:spPr>
            <p:txBody>
              <a:bodyPr/>
              <a:lstStyle/>
              <a:p>
                <a:r>
                  <a:rPr lang="pt-BR">
                    <a:noFill/>
                  </a:rPr>
                  <a:t> </a:t>
                </a:r>
              </a:p>
            </p:txBody>
          </p:sp>
        </mc:Fallback>
      </mc:AlternateContent>
      <p:sp>
        <p:nvSpPr>
          <p:cNvPr id="9" name="CaixaDeTexto 8">
            <a:extLst>
              <a:ext uri="{FF2B5EF4-FFF2-40B4-BE49-F238E27FC236}">
                <a16:creationId xmlns:a16="http://schemas.microsoft.com/office/drawing/2014/main" id="{CF22D8F9-B3D5-AA40-B6C6-7381ECD90D52}"/>
              </a:ext>
            </a:extLst>
          </p:cNvPr>
          <p:cNvSpPr txBox="1"/>
          <p:nvPr/>
        </p:nvSpPr>
        <p:spPr>
          <a:xfrm>
            <a:off x="-17325" y="4462669"/>
            <a:ext cx="6191250" cy="1785104"/>
          </a:xfrm>
          <a:prstGeom prst="rect">
            <a:avLst/>
          </a:prstGeom>
          <a:noFill/>
        </p:spPr>
        <p:txBody>
          <a:bodyPr wrap="square">
            <a:spAutoFit/>
          </a:bodyPr>
          <a:lstStyle/>
          <a:p>
            <a:pPr algn="just">
              <a:spcAft>
                <a:spcPts val="800"/>
              </a:spcAft>
            </a:pP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Duas retas concorrentes formam dois pares de ângulos que são chamados de </a:t>
            </a:r>
            <a:r>
              <a:rPr lang="pt-BR" sz="2200" b="1" dirty="0">
                <a:solidFill>
                  <a:srgbClr val="000000"/>
                </a:solidFill>
                <a:effectLst/>
                <a:latin typeface="Arial Narrow" panose="020B0606020202030204" pitchFamily="34" charset="0"/>
                <a:ea typeface="Times New Roman" panose="02020603050405020304" pitchFamily="18" charset="0"/>
              </a:rPr>
              <a:t>ângulos opostos pelo vértice</a:t>
            </a:r>
            <a:r>
              <a:rPr lang="pt-BR" sz="2200" dirty="0">
                <a:solidFill>
                  <a:srgbClr val="000000"/>
                </a:solidFill>
                <a:effectLst/>
                <a:latin typeface="Arial Narrow" panose="020B0606020202030204" pitchFamily="34" charset="0"/>
                <a:ea typeface="Times New Roman" panose="02020603050405020304" pitchFamily="18" charset="0"/>
              </a:rPr>
              <a:t> (O.P.V.), os quais são pares de ângulos que só possuem um único ponto em comum, que é o vértice, formado pela intersecção entre as duas retas. </a:t>
            </a:r>
            <a:endParaRPr lang="pt-BR" sz="2200" dirty="0">
              <a:effectLst/>
              <a:latin typeface="Times New Roman" panose="02020603050405020304" pitchFamily="18" charset="0"/>
              <a:ea typeface="Times New Roman" panose="02020603050405020304" pitchFamily="18" charset="0"/>
            </a:endParaRPr>
          </a:p>
        </p:txBody>
      </p:sp>
      <p:pic>
        <p:nvPicPr>
          <p:cNvPr id="10" name="Imagem 9">
            <a:extLst>
              <a:ext uri="{FF2B5EF4-FFF2-40B4-BE49-F238E27FC236}">
                <a16:creationId xmlns:a16="http://schemas.microsoft.com/office/drawing/2014/main" id="{E9F6486F-64C4-7DBC-C574-05F70C975FB6}"/>
              </a:ext>
            </a:extLst>
          </p:cNvPr>
          <p:cNvPicPr>
            <a:picLocks noChangeAspect="1"/>
          </p:cNvPicPr>
          <p:nvPr/>
        </p:nvPicPr>
        <p:blipFill>
          <a:blip r:embed="rId5"/>
          <a:srcRect r="50859" b="9472"/>
          <a:stretch/>
        </p:blipFill>
        <p:spPr>
          <a:xfrm>
            <a:off x="7054950" y="3595349"/>
            <a:ext cx="4140000" cy="3262651"/>
          </a:xfrm>
          <a:prstGeom prst="rect">
            <a:avLst/>
          </a:prstGeom>
        </p:spPr>
      </p:pic>
    </p:spTree>
    <p:extLst>
      <p:ext uri="{BB962C8B-B14F-4D97-AF65-F5344CB8AC3E}">
        <p14:creationId xmlns:p14="http://schemas.microsoft.com/office/powerpoint/2010/main" val="41973987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3C77CB7-7BF8-A9F8-6BB0-B37042F4A634}"/>
              </a:ext>
            </a:extLst>
          </p:cNvPr>
          <p:cNvSpPr txBox="1"/>
          <p:nvPr/>
        </p:nvSpPr>
        <p:spPr>
          <a:xfrm>
            <a:off x="0" y="753233"/>
            <a:ext cx="6096000" cy="839076"/>
          </a:xfrm>
          <a:prstGeom prst="rect">
            <a:avLst/>
          </a:prstGeom>
          <a:noFill/>
        </p:spPr>
        <p:txBody>
          <a:bodyPr wrap="square">
            <a:spAutoFit/>
          </a:bodyPr>
          <a:lstStyle/>
          <a:p>
            <a:pPr algn="just">
              <a:lnSpc>
                <a:spcPct val="115000"/>
              </a:lnSpc>
            </a:pP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Dessa forma, </a:t>
            </a:r>
            <a:r>
              <a:rPr lang="pt-BR" sz="2200" b="1"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dois ângulos opostos pelo vértice</a:t>
            </a: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 têm medidas iguais, ou seja, são </a:t>
            </a:r>
            <a:r>
              <a:rPr lang="pt-BR" sz="2200" b="1"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congruentes</a:t>
            </a:r>
            <a:r>
              <a:rPr lang="pt-BR" sz="22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a:t>
            </a:r>
            <a:endParaRPr lang="pt-BR" sz="2200" dirty="0">
              <a:effectLst/>
              <a:latin typeface="Times New Roman" panose="02020603050405020304" pitchFamily="18" charset="0"/>
              <a:ea typeface="Times New Roman" panose="02020603050405020304" pitchFamily="18" charset="0"/>
            </a:endParaRPr>
          </a:p>
        </p:txBody>
      </p:sp>
      <p:pic>
        <p:nvPicPr>
          <p:cNvPr id="4" name="Imagem 3">
            <a:extLst>
              <a:ext uri="{FF2B5EF4-FFF2-40B4-BE49-F238E27FC236}">
                <a16:creationId xmlns:a16="http://schemas.microsoft.com/office/drawing/2014/main" id="{8489BB4A-5EF0-24D6-6DEA-A4EE89DC7EC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000" y="1592309"/>
            <a:ext cx="3240000" cy="1658898"/>
          </a:xfrm>
          <a:prstGeom prst="rect">
            <a:avLst/>
          </a:prstGeom>
          <a:noFill/>
        </p:spPr>
      </p:pic>
      <p:pic>
        <p:nvPicPr>
          <p:cNvPr id="5" name="Imagem 4">
            <a:extLst>
              <a:ext uri="{FF2B5EF4-FFF2-40B4-BE49-F238E27FC236}">
                <a16:creationId xmlns:a16="http://schemas.microsoft.com/office/drawing/2014/main" id="{D71D5705-31B0-991D-8B29-6211990F2D67}"/>
              </a:ext>
            </a:extLst>
          </p:cNvPr>
          <p:cNvPicPr>
            <a:picLocks noChangeAspect="1"/>
          </p:cNvPicPr>
          <p:nvPr/>
        </p:nvPicPr>
        <p:blipFill>
          <a:blip r:embed="rId3"/>
          <a:srcRect r="53009" b="23033"/>
          <a:stretch/>
        </p:blipFill>
        <p:spPr>
          <a:xfrm>
            <a:off x="936600" y="4418684"/>
            <a:ext cx="4680000" cy="1384764"/>
          </a:xfrm>
          <a:prstGeom prst="rect">
            <a:avLst/>
          </a:prstGeom>
        </p:spPr>
      </p:pic>
      <p:sp>
        <p:nvSpPr>
          <p:cNvPr id="7" name="CaixaDeTexto 6">
            <a:extLst>
              <a:ext uri="{FF2B5EF4-FFF2-40B4-BE49-F238E27FC236}">
                <a16:creationId xmlns:a16="http://schemas.microsoft.com/office/drawing/2014/main" id="{D8DDC9BF-5AF6-5160-FA14-83EF6452FEBB}"/>
              </a:ext>
            </a:extLst>
          </p:cNvPr>
          <p:cNvSpPr txBox="1"/>
          <p:nvPr/>
        </p:nvSpPr>
        <p:spPr>
          <a:xfrm>
            <a:off x="209550" y="3606794"/>
            <a:ext cx="6134100"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é a medida de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na figura?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384AF0FF-AF88-7488-F801-EDD6CB44D2A4}"/>
              </a:ext>
            </a:extLst>
          </p:cNvPr>
          <p:cNvSpPr txBox="1"/>
          <p:nvPr/>
        </p:nvSpPr>
        <p:spPr>
          <a:xfrm>
            <a:off x="6096000" y="753233"/>
            <a:ext cx="6096000" cy="707886"/>
          </a:xfrm>
          <a:prstGeom prst="rect">
            <a:avLst/>
          </a:prstGeom>
          <a:noFill/>
        </p:spPr>
        <p:txBody>
          <a:bodyPr wrap="square">
            <a:spAutoFit/>
          </a:bodyPr>
          <a:lstStyle/>
          <a:p>
            <a:pPr algn="just">
              <a:spcAft>
                <a:spcPts val="800"/>
              </a:spcAft>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Exemplo 2: </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Calcule as medidas indicadas dos ângulos na figura.</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71358B06-CEF8-3247-2AFC-29E5E9516BFA}"/>
              </a:ext>
            </a:extLst>
          </p:cNvPr>
          <p:cNvPicPr>
            <a:picLocks noChangeAspect="1"/>
          </p:cNvPicPr>
          <p:nvPr/>
        </p:nvPicPr>
        <p:blipFill rotWithShape="1">
          <a:blip r:embed="rId4"/>
          <a:srcRect l="11032" t="14215" r="19096" b="15325"/>
          <a:stretch/>
        </p:blipFill>
        <p:spPr bwMode="auto">
          <a:xfrm>
            <a:off x="8064000" y="1221998"/>
            <a:ext cx="2160000" cy="914012"/>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9445DEAE-90EA-130E-435F-3D7B21C17082}"/>
                  </a:ext>
                </a:extLst>
              </p:cNvPr>
              <p:cNvSpPr txBox="1"/>
              <p:nvPr/>
            </p:nvSpPr>
            <p:spPr>
              <a:xfrm>
                <a:off x="6096000" y="2061074"/>
                <a:ext cx="6172200" cy="4671663"/>
              </a:xfrm>
              <a:prstGeom prst="rect">
                <a:avLst/>
              </a:prstGeom>
              <a:noFill/>
            </p:spPr>
            <p:txBody>
              <a:bodyPr wrap="square">
                <a:spAutoFit/>
              </a:bodyPr>
              <a:lstStyle/>
              <a:p>
                <a:pPr algn="just"/>
                <a:r>
                  <a:rPr lang="pt-BR" sz="20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000" i="1" kern="100" dirty="0">
                    <a:effectLst/>
                    <a:latin typeface="Arial Narrow" panose="020B0606020202030204" pitchFamily="34" charset="0"/>
                    <a:ea typeface="Aptos" panose="020B0004020202020204" pitchFamily="34" charset="0"/>
                    <a:cs typeface="Times New Roman" panose="02020603050405020304" pitchFamily="18" charset="0"/>
                  </a:rPr>
                  <a:t>: Os ângulos destacados são opostos pelo vértice, portanto suas medidas são iguais.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15</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 + 30=7</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 + 94</m:t>
                      </m:r>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000" i="1" kern="100" dirty="0">
                    <a:effectLst/>
                    <a:latin typeface="Arial Narrow" panose="020B0606020202030204" pitchFamily="34" charset="0"/>
                    <a:ea typeface="Times New Roman" panose="02020603050405020304" pitchFamily="18" charset="0"/>
                    <a:cs typeface="Times New Roman" panose="02020603050405020304" pitchFamily="18" charset="0"/>
                  </a:rPr>
                  <a:t>Resolvendo a equação determinamos o valor de </a:t>
                </a:r>
                <a14:m>
                  <m:oMath xmlns:m="http://schemas.openxmlformats.org/officeDocument/2006/math">
                    <m:r>
                      <a:rPr lang="pt-BR" sz="2000" i="1" kern="100">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000" i="1" kern="100" dirty="0">
                    <a:effectLst/>
                    <a:latin typeface="Arial Narrow" panose="020B0606020202030204" pitchFamily="34" charset="0"/>
                    <a:ea typeface="Times New Roman" panose="02020603050405020304" pitchFamily="18" charset="0"/>
                    <a:cs typeface="Times New Roman" panose="02020603050405020304" pitchFamily="18" charset="0"/>
                  </a:rPr>
                  <a:t>, veja:</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15</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 + 30=7</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 + 94</m:t>
                      </m:r>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15</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−7</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 94−30</m:t>
                      </m:r>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8</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=64</m:t>
                      </m:r>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000" i="1" kern="100">
                              <a:effectLst/>
                              <a:latin typeface="Cambria Math" panose="02040503050406030204" pitchFamily="18" charset="0"/>
                              <a:ea typeface="Aptos" panose="020B0004020202020204" pitchFamily="34" charset="0"/>
                              <a:cs typeface="Times New Roman" panose="02020603050405020304" pitchFamily="18" charset="0"/>
                            </a:rPr>
                            <m:t> 64 </m:t>
                          </m:r>
                        </m:num>
                        <m:den>
                          <m:r>
                            <a:rPr lang="pt-BR" sz="2000" i="1" kern="100">
                              <a:effectLst/>
                              <a:latin typeface="Cambria Math" panose="02040503050406030204" pitchFamily="18" charset="0"/>
                              <a:ea typeface="Aptos" panose="020B0004020202020204" pitchFamily="34" charset="0"/>
                              <a:cs typeface="Times New Roman" panose="02020603050405020304" pitchFamily="18" charset="0"/>
                            </a:rPr>
                            <m:t>8</m:t>
                          </m:r>
                        </m:den>
                      </m:f>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=8°</m:t>
                      </m:r>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000" i="1" kern="100" dirty="0">
                    <a:effectLst/>
                    <a:latin typeface="Arial Narrow" panose="020B0606020202030204" pitchFamily="34" charset="0"/>
                    <a:ea typeface="Aptos" panose="020B0004020202020204" pitchFamily="34" charset="0"/>
                    <a:cs typeface="Times New Roman" panose="02020603050405020304" pitchFamily="18" charset="0"/>
                  </a:rPr>
                  <a:t>Dessa forma, aplicamos o valor de </a:t>
                </a:r>
                <a14:m>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=8°</m:t>
                    </m:r>
                  </m:oMath>
                </a14:m>
                <a:r>
                  <a:rPr lang="pt-BR" sz="2000" i="1" kern="100" dirty="0">
                    <a:effectLst/>
                    <a:latin typeface="Arial Narrow" panose="020B0606020202030204" pitchFamily="34" charset="0"/>
                    <a:ea typeface="Times New Roman" panose="02020603050405020304" pitchFamily="18" charset="0"/>
                    <a:cs typeface="Times New Roman" panose="02020603050405020304" pitchFamily="18" charset="0"/>
                  </a:rPr>
                  <a:t> em uma das expressões dos ângulos em destaque e determinamos a medida de ambos os ângulos: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000" i="1" kern="100">
                          <a:effectLst/>
                          <a:latin typeface="Cambria Math" panose="02040503050406030204" pitchFamily="18" charset="0"/>
                          <a:ea typeface="Aptos" panose="020B0004020202020204" pitchFamily="34" charset="0"/>
                          <a:cs typeface="Times New Roman" panose="02020603050405020304" pitchFamily="18" charset="0"/>
                        </a:rPr>
                        <m:t>15</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+30 → 15∙8+30=120+30=150°</m:t>
                      </m:r>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000" i="1" kern="100" dirty="0">
                    <a:effectLst/>
                    <a:latin typeface="Arial Narrow" panose="020B0606020202030204" pitchFamily="34" charset="0"/>
                    <a:ea typeface="Aptos" panose="020B0004020202020204" pitchFamily="34" charset="0"/>
                    <a:cs typeface="Times New Roman" panose="02020603050405020304" pitchFamily="18" charset="0"/>
                  </a:rPr>
                  <a:t>Portanto, a medida dos ângulos apresentados é 150º.</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9445DEAE-90EA-130E-435F-3D7B21C17082}"/>
                  </a:ext>
                </a:extLst>
              </p:cNvPr>
              <p:cNvSpPr txBox="1">
                <a:spLocks noRot="1" noChangeAspect="1" noMove="1" noResize="1" noEditPoints="1" noAdjustHandles="1" noChangeArrowheads="1" noChangeShapeType="1" noTextEdit="1"/>
              </p:cNvSpPr>
              <p:nvPr/>
            </p:nvSpPr>
            <p:spPr>
              <a:xfrm>
                <a:off x="6096000" y="2061074"/>
                <a:ext cx="6172200" cy="4671663"/>
              </a:xfrm>
              <a:prstGeom prst="rect">
                <a:avLst/>
              </a:prstGeom>
              <a:blipFill>
                <a:blip r:embed="rId5"/>
                <a:stretch>
                  <a:fillRect l="-987" t="-522" r="-888" b="-1305"/>
                </a:stretch>
              </a:blipFill>
            </p:spPr>
            <p:txBody>
              <a:bodyPr/>
              <a:lstStyle/>
              <a:p>
                <a:r>
                  <a:rPr lang="pt-BR">
                    <a:noFill/>
                  </a:rPr>
                  <a:t> </a:t>
                </a:r>
              </a:p>
            </p:txBody>
          </p:sp>
        </mc:Fallback>
      </mc:AlternateContent>
    </p:spTree>
    <p:extLst>
      <p:ext uri="{BB962C8B-B14F-4D97-AF65-F5344CB8AC3E}">
        <p14:creationId xmlns:p14="http://schemas.microsoft.com/office/powerpoint/2010/main" val="22419879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795B786-F10B-8CA8-9FF6-2701D7AE1B99}"/>
              </a:ext>
            </a:extLst>
          </p:cNvPr>
          <p:cNvSpPr txBox="1"/>
          <p:nvPr/>
        </p:nvSpPr>
        <p:spPr>
          <a:xfrm>
            <a:off x="0" y="1853562"/>
            <a:ext cx="6096000"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7.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os ângulos formados pelas retas concorrentes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AE8CC526-9CCC-5E55-271D-E3C71540097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68000" y="2771263"/>
            <a:ext cx="2160000" cy="1199153"/>
          </a:xfrm>
          <a:prstGeom prst="rect">
            <a:avLst/>
          </a:prstGeom>
          <a:noFill/>
        </p:spPr>
      </p:pic>
      <p:sp>
        <p:nvSpPr>
          <p:cNvPr id="6" name="CaixaDeTexto 5">
            <a:extLst>
              <a:ext uri="{FF2B5EF4-FFF2-40B4-BE49-F238E27FC236}">
                <a16:creationId xmlns:a16="http://schemas.microsoft.com/office/drawing/2014/main" id="{FAD31C7B-3AEE-D39F-7CCE-C19AA9D8120C}"/>
              </a:ext>
            </a:extLst>
          </p:cNvPr>
          <p:cNvSpPr txBox="1"/>
          <p:nvPr/>
        </p:nvSpPr>
        <p:spPr>
          <a:xfrm>
            <a:off x="0" y="4124688"/>
            <a:ext cx="6134100" cy="1442959"/>
          </a:xfrm>
          <a:prstGeom prst="rect">
            <a:avLst/>
          </a:prstGeom>
          <a:noFill/>
        </p:spPr>
        <p:txBody>
          <a:bodyPr wrap="square">
            <a:spAutoFit/>
          </a:bodyPr>
          <a:lstStyle/>
          <a:p>
            <a:pPr marR="88900">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Agora,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Quais os pares são ângulos adjacentes?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Quais ângulos são opostos pelo vértice?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46EAC9B9-73DF-69BF-A310-BDC20E4E7FE2}"/>
              </a:ext>
            </a:extLst>
          </p:cNvPr>
          <p:cNvSpPr txBox="1"/>
          <p:nvPr/>
        </p:nvSpPr>
        <p:spPr>
          <a:xfrm>
            <a:off x="6057900" y="784899"/>
            <a:ext cx="6134100" cy="848437"/>
          </a:xfrm>
          <a:prstGeom prst="rect">
            <a:avLst/>
          </a:prstGeom>
          <a:noFill/>
        </p:spPr>
        <p:txBody>
          <a:bodyPr wrap="square">
            <a:spAutoFit/>
          </a:bodyPr>
          <a:lstStyle/>
          <a:p>
            <a:pPr marR="88900"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8.</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Observe e analise os dois ângulos destacados entre as retas.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descr="Diagrama&#10;&#10;O conteúdo gerado por IA pode estar incorreto.">
            <a:extLst>
              <a:ext uri="{FF2B5EF4-FFF2-40B4-BE49-F238E27FC236}">
                <a16:creationId xmlns:a16="http://schemas.microsoft.com/office/drawing/2014/main" id="{2B2803F3-9B2E-9F99-5949-2A7E01914EFD}"/>
              </a:ext>
            </a:extLst>
          </p:cNvPr>
          <p:cNvPicPr>
            <a:picLocks noChangeAspect="1"/>
          </p:cNvPicPr>
          <p:nvPr/>
        </p:nvPicPr>
        <p:blipFill>
          <a:blip r:embed="rId3"/>
          <a:stretch>
            <a:fillRect/>
          </a:stretch>
        </p:blipFill>
        <p:spPr>
          <a:xfrm>
            <a:off x="8224950" y="1393252"/>
            <a:ext cx="1800000" cy="1480968"/>
          </a:xfrm>
          <a:prstGeom prst="rect">
            <a:avLst/>
          </a:prstGeom>
        </p:spPr>
      </p:pic>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58B3386B-7FB6-771D-779D-A787863CF9EA}"/>
                  </a:ext>
                </a:extLst>
              </p:cNvPr>
              <p:cNvSpPr txBox="1"/>
              <p:nvPr/>
            </p:nvSpPr>
            <p:spPr>
              <a:xfrm>
                <a:off x="6057900" y="3159756"/>
                <a:ext cx="6134100" cy="459100"/>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Pode-se afirmar que os ângulos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𝛼</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ꞵ</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a:t>
                </a:r>
                <a:r>
                  <a:rPr lang="pt-BR" sz="2200" kern="100" dirty="0">
                    <a:effectLst/>
                    <a:latin typeface="Arial Narrow" panose="020B0606020202030204" pitchFamily="34" charset="0"/>
                    <a:ea typeface="Aptos" panose="020B0004020202020204" pitchFamily="34" charset="0"/>
                    <a:cs typeface="Arial Narrow" panose="020B0606020202030204" pitchFamily="34" charset="0"/>
                  </a:rPr>
                  <a:t>ã</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58B3386B-7FB6-771D-779D-A787863CF9EA}"/>
                  </a:ext>
                </a:extLst>
              </p:cNvPr>
              <p:cNvSpPr txBox="1">
                <a:spLocks noRot="1" noChangeAspect="1" noMove="1" noResize="1" noEditPoints="1" noAdjustHandles="1" noChangeArrowheads="1" noChangeShapeType="1" noTextEdit="1"/>
              </p:cNvSpPr>
              <p:nvPr/>
            </p:nvSpPr>
            <p:spPr>
              <a:xfrm>
                <a:off x="6057900" y="3159756"/>
                <a:ext cx="6134100" cy="459100"/>
              </a:xfrm>
              <a:prstGeom prst="rect">
                <a:avLst/>
              </a:prstGeom>
              <a:blipFill>
                <a:blip r:embed="rId4"/>
                <a:stretch>
                  <a:fillRect l="-1292" t="-3947" b="-23684"/>
                </a:stretch>
              </a:blipFill>
            </p:spPr>
            <p:txBody>
              <a:bodyPr/>
              <a:lstStyle/>
              <a:p>
                <a:r>
                  <a:rPr lang="pt-BR">
                    <a:noFill/>
                  </a:rPr>
                  <a:t> </a:t>
                </a:r>
              </a:p>
            </p:txBody>
          </p:sp>
        </mc:Fallback>
      </mc:AlternateContent>
      <p:pic>
        <p:nvPicPr>
          <p:cNvPr id="12" name="Imagem 11">
            <a:extLst>
              <a:ext uri="{FF2B5EF4-FFF2-40B4-BE49-F238E27FC236}">
                <a16:creationId xmlns:a16="http://schemas.microsoft.com/office/drawing/2014/main" id="{352E3069-4BAD-BCA5-8FDD-EE493CCECDAE}"/>
              </a:ext>
            </a:extLst>
          </p:cNvPr>
          <p:cNvPicPr>
            <a:picLocks noChangeAspect="1"/>
          </p:cNvPicPr>
          <p:nvPr/>
        </p:nvPicPr>
        <p:blipFill>
          <a:blip r:embed="rId5"/>
          <a:srcRect r="61463" b="33205"/>
          <a:stretch/>
        </p:blipFill>
        <p:spPr>
          <a:xfrm>
            <a:off x="6784950" y="3881235"/>
            <a:ext cx="4680000" cy="838688"/>
          </a:xfrm>
          <a:prstGeom prst="rect">
            <a:avLst/>
          </a:prstGeom>
        </p:spPr>
      </p:pic>
      <p:pic>
        <p:nvPicPr>
          <p:cNvPr id="13" name="Imagem 12">
            <a:extLst>
              <a:ext uri="{FF2B5EF4-FFF2-40B4-BE49-F238E27FC236}">
                <a16:creationId xmlns:a16="http://schemas.microsoft.com/office/drawing/2014/main" id="{A690B16C-2989-FBAF-6C62-EDE7940C9212}"/>
              </a:ext>
            </a:extLst>
          </p:cNvPr>
          <p:cNvPicPr>
            <a:picLocks noChangeAspect="1"/>
          </p:cNvPicPr>
          <p:nvPr/>
        </p:nvPicPr>
        <p:blipFill rotWithShape="1">
          <a:blip r:embed="rId6">
            <a:extLst>
              <a:ext uri="{28A0092B-C50C-407E-A947-70E740481C1C}">
                <a14:useLocalDpi xmlns:a14="http://schemas.microsoft.com/office/drawing/2010/main" val="0"/>
              </a:ext>
            </a:extLst>
          </a:blip>
          <a:srcRect l="1742" r="63619" b="-4"/>
          <a:stretch>
            <a:fillRect/>
          </a:stretch>
        </p:blipFill>
        <p:spPr bwMode="auto">
          <a:xfrm>
            <a:off x="0" y="756519"/>
            <a:ext cx="2880000" cy="73168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295681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A759F73-E865-F963-1E99-65574D9066B5}"/>
              </a:ext>
            </a:extLst>
          </p:cNvPr>
          <p:cNvSpPr txBox="1"/>
          <p:nvPr/>
        </p:nvSpPr>
        <p:spPr>
          <a:xfrm>
            <a:off x="0" y="746799"/>
            <a:ext cx="6096000"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9.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Determine o valor da medida de cada ângulo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BCB67A39-D78D-8A58-A169-81C9863C6B6D}"/>
              </a:ext>
            </a:extLst>
          </p:cNvPr>
          <p:cNvPicPr>
            <a:picLocks noChangeAspect="1"/>
          </p:cNvPicPr>
          <p:nvPr/>
        </p:nvPicPr>
        <p:blipFill>
          <a:blip r:embed="rId2"/>
          <a:srcRect r="52006" b="23388"/>
          <a:stretch/>
        </p:blipFill>
        <p:spPr>
          <a:xfrm>
            <a:off x="400431" y="1373885"/>
            <a:ext cx="5400000" cy="1624385"/>
          </a:xfrm>
          <a:prstGeom prst="rect">
            <a:avLst/>
          </a:prstGeom>
        </p:spPr>
      </p:pic>
      <p:sp>
        <p:nvSpPr>
          <p:cNvPr id="6" name="CaixaDeTexto 5">
            <a:extLst>
              <a:ext uri="{FF2B5EF4-FFF2-40B4-BE49-F238E27FC236}">
                <a16:creationId xmlns:a16="http://schemas.microsoft.com/office/drawing/2014/main" id="{64EDA1D3-6921-A57C-63C8-09AADD9B9B06}"/>
              </a:ext>
            </a:extLst>
          </p:cNvPr>
          <p:cNvSpPr txBox="1"/>
          <p:nvPr/>
        </p:nvSpPr>
        <p:spPr>
          <a:xfrm>
            <a:off x="33381" y="3166320"/>
            <a:ext cx="6134100"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10.</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Calcule a medida dos ângulos em destaque.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2C70D1AE-C15D-B95F-9D3F-1ADDE9FB7E50}"/>
              </a:ext>
            </a:extLst>
          </p:cNvPr>
          <p:cNvPicPr>
            <a:picLocks noChangeAspect="1"/>
          </p:cNvPicPr>
          <p:nvPr/>
        </p:nvPicPr>
        <p:blipFill>
          <a:blip r:embed="rId3"/>
          <a:srcRect r="67194" b="16297"/>
          <a:stretch/>
        </p:blipFill>
        <p:spPr>
          <a:xfrm>
            <a:off x="562356" y="3557397"/>
            <a:ext cx="3600000" cy="3514465"/>
          </a:xfrm>
          <a:prstGeom prst="rect">
            <a:avLst/>
          </a:prstGeom>
        </p:spPr>
      </p:pic>
      <p:pic>
        <p:nvPicPr>
          <p:cNvPr id="9" name="Imagem 8">
            <a:extLst>
              <a:ext uri="{FF2B5EF4-FFF2-40B4-BE49-F238E27FC236}">
                <a16:creationId xmlns:a16="http://schemas.microsoft.com/office/drawing/2014/main" id="{2BE60492-02E1-EE56-D466-8246C0C21B71}"/>
              </a:ext>
            </a:extLst>
          </p:cNvPr>
          <p:cNvPicPr>
            <a:picLocks noChangeAspect="1"/>
          </p:cNvPicPr>
          <p:nvPr/>
        </p:nvPicPr>
        <p:blipFill>
          <a:blip r:embed="rId4"/>
          <a:stretch>
            <a:fillRect/>
          </a:stretch>
        </p:blipFill>
        <p:spPr>
          <a:xfrm>
            <a:off x="6514754" y="746799"/>
            <a:ext cx="4680000" cy="1953000"/>
          </a:xfrm>
          <a:prstGeom prst="rect">
            <a:avLst/>
          </a:prstGeom>
        </p:spPr>
      </p:pic>
      <p:sp>
        <p:nvSpPr>
          <p:cNvPr id="11" name="CaixaDeTexto 10">
            <a:extLst>
              <a:ext uri="{FF2B5EF4-FFF2-40B4-BE49-F238E27FC236}">
                <a16:creationId xmlns:a16="http://schemas.microsoft.com/office/drawing/2014/main" id="{E1B9552C-DD66-F839-EAA7-8B4B0223DAB4}"/>
              </a:ext>
            </a:extLst>
          </p:cNvPr>
          <p:cNvSpPr txBox="1"/>
          <p:nvPr/>
        </p:nvSpPr>
        <p:spPr>
          <a:xfrm>
            <a:off x="6167481" y="2846314"/>
            <a:ext cx="6134100"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Observe os ângulos em destaque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2" name="Imagem 11">
            <a:extLst>
              <a:ext uri="{FF2B5EF4-FFF2-40B4-BE49-F238E27FC236}">
                <a16:creationId xmlns:a16="http://schemas.microsoft.com/office/drawing/2014/main" id="{BC6D748C-D13B-488F-2030-5AC7BC51CDE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94531" y="3305350"/>
            <a:ext cx="2880000" cy="1493898"/>
          </a:xfrm>
          <a:prstGeom prst="rect">
            <a:avLst/>
          </a:prstGeom>
          <a:noFill/>
        </p:spPr>
      </p:pic>
      <mc:AlternateContent xmlns:mc="http://schemas.openxmlformats.org/markup-compatibility/2006" xmlns:a14="http://schemas.microsoft.com/office/drawing/2010/main">
        <mc:Choice Requires="a14">
          <p:sp>
            <p:nvSpPr>
              <p:cNvPr id="14" name="CaixaDeTexto 13">
                <a:extLst>
                  <a:ext uri="{FF2B5EF4-FFF2-40B4-BE49-F238E27FC236}">
                    <a16:creationId xmlns:a16="http://schemas.microsoft.com/office/drawing/2014/main" id="{71AC3961-BC88-6F9D-5D08-9C91B6207024}"/>
                  </a:ext>
                </a:extLst>
              </p:cNvPr>
              <p:cNvSpPr txBox="1"/>
              <p:nvPr/>
            </p:nvSpPr>
            <p:spPr>
              <a:xfrm>
                <a:off x="6057900" y="4737404"/>
                <a:ext cx="6134100" cy="848437"/>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valor de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que satisfaz a condição de existência desses ângulos é igual 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4" name="CaixaDeTexto 13">
                <a:extLst>
                  <a:ext uri="{FF2B5EF4-FFF2-40B4-BE49-F238E27FC236}">
                    <a16:creationId xmlns:a16="http://schemas.microsoft.com/office/drawing/2014/main" id="{71AC3961-BC88-6F9D-5D08-9C91B6207024}"/>
                  </a:ext>
                </a:extLst>
              </p:cNvPr>
              <p:cNvSpPr txBox="1">
                <a:spLocks noRot="1" noChangeAspect="1" noMove="1" noResize="1" noEditPoints="1" noAdjustHandles="1" noChangeArrowheads="1" noChangeShapeType="1" noTextEdit="1"/>
              </p:cNvSpPr>
              <p:nvPr/>
            </p:nvSpPr>
            <p:spPr>
              <a:xfrm>
                <a:off x="6057900" y="4737404"/>
                <a:ext cx="6134100" cy="848437"/>
              </a:xfrm>
              <a:prstGeom prst="rect">
                <a:avLst/>
              </a:prstGeom>
              <a:blipFill>
                <a:blip r:embed="rId6"/>
                <a:stretch>
                  <a:fillRect l="-1292" t="-2878" r="-1292" b="-13669"/>
                </a:stretch>
              </a:blipFill>
            </p:spPr>
            <p:txBody>
              <a:bodyPr/>
              <a:lstStyle/>
              <a:p>
                <a:r>
                  <a:rPr lang="pt-BR">
                    <a:noFill/>
                  </a:rPr>
                  <a:t> </a:t>
                </a:r>
              </a:p>
            </p:txBody>
          </p:sp>
        </mc:Fallback>
      </mc:AlternateContent>
      <p:pic>
        <p:nvPicPr>
          <p:cNvPr id="15" name="Imagem 14">
            <a:extLst>
              <a:ext uri="{FF2B5EF4-FFF2-40B4-BE49-F238E27FC236}">
                <a16:creationId xmlns:a16="http://schemas.microsoft.com/office/drawing/2014/main" id="{E6385CDB-6CC4-03F1-30FB-F44BC97F9DE1}"/>
              </a:ext>
            </a:extLst>
          </p:cNvPr>
          <p:cNvPicPr>
            <a:picLocks noChangeAspect="1"/>
          </p:cNvPicPr>
          <p:nvPr/>
        </p:nvPicPr>
        <p:blipFill>
          <a:blip r:embed="rId7"/>
          <a:srcRect r="69773" b="33674"/>
          <a:stretch/>
        </p:blipFill>
        <p:spPr>
          <a:xfrm>
            <a:off x="6784950" y="5574435"/>
            <a:ext cx="4680000" cy="1073531"/>
          </a:xfrm>
          <a:prstGeom prst="rect">
            <a:avLst/>
          </a:prstGeom>
        </p:spPr>
      </p:pic>
    </p:spTree>
    <p:extLst>
      <p:ext uri="{BB962C8B-B14F-4D97-AF65-F5344CB8AC3E}">
        <p14:creationId xmlns:p14="http://schemas.microsoft.com/office/powerpoint/2010/main" val="36032197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6BEC836A-F596-FA67-F1BB-D250C9A24D0B}"/>
              </a:ext>
            </a:extLst>
          </p:cNvPr>
          <p:cNvPicPr>
            <a:picLocks noChangeAspect="1"/>
          </p:cNvPicPr>
          <p:nvPr/>
        </p:nvPicPr>
        <p:blipFill rotWithShape="1">
          <a:blip r:embed="rId2">
            <a:extLst>
              <a:ext uri="{28A0092B-C50C-407E-A947-70E740481C1C}">
                <a14:useLocalDpi xmlns:a14="http://schemas.microsoft.com/office/drawing/2010/main" val="0"/>
              </a:ext>
            </a:extLst>
          </a:blip>
          <a:srcRect l="959" t="3787" r="3035" b="2273"/>
          <a:stretch>
            <a:fillRect/>
          </a:stretch>
        </p:blipFill>
        <p:spPr bwMode="auto">
          <a:xfrm>
            <a:off x="73660" y="797560"/>
            <a:ext cx="2880000" cy="593710"/>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9E79A813-67AD-4B36-B7A2-994D9FDA0F89}"/>
                  </a:ext>
                </a:extLst>
              </p:cNvPr>
              <p:cNvSpPr txBox="1"/>
              <p:nvPr/>
            </p:nvSpPr>
            <p:spPr>
              <a:xfrm>
                <a:off x="0" y="1494315"/>
                <a:ext cx="6096000" cy="2327817"/>
              </a:xfrm>
              <a:prstGeom prst="rect">
                <a:avLst/>
              </a:prstGeom>
              <a:noFill/>
            </p:spPr>
            <p:txBody>
              <a:bodyPr wrap="square">
                <a:spAutoFit/>
              </a:bodyPr>
              <a:lstStyle/>
              <a:p>
                <a:pPr algn="ctr">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RETAS PARALELAS CORTADAS POR UMA TRANSVERSAL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dirty="0">
                    <a:effectLst/>
                    <a:latin typeface="Arial Narrow" panose="020B0606020202030204" pitchFamily="34" charset="0"/>
                    <a:ea typeface="Aptos" panose="020B0004020202020204" pitchFamily="34" charset="0"/>
                    <a:cs typeface="Times New Roman" panose="02020603050405020304" pitchFamily="18" charset="0"/>
                  </a:rPr>
                  <a:t>As retas </a:t>
                </a:r>
                <a14:m>
                  <m:oMath xmlns:m="http://schemas.openxmlformats.org/officeDocument/2006/math">
                    <m:r>
                      <a:rPr lang="pt-BR" sz="2200" i="1">
                        <a:effectLst/>
                        <a:latin typeface="Cambria Math" panose="02040503050406030204" pitchFamily="18" charset="0"/>
                        <a:ea typeface="Aptos" panose="020B0004020202020204" pitchFamily="34" charset="0"/>
                        <a:cs typeface="Times New Roman" panose="02020603050405020304" pitchFamily="18" charset="0"/>
                      </a:rPr>
                      <m:t>𝑟</m:t>
                    </m:r>
                  </m:oMath>
                </a14:m>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a:effectLst/>
                        <a:latin typeface="Cambria Math" panose="02040503050406030204" pitchFamily="18" charset="0"/>
                        <a:ea typeface="Times New Roman" panose="02020603050405020304" pitchFamily="18" charset="0"/>
                        <a:cs typeface="Times New Roman" panose="02020603050405020304" pitchFamily="18" charset="0"/>
                      </a:rPr>
                      <m:t>𝑠</m:t>
                    </m:r>
                  </m:oMath>
                </a14:m>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apresentadas, a seguir, são paralelas, ou seja, não se interceptam em nenhum ponto. Uma reta </a:t>
                </a:r>
                <a14:m>
                  <m:oMath xmlns:m="http://schemas.openxmlformats.org/officeDocument/2006/math">
                    <m:r>
                      <a:rPr lang="pt-BR" sz="2200" i="1">
                        <a:effectLst/>
                        <a:latin typeface="Cambria Math" panose="02040503050406030204" pitchFamily="18" charset="0"/>
                        <a:ea typeface="Times New Roman" panose="02020603050405020304" pitchFamily="18" charset="0"/>
                        <a:cs typeface="Times New Roman" panose="02020603050405020304" pitchFamily="18" charset="0"/>
                      </a:rPr>
                      <m:t>𝑡</m:t>
                    </m:r>
                  </m:oMath>
                </a14:m>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intercepta as retas paralelas </a:t>
                </a:r>
                <a14:m>
                  <m:oMath xmlns:m="http://schemas.openxmlformats.org/officeDocument/2006/math">
                    <m:r>
                      <a:rPr lang="pt-BR" sz="2200" i="1">
                        <a:effectLst/>
                        <a:latin typeface="Cambria Math" panose="02040503050406030204" pitchFamily="18" charset="0"/>
                        <a:ea typeface="Aptos" panose="020B0004020202020204" pitchFamily="34" charset="0"/>
                        <a:cs typeface="Times New Roman" panose="02020603050405020304" pitchFamily="18" charset="0"/>
                      </a:rPr>
                      <m:t>𝑟</m:t>
                    </m:r>
                  </m:oMath>
                </a14:m>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a:effectLst/>
                        <a:latin typeface="Cambria Math" panose="02040503050406030204" pitchFamily="18" charset="0"/>
                        <a:ea typeface="Times New Roman" panose="02020603050405020304" pitchFamily="18" charset="0"/>
                        <a:cs typeface="Times New Roman" panose="02020603050405020304" pitchFamily="18" charset="0"/>
                      </a:rPr>
                      <m:t>𝑠</m:t>
                    </m:r>
                  </m:oMath>
                </a14:m>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transversalmente formando os ângulos demonstrados na imagem. </a:t>
                </a:r>
                <a:endParaRPr lang="pt-BR" sz="2200" dirty="0"/>
              </a:p>
            </p:txBody>
          </p:sp>
        </mc:Choice>
        <mc:Fallback xmlns="">
          <p:sp>
            <p:nvSpPr>
              <p:cNvPr id="4" name="CaixaDeTexto 3">
                <a:extLst>
                  <a:ext uri="{FF2B5EF4-FFF2-40B4-BE49-F238E27FC236}">
                    <a16:creationId xmlns:a16="http://schemas.microsoft.com/office/drawing/2014/main" id="{9E79A813-67AD-4B36-B7A2-994D9FDA0F89}"/>
                  </a:ext>
                </a:extLst>
              </p:cNvPr>
              <p:cNvSpPr txBox="1">
                <a:spLocks noRot="1" noChangeAspect="1" noMove="1" noResize="1" noEditPoints="1" noAdjustHandles="1" noChangeArrowheads="1" noChangeShapeType="1" noTextEdit="1"/>
              </p:cNvSpPr>
              <p:nvPr/>
            </p:nvSpPr>
            <p:spPr>
              <a:xfrm>
                <a:off x="0" y="1494315"/>
                <a:ext cx="6096000" cy="2327817"/>
              </a:xfrm>
              <a:prstGeom prst="rect">
                <a:avLst/>
              </a:prstGeom>
              <a:blipFill>
                <a:blip r:embed="rId3"/>
                <a:stretch>
                  <a:fillRect l="-1300" t="-1309" r="-1300" b="-4188"/>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857BD57F-5744-B33E-1A2D-A4593C742C1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48000" y="3822132"/>
            <a:ext cx="3600000" cy="2555248"/>
          </a:xfrm>
          <a:prstGeom prst="rect">
            <a:avLst/>
          </a:prstGeom>
          <a:noFill/>
        </p:spPr>
      </p:pic>
      <p:sp>
        <p:nvSpPr>
          <p:cNvPr id="7" name="CaixaDeTexto 6">
            <a:extLst>
              <a:ext uri="{FF2B5EF4-FFF2-40B4-BE49-F238E27FC236}">
                <a16:creationId xmlns:a16="http://schemas.microsoft.com/office/drawing/2014/main" id="{CC176B6A-0F83-B036-7F00-91A1202798F0}"/>
              </a:ext>
            </a:extLst>
          </p:cNvPr>
          <p:cNvSpPr txBox="1"/>
          <p:nvPr/>
        </p:nvSpPr>
        <p:spPr>
          <a:xfrm>
            <a:off x="6096000" y="770527"/>
            <a:ext cx="6096000" cy="1887696"/>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Esses ângulos, tomados em pares, são classificados de acordo com a posição relativa entre eles, como: correspondentes, colaterais internos ou externos, alternos internos ou externos.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Vejamos a definição para cada classificação: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797B018B-4EEA-6351-7428-98AA830F4121}"/>
              </a:ext>
            </a:extLst>
          </p:cNvPr>
          <p:cNvPicPr>
            <a:picLocks noChangeAspect="1"/>
          </p:cNvPicPr>
          <p:nvPr/>
        </p:nvPicPr>
        <p:blipFill>
          <a:blip r:embed="rId5"/>
          <a:srcRect r="51576" b="8919"/>
          <a:stretch/>
        </p:blipFill>
        <p:spPr>
          <a:xfrm>
            <a:off x="6804000" y="2658223"/>
            <a:ext cx="4680000" cy="3993682"/>
          </a:xfrm>
          <a:prstGeom prst="rect">
            <a:avLst/>
          </a:prstGeom>
        </p:spPr>
      </p:pic>
    </p:spTree>
    <p:extLst>
      <p:ext uri="{BB962C8B-B14F-4D97-AF65-F5344CB8AC3E}">
        <p14:creationId xmlns:p14="http://schemas.microsoft.com/office/powerpoint/2010/main" val="28386310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9DEFB5CB-5211-7264-0565-60D44A859C4C}"/>
              </a:ext>
            </a:extLst>
          </p:cNvPr>
          <p:cNvPicPr>
            <a:picLocks noChangeAspect="1"/>
          </p:cNvPicPr>
          <p:nvPr/>
        </p:nvPicPr>
        <p:blipFill>
          <a:blip r:embed="rId2"/>
          <a:srcRect r="51146" b="45584"/>
          <a:stretch/>
        </p:blipFill>
        <p:spPr>
          <a:xfrm>
            <a:off x="743331" y="807618"/>
            <a:ext cx="4680000" cy="5242764"/>
          </a:xfrm>
          <a:prstGeom prst="rect">
            <a:avLst/>
          </a:prstGeom>
        </p:spPr>
      </p:pic>
      <p:pic>
        <p:nvPicPr>
          <p:cNvPr id="3" name="Imagem 2">
            <a:extLst>
              <a:ext uri="{FF2B5EF4-FFF2-40B4-BE49-F238E27FC236}">
                <a16:creationId xmlns:a16="http://schemas.microsoft.com/office/drawing/2014/main" id="{8541B466-BDCA-62F6-FAA6-CD763E78B65C}"/>
              </a:ext>
            </a:extLst>
          </p:cNvPr>
          <p:cNvPicPr>
            <a:picLocks noChangeAspect="1"/>
          </p:cNvPicPr>
          <p:nvPr/>
        </p:nvPicPr>
        <p:blipFill>
          <a:blip r:embed="rId2"/>
          <a:srcRect t="54131" r="51146" b="3129"/>
          <a:stretch/>
        </p:blipFill>
        <p:spPr>
          <a:xfrm>
            <a:off x="6768669" y="807618"/>
            <a:ext cx="4680000" cy="4117785"/>
          </a:xfrm>
          <a:prstGeom prst="rect">
            <a:avLst/>
          </a:prstGeom>
        </p:spPr>
      </p:pic>
      <p:pic>
        <p:nvPicPr>
          <p:cNvPr id="5" name="Imagem 4">
            <a:extLst>
              <a:ext uri="{FF2B5EF4-FFF2-40B4-BE49-F238E27FC236}">
                <a16:creationId xmlns:a16="http://schemas.microsoft.com/office/drawing/2014/main" id="{7790763D-9C06-CB9D-EB27-3322E6DB90FB}"/>
              </a:ext>
            </a:extLst>
          </p:cNvPr>
          <p:cNvPicPr>
            <a:picLocks noChangeAspect="1"/>
          </p:cNvPicPr>
          <p:nvPr/>
        </p:nvPicPr>
        <p:blipFill>
          <a:blip r:embed="rId3"/>
          <a:srcRect r="51862" b="18187"/>
          <a:stretch/>
        </p:blipFill>
        <p:spPr>
          <a:xfrm>
            <a:off x="6768669" y="4925403"/>
            <a:ext cx="4680000" cy="1719548"/>
          </a:xfrm>
          <a:prstGeom prst="rect">
            <a:avLst/>
          </a:prstGeom>
        </p:spPr>
      </p:pic>
      <p:pic>
        <p:nvPicPr>
          <p:cNvPr id="8193" name="Imagem 22" descr="Interface gráfica do usuário, Logotipo&#10;&#10;O conteúdo gerado por IA pode estar incorreto.">
            <a:extLst>
              <a:ext uri="{FF2B5EF4-FFF2-40B4-BE49-F238E27FC236}">
                <a16:creationId xmlns:a16="http://schemas.microsoft.com/office/drawing/2014/main" id="{18784D20-5A6D-D7E6-8584-01AECC4432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239" t="6425" r="8760" b="6409"/>
          <a:stretch>
            <a:fillRect/>
          </a:stretch>
        </p:blipFill>
        <p:spPr bwMode="auto">
          <a:xfrm>
            <a:off x="0" y="0"/>
            <a:ext cx="800100" cy="495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22406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B66E08DA-4E52-3986-F8E8-4E1E48AAE4C4}"/>
                  </a:ext>
                </a:extLst>
              </p:cNvPr>
              <p:cNvSpPr txBox="1"/>
              <p:nvPr/>
            </p:nvSpPr>
            <p:spPr>
              <a:xfrm>
                <a:off x="0" y="720843"/>
                <a:ext cx="6096000"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1:</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Sabendo que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r</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s</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determine o valor de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a medida de cada ângulo ilustrado na imagem.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B66E08DA-4E52-3986-F8E8-4E1E48AAE4C4}"/>
                  </a:ext>
                </a:extLst>
              </p:cNvPr>
              <p:cNvSpPr txBox="1">
                <a:spLocks noRot="1" noChangeAspect="1" noMove="1" noResize="1" noEditPoints="1" noAdjustHandles="1" noChangeArrowheads="1" noChangeShapeType="1" noTextEdit="1"/>
              </p:cNvSpPr>
              <p:nvPr/>
            </p:nvSpPr>
            <p:spPr>
              <a:xfrm>
                <a:off x="0" y="720843"/>
                <a:ext cx="6096000" cy="848437"/>
              </a:xfrm>
              <a:prstGeom prst="rect">
                <a:avLst/>
              </a:prstGeom>
              <a:blipFill>
                <a:blip r:embed="rId2"/>
                <a:stretch>
                  <a:fillRect l="-1300" t="-3597" r="-1300" b="-13669"/>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55DA020E-0A9E-F31B-FFE9-44C476FE2CCD}"/>
              </a:ext>
            </a:extLst>
          </p:cNvPr>
          <p:cNvPicPr>
            <a:picLocks noChangeAspect="1"/>
          </p:cNvPicPr>
          <p:nvPr/>
        </p:nvPicPr>
        <p:blipFill rotWithShape="1">
          <a:blip r:embed="rId3">
            <a:extLst>
              <a:ext uri="{28A0092B-C50C-407E-A947-70E740481C1C}">
                <a14:useLocalDpi xmlns:a14="http://schemas.microsoft.com/office/drawing/2010/main" val="0"/>
              </a:ext>
            </a:extLst>
          </a:blip>
          <a:srcRect b="18241"/>
          <a:stretch/>
        </p:blipFill>
        <p:spPr bwMode="auto">
          <a:xfrm>
            <a:off x="1968000" y="1468485"/>
            <a:ext cx="2160000" cy="1484265"/>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EE59F46D-3B02-CE16-42F5-12EEC4159D6C}"/>
                  </a:ext>
                </a:extLst>
              </p:cNvPr>
              <p:cNvSpPr txBox="1"/>
              <p:nvPr/>
            </p:nvSpPr>
            <p:spPr>
              <a:xfrm>
                <a:off x="-57150" y="2952750"/>
                <a:ext cx="6134100" cy="3773149"/>
              </a:xfrm>
              <a:prstGeom prst="rect">
                <a:avLst/>
              </a:prstGeom>
              <a:noFill/>
            </p:spPr>
            <p:txBody>
              <a:bodyPr wrap="square">
                <a:spAutoFit/>
              </a:bodyPr>
              <a:lstStyle/>
              <a:p>
                <a:pPr algn="just"/>
                <a:r>
                  <a:rPr lang="pt-PT" sz="2200" i="1" u="sng" dirty="0">
                    <a:effectLst/>
                    <a:latin typeface="Arial Narrow" panose="020B0606020202030204" pitchFamily="34" charset="0"/>
                    <a:ea typeface="Times New Roman" panose="02020603050405020304" pitchFamily="18" charset="0"/>
                  </a:rPr>
                  <a:t>Resolução</a:t>
                </a:r>
                <a:r>
                  <a:rPr lang="pt-PT" sz="2200" i="1" dirty="0">
                    <a:effectLst/>
                    <a:latin typeface="Arial Narrow" panose="020B0606020202030204" pitchFamily="34" charset="0"/>
                    <a:ea typeface="Times New Roman" panose="02020603050405020304" pitchFamily="18" charset="0"/>
                  </a:rPr>
                  <a:t>: Perceba que os ângulos </a:t>
                </a:r>
                <a14:m>
                  <m:oMath xmlns:m="http://schemas.openxmlformats.org/officeDocument/2006/math">
                    <m:d>
                      <m:dPr>
                        <m:ctrlPr>
                          <a:rPr lang="pt-BR" sz="2200" i="1">
                            <a:effectLst/>
                            <a:latin typeface="Cambria Math" panose="02040503050406030204" pitchFamily="18" charset="0"/>
                            <a:ea typeface="Times New Roman" panose="02020603050405020304" pitchFamily="18" charset="0"/>
                          </a:rPr>
                        </m:ctrlPr>
                      </m:dPr>
                      <m:e>
                        <m:r>
                          <a:rPr lang="pt-PT" sz="2200" i="1">
                            <a:effectLst/>
                            <a:latin typeface="Cambria Math" panose="02040503050406030204" pitchFamily="18" charset="0"/>
                            <a:ea typeface="Times New Roman" panose="02020603050405020304" pitchFamily="18" charset="0"/>
                          </a:rPr>
                          <m:t>𝑥</m:t>
                        </m:r>
                        <m:r>
                          <a:rPr lang="pt-PT" sz="2200" i="1">
                            <a:effectLst/>
                            <a:latin typeface="Cambria Math" panose="02040503050406030204" pitchFamily="18" charset="0"/>
                            <a:ea typeface="Times New Roman" panose="02020603050405020304" pitchFamily="18" charset="0"/>
                          </a:rPr>
                          <m:t>+25°</m:t>
                        </m:r>
                      </m:e>
                    </m:d>
                  </m:oMath>
                </a14:m>
                <a:r>
                  <a:rPr lang="pt-PT" sz="2200" i="1" dirty="0">
                    <a:effectLst/>
                    <a:latin typeface="Arial Narrow" panose="020B0606020202030204" pitchFamily="34" charset="0"/>
                    <a:ea typeface="Times New Roman" panose="02020603050405020304" pitchFamily="18" charset="0"/>
                  </a:rPr>
                  <a:t> e </a:t>
                </a:r>
                <a14:m>
                  <m:oMath xmlns:m="http://schemas.openxmlformats.org/officeDocument/2006/math">
                    <m:d>
                      <m:dPr>
                        <m:ctrlPr>
                          <a:rPr lang="pt-BR" sz="2200" i="1">
                            <a:effectLst/>
                            <a:latin typeface="Cambria Math" panose="02040503050406030204" pitchFamily="18" charset="0"/>
                            <a:ea typeface="Times New Roman" panose="02020603050405020304" pitchFamily="18" charset="0"/>
                          </a:rPr>
                        </m:ctrlPr>
                      </m:dPr>
                      <m:e>
                        <m:r>
                          <a:rPr lang="pt-PT" sz="2200" i="1">
                            <a:effectLst/>
                            <a:latin typeface="Cambria Math" panose="02040503050406030204" pitchFamily="18" charset="0"/>
                            <a:ea typeface="Times New Roman" panose="02020603050405020304" pitchFamily="18" charset="0"/>
                          </a:rPr>
                          <m:t>3</m:t>
                        </m:r>
                        <m:r>
                          <a:rPr lang="pt-PT" sz="2200" i="1">
                            <a:effectLst/>
                            <a:latin typeface="Cambria Math" panose="02040503050406030204" pitchFamily="18" charset="0"/>
                            <a:ea typeface="Times New Roman" panose="02020603050405020304" pitchFamily="18" charset="0"/>
                          </a:rPr>
                          <m:t>𝑥</m:t>
                        </m:r>
                        <m:r>
                          <a:rPr lang="pt-PT" sz="2200" i="1">
                            <a:effectLst/>
                            <a:latin typeface="Cambria Math" panose="02040503050406030204" pitchFamily="18" charset="0"/>
                            <a:ea typeface="Times New Roman" panose="02020603050405020304" pitchFamily="18" charset="0"/>
                          </a:rPr>
                          <m:t>+15°</m:t>
                        </m:r>
                      </m:e>
                    </m:d>
                  </m:oMath>
                </a14:m>
                <a:r>
                  <a:rPr lang="pt-PT" sz="2200" i="1" dirty="0">
                    <a:effectLst/>
                    <a:latin typeface="Arial Narrow" panose="020B0606020202030204" pitchFamily="34" charset="0"/>
                    <a:ea typeface="Times New Roman" panose="02020603050405020304" pitchFamily="18" charset="0"/>
                  </a:rPr>
                  <a:t>, que estão destacados são colaterais internos, ou seja, são suplementares. Logo:</a:t>
                </a:r>
                <a:endParaRPr lang="pt-BR" sz="2200" dirty="0">
                  <a:effectLst/>
                  <a:latin typeface="Times New Roman" panose="02020603050405020304" pitchFamily="18" charset="0"/>
                  <a:ea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d>
                        <m:dPr>
                          <m:ctrlPr>
                            <a:rPr lang="pt-BR" sz="2200" i="1">
                              <a:effectLst/>
                              <a:latin typeface="Cambria Math" panose="02040503050406030204" pitchFamily="18" charset="0"/>
                              <a:ea typeface="Times New Roman" panose="02020603050405020304" pitchFamily="18" charset="0"/>
                            </a:rPr>
                          </m:ctrlPr>
                        </m:dPr>
                        <m:e>
                          <m:r>
                            <a:rPr lang="pt-PT" sz="2200" i="1">
                              <a:effectLst/>
                              <a:latin typeface="Cambria Math" panose="02040503050406030204" pitchFamily="18" charset="0"/>
                              <a:ea typeface="Times New Roman" panose="02020603050405020304" pitchFamily="18" charset="0"/>
                            </a:rPr>
                            <m:t>3</m:t>
                          </m:r>
                          <m:r>
                            <a:rPr lang="pt-PT" sz="2200" i="1">
                              <a:effectLst/>
                              <a:latin typeface="Cambria Math" panose="02040503050406030204" pitchFamily="18" charset="0"/>
                              <a:ea typeface="Times New Roman" panose="02020603050405020304" pitchFamily="18" charset="0"/>
                            </a:rPr>
                            <m:t>𝑥</m:t>
                          </m:r>
                          <m:r>
                            <a:rPr lang="pt-PT" sz="2200" i="1">
                              <a:effectLst/>
                              <a:latin typeface="Cambria Math" panose="02040503050406030204" pitchFamily="18" charset="0"/>
                              <a:ea typeface="Times New Roman" panose="02020603050405020304" pitchFamily="18" charset="0"/>
                            </a:rPr>
                            <m:t>+15°</m:t>
                          </m:r>
                        </m:e>
                      </m:d>
                      <m:r>
                        <a:rPr lang="pt-PT" sz="2200" i="1">
                          <a:effectLst/>
                          <a:latin typeface="Cambria Math" panose="02040503050406030204" pitchFamily="18" charset="0"/>
                          <a:ea typeface="Times New Roman" panose="02020603050405020304" pitchFamily="18" charset="0"/>
                        </a:rPr>
                        <m:t>+</m:t>
                      </m:r>
                      <m:d>
                        <m:dPr>
                          <m:ctrlPr>
                            <a:rPr lang="pt-BR" sz="2200" i="1">
                              <a:effectLst/>
                              <a:latin typeface="Cambria Math" panose="02040503050406030204" pitchFamily="18" charset="0"/>
                              <a:ea typeface="Times New Roman" panose="02020603050405020304" pitchFamily="18" charset="0"/>
                            </a:rPr>
                          </m:ctrlPr>
                        </m:dPr>
                        <m:e>
                          <m:r>
                            <a:rPr lang="pt-PT" sz="2200" i="1">
                              <a:effectLst/>
                              <a:latin typeface="Cambria Math" panose="02040503050406030204" pitchFamily="18" charset="0"/>
                              <a:ea typeface="Times New Roman" panose="02020603050405020304" pitchFamily="18" charset="0"/>
                            </a:rPr>
                            <m:t>𝑥</m:t>
                          </m:r>
                          <m:r>
                            <a:rPr lang="pt-PT" sz="2200" i="1">
                              <a:effectLst/>
                              <a:latin typeface="Cambria Math" panose="02040503050406030204" pitchFamily="18" charset="0"/>
                              <a:ea typeface="Times New Roman" panose="02020603050405020304" pitchFamily="18" charset="0"/>
                            </a:rPr>
                            <m:t>+25°</m:t>
                          </m:r>
                        </m:e>
                      </m:d>
                      <m:r>
                        <a:rPr lang="pt-PT" sz="2200" i="1">
                          <a:effectLst/>
                          <a:latin typeface="Cambria Math" panose="02040503050406030204" pitchFamily="18" charset="0"/>
                          <a:ea typeface="Times New Roman" panose="02020603050405020304" pitchFamily="18" charset="0"/>
                        </a:rPr>
                        <m:t>=180°</m:t>
                      </m:r>
                    </m:oMath>
                  </m:oMathPara>
                </a14:m>
                <a:endParaRPr lang="pt-BR" sz="2200" dirty="0">
                  <a:effectLst/>
                  <a:latin typeface="Times New Roman" panose="02020603050405020304" pitchFamily="18" charset="0"/>
                  <a:ea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r>
                        <a:rPr lang="pt-PT" sz="2200" i="1">
                          <a:effectLst/>
                          <a:latin typeface="Cambria Math" panose="02040503050406030204" pitchFamily="18" charset="0"/>
                          <a:ea typeface="Times New Roman" panose="02020603050405020304" pitchFamily="18" charset="0"/>
                        </a:rPr>
                        <m:t>3</m:t>
                      </m:r>
                      <m:r>
                        <a:rPr lang="pt-PT" sz="2200" i="1">
                          <a:effectLst/>
                          <a:latin typeface="Cambria Math" panose="02040503050406030204" pitchFamily="18" charset="0"/>
                          <a:ea typeface="Times New Roman" panose="02020603050405020304" pitchFamily="18" charset="0"/>
                        </a:rPr>
                        <m:t>𝑥</m:t>
                      </m:r>
                      <m:r>
                        <a:rPr lang="pt-PT" sz="2200" i="1">
                          <a:effectLst/>
                          <a:latin typeface="Cambria Math" panose="02040503050406030204" pitchFamily="18" charset="0"/>
                          <a:ea typeface="Times New Roman" panose="02020603050405020304" pitchFamily="18" charset="0"/>
                        </a:rPr>
                        <m:t>+</m:t>
                      </m:r>
                      <m:r>
                        <a:rPr lang="pt-PT" sz="2200" i="1">
                          <a:effectLst/>
                          <a:latin typeface="Cambria Math" panose="02040503050406030204" pitchFamily="18" charset="0"/>
                          <a:ea typeface="Times New Roman" panose="02020603050405020304" pitchFamily="18" charset="0"/>
                        </a:rPr>
                        <m:t>𝑥</m:t>
                      </m:r>
                      <m:r>
                        <a:rPr lang="pt-PT" sz="2200" i="1">
                          <a:effectLst/>
                          <a:latin typeface="Cambria Math" panose="02040503050406030204" pitchFamily="18" charset="0"/>
                          <a:ea typeface="Times New Roman" panose="02020603050405020304" pitchFamily="18" charset="0"/>
                        </a:rPr>
                        <m:t>+15°+25°=180°</m:t>
                      </m:r>
                    </m:oMath>
                  </m:oMathPara>
                </a14:m>
                <a:endParaRPr lang="pt-BR" sz="2200" dirty="0">
                  <a:effectLst/>
                  <a:latin typeface="Times New Roman" panose="02020603050405020304" pitchFamily="18" charset="0"/>
                  <a:ea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r>
                        <a:rPr lang="pt-PT" sz="2200" i="1">
                          <a:effectLst/>
                          <a:latin typeface="Cambria Math" panose="02040503050406030204" pitchFamily="18" charset="0"/>
                          <a:ea typeface="Times New Roman" panose="02020603050405020304" pitchFamily="18" charset="0"/>
                        </a:rPr>
                        <m:t>4</m:t>
                      </m:r>
                      <m:r>
                        <a:rPr lang="pt-PT" sz="2200" i="1">
                          <a:effectLst/>
                          <a:latin typeface="Cambria Math" panose="02040503050406030204" pitchFamily="18" charset="0"/>
                          <a:ea typeface="Times New Roman" panose="02020603050405020304" pitchFamily="18" charset="0"/>
                        </a:rPr>
                        <m:t>𝑥</m:t>
                      </m:r>
                      <m:r>
                        <a:rPr lang="pt-PT" sz="2200" i="1">
                          <a:effectLst/>
                          <a:latin typeface="Cambria Math" panose="02040503050406030204" pitchFamily="18" charset="0"/>
                          <a:ea typeface="Times New Roman" panose="02020603050405020304" pitchFamily="18" charset="0"/>
                        </a:rPr>
                        <m:t> + 40° = 180°</m:t>
                      </m:r>
                    </m:oMath>
                  </m:oMathPara>
                </a14:m>
                <a:endParaRPr lang="pt-BR" sz="2200" dirty="0">
                  <a:effectLst/>
                  <a:latin typeface="Times New Roman" panose="02020603050405020304" pitchFamily="18" charset="0"/>
                  <a:ea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r>
                        <a:rPr lang="pt-PT" sz="2200" i="1">
                          <a:effectLst/>
                          <a:latin typeface="Cambria Math" panose="02040503050406030204" pitchFamily="18" charset="0"/>
                          <a:ea typeface="Times New Roman" panose="02020603050405020304" pitchFamily="18" charset="0"/>
                        </a:rPr>
                        <m:t>4</m:t>
                      </m:r>
                      <m:r>
                        <a:rPr lang="pt-PT" sz="2200" i="1">
                          <a:effectLst/>
                          <a:latin typeface="Cambria Math" panose="02040503050406030204" pitchFamily="18" charset="0"/>
                          <a:ea typeface="Times New Roman" panose="02020603050405020304" pitchFamily="18" charset="0"/>
                        </a:rPr>
                        <m:t>𝑥</m:t>
                      </m:r>
                      <m:r>
                        <a:rPr lang="pt-PT" sz="2200" i="1">
                          <a:effectLst/>
                          <a:latin typeface="Cambria Math" panose="02040503050406030204" pitchFamily="18" charset="0"/>
                          <a:ea typeface="Times New Roman" panose="02020603050405020304" pitchFamily="18" charset="0"/>
                        </a:rPr>
                        <m:t> = 180°−40°</m:t>
                      </m:r>
                    </m:oMath>
                  </m:oMathPara>
                </a14:m>
                <a:endParaRPr lang="pt-BR" sz="2200" dirty="0">
                  <a:effectLst/>
                  <a:latin typeface="Times New Roman" panose="02020603050405020304" pitchFamily="18" charset="0"/>
                  <a:ea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r>
                        <a:rPr lang="pt-PT" sz="2200" i="1">
                          <a:effectLst/>
                          <a:latin typeface="Cambria Math" panose="02040503050406030204" pitchFamily="18" charset="0"/>
                          <a:ea typeface="Times New Roman" panose="02020603050405020304" pitchFamily="18" charset="0"/>
                        </a:rPr>
                        <m:t>4</m:t>
                      </m:r>
                      <m:r>
                        <a:rPr lang="pt-PT" sz="2200" i="1">
                          <a:effectLst/>
                          <a:latin typeface="Cambria Math" panose="02040503050406030204" pitchFamily="18" charset="0"/>
                          <a:ea typeface="Times New Roman" panose="02020603050405020304" pitchFamily="18" charset="0"/>
                        </a:rPr>
                        <m:t>𝑥</m:t>
                      </m:r>
                      <m:r>
                        <a:rPr lang="pt-PT" sz="2200" i="1">
                          <a:effectLst/>
                          <a:latin typeface="Cambria Math" panose="02040503050406030204" pitchFamily="18" charset="0"/>
                          <a:ea typeface="Times New Roman" panose="02020603050405020304" pitchFamily="18" charset="0"/>
                        </a:rPr>
                        <m:t> = 140°</m:t>
                      </m:r>
                    </m:oMath>
                  </m:oMathPara>
                </a14:m>
                <a:endParaRPr lang="pt-BR" sz="2200" dirty="0">
                  <a:effectLst/>
                  <a:latin typeface="Times New Roman" panose="02020603050405020304" pitchFamily="18" charset="0"/>
                  <a:ea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r>
                        <a:rPr lang="pt-PT" sz="2200" i="1">
                          <a:effectLst/>
                          <a:latin typeface="Cambria Math" panose="02040503050406030204" pitchFamily="18" charset="0"/>
                          <a:ea typeface="Times New Roman" panose="02020603050405020304" pitchFamily="18" charset="0"/>
                        </a:rPr>
                        <m:t>𝑥</m:t>
                      </m:r>
                      <m:r>
                        <a:rPr lang="pt-PT" sz="2200" i="1">
                          <a:effectLst/>
                          <a:latin typeface="Cambria Math" panose="02040503050406030204" pitchFamily="18" charset="0"/>
                          <a:ea typeface="Times New Roman" panose="02020603050405020304" pitchFamily="18" charset="0"/>
                        </a:rPr>
                        <m:t> =</m:t>
                      </m:r>
                      <m:f>
                        <m:fPr>
                          <m:ctrlPr>
                            <a:rPr lang="pt-BR" sz="2200" i="1">
                              <a:effectLst/>
                              <a:latin typeface="Cambria Math" panose="02040503050406030204" pitchFamily="18" charset="0"/>
                              <a:ea typeface="Times New Roman" panose="02020603050405020304" pitchFamily="18" charset="0"/>
                            </a:rPr>
                          </m:ctrlPr>
                        </m:fPr>
                        <m:num>
                          <m:r>
                            <a:rPr lang="pt-PT" sz="2200" i="1">
                              <a:effectLst/>
                              <a:latin typeface="Cambria Math" panose="02040503050406030204" pitchFamily="18" charset="0"/>
                              <a:ea typeface="Times New Roman" panose="02020603050405020304" pitchFamily="18" charset="0"/>
                            </a:rPr>
                            <m:t>140°</m:t>
                          </m:r>
                        </m:num>
                        <m:den>
                          <m:r>
                            <a:rPr lang="pt-PT" sz="2200" i="1">
                              <a:effectLst/>
                              <a:latin typeface="Cambria Math" panose="02040503050406030204" pitchFamily="18" charset="0"/>
                              <a:ea typeface="Times New Roman" panose="02020603050405020304" pitchFamily="18" charset="0"/>
                            </a:rPr>
                            <m:t>4</m:t>
                          </m:r>
                        </m:den>
                      </m:f>
                    </m:oMath>
                  </m:oMathPara>
                </a14:m>
                <a:endParaRPr lang="pt-BR" sz="2200" dirty="0">
                  <a:effectLst/>
                  <a:latin typeface="Times New Roman" panose="02020603050405020304" pitchFamily="18" charset="0"/>
                  <a:ea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PT" sz="2200" i="1">
                          <a:effectLst/>
                          <a:latin typeface="Cambria Math" panose="02040503050406030204" pitchFamily="18" charset="0"/>
                          <a:ea typeface="Times New Roman" panose="02020603050405020304" pitchFamily="18" charset="0"/>
                        </a:rPr>
                        <m:t>𝑥</m:t>
                      </m:r>
                      <m:r>
                        <a:rPr lang="pt-PT" sz="2200" i="1">
                          <a:effectLst/>
                          <a:latin typeface="Cambria Math" panose="02040503050406030204" pitchFamily="18" charset="0"/>
                          <a:ea typeface="Times New Roman" panose="02020603050405020304" pitchFamily="18" charset="0"/>
                        </a:rPr>
                        <m:t>=35°</m:t>
                      </m:r>
                    </m:oMath>
                  </m:oMathPara>
                </a14:m>
                <a:endParaRPr lang="pt-BR" sz="2200" dirty="0">
                  <a:effectLst/>
                  <a:latin typeface="Times New Roman" panose="02020603050405020304" pitchFamily="18" charset="0"/>
                  <a:ea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EE59F46D-3B02-CE16-42F5-12EEC4159D6C}"/>
                  </a:ext>
                </a:extLst>
              </p:cNvPr>
              <p:cNvSpPr txBox="1">
                <a:spLocks noRot="1" noChangeAspect="1" noMove="1" noResize="1" noEditPoints="1" noAdjustHandles="1" noChangeArrowheads="1" noChangeShapeType="1" noTextEdit="1"/>
              </p:cNvSpPr>
              <p:nvPr/>
            </p:nvSpPr>
            <p:spPr>
              <a:xfrm>
                <a:off x="-57150" y="2952750"/>
                <a:ext cx="6134100" cy="3773149"/>
              </a:xfrm>
              <a:prstGeom prst="rect">
                <a:avLst/>
              </a:prstGeom>
              <a:blipFill>
                <a:blip r:embed="rId4"/>
                <a:stretch>
                  <a:fillRect l="-1292" t="-808" r="-129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5807C655-542C-2BE7-3BA1-3D0CBECC158A}"/>
                  </a:ext>
                </a:extLst>
              </p:cNvPr>
              <p:cNvSpPr txBox="1"/>
              <p:nvPr/>
            </p:nvSpPr>
            <p:spPr>
              <a:xfrm>
                <a:off x="6082802" y="749576"/>
                <a:ext cx="6096000" cy="3022879"/>
              </a:xfrm>
              <a:prstGeom prst="rect">
                <a:avLst/>
              </a:prstGeom>
              <a:noFill/>
            </p:spPr>
            <p:txBody>
              <a:bodyPr wrap="square">
                <a:spAutoFit/>
              </a:bodyPr>
              <a:lstStyle/>
              <a:p>
                <a:pPr>
                  <a:lnSpc>
                    <a:spcPct val="115000"/>
                  </a:lnSpc>
                </a:pPr>
                <a:r>
                  <a:rPr lang="pt-PT" sz="2200" i="1" dirty="0">
                    <a:effectLst/>
                    <a:latin typeface="Arial Narrow" panose="020B0606020202030204" pitchFamily="34" charset="0"/>
                    <a:ea typeface="Times New Roman" panose="02020603050405020304" pitchFamily="18" charset="0"/>
                  </a:rPr>
                  <a:t>Substituindo </a:t>
                </a:r>
                <a14:m>
                  <m:oMath xmlns:m="http://schemas.openxmlformats.org/officeDocument/2006/math">
                    <m:r>
                      <a:rPr lang="pt-PT" sz="2200" i="1">
                        <a:effectLst/>
                        <a:latin typeface="Cambria Math" panose="02040503050406030204" pitchFamily="18" charset="0"/>
                        <a:ea typeface="Times New Roman" panose="02020603050405020304" pitchFamily="18" charset="0"/>
                      </a:rPr>
                      <m:t>𝑥</m:t>
                    </m:r>
                    <m:r>
                      <a:rPr lang="pt-PT" sz="2200" i="1">
                        <a:effectLst/>
                        <a:latin typeface="Cambria Math" panose="02040503050406030204" pitchFamily="18" charset="0"/>
                        <a:ea typeface="Times New Roman" panose="02020603050405020304" pitchFamily="18" charset="0"/>
                      </a:rPr>
                      <m:t>=35°</m:t>
                    </m:r>
                  </m:oMath>
                </a14:m>
                <a:r>
                  <a:rPr lang="pt-PT" sz="2200" i="1" dirty="0">
                    <a:effectLst/>
                    <a:latin typeface="Arial Narrow" panose="020B0606020202030204" pitchFamily="34" charset="0"/>
                    <a:ea typeface="Times New Roman" panose="02020603050405020304" pitchFamily="18" charset="0"/>
                  </a:rPr>
                  <a:t> na expressão que representa cada ângulo, determinamos sua medida:</a:t>
                </a:r>
                <a:endParaRPr lang="pt-BR" sz="2200" dirty="0">
                  <a:effectLst/>
                  <a:latin typeface="Times New Roman" panose="02020603050405020304" pitchFamily="18" charset="0"/>
                  <a:ea typeface="Times New Roman" panose="02020603050405020304" pitchFamily="18" charset="0"/>
                </a:endParaRPr>
              </a:p>
              <a:p>
                <a:pPr>
                  <a:lnSpc>
                    <a:spcPct val="115000"/>
                  </a:lnSpc>
                </a:pPr>
                <a14:m>
                  <m:oMathPara xmlns:m="http://schemas.openxmlformats.org/officeDocument/2006/math">
                    <m:oMathParaPr>
                      <m:jc m:val="centerGroup"/>
                    </m:oMathParaPr>
                    <m:oMath xmlns:m="http://schemas.openxmlformats.org/officeDocument/2006/math">
                      <m:d>
                        <m:dPr>
                          <m:ctrlPr>
                            <a:rPr lang="pt-BR" sz="2200" i="1">
                              <a:effectLst/>
                              <a:latin typeface="Cambria Math" panose="02040503050406030204" pitchFamily="18" charset="0"/>
                              <a:ea typeface="Times New Roman" panose="02020603050405020304" pitchFamily="18" charset="0"/>
                            </a:rPr>
                          </m:ctrlPr>
                        </m:dPr>
                        <m:e>
                          <m:r>
                            <a:rPr lang="pt-PT" sz="2200" i="1">
                              <a:effectLst/>
                              <a:latin typeface="Cambria Math" panose="02040503050406030204" pitchFamily="18" charset="0"/>
                              <a:ea typeface="Times New Roman" panose="02020603050405020304" pitchFamily="18" charset="0"/>
                            </a:rPr>
                            <m:t>𝑥</m:t>
                          </m:r>
                          <m:r>
                            <a:rPr lang="pt-PT" sz="2200" i="1">
                              <a:effectLst/>
                              <a:latin typeface="Cambria Math" panose="02040503050406030204" pitchFamily="18" charset="0"/>
                              <a:ea typeface="Times New Roman" panose="02020603050405020304" pitchFamily="18" charset="0"/>
                            </a:rPr>
                            <m:t>+25°</m:t>
                          </m:r>
                        </m:e>
                      </m:d>
                      <m:r>
                        <a:rPr lang="pt-PT" sz="2200" i="1">
                          <a:effectLst/>
                          <a:latin typeface="Cambria Math" panose="02040503050406030204" pitchFamily="18" charset="0"/>
                          <a:ea typeface="Times New Roman" panose="02020603050405020304" pitchFamily="18" charset="0"/>
                        </a:rPr>
                        <m:t>→35°+ 25°=60°</m:t>
                      </m:r>
                    </m:oMath>
                  </m:oMathPara>
                </a14:m>
                <a:endParaRPr lang="pt-BR" sz="2200" dirty="0">
                  <a:effectLst/>
                  <a:latin typeface="Times New Roman" panose="02020603050405020304" pitchFamily="18" charset="0"/>
                  <a:ea typeface="Times New Roman" panose="02020603050405020304" pitchFamily="18" charset="0"/>
                </a:endParaRPr>
              </a:p>
              <a:p>
                <a:pPr>
                  <a:lnSpc>
                    <a:spcPct val="115000"/>
                  </a:lnSpc>
                </a:pPr>
                <a14:m>
                  <m:oMathPara xmlns:m="http://schemas.openxmlformats.org/officeDocument/2006/math">
                    <m:oMathParaPr>
                      <m:jc m:val="centerGroup"/>
                    </m:oMathParaPr>
                    <m:oMath xmlns:m="http://schemas.openxmlformats.org/officeDocument/2006/math">
                      <m:d>
                        <m:dPr>
                          <m:ctrlPr>
                            <a:rPr lang="pt-BR" sz="2200" i="1">
                              <a:effectLst/>
                              <a:latin typeface="Cambria Math" panose="02040503050406030204" pitchFamily="18" charset="0"/>
                              <a:ea typeface="Times New Roman" panose="02020603050405020304" pitchFamily="18" charset="0"/>
                            </a:rPr>
                          </m:ctrlPr>
                        </m:dPr>
                        <m:e>
                          <m:r>
                            <a:rPr lang="pt-PT" sz="2200" i="1">
                              <a:effectLst/>
                              <a:latin typeface="Cambria Math" panose="02040503050406030204" pitchFamily="18" charset="0"/>
                              <a:ea typeface="Times New Roman" panose="02020603050405020304" pitchFamily="18" charset="0"/>
                            </a:rPr>
                            <m:t>3</m:t>
                          </m:r>
                          <m:r>
                            <a:rPr lang="pt-PT" sz="2200" i="1">
                              <a:effectLst/>
                              <a:latin typeface="Cambria Math" panose="02040503050406030204" pitchFamily="18" charset="0"/>
                              <a:ea typeface="Times New Roman" panose="02020603050405020304" pitchFamily="18" charset="0"/>
                            </a:rPr>
                            <m:t>𝑥</m:t>
                          </m:r>
                          <m:r>
                            <a:rPr lang="pt-PT" sz="2200" i="1">
                              <a:effectLst/>
                              <a:latin typeface="Cambria Math" panose="02040503050406030204" pitchFamily="18" charset="0"/>
                              <a:ea typeface="Times New Roman" panose="02020603050405020304" pitchFamily="18" charset="0"/>
                            </a:rPr>
                            <m:t>+15°</m:t>
                          </m:r>
                        </m:e>
                      </m:d>
                      <m:r>
                        <a:rPr lang="pt-PT" sz="2200" i="1">
                          <a:effectLst/>
                          <a:latin typeface="Cambria Math" panose="02040503050406030204" pitchFamily="18" charset="0"/>
                          <a:ea typeface="Times New Roman" panose="02020603050405020304" pitchFamily="18" charset="0"/>
                        </a:rPr>
                        <m:t>→3∙35°+15°=105°+15°=120°</m:t>
                      </m:r>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Dessa forma, é possível verificar que esses ângulos são suplementares, ou seja: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60°+120°=180°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5807C655-542C-2BE7-3BA1-3D0CBECC158A}"/>
                  </a:ext>
                </a:extLst>
              </p:cNvPr>
              <p:cNvSpPr txBox="1">
                <a:spLocks noRot="1" noChangeAspect="1" noMove="1" noResize="1" noEditPoints="1" noAdjustHandles="1" noChangeArrowheads="1" noChangeShapeType="1" noTextEdit="1"/>
              </p:cNvSpPr>
              <p:nvPr/>
            </p:nvSpPr>
            <p:spPr>
              <a:xfrm>
                <a:off x="6082802" y="749576"/>
                <a:ext cx="6096000" cy="3022879"/>
              </a:xfrm>
              <a:prstGeom prst="rect">
                <a:avLst/>
              </a:prstGeom>
              <a:blipFill>
                <a:blip r:embed="rId5"/>
                <a:stretch>
                  <a:fillRect l="-1300" t="-806" r="-1300"/>
                </a:stretch>
              </a:blipFill>
            </p:spPr>
            <p:txBody>
              <a:bodyPr/>
              <a:lstStyle/>
              <a:p>
                <a:r>
                  <a:rPr lang="pt-BR">
                    <a:noFill/>
                  </a:rPr>
                  <a:t> </a:t>
                </a:r>
              </a:p>
            </p:txBody>
          </p:sp>
        </mc:Fallback>
      </mc:AlternateContent>
    </p:spTree>
    <p:extLst>
      <p:ext uri="{BB962C8B-B14F-4D97-AF65-F5344CB8AC3E}">
        <p14:creationId xmlns:p14="http://schemas.microsoft.com/office/powerpoint/2010/main" val="275183827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6115D07C-2FFE-12FA-89CD-A4CE6EC8EA44}"/>
              </a:ext>
            </a:extLst>
          </p:cNvPr>
          <p:cNvPicPr>
            <a:picLocks noChangeAspect="1"/>
          </p:cNvPicPr>
          <p:nvPr/>
        </p:nvPicPr>
        <p:blipFill>
          <a:blip r:embed="rId2"/>
          <a:srcRect r="50449" b="44444"/>
          <a:stretch/>
        </p:blipFill>
        <p:spPr>
          <a:xfrm>
            <a:off x="865720" y="855126"/>
            <a:ext cx="4680000" cy="5653699"/>
          </a:xfrm>
          <a:prstGeom prst="rect">
            <a:avLst/>
          </a:prstGeom>
        </p:spPr>
      </p:pic>
      <p:pic>
        <p:nvPicPr>
          <p:cNvPr id="3" name="Imagem 2">
            <a:extLst>
              <a:ext uri="{FF2B5EF4-FFF2-40B4-BE49-F238E27FC236}">
                <a16:creationId xmlns:a16="http://schemas.microsoft.com/office/drawing/2014/main" id="{2B2F2371-DFEE-2313-E233-16696C4A3DC4}"/>
              </a:ext>
            </a:extLst>
          </p:cNvPr>
          <p:cNvPicPr>
            <a:picLocks noChangeAspect="1"/>
          </p:cNvPicPr>
          <p:nvPr/>
        </p:nvPicPr>
        <p:blipFill>
          <a:blip r:embed="rId2"/>
          <a:srcRect t="55069" r="50449" b="3750"/>
          <a:stretch/>
        </p:blipFill>
        <p:spPr>
          <a:xfrm>
            <a:off x="6733120" y="855126"/>
            <a:ext cx="4680000" cy="4190804"/>
          </a:xfrm>
          <a:prstGeom prst="rect">
            <a:avLst/>
          </a:prstGeom>
        </p:spPr>
      </p:pic>
    </p:spTree>
    <p:extLst>
      <p:ext uri="{BB962C8B-B14F-4D97-AF65-F5344CB8AC3E}">
        <p14:creationId xmlns:p14="http://schemas.microsoft.com/office/powerpoint/2010/main" val="31515955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57B66040-11AE-1D6B-B67F-B15A26D55104}"/>
                  </a:ext>
                </a:extLst>
              </p:cNvPr>
              <p:cNvSpPr txBox="1"/>
              <p:nvPr/>
            </p:nvSpPr>
            <p:spPr>
              <a:xfrm>
                <a:off x="0" y="730368"/>
                <a:ext cx="6096000"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2: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Sabendo que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r</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s</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determine o valor de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a medida de cada ângulo ilustrado na imagem.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57B66040-11AE-1D6B-B67F-B15A26D55104}"/>
                  </a:ext>
                </a:extLst>
              </p:cNvPr>
              <p:cNvSpPr txBox="1">
                <a:spLocks noRot="1" noChangeAspect="1" noMove="1" noResize="1" noEditPoints="1" noAdjustHandles="1" noChangeArrowheads="1" noChangeShapeType="1" noTextEdit="1"/>
              </p:cNvSpPr>
              <p:nvPr/>
            </p:nvSpPr>
            <p:spPr>
              <a:xfrm>
                <a:off x="0" y="730368"/>
                <a:ext cx="6096000" cy="848437"/>
              </a:xfrm>
              <a:prstGeom prst="rect">
                <a:avLst/>
              </a:prstGeom>
              <a:blipFill>
                <a:blip r:embed="rId2"/>
                <a:stretch>
                  <a:fillRect l="-1300" t="-3597" r="-1300" b="-12950"/>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E424212F-23E1-7EAE-17C5-A4ADD5EDCC28}"/>
              </a:ext>
            </a:extLst>
          </p:cNvPr>
          <p:cNvPicPr>
            <a:picLocks noChangeAspect="1"/>
          </p:cNvPicPr>
          <p:nvPr/>
        </p:nvPicPr>
        <p:blipFill rotWithShape="1">
          <a:blip r:embed="rId3">
            <a:extLst>
              <a:ext uri="{28A0092B-C50C-407E-A947-70E740481C1C}">
                <a14:useLocalDpi xmlns:a14="http://schemas.microsoft.com/office/drawing/2010/main" val="0"/>
              </a:ext>
            </a:extLst>
          </a:blip>
          <a:srcRect l="4696"/>
          <a:stretch>
            <a:fillRect/>
          </a:stretch>
        </p:blipFill>
        <p:spPr bwMode="auto">
          <a:xfrm>
            <a:off x="1968000" y="1937792"/>
            <a:ext cx="2880000" cy="1948000"/>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955D3DD8-86B1-1E6E-B0D9-F09377368594}"/>
                  </a:ext>
                </a:extLst>
              </p:cNvPr>
              <p:cNvSpPr txBox="1"/>
              <p:nvPr/>
            </p:nvSpPr>
            <p:spPr>
              <a:xfrm>
                <a:off x="9525" y="3846771"/>
                <a:ext cx="6134100" cy="2071593"/>
              </a:xfrm>
              <a:prstGeom prst="rect">
                <a:avLst/>
              </a:prstGeom>
              <a:noFill/>
            </p:spPr>
            <p:txBody>
              <a:bodyPr wrap="square">
                <a:spAutoFit/>
              </a:bodyPr>
              <a:lstStyle/>
              <a:p>
                <a:pPr algn="just">
                  <a:lnSpc>
                    <a:spcPct val="150000"/>
                  </a:lnSpc>
                  <a:spcAft>
                    <a:spcPts val="800"/>
                  </a:spcAft>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Observe que os ângulos em destaque, estão localizados em lados opostos a reta transversal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𝑡</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e externos a reta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𝑟</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e a reta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𝑠</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portanto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são alternos externos, ou seja, são congruentes. Dessa forma: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955D3DD8-86B1-1E6E-B0D9-F09377368594}"/>
                  </a:ext>
                </a:extLst>
              </p:cNvPr>
              <p:cNvSpPr txBox="1">
                <a:spLocks noRot="1" noChangeAspect="1" noMove="1" noResize="1" noEditPoints="1" noAdjustHandles="1" noChangeArrowheads="1" noChangeShapeType="1" noTextEdit="1"/>
              </p:cNvSpPr>
              <p:nvPr/>
            </p:nvSpPr>
            <p:spPr>
              <a:xfrm>
                <a:off x="9525" y="3846771"/>
                <a:ext cx="6134100" cy="2071593"/>
              </a:xfrm>
              <a:prstGeom prst="rect">
                <a:avLst/>
              </a:prstGeom>
              <a:blipFill>
                <a:blip r:embed="rId4"/>
                <a:stretch>
                  <a:fillRect l="-1292" r="-1292" b="-470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F13D6B7D-1147-44C4-4988-D2A0A15274CE}"/>
                  </a:ext>
                </a:extLst>
              </p:cNvPr>
              <p:cNvSpPr txBox="1"/>
              <p:nvPr/>
            </p:nvSpPr>
            <p:spPr>
              <a:xfrm>
                <a:off x="6143625" y="939636"/>
                <a:ext cx="5886450" cy="4727256"/>
              </a:xfrm>
              <a:prstGeom prst="rect">
                <a:avLst/>
              </a:prstGeom>
              <a:noFill/>
            </p:spPr>
            <p:txBody>
              <a:bodyPr wrap="square">
                <a:spAutoFit/>
              </a:bodyPr>
              <a:lstStyle/>
              <a:p>
                <a:pPr marR="45720" algn="just">
                  <a:spcAft>
                    <a:spcPts val="800"/>
                  </a:spcAft>
                </a:pPr>
                <a14:m>
                  <m:oMathPara xmlns:m="http://schemas.openxmlformats.org/officeDocument/2006/math">
                    <m:oMathParaPr>
                      <m:jc m:val="centerGroup"/>
                    </m:oMathParaPr>
                    <m:oMath xmlns:m="http://schemas.openxmlformats.org/officeDocument/2006/math">
                      <m:r>
                        <a:rPr lang="pt-BR" sz="2200" i="1" kern="100" smtClean="0">
                          <a:effectLst/>
                          <a:latin typeface="Cambria Math" panose="02040503050406030204" pitchFamily="18" charset="0"/>
                          <a:ea typeface="Aptos" panose="020B0004020202020204" pitchFamily="34" charset="0"/>
                          <a:cs typeface="Times New Roman" panose="02020603050405020304" pitchFamily="18" charset="0"/>
                        </a:rPr>
                        <m:t>3</m:t>
                      </m:r>
                      <m:r>
                        <a:rPr lang="pt-BR" sz="2200" i="1" kern="100" smtClean="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smtClean="0">
                          <a:effectLst/>
                          <a:latin typeface="Cambria Math" panose="02040503050406030204" pitchFamily="18" charset="0"/>
                          <a:ea typeface="Aptos" panose="020B0004020202020204" pitchFamily="34" charset="0"/>
                          <a:cs typeface="Times New Roman" panose="02020603050405020304" pitchFamily="18" charset="0"/>
                        </a:rPr>
                        <m:t>+15°=</m:t>
                      </m:r>
                      <m:r>
                        <a:rPr lang="pt-BR" sz="2200" i="1" kern="100" smtClean="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smtClean="0">
                          <a:effectLst/>
                          <a:latin typeface="Cambria Math" panose="02040503050406030204" pitchFamily="18" charset="0"/>
                          <a:ea typeface="Aptos" panose="020B0004020202020204" pitchFamily="34" charset="0"/>
                          <a:cs typeface="Times New Roman" panose="02020603050405020304" pitchFamily="18" charset="0"/>
                        </a:rPr>
                        <m:t>+75°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45720" algn="just">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=75°−15°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45720" algn="just">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=60°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45720" algn="just">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60°</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45720" algn="just">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=30°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PT" sz="2200" i="1" dirty="0">
                    <a:effectLst/>
                    <a:latin typeface="Arial Narrow" panose="020B0606020202030204" pitchFamily="34" charset="0"/>
                    <a:ea typeface="Times New Roman" panose="02020603050405020304" pitchFamily="18" charset="0"/>
                  </a:rPr>
                  <a:t>Substituindo </a:t>
                </a:r>
                <a14:m>
                  <m:oMath xmlns:m="http://schemas.openxmlformats.org/officeDocument/2006/math">
                    <m:r>
                      <a:rPr lang="pt-PT" sz="2200" i="1">
                        <a:effectLst/>
                        <a:latin typeface="Cambria Math" panose="02040503050406030204" pitchFamily="18" charset="0"/>
                        <a:ea typeface="Times New Roman" panose="02020603050405020304" pitchFamily="18" charset="0"/>
                      </a:rPr>
                      <m:t>𝑥</m:t>
                    </m:r>
                    <m:r>
                      <a:rPr lang="pt-PT" sz="2200" i="1">
                        <a:effectLst/>
                        <a:latin typeface="Cambria Math" panose="02040503050406030204" pitchFamily="18" charset="0"/>
                        <a:ea typeface="Times New Roman" panose="02020603050405020304" pitchFamily="18" charset="0"/>
                      </a:rPr>
                      <m:t>=30°</m:t>
                    </m:r>
                  </m:oMath>
                </a14:m>
                <a:r>
                  <a:rPr lang="pt-PT" sz="2200" i="1" dirty="0">
                    <a:effectLst/>
                    <a:latin typeface="Arial Narrow" panose="020B0606020202030204" pitchFamily="34" charset="0"/>
                    <a:ea typeface="Times New Roman" panose="02020603050405020304" pitchFamily="18" charset="0"/>
                  </a:rPr>
                  <a:t> na expressão que representa cada ângulo, determinamos sua medida:</a:t>
                </a:r>
                <a:endParaRPr lang="pt-BR" sz="2200" dirty="0">
                  <a:effectLst/>
                  <a:latin typeface="Times New Roman" panose="02020603050405020304" pitchFamily="18" charset="0"/>
                  <a:ea typeface="Times New Roman" panose="02020603050405020304" pitchFamily="18" charset="0"/>
                </a:endParaRPr>
              </a:p>
              <a:p>
                <a:pPr marR="45720"/>
                <a14:m>
                  <m:oMathPara xmlns:m="http://schemas.openxmlformats.org/officeDocument/2006/math">
                    <m:oMathParaPr>
                      <m:jc m:val="centerGroup"/>
                    </m:oMathParaPr>
                    <m:oMath xmlns:m="http://schemas.openxmlformats.org/officeDocument/2006/math">
                      <m:r>
                        <a:rPr lang="pt-PT" sz="2200" i="1">
                          <a:effectLst/>
                          <a:latin typeface="Cambria Math" panose="02040503050406030204" pitchFamily="18" charset="0"/>
                          <a:ea typeface="Times New Roman" panose="02020603050405020304" pitchFamily="18" charset="0"/>
                        </a:rPr>
                        <m:t>3</m:t>
                      </m:r>
                      <m:r>
                        <a:rPr lang="pt-PT" sz="2200" i="1">
                          <a:effectLst/>
                          <a:latin typeface="Cambria Math" panose="02040503050406030204" pitchFamily="18" charset="0"/>
                          <a:ea typeface="Times New Roman" panose="02020603050405020304" pitchFamily="18" charset="0"/>
                        </a:rPr>
                        <m:t>𝑥</m:t>
                      </m:r>
                      <m:r>
                        <a:rPr lang="pt-PT" sz="2200" i="1">
                          <a:effectLst/>
                          <a:latin typeface="Cambria Math" panose="02040503050406030204" pitchFamily="18" charset="0"/>
                          <a:ea typeface="Times New Roman" panose="02020603050405020304" pitchFamily="18" charset="0"/>
                        </a:rPr>
                        <m:t>+15°→ 3∙30°+15°=90°+15°=105°</m:t>
                      </m:r>
                    </m:oMath>
                  </m:oMathPara>
                </a14:m>
                <a:endParaRPr lang="pt-BR" sz="2200" dirty="0">
                  <a:effectLst/>
                  <a:latin typeface="Times New Roman" panose="02020603050405020304" pitchFamily="18" charset="0"/>
                  <a:ea typeface="Times New Roman" panose="02020603050405020304" pitchFamily="18" charset="0"/>
                </a:endParaRPr>
              </a:p>
              <a:p>
                <a:pPr marR="45720" algn="just">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+75° → 30° + 75°=105°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45720" algn="just">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Como os ângulos são congruentes ambos medem </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105°.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F13D6B7D-1147-44C4-4988-D2A0A15274CE}"/>
                  </a:ext>
                </a:extLst>
              </p:cNvPr>
              <p:cNvSpPr txBox="1">
                <a:spLocks noRot="1" noChangeAspect="1" noMove="1" noResize="1" noEditPoints="1" noAdjustHandles="1" noChangeArrowheads="1" noChangeShapeType="1" noTextEdit="1"/>
              </p:cNvSpPr>
              <p:nvPr/>
            </p:nvSpPr>
            <p:spPr>
              <a:xfrm>
                <a:off x="6143625" y="939636"/>
                <a:ext cx="5886450" cy="4727256"/>
              </a:xfrm>
              <a:prstGeom prst="rect">
                <a:avLst/>
              </a:prstGeom>
              <a:blipFill>
                <a:blip r:embed="rId5"/>
                <a:stretch>
                  <a:fillRect l="-1347" r="-622" b="-1546"/>
                </a:stretch>
              </a:blipFill>
            </p:spPr>
            <p:txBody>
              <a:bodyPr/>
              <a:lstStyle/>
              <a:p>
                <a:r>
                  <a:rPr lang="pt-BR">
                    <a:noFill/>
                  </a:rPr>
                  <a:t> </a:t>
                </a:r>
              </a:p>
            </p:txBody>
          </p:sp>
        </mc:Fallback>
      </mc:AlternateContent>
    </p:spTree>
    <p:extLst>
      <p:ext uri="{BB962C8B-B14F-4D97-AF65-F5344CB8AC3E}">
        <p14:creationId xmlns:p14="http://schemas.microsoft.com/office/powerpoint/2010/main" val="16045814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FBE7FAE-2599-AD61-214B-51B389156C74}"/>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0" y="610551"/>
            <a:ext cx="2880000" cy="728638"/>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B2F6E114-BB03-95B0-BD49-DE1E78BC7AFF}"/>
                  </a:ext>
                </a:extLst>
              </p:cNvPr>
              <p:cNvSpPr txBox="1"/>
              <p:nvPr/>
            </p:nvSpPr>
            <p:spPr>
              <a:xfrm>
                <a:off x="0" y="1339189"/>
                <a:ext cx="6096000"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11.</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Observe a seguir, a reta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𝑤</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transversal as retas paralelas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𝑟</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𝑠</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𝑡</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B2F6E114-BB03-95B0-BD49-DE1E78BC7AFF}"/>
                  </a:ext>
                </a:extLst>
              </p:cNvPr>
              <p:cNvSpPr txBox="1">
                <a:spLocks noRot="1" noChangeAspect="1" noMove="1" noResize="1" noEditPoints="1" noAdjustHandles="1" noChangeArrowheads="1" noChangeShapeType="1" noTextEdit="1"/>
              </p:cNvSpPr>
              <p:nvPr/>
            </p:nvSpPr>
            <p:spPr>
              <a:xfrm>
                <a:off x="0" y="1339189"/>
                <a:ext cx="6096000" cy="848437"/>
              </a:xfrm>
              <a:prstGeom prst="rect">
                <a:avLst/>
              </a:prstGeom>
              <a:blipFill>
                <a:blip r:embed="rId3"/>
                <a:stretch>
                  <a:fillRect l="-1300" t="-3597" r="-1300" b="-12950"/>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17B0A4D8-DCCA-6656-637A-D5C176FC520B}"/>
              </a:ext>
            </a:extLst>
          </p:cNvPr>
          <p:cNvPicPr>
            <a:picLocks noChangeAspect="1"/>
          </p:cNvPicPr>
          <p:nvPr/>
        </p:nvPicPr>
        <p:blipFill rotWithShape="1">
          <a:blip r:embed="rId4">
            <a:extLst>
              <a:ext uri="{28A0092B-C50C-407E-A947-70E740481C1C}">
                <a14:useLocalDpi xmlns:a14="http://schemas.microsoft.com/office/drawing/2010/main" val="0"/>
              </a:ext>
            </a:extLst>
          </a:blip>
          <a:srcRect t="882" b="7465"/>
          <a:stretch>
            <a:fillRect/>
          </a:stretch>
        </p:blipFill>
        <p:spPr bwMode="auto">
          <a:xfrm>
            <a:off x="1440000" y="2187626"/>
            <a:ext cx="2880000" cy="3810354"/>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0EC03DDF-5964-0417-C459-7BD7D34805E8}"/>
              </a:ext>
            </a:extLst>
          </p:cNvPr>
          <p:cNvSpPr txBox="1"/>
          <p:nvPr/>
        </p:nvSpPr>
        <p:spPr>
          <a:xfrm>
            <a:off x="6057900" y="758943"/>
            <a:ext cx="6134100" cy="769441"/>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Classifique os pares de ângulos indicados utilizando as siglas indicadas no quadro.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0B148AAF-AAA9-1292-4D6B-18DBEF29E3C4}"/>
              </a:ext>
            </a:extLst>
          </p:cNvPr>
          <p:cNvPicPr>
            <a:picLocks noChangeAspect="1"/>
          </p:cNvPicPr>
          <p:nvPr/>
        </p:nvPicPr>
        <p:blipFill>
          <a:blip r:embed="rId5"/>
          <a:srcRect r="65475" b="18750"/>
          <a:stretch/>
        </p:blipFill>
        <p:spPr>
          <a:xfrm>
            <a:off x="6677405" y="1498959"/>
            <a:ext cx="4680000" cy="2423905"/>
          </a:xfrm>
          <a:prstGeom prst="rect">
            <a:avLst/>
          </a:prstGeom>
        </p:spPr>
      </p:pic>
      <p:pic>
        <p:nvPicPr>
          <p:cNvPr id="9" name="Imagem 8">
            <a:extLst>
              <a:ext uri="{FF2B5EF4-FFF2-40B4-BE49-F238E27FC236}">
                <a16:creationId xmlns:a16="http://schemas.microsoft.com/office/drawing/2014/main" id="{37B1DDBD-F348-72CD-1442-2E855E7070C5}"/>
              </a:ext>
            </a:extLst>
          </p:cNvPr>
          <p:cNvPicPr>
            <a:picLocks noChangeAspect="1"/>
          </p:cNvPicPr>
          <p:nvPr/>
        </p:nvPicPr>
        <p:blipFill>
          <a:blip r:embed="rId6"/>
          <a:srcRect r="61033" b="17598"/>
          <a:stretch/>
        </p:blipFill>
        <p:spPr>
          <a:xfrm>
            <a:off x="6784950" y="4092803"/>
            <a:ext cx="4680000" cy="2275641"/>
          </a:xfrm>
          <a:prstGeom prst="rect">
            <a:avLst/>
          </a:prstGeom>
        </p:spPr>
      </p:pic>
    </p:spTree>
    <p:extLst>
      <p:ext uri="{BB962C8B-B14F-4D97-AF65-F5344CB8AC3E}">
        <p14:creationId xmlns:p14="http://schemas.microsoft.com/office/powerpoint/2010/main" val="6941223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F40D938-C0AF-31C6-24B2-C4212A6C9BDE}"/>
              </a:ext>
            </a:extLst>
          </p:cNvPr>
          <p:cNvSpPr txBox="1"/>
          <p:nvPr/>
        </p:nvSpPr>
        <p:spPr>
          <a:xfrm>
            <a:off x="0" y="718224"/>
            <a:ext cx="6096000" cy="459036"/>
          </a:xfrm>
          <a:prstGeom prst="rect">
            <a:avLst/>
          </a:prstGeom>
          <a:noFill/>
        </p:spPr>
        <p:txBody>
          <a:bodyPr wrap="square">
            <a:spAutoFit/>
          </a:bodyPr>
          <a:lstStyle/>
          <a:p>
            <a:pPr algn="just">
              <a:lnSpc>
                <a:spcPct val="115000"/>
              </a:lnSpc>
              <a:spcAft>
                <a:spcPts val="800"/>
              </a:spcAft>
            </a:pPr>
            <a:r>
              <a:rPr lang="pt-BR" sz="2200" b="1"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12</a:t>
            </a:r>
            <a:r>
              <a:rPr lang="pt-BR" sz="2200" b="1" i="1"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a:t>
            </a:r>
            <a:r>
              <a:rPr lang="pt-BR" sz="2200" i="1"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a figura, a seguir, e responda as perguntas.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95B6C9A3-EA62-E49E-7C2A-D537E7EA5FA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08000" y="1045845"/>
            <a:ext cx="2880000" cy="2079210"/>
          </a:xfrm>
          <a:prstGeom prst="rect">
            <a:avLst/>
          </a:prstGeom>
          <a:noFill/>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CA3578E4-3EE9-EEEA-6A70-A8F7EDE09D0A}"/>
                  </a:ext>
                </a:extLst>
              </p:cNvPr>
              <p:cNvSpPr txBox="1"/>
              <p:nvPr/>
            </p:nvSpPr>
            <p:spPr>
              <a:xfrm>
                <a:off x="66675" y="3125055"/>
                <a:ext cx="5962650" cy="1832296"/>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a relação entre o ângulo de medida 58° e o ângulo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𝛼</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Qual a relação entre o ângulo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𝛼</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o ângulo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𝛽</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Calcule a medida dos ângulos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𝛼</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e</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𝛽</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CA3578E4-3EE9-EEEA-6A70-A8F7EDE09D0A}"/>
                  </a:ext>
                </a:extLst>
              </p:cNvPr>
              <p:cNvSpPr txBox="1">
                <a:spLocks noRot="1" noChangeAspect="1" noMove="1" noResize="1" noEditPoints="1" noAdjustHandles="1" noChangeArrowheads="1" noChangeShapeType="1" noTextEdit="1"/>
              </p:cNvSpPr>
              <p:nvPr/>
            </p:nvSpPr>
            <p:spPr>
              <a:xfrm>
                <a:off x="66675" y="3125055"/>
                <a:ext cx="5962650" cy="1832296"/>
              </a:xfrm>
              <a:prstGeom prst="rect">
                <a:avLst/>
              </a:prstGeom>
              <a:blipFill>
                <a:blip r:embed="rId3"/>
                <a:stretch>
                  <a:fillRect l="-1329" t="-1333" r="-1329" b="-5667"/>
                </a:stretch>
              </a:blipFill>
            </p:spPr>
            <p:txBody>
              <a:bodyPr/>
              <a:lstStyle/>
              <a:p>
                <a:r>
                  <a:rPr lang="pt-BR">
                    <a:noFill/>
                  </a:rPr>
                  <a:t> </a:t>
                </a:r>
              </a:p>
            </p:txBody>
          </p:sp>
        </mc:Fallback>
      </mc:AlternateContent>
      <p:sp>
        <p:nvSpPr>
          <p:cNvPr id="8" name="CaixaDeTexto 7">
            <a:extLst>
              <a:ext uri="{FF2B5EF4-FFF2-40B4-BE49-F238E27FC236}">
                <a16:creationId xmlns:a16="http://schemas.microsoft.com/office/drawing/2014/main" id="{10FD91AF-D0F8-2F01-E0AD-62DFBACE3ECF}"/>
              </a:ext>
            </a:extLst>
          </p:cNvPr>
          <p:cNvSpPr txBox="1"/>
          <p:nvPr/>
        </p:nvSpPr>
        <p:spPr>
          <a:xfrm>
            <a:off x="6096000" y="816327"/>
            <a:ext cx="6134100" cy="459036"/>
          </a:xfrm>
          <a:prstGeom prst="rect">
            <a:avLst/>
          </a:prstGeom>
          <a:noFill/>
        </p:spPr>
        <p:txBody>
          <a:bodyPr wrap="square">
            <a:spAutoFit/>
          </a:bodyPr>
          <a:lstStyle/>
          <a:p>
            <a:pPr algn="just">
              <a:lnSpc>
                <a:spcPct val="115000"/>
              </a:lnSpc>
              <a:spcAft>
                <a:spcPts val="800"/>
              </a:spcAft>
            </a:pPr>
            <a:r>
              <a:rPr lang="pt-BR" sz="2200" b="1"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13</a:t>
            </a:r>
            <a:r>
              <a:rPr lang="pt-BR" sz="2200" b="1" i="1"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a:t>
            </a:r>
            <a:r>
              <a:rPr lang="pt-BR" sz="2200" i="1"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a figura: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descr="Diagrama, Desenho técnico&#10;&#10;Descrição gerada automaticamente">
            <a:extLst>
              <a:ext uri="{FF2B5EF4-FFF2-40B4-BE49-F238E27FC236}">
                <a16:creationId xmlns:a16="http://schemas.microsoft.com/office/drawing/2014/main" id="{7DD13404-F288-46EF-71CC-E8FCE43912EA}"/>
              </a:ext>
            </a:extLst>
          </p:cNvPr>
          <p:cNvPicPr>
            <a:picLocks noChangeAspect="1"/>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723050" y="1177260"/>
            <a:ext cx="2880000" cy="2418844"/>
          </a:xfrm>
          <a:prstGeom prst="rect">
            <a:avLst/>
          </a:prstGeom>
          <a:noFill/>
          <a:ln>
            <a:noFill/>
          </a:ln>
        </p:spPr>
      </p:pic>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E1DF8026-13AA-CC99-635B-7436631177D6}"/>
                  </a:ext>
                </a:extLst>
              </p:cNvPr>
              <p:cNvSpPr txBox="1"/>
              <p:nvPr/>
            </p:nvSpPr>
            <p:spPr>
              <a:xfrm>
                <a:off x="6162677" y="3596104"/>
                <a:ext cx="5962648" cy="2713563"/>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Sabendo que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r</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s</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a relação entre os dois ângulos ilustrados nessa figura?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Calcule o valor de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x</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Calcule a medida de cada um dos ângulos representados na figura.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E1DF8026-13AA-CC99-635B-7436631177D6}"/>
                  </a:ext>
                </a:extLst>
              </p:cNvPr>
              <p:cNvSpPr txBox="1">
                <a:spLocks noRot="1" noChangeAspect="1" noMove="1" noResize="1" noEditPoints="1" noAdjustHandles="1" noChangeArrowheads="1" noChangeShapeType="1" noTextEdit="1"/>
              </p:cNvSpPr>
              <p:nvPr/>
            </p:nvSpPr>
            <p:spPr>
              <a:xfrm>
                <a:off x="6162677" y="3596104"/>
                <a:ext cx="5962648" cy="2713563"/>
              </a:xfrm>
              <a:prstGeom prst="rect">
                <a:avLst/>
              </a:prstGeom>
              <a:blipFill>
                <a:blip r:embed="rId6"/>
                <a:stretch>
                  <a:fillRect l="-1329" t="-899" r="-1329" b="-3371"/>
                </a:stretch>
              </a:blipFill>
            </p:spPr>
            <p:txBody>
              <a:bodyPr/>
              <a:lstStyle/>
              <a:p>
                <a:r>
                  <a:rPr lang="pt-BR">
                    <a:noFill/>
                  </a:rPr>
                  <a:t> </a:t>
                </a:r>
              </a:p>
            </p:txBody>
          </p:sp>
        </mc:Fallback>
      </mc:AlternateContent>
    </p:spTree>
    <p:extLst>
      <p:ext uri="{BB962C8B-B14F-4D97-AF65-F5344CB8AC3E}">
        <p14:creationId xmlns:p14="http://schemas.microsoft.com/office/powerpoint/2010/main" val="92172754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05F75AD-7F96-3FEC-6B4A-E4B06EBEE469}"/>
              </a:ext>
            </a:extLst>
          </p:cNvPr>
          <p:cNvSpPr txBox="1"/>
          <p:nvPr/>
        </p:nvSpPr>
        <p:spPr>
          <a:xfrm>
            <a:off x="0" y="809219"/>
            <a:ext cx="6096000" cy="1237775"/>
          </a:xfrm>
          <a:prstGeom prst="rect">
            <a:avLst/>
          </a:prstGeom>
          <a:noFill/>
        </p:spPr>
        <p:txBody>
          <a:bodyPr wrap="square">
            <a:spAutoFit/>
          </a:bodyPr>
          <a:lstStyle/>
          <a:p>
            <a:pPr algn="just">
              <a:lnSpc>
                <a:spcPct val="115000"/>
              </a:lnSpc>
              <a:spcAft>
                <a:spcPts val="800"/>
              </a:spcAft>
            </a:pPr>
            <a:r>
              <a:rPr lang="pt-BR" sz="2200" b="1"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14</a:t>
            </a:r>
            <a:r>
              <a:rPr lang="pt-BR" sz="2200" b="1" i="1"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Seu Divino, desejava cercar sua propriedade. Para tanto, projetou uma estrutura para ser construída com madeira, cuja forma está representada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4DE2DE80-FB1A-8E7E-612D-E720CA29393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08000" y="2046994"/>
            <a:ext cx="2880000" cy="1429367"/>
          </a:xfrm>
          <a:prstGeom prst="rect">
            <a:avLst/>
          </a:prstGeom>
          <a:noFill/>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C0D8CA7D-AE3F-5725-7ECA-13C1DBA97E64}"/>
                  </a:ext>
                </a:extLst>
              </p:cNvPr>
              <p:cNvSpPr txBox="1"/>
              <p:nvPr/>
            </p:nvSpPr>
            <p:spPr>
              <a:xfrm>
                <a:off x="-38100" y="3565757"/>
                <a:ext cx="6134100" cy="3108543"/>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Sobre os ângulos formados pela intersecção da ripa transversal às ripas que foram colocadas em parelho,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é a relação entre os dois ângulos apresentados na imagem?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Calcule o valor de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x</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Determine a medida desses dois ângulos apresentados.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C0D8CA7D-AE3F-5725-7ECA-13C1DBA97E64}"/>
                  </a:ext>
                </a:extLst>
              </p:cNvPr>
              <p:cNvSpPr txBox="1">
                <a:spLocks noRot="1" noChangeAspect="1" noMove="1" noResize="1" noEditPoints="1" noAdjustHandles="1" noChangeArrowheads="1" noChangeShapeType="1" noTextEdit="1"/>
              </p:cNvSpPr>
              <p:nvPr/>
            </p:nvSpPr>
            <p:spPr>
              <a:xfrm>
                <a:off x="-38100" y="3565757"/>
                <a:ext cx="6134100" cy="3108543"/>
              </a:xfrm>
              <a:prstGeom prst="rect">
                <a:avLst/>
              </a:prstGeom>
              <a:blipFill>
                <a:blip r:embed="rId3"/>
                <a:stretch>
                  <a:fillRect l="-1292" t="-1176" r="-1292" b="-2745"/>
                </a:stretch>
              </a:blipFill>
            </p:spPr>
            <p:txBody>
              <a:bodyPr/>
              <a:lstStyle/>
              <a:p>
                <a:r>
                  <a:rPr lang="pt-BR">
                    <a:noFill/>
                  </a:rPr>
                  <a:t> </a:t>
                </a:r>
              </a:p>
            </p:txBody>
          </p:sp>
        </mc:Fallback>
      </mc:AlternateContent>
      <p:pic>
        <p:nvPicPr>
          <p:cNvPr id="8" name="Imagem 7">
            <a:extLst>
              <a:ext uri="{FF2B5EF4-FFF2-40B4-BE49-F238E27FC236}">
                <a16:creationId xmlns:a16="http://schemas.microsoft.com/office/drawing/2014/main" id="{D3B23139-F8DD-9BE8-670D-33E59BA817CD}"/>
              </a:ext>
            </a:extLst>
          </p:cNvPr>
          <p:cNvPicPr>
            <a:picLocks noChangeAspect="1"/>
          </p:cNvPicPr>
          <p:nvPr/>
        </p:nvPicPr>
        <p:blipFill>
          <a:blip r:embed="rId4"/>
          <a:stretch>
            <a:fillRect/>
          </a:stretch>
        </p:blipFill>
        <p:spPr>
          <a:xfrm>
            <a:off x="6562177" y="809219"/>
            <a:ext cx="5040000" cy="1663690"/>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6FAA9C27-1DED-C54A-5572-086BD0A70349}"/>
                  </a:ext>
                </a:extLst>
              </p:cNvPr>
              <p:cNvSpPr txBox="1"/>
              <p:nvPr/>
            </p:nvSpPr>
            <p:spPr>
              <a:xfrm>
                <a:off x="6096000" y="2544137"/>
                <a:ext cx="6096000" cy="2139881"/>
              </a:xfrm>
              <a:prstGeom prst="rect">
                <a:avLst/>
              </a:prstGeom>
              <a:no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Item 1</a:t>
                </a:r>
                <a:r>
                  <a:rPr lang="pt-BR" sz="2200" b="1"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Duas retas paralelas cortadas por uma transversal formam ângulos colaterais externos </a:t>
                </a:r>
                <a14:m>
                  <m:oMath xmlns:m="http://schemas.openxmlformats.org/officeDocument/2006/math">
                    <m:acc>
                      <m:accPr>
                        <m:chr m:val="̂"/>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𝑎</m:t>
                        </m:r>
                      </m:e>
                    </m:acc>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e</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acc>
                      <m:accPr>
                        <m:chr m:val="̂"/>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𝑏</m:t>
                        </m:r>
                      </m:e>
                    </m:acc>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cujas medidas, em graus, são dadas, respectivamente, por</a:t>
                </a:r>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+25°</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+45°</m:t>
                    </m:r>
                  </m:oMath>
                </a14:m>
                <a:r>
                  <a:rPr lang="pt-BR"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As medidas desses ângulos são iguais 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6FAA9C27-1DED-C54A-5572-086BD0A70349}"/>
                  </a:ext>
                </a:extLst>
              </p:cNvPr>
              <p:cNvSpPr txBox="1">
                <a:spLocks noRot="1" noChangeAspect="1" noMove="1" noResize="1" noEditPoints="1" noAdjustHandles="1" noChangeArrowheads="1" noChangeShapeType="1" noTextEdit="1"/>
              </p:cNvSpPr>
              <p:nvPr/>
            </p:nvSpPr>
            <p:spPr>
              <a:xfrm>
                <a:off x="6096000" y="2544137"/>
                <a:ext cx="6096000" cy="2139881"/>
              </a:xfrm>
              <a:prstGeom prst="rect">
                <a:avLst/>
              </a:prstGeom>
              <a:blipFill>
                <a:blip r:embed="rId5"/>
                <a:stretch>
                  <a:fillRect l="-1300" t="-1140" r="-1300" b="-4558"/>
                </a:stretch>
              </a:blipFill>
            </p:spPr>
            <p:txBody>
              <a:bodyPr/>
              <a:lstStyle/>
              <a:p>
                <a:r>
                  <a:rPr lang="pt-BR">
                    <a:noFill/>
                  </a:rPr>
                  <a:t> </a:t>
                </a:r>
              </a:p>
            </p:txBody>
          </p:sp>
        </mc:Fallback>
      </mc:AlternateContent>
      <p:pic>
        <p:nvPicPr>
          <p:cNvPr id="11" name="Imagem 10">
            <a:extLst>
              <a:ext uri="{FF2B5EF4-FFF2-40B4-BE49-F238E27FC236}">
                <a16:creationId xmlns:a16="http://schemas.microsoft.com/office/drawing/2014/main" id="{75F64D92-A4F4-B7A4-D181-5F1CB2425C2A}"/>
              </a:ext>
            </a:extLst>
          </p:cNvPr>
          <p:cNvPicPr>
            <a:picLocks noChangeAspect="1"/>
          </p:cNvPicPr>
          <p:nvPr/>
        </p:nvPicPr>
        <p:blipFill>
          <a:blip r:embed="rId6"/>
          <a:srcRect r="64615" b="31583"/>
          <a:stretch/>
        </p:blipFill>
        <p:spPr>
          <a:xfrm>
            <a:off x="6922177" y="4755246"/>
            <a:ext cx="4680000" cy="945956"/>
          </a:xfrm>
          <a:prstGeom prst="rect">
            <a:avLst/>
          </a:prstGeom>
        </p:spPr>
      </p:pic>
    </p:spTree>
    <p:extLst>
      <p:ext uri="{BB962C8B-B14F-4D97-AF65-F5344CB8AC3E}">
        <p14:creationId xmlns:p14="http://schemas.microsoft.com/office/powerpoint/2010/main" val="1694043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034FD22-F10D-C9F5-2085-498BF607D373}"/>
              </a:ext>
            </a:extLst>
          </p:cNvPr>
          <p:cNvPicPr>
            <a:picLocks noChangeAspect="1"/>
          </p:cNvPicPr>
          <p:nvPr/>
        </p:nvPicPr>
        <p:blipFill rotWithShape="1">
          <a:blip r:embed="rId2">
            <a:extLst>
              <a:ext uri="{28A0092B-C50C-407E-A947-70E740481C1C}">
                <a14:useLocalDpi xmlns:a14="http://schemas.microsoft.com/office/drawing/2010/main" val="0"/>
              </a:ext>
            </a:extLst>
          </a:blip>
          <a:srcRect l="799" t="3789" r="2874" b="3787"/>
          <a:stretch>
            <a:fillRect/>
          </a:stretch>
        </p:blipFill>
        <p:spPr bwMode="auto">
          <a:xfrm>
            <a:off x="0" y="821690"/>
            <a:ext cx="2880000" cy="58209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9A7E0F5F-F969-B5AF-4DC1-BEF0251CB4FF}"/>
              </a:ext>
            </a:extLst>
          </p:cNvPr>
          <p:cNvSpPr txBox="1"/>
          <p:nvPr/>
        </p:nvSpPr>
        <p:spPr>
          <a:xfrm>
            <a:off x="0" y="1403787"/>
            <a:ext cx="6096000" cy="3344505"/>
          </a:xfrm>
          <a:prstGeom prst="rect">
            <a:avLst/>
          </a:prstGeom>
          <a:noFill/>
        </p:spPr>
        <p:txBody>
          <a:bodyPr wrap="square">
            <a:spAutoFit/>
          </a:bodyPr>
          <a:lstStyle/>
          <a:p>
            <a:pPr algn="ctr">
              <a:spcAft>
                <a:spcPts val="800"/>
              </a:spcAft>
            </a:pPr>
            <a:r>
              <a:rPr lang="pt-BR" sz="2200" b="1"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TRIÂNGULOS</a:t>
            </a:r>
            <a:endPar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Chamamos de geometria euclidiana, o estudo das formas e espaço que têm como base os princípios desenvolvidos por Euclides de Alexandria. Na geometria euclidiana, três retas, que sejam concorrentes entre si, geram três vértices por suas interceptações e, consequentemente, três ângulos internos.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Observe as três retas concorrentes entre si e os ângulos formados nas interceptações (</a:t>
            </a:r>
            <a:r>
              <a:rPr lang="pt-BR" sz="2200" b="1" kern="100" dirty="0">
                <a:solidFill>
                  <a:srgbClr val="E97132"/>
                </a:solidFill>
                <a:effectLst/>
                <a:latin typeface="Arial Narrow" panose="020B0606020202030204" pitchFamily="34" charset="0"/>
                <a:ea typeface="Aptos" panose="020B0004020202020204" pitchFamily="34" charset="0"/>
                <a:cs typeface="Times New Roman" panose="02020603050405020304" pitchFamily="18" charset="0"/>
              </a:rPr>
              <a:t>vértice</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944660BC-60F5-4328-538F-03645F6A481E}"/>
              </a:ext>
            </a:extLst>
          </p:cNvPr>
          <p:cNvPicPr>
            <a:picLocks noChangeAspect="1"/>
          </p:cNvPicPr>
          <p:nvPr/>
        </p:nvPicPr>
        <p:blipFill rotWithShape="1">
          <a:blip r:embed="rId3">
            <a:extLst>
              <a:ext uri="{28A0092B-C50C-407E-A947-70E740481C1C}">
                <a14:useLocalDpi xmlns:a14="http://schemas.microsoft.com/office/drawing/2010/main" val="0"/>
              </a:ext>
            </a:extLst>
          </a:blip>
          <a:srcRect l="2790" b="2824"/>
          <a:stretch>
            <a:fillRect/>
          </a:stretch>
        </p:blipFill>
        <p:spPr bwMode="auto">
          <a:xfrm>
            <a:off x="1788000" y="4688346"/>
            <a:ext cx="2520000" cy="2169654"/>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BBE17FA2-67B5-4AA4-AD82-1F02FB0149D0}"/>
                  </a:ext>
                </a:extLst>
              </p:cNvPr>
              <p:cNvSpPr txBox="1"/>
              <p:nvPr/>
            </p:nvSpPr>
            <p:spPr>
              <a:xfrm>
                <a:off x="6096000" y="821690"/>
                <a:ext cx="6096000" cy="3653051"/>
              </a:xfrm>
              <a:prstGeom prst="rect">
                <a:avLst/>
              </a:prstGeom>
              <a:noFill/>
            </p:spPr>
            <p:txBody>
              <a:bodyPr wrap="square">
                <a:spAutoFit/>
              </a:bodyPr>
              <a:lstStyle/>
              <a:p>
                <a:pPr algn="just">
                  <a:spcAft>
                    <a:spcPts val="800"/>
                  </a:spcAft>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Denota-se: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 xmlns:m="http://schemas.openxmlformats.org/officeDocument/2006/math">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𝑟</m:t>
                    </m:r>
                  </m:oMath>
                </a14:m>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concorrente a </a:t>
                </a:r>
                <a14:m>
                  <m:oMath xmlns:m="http://schemas.openxmlformats.org/officeDocument/2006/math">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𝑡</m:t>
                    </m:r>
                  </m:oMath>
                </a14:m>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no vértice A, forma o ângulo </a:t>
                </a:r>
                <a14:m>
                  <m:oMath xmlns:m="http://schemas.openxmlformats.org/officeDocument/2006/math">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𝛼</m:t>
                    </m:r>
                  </m:oMath>
                </a14:m>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 xmlns:m="http://schemas.openxmlformats.org/officeDocument/2006/math">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𝑠</m:t>
                    </m:r>
                  </m:oMath>
                </a14:m>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concorrente a r no vértice B, forma o ângulo </a:t>
                </a:r>
                <a14:m>
                  <m:oMath xmlns:m="http://schemas.openxmlformats.org/officeDocument/2006/math">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𝛾</m:t>
                    </m:r>
                  </m:oMath>
                </a14:m>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 xmlns:m="http://schemas.openxmlformats.org/officeDocument/2006/math">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𝑡</m:t>
                    </m:r>
                  </m:oMath>
                </a14:m>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concorrente a </a:t>
                </a:r>
                <a14:m>
                  <m:oMath xmlns:m="http://schemas.openxmlformats.org/officeDocument/2006/math">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𝑠</m:t>
                    </m:r>
                  </m:oMath>
                </a14:m>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no vértice C, forma o ângulo </a:t>
                </a:r>
                <a14:m>
                  <m:oMath xmlns:m="http://schemas.openxmlformats.org/officeDocument/2006/math">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𝛽</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Na figura anterior, temos os </a:t>
                </a: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lados</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acc>
                      <m:accPr>
                        <m:chr m:val="̅"/>
                        <m:ctrlP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accPr>
                      <m:e>
                        <m:r>
                          <m:rPr>
                            <m:sty m:val="p"/>
                          </m:rPr>
                          <a:rPr lang="pt-BR" sz="2200"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AB</m:t>
                        </m:r>
                      </m:e>
                    </m:acc>
                    <m:r>
                      <a:rPr lang="pt-BR" sz="2200"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acc>
                      <m:accPr>
                        <m:chr m:val="̅"/>
                        <m:ctrlP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accPr>
                      <m:e>
                        <m:r>
                          <m:rPr>
                            <m:sty m:val="p"/>
                          </m:rPr>
                          <a:rPr lang="pt-BR" sz="2200"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BC</m:t>
                        </m:r>
                      </m:e>
                    </m:acc>
                  </m:oMath>
                </a14:m>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acc>
                      <m:accPr>
                        <m:chr m:val="̅"/>
                        <m:ctrlP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accPr>
                      <m:e>
                        <m:r>
                          <m:rPr>
                            <m:sty m:val="p"/>
                          </m:rPr>
                          <a:rPr lang="pt-BR" sz="2200"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AC</m:t>
                        </m:r>
                      </m:e>
                    </m:acc>
                  </m:oMath>
                </a14:m>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(segmentos de reta), que se interceptam n</a:t>
                </a:r>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os </a:t>
                </a:r>
                <a:r>
                  <a:rPr lang="pt-BR" sz="2200" b="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vértices</a:t>
                </a:r>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m:rPr>
                        <m:sty m:val="p"/>
                      </m:rPr>
                      <a:rPr lang="pt-BR" sz="22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A</m:t>
                    </m:r>
                    <m:r>
                      <a:rPr lang="pt-BR" sz="22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B</m:t>
                    </m:r>
                  </m:oMath>
                </a14:m>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m:rPr>
                        <m:sty m:val="p"/>
                      </m:rPr>
                      <a:rPr lang="pt-BR" sz="22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C</m:t>
                    </m:r>
                  </m:oMath>
                </a14:m>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formando</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os </a:t>
                </a: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ângulos</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r>
                      <m:rPr>
                        <m:sty m:val="p"/>
                      </m:rPr>
                      <a:rPr lang="pt-BR" sz="2200"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α</m:t>
                    </m:r>
                    <m:r>
                      <a:rPr lang="pt-BR" sz="2200"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2200"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β</m:t>
                    </m:r>
                  </m:oMath>
                </a14:m>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m:rPr>
                        <m:sty m:val="p"/>
                      </m:rPr>
                      <a:rPr lang="pt-BR" sz="2200"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γ</m:t>
                    </m:r>
                  </m:oMath>
                </a14:m>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Temos, então, o polígono denominado de triângulo.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BBE17FA2-67B5-4AA4-AD82-1F02FB0149D0}"/>
                  </a:ext>
                </a:extLst>
              </p:cNvPr>
              <p:cNvSpPr txBox="1">
                <a:spLocks noRot="1" noChangeAspect="1" noMove="1" noResize="1" noEditPoints="1" noAdjustHandles="1" noChangeArrowheads="1" noChangeShapeType="1" noTextEdit="1"/>
              </p:cNvSpPr>
              <p:nvPr/>
            </p:nvSpPr>
            <p:spPr>
              <a:xfrm>
                <a:off x="6096000" y="821690"/>
                <a:ext cx="6096000" cy="3653051"/>
              </a:xfrm>
              <a:prstGeom prst="rect">
                <a:avLst/>
              </a:prstGeom>
              <a:blipFill>
                <a:blip r:embed="rId4"/>
                <a:stretch>
                  <a:fillRect l="-1300" t="-1336" r="-1300" b="-2170"/>
                </a:stretch>
              </a:blipFill>
            </p:spPr>
            <p:txBody>
              <a:bodyPr/>
              <a:lstStyle/>
              <a:p>
                <a:r>
                  <a:rPr lang="pt-BR">
                    <a:noFill/>
                  </a:rPr>
                  <a:t> </a:t>
                </a:r>
              </a:p>
            </p:txBody>
          </p:sp>
        </mc:Fallback>
      </mc:AlternateContent>
      <p:pic>
        <p:nvPicPr>
          <p:cNvPr id="8" name="Imagem 7">
            <a:extLst>
              <a:ext uri="{FF2B5EF4-FFF2-40B4-BE49-F238E27FC236}">
                <a16:creationId xmlns:a16="http://schemas.microsoft.com/office/drawing/2014/main" id="{B861A548-2AF9-706F-2C07-B0778C6DF590}"/>
              </a:ext>
            </a:extLst>
          </p:cNvPr>
          <p:cNvPicPr>
            <a:picLocks noChangeAspect="1"/>
          </p:cNvPicPr>
          <p:nvPr/>
        </p:nvPicPr>
        <p:blipFill>
          <a:blip r:embed="rId5"/>
          <a:srcRect r="37306" b="18318"/>
          <a:stretch/>
        </p:blipFill>
        <p:spPr>
          <a:xfrm>
            <a:off x="6518910" y="4688346"/>
            <a:ext cx="5400000" cy="861328"/>
          </a:xfrm>
          <a:prstGeom prst="rect">
            <a:avLst/>
          </a:prstGeom>
        </p:spPr>
      </p:pic>
    </p:spTree>
    <p:extLst>
      <p:ext uri="{BB962C8B-B14F-4D97-AF65-F5344CB8AC3E}">
        <p14:creationId xmlns:p14="http://schemas.microsoft.com/office/powerpoint/2010/main" val="408692676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B23CDA7-47FA-820D-9A4B-7425372B0A05}"/>
              </a:ext>
            </a:extLst>
          </p:cNvPr>
          <p:cNvSpPr txBox="1"/>
          <p:nvPr/>
        </p:nvSpPr>
        <p:spPr>
          <a:xfrm>
            <a:off x="0" y="1050771"/>
            <a:ext cx="6096000" cy="5049587"/>
          </a:xfrm>
          <a:prstGeom prst="rect">
            <a:avLst/>
          </a:prstGeom>
          <a:noFill/>
        </p:spPr>
        <p:txBody>
          <a:bodyPr wrap="square">
            <a:spAutoFit/>
          </a:bodyPr>
          <a:lstStyle/>
          <a:p>
            <a:pPr marL="342900" lvl="0" indent="-342900" algn="just">
              <a:lnSpc>
                <a:spcPct val="115000"/>
              </a:lnSpc>
              <a:buFont typeface="Wingdings" panose="05000000000000000000" pitchFamily="2" charset="2"/>
              <a:buChar char=""/>
            </a:pP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Desigualdade Triangular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Para que um triângulo seja formado é necessário que a soma das medidas de dois lados, seja maior que a medida do terceiro lado. Essa condição de existência é chamada de Desigualdade Triangular, e é verificada observado as medidas dos lados de um triângulo.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Situação 1: </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É possível obter um triângulo com lados medindo: 3 cm, 5 cm e 6 cm?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Verificando a condição de existência desse triângulo paras as medidas 3 cm, 5 cm e 6 cm,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5A4970FE-7B12-C7FF-6ABE-1D3B7F6D4DF6}"/>
              </a:ext>
            </a:extLst>
          </p:cNvPr>
          <p:cNvPicPr>
            <a:picLocks noChangeAspect="1"/>
          </p:cNvPicPr>
          <p:nvPr/>
        </p:nvPicPr>
        <p:blipFill>
          <a:blip r:embed="rId2"/>
          <a:srcRect l="35836" r="35831" b="22007"/>
          <a:stretch/>
        </p:blipFill>
        <p:spPr>
          <a:xfrm>
            <a:off x="7258049" y="929519"/>
            <a:ext cx="3600000" cy="1864318"/>
          </a:xfrm>
          <a:prstGeom prst="rect">
            <a:avLst/>
          </a:prstGeom>
        </p:spPr>
      </p:pic>
      <p:sp>
        <p:nvSpPr>
          <p:cNvPr id="8" name="CaixaDeTexto 7">
            <a:extLst>
              <a:ext uri="{FF2B5EF4-FFF2-40B4-BE49-F238E27FC236}">
                <a16:creationId xmlns:a16="http://schemas.microsoft.com/office/drawing/2014/main" id="{10B91602-34E1-D1C1-A94C-80D6CFA8B720}"/>
              </a:ext>
            </a:extLst>
          </p:cNvPr>
          <p:cNvSpPr txBox="1"/>
          <p:nvPr/>
        </p:nvSpPr>
        <p:spPr>
          <a:xfrm>
            <a:off x="6096000" y="2793837"/>
            <a:ext cx="6134100" cy="848437"/>
          </a:xfrm>
          <a:prstGeom prst="rect">
            <a:avLst/>
          </a:prstGeom>
          <a:noFill/>
        </p:spPr>
        <p:txBody>
          <a:bodyPr wrap="square">
            <a:spAutoFit/>
          </a:bodyPr>
          <a:lstStyle/>
          <a:p>
            <a:pPr algn="just">
              <a:lnSpc>
                <a:spcPct val="115000"/>
              </a:lnSpc>
              <a:spcAft>
                <a:spcPts val="800"/>
              </a:spcAft>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Portanto, os lados de medidas 3, 5 e 6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formam </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um triângulo. Verifique, agora, na imagem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1B22C0D6-953A-49B8-B34B-805102A5B23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36815" y="3765805"/>
            <a:ext cx="3600000" cy="2334553"/>
          </a:xfrm>
          <a:prstGeom prst="rect">
            <a:avLst/>
          </a:prstGeom>
          <a:noFill/>
        </p:spPr>
      </p:pic>
    </p:spTree>
    <p:extLst>
      <p:ext uri="{BB962C8B-B14F-4D97-AF65-F5344CB8AC3E}">
        <p14:creationId xmlns:p14="http://schemas.microsoft.com/office/powerpoint/2010/main" val="317336214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36620AA-4D6F-A439-C361-B23F4D9BD584}"/>
              </a:ext>
            </a:extLst>
          </p:cNvPr>
          <p:cNvSpPr txBox="1"/>
          <p:nvPr/>
        </p:nvSpPr>
        <p:spPr>
          <a:xfrm>
            <a:off x="0" y="735670"/>
            <a:ext cx="6096000" cy="1627112"/>
          </a:xfrm>
          <a:prstGeom prst="rect">
            <a:avLst/>
          </a:prstGeom>
          <a:noFill/>
        </p:spPr>
        <p:txBody>
          <a:bodyPr wrap="square">
            <a:spAutoFit/>
          </a:bodyPr>
          <a:lstStyle/>
          <a:p>
            <a:pPr algn="just">
              <a:lnSpc>
                <a:spcPct val="115000"/>
              </a:lnSpc>
              <a:spcAft>
                <a:spcPts val="800"/>
              </a:spcAft>
            </a:pP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Situação 2:</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Ana queria desenhar um triângulo com as seguintes medidas de lados: 3 cm, 5 cm e 10 cm. Antes ela resolveu verificar se seria possível, aplicando a Desigualdade Triangular e obteve o seguinte resultado: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645D0E84-8090-6062-7FC3-1611A0AF6FB2}"/>
              </a:ext>
            </a:extLst>
          </p:cNvPr>
          <p:cNvPicPr>
            <a:picLocks noChangeAspect="1"/>
          </p:cNvPicPr>
          <p:nvPr/>
        </p:nvPicPr>
        <p:blipFill>
          <a:blip r:embed="rId2"/>
          <a:srcRect l="36101" r="36388" b="25971"/>
          <a:stretch/>
        </p:blipFill>
        <p:spPr>
          <a:xfrm>
            <a:off x="1428000" y="2474942"/>
            <a:ext cx="3240000" cy="2020277"/>
          </a:xfrm>
          <a:prstGeom prst="rect">
            <a:avLst/>
          </a:prstGeom>
        </p:spPr>
      </p:pic>
      <p:sp>
        <p:nvSpPr>
          <p:cNvPr id="6" name="CaixaDeTexto 5">
            <a:extLst>
              <a:ext uri="{FF2B5EF4-FFF2-40B4-BE49-F238E27FC236}">
                <a16:creationId xmlns:a16="http://schemas.microsoft.com/office/drawing/2014/main" id="{98EC94ED-059E-89C3-78BD-D5B6EF55203F}"/>
              </a:ext>
            </a:extLst>
          </p:cNvPr>
          <p:cNvSpPr txBox="1"/>
          <p:nvPr/>
        </p:nvSpPr>
        <p:spPr>
          <a:xfrm>
            <a:off x="0" y="4742969"/>
            <a:ext cx="6134100" cy="1446550"/>
          </a:xfrm>
          <a:prstGeom prst="rect">
            <a:avLst/>
          </a:prstGeom>
          <a:noFill/>
        </p:spPr>
        <p:txBody>
          <a:bodyPr wrap="square">
            <a:spAutoFit/>
          </a:bodyPr>
          <a:lstStyle/>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Pela </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Desigualdade Triangular, Ana não conseguirá desenhar um triangulo com essas medidas.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Mesmo com esse resultado, Ana fez algumas tentativas de desenhar um triângulo, observe: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B73062D1-D3D8-91A0-7B78-3406169B7FD7}"/>
              </a:ext>
            </a:extLst>
          </p:cNvPr>
          <p:cNvPicPr>
            <a:picLocks noChangeAspect="1"/>
          </p:cNvPicPr>
          <p:nvPr/>
        </p:nvPicPr>
        <p:blipFill>
          <a:blip r:embed="rId3"/>
          <a:srcRect l="22493" r="22772" b="11835"/>
          <a:stretch/>
        </p:blipFill>
        <p:spPr>
          <a:xfrm>
            <a:off x="6991348" y="932861"/>
            <a:ext cx="4320000" cy="2110731"/>
          </a:xfrm>
          <a:prstGeom prst="rect">
            <a:avLst/>
          </a:prstGeom>
        </p:spPr>
      </p:pic>
      <p:sp>
        <p:nvSpPr>
          <p:cNvPr id="9" name="CaixaDeTexto 8">
            <a:extLst>
              <a:ext uri="{FF2B5EF4-FFF2-40B4-BE49-F238E27FC236}">
                <a16:creationId xmlns:a16="http://schemas.microsoft.com/office/drawing/2014/main" id="{52AEB186-8829-48B0-679B-DC82F103A6E6}"/>
              </a:ext>
            </a:extLst>
          </p:cNvPr>
          <p:cNvSpPr txBox="1"/>
          <p:nvPr/>
        </p:nvSpPr>
        <p:spPr>
          <a:xfrm>
            <a:off x="6134100" y="3250521"/>
            <a:ext cx="6057900" cy="1785104"/>
          </a:xfrm>
          <a:prstGeom prst="rect">
            <a:avLst/>
          </a:prstGeom>
          <a:noFill/>
        </p:spPr>
        <p:txBody>
          <a:bodyPr wrap="square">
            <a:spAutoFit/>
          </a:bodyPr>
          <a:lstStyle/>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Nas duas primeiras tentativas, Ana logo percebe que realmente não seria possível obter o triângulo desejado, pois o lado que mede 3 cm não tem medida “suficiente” para alcançar a extremidade do lado que mede 10 cm para fechar a figura geométrica.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335534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0289A9AE-518D-7224-6C2E-8C731195DED8}"/>
              </a:ext>
            </a:extLst>
          </p:cNvPr>
          <p:cNvPicPr>
            <a:picLocks noChangeAspect="1"/>
          </p:cNvPicPr>
          <p:nvPr/>
        </p:nvPicPr>
        <p:blipFill>
          <a:blip r:embed="rId2"/>
          <a:srcRect r="50000" b="14824"/>
          <a:stretch/>
        </p:blipFill>
        <p:spPr>
          <a:xfrm>
            <a:off x="476631" y="975360"/>
            <a:ext cx="5400000" cy="2098350"/>
          </a:xfrm>
          <a:prstGeom prst="rect">
            <a:avLst/>
          </a:prstGeom>
        </p:spPr>
      </p:pic>
      <p:sp>
        <p:nvSpPr>
          <p:cNvPr id="4" name="CaixaDeTexto 3">
            <a:extLst>
              <a:ext uri="{FF2B5EF4-FFF2-40B4-BE49-F238E27FC236}">
                <a16:creationId xmlns:a16="http://schemas.microsoft.com/office/drawing/2014/main" id="{D74641D2-058D-86E6-F00E-64ACAF4B11F5}"/>
              </a:ext>
            </a:extLst>
          </p:cNvPr>
          <p:cNvSpPr txBox="1"/>
          <p:nvPr/>
        </p:nvSpPr>
        <p:spPr>
          <a:xfrm>
            <a:off x="66675" y="3520173"/>
            <a:ext cx="6029325" cy="1107996"/>
          </a:xfrm>
          <a:prstGeom prst="rect">
            <a:avLst/>
          </a:prstGeom>
          <a:noFill/>
        </p:spPr>
        <p:txBody>
          <a:bodyPr wrap="square">
            <a:spAutoFit/>
          </a:bodyPr>
          <a:lstStyle/>
          <a:p>
            <a:pPr marL="342900" lvl="0" indent="-342900" algn="just">
              <a:buFont typeface="Wingdings" panose="05000000000000000000" pitchFamily="2" charset="2"/>
              <a:buChar char=""/>
            </a:pP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Classificação dos Triângulos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Os triângulos podem ser classificados com relação aos lados e aos ângulos.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F31C0513-AEA3-AA5B-F4B5-DDA0A1803BDD}"/>
              </a:ext>
            </a:extLst>
          </p:cNvPr>
          <p:cNvPicPr>
            <a:picLocks noChangeAspect="1"/>
          </p:cNvPicPr>
          <p:nvPr/>
        </p:nvPicPr>
        <p:blipFill>
          <a:blip r:embed="rId3"/>
          <a:srcRect t="-1" r="48244" b="6976"/>
          <a:stretch/>
        </p:blipFill>
        <p:spPr>
          <a:xfrm>
            <a:off x="6817312" y="975360"/>
            <a:ext cx="5040000" cy="5656199"/>
          </a:xfrm>
          <a:prstGeom prst="rect">
            <a:avLst/>
          </a:prstGeom>
        </p:spPr>
      </p:pic>
    </p:spTree>
    <p:extLst>
      <p:ext uri="{BB962C8B-B14F-4D97-AF65-F5344CB8AC3E}">
        <p14:creationId xmlns:p14="http://schemas.microsoft.com/office/powerpoint/2010/main" val="196557330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269621F2-DA3D-178D-13F2-70197290F329}"/>
              </a:ext>
            </a:extLst>
          </p:cNvPr>
          <p:cNvPicPr>
            <a:picLocks noChangeAspect="1"/>
          </p:cNvPicPr>
          <p:nvPr/>
        </p:nvPicPr>
        <p:blipFill>
          <a:blip r:embed="rId2"/>
          <a:srcRect r="50000" b="8095"/>
          <a:stretch/>
        </p:blipFill>
        <p:spPr>
          <a:xfrm>
            <a:off x="524256" y="849701"/>
            <a:ext cx="5400000" cy="5158597"/>
          </a:xfrm>
          <a:prstGeom prst="rect">
            <a:avLst/>
          </a:prstGeom>
        </p:spPr>
      </p:pic>
      <p:sp>
        <p:nvSpPr>
          <p:cNvPr id="4" name="CaixaDeTexto 3">
            <a:extLst>
              <a:ext uri="{FF2B5EF4-FFF2-40B4-BE49-F238E27FC236}">
                <a16:creationId xmlns:a16="http://schemas.microsoft.com/office/drawing/2014/main" id="{010379FE-8548-4228-47DF-9B8D10667587}"/>
              </a:ext>
            </a:extLst>
          </p:cNvPr>
          <p:cNvSpPr txBox="1"/>
          <p:nvPr/>
        </p:nvSpPr>
        <p:spPr>
          <a:xfrm>
            <a:off x="6181725" y="849701"/>
            <a:ext cx="6096000" cy="448200"/>
          </a:xfrm>
          <a:prstGeom prst="rect">
            <a:avLst/>
          </a:prstGeom>
          <a:noFill/>
        </p:spPr>
        <p:txBody>
          <a:bodyPr wrap="square">
            <a:spAutoFit/>
          </a:bodyPr>
          <a:lstStyle/>
          <a:p>
            <a:pPr marL="342900" lvl="0" indent="-342900" algn="just">
              <a:lnSpc>
                <a:spcPct val="115000"/>
              </a:lnSpc>
              <a:spcAft>
                <a:spcPts val="0"/>
              </a:spcAft>
              <a:buFont typeface="Wingdings" panose="05000000000000000000" pitchFamily="2" charset="2"/>
              <a:buChar char=""/>
            </a:pPr>
            <a:r>
              <a:rPr lang="pt-BR" sz="2200" b="1" dirty="0">
                <a:solidFill>
                  <a:srgbClr val="000000"/>
                </a:solidFill>
                <a:effectLst/>
                <a:latin typeface="Arial Narrow" panose="020B0606020202030204" pitchFamily="34" charset="0"/>
                <a:ea typeface="Aptos" panose="020B0004020202020204" pitchFamily="34" charset="0"/>
              </a:rPr>
              <a:t>Elementos de um triângulo</a:t>
            </a:r>
            <a:endParaRPr lang="pt-BR" sz="2200" dirty="0">
              <a:solidFill>
                <a:srgbClr val="000000"/>
              </a:solidFill>
              <a:effectLst/>
              <a:latin typeface="Arial" panose="020B0604020202020204" pitchFamily="34" charset="0"/>
              <a:ea typeface="Aptos" panose="020B0004020202020204" pitchFamily="34" charset="0"/>
            </a:endParaRPr>
          </a:p>
        </p:txBody>
      </p:sp>
      <p:pic>
        <p:nvPicPr>
          <p:cNvPr id="5" name="Imagem 4">
            <a:extLst>
              <a:ext uri="{FF2B5EF4-FFF2-40B4-BE49-F238E27FC236}">
                <a16:creationId xmlns:a16="http://schemas.microsoft.com/office/drawing/2014/main" id="{CA5B54C5-C0BE-6ECB-5A5A-C9C309905E3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89725" y="1297901"/>
            <a:ext cx="2880000" cy="2612637"/>
          </a:xfrm>
          <a:prstGeom prst="rect">
            <a:avLst/>
          </a:prstGeom>
          <a:noFill/>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B4E06A36-DBF7-9B05-1B26-9CEA06ABBC78}"/>
                  </a:ext>
                </a:extLst>
              </p:cNvPr>
              <p:cNvSpPr txBox="1"/>
              <p:nvPr/>
            </p:nvSpPr>
            <p:spPr>
              <a:xfrm>
                <a:off x="6053138" y="4118850"/>
                <a:ext cx="6138862" cy="1226874"/>
              </a:xfrm>
              <a:prstGeom prst="rect">
                <a:avLst/>
              </a:prstGeom>
              <a:noFill/>
            </p:spPr>
            <p:txBody>
              <a:bodyPr wrap="square">
                <a:spAutoFit/>
              </a:bodyPr>
              <a:lstStyle/>
              <a:p>
                <a:pPr algn="just">
                  <a:lnSpc>
                    <a:spcPct val="115000"/>
                  </a:lnSpc>
                </a:pPr>
                <a:r>
                  <a:rPr lang="pt-BR" sz="2200" dirty="0">
                    <a:solidFill>
                      <a:srgbClr val="000000"/>
                    </a:solidFill>
                    <a:effectLst/>
                    <a:latin typeface="Arial Narrow" panose="020B0606020202030204" pitchFamily="34" charset="0"/>
                    <a:ea typeface="Aptos" panose="020B0004020202020204" pitchFamily="34" charset="0"/>
                  </a:rPr>
                  <a:t>Os pontos </a:t>
                </a:r>
                <a14:m>
                  <m:oMath xmlns:m="http://schemas.openxmlformats.org/officeDocument/2006/math">
                    <m:r>
                      <a:rPr lang="pt-BR" sz="2200" b="1" i="1">
                        <a:solidFill>
                          <a:srgbClr val="156082"/>
                        </a:solidFill>
                        <a:effectLst/>
                        <a:latin typeface="Cambria Math" panose="02040503050406030204" pitchFamily="18" charset="0"/>
                        <a:ea typeface="Aptos" panose="020B0004020202020204" pitchFamily="34" charset="0"/>
                      </a:rPr>
                      <m:t>𝐀</m:t>
                    </m:r>
                    <m:r>
                      <a:rPr lang="pt-BR" sz="2200">
                        <a:solidFill>
                          <a:srgbClr val="000000"/>
                        </a:solidFill>
                        <a:effectLst/>
                        <a:latin typeface="Cambria Math" panose="02040503050406030204" pitchFamily="18" charset="0"/>
                        <a:ea typeface="Aptos" panose="020B0004020202020204" pitchFamily="34" charset="0"/>
                      </a:rPr>
                      <m:t>, </m:t>
                    </m:r>
                    <m:r>
                      <a:rPr lang="pt-BR" sz="2200" b="1" i="1">
                        <a:solidFill>
                          <a:srgbClr val="156082"/>
                        </a:solidFill>
                        <a:effectLst/>
                        <a:latin typeface="Cambria Math" panose="02040503050406030204" pitchFamily="18" charset="0"/>
                        <a:ea typeface="Aptos" panose="020B0004020202020204" pitchFamily="34" charset="0"/>
                      </a:rPr>
                      <m:t>𝐁</m:t>
                    </m:r>
                    <m:r>
                      <a:rPr lang="pt-BR" sz="2200">
                        <a:solidFill>
                          <a:srgbClr val="000000"/>
                        </a:solidFill>
                        <a:effectLst/>
                        <a:latin typeface="Cambria Math" panose="02040503050406030204" pitchFamily="18" charset="0"/>
                        <a:ea typeface="Aptos" panose="020B0004020202020204" pitchFamily="34" charset="0"/>
                      </a:rPr>
                      <m:t>, </m:t>
                    </m:r>
                    <m:r>
                      <a:rPr lang="pt-BR" sz="2200" b="1" i="1">
                        <a:solidFill>
                          <a:srgbClr val="156082"/>
                        </a:solidFill>
                        <a:effectLst/>
                        <a:latin typeface="Cambria Math" panose="02040503050406030204" pitchFamily="18" charset="0"/>
                        <a:ea typeface="Aptos" panose="020B0004020202020204" pitchFamily="34" charset="0"/>
                      </a:rPr>
                      <m:t>𝐂</m:t>
                    </m:r>
                  </m:oMath>
                </a14:m>
                <a:r>
                  <a:rPr lang="pt-BR" sz="2200" dirty="0">
                    <a:solidFill>
                      <a:srgbClr val="000000"/>
                    </a:solidFill>
                    <a:effectLst/>
                    <a:latin typeface="Arial Narrow" panose="020B0606020202030204" pitchFamily="34" charset="0"/>
                    <a:ea typeface="Times New Roman" panose="02020603050405020304" pitchFamily="18" charset="0"/>
                  </a:rPr>
                  <a:t>, são vértices do triângulo. </a:t>
                </a:r>
                <a:endParaRPr lang="pt-BR" sz="2200" dirty="0">
                  <a:solidFill>
                    <a:srgbClr val="000000"/>
                  </a:solidFill>
                  <a:effectLst/>
                  <a:latin typeface="Arial" panose="020B0604020202020204" pitchFamily="34" charset="0"/>
                  <a:ea typeface="Aptos" panose="020B0004020202020204" pitchFamily="34" charset="0"/>
                </a:endParaRPr>
              </a:p>
              <a:p>
                <a:pPr algn="just">
                  <a:lnSpc>
                    <a:spcPct val="115000"/>
                  </a:lnSpc>
                </a:pPr>
                <a:r>
                  <a:rPr lang="pt-BR" sz="2200" dirty="0">
                    <a:solidFill>
                      <a:srgbClr val="000000"/>
                    </a:solidFill>
                    <a:effectLst/>
                    <a:latin typeface="Arial Narrow" panose="020B0606020202030204" pitchFamily="34" charset="0"/>
                    <a:ea typeface="Times New Roman" panose="02020603050405020304" pitchFamily="18" charset="0"/>
                  </a:rPr>
                  <a:t>Os ângulos </a:t>
                </a:r>
                <a14:m>
                  <m:oMath xmlns:m="http://schemas.openxmlformats.org/officeDocument/2006/math">
                    <m:r>
                      <a:rPr lang="pt-BR" sz="2200" b="1" i="1">
                        <a:solidFill>
                          <a:srgbClr val="E97132"/>
                        </a:solidFill>
                        <a:effectLst/>
                        <a:latin typeface="Cambria Math" panose="02040503050406030204" pitchFamily="18" charset="0"/>
                        <a:ea typeface="Times New Roman" panose="02020603050405020304" pitchFamily="18" charset="0"/>
                      </a:rPr>
                      <m:t>𝜶</m:t>
                    </m:r>
                    <m:r>
                      <a:rPr lang="pt-BR" sz="2200" i="1">
                        <a:solidFill>
                          <a:srgbClr val="000000"/>
                        </a:solidFill>
                        <a:effectLst/>
                        <a:latin typeface="Cambria Math" panose="02040503050406030204" pitchFamily="18" charset="0"/>
                        <a:ea typeface="Times New Roman" panose="02020603050405020304" pitchFamily="18" charset="0"/>
                      </a:rPr>
                      <m:t>, </m:t>
                    </m:r>
                    <m:r>
                      <a:rPr lang="pt-BR" sz="2200" b="1" i="1">
                        <a:solidFill>
                          <a:srgbClr val="E97132"/>
                        </a:solidFill>
                        <a:effectLst/>
                        <a:latin typeface="Cambria Math" panose="02040503050406030204" pitchFamily="18" charset="0"/>
                        <a:ea typeface="Times New Roman" panose="02020603050405020304" pitchFamily="18" charset="0"/>
                      </a:rPr>
                      <m:t>𝜷</m:t>
                    </m:r>
                    <m:r>
                      <a:rPr lang="pt-BR" sz="2200" i="1">
                        <a:solidFill>
                          <a:srgbClr val="000000"/>
                        </a:solidFill>
                        <a:effectLst/>
                        <a:latin typeface="Cambria Math" panose="02040503050406030204" pitchFamily="18" charset="0"/>
                        <a:ea typeface="Times New Roman" panose="02020603050405020304" pitchFamily="18" charset="0"/>
                      </a:rPr>
                      <m:t>, </m:t>
                    </m:r>
                    <m:r>
                      <a:rPr lang="pt-BR" sz="2200" b="1" i="1">
                        <a:solidFill>
                          <a:srgbClr val="E97132"/>
                        </a:solidFill>
                        <a:effectLst/>
                        <a:latin typeface="Cambria Math" panose="02040503050406030204" pitchFamily="18" charset="0"/>
                        <a:ea typeface="Times New Roman" panose="02020603050405020304" pitchFamily="18" charset="0"/>
                      </a:rPr>
                      <m:t>𝜸</m:t>
                    </m:r>
                    <m:r>
                      <a:rPr lang="pt-BR" sz="2200" i="1">
                        <a:solidFill>
                          <a:srgbClr val="000000"/>
                        </a:solidFill>
                        <a:effectLst/>
                        <a:latin typeface="Cambria Math" panose="02040503050406030204" pitchFamily="18" charset="0"/>
                        <a:ea typeface="Times New Roman" panose="02020603050405020304" pitchFamily="18" charset="0"/>
                      </a:rPr>
                      <m:t>,</m:t>
                    </m:r>
                  </m:oMath>
                </a14:m>
                <a:r>
                  <a:rPr lang="pt-BR" sz="2200" dirty="0">
                    <a:solidFill>
                      <a:srgbClr val="000000"/>
                    </a:solidFill>
                    <a:effectLst/>
                    <a:latin typeface="Arial Narrow" panose="020B0606020202030204" pitchFamily="34" charset="0"/>
                    <a:ea typeface="Times New Roman" panose="02020603050405020304" pitchFamily="18" charset="0"/>
                  </a:rPr>
                  <a:t> são os ângulos internos do triângulo. </a:t>
                </a:r>
                <a:endParaRPr lang="pt-BR" sz="2200" dirty="0">
                  <a:solidFill>
                    <a:srgbClr val="000000"/>
                  </a:solidFill>
                  <a:effectLst/>
                  <a:latin typeface="Arial" panose="020B0604020202020204" pitchFamily="34" charset="0"/>
                  <a:ea typeface="Aptos" panose="020B0004020202020204" pitchFamily="34" charset="0"/>
                </a:endParaRPr>
              </a:p>
              <a:p>
                <a:pPr algn="just">
                  <a:lnSpc>
                    <a:spcPct val="115000"/>
                  </a:lnSpc>
                </a:pPr>
                <a:r>
                  <a:rPr lang="pt-BR" sz="2200" dirty="0">
                    <a:solidFill>
                      <a:srgbClr val="000000"/>
                    </a:solidFill>
                    <a:effectLst/>
                    <a:latin typeface="Arial Narrow" panose="020B0606020202030204" pitchFamily="34" charset="0"/>
                    <a:ea typeface="Times New Roman" panose="02020603050405020304" pitchFamily="18" charset="0"/>
                  </a:rPr>
                  <a:t>Os ângulos </a:t>
                </a:r>
                <a14:m>
                  <m:oMath xmlns:m="http://schemas.openxmlformats.org/officeDocument/2006/math">
                    <m:acc>
                      <m:accPr>
                        <m:chr m:val="̂"/>
                        <m:ctrlPr>
                          <a:rPr lang="pt-BR" sz="2200" b="1" i="1">
                            <a:solidFill>
                              <a:srgbClr val="196B24"/>
                            </a:solidFill>
                            <a:effectLst/>
                            <a:latin typeface="Cambria Math" panose="02040503050406030204" pitchFamily="18" charset="0"/>
                            <a:ea typeface="Times New Roman" panose="02020603050405020304" pitchFamily="18" charset="0"/>
                          </a:rPr>
                        </m:ctrlPr>
                      </m:accPr>
                      <m:e>
                        <m:r>
                          <a:rPr lang="pt-BR" sz="2200" b="1" i="1">
                            <a:solidFill>
                              <a:srgbClr val="196B24"/>
                            </a:solidFill>
                            <a:effectLst/>
                            <a:latin typeface="Cambria Math" panose="02040503050406030204" pitchFamily="18" charset="0"/>
                            <a:ea typeface="Times New Roman" panose="02020603050405020304" pitchFamily="18" charset="0"/>
                          </a:rPr>
                          <m:t>𝒙</m:t>
                        </m:r>
                      </m:e>
                    </m:acc>
                    <m:r>
                      <a:rPr lang="pt-BR" sz="2200" i="1">
                        <a:solidFill>
                          <a:srgbClr val="000000"/>
                        </a:solidFill>
                        <a:effectLst/>
                        <a:latin typeface="Cambria Math" panose="02040503050406030204" pitchFamily="18" charset="0"/>
                        <a:ea typeface="Times New Roman" panose="02020603050405020304" pitchFamily="18" charset="0"/>
                      </a:rPr>
                      <m:t>, </m:t>
                    </m:r>
                    <m:acc>
                      <m:accPr>
                        <m:chr m:val="̂"/>
                        <m:ctrlPr>
                          <a:rPr lang="pt-BR" sz="2200" b="1" i="1">
                            <a:solidFill>
                              <a:srgbClr val="196B24"/>
                            </a:solidFill>
                            <a:effectLst/>
                            <a:latin typeface="Cambria Math" panose="02040503050406030204" pitchFamily="18" charset="0"/>
                            <a:ea typeface="Times New Roman" panose="02020603050405020304" pitchFamily="18" charset="0"/>
                          </a:rPr>
                        </m:ctrlPr>
                      </m:accPr>
                      <m:e>
                        <m:r>
                          <a:rPr lang="pt-BR" sz="2200" b="1" i="1">
                            <a:solidFill>
                              <a:srgbClr val="196B24"/>
                            </a:solidFill>
                            <a:effectLst/>
                            <a:latin typeface="Cambria Math" panose="02040503050406030204" pitchFamily="18" charset="0"/>
                            <a:ea typeface="Times New Roman" panose="02020603050405020304" pitchFamily="18" charset="0"/>
                          </a:rPr>
                          <m:t>𝒚</m:t>
                        </m:r>
                      </m:e>
                    </m:acc>
                    <m:r>
                      <a:rPr lang="pt-BR" sz="2200" i="1">
                        <a:solidFill>
                          <a:srgbClr val="000000"/>
                        </a:solidFill>
                        <a:effectLst/>
                        <a:latin typeface="Cambria Math" panose="02040503050406030204" pitchFamily="18" charset="0"/>
                        <a:ea typeface="Times New Roman" panose="02020603050405020304" pitchFamily="18" charset="0"/>
                      </a:rPr>
                      <m:t>, </m:t>
                    </m:r>
                    <m:acc>
                      <m:accPr>
                        <m:chr m:val="̂"/>
                        <m:ctrlPr>
                          <a:rPr lang="pt-BR" sz="2200" b="1" i="1">
                            <a:solidFill>
                              <a:srgbClr val="196B24"/>
                            </a:solidFill>
                            <a:effectLst/>
                            <a:latin typeface="Cambria Math" panose="02040503050406030204" pitchFamily="18" charset="0"/>
                            <a:ea typeface="Times New Roman" panose="02020603050405020304" pitchFamily="18" charset="0"/>
                          </a:rPr>
                        </m:ctrlPr>
                      </m:accPr>
                      <m:e>
                        <m:r>
                          <a:rPr lang="pt-BR" sz="2200" b="1" i="1">
                            <a:solidFill>
                              <a:srgbClr val="196B24"/>
                            </a:solidFill>
                            <a:effectLst/>
                            <a:latin typeface="Cambria Math" panose="02040503050406030204" pitchFamily="18" charset="0"/>
                            <a:ea typeface="Times New Roman" panose="02020603050405020304" pitchFamily="18" charset="0"/>
                          </a:rPr>
                          <m:t>𝒛</m:t>
                        </m:r>
                        <m:r>
                          <a:rPr lang="pt-BR" sz="2200" b="1" i="1">
                            <a:solidFill>
                              <a:srgbClr val="196B24"/>
                            </a:solidFill>
                            <a:effectLst/>
                            <a:latin typeface="Cambria Math" panose="02040503050406030204" pitchFamily="18" charset="0"/>
                            <a:ea typeface="Times New Roman" panose="02020603050405020304" pitchFamily="18" charset="0"/>
                          </a:rPr>
                          <m:t>,</m:t>
                        </m:r>
                      </m:e>
                    </m:acc>
                  </m:oMath>
                </a14:m>
                <a:r>
                  <a:rPr lang="pt-BR" sz="2200" b="1" dirty="0">
                    <a:solidFill>
                      <a:srgbClr val="196B24"/>
                    </a:solidFill>
                    <a:effectLst/>
                    <a:latin typeface="Arial Narrow" panose="020B0606020202030204" pitchFamily="34" charset="0"/>
                    <a:ea typeface="Times New Roman" panose="02020603050405020304" pitchFamily="18" charset="0"/>
                  </a:rPr>
                  <a:t> </a:t>
                </a:r>
                <a:r>
                  <a:rPr lang="pt-BR" sz="2200" dirty="0">
                    <a:solidFill>
                      <a:srgbClr val="000000"/>
                    </a:solidFill>
                    <a:effectLst/>
                    <a:latin typeface="Arial Narrow" panose="020B0606020202030204" pitchFamily="34" charset="0"/>
                    <a:ea typeface="Times New Roman" panose="02020603050405020304" pitchFamily="18" charset="0"/>
                  </a:rPr>
                  <a:t>são os ângulos externos do triângulo.</a:t>
                </a:r>
                <a:endParaRPr lang="pt-BR" sz="2200" dirty="0">
                  <a:solidFill>
                    <a:srgbClr val="000000"/>
                  </a:solidFill>
                  <a:effectLst/>
                  <a:latin typeface="Arial" panose="020B0604020202020204" pitchFamily="34" charset="0"/>
                  <a:ea typeface="Aptos" panose="020B0004020202020204" pitchFamily="34" charset="0"/>
                </a:endParaRPr>
              </a:p>
            </p:txBody>
          </p:sp>
        </mc:Choice>
        <mc:Fallback xmlns="">
          <p:sp>
            <p:nvSpPr>
              <p:cNvPr id="7" name="CaixaDeTexto 6">
                <a:extLst>
                  <a:ext uri="{FF2B5EF4-FFF2-40B4-BE49-F238E27FC236}">
                    <a16:creationId xmlns:a16="http://schemas.microsoft.com/office/drawing/2014/main" id="{B4E06A36-DBF7-9B05-1B26-9CEA06ABBC78}"/>
                  </a:ext>
                </a:extLst>
              </p:cNvPr>
              <p:cNvSpPr txBox="1">
                <a:spLocks noRot="1" noChangeAspect="1" noMove="1" noResize="1" noEditPoints="1" noAdjustHandles="1" noChangeArrowheads="1" noChangeShapeType="1" noTextEdit="1"/>
              </p:cNvSpPr>
              <p:nvPr/>
            </p:nvSpPr>
            <p:spPr>
              <a:xfrm>
                <a:off x="6053138" y="4118850"/>
                <a:ext cx="6138862" cy="1226874"/>
              </a:xfrm>
              <a:prstGeom prst="rect">
                <a:avLst/>
              </a:prstGeom>
              <a:blipFill>
                <a:blip r:embed="rId4"/>
                <a:stretch>
                  <a:fillRect l="-1291" t="-1990" b="-9453"/>
                </a:stretch>
              </a:blipFill>
            </p:spPr>
            <p:txBody>
              <a:bodyPr/>
              <a:lstStyle/>
              <a:p>
                <a:r>
                  <a:rPr lang="pt-BR">
                    <a:noFill/>
                  </a:rPr>
                  <a:t> </a:t>
                </a:r>
              </a:p>
            </p:txBody>
          </p:sp>
        </mc:Fallback>
      </mc:AlternateContent>
    </p:spTree>
    <p:extLst>
      <p:ext uri="{BB962C8B-B14F-4D97-AF65-F5344CB8AC3E}">
        <p14:creationId xmlns:p14="http://schemas.microsoft.com/office/powerpoint/2010/main" val="3850355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F50AB39B-2CE0-070A-C225-1D3957DBAB65}"/>
                  </a:ext>
                </a:extLst>
              </p:cNvPr>
              <p:cNvSpPr txBox="1"/>
              <p:nvPr/>
            </p:nvSpPr>
            <p:spPr>
              <a:xfrm>
                <a:off x="0" y="761762"/>
                <a:ext cx="6000750" cy="5847755"/>
              </a:xfrm>
              <a:prstGeom prst="rect">
                <a:avLst/>
              </a:prstGeom>
              <a:noFill/>
            </p:spPr>
            <p:txBody>
              <a:bodyPr wrap="square">
                <a:spAutoFit/>
              </a:bodyPr>
              <a:lstStyle/>
              <a:p>
                <a:pPr marL="342900" lvl="0" indent="-342900" algn="just">
                  <a:spcAft>
                    <a:spcPts val="0"/>
                  </a:spcAft>
                  <a:buFont typeface="Wingdings" panose="05000000000000000000" pitchFamily="2" charset="2"/>
                  <a:buChar char=""/>
                </a:pPr>
                <a:r>
                  <a:rPr lang="pt-BR" sz="2200" b="1" dirty="0">
                    <a:solidFill>
                      <a:srgbClr val="000000"/>
                    </a:solidFill>
                    <a:effectLst/>
                    <a:latin typeface="Arial Narrow" panose="020B0606020202030204" pitchFamily="34" charset="0"/>
                    <a:ea typeface="Aptos" panose="020B0004020202020204" pitchFamily="34" charset="0"/>
                  </a:rPr>
                  <a:t>Medida dos Ângulos Internos e Externos de um triângulo</a:t>
                </a:r>
                <a:endParaRPr lang="pt-BR" sz="2200" dirty="0">
                  <a:solidFill>
                    <a:srgbClr val="000000"/>
                  </a:solidFill>
                  <a:effectLst/>
                  <a:latin typeface="Arial" panose="020B0604020202020204" pitchFamily="34" charset="0"/>
                  <a:ea typeface="Aptos" panose="020B0004020202020204" pitchFamily="34" charset="0"/>
                </a:endParaRPr>
              </a:p>
              <a:p>
                <a:pPr algn="just"/>
                <a:r>
                  <a:rPr lang="pt-BR" sz="2200" dirty="0">
                    <a:solidFill>
                      <a:srgbClr val="000000"/>
                    </a:solidFill>
                    <a:effectLst/>
                    <a:latin typeface="Arial Narrow" panose="020B0606020202030204" pitchFamily="34" charset="0"/>
                    <a:ea typeface="Aptos" panose="020B0004020202020204" pitchFamily="34" charset="0"/>
                  </a:rPr>
                  <a:t> </a:t>
                </a:r>
                <a:endParaRPr lang="pt-BR" sz="2200" dirty="0">
                  <a:solidFill>
                    <a:srgbClr val="000000"/>
                  </a:solidFill>
                  <a:effectLst/>
                  <a:latin typeface="Arial" panose="020B0604020202020204" pitchFamily="34" charset="0"/>
                  <a:ea typeface="Aptos" panose="020B0004020202020204" pitchFamily="34" charset="0"/>
                </a:endParaRPr>
              </a:p>
              <a:p>
                <a:pPr algn="just"/>
                <a:r>
                  <a:rPr lang="pt-BR" sz="2200" dirty="0">
                    <a:solidFill>
                      <a:srgbClr val="000000"/>
                    </a:solidFill>
                    <a:effectLst/>
                    <a:latin typeface="Arial Narrow" panose="020B0606020202030204" pitchFamily="34" charset="0"/>
                    <a:ea typeface="Aptos" panose="020B0004020202020204" pitchFamily="34" charset="0"/>
                  </a:rPr>
                  <a:t>Em todo triângulo a soma das medidas dos seus ângulos internos é sempre igual a 180°.</a:t>
                </a:r>
                <a:endParaRPr lang="pt-BR" sz="2200" dirty="0">
                  <a:solidFill>
                    <a:srgbClr val="000000"/>
                  </a:solidFill>
                  <a:effectLst/>
                  <a:latin typeface="Arial" panose="020B0604020202020204" pitchFamily="34" charset="0"/>
                  <a:ea typeface="Aptos" panose="020B0004020202020204" pitchFamily="34" charset="0"/>
                </a:endParaRPr>
              </a:p>
              <a:p>
                <a:pPr algn="just"/>
                <a:r>
                  <a:rPr lang="pt-BR" sz="2200" dirty="0">
                    <a:solidFill>
                      <a:srgbClr val="000000"/>
                    </a:solidFill>
                    <a:effectLst/>
                    <a:latin typeface="Arial Narrow" panose="020B0606020202030204" pitchFamily="34" charset="0"/>
                    <a:ea typeface="Aptos" panose="020B0004020202020204" pitchFamily="34" charset="0"/>
                  </a:rPr>
                  <a:t>Note, que um par de ângulo interno e externo </a:t>
                </a:r>
                <a:r>
                  <a:rPr lang="pt-BR" sz="2200" dirty="0">
                    <a:solidFill>
                      <a:srgbClr val="0D0D0D"/>
                    </a:solidFill>
                    <a:effectLst/>
                    <a:latin typeface="Arial Narrow" panose="020B0606020202030204" pitchFamily="34" charset="0"/>
                    <a:ea typeface="Times New Roman" panose="02020603050405020304" pitchFamily="18" charset="0"/>
                  </a:rPr>
                  <a:t>adjacentes</a:t>
                </a:r>
                <a:r>
                  <a:rPr lang="pt-BR" sz="2200" dirty="0">
                    <a:solidFill>
                      <a:srgbClr val="000000"/>
                    </a:solidFill>
                    <a:effectLst/>
                    <a:latin typeface="Arial Narrow" panose="020B0606020202030204" pitchFamily="34" charset="0"/>
                    <a:ea typeface="Aptos" panose="020B0004020202020204" pitchFamily="34" charset="0"/>
                  </a:rPr>
                  <a:t> são suplementares, portanto, a soma de suas medidas é igual a 180º. Assim, temos as seguintes relações:</a:t>
                </a:r>
                <a:endParaRPr lang="pt-BR" sz="2200" dirty="0">
                  <a:solidFill>
                    <a:srgbClr val="000000"/>
                  </a:solidFill>
                  <a:effectLst/>
                  <a:latin typeface="Arial" panose="020B0604020202020204" pitchFamily="34" charset="0"/>
                  <a:ea typeface="Aptos" panose="020B0004020202020204" pitchFamily="34" charset="0"/>
                </a:endParaRPr>
              </a:p>
              <a:p>
                <a:pPr algn="just"/>
                <a14:m>
                  <m:oMathPara xmlns:m="http://schemas.openxmlformats.org/officeDocument/2006/math">
                    <m:oMathParaPr>
                      <m:jc m:val="centerGroup"/>
                    </m:oMathParaPr>
                    <m:oMath xmlns:m="http://schemas.openxmlformats.org/officeDocument/2006/math">
                      <m:r>
                        <a:rPr lang="pt-BR" sz="2200" b="1" i="1">
                          <a:solidFill>
                            <a:srgbClr val="FB7609"/>
                          </a:solidFill>
                          <a:effectLst/>
                          <a:latin typeface="Cambria Math" panose="02040503050406030204" pitchFamily="18" charset="0"/>
                          <a:ea typeface="Aptos" panose="020B0004020202020204" pitchFamily="34" charset="0"/>
                          <a:cs typeface="Times New Roman" panose="02020603050405020304" pitchFamily="18" charset="0"/>
                        </a:rPr>
                        <m:t>𝜶</m:t>
                      </m:r>
                      <m:r>
                        <a:rPr lang="pt-BR" sz="2200" i="1">
                          <a:solidFill>
                            <a:srgbClr val="000000"/>
                          </a:solidFill>
                          <a:effectLst/>
                          <a:latin typeface="Cambria Math" panose="02040503050406030204" pitchFamily="18" charset="0"/>
                          <a:ea typeface="Aptos" panose="020B0004020202020204" pitchFamily="34" charset="0"/>
                        </a:rPr>
                        <m:t>+</m:t>
                      </m:r>
                      <m:acc>
                        <m:accPr>
                          <m:chr m:val="̂"/>
                          <m:ctrlPr>
                            <a:rPr lang="pt-BR" sz="2200" b="1" i="1">
                              <a:solidFill>
                                <a:srgbClr val="196B24"/>
                              </a:solidFill>
                              <a:effectLst/>
                              <a:latin typeface="Cambria Math" panose="02040503050406030204" pitchFamily="18" charset="0"/>
                              <a:ea typeface="Times New Roman" panose="02020603050405020304" pitchFamily="18" charset="0"/>
                            </a:rPr>
                          </m:ctrlPr>
                        </m:accPr>
                        <m:e>
                          <m:r>
                            <a:rPr lang="pt-BR" sz="2200" b="1" i="1">
                              <a:solidFill>
                                <a:srgbClr val="196B24"/>
                              </a:solidFill>
                              <a:effectLst/>
                              <a:latin typeface="Cambria Math" panose="02040503050406030204" pitchFamily="18" charset="0"/>
                              <a:ea typeface="Times New Roman" panose="02020603050405020304" pitchFamily="18" charset="0"/>
                            </a:rPr>
                            <m:t>𝒙</m:t>
                          </m:r>
                        </m:e>
                      </m:acc>
                      <m:r>
                        <a:rPr lang="pt-BR" sz="2200" i="1">
                          <a:solidFill>
                            <a:srgbClr val="000000"/>
                          </a:solidFill>
                          <a:effectLst/>
                          <a:latin typeface="Cambria Math" panose="02040503050406030204" pitchFamily="18" charset="0"/>
                          <a:ea typeface="Aptos" panose="020B0004020202020204" pitchFamily="34" charset="0"/>
                        </a:rPr>
                        <m:t>=180°</m:t>
                      </m:r>
                    </m:oMath>
                  </m:oMathPara>
                </a14:m>
                <a:endParaRPr lang="pt-BR" sz="2200" dirty="0">
                  <a:solidFill>
                    <a:srgbClr val="000000"/>
                  </a:solidFill>
                  <a:effectLst/>
                  <a:latin typeface="Arial" panose="020B0604020202020204" pitchFamily="34" charset="0"/>
                  <a:ea typeface="Aptos" panose="020B0004020202020204" pitchFamily="34" charset="0"/>
                </a:endParaRPr>
              </a:p>
              <a:p>
                <a:pPr algn="just"/>
                <a14:m>
                  <m:oMathPara xmlns:m="http://schemas.openxmlformats.org/officeDocument/2006/math">
                    <m:oMathParaPr>
                      <m:jc m:val="centerGroup"/>
                    </m:oMathParaPr>
                    <m:oMath xmlns:m="http://schemas.openxmlformats.org/officeDocument/2006/math">
                      <m:r>
                        <a:rPr lang="pt-BR" sz="2200" b="1" i="1">
                          <a:solidFill>
                            <a:srgbClr val="FB7609"/>
                          </a:solidFill>
                          <a:effectLst/>
                          <a:latin typeface="Cambria Math" panose="02040503050406030204" pitchFamily="18" charset="0"/>
                          <a:ea typeface="Aptos" panose="020B0004020202020204" pitchFamily="34" charset="0"/>
                          <a:cs typeface="Times New Roman" panose="02020603050405020304" pitchFamily="18" charset="0"/>
                        </a:rPr>
                        <m:t>𝜷</m:t>
                      </m:r>
                      <m:r>
                        <a:rPr lang="pt-BR" sz="2200" i="1">
                          <a:solidFill>
                            <a:srgbClr val="000000"/>
                          </a:solidFill>
                          <a:effectLst/>
                          <a:latin typeface="Cambria Math" panose="02040503050406030204" pitchFamily="18" charset="0"/>
                          <a:ea typeface="Aptos" panose="020B0004020202020204" pitchFamily="34" charset="0"/>
                        </a:rPr>
                        <m:t>+</m:t>
                      </m:r>
                      <m:acc>
                        <m:accPr>
                          <m:chr m:val="̂"/>
                          <m:ctrlPr>
                            <a:rPr lang="pt-BR" sz="2200" b="1" i="1">
                              <a:solidFill>
                                <a:srgbClr val="196B24"/>
                              </a:solidFill>
                              <a:effectLst/>
                              <a:latin typeface="Cambria Math" panose="02040503050406030204" pitchFamily="18" charset="0"/>
                              <a:ea typeface="Times New Roman" panose="02020603050405020304" pitchFamily="18" charset="0"/>
                            </a:rPr>
                          </m:ctrlPr>
                        </m:accPr>
                        <m:e>
                          <m:r>
                            <a:rPr lang="pt-BR" sz="2200" b="1" i="1">
                              <a:solidFill>
                                <a:srgbClr val="196B24"/>
                              </a:solidFill>
                              <a:effectLst/>
                              <a:latin typeface="Cambria Math" panose="02040503050406030204" pitchFamily="18" charset="0"/>
                              <a:ea typeface="Times New Roman" panose="02020603050405020304" pitchFamily="18" charset="0"/>
                            </a:rPr>
                            <m:t>𝒚</m:t>
                          </m:r>
                        </m:e>
                      </m:acc>
                      <m:r>
                        <a:rPr lang="pt-BR" sz="2200" i="1">
                          <a:solidFill>
                            <a:srgbClr val="000000"/>
                          </a:solidFill>
                          <a:effectLst/>
                          <a:latin typeface="Cambria Math" panose="02040503050406030204" pitchFamily="18" charset="0"/>
                          <a:ea typeface="Aptos" panose="020B0004020202020204" pitchFamily="34" charset="0"/>
                        </a:rPr>
                        <m:t>=180°</m:t>
                      </m:r>
                    </m:oMath>
                  </m:oMathPara>
                </a14:m>
                <a:endParaRPr lang="pt-BR" sz="2200" dirty="0">
                  <a:solidFill>
                    <a:srgbClr val="000000"/>
                  </a:solidFill>
                  <a:effectLst/>
                  <a:latin typeface="Arial" panose="020B0604020202020204" pitchFamily="34" charset="0"/>
                  <a:ea typeface="Aptos" panose="020B0004020202020204" pitchFamily="34" charset="0"/>
                </a:endParaRPr>
              </a:p>
              <a:p>
                <a:pPr algn="just"/>
                <a14:m>
                  <m:oMathPara xmlns:m="http://schemas.openxmlformats.org/officeDocument/2006/math">
                    <m:oMathParaPr>
                      <m:jc m:val="centerGroup"/>
                    </m:oMathParaPr>
                    <m:oMath xmlns:m="http://schemas.openxmlformats.org/officeDocument/2006/math">
                      <m:r>
                        <a:rPr lang="pt-BR" sz="2200" b="1" i="1">
                          <a:solidFill>
                            <a:srgbClr val="FB7609"/>
                          </a:solidFill>
                          <a:effectLst/>
                          <a:latin typeface="Cambria Math" panose="02040503050406030204" pitchFamily="18" charset="0"/>
                          <a:ea typeface="Aptos" panose="020B0004020202020204" pitchFamily="34" charset="0"/>
                          <a:cs typeface="Times New Roman" panose="02020603050405020304" pitchFamily="18" charset="0"/>
                        </a:rPr>
                        <m:t>𝜸</m:t>
                      </m:r>
                      <m:r>
                        <a:rPr lang="pt-BR" sz="2200" i="1">
                          <a:solidFill>
                            <a:srgbClr val="000000"/>
                          </a:solidFill>
                          <a:effectLst/>
                          <a:latin typeface="Cambria Math" panose="02040503050406030204" pitchFamily="18" charset="0"/>
                          <a:ea typeface="Aptos" panose="020B0004020202020204" pitchFamily="34" charset="0"/>
                        </a:rPr>
                        <m:t>+</m:t>
                      </m:r>
                      <m:acc>
                        <m:accPr>
                          <m:chr m:val="̂"/>
                          <m:ctrlPr>
                            <a:rPr lang="pt-BR" sz="2200" b="1" i="1">
                              <a:solidFill>
                                <a:srgbClr val="196B24"/>
                              </a:solidFill>
                              <a:effectLst/>
                              <a:latin typeface="Cambria Math" panose="02040503050406030204" pitchFamily="18" charset="0"/>
                              <a:ea typeface="Times New Roman" panose="02020603050405020304" pitchFamily="18" charset="0"/>
                            </a:rPr>
                          </m:ctrlPr>
                        </m:accPr>
                        <m:e>
                          <m:r>
                            <a:rPr lang="pt-BR" sz="2200" b="1" i="1">
                              <a:solidFill>
                                <a:srgbClr val="196B24"/>
                              </a:solidFill>
                              <a:effectLst/>
                              <a:latin typeface="Cambria Math" panose="02040503050406030204" pitchFamily="18" charset="0"/>
                              <a:ea typeface="Times New Roman" panose="02020603050405020304" pitchFamily="18" charset="0"/>
                            </a:rPr>
                            <m:t>𝒛</m:t>
                          </m:r>
                        </m:e>
                      </m:acc>
                      <m:r>
                        <a:rPr lang="pt-BR" sz="2200" i="1">
                          <a:solidFill>
                            <a:srgbClr val="000000"/>
                          </a:solidFill>
                          <a:effectLst/>
                          <a:latin typeface="Cambria Math" panose="02040503050406030204" pitchFamily="18" charset="0"/>
                          <a:ea typeface="Aptos" panose="020B0004020202020204" pitchFamily="34" charset="0"/>
                        </a:rPr>
                        <m:t>=180°</m:t>
                      </m:r>
                    </m:oMath>
                  </m:oMathPara>
                </a14:m>
                <a:endParaRPr lang="pt-BR" sz="2200" dirty="0">
                  <a:solidFill>
                    <a:srgbClr val="000000"/>
                  </a:solidFill>
                  <a:effectLst/>
                  <a:latin typeface="Arial" panose="020B0604020202020204" pitchFamily="34" charset="0"/>
                  <a:ea typeface="Aptos" panose="020B0004020202020204" pitchFamily="34" charset="0"/>
                </a:endParaRPr>
              </a:p>
              <a:p>
                <a:pPr algn="just"/>
                <a:r>
                  <a:rPr lang="pt-BR" sz="2200" i="1" dirty="0">
                    <a:solidFill>
                      <a:srgbClr val="0D0D0D"/>
                    </a:solidFill>
                    <a:effectLst/>
                    <a:latin typeface="Arial Narrow" panose="020B0606020202030204" pitchFamily="34" charset="0"/>
                    <a:ea typeface="Times New Roman" panose="02020603050405020304" pitchFamily="18" charset="0"/>
                  </a:rPr>
                  <a:t> </a:t>
                </a:r>
                <a:endParaRPr lang="pt-BR" sz="2200" dirty="0">
                  <a:solidFill>
                    <a:srgbClr val="000000"/>
                  </a:solidFill>
                  <a:effectLst/>
                  <a:latin typeface="Arial" panose="020B0604020202020204" pitchFamily="34" charset="0"/>
                  <a:ea typeface="Aptos" panose="020B0004020202020204" pitchFamily="34" charset="0"/>
                </a:endParaRPr>
              </a:p>
              <a:p>
                <a:pPr algn="just"/>
                <a:r>
                  <a:rPr lang="pt-BR" sz="2200" dirty="0">
                    <a:solidFill>
                      <a:srgbClr val="0D0D0D"/>
                    </a:solidFill>
                    <a:effectLst/>
                    <a:latin typeface="Arial Narrow" panose="020B0606020202030204" pitchFamily="34" charset="0"/>
                    <a:ea typeface="Times New Roman" panose="02020603050405020304" pitchFamily="18" charset="0"/>
                  </a:rPr>
                  <a:t>Dessas relações, temos o </a:t>
                </a:r>
                <a:r>
                  <a:rPr lang="pt-BR" sz="2200" b="1" dirty="0">
                    <a:solidFill>
                      <a:srgbClr val="0D0D0D"/>
                    </a:solidFill>
                    <a:effectLst/>
                    <a:latin typeface="Arial Narrow" panose="020B0606020202030204" pitchFamily="34" charset="0"/>
                    <a:ea typeface="Times New Roman" panose="02020603050405020304" pitchFamily="18" charset="0"/>
                  </a:rPr>
                  <a:t>Teorema do Ângulo Externo</a:t>
                </a:r>
                <a:r>
                  <a:rPr lang="pt-BR" sz="2200" dirty="0">
                    <a:solidFill>
                      <a:srgbClr val="0D0D0D"/>
                    </a:solidFill>
                    <a:effectLst/>
                    <a:latin typeface="Arial Narrow" panose="020B0606020202030204" pitchFamily="34" charset="0"/>
                    <a:ea typeface="Times New Roman" panose="02020603050405020304" pitchFamily="18" charset="0"/>
                  </a:rPr>
                  <a:t>, que enuncia: </a:t>
                </a:r>
                <a:endParaRPr lang="pt-BR" sz="2200" dirty="0">
                  <a:solidFill>
                    <a:srgbClr val="000000"/>
                  </a:solidFill>
                  <a:effectLst/>
                  <a:latin typeface="Arial" panose="020B0604020202020204" pitchFamily="34" charset="0"/>
                  <a:ea typeface="Aptos" panose="020B0004020202020204" pitchFamily="34" charset="0"/>
                </a:endParaRPr>
              </a:p>
              <a:p>
                <a:pPr algn="ctr"/>
                <a:r>
                  <a:rPr lang="pt-BR" sz="2200" b="1" dirty="0">
                    <a:solidFill>
                      <a:srgbClr val="000000"/>
                    </a:solidFill>
                    <a:effectLst/>
                    <a:latin typeface="Arial Narrow" panose="020B0606020202030204" pitchFamily="34" charset="0"/>
                    <a:ea typeface="Times New Roman" panose="02020603050405020304" pitchFamily="18" charset="0"/>
                  </a:rPr>
                  <a:t>Em um triângulo, a medida de um ângulo externo é igual a soma dos dois ângulos internos não adjacentes a ele.</a:t>
                </a:r>
                <a:endParaRPr lang="pt-BR" sz="2200" dirty="0">
                  <a:solidFill>
                    <a:srgbClr val="000000"/>
                  </a:solidFill>
                  <a:effectLst/>
                  <a:latin typeface="Arial" panose="020B0604020202020204" pitchFamily="34" charset="0"/>
                  <a:ea typeface="Aptos" panose="020B0004020202020204" pitchFamily="34" charset="0"/>
                </a:endParaRPr>
              </a:p>
            </p:txBody>
          </p:sp>
        </mc:Choice>
        <mc:Fallback xmlns="">
          <p:sp>
            <p:nvSpPr>
              <p:cNvPr id="3" name="CaixaDeTexto 2">
                <a:extLst>
                  <a:ext uri="{FF2B5EF4-FFF2-40B4-BE49-F238E27FC236}">
                    <a16:creationId xmlns:a16="http://schemas.microsoft.com/office/drawing/2014/main" id="{F50AB39B-2CE0-070A-C225-1D3957DBAB65}"/>
                  </a:ext>
                </a:extLst>
              </p:cNvPr>
              <p:cNvSpPr txBox="1">
                <a:spLocks noRot="1" noChangeAspect="1" noMove="1" noResize="1" noEditPoints="1" noAdjustHandles="1" noChangeArrowheads="1" noChangeShapeType="1" noTextEdit="1"/>
              </p:cNvSpPr>
              <p:nvPr/>
            </p:nvSpPr>
            <p:spPr>
              <a:xfrm>
                <a:off x="0" y="761762"/>
                <a:ext cx="6000750" cy="5847755"/>
              </a:xfrm>
              <a:prstGeom prst="rect">
                <a:avLst/>
              </a:prstGeom>
              <a:blipFill>
                <a:blip r:embed="rId2"/>
                <a:stretch>
                  <a:fillRect l="-1321" t="-730" r="-1321" b="-114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29CCD461-AB09-DFA9-1E1C-3D6E90AA2641}"/>
                  </a:ext>
                </a:extLst>
              </p:cNvPr>
              <p:cNvSpPr txBox="1"/>
              <p:nvPr/>
            </p:nvSpPr>
            <p:spPr>
              <a:xfrm>
                <a:off x="6057900" y="761762"/>
                <a:ext cx="6134100" cy="769441"/>
              </a:xfrm>
              <a:prstGeom prst="rect">
                <a:avLst/>
              </a:prstGeom>
              <a:noFill/>
            </p:spPr>
            <p:txBody>
              <a:bodyPr wrap="square">
                <a:spAutoFit/>
              </a:bodyPr>
              <a:lstStyle/>
              <a:p>
                <a:pPr algn="just"/>
                <a:r>
                  <a:rPr lang="pt-BR" sz="2200" dirty="0">
                    <a:solidFill>
                      <a:srgbClr val="0D0D0D"/>
                    </a:solidFill>
                    <a:effectLst/>
                    <a:latin typeface="Arial Narrow" panose="020B0606020202030204" pitchFamily="34" charset="0"/>
                    <a:ea typeface="Times New Roman" panose="02020603050405020304" pitchFamily="18" charset="0"/>
                  </a:rPr>
                  <a:t>Observando o triângulo </a:t>
                </a:r>
                <a14:m>
                  <m:oMath xmlns:m="http://schemas.openxmlformats.org/officeDocument/2006/math">
                    <m:r>
                      <a:rPr lang="pt-BR" sz="2200" b="1" i="1">
                        <a:solidFill>
                          <a:srgbClr val="156082"/>
                        </a:solidFill>
                        <a:effectLst/>
                        <a:latin typeface="Cambria Math" panose="02040503050406030204" pitchFamily="18" charset="0"/>
                        <a:ea typeface="Aptos" panose="020B0004020202020204" pitchFamily="34" charset="0"/>
                      </a:rPr>
                      <m:t>𝐀</m:t>
                    </m:r>
                    <m:r>
                      <a:rPr lang="pt-BR" sz="2200" b="1" i="1">
                        <a:solidFill>
                          <a:srgbClr val="156082"/>
                        </a:solidFill>
                        <a:effectLst/>
                        <a:latin typeface="Cambria Math" panose="02040503050406030204" pitchFamily="18" charset="0"/>
                        <a:ea typeface="Times New Roman" panose="02020603050405020304" pitchFamily="18" charset="0"/>
                      </a:rPr>
                      <m:t>𝐁𝐂</m:t>
                    </m:r>
                  </m:oMath>
                </a14:m>
                <a:r>
                  <a:rPr lang="pt-BR" sz="2200" dirty="0">
                    <a:solidFill>
                      <a:srgbClr val="0D0D0D"/>
                    </a:solidFill>
                    <a:effectLst/>
                    <a:latin typeface="Arial Narrow" panose="020B0606020202030204" pitchFamily="34" charset="0"/>
                    <a:ea typeface="Times New Roman" panose="02020603050405020304" pitchFamily="18" charset="0"/>
                  </a:rPr>
                  <a:t> e pelo </a:t>
                </a:r>
                <a:r>
                  <a:rPr lang="pt-BR" sz="2200" dirty="0">
                    <a:solidFill>
                      <a:srgbClr val="000000"/>
                    </a:solidFill>
                    <a:effectLst/>
                    <a:latin typeface="Arial Narrow" panose="020B0606020202030204" pitchFamily="34" charset="0"/>
                    <a:ea typeface="Times New Roman" panose="02020603050405020304" pitchFamily="18" charset="0"/>
                  </a:rPr>
                  <a:t>teorema do ângulo externo, temos:</a:t>
                </a:r>
                <a:endParaRPr lang="pt-BR" sz="2200" dirty="0">
                  <a:solidFill>
                    <a:srgbClr val="000000"/>
                  </a:solidFill>
                  <a:effectLst/>
                  <a:latin typeface="Arial" panose="020B0604020202020204" pitchFamily="34" charset="0"/>
                  <a:ea typeface="Aptos" panose="020B0004020202020204" pitchFamily="34" charset="0"/>
                </a:endParaRPr>
              </a:p>
            </p:txBody>
          </p:sp>
        </mc:Choice>
        <mc:Fallback xmlns="">
          <p:sp>
            <p:nvSpPr>
              <p:cNvPr id="5" name="CaixaDeTexto 4">
                <a:extLst>
                  <a:ext uri="{FF2B5EF4-FFF2-40B4-BE49-F238E27FC236}">
                    <a16:creationId xmlns:a16="http://schemas.microsoft.com/office/drawing/2014/main" id="{29CCD461-AB09-DFA9-1E1C-3D6E90AA2641}"/>
                  </a:ext>
                </a:extLst>
              </p:cNvPr>
              <p:cNvSpPr txBox="1">
                <a:spLocks noRot="1" noChangeAspect="1" noMove="1" noResize="1" noEditPoints="1" noAdjustHandles="1" noChangeArrowheads="1" noChangeShapeType="1" noTextEdit="1"/>
              </p:cNvSpPr>
              <p:nvPr/>
            </p:nvSpPr>
            <p:spPr>
              <a:xfrm>
                <a:off x="6057900" y="761762"/>
                <a:ext cx="6134100" cy="769441"/>
              </a:xfrm>
              <a:prstGeom prst="rect">
                <a:avLst/>
              </a:prstGeom>
              <a:blipFill>
                <a:blip r:embed="rId3"/>
                <a:stretch>
                  <a:fillRect l="-1292" t="-4762" r="-1292" b="-15873"/>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948146F8-9FC7-A2A9-5556-9E29D9FA49D9}"/>
              </a:ext>
            </a:extLst>
          </p:cNvPr>
          <p:cNvPicPr>
            <a:picLocks noChangeAspect="1"/>
          </p:cNvPicPr>
          <p:nvPr/>
        </p:nvPicPr>
        <p:blipFill>
          <a:blip r:embed="rId4"/>
          <a:srcRect l="30376" r="28502" b="9772"/>
          <a:stretch/>
        </p:blipFill>
        <p:spPr>
          <a:xfrm>
            <a:off x="7324950" y="1744399"/>
            <a:ext cx="3600000" cy="1941240"/>
          </a:xfrm>
          <a:prstGeom prst="rect">
            <a:avLst/>
          </a:prstGeom>
        </p:spPr>
      </p:pic>
    </p:spTree>
    <p:extLst>
      <p:ext uri="{BB962C8B-B14F-4D97-AF65-F5344CB8AC3E}">
        <p14:creationId xmlns:p14="http://schemas.microsoft.com/office/powerpoint/2010/main" val="200746749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2D0FC47-7B81-0B6C-A553-55819500F372}"/>
              </a:ext>
            </a:extLst>
          </p:cNvPr>
          <p:cNvSpPr txBox="1"/>
          <p:nvPr/>
        </p:nvSpPr>
        <p:spPr>
          <a:xfrm>
            <a:off x="76200" y="763335"/>
            <a:ext cx="6096000" cy="837602"/>
          </a:xfrm>
          <a:prstGeom prst="rect">
            <a:avLst/>
          </a:prstGeom>
          <a:noFill/>
        </p:spPr>
        <p:txBody>
          <a:bodyPr wrap="square">
            <a:spAutoFit/>
          </a:bodyPr>
          <a:lstStyle/>
          <a:p>
            <a:pPr algn="just">
              <a:lnSpc>
                <a:spcPct val="115000"/>
              </a:lnSpc>
            </a:pPr>
            <a:r>
              <a:rPr lang="pt-BR" sz="2200" b="1" dirty="0">
                <a:solidFill>
                  <a:srgbClr val="000000"/>
                </a:solidFill>
                <a:effectLst/>
                <a:latin typeface="Arial Narrow" panose="020B0606020202030204" pitchFamily="34" charset="0"/>
                <a:ea typeface="Aptos" panose="020B0004020202020204" pitchFamily="34" charset="0"/>
              </a:rPr>
              <a:t>Exemplo: </a:t>
            </a:r>
            <a:r>
              <a:rPr lang="pt-BR" sz="2200" dirty="0">
                <a:solidFill>
                  <a:srgbClr val="000000"/>
                </a:solidFill>
                <a:effectLst/>
                <a:latin typeface="Arial Narrow" panose="020B0606020202030204" pitchFamily="34" charset="0"/>
                <a:ea typeface="Aptos" panose="020B0004020202020204" pitchFamily="34" charset="0"/>
              </a:rPr>
              <a:t>Determinando os valores dos ângulos x , y e z, no triângulo a seguir. </a:t>
            </a:r>
            <a:endParaRPr lang="pt-BR" sz="2200" dirty="0">
              <a:solidFill>
                <a:srgbClr val="000000"/>
              </a:solidFill>
              <a:effectLst/>
              <a:latin typeface="Arial" panose="020B0604020202020204" pitchFamily="34" charset="0"/>
              <a:ea typeface="Aptos" panose="020B0004020202020204" pitchFamily="34" charset="0"/>
            </a:endParaRPr>
          </a:p>
        </p:txBody>
      </p:sp>
      <p:pic>
        <p:nvPicPr>
          <p:cNvPr id="4" name="Imagem 3">
            <a:extLst>
              <a:ext uri="{FF2B5EF4-FFF2-40B4-BE49-F238E27FC236}">
                <a16:creationId xmlns:a16="http://schemas.microsoft.com/office/drawing/2014/main" id="{9DA60A2E-EE5F-DB5A-75C0-CE7EA20124C9}"/>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887" t="3728" r="5808" b="9611"/>
          <a:stretch>
            <a:fillRect/>
          </a:stretch>
        </p:blipFill>
        <p:spPr bwMode="auto">
          <a:xfrm>
            <a:off x="1684200" y="1600937"/>
            <a:ext cx="2880000" cy="1825722"/>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DC34D0DF-0CEC-3FCF-6B17-551118803CA9}"/>
                  </a:ext>
                </a:extLst>
              </p:cNvPr>
              <p:cNvSpPr txBox="1"/>
              <p:nvPr/>
            </p:nvSpPr>
            <p:spPr>
              <a:xfrm>
                <a:off x="76200" y="3730367"/>
                <a:ext cx="6019800" cy="2092881"/>
              </a:xfrm>
              <a:prstGeom prst="rect">
                <a:avLst/>
              </a:prstGeom>
              <a:noFill/>
            </p:spPr>
            <p:txBody>
              <a:bodyPr wrap="square">
                <a:spAutoFit/>
              </a:bodyPr>
              <a:lstStyle/>
              <a:p>
                <a:pPr algn="just"/>
                <a:r>
                  <a:rPr lang="pt-BR" sz="2200" i="1" u="sng" dirty="0">
                    <a:solidFill>
                      <a:srgbClr val="000000"/>
                    </a:solidFill>
                    <a:effectLst/>
                    <a:latin typeface="Arial Narrow" panose="020B0606020202030204" pitchFamily="34" charset="0"/>
                    <a:ea typeface="Aptos" panose="020B0004020202020204" pitchFamily="34" charset="0"/>
                  </a:rPr>
                  <a:t>Resolução</a:t>
                </a:r>
                <a:r>
                  <a:rPr lang="pt-BR" sz="2200" i="1" dirty="0">
                    <a:solidFill>
                      <a:srgbClr val="000000"/>
                    </a:solidFill>
                    <a:effectLst/>
                    <a:latin typeface="Arial Narrow" panose="020B0606020202030204" pitchFamily="34" charset="0"/>
                    <a:ea typeface="Aptos" panose="020B0004020202020204" pitchFamily="34" charset="0"/>
                  </a:rPr>
                  <a:t>:</a:t>
                </a:r>
                <a:endParaRPr lang="pt-BR" sz="2200" dirty="0">
                  <a:solidFill>
                    <a:srgbClr val="000000"/>
                  </a:solidFill>
                  <a:effectLst/>
                  <a:latin typeface="Arial" panose="020B0604020202020204" pitchFamily="34" charset="0"/>
                  <a:ea typeface="Aptos" panose="020B0004020202020204" pitchFamily="34" charset="0"/>
                </a:endParaRPr>
              </a:p>
              <a:p>
                <a:pPr algn="just">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Note que, o ângulo x é um ângulo externo do triângulo ADE, então pelo teorema do ângulo externo,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x</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=76°+40°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x</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=116°</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DC34D0DF-0CEC-3FCF-6B17-551118803CA9}"/>
                  </a:ext>
                </a:extLst>
              </p:cNvPr>
              <p:cNvSpPr txBox="1">
                <a:spLocks noRot="1" noChangeAspect="1" noMove="1" noResize="1" noEditPoints="1" noAdjustHandles="1" noChangeArrowheads="1" noChangeShapeType="1" noTextEdit="1"/>
              </p:cNvSpPr>
              <p:nvPr/>
            </p:nvSpPr>
            <p:spPr>
              <a:xfrm>
                <a:off x="76200" y="3730367"/>
                <a:ext cx="6019800" cy="2092881"/>
              </a:xfrm>
              <a:prstGeom prst="rect">
                <a:avLst/>
              </a:prstGeom>
              <a:blipFill>
                <a:blip r:embed="rId4"/>
                <a:stretch>
                  <a:fillRect l="-1317" t="-1749" r="-121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C9460E35-D668-BB3E-2233-3D989BDD66BA}"/>
                  </a:ext>
                </a:extLst>
              </p:cNvPr>
              <p:cNvSpPr txBox="1"/>
              <p:nvPr/>
            </p:nvSpPr>
            <p:spPr>
              <a:xfrm>
                <a:off x="6067425" y="763335"/>
                <a:ext cx="6096000" cy="6299160"/>
              </a:xfrm>
              <a:prstGeom prst="rect">
                <a:avLst/>
              </a:prstGeom>
              <a:noFill/>
            </p:spPr>
            <p:txBody>
              <a:bodyPr wrap="square">
                <a:spAutoFit/>
              </a:bodyPr>
              <a:lstStyle/>
              <a:p>
                <a:pPr>
                  <a:spcAft>
                    <a:spcPts val="800"/>
                  </a:spcAft>
                </a:pPr>
                <a:r>
                  <a:rPr lang="pt-BR" sz="2100" i="1" kern="100" dirty="0">
                    <a:effectLst/>
                    <a:latin typeface="Arial Narrow" panose="020B0606020202030204" pitchFamily="34" charset="0"/>
                    <a:ea typeface="Aptos" panose="020B0004020202020204" pitchFamily="34" charset="0"/>
                    <a:cs typeface="Times New Roman" panose="02020603050405020304" pitchFamily="18" charset="0"/>
                  </a:rPr>
                  <a:t>O ângulo y é um dos ângulos internos do triângulo AEF, portanto:</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+34°=180°</m:t>
                      </m:r>
                    </m:oMath>
                  </m:oMathPara>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116°+</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+34°=180°</m:t>
                      </m:r>
                    </m:oMath>
                  </m:oMathPara>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116°+34°+</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=180°</m:t>
                      </m:r>
                    </m:oMath>
                  </m:oMathPara>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150°+</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=180°</m:t>
                      </m:r>
                    </m:oMath>
                  </m:oMathPara>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=180°−150°</m:t>
                      </m:r>
                    </m:oMath>
                  </m:oMathPara>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=30°</m:t>
                      </m:r>
                    </m:oMath>
                  </m:oMathPara>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100" i="1" kern="100" dirty="0">
                    <a:effectLst/>
                    <a:latin typeface="Arial Narrow" panose="020B0606020202030204" pitchFamily="34" charset="0"/>
                    <a:ea typeface="Aptos" panose="020B0004020202020204" pitchFamily="34" charset="0"/>
                    <a:cs typeface="Times New Roman" panose="02020603050405020304" pitchFamily="18" charset="0"/>
                  </a:rPr>
                  <a:t>Por fim, perceba que o ângulo z e x são ângulos suplementares, portanto a soma de suas medidas é igual a 180°. Dessa forma:</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𝑧</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=180°</m:t>
                      </m:r>
                    </m:oMath>
                  </m:oMathPara>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𝑧</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+116°=180°</m:t>
                      </m:r>
                    </m:oMath>
                  </m:oMathPara>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𝑧</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=180°−116°</m:t>
                      </m:r>
                    </m:oMath>
                  </m:oMathPara>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BR" sz="2100" i="1">
                          <a:effectLst/>
                          <a:latin typeface="Cambria Math" panose="02040503050406030204" pitchFamily="18" charset="0"/>
                          <a:ea typeface="Aptos" panose="020B0004020202020204" pitchFamily="34" charset="0"/>
                          <a:cs typeface="Times New Roman" panose="02020603050405020304" pitchFamily="18" charset="0"/>
                        </a:rPr>
                        <m:t>𝑧</m:t>
                      </m:r>
                      <m:r>
                        <a:rPr lang="pt-BR" sz="2100" i="1">
                          <a:effectLst/>
                          <a:latin typeface="Cambria Math" panose="02040503050406030204" pitchFamily="18" charset="0"/>
                          <a:ea typeface="Aptos" panose="020B0004020202020204" pitchFamily="34" charset="0"/>
                          <a:cs typeface="Times New Roman" panose="02020603050405020304" pitchFamily="18" charset="0"/>
                        </a:rPr>
                        <m:t>=64°</m:t>
                      </m:r>
                    </m:oMath>
                  </m:oMathPara>
                </a14:m>
                <a:endParaRPr lang="pt-BR" sz="2100" dirty="0"/>
              </a:p>
            </p:txBody>
          </p:sp>
        </mc:Choice>
        <mc:Fallback xmlns="">
          <p:sp>
            <p:nvSpPr>
              <p:cNvPr id="8" name="CaixaDeTexto 7">
                <a:extLst>
                  <a:ext uri="{FF2B5EF4-FFF2-40B4-BE49-F238E27FC236}">
                    <a16:creationId xmlns:a16="http://schemas.microsoft.com/office/drawing/2014/main" id="{C9460E35-D668-BB3E-2233-3D989BDD66BA}"/>
                  </a:ext>
                </a:extLst>
              </p:cNvPr>
              <p:cNvSpPr txBox="1">
                <a:spLocks noRot="1" noChangeAspect="1" noMove="1" noResize="1" noEditPoints="1" noAdjustHandles="1" noChangeArrowheads="1" noChangeShapeType="1" noTextEdit="1"/>
              </p:cNvSpPr>
              <p:nvPr/>
            </p:nvSpPr>
            <p:spPr>
              <a:xfrm>
                <a:off x="6067425" y="763335"/>
                <a:ext cx="6096000" cy="6299160"/>
              </a:xfrm>
              <a:prstGeom prst="rect">
                <a:avLst/>
              </a:prstGeom>
              <a:blipFill>
                <a:blip r:embed="rId5"/>
                <a:stretch>
                  <a:fillRect l="-1200" t="-580"/>
                </a:stretch>
              </a:blipFill>
            </p:spPr>
            <p:txBody>
              <a:bodyPr/>
              <a:lstStyle/>
              <a:p>
                <a:r>
                  <a:rPr lang="pt-BR">
                    <a:noFill/>
                  </a:rPr>
                  <a:t> </a:t>
                </a:r>
              </a:p>
            </p:txBody>
          </p:sp>
        </mc:Fallback>
      </mc:AlternateContent>
    </p:spTree>
    <p:extLst>
      <p:ext uri="{BB962C8B-B14F-4D97-AF65-F5344CB8AC3E}">
        <p14:creationId xmlns:p14="http://schemas.microsoft.com/office/powerpoint/2010/main" val="246162958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F0096E68-3E8F-227C-5792-C7B6C9318F7D}"/>
              </a:ext>
            </a:extLst>
          </p:cNvPr>
          <p:cNvPicPr>
            <a:picLocks noChangeAspect="1"/>
          </p:cNvPicPr>
          <p:nvPr/>
        </p:nvPicPr>
        <p:blipFill rotWithShape="1">
          <a:blip r:embed="rId2">
            <a:extLst>
              <a:ext uri="{28A0092B-C50C-407E-A947-70E740481C1C}">
                <a14:useLocalDpi xmlns:a14="http://schemas.microsoft.com/office/drawing/2010/main" val="0"/>
              </a:ext>
            </a:extLst>
          </a:blip>
          <a:srcRect l="1610" r="63913"/>
          <a:stretch>
            <a:fillRect/>
          </a:stretch>
        </p:blipFill>
        <p:spPr bwMode="auto">
          <a:xfrm>
            <a:off x="0" y="819150"/>
            <a:ext cx="2880000" cy="73168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CEDD0E89-CF2B-67C6-79AB-58F12EF9DC84}"/>
              </a:ext>
            </a:extLst>
          </p:cNvPr>
          <p:cNvSpPr txBox="1"/>
          <p:nvPr/>
        </p:nvSpPr>
        <p:spPr>
          <a:xfrm>
            <a:off x="0" y="1550837"/>
            <a:ext cx="5981700" cy="3173626"/>
          </a:xfrm>
          <a:prstGeom prst="rect">
            <a:avLst/>
          </a:prstGeom>
          <a:noFill/>
        </p:spPr>
        <p:txBody>
          <a:bodyPr wrap="square">
            <a:spAutoFit/>
          </a:bodyPr>
          <a:lstStyle/>
          <a:p>
            <a:pPr algn="just">
              <a:lnSpc>
                <a:spcPct val="115000"/>
              </a:lnSpc>
            </a:pPr>
            <a:r>
              <a:rPr lang="pt-BR" sz="2200" b="1" dirty="0">
                <a:solidFill>
                  <a:srgbClr val="000000"/>
                </a:solidFill>
                <a:effectLst/>
                <a:latin typeface="Arial Narrow" panose="020B0606020202030204" pitchFamily="34" charset="0"/>
                <a:ea typeface="Aptos" panose="020B0004020202020204" pitchFamily="34" charset="0"/>
              </a:rPr>
              <a:t>15. </a:t>
            </a:r>
            <a:r>
              <a:rPr lang="pt-BR" sz="2200" dirty="0">
                <a:solidFill>
                  <a:srgbClr val="000000"/>
                </a:solidFill>
                <a:effectLst/>
                <a:latin typeface="Arial Narrow" panose="020B0606020202030204" pitchFamily="34" charset="0"/>
                <a:ea typeface="Aptos" panose="020B0004020202020204" pitchFamily="34" charset="0"/>
              </a:rPr>
              <a:t>Verifique a condição de existência de um triângulo para as medidas sugeridas, a seguir, e identifique quais formam um triângulo.</a:t>
            </a:r>
            <a:endParaRPr lang="pt-BR" sz="2200" dirty="0">
              <a:solidFill>
                <a:srgbClr val="000000"/>
              </a:solidFill>
              <a:effectLst/>
              <a:latin typeface="Arial" panose="020B0604020202020204" pitchFamily="34" charset="0"/>
              <a:ea typeface="Aptos" panose="020B0004020202020204" pitchFamily="34" charset="0"/>
            </a:endParaRPr>
          </a:p>
          <a:p>
            <a:pPr algn="just">
              <a:lnSpc>
                <a:spcPct val="115000"/>
              </a:lnSpc>
            </a:pPr>
            <a:r>
              <a:rPr lang="pt-BR" sz="2200" dirty="0">
                <a:solidFill>
                  <a:srgbClr val="000000"/>
                </a:solidFill>
                <a:effectLst/>
                <a:latin typeface="Arial Narrow" panose="020B0606020202030204" pitchFamily="34" charset="0"/>
                <a:ea typeface="Aptos" panose="020B0004020202020204" pitchFamily="34" charset="0"/>
              </a:rPr>
              <a:t>a) 5 cm, 4 cm e 6 cm</a:t>
            </a:r>
            <a:endParaRPr lang="pt-BR" sz="2200" dirty="0">
              <a:solidFill>
                <a:srgbClr val="000000"/>
              </a:solidFill>
              <a:effectLst/>
              <a:latin typeface="Arial" panose="020B0604020202020204" pitchFamily="34" charset="0"/>
              <a:ea typeface="Aptos" panose="020B0004020202020204" pitchFamily="34" charset="0"/>
            </a:endParaRPr>
          </a:p>
          <a:p>
            <a:pPr algn="just">
              <a:lnSpc>
                <a:spcPct val="115000"/>
              </a:lnSpc>
            </a:pPr>
            <a:r>
              <a:rPr lang="pt-BR" sz="2200" dirty="0">
                <a:solidFill>
                  <a:srgbClr val="000000"/>
                </a:solidFill>
                <a:effectLst/>
                <a:latin typeface="Arial Narrow" panose="020B0606020202030204" pitchFamily="34" charset="0"/>
                <a:ea typeface="Aptos" panose="020B0004020202020204" pitchFamily="34" charset="0"/>
              </a:rPr>
              <a:t>b) 3 cm, 2 cm e 6 cm</a:t>
            </a:r>
            <a:endParaRPr lang="pt-BR" sz="2200" dirty="0">
              <a:solidFill>
                <a:srgbClr val="000000"/>
              </a:solidFill>
              <a:effectLst/>
              <a:latin typeface="Arial" panose="020B0604020202020204" pitchFamily="34" charset="0"/>
              <a:ea typeface="Aptos" panose="020B0004020202020204" pitchFamily="34" charset="0"/>
            </a:endParaRPr>
          </a:p>
          <a:p>
            <a:pPr algn="just">
              <a:lnSpc>
                <a:spcPct val="115000"/>
              </a:lnSpc>
            </a:pPr>
            <a:r>
              <a:rPr lang="pt-BR" sz="2200" dirty="0">
                <a:solidFill>
                  <a:srgbClr val="000000"/>
                </a:solidFill>
                <a:effectLst/>
                <a:latin typeface="Arial Narrow" panose="020B0606020202030204" pitchFamily="34" charset="0"/>
                <a:ea typeface="Aptos" panose="020B0004020202020204" pitchFamily="34" charset="0"/>
              </a:rPr>
              <a:t>c) 7 cm, 6 cm e 3 cm</a:t>
            </a:r>
            <a:endParaRPr lang="pt-BR" sz="2200" dirty="0">
              <a:solidFill>
                <a:srgbClr val="000000"/>
              </a:solidFill>
              <a:effectLst/>
              <a:latin typeface="Arial" panose="020B0604020202020204" pitchFamily="34" charset="0"/>
              <a:ea typeface="Aptos" panose="020B0004020202020204" pitchFamily="34" charset="0"/>
            </a:endParaRPr>
          </a:p>
          <a:p>
            <a:pPr algn="just">
              <a:lnSpc>
                <a:spcPct val="115000"/>
              </a:lnSpc>
            </a:pPr>
            <a:r>
              <a:rPr lang="pt-BR" sz="2200" dirty="0">
                <a:solidFill>
                  <a:srgbClr val="000000"/>
                </a:solidFill>
                <a:effectLst/>
                <a:latin typeface="Arial Narrow" panose="020B0606020202030204" pitchFamily="34" charset="0"/>
                <a:ea typeface="Aptos" panose="020B0004020202020204" pitchFamily="34" charset="0"/>
              </a:rPr>
              <a:t>d) 6 cm, 4 cm e 4 cm</a:t>
            </a:r>
            <a:endParaRPr lang="pt-BR" sz="2200" dirty="0">
              <a:solidFill>
                <a:srgbClr val="000000"/>
              </a:solidFill>
              <a:effectLst/>
              <a:latin typeface="Arial" panose="020B0604020202020204" pitchFamily="34" charset="0"/>
              <a:ea typeface="Aptos" panose="020B0004020202020204" pitchFamily="34" charset="0"/>
            </a:endParaRPr>
          </a:p>
          <a:p>
            <a:pPr algn="just">
              <a:lnSpc>
                <a:spcPct val="115000"/>
              </a:lnSpc>
            </a:pPr>
            <a:r>
              <a:rPr lang="pt-BR" sz="2200" dirty="0">
                <a:solidFill>
                  <a:srgbClr val="000000"/>
                </a:solidFill>
                <a:effectLst/>
                <a:latin typeface="Arial Narrow" panose="020B0606020202030204" pitchFamily="34" charset="0"/>
                <a:ea typeface="Aptos" panose="020B0004020202020204" pitchFamily="34" charset="0"/>
              </a:rPr>
              <a:t>e) 6 cm, 9 cm e 12 cm</a:t>
            </a:r>
            <a:endParaRPr lang="pt-BR" sz="2200" dirty="0">
              <a:solidFill>
                <a:srgbClr val="000000"/>
              </a:solidFill>
              <a:effectLst/>
              <a:latin typeface="Arial" panose="020B0604020202020204" pitchFamily="34" charset="0"/>
              <a:ea typeface="Aptos" panose="020B0004020202020204" pitchFamily="34" charset="0"/>
            </a:endParaRPr>
          </a:p>
        </p:txBody>
      </p:sp>
      <p:sp>
        <p:nvSpPr>
          <p:cNvPr id="6" name="CaixaDeTexto 5">
            <a:extLst>
              <a:ext uri="{FF2B5EF4-FFF2-40B4-BE49-F238E27FC236}">
                <a16:creationId xmlns:a16="http://schemas.microsoft.com/office/drawing/2014/main" id="{DD3FDBC5-74FD-F8E9-E123-910DB6150346}"/>
              </a:ext>
            </a:extLst>
          </p:cNvPr>
          <p:cNvSpPr txBox="1"/>
          <p:nvPr/>
        </p:nvSpPr>
        <p:spPr>
          <a:xfrm>
            <a:off x="6057900" y="819150"/>
            <a:ext cx="6134100" cy="448200"/>
          </a:xfrm>
          <a:prstGeom prst="rect">
            <a:avLst/>
          </a:prstGeom>
          <a:noFill/>
        </p:spPr>
        <p:txBody>
          <a:bodyPr wrap="square">
            <a:spAutoFit/>
          </a:bodyPr>
          <a:lstStyle/>
          <a:p>
            <a:pPr algn="just">
              <a:lnSpc>
                <a:spcPct val="115000"/>
              </a:lnSpc>
            </a:pPr>
            <a:r>
              <a:rPr lang="pt-BR" sz="2200" b="1" dirty="0">
                <a:solidFill>
                  <a:srgbClr val="000000"/>
                </a:solidFill>
                <a:effectLst/>
                <a:latin typeface="Arial Narrow" panose="020B0606020202030204" pitchFamily="34" charset="0"/>
                <a:ea typeface="Aptos" panose="020B0004020202020204" pitchFamily="34" charset="0"/>
              </a:rPr>
              <a:t>16. </a:t>
            </a:r>
            <a:r>
              <a:rPr lang="pt-BR" sz="2200" dirty="0">
                <a:solidFill>
                  <a:srgbClr val="000000"/>
                </a:solidFill>
                <a:effectLst/>
                <a:latin typeface="Arial Narrow" panose="020B0606020202030204" pitchFamily="34" charset="0"/>
                <a:ea typeface="Aptos" panose="020B0004020202020204" pitchFamily="34" charset="0"/>
              </a:rPr>
              <a:t>Observe o triângulo a seguir.</a:t>
            </a:r>
            <a:endParaRPr lang="pt-BR" sz="2200" dirty="0">
              <a:solidFill>
                <a:srgbClr val="000000"/>
              </a:solidFill>
              <a:effectLst/>
              <a:latin typeface="Arial" panose="020B0604020202020204" pitchFamily="34" charset="0"/>
              <a:ea typeface="Aptos" panose="020B0004020202020204" pitchFamily="34" charset="0"/>
            </a:endParaRPr>
          </a:p>
        </p:txBody>
      </p:sp>
      <p:pic>
        <p:nvPicPr>
          <p:cNvPr id="7" name="Imagem 6">
            <a:extLst>
              <a:ext uri="{FF2B5EF4-FFF2-40B4-BE49-F238E27FC236}">
                <a16:creationId xmlns:a16="http://schemas.microsoft.com/office/drawing/2014/main" id="{6D0F14AD-F15C-0ED3-3683-9E19211DD0C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04950" y="1267350"/>
            <a:ext cx="3240000" cy="1552154"/>
          </a:xfrm>
          <a:prstGeom prst="rect">
            <a:avLst/>
          </a:prstGeom>
          <a:noFill/>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AE14E232-9D09-1BFA-B6A7-3CFB372E5A32}"/>
                  </a:ext>
                </a:extLst>
              </p:cNvPr>
              <p:cNvSpPr txBox="1"/>
              <p:nvPr/>
            </p:nvSpPr>
            <p:spPr>
              <a:xfrm>
                <a:off x="6057900" y="2819504"/>
                <a:ext cx="6134100" cy="838499"/>
              </a:xfrm>
              <a:prstGeom prst="rect">
                <a:avLst/>
              </a:prstGeom>
              <a:noFill/>
            </p:spPr>
            <p:txBody>
              <a:bodyPr wrap="square">
                <a:spAutoFit/>
              </a:bodyPr>
              <a:lstStyle/>
              <a:p>
                <a:pPr algn="just">
                  <a:lnSpc>
                    <a:spcPct val="115000"/>
                  </a:lnSpc>
                </a:pPr>
                <a:r>
                  <a:rPr lang="pt-BR" sz="2200" dirty="0">
                    <a:solidFill>
                      <a:srgbClr val="000000"/>
                    </a:solidFill>
                    <a:effectLst/>
                    <a:latin typeface="Arial Narrow" panose="020B0606020202030204" pitchFamily="34" charset="0"/>
                    <a:ea typeface="Aptos" panose="020B0004020202020204" pitchFamily="34" charset="0"/>
                  </a:rPr>
                  <a:t>Sabendo que esse triângulo é isósceles, com base </a:t>
                </a:r>
                <a14:m>
                  <m:oMath xmlns:m="http://schemas.openxmlformats.org/officeDocument/2006/math">
                    <m:acc>
                      <m:accPr>
                        <m:chr m:val="̅"/>
                        <m:ctrlPr>
                          <a:rPr lang="pt-BR" sz="2200" i="1">
                            <a:solidFill>
                              <a:srgbClr val="000000"/>
                            </a:solidFill>
                            <a:effectLst/>
                            <a:latin typeface="Cambria Math" panose="02040503050406030204" pitchFamily="18" charset="0"/>
                            <a:ea typeface="Aptos" panose="020B0004020202020204" pitchFamily="34" charset="0"/>
                          </a:rPr>
                        </m:ctrlPr>
                      </m:accPr>
                      <m:e>
                        <m:r>
                          <m:rPr>
                            <m:sty m:val="p"/>
                          </m:rPr>
                          <a:rPr lang="pt-BR" sz="2200">
                            <a:solidFill>
                              <a:srgbClr val="000000"/>
                            </a:solidFill>
                            <a:effectLst/>
                            <a:latin typeface="Cambria Math" panose="02040503050406030204" pitchFamily="18" charset="0"/>
                            <a:ea typeface="Aptos" panose="020B0004020202020204" pitchFamily="34" charset="0"/>
                          </a:rPr>
                          <m:t>AB</m:t>
                        </m:r>
                      </m:e>
                    </m:acc>
                  </m:oMath>
                </a14:m>
                <a:r>
                  <a:rPr lang="pt-BR" sz="2200" dirty="0">
                    <a:solidFill>
                      <a:srgbClr val="000000"/>
                    </a:solidFill>
                    <a:effectLst/>
                    <a:latin typeface="Arial Narrow" panose="020B0606020202030204" pitchFamily="34" charset="0"/>
                    <a:ea typeface="Times New Roman" panose="02020603050405020304" pitchFamily="18" charset="0"/>
                  </a:rPr>
                  <a:t>.</a:t>
                </a:r>
                <a:r>
                  <a:rPr lang="pt-BR" sz="2200" dirty="0">
                    <a:solidFill>
                      <a:srgbClr val="000000"/>
                    </a:solidFill>
                    <a:effectLst/>
                    <a:latin typeface="Arial Narrow" panose="020B0606020202030204" pitchFamily="34" charset="0"/>
                    <a:ea typeface="Aptos" panose="020B0004020202020204" pitchFamily="34" charset="0"/>
                  </a:rPr>
                  <a:t> Qual é a medida de </a:t>
                </a:r>
                <a:r>
                  <a:rPr lang="pt-BR" sz="2200" dirty="0">
                    <a:solidFill>
                      <a:srgbClr val="000000"/>
                    </a:solidFill>
                    <a:effectLst/>
                    <a:latin typeface="Arial Narrow" panose="020B0606020202030204" pitchFamily="34" charset="0"/>
                    <a:ea typeface="Times New Roman" panose="02020603050405020304" pitchFamily="18" charset="0"/>
                  </a:rPr>
                  <a:t>seus lados?</a:t>
                </a:r>
                <a:endParaRPr lang="pt-BR" sz="2200" dirty="0">
                  <a:solidFill>
                    <a:srgbClr val="000000"/>
                  </a:solidFill>
                  <a:effectLst/>
                  <a:latin typeface="Arial" panose="020B0604020202020204" pitchFamily="34" charset="0"/>
                  <a:ea typeface="Aptos" panose="020B0004020202020204" pitchFamily="34" charset="0"/>
                </a:endParaRPr>
              </a:p>
            </p:txBody>
          </p:sp>
        </mc:Choice>
        <mc:Fallback xmlns="">
          <p:sp>
            <p:nvSpPr>
              <p:cNvPr id="9" name="CaixaDeTexto 8">
                <a:extLst>
                  <a:ext uri="{FF2B5EF4-FFF2-40B4-BE49-F238E27FC236}">
                    <a16:creationId xmlns:a16="http://schemas.microsoft.com/office/drawing/2014/main" id="{AE14E232-9D09-1BFA-B6A7-3CFB372E5A32}"/>
                  </a:ext>
                </a:extLst>
              </p:cNvPr>
              <p:cNvSpPr txBox="1">
                <a:spLocks noRot="1" noChangeAspect="1" noMove="1" noResize="1" noEditPoints="1" noAdjustHandles="1" noChangeArrowheads="1" noChangeShapeType="1" noTextEdit="1"/>
              </p:cNvSpPr>
              <p:nvPr/>
            </p:nvSpPr>
            <p:spPr>
              <a:xfrm>
                <a:off x="6057900" y="2819504"/>
                <a:ext cx="6134100" cy="838499"/>
              </a:xfrm>
              <a:prstGeom prst="rect">
                <a:avLst/>
              </a:prstGeom>
              <a:blipFill>
                <a:blip r:embed="rId4"/>
                <a:stretch>
                  <a:fillRect l="-1292" t="-2190" r="-1292" b="-14599"/>
                </a:stretch>
              </a:blipFill>
            </p:spPr>
            <p:txBody>
              <a:bodyPr/>
              <a:lstStyle/>
              <a:p>
                <a:r>
                  <a:rPr lang="pt-BR">
                    <a:noFill/>
                  </a:rPr>
                  <a:t> </a:t>
                </a:r>
              </a:p>
            </p:txBody>
          </p:sp>
        </mc:Fallback>
      </mc:AlternateContent>
      <p:sp>
        <p:nvSpPr>
          <p:cNvPr id="11" name="CaixaDeTexto 10">
            <a:extLst>
              <a:ext uri="{FF2B5EF4-FFF2-40B4-BE49-F238E27FC236}">
                <a16:creationId xmlns:a16="http://schemas.microsoft.com/office/drawing/2014/main" id="{09DB26DD-ACB0-1004-5406-8153ABC6A1EC}"/>
              </a:ext>
            </a:extLst>
          </p:cNvPr>
          <p:cNvSpPr txBox="1"/>
          <p:nvPr/>
        </p:nvSpPr>
        <p:spPr>
          <a:xfrm>
            <a:off x="6096000" y="4018299"/>
            <a:ext cx="6172200" cy="448200"/>
          </a:xfrm>
          <a:prstGeom prst="rect">
            <a:avLst/>
          </a:prstGeom>
          <a:noFill/>
        </p:spPr>
        <p:txBody>
          <a:bodyPr wrap="square">
            <a:spAutoFit/>
          </a:bodyPr>
          <a:lstStyle/>
          <a:p>
            <a:pPr algn="just">
              <a:lnSpc>
                <a:spcPct val="115000"/>
              </a:lnSpc>
            </a:pPr>
            <a:r>
              <a:rPr lang="pt-BR" sz="2200" b="1" dirty="0">
                <a:solidFill>
                  <a:srgbClr val="000000"/>
                </a:solidFill>
                <a:effectLst/>
                <a:latin typeface="Arial Narrow" panose="020B0606020202030204" pitchFamily="34" charset="0"/>
                <a:ea typeface="Aptos" panose="020B0004020202020204" pitchFamily="34" charset="0"/>
              </a:rPr>
              <a:t>17. </a:t>
            </a:r>
            <a:r>
              <a:rPr lang="pt-BR" sz="2200" dirty="0">
                <a:solidFill>
                  <a:srgbClr val="000000"/>
                </a:solidFill>
                <a:effectLst/>
                <a:latin typeface="Arial Narrow" panose="020B0606020202030204" pitchFamily="34" charset="0"/>
                <a:ea typeface="Aptos" panose="020B0004020202020204" pitchFamily="34" charset="0"/>
              </a:rPr>
              <a:t>Encontre a medida de x, y e w, na figura a seguir:</a:t>
            </a:r>
            <a:endParaRPr lang="pt-BR" sz="2200" dirty="0">
              <a:solidFill>
                <a:srgbClr val="000000"/>
              </a:solidFill>
              <a:effectLst/>
              <a:latin typeface="Arial" panose="020B0604020202020204" pitchFamily="34" charset="0"/>
              <a:ea typeface="Aptos" panose="020B0004020202020204" pitchFamily="34" charset="0"/>
            </a:endParaRPr>
          </a:p>
        </p:txBody>
      </p:sp>
      <p:pic>
        <p:nvPicPr>
          <p:cNvPr id="12" name="Imagem 11">
            <a:extLst>
              <a:ext uri="{FF2B5EF4-FFF2-40B4-BE49-F238E27FC236}">
                <a16:creationId xmlns:a16="http://schemas.microsoft.com/office/drawing/2014/main" id="{851D0EBE-F93B-DDD8-FC5D-D4FABB2579C1}"/>
              </a:ext>
            </a:extLst>
          </p:cNvPr>
          <p:cNvPicPr>
            <a:picLocks noChangeAspect="1"/>
          </p:cNvPicPr>
          <p:nvPr/>
        </p:nvPicPr>
        <p:blipFill rotWithShape="1">
          <a:blip r:embed="rId5"/>
          <a:srcRect t="6444"/>
          <a:stretch>
            <a:fillRect/>
          </a:stretch>
        </p:blipFill>
        <p:spPr bwMode="auto">
          <a:xfrm>
            <a:off x="7324950" y="4625227"/>
            <a:ext cx="3600000" cy="17837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116983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69615338-4B04-C6F4-DCFD-EDC3FA7416DB}"/>
              </a:ext>
            </a:extLst>
          </p:cNvPr>
          <p:cNvPicPr>
            <a:picLocks noChangeAspect="1"/>
          </p:cNvPicPr>
          <p:nvPr/>
        </p:nvPicPr>
        <p:blipFill>
          <a:blip r:embed="rId2"/>
          <a:stretch>
            <a:fillRect/>
          </a:stretch>
        </p:blipFill>
        <p:spPr>
          <a:xfrm>
            <a:off x="318542" y="637969"/>
            <a:ext cx="5400000" cy="2242874"/>
          </a:xfrm>
          <a:prstGeom prst="rect">
            <a:avLst/>
          </a:prstGeom>
        </p:spPr>
      </p:pic>
      <p:sp>
        <p:nvSpPr>
          <p:cNvPr id="5" name="CaixaDeTexto 4">
            <a:extLst>
              <a:ext uri="{FF2B5EF4-FFF2-40B4-BE49-F238E27FC236}">
                <a16:creationId xmlns:a16="http://schemas.microsoft.com/office/drawing/2014/main" id="{DCBC0B8F-4AB5-B498-EBEE-416A9AC777A8}"/>
              </a:ext>
            </a:extLst>
          </p:cNvPr>
          <p:cNvSpPr txBox="1"/>
          <p:nvPr/>
        </p:nvSpPr>
        <p:spPr>
          <a:xfrm>
            <a:off x="89942" y="3053667"/>
            <a:ext cx="6096000" cy="459036"/>
          </a:xfrm>
          <a:prstGeom prst="rect">
            <a:avLst/>
          </a:prstGeom>
          <a:noFill/>
        </p:spPr>
        <p:txBody>
          <a:bodyPr wrap="square">
            <a:spAutoFit/>
          </a:bodyPr>
          <a:lstStyle/>
          <a:p>
            <a:pP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o triângulo a seguir.</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9D972348-2BAC-B80E-0C30-15A8970376AF}"/>
              </a:ext>
            </a:extLst>
          </p:cNvPr>
          <p:cNvPicPr>
            <a:picLocks noChangeAspect="1"/>
          </p:cNvPicPr>
          <p:nvPr/>
        </p:nvPicPr>
        <p:blipFill rotWithShape="1">
          <a:blip r:embed="rId3">
            <a:extLst>
              <a:ext uri="{28A0092B-C50C-407E-A947-70E740481C1C}">
                <a14:useLocalDpi xmlns:a14="http://schemas.microsoft.com/office/drawing/2010/main" val="0"/>
              </a:ext>
            </a:extLst>
          </a:blip>
          <a:srcRect l="2937" r="5994" b="8631"/>
          <a:stretch>
            <a:fillRect/>
          </a:stretch>
        </p:blipFill>
        <p:spPr bwMode="auto">
          <a:xfrm>
            <a:off x="1517942" y="3456010"/>
            <a:ext cx="3240000" cy="1432508"/>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B8977842-B1BE-B7D0-21D1-8AD95CBBED93}"/>
                  </a:ext>
                </a:extLst>
              </p:cNvPr>
              <p:cNvSpPr txBox="1"/>
              <p:nvPr/>
            </p:nvSpPr>
            <p:spPr>
              <a:xfrm>
                <a:off x="-29458" y="4831824"/>
                <a:ext cx="6096000" cy="848437"/>
              </a:xfrm>
              <a:prstGeom prst="rect">
                <a:avLst/>
              </a:prstGeom>
              <a:noFill/>
            </p:spPr>
            <p:txBody>
              <a:bodyPr wrap="square">
                <a:spAutoFit/>
              </a:bodyPr>
              <a:lstStyle/>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Quais são, respectivamente, as medidas dos ângulos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𝛼</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𝛽</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B8977842-B1BE-B7D0-21D1-8AD95CBBED93}"/>
                  </a:ext>
                </a:extLst>
              </p:cNvPr>
              <p:cNvSpPr txBox="1">
                <a:spLocks noRot="1" noChangeAspect="1" noMove="1" noResize="1" noEditPoints="1" noAdjustHandles="1" noChangeArrowheads="1" noChangeShapeType="1" noTextEdit="1"/>
              </p:cNvSpPr>
              <p:nvPr/>
            </p:nvSpPr>
            <p:spPr>
              <a:xfrm>
                <a:off x="-29458" y="4831824"/>
                <a:ext cx="6096000" cy="848437"/>
              </a:xfrm>
              <a:prstGeom prst="rect">
                <a:avLst/>
              </a:prstGeom>
              <a:blipFill>
                <a:blip r:embed="rId4"/>
                <a:stretch>
                  <a:fillRect l="-1300" t="-2878" r="-1400" b="-12950"/>
                </a:stretch>
              </a:blipFill>
            </p:spPr>
            <p:txBody>
              <a:bodyPr/>
              <a:lstStyle/>
              <a:p>
                <a:r>
                  <a:rPr lang="pt-BR">
                    <a:noFill/>
                  </a:rPr>
                  <a:t> </a:t>
                </a:r>
              </a:p>
            </p:txBody>
          </p:sp>
        </mc:Fallback>
      </mc:AlternateContent>
      <p:pic>
        <p:nvPicPr>
          <p:cNvPr id="9" name="Imagem 8">
            <a:extLst>
              <a:ext uri="{FF2B5EF4-FFF2-40B4-BE49-F238E27FC236}">
                <a16:creationId xmlns:a16="http://schemas.microsoft.com/office/drawing/2014/main" id="{FBF80D12-85B1-E4D4-EAB0-9B8FB9226BDD}"/>
              </a:ext>
            </a:extLst>
          </p:cNvPr>
          <p:cNvPicPr>
            <a:picLocks noChangeAspect="1"/>
          </p:cNvPicPr>
          <p:nvPr/>
        </p:nvPicPr>
        <p:blipFill>
          <a:blip r:embed="rId5"/>
          <a:srcRect r="64901" b="33214"/>
          <a:stretch/>
        </p:blipFill>
        <p:spPr>
          <a:xfrm>
            <a:off x="678542" y="5690580"/>
            <a:ext cx="4680000" cy="920730"/>
          </a:xfrm>
          <a:prstGeom prst="rect">
            <a:avLst/>
          </a:prstGeom>
        </p:spPr>
      </p:pic>
    </p:spTree>
    <p:extLst>
      <p:ext uri="{BB962C8B-B14F-4D97-AF65-F5344CB8AC3E}">
        <p14:creationId xmlns:p14="http://schemas.microsoft.com/office/powerpoint/2010/main" val="33041613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6" name="Espaço Reservado para Conteúdo 5">
            <a:extLst>
              <a:ext uri="{FF2B5EF4-FFF2-40B4-BE49-F238E27FC236}">
                <a16:creationId xmlns:a16="http://schemas.microsoft.com/office/drawing/2014/main" id="{8CB53575-87D5-079F-F2A1-6DA032FF6A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1384</TotalTime>
  <Words>10333</Words>
  <Application>Microsoft Office PowerPoint</Application>
  <PresentationFormat>Widescreen</PresentationFormat>
  <Paragraphs>710</Paragraphs>
  <Slides>95</Slides>
  <Notes>0</Notes>
  <HiddenSlides>0</HiddenSlides>
  <MMClips>0</MMClips>
  <ScaleCrop>false</ScaleCrop>
  <HeadingPairs>
    <vt:vector size="6" baseType="variant">
      <vt:variant>
        <vt:lpstr>Fontes usadas</vt:lpstr>
      </vt:variant>
      <vt:variant>
        <vt:i4>10</vt:i4>
      </vt:variant>
      <vt:variant>
        <vt:lpstr>Tema</vt:lpstr>
      </vt:variant>
      <vt:variant>
        <vt:i4>1</vt:i4>
      </vt:variant>
      <vt:variant>
        <vt:lpstr>Títulos de slides</vt:lpstr>
      </vt:variant>
      <vt:variant>
        <vt:i4>95</vt:i4>
      </vt:variant>
    </vt:vector>
  </HeadingPairs>
  <TitlesOfParts>
    <vt:vector size="106" baseType="lpstr">
      <vt:lpstr>Aptos</vt:lpstr>
      <vt:lpstr>Arial</vt:lpstr>
      <vt:lpstr>Arial Narrow</vt:lpstr>
      <vt:lpstr>Calibri</vt:lpstr>
      <vt:lpstr>Calibri Light</vt:lpstr>
      <vt:lpstr>Cambria Math</vt:lpstr>
      <vt:lpstr>Symbol</vt:lpstr>
      <vt:lpstr>Times New Roman</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Jose Nazareno da Costa Silva Junio</cp:lastModifiedBy>
  <cp:revision>48</cp:revision>
  <dcterms:created xsi:type="dcterms:W3CDTF">2024-02-02T11:27:21Z</dcterms:created>
  <dcterms:modified xsi:type="dcterms:W3CDTF">2026-07-23T13:43:31Z</dcterms:modified>
</cp:coreProperties>
</file>