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7"/>
  </p:notesMasterIdLst>
  <p:sldIdLst>
    <p:sldId id="256" r:id="rId2"/>
    <p:sldId id="348" r:id="rId3"/>
    <p:sldId id="349" r:id="rId4"/>
    <p:sldId id="350" r:id="rId5"/>
    <p:sldId id="351" r:id="rId6"/>
    <p:sldId id="352" r:id="rId7"/>
    <p:sldId id="353" r:id="rId8"/>
    <p:sldId id="354" r:id="rId9"/>
    <p:sldId id="355" r:id="rId10"/>
    <p:sldId id="356" r:id="rId11"/>
    <p:sldId id="357" r:id="rId12"/>
    <p:sldId id="358" r:id="rId13"/>
    <p:sldId id="359" r:id="rId14"/>
    <p:sldId id="360" r:id="rId15"/>
    <p:sldId id="361" r:id="rId16"/>
    <p:sldId id="362" r:id="rId17"/>
    <p:sldId id="363" r:id="rId18"/>
    <p:sldId id="364" r:id="rId19"/>
    <p:sldId id="365" r:id="rId20"/>
    <p:sldId id="366" r:id="rId21"/>
    <p:sldId id="367" r:id="rId22"/>
    <p:sldId id="368" r:id="rId23"/>
    <p:sldId id="369" r:id="rId24"/>
    <p:sldId id="370" r:id="rId25"/>
    <p:sldId id="371" r:id="rId26"/>
    <p:sldId id="372" r:id="rId27"/>
    <p:sldId id="373" r:id="rId28"/>
    <p:sldId id="374" r:id="rId29"/>
    <p:sldId id="375" r:id="rId30"/>
    <p:sldId id="376" r:id="rId31"/>
    <p:sldId id="377" r:id="rId32"/>
    <p:sldId id="378" r:id="rId33"/>
    <p:sldId id="379" r:id="rId34"/>
    <p:sldId id="380" r:id="rId35"/>
    <p:sldId id="381" r:id="rId36"/>
    <p:sldId id="382" r:id="rId37"/>
    <p:sldId id="383" r:id="rId38"/>
    <p:sldId id="384" r:id="rId39"/>
    <p:sldId id="385" r:id="rId40"/>
    <p:sldId id="386" r:id="rId41"/>
    <p:sldId id="387" r:id="rId42"/>
    <p:sldId id="388" r:id="rId43"/>
    <p:sldId id="389" r:id="rId44"/>
    <p:sldId id="390" r:id="rId45"/>
    <p:sldId id="391" r:id="rId46"/>
    <p:sldId id="392" r:id="rId47"/>
    <p:sldId id="393" r:id="rId48"/>
    <p:sldId id="394" r:id="rId49"/>
    <p:sldId id="395" r:id="rId50"/>
    <p:sldId id="396" r:id="rId51"/>
    <p:sldId id="397" r:id="rId52"/>
    <p:sldId id="398" r:id="rId53"/>
    <p:sldId id="399" r:id="rId54"/>
    <p:sldId id="400" r:id="rId55"/>
    <p:sldId id="401" r:id="rId56"/>
    <p:sldId id="402" r:id="rId57"/>
    <p:sldId id="403" r:id="rId58"/>
    <p:sldId id="404" r:id="rId59"/>
    <p:sldId id="405" r:id="rId60"/>
    <p:sldId id="406" r:id="rId61"/>
    <p:sldId id="409" r:id="rId62"/>
    <p:sldId id="410" r:id="rId63"/>
    <p:sldId id="411" r:id="rId64"/>
    <p:sldId id="414" r:id="rId65"/>
    <p:sldId id="412" r:id="rId66"/>
    <p:sldId id="413" r:id="rId67"/>
    <p:sldId id="407" r:id="rId68"/>
    <p:sldId id="408" r:id="rId69"/>
    <p:sldId id="415" r:id="rId70"/>
    <p:sldId id="416" r:id="rId71"/>
    <p:sldId id="417" r:id="rId72"/>
    <p:sldId id="418" r:id="rId73"/>
    <p:sldId id="419" r:id="rId74"/>
    <p:sldId id="426" r:id="rId75"/>
    <p:sldId id="420" r:id="rId76"/>
    <p:sldId id="421" r:id="rId77"/>
    <p:sldId id="422" r:id="rId78"/>
    <p:sldId id="427" r:id="rId79"/>
    <p:sldId id="423" r:id="rId80"/>
    <p:sldId id="424" r:id="rId81"/>
    <p:sldId id="425" r:id="rId82"/>
    <p:sldId id="428" r:id="rId83"/>
    <p:sldId id="429" r:id="rId84"/>
    <p:sldId id="430" r:id="rId85"/>
    <p:sldId id="257" r:id="rId8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00F2"/>
    <a:srgbClr val="FF66FF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97" autoAdjust="0"/>
    <p:restoredTop sz="94673" autoAdjust="0"/>
  </p:normalViewPr>
  <p:slideViewPr>
    <p:cSldViewPr snapToGrid="0">
      <p:cViewPr varScale="1">
        <p:scale>
          <a:sx n="105" d="100"/>
          <a:sy n="105" d="100"/>
        </p:scale>
        <p:origin x="7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viewProps" Target="viewProps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heme" Target="theme/theme1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presProps" Target="presProps.xml"/><Relationship Id="rId9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notesMaster" Target="notesMasters/notesMaster1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1090F3-5E19-40D1-B6C3-F72F829AC7E9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D90F63-4DA4-4B21-ACDC-9E7D51E52E9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9693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90F63-4DA4-4B21-ACDC-9E7D51E52E90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38397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D90F63-4DA4-4B21-ACDC-9E7D51E52E90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101171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DEE564-F948-FCCD-82F5-59A7EE5C88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61BE117-4852-D6B9-E0F3-4DF658DE078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F7E34DD-F0F2-365E-1E16-3D33F488B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637472-FA25-2219-F195-2EBD1DF0A7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B2769A0-1F51-C479-7497-0BC0057B89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61487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D1438E6-F580-6E99-5EE5-F9A6D12D5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5FB6C6A-4076-2E48-9A29-0FD2EE9DA0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AED79F-BF57-DACA-3CD6-E2E72832B1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1AB6B35-0FA8-5C52-990D-C6711DE6D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8A719BB-E607-49C2-FC93-14D52B2D2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3628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2F7C64-5C47-EE82-1F25-6B39076CBA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3B70E0-A6E5-5A20-32FD-DB96B266F3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79D9121-7BA5-34C8-50A3-24CFA79E96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729F9526-2DEE-9747-2450-7AA4B1BA31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66F5FC-0F89-73BD-2D56-36FC11CD7C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0545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B16F40F-1B2F-EE42-4E29-49A4571186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A676A13-2FCA-6941-E9E2-8FE9B2B6AC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05B8CE1-3CD4-ADDF-28EF-1DE0D8F37A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2DF3B3D-12A0-1027-FF8A-472E7CDAA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E507EE66-B208-E86A-1F79-DF9C50A027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23068E3-4ACB-84AC-75F5-73AD78F133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0704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E2D933-483A-5663-AC81-784F88908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EE3BC44-E884-62E9-68E7-5EC21F3100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9341D85-5EC2-6BFF-A64A-D57868A3A3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25A5B424-5B1F-5894-C6E0-DA7C729CD6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6A08EEA-4EE7-54CB-C3A2-BD13C5CD58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38FB9D7-D259-9988-2770-C7A720C98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4588836-8E49-21EA-B780-CBC7A726A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D2D3FB74-BCE8-9BA8-21A2-7A68C09FBF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86531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79E527-B9DD-B88C-AC03-11D5C447E4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EBFAAC1-28B1-6DA2-DE07-D02F6D9F19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B90904FD-2CB3-ED0D-9CDC-BD7D7FC1CD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6790736-E826-E6BA-F28F-7F863D9B8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4572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B5E40209-D6BE-11BE-4AFA-1E1DA917E678}"/>
              </a:ext>
            </a:extLst>
          </p:cNvPr>
          <p:cNvSpPr/>
          <p:nvPr userDrawn="1"/>
        </p:nvSpPr>
        <p:spPr>
          <a:xfrm>
            <a:off x="0" y="0"/>
            <a:ext cx="12192000" cy="5644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6" name="Imagem 5" descr="Diagrama&#10;&#10;O conteúdo gerado por IA pode estar incorreto.">
            <a:extLst>
              <a:ext uri="{FF2B5EF4-FFF2-40B4-BE49-F238E27FC236}">
                <a16:creationId xmlns:a16="http://schemas.microsoft.com/office/drawing/2014/main" id="{5C0986B7-F707-0695-21C7-B30A070816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4304"/>
          <a:stretch/>
        </p:blipFill>
        <p:spPr>
          <a:xfrm>
            <a:off x="5000772" y="4199"/>
            <a:ext cx="896139" cy="560245"/>
          </a:xfrm>
          <a:prstGeom prst="rect">
            <a:avLst/>
          </a:prstGeom>
        </p:spPr>
      </p:pic>
      <p:cxnSp>
        <p:nvCxnSpPr>
          <p:cNvPr id="7" name="Conector reto 6">
            <a:extLst>
              <a:ext uri="{FF2B5EF4-FFF2-40B4-BE49-F238E27FC236}">
                <a16:creationId xmlns:a16="http://schemas.microsoft.com/office/drawing/2014/main" id="{EAB01FFC-84F2-421C-27E1-E9AE5AFB9D5A}"/>
              </a:ext>
            </a:extLst>
          </p:cNvPr>
          <p:cNvCxnSpPr/>
          <p:nvPr userDrawn="1"/>
        </p:nvCxnSpPr>
        <p:spPr>
          <a:xfrm>
            <a:off x="6095999" y="869245"/>
            <a:ext cx="0" cy="5700889"/>
          </a:xfrm>
          <a:prstGeom prst="lin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F3502779-AB24-C81D-BD7B-C2989288C82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5256" y="0"/>
            <a:ext cx="1737400" cy="577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19581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B279136-8201-AECE-8F6D-51837606E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DFB027-2819-B93F-1E1B-DFC2DC9FA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FAD791D9-F07F-E5B1-4658-37DF588FF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82F2B60-8920-AD23-4B28-7A41968D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6EB25CE-2B02-AD4D-999A-962A64D15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DA0041A3-782E-9077-768B-D9FE99B4DE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141400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0636344-AE6C-AD8A-6073-7C74789BA6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534EF67-D029-00DD-0D7D-093CDF6844F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A9D8C2-2E50-5BFB-2F48-525DA572C5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E2582A9-1FCA-8E26-9A6C-75D243AD5A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108BA5E-A6DB-CE8F-8AC5-4A6605E946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66982E48-07C0-789D-62B4-6E5C9ED56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6776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78B59F4-E6F0-E6CD-C6EF-F69E33A23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C772AF2-F057-579A-3B7C-092BA4A2D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CE94A10-A237-0F1A-FCD8-9ADFC9EA35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5F94A-E23C-E7D7-63B2-690A4569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9A6253C-67AB-22D7-4239-CBE3DB185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01443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2D85FEA-A880-6656-00B8-68E2C96A2F1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B867634-7EF3-4BED-E640-5AA05D1A0F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55D0EF6-2017-9073-BC0E-07AC32863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ECCEA66-BA1F-B765-A8FC-860C66145B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0097608-A93A-B43C-74E4-0D7EB46DC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5560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82A9A388-A9ED-BF8C-8EA6-547124D776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7E1590F-9A3B-C9D4-155F-940EF1F38A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97FC48DE-05BA-22E6-388C-AFB7C60482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C7BEFE-4B67-4275-9DBE-B718A7576177}" type="datetimeFigureOut">
              <a:rPr lang="pt-BR" smtClean="0"/>
              <a:t>30/07/2026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C35F1C1-3ED6-49FE-3DA0-0DD1CBB190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5E64E440-424A-C68C-EDD8-150242EC55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3F061E-E1AA-4D40-8FBD-1E02D6D975F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86088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5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85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image" Target="../media/image9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png"/><Relationship Id="rId2" Type="http://schemas.openxmlformats.org/officeDocument/2006/relationships/image" Target="../media/image9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image" Target="../media/image10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4.png"/><Relationship Id="rId4" Type="http://schemas.openxmlformats.org/officeDocument/2006/relationships/image" Target="../media/image103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10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image" Target="../media/image11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4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png"/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9.png"/><Relationship Id="rId5" Type="http://schemas.openxmlformats.org/officeDocument/2006/relationships/image" Target="../media/image118.png"/><Relationship Id="rId4" Type="http://schemas.openxmlformats.org/officeDocument/2006/relationships/image" Target="../media/image117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8.png"/><Relationship Id="rId4" Type="http://schemas.openxmlformats.org/officeDocument/2006/relationships/image" Target="../media/image1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pn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6.png"/><Relationship Id="rId4" Type="http://schemas.openxmlformats.org/officeDocument/2006/relationships/image" Target="../media/image135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0.png"/><Relationship Id="rId4" Type="http://schemas.openxmlformats.org/officeDocument/2006/relationships/image" Target="../media/image139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pn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7.xml"/></Relationships>
</file>

<file path=ppt/slides/_rels/slide46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44.png"/><Relationship Id="rId4" Type="http://schemas.openxmlformats.org/officeDocument/2006/relationships/image" Target="../media/image5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7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14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0.png"/><Relationship Id="rId4" Type="http://schemas.openxmlformats.org/officeDocument/2006/relationships/image" Target="../media/image14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15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png"/><Relationship Id="rId2" Type="http://schemas.openxmlformats.org/officeDocument/2006/relationships/image" Target="../media/image153.png"/><Relationship Id="rId1" Type="http://schemas.openxmlformats.org/officeDocument/2006/relationships/slideLayout" Target="../slideLayouts/slideLayout7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55.pn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157.png"/><Relationship Id="rId1" Type="http://schemas.openxmlformats.org/officeDocument/2006/relationships/slideLayout" Target="../slideLayouts/slideLayout7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image" Target="../media/image15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png"/><Relationship Id="rId2" Type="http://schemas.openxmlformats.org/officeDocument/2006/relationships/image" Target="../media/image161.png"/><Relationship Id="rId1" Type="http://schemas.openxmlformats.org/officeDocument/2006/relationships/slideLayout" Target="../slideLayouts/slideLayout7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4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6.png"/><Relationship Id="rId2" Type="http://schemas.openxmlformats.org/officeDocument/2006/relationships/image" Target="../media/image16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8.pn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6.png"/><Relationship Id="rId2" Type="http://schemas.openxmlformats.org/officeDocument/2006/relationships/image" Target="../media/image169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image" Target="../media/image17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2.png"/><Relationship Id="rId4" Type="http://schemas.openxmlformats.org/officeDocument/2006/relationships/image" Target="../media/image17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0.emf"/><Relationship Id="rId4" Type="http://schemas.openxmlformats.org/officeDocument/2006/relationships/image" Target="../media/image179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png"/><Relationship Id="rId2" Type="http://schemas.openxmlformats.org/officeDocument/2006/relationships/image" Target="../media/image9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3.png"/><Relationship Id="rId5" Type="http://schemas.openxmlformats.org/officeDocument/2006/relationships/image" Target="../media/image106.png"/><Relationship Id="rId4" Type="http://schemas.openxmlformats.org/officeDocument/2006/relationships/image" Target="../media/image182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png"/><Relationship Id="rId2" Type="http://schemas.openxmlformats.org/officeDocument/2006/relationships/image" Target="../media/image184.pn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png"/><Relationship Id="rId2" Type="http://schemas.openxmlformats.org/officeDocument/2006/relationships/image" Target="../media/image18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png"/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2.png"/><Relationship Id="rId4" Type="http://schemas.openxmlformats.org/officeDocument/2006/relationships/image" Target="../media/image191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5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png"/><Relationship Id="rId2" Type="http://schemas.openxmlformats.org/officeDocument/2006/relationships/image" Target="../media/image19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9.png"/><Relationship Id="rId4" Type="http://schemas.openxmlformats.org/officeDocument/2006/relationships/image" Target="../media/image198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png"/><Relationship Id="rId2" Type="http://schemas.openxmlformats.org/officeDocument/2006/relationships/image" Target="../media/image200.pn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png"/><Relationship Id="rId2" Type="http://schemas.openxmlformats.org/officeDocument/2006/relationships/image" Target="../media/image202.png"/><Relationship Id="rId1" Type="http://schemas.openxmlformats.org/officeDocument/2006/relationships/slideLayout" Target="../slideLayouts/slideLayout7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4.png"/><Relationship Id="rId1" Type="http://schemas.openxmlformats.org/officeDocument/2006/relationships/slideLayout" Target="../slideLayouts/slideLayout7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png"/><Relationship Id="rId2" Type="http://schemas.openxmlformats.org/officeDocument/2006/relationships/image" Target="../media/image20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8.png"/><Relationship Id="rId4" Type="http://schemas.openxmlformats.org/officeDocument/2006/relationships/image" Target="../media/image207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20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microsoft.com/office/2007/relationships/hdphoto" Target="../media/hdphoto3.wdp"/><Relationship Id="rId4" Type="http://schemas.openxmlformats.org/officeDocument/2006/relationships/image" Target="../media/image211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png"/><Relationship Id="rId2" Type="http://schemas.openxmlformats.org/officeDocument/2006/relationships/image" Target="../media/image212.png"/><Relationship Id="rId1" Type="http://schemas.openxmlformats.org/officeDocument/2006/relationships/slideLayout" Target="../slideLayouts/slideLayout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5.png"/><Relationship Id="rId2" Type="http://schemas.openxmlformats.org/officeDocument/2006/relationships/image" Target="../media/image21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6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7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8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1.png"/><Relationship Id="rId4" Type="http://schemas.openxmlformats.org/officeDocument/2006/relationships/image" Target="../media/image22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3.png"/><Relationship Id="rId2" Type="http://schemas.openxmlformats.org/officeDocument/2006/relationships/image" Target="../media/image222.png"/><Relationship Id="rId1" Type="http://schemas.openxmlformats.org/officeDocument/2006/relationships/slideLayout" Target="../slideLayouts/slideLayout7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6.png"/><Relationship Id="rId2" Type="http://schemas.openxmlformats.org/officeDocument/2006/relationships/image" Target="../media/image225.png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7.png"/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png"/><Relationship Id="rId2" Type="http://schemas.openxmlformats.org/officeDocument/2006/relationships/image" Target="../media/image228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2.png"/><Relationship Id="rId5" Type="http://schemas.openxmlformats.org/officeDocument/2006/relationships/image" Target="../media/image231.png"/><Relationship Id="rId4" Type="http://schemas.openxmlformats.org/officeDocument/2006/relationships/image" Target="../media/image230.png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3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png"/><Relationship Id="rId2" Type="http://schemas.openxmlformats.org/officeDocument/2006/relationships/image" Target="../media/image2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6.pn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CEA167A-F2C7-09A5-3175-79E3359EC3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0C2940D2-74E0-9E09-E895-27BF153E88CC}"/>
              </a:ext>
            </a:extLst>
          </p:cNvPr>
          <p:cNvSpPr txBox="1"/>
          <p:nvPr/>
        </p:nvSpPr>
        <p:spPr>
          <a:xfrm>
            <a:off x="5070870" y="4072723"/>
            <a:ext cx="36737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6º ANO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D1B72A1-903F-5D7B-B52C-806C212F5183}"/>
              </a:ext>
            </a:extLst>
          </p:cNvPr>
          <p:cNvSpPr txBox="1"/>
          <p:nvPr/>
        </p:nvSpPr>
        <p:spPr>
          <a:xfrm>
            <a:off x="5070870" y="5055031"/>
            <a:ext cx="42064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>
                <a:solidFill>
                  <a:schemeClr val="bg1"/>
                </a:solidFill>
                <a:ea typeface="Verdana" panose="020B0604030504040204" pitchFamily="34" charset="0"/>
                <a:cs typeface="ADLaM Display" panose="02010000000000000000" pitchFamily="2" charset="0"/>
              </a:rPr>
              <a:t>MATEMÁTICA</a:t>
            </a:r>
          </a:p>
        </p:txBody>
      </p:sp>
    </p:spTree>
    <p:extLst>
      <p:ext uri="{BB962C8B-B14F-4D97-AF65-F5344CB8AC3E}">
        <p14:creationId xmlns:p14="http://schemas.microsoft.com/office/powerpoint/2010/main" val="1169689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Uma imagem contendo Logotipo&#10;&#10;O conteúdo gerado por IA pode estar incorreto.">
            <a:extLst>
              <a:ext uri="{FF2B5EF4-FFF2-40B4-BE49-F238E27FC236}">
                <a16:creationId xmlns:a16="http://schemas.microsoft.com/office/drawing/2014/main" id="{178E0CF6-8F9F-78D9-2C7D-929247F847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767" t="22907" r="3843" b="16393"/>
          <a:stretch>
            <a:fillRect/>
          </a:stretch>
        </p:blipFill>
        <p:spPr bwMode="auto">
          <a:xfrm>
            <a:off x="91439" y="709993"/>
            <a:ext cx="3600000" cy="49855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54A5D3DD-3004-4BB3-EC80-D8210CDBD95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91439" y="1263416"/>
            <a:ext cx="3960000" cy="86824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42CB0F10-5A8C-3A78-7EA3-4E7FFADBDFA1}"/>
              </a:ext>
            </a:extLst>
          </p:cNvPr>
          <p:cNvSpPr txBox="1"/>
          <p:nvPr/>
        </p:nvSpPr>
        <p:spPr>
          <a:xfrm>
            <a:off x="91439" y="2275070"/>
            <a:ext cx="5877305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/>
              <a:t>FRAÇÃO E DECIMAL </a:t>
            </a:r>
          </a:p>
          <a:p>
            <a:endParaRPr lang="pt-BR" sz="2200" dirty="0"/>
          </a:p>
          <a:p>
            <a:r>
              <a:rPr lang="pt-BR" sz="2200" dirty="0"/>
              <a:t>Imagine a seguinte situação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8C3F5A7-94E7-E119-82DA-80919F5E3F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7683" y="3341807"/>
            <a:ext cx="5811061" cy="144800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E0FE661-4A60-C408-0530-0C8040DB7942}"/>
              </a:ext>
            </a:extLst>
          </p:cNvPr>
          <p:cNvSpPr txBox="1"/>
          <p:nvPr/>
        </p:nvSpPr>
        <p:spPr>
          <a:xfrm>
            <a:off x="6223258" y="622453"/>
            <a:ext cx="5877303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Neste exemplo, é possível ver o uso de frações e </a:t>
            </a:r>
            <a:r>
              <a:rPr lang="pt-BR" sz="2200" dirty="0" err="1">
                <a:latin typeface="Arial Narrow" panose="020B0606020202030204" pitchFamily="34" charset="0"/>
              </a:rPr>
              <a:t>nú</a:t>
            </a:r>
            <a:r>
              <a:rPr lang="pt-BR" sz="2200" dirty="0">
                <a:latin typeface="Arial Narrow" panose="020B0606020202030204" pitchFamily="34" charset="0"/>
              </a:rPr>
              <a:t> meros decimais. Através deste tipo de compra, usamos o conceito de fração, para representar uma quantidade referente a ovos e o conceito de número decimal relacionado a valores do sistema monetário. Existem outras situações que utilizam as frações e números decimais. </a:t>
            </a:r>
          </a:p>
        </p:txBody>
      </p:sp>
    </p:spTree>
    <p:extLst>
      <p:ext uri="{BB962C8B-B14F-4D97-AF65-F5344CB8AC3E}">
        <p14:creationId xmlns:p14="http://schemas.microsoft.com/office/powerpoint/2010/main" val="2033592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93A2D810-13CA-1690-ACF9-2FCF0D6BFA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1840" b="8347"/>
          <a:stretch>
            <a:fillRect/>
          </a:stretch>
        </p:blipFill>
        <p:spPr bwMode="auto">
          <a:xfrm>
            <a:off x="90994" y="586613"/>
            <a:ext cx="2160000" cy="901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150922AA-D115-68D9-E5B4-F3ABFE60AFA5}"/>
              </a:ext>
            </a:extLst>
          </p:cNvPr>
          <p:cNvSpPr txBox="1"/>
          <p:nvPr/>
        </p:nvSpPr>
        <p:spPr>
          <a:xfrm>
            <a:off x="90994" y="1487963"/>
            <a:ext cx="590747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João comprou um aparelho celular no valor de R$ 1430,00. Ele pagou do valor a vista e dividiu o restante em 2 parcelas iguais de R$ 572,00. Observe como podemos representar essa situação:</a:t>
            </a: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F127DADB-C350-B587-2EDF-CCDF062B1F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3538" y="979554"/>
            <a:ext cx="5925377" cy="5410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6803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E78D1C-79E3-CD32-3A36-543F9925EC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3193" y="1069847"/>
            <a:ext cx="5760000" cy="5264713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BA5C45EA-D540-CBC9-8135-13593549E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08807" y="1093208"/>
            <a:ext cx="5760000" cy="521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95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2AAACBA-8225-6F06-EB8F-0294F76DF9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948809"/>
            <a:ext cx="5934903" cy="3753374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0DB79D9-BB49-197D-01B9-CC3BF06DCFA4}"/>
              </a:ext>
            </a:extLst>
          </p:cNvPr>
          <p:cNvSpPr txBox="1"/>
          <p:nvPr/>
        </p:nvSpPr>
        <p:spPr>
          <a:xfrm>
            <a:off x="6165659" y="948809"/>
            <a:ext cx="593490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Desta forma é necessário relembramos alguns conceitos importantes dos números decimais e fracionários. Dentre todas as frações, existe um tipo especial cujo denominador é uma potência de base 10.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8C86668-D2EC-6179-3F97-3605557F518E}"/>
                  </a:ext>
                </a:extLst>
              </p:cNvPr>
              <p:cNvSpPr txBox="1"/>
              <p:nvPr/>
            </p:nvSpPr>
            <p:spPr>
              <a:xfrm>
                <a:off x="6131591" y="2601580"/>
                <a:ext cx="6003036" cy="3477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t-BR" sz="2200" b="1" dirty="0">
                    <a:latin typeface="Arial Narrow" panose="020B0606020202030204" pitchFamily="34" charset="0"/>
                  </a:rPr>
                  <a:t>FRAÇÃO DECIMAL </a:t>
                </a:r>
              </a:p>
              <a:p>
                <a:pPr algn="ctr"/>
                <a:endParaRPr lang="pt-BR" sz="2200" b="1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 fração decimal é uma fração cujo denominador é uma potência de 10. 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Sendo </a:t>
                </a:r>
                <a14:m>
                  <m:oMath xmlns:m="http://schemas.openxmlformats.org/officeDocument/2006/math">
                    <m:r>
                      <a:rPr lang="pt-BR" sz="2200" b="1" i="1" smtClean="0">
                        <a:solidFill>
                          <a:srgbClr val="F200F2"/>
                        </a:solidFill>
                        <a:latin typeface="Cambria Math" panose="02040503050406030204" pitchFamily="18" charset="0"/>
                      </a:rPr>
                      <m:t>𝒂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𝒏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números naturais. Isso quer dizer que o denominador sempre será 10, 100, 1000, 10 000, entre outros.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Veja algumas representações dessas frações: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8C86668-D2EC-6179-3F97-3605557F51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31591" y="2601580"/>
                <a:ext cx="6003036" cy="3477875"/>
              </a:xfrm>
              <a:prstGeom prst="rect">
                <a:avLst/>
              </a:prstGeom>
              <a:blipFill>
                <a:blip r:embed="rId3"/>
                <a:stretch>
                  <a:fillRect l="-1320" t="-1228" r="-1320" b="-28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12FE7EEA-00D9-094A-7B52-F328982BC0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45109" y="3782651"/>
            <a:ext cx="576000" cy="6867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961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0C0593EE-3345-D979-419C-37833E54C9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4500" y="679491"/>
            <a:ext cx="3420000" cy="285744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D2E1656-09F6-FCFD-4F61-888E28A39FE8}"/>
              </a:ext>
            </a:extLst>
          </p:cNvPr>
          <p:cNvSpPr txBox="1"/>
          <p:nvPr/>
        </p:nvSpPr>
        <p:spPr>
          <a:xfrm>
            <a:off x="241554" y="3513656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Assim, devemos lembrar que: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D6BAE93-16B8-50FB-726D-ADBEEBFF17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500" y="3921267"/>
            <a:ext cx="5760000" cy="27819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DBE793A-2376-C1AC-829F-DD94BA399AC7}"/>
                  </a:ext>
                </a:extLst>
              </p:cNvPr>
              <p:cNvSpPr txBox="1"/>
              <p:nvPr/>
            </p:nvSpPr>
            <p:spPr>
              <a:xfrm>
                <a:off x="6107446" y="679491"/>
                <a:ext cx="5990066" cy="270266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Exemplos de frações decimais, são: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marL="342900" indent="-342900" algn="just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=0,3</m:t>
                    </m:r>
                  </m:oMath>
                </a14:m>
                <a:endParaRPr lang="pt-BR" sz="2200" b="0" dirty="0">
                  <a:latin typeface="Arial Narrow" panose="020B0606020202030204" pitchFamily="34" charset="0"/>
                </a:endParaRPr>
              </a:p>
              <a:p>
                <a:pPr marL="342900" indent="-342900" algn="just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=0,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15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marL="342900" indent="-342900" algn="just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00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=0,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025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marL="342900" indent="-342900" algn="just">
                  <a:buFont typeface="Wingdings" panose="05000000000000000000" pitchFamily="2" charset="2"/>
                  <a:buChar char="§"/>
                </a:pP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87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 000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=0,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0087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DBE793A-2376-C1AC-829F-DD94BA399A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7446" y="679491"/>
                <a:ext cx="5990066" cy="2702663"/>
              </a:xfrm>
              <a:prstGeom prst="rect">
                <a:avLst/>
              </a:prstGeom>
              <a:blipFill>
                <a:blip r:embed="rId4"/>
                <a:stretch>
                  <a:fillRect l="-1322" t="-112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45951EE8-5050-3586-131E-7283FE2A68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556" y="3536932"/>
            <a:ext cx="5953956" cy="1476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548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A28EA8C-9BFF-D5D7-E40F-3594CCE63E0C}"/>
                  </a:ext>
                </a:extLst>
              </p:cNvPr>
              <p:cNvSpPr txBox="1"/>
              <p:nvPr/>
            </p:nvSpPr>
            <p:spPr>
              <a:xfrm>
                <a:off x="102870" y="821174"/>
                <a:ext cx="5923026" cy="4944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Exemplo 1: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1425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pode ser escrita como </a:t>
                </a:r>
                <a:r>
                  <a:rPr lang="pt-BR" sz="2200" i="0" dirty="0">
                    <a:latin typeface="Arial Narrow" panose="020B0606020202030204" pitchFamily="34" charset="0"/>
                  </a:rPr>
                  <a:t>142,5</a:t>
                </a:r>
                <a:r>
                  <a:rPr lang="pt-BR" sz="2200" dirty="0">
                    <a:latin typeface="Arial Narrow" panose="020B0606020202030204" pitchFamily="34" charset="0"/>
                  </a:rPr>
                  <a:t>. Isso porque 142 representa a parte inteira e 5 representa a parte decimal. Observe: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1425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1000+400+20+5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den>
                      </m:f>
                    </m:oMath>
                  </m:oMathPara>
                </a14:m>
                <a:endParaRPr lang="pt-BR" sz="2200" i="1" dirty="0">
                  <a:latin typeface="Cambria Math" panose="02040503050406030204" pitchFamily="18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1000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400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/>
                  <a:t>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ctr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pt-BR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100+40+2+0,5=142,5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ctr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Exemplo 2:</a:t>
                </a:r>
              </a:p>
              <a:p>
                <a:pPr algn="just"/>
                <a:r>
                  <a:rPr lang="pt-BR" sz="2400" dirty="0"/>
                  <a:t>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375</m:t>
                        </m:r>
                      </m:num>
                      <m:den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400" dirty="0"/>
                  <a:t> pode ser escrita como 3,75.</a:t>
                </a:r>
                <a:endParaRPr lang="pt-BR" sz="2200" b="1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A28EA8C-9BFF-D5D7-E40F-3594CCE63E0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870" y="821174"/>
                <a:ext cx="5923026" cy="4944943"/>
              </a:xfrm>
              <a:prstGeom prst="rect">
                <a:avLst/>
              </a:prstGeom>
              <a:blipFill>
                <a:blip r:embed="rId2"/>
                <a:stretch>
                  <a:fillRect l="-1646" t="-863" r="-1235" b="-37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824FB76-9AD6-6534-BC1D-937EE50EFD7E}"/>
                  </a:ext>
                </a:extLst>
              </p:cNvPr>
              <p:cNvSpPr txBox="1"/>
              <p:nvPr/>
            </p:nvSpPr>
            <p:spPr>
              <a:xfrm>
                <a:off x="6166104" y="733520"/>
                <a:ext cx="6025896" cy="408650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Isso porque 3 representa a parte inteira e 75 representa a parte decimal. Observe 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375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300+70+5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300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70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pt-BR" sz="2200" b="0" dirty="0">
                  <a:latin typeface="Arial Narrow" panose="020B0606020202030204" pitchFamily="34" charset="0"/>
                </a:endParaRPr>
              </a:p>
              <a:p>
                <a:pPr/>
                <a14:m>
                  <m:oMathPara xmlns:m="http://schemas.openxmlformats.org/officeDocument/2006/math">
                    <m:oMath>
                      <m:r>
                        <a:rPr lang="pt-BR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3+0,7+0,05=3,75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Observe que nos números decimais, a quantidade de casas decimais, de cada um deles, está correlacionada a quantidade de zeros que o numerador foi dividido. 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824FB76-9AD6-6534-BC1D-937EE50EFD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6104" y="733520"/>
                <a:ext cx="6025896" cy="4086503"/>
              </a:xfrm>
              <a:prstGeom prst="rect">
                <a:avLst/>
              </a:prstGeom>
              <a:blipFill>
                <a:blip r:embed="rId3"/>
                <a:stretch>
                  <a:fillRect l="-1316" t="-745" r="-1215" b="-22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204846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1AFF5E4-7A31-D44A-2B25-1E0410E484F3}"/>
              </a:ext>
            </a:extLst>
          </p:cNvPr>
          <p:cNvSpPr txBox="1"/>
          <p:nvPr/>
        </p:nvSpPr>
        <p:spPr>
          <a:xfrm>
            <a:off x="294894" y="3685693"/>
            <a:ext cx="5593842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O número decimal é sempre lido conforme a casa do último decimal existente no número.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Lembrando que o zero na última casa decimal pode ser “excluído” sem perder seu valor numérico. Por esse motivo o número 0,9740 pode ser reescrito com 0,974 sem perder seu valor.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Assim, 0,974 é lido como novecentos e setenta e quatro milésimos.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ADB9364-6A88-2BFF-E9D8-0FFC386E12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59352"/>
            <a:ext cx="6030167" cy="610637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F40612D-A9B8-7B28-884B-9AB91CD64A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93" y="1657102"/>
            <a:ext cx="5760000" cy="1776716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3027E583-7D01-A741-1444-846579E5D3A4}"/>
              </a:ext>
            </a:extLst>
          </p:cNvPr>
          <p:cNvSpPr txBox="1"/>
          <p:nvPr/>
        </p:nvSpPr>
        <p:spPr>
          <a:xfrm>
            <a:off x="6173060" y="920187"/>
            <a:ext cx="5876047" cy="47705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dirty="0"/>
              <a:t>► </a:t>
            </a:r>
            <a:r>
              <a:rPr lang="pt-BR" sz="2200" dirty="0">
                <a:latin typeface="Arial Narrow" panose="020B0606020202030204" pitchFamily="34" charset="0"/>
              </a:rPr>
              <a:t>Transformando números decimais em frações decimais. </a:t>
            </a:r>
          </a:p>
          <a:p>
            <a:pPr algn="just"/>
            <a:endParaRPr lang="pt-BR" dirty="0"/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Para transformar um número decimal em uma fração decimal é necessário analisar a quantidade de casas decimais após a vírgula, pois ela corresponde à quantidade de zeros no denominador da fração.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Por exemplo: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latin typeface="Arial Narrow" panose="020B0606020202030204" pitchFamily="34" charset="0"/>
              </a:rPr>
              <a:t>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Esse número possui 3 casas decimais, ou seja, foi dividido por 1000. Assim temos: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746945A9-7739-8A0D-7D76-74A3FD64114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8472" y="3612540"/>
            <a:ext cx="819264" cy="523948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C59F097C-C45C-A30C-BA01-8D886772DAF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46959" y="4999060"/>
            <a:ext cx="1857634" cy="5906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554115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C75A003-C90E-17A8-0CCD-AE1CE30FC0E5}"/>
              </a:ext>
            </a:extLst>
          </p:cNvPr>
          <p:cNvSpPr txBox="1"/>
          <p:nvPr/>
        </p:nvSpPr>
        <p:spPr>
          <a:xfrm>
            <a:off x="1524" y="762738"/>
            <a:ext cx="6094476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latin typeface="Arial Narrow" panose="020B0606020202030204" pitchFamily="34" charset="0"/>
              </a:rPr>
              <a:t>1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Esse número possui 2 casas decimais, ou seja, foi dividido por 100. Assim temos: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pt-BR" sz="2200" dirty="0">
                <a:latin typeface="Arial Narrow" panose="020B0606020202030204" pitchFamily="34" charset="0"/>
              </a:rPr>
              <a:t>1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Esse número possui 1 casa decimal, ou seja, foi dividi do por 10. Assim temos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666F5921-038D-2F4A-2054-2622F090B7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63" y="762738"/>
            <a:ext cx="720000" cy="66285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4850A24A-10C8-4F0A-86C9-72FA10E24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6551" y="2332398"/>
            <a:ext cx="1404000" cy="60450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73040FE-FD67-83FF-8500-4576440B47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663" y="3079583"/>
            <a:ext cx="504000" cy="696000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9573A504-63CD-895F-45D7-FF727DB970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81259" y="4485773"/>
            <a:ext cx="1188000" cy="649846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817D19A-85DC-1E3D-7E7D-4677A5165B45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6247765" y="882076"/>
            <a:ext cx="2520000" cy="5939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AFDBF097-F4BD-91F5-D380-B36975C00BF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9153" y="1476063"/>
            <a:ext cx="5953956" cy="1241987"/>
          </a:xfrm>
          <a:prstGeom prst="rect">
            <a:avLst/>
          </a:prstGeom>
        </p:spPr>
      </p:pic>
      <p:pic>
        <p:nvPicPr>
          <p:cNvPr id="18" name="Imagem 17">
            <a:extLst>
              <a:ext uri="{FF2B5EF4-FFF2-40B4-BE49-F238E27FC236}">
                <a16:creationId xmlns:a16="http://schemas.microsoft.com/office/drawing/2014/main" id="{BFE48794-3D7C-690A-6292-2416E3563A3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69153" y="2826322"/>
            <a:ext cx="5953956" cy="1752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397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95A4FF1-918C-0F07-E9AE-9D35D682C6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08" y="823047"/>
            <a:ext cx="5944430" cy="335326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291EBE2-5C7A-AF81-C374-183F188C1A56}"/>
              </a:ext>
            </a:extLst>
          </p:cNvPr>
          <p:cNvSpPr txBox="1"/>
          <p:nvPr/>
        </p:nvSpPr>
        <p:spPr>
          <a:xfrm>
            <a:off x="6170664" y="823047"/>
            <a:ext cx="602133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2. </a:t>
            </a:r>
            <a:r>
              <a:rPr lang="pt-BR" sz="2200" dirty="0">
                <a:latin typeface="Arial Narrow" panose="020B0606020202030204" pitchFamily="34" charset="0"/>
              </a:rPr>
              <a:t>Escreva o número corresponde para cada caso a seguir.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a) Dois décimos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b) Vinte e dois centésimos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c) Oitenta e três milésimos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d) Cento e cinquenta e nove milésimos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e) Setecentos e vinte décimos de milésimos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f) Um inteiro e setenta e oito centésimos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29716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A28FE8C-271A-7EDF-D2DD-ED300A63AA1A}"/>
              </a:ext>
            </a:extLst>
          </p:cNvPr>
          <p:cNvSpPr txBox="1"/>
          <p:nvPr/>
        </p:nvSpPr>
        <p:spPr>
          <a:xfrm>
            <a:off x="0" y="858864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3</a:t>
            </a:r>
            <a:r>
              <a:rPr lang="pt-BR" sz="2200" dirty="0">
                <a:latin typeface="Arial Narrow" panose="020B0606020202030204" pitchFamily="34" charset="0"/>
              </a:rPr>
              <a:t>. Escreva, usando o cálculo mental, as seguintes frações em números decimais: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2058D1D-BB1B-3E25-D811-8A13D60AE0EC}"/>
                  </a:ext>
                </a:extLst>
              </p:cNvPr>
              <p:cNvSpPr txBox="1"/>
              <p:nvPr/>
            </p:nvSpPr>
            <p:spPr>
              <a:xfrm>
                <a:off x="114300" y="1628305"/>
                <a:ext cx="2363724" cy="2013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/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>
                    <a:latin typeface="Cambria Math" panose="02040503050406030204" pitchFamily="18" charset="0"/>
                  </a:rPr>
                  <a:t>                                </a:t>
                </a:r>
              </a:p>
              <a:p>
                <a:pPr algn="just"/>
                <a:r>
                  <a:rPr lang="pt-BR" sz="2200" dirty="0"/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/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/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i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 0</m:t>
                        </m:r>
                        <m:r>
                          <a:rPr lang="pt-BR" sz="2200" i="0">
                            <a:latin typeface="Cambria Math" panose="02040503050406030204" pitchFamily="18" charset="0"/>
                          </a:rPr>
                          <m:t>00</m:t>
                        </m:r>
                      </m:den>
                    </m:f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42058D1D-BB1B-3E25-D811-8A13D60AE0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" y="1628305"/>
                <a:ext cx="2363724" cy="2013115"/>
              </a:xfrm>
              <a:prstGeom prst="rect">
                <a:avLst/>
              </a:prstGeom>
              <a:blipFill>
                <a:blip r:embed="rId2"/>
                <a:stretch>
                  <a:fillRect l="-3351" b="-21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23604A79-1C56-C785-C4F1-089D5F258373}"/>
                  </a:ext>
                </a:extLst>
              </p:cNvPr>
              <p:cNvSpPr txBox="1"/>
              <p:nvPr/>
            </p:nvSpPr>
            <p:spPr>
              <a:xfrm>
                <a:off x="2586610" y="1628304"/>
                <a:ext cx="2363724" cy="20131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/>
                  <a:t>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>
                    <a:latin typeface="Cambria Math" panose="02040503050406030204" pitchFamily="18" charset="0"/>
                  </a:rPr>
                  <a:t>                                </a:t>
                </a:r>
              </a:p>
              <a:p>
                <a:pPr algn="just"/>
                <a:r>
                  <a:rPr lang="pt-BR" sz="2200" dirty="0"/>
                  <a:t>f)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/>
                  <a:t>g)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/>
                  <a:t>h)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23</m:t>
                        </m:r>
                      </m:num>
                      <m:den>
                        <m:r>
                          <a:rPr lang="pt-BR" sz="2200" i="0">
                            <a:latin typeface="Cambria Math" panose="02040503050406030204" pitchFamily="18" charset="0"/>
                          </a:rPr>
                          <m:t>10</m:t>
                        </m:r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 0</m:t>
                        </m:r>
                        <m:r>
                          <a:rPr lang="pt-BR" sz="2200" i="0">
                            <a:latin typeface="Cambria Math" panose="02040503050406030204" pitchFamily="18" charset="0"/>
                          </a:rPr>
                          <m:t>00</m:t>
                        </m:r>
                      </m:den>
                    </m:f>
                  </m:oMath>
                </a14:m>
                <a:endParaRPr lang="pt-BR" dirty="0"/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23604A79-1C56-C785-C4F1-089D5F2583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86610" y="1628304"/>
                <a:ext cx="2363724" cy="2013115"/>
              </a:xfrm>
              <a:prstGeom prst="rect">
                <a:avLst/>
              </a:prstGeom>
              <a:blipFill>
                <a:blip r:embed="rId3"/>
                <a:stretch>
                  <a:fillRect l="-3351" b="-212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CaixaDeTexto 12">
            <a:extLst>
              <a:ext uri="{FF2B5EF4-FFF2-40B4-BE49-F238E27FC236}">
                <a16:creationId xmlns:a16="http://schemas.microsoft.com/office/drawing/2014/main" id="{91E6BE62-AF81-1633-AC0C-00B8326667FB}"/>
              </a:ext>
            </a:extLst>
          </p:cNvPr>
          <p:cNvSpPr txBox="1"/>
          <p:nvPr/>
        </p:nvSpPr>
        <p:spPr>
          <a:xfrm>
            <a:off x="0" y="3810695"/>
            <a:ext cx="588416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4. </a:t>
            </a:r>
            <a:r>
              <a:rPr lang="pt-BR" sz="2200" dirty="0">
                <a:latin typeface="Arial Narrow" panose="020B0606020202030204" pitchFamily="34" charset="0"/>
              </a:rPr>
              <a:t>Observe o exemplo, a seguir, e faça o que se pede.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C0CFF47-9E50-0A50-34D6-E8729199B87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7444" y="4559701"/>
            <a:ext cx="4201111" cy="1524213"/>
          </a:xfrm>
          <a:prstGeom prst="rect">
            <a:avLst/>
          </a:prstGeom>
        </p:spPr>
      </p:pic>
      <p:sp>
        <p:nvSpPr>
          <p:cNvPr id="17" name="CaixaDeTexto 16">
            <a:extLst>
              <a:ext uri="{FF2B5EF4-FFF2-40B4-BE49-F238E27FC236}">
                <a16:creationId xmlns:a16="http://schemas.microsoft.com/office/drawing/2014/main" id="{D1DA0989-AB9E-C7CA-B38C-A0EF681D7428}"/>
              </a:ext>
            </a:extLst>
          </p:cNvPr>
          <p:cNvSpPr txBox="1"/>
          <p:nvPr/>
        </p:nvSpPr>
        <p:spPr>
          <a:xfrm>
            <a:off x="6096000" y="858864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Escreva, na forma de número decimal, as seguintes frações decimais.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E86C5CB1-B058-4EBA-8317-7A6B24B7152B}"/>
                  </a:ext>
                </a:extLst>
              </p:cNvPr>
              <p:cNvSpPr txBox="1"/>
              <p:nvPr/>
            </p:nvSpPr>
            <p:spPr>
              <a:xfrm>
                <a:off x="6168392" y="1672239"/>
                <a:ext cx="2363724" cy="173618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2200" dirty="0"/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>
                    <a:latin typeface="Cambria Math" panose="02040503050406030204" pitchFamily="18" charset="0"/>
                  </a:rPr>
                  <a:t>                                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/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14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/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9" name="CaixaDeTexto 18">
                <a:extLst>
                  <a:ext uri="{FF2B5EF4-FFF2-40B4-BE49-F238E27FC236}">
                    <a16:creationId xmlns:a16="http://schemas.microsoft.com/office/drawing/2014/main" id="{E86C5CB1-B058-4EBA-8317-7A6B24B715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8392" y="1672239"/>
                <a:ext cx="2363724" cy="1736181"/>
              </a:xfrm>
              <a:prstGeom prst="rect">
                <a:avLst/>
              </a:prstGeom>
              <a:blipFill>
                <a:blip r:embed="rId5"/>
                <a:stretch>
                  <a:fillRect l="-3351" b="-24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B763ADE5-F39C-B3A7-49E8-723442B7F3DD}"/>
                  </a:ext>
                </a:extLst>
              </p:cNvPr>
              <p:cNvSpPr txBox="1"/>
              <p:nvPr/>
            </p:nvSpPr>
            <p:spPr>
              <a:xfrm>
                <a:off x="8459724" y="1628304"/>
                <a:ext cx="2363724" cy="17354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2200" dirty="0"/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472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200" dirty="0">
                    <a:latin typeface="Cambria Math" panose="02040503050406030204" pitchFamily="18" charset="0"/>
                  </a:rPr>
                  <a:t>                                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/>
                  <a:t>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512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/>
                  <a:t>f)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10 000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B763ADE5-F39C-B3A7-49E8-723442B7F3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9724" y="1628304"/>
                <a:ext cx="2363724" cy="1735411"/>
              </a:xfrm>
              <a:prstGeom prst="rect">
                <a:avLst/>
              </a:prstGeom>
              <a:blipFill>
                <a:blip r:embed="rId6"/>
                <a:stretch>
                  <a:fillRect l="-3351" b="-280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CaixaDeTexto 22">
            <a:extLst>
              <a:ext uri="{FF2B5EF4-FFF2-40B4-BE49-F238E27FC236}">
                <a16:creationId xmlns:a16="http://schemas.microsoft.com/office/drawing/2014/main" id="{195342F1-A7B4-9F3E-1841-F1A8AE6A0EDB}"/>
              </a:ext>
            </a:extLst>
          </p:cNvPr>
          <p:cNvSpPr txBox="1"/>
          <p:nvPr/>
        </p:nvSpPr>
        <p:spPr>
          <a:xfrm>
            <a:off x="6107050" y="3641419"/>
            <a:ext cx="60849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5. </a:t>
            </a:r>
            <a:r>
              <a:rPr lang="pt-BR" sz="2200" dirty="0">
                <a:latin typeface="Arial Narrow" panose="020B0606020202030204" pitchFamily="34" charset="0"/>
              </a:rPr>
              <a:t>Escreva na forma de frações decimais, os seguintes números. </a:t>
            </a:r>
          </a:p>
        </p:txBody>
      </p:sp>
      <p:pic>
        <p:nvPicPr>
          <p:cNvPr id="25" name="Imagem 24">
            <a:extLst>
              <a:ext uri="{FF2B5EF4-FFF2-40B4-BE49-F238E27FC236}">
                <a16:creationId xmlns:a16="http://schemas.microsoft.com/office/drawing/2014/main" id="{A2CC6B40-CF44-6D0D-8455-8FB1BF473F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68392" y="4469200"/>
            <a:ext cx="5658640" cy="1705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065868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6AB65EB-8C73-3B33-E890-B92FE997A6B1}"/>
              </a:ext>
            </a:extLst>
          </p:cNvPr>
          <p:cNvSpPr txBox="1"/>
          <p:nvPr/>
        </p:nvSpPr>
        <p:spPr>
          <a:xfrm>
            <a:off x="1524" y="828979"/>
            <a:ext cx="60944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6. </a:t>
            </a:r>
            <a:r>
              <a:rPr lang="pt-BR" sz="2200" dirty="0">
                <a:latin typeface="Arial Narrow" panose="020B0606020202030204" pitchFamily="34" charset="0"/>
              </a:rPr>
              <a:t>Nas figuras, a seguir, identifique os respectivos valores de cada moeda.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350F469-24A7-9A1F-4EF8-A5A9E91523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67338" y="1679564"/>
            <a:ext cx="3562847" cy="3791479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DFFEFCCD-8470-19B6-83C3-DAA3C3BE775D}"/>
              </a:ext>
            </a:extLst>
          </p:cNvPr>
          <p:cNvSpPr txBox="1"/>
          <p:nvPr/>
        </p:nvSpPr>
        <p:spPr>
          <a:xfrm>
            <a:off x="6096000" y="921758"/>
            <a:ext cx="61356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7. </a:t>
            </a:r>
            <a:r>
              <a:rPr lang="pt-BR" sz="2200" dirty="0">
                <a:latin typeface="Arial Narrow" panose="020B0606020202030204" pitchFamily="34" charset="0"/>
              </a:rPr>
              <a:t>Observe a relação monetária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EDDE9D9C-5C94-7604-B563-27D57418D1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24939" y="1445424"/>
            <a:ext cx="5877745" cy="1076475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D409616D-5B24-937C-E8A2-953AC567A3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01122" y="2774582"/>
            <a:ext cx="5925377" cy="3448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6026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B72B9B49-DD6D-2DE0-E041-95CC2D312A7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19" y="799478"/>
            <a:ext cx="5877745" cy="3448531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4822F72-BDEE-5F95-C6F1-8FB01139EDA5}"/>
              </a:ext>
            </a:extLst>
          </p:cNvPr>
          <p:cNvSpPr txBox="1"/>
          <p:nvPr/>
        </p:nvSpPr>
        <p:spPr>
          <a:xfrm>
            <a:off x="6096000" y="799478"/>
            <a:ext cx="59990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8. </a:t>
            </a:r>
            <a:r>
              <a:rPr lang="pt-BR" sz="2200" dirty="0">
                <a:latin typeface="Arial Narrow" panose="020B0606020202030204" pitchFamily="34" charset="0"/>
              </a:rPr>
              <a:t>Arthur comprou algumas bebidas para seu aniversário e gastou nessa compra R$ 239,00. Ele pagou com as seguintes notas 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B6F726F8-172F-E488-EC0F-27DC160E6E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75531" y="1907474"/>
            <a:ext cx="5040000" cy="124274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0D070B8-EC44-A982-70B4-DE116F0FB62D}"/>
              </a:ext>
            </a:extLst>
          </p:cNvPr>
          <p:cNvSpPr txBox="1"/>
          <p:nvPr/>
        </p:nvSpPr>
        <p:spPr>
          <a:xfrm>
            <a:off x="6096000" y="3276900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Qual é o valor que ele recebeu de troco?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E46358AF-F9A3-A176-B01E-A27340207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2938" y="3934053"/>
            <a:ext cx="5944430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0841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C44B2E7-68BD-D8ED-FE9A-76107F0E36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121" y="926729"/>
            <a:ext cx="5374567" cy="362932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8384EC3F-B072-D83B-4921-B33A2B15CC5D}"/>
              </a:ext>
            </a:extLst>
          </p:cNvPr>
          <p:cNvSpPr txBox="1"/>
          <p:nvPr/>
        </p:nvSpPr>
        <p:spPr>
          <a:xfrm>
            <a:off x="6293357" y="1834109"/>
            <a:ext cx="560298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Caro(a) estudante, neste momento vamos exercitar as habilidades de </a:t>
            </a:r>
            <a:r>
              <a:rPr lang="pt-BR" sz="2200" b="1" dirty="0">
                <a:latin typeface="Arial Narrow" panose="020B0606020202030204" pitchFamily="34" charset="0"/>
              </a:rPr>
              <a:t>identificar</a:t>
            </a:r>
            <a:r>
              <a:rPr lang="pt-BR" sz="2200" dirty="0">
                <a:latin typeface="Arial Narrow" panose="020B0606020202030204" pitchFamily="34" charset="0"/>
              </a:rPr>
              <a:t> diferentes representações de um mesmo número racional e estabelecer trocas entre cédulas e moedas do sistema monetário brasileiro, em função de seus valores.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D7E5230E-48FE-C464-BBA5-2120071A7C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783" y="661039"/>
            <a:ext cx="5808135" cy="3818608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C890CA7-8691-6155-8086-6CA37D877D11}"/>
              </a:ext>
            </a:extLst>
          </p:cNvPr>
          <p:cNvSpPr txBox="1"/>
          <p:nvPr/>
        </p:nvSpPr>
        <p:spPr>
          <a:xfrm>
            <a:off x="6097819" y="4556049"/>
            <a:ext cx="6094476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Item 1. </a:t>
            </a:r>
            <a:r>
              <a:rPr lang="pt-BR" sz="2200" dirty="0">
                <a:latin typeface="Arial Narrow" panose="020B0606020202030204" pitchFamily="34" charset="0"/>
              </a:rPr>
              <a:t>Observe o número apresentado no quadro a seguir. </a:t>
            </a:r>
          </a:p>
          <a:p>
            <a:pPr algn="ctr"/>
            <a:r>
              <a:rPr lang="pt-BR" sz="2400" b="1" dirty="0">
                <a:solidFill>
                  <a:srgbClr val="0070C0"/>
                </a:solidFill>
                <a:latin typeface="Arial Narrow" panose="020B0606020202030204" pitchFamily="34" charset="0"/>
              </a:rPr>
              <a:t>4,52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Uma representação desse número na forma de fração é </a:t>
            </a:r>
          </a:p>
        </p:txBody>
      </p:sp>
    </p:spTree>
    <p:extLst>
      <p:ext uri="{BB962C8B-B14F-4D97-AF65-F5344CB8AC3E}">
        <p14:creationId xmlns:p14="http://schemas.microsoft.com/office/powerpoint/2010/main" val="17212667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852C0BC-7C2D-BED7-3AEC-65EBE5A6213A}"/>
                  </a:ext>
                </a:extLst>
              </p:cNvPr>
              <p:cNvSpPr txBox="1"/>
              <p:nvPr/>
            </p:nvSpPr>
            <p:spPr>
              <a:xfrm>
                <a:off x="205740" y="942503"/>
                <a:ext cx="1751076" cy="1063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/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452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>
                    <a:latin typeface="Cambria Math" panose="02040503050406030204" pitchFamily="18" charset="0"/>
                  </a:rPr>
                  <a:t>                                </a:t>
                </a:r>
              </a:p>
              <a:p>
                <a:pPr algn="just"/>
                <a:r>
                  <a:rPr lang="pt-BR" sz="2200" dirty="0"/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452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852C0BC-7C2D-BED7-3AEC-65EBE5A621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" y="942503"/>
                <a:ext cx="1751076" cy="1063753"/>
              </a:xfrm>
              <a:prstGeom prst="rect">
                <a:avLst/>
              </a:prstGeom>
              <a:blipFill>
                <a:blip r:embed="rId2"/>
                <a:stretch>
                  <a:fillRect l="-4530" b="-40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FF6C5BB-6C6F-CC89-4595-51A37AF9E491}"/>
                  </a:ext>
                </a:extLst>
              </p:cNvPr>
              <p:cNvSpPr txBox="1"/>
              <p:nvPr/>
            </p:nvSpPr>
            <p:spPr>
              <a:xfrm>
                <a:off x="1956816" y="942503"/>
                <a:ext cx="2363724" cy="1063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/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452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1000</m:t>
                        </m:r>
                      </m:den>
                    </m:f>
                  </m:oMath>
                </a14:m>
                <a:r>
                  <a:rPr lang="pt-BR" sz="2200" dirty="0">
                    <a:latin typeface="Cambria Math" panose="02040503050406030204" pitchFamily="18" charset="0"/>
                  </a:rPr>
                  <a:t>                                </a:t>
                </a:r>
              </a:p>
              <a:p>
                <a:pPr algn="just"/>
                <a:r>
                  <a:rPr lang="pt-BR" sz="2200" dirty="0"/>
                  <a:t>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>
                            <a:latin typeface="Cambria Math" panose="02040503050406030204" pitchFamily="18" charset="0"/>
                          </a:rPr>
                          <m:t>52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FF6C5BB-6C6F-CC89-4595-51A37AF9E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6816" y="942503"/>
                <a:ext cx="2363724" cy="1063753"/>
              </a:xfrm>
              <a:prstGeom prst="rect">
                <a:avLst/>
              </a:prstGeom>
              <a:blipFill>
                <a:blip r:embed="rId3"/>
                <a:stretch>
                  <a:fillRect l="-3351" b="-344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aixaDeTexto 8">
            <a:extLst>
              <a:ext uri="{FF2B5EF4-FFF2-40B4-BE49-F238E27FC236}">
                <a16:creationId xmlns:a16="http://schemas.microsoft.com/office/drawing/2014/main" id="{4EF1D10D-9BA0-E87A-3476-4A0B51B0BA5D}"/>
              </a:ext>
            </a:extLst>
          </p:cNvPr>
          <p:cNvSpPr txBox="1"/>
          <p:nvPr/>
        </p:nvSpPr>
        <p:spPr>
          <a:xfrm>
            <a:off x="91440" y="2190095"/>
            <a:ext cx="6004560" cy="21544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Item 2. </a:t>
            </a:r>
            <a:r>
              <a:rPr lang="pt-BR" sz="2200" dirty="0">
                <a:latin typeface="Arial Narrow" panose="020B0606020202030204" pitchFamily="34" charset="0"/>
              </a:rPr>
              <a:t>Considere o número decimal a seguir. </a:t>
            </a:r>
          </a:p>
          <a:p>
            <a:pPr algn="ctr"/>
            <a:r>
              <a:rPr lang="pt-BR" sz="2400" b="1" dirty="0">
                <a:solidFill>
                  <a:srgbClr val="00B050"/>
                </a:solidFill>
                <a:latin typeface="Arial Narrow" panose="020B0606020202030204" pitchFamily="34" charset="0"/>
              </a:rPr>
              <a:t>0,45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 representação fracionária, na forma irredutível, desse número é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B3623AFB-BB95-E1FD-9400-0FD6C4EAE427}"/>
                  </a:ext>
                </a:extLst>
              </p:cNvPr>
              <p:cNvSpPr txBox="1"/>
              <p:nvPr/>
            </p:nvSpPr>
            <p:spPr>
              <a:xfrm>
                <a:off x="205740" y="3737519"/>
                <a:ext cx="1751076" cy="1063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/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200" dirty="0">
                    <a:latin typeface="Cambria Math" panose="02040503050406030204" pitchFamily="18" charset="0"/>
                  </a:rPr>
                  <a:t>                                </a:t>
                </a:r>
              </a:p>
              <a:p>
                <a:pPr algn="just"/>
                <a:r>
                  <a:rPr lang="pt-BR" sz="2200" dirty="0"/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11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B3623AFB-BB95-E1FD-9400-0FD6C4EAE4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40" y="3737519"/>
                <a:ext cx="1751076" cy="1063753"/>
              </a:xfrm>
              <a:prstGeom prst="rect">
                <a:avLst/>
              </a:prstGeom>
              <a:blipFill>
                <a:blip r:embed="rId4"/>
                <a:stretch>
                  <a:fillRect l="-4530" b="-342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08C5B55-A35E-757C-19FC-5B3DBF1A4A3A}"/>
                  </a:ext>
                </a:extLst>
              </p:cNvPr>
              <p:cNvSpPr txBox="1"/>
              <p:nvPr/>
            </p:nvSpPr>
            <p:spPr>
              <a:xfrm>
                <a:off x="1956816" y="3737519"/>
                <a:ext cx="2363724" cy="106375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/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pt-BR" sz="2200" dirty="0">
                    <a:latin typeface="Cambria Math" panose="02040503050406030204" pitchFamily="18" charset="0"/>
                  </a:rPr>
                  <a:t>                                </a:t>
                </a:r>
              </a:p>
              <a:p>
                <a:pPr algn="just"/>
                <a:r>
                  <a:rPr lang="pt-BR" sz="2200" dirty="0"/>
                  <a:t>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4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608C5B55-A35E-757C-19FC-5B3DBF1A4A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56816" y="3737519"/>
                <a:ext cx="2363724" cy="1063753"/>
              </a:xfrm>
              <a:prstGeom prst="rect">
                <a:avLst/>
              </a:prstGeom>
              <a:blipFill>
                <a:blip r:embed="rId5"/>
                <a:stretch>
                  <a:fillRect l="-3351" b="-40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CaixaDeTexto 14">
            <a:extLst>
              <a:ext uri="{FF2B5EF4-FFF2-40B4-BE49-F238E27FC236}">
                <a16:creationId xmlns:a16="http://schemas.microsoft.com/office/drawing/2014/main" id="{72AF2BF8-D571-5C75-0F74-35F4B2947236}"/>
              </a:ext>
            </a:extLst>
          </p:cNvPr>
          <p:cNvSpPr txBox="1"/>
          <p:nvPr/>
        </p:nvSpPr>
        <p:spPr>
          <a:xfrm>
            <a:off x="6097524" y="810024"/>
            <a:ext cx="609447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Item 3. </a:t>
            </a:r>
            <a:r>
              <a:rPr lang="pt-BR" sz="2200" dirty="0">
                <a:latin typeface="Arial Narrow" panose="020B0606020202030204" pitchFamily="34" charset="0"/>
              </a:rPr>
              <a:t>Maria Aparecida precisou comprar alguns mantimentos para sua casa gastando por essa compra R$ 223,70. Ele pagou com as seguintes notas.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364CEE3E-4DC3-C9D4-4AA3-BFCC2088371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67969" y="2006256"/>
            <a:ext cx="4553585" cy="3219899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534D1DC7-FE4A-CB45-056D-513AB8914726}"/>
              </a:ext>
            </a:extLst>
          </p:cNvPr>
          <p:cNvSpPr txBox="1"/>
          <p:nvPr/>
        </p:nvSpPr>
        <p:spPr>
          <a:xfrm>
            <a:off x="6076949" y="5377883"/>
            <a:ext cx="61356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dirty="0">
                <a:latin typeface="Arial Narrow" panose="020B0606020202030204" pitchFamily="34" charset="0"/>
              </a:rPr>
              <a:t>Qual foi o troco recebido por Maria Aparecida? </a:t>
            </a:r>
          </a:p>
        </p:txBody>
      </p:sp>
    </p:spTree>
    <p:extLst>
      <p:ext uri="{BB962C8B-B14F-4D97-AF65-F5344CB8AC3E}">
        <p14:creationId xmlns:p14="http://schemas.microsoft.com/office/powerpoint/2010/main" val="8582478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DAEA5A-E6D5-1EB0-A2E8-2792F0170E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465" y="729449"/>
            <a:ext cx="5982535" cy="2381582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52019155-ED3E-618F-83DB-6D1092A27C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465" y="3429001"/>
            <a:ext cx="4752000" cy="213613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073E7801-CCF0-2302-1C87-5A6572E5C2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6198616" y="811745"/>
            <a:ext cx="3960000" cy="81934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56B5C468-29D6-4695-886E-723C69C1C991}"/>
              </a:ext>
            </a:extLst>
          </p:cNvPr>
          <p:cNvSpPr txBox="1"/>
          <p:nvPr/>
        </p:nvSpPr>
        <p:spPr>
          <a:xfrm>
            <a:off x="6198616" y="1774597"/>
            <a:ext cx="5879919" cy="273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/>
              <a:t>FRAÇÕES EQUIVALENTES E OS NÚMEROS DECIMAIS</a:t>
            </a:r>
          </a:p>
          <a:p>
            <a:endParaRPr lang="pt-BR" dirty="0"/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Frações equivalentes são frações que representam a mesma quantidade, isso poque o prefixo </a:t>
            </a:r>
            <a:r>
              <a:rPr lang="pt-BR" sz="2200" i="1" dirty="0" err="1">
                <a:latin typeface="Arial Narrow" panose="020B0606020202030204" pitchFamily="34" charset="0"/>
              </a:rPr>
              <a:t>equi</a:t>
            </a:r>
            <a:r>
              <a:rPr lang="pt-BR" sz="2200" dirty="0">
                <a:latin typeface="Arial Narrow" panose="020B0606020202030204" pitchFamily="34" charset="0"/>
              </a:rPr>
              <a:t> significa "igual" e </a:t>
            </a:r>
            <a:r>
              <a:rPr lang="pt-BR" sz="2200" i="1" dirty="0">
                <a:latin typeface="Arial Narrow" panose="020B0606020202030204" pitchFamily="34" charset="0"/>
              </a:rPr>
              <a:t>valência</a:t>
            </a:r>
            <a:r>
              <a:rPr lang="pt-BR" sz="2200" dirty="0">
                <a:latin typeface="Arial Narrow" panose="020B0606020202030204" pitchFamily="34" charset="0"/>
              </a:rPr>
              <a:t>, que significa valor. Logo, o termo equivalente refere-se a coisas que possuem o mesmo valor. Observe as imagens seguintes: 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21C4D543-4D5C-3C22-FF40-D503A529AF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552173" y="4657315"/>
            <a:ext cx="2848373" cy="1581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4535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E5FBE84-E166-52F5-D1B3-72ED2F67EBF2}"/>
                  </a:ext>
                </a:extLst>
              </p:cNvPr>
              <p:cNvSpPr txBox="1"/>
              <p:nvPr/>
            </p:nvSpPr>
            <p:spPr>
              <a:xfrm>
                <a:off x="1524" y="605504"/>
                <a:ext cx="6094476" cy="61452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Suas representações em forma de fração são respectivamente: 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,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200" b="0" i="1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Note que, mesmo as frações tendo os numeradores e denominadores diferentes, elas compartilham a mesma quantidade. Portanto as frações apresentadas são chamadas de equivalentes. </a:t>
                </a: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Exemplo 1</a:t>
                </a:r>
                <a:r>
                  <a:rPr lang="pt-BR" sz="2200" dirty="0">
                    <a:latin typeface="Arial Narrow" panose="020B0606020202030204" pitchFamily="34" charset="0"/>
                  </a:rPr>
                  <a:t>: Davi dividiu duas pizzas de duas formas diferentes: 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Observe que a quantidade de pizza é a mesma, o que mudou foi a quantidade de pedaços.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E5FBE84-E166-52F5-D1B3-72ED2F67EB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605504"/>
                <a:ext cx="6094476" cy="6145208"/>
              </a:xfrm>
              <a:prstGeom prst="rect">
                <a:avLst/>
              </a:prstGeom>
              <a:blipFill>
                <a:blip r:embed="rId2"/>
                <a:stretch>
                  <a:fillRect l="-1300" t="-496" r="-1300" b="-119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38F147AC-BEB8-E2B0-EFBF-F2497BE350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58631" y="4451120"/>
            <a:ext cx="1620000" cy="1450465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3C57B3A-CDFF-8558-E633-91B9B1E9F7C7}"/>
              </a:ext>
            </a:extLst>
          </p:cNvPr>
          <p:cNvSpPr txBox="1"/>
          <p:nvPr/>
        </p:nvSpPr>
        <p:spPr>
          <a:xfrm>
            <a:off x="6295644" y="1556480"/>
            <a:ext cx="5518404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Para encontrar frações equivalentes, devemos multiplicar ou dividir os numeradores e denominadores por algum número natural maior que um. Mas, lembre-se, toda operação realizada no numerador deve ser igualmente realizada no denominador.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A3AC18C-48E3-210A-74F7-347FF436A7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3369" y="3678108"/>
            <a:ext cx="2340000" cy="1035574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1FD8D86-21CF-D261-192A-F6BC4023D58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1360" y="750285"/>
            <a:ext cx="6020640" cy="40772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7570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A0195AB-1BB7-690F-5450-6B83FE242BC1}"/>
              </a:ext>
            </a:extLst>
          </p:cNvPr>
          <p:cNvSpPr txBox="1"/>
          <p:nvPr/>
        </p:nvSpPr>
        <p:spPr>
          <a:xfrm>
            <a:off x="66294" y="827639"/>
            <a:ext cx="6029706" cy="17235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Ø"/>
            </a:pPr>
            <a:r>
              <a:rPr lang="pt-BR" sz="2200" b="1" dirty="0">
                <a:latin typeface="Arial Narrow" panose="020B0606020202030204" pitchFamily="34" charset="0"/>
              </a:rPr>
              <a:t>Frações representadas como números decimais. </a:t>
            </a:r>
          </a:p>
          <a:p>
            <a:endParaRPr lang="pt-BR" dirty="0"/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As frações também representam uma divisão entre o numerador e o denominador que podem resultar em números decimais.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D9A1C9A-9ED5-94F0-6B0E-5146B32DC5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5354" y="2551188"/>
            <a:ext cx="4191585" cy="204816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7CC8067-0C41-D663-906F-F600940F6C6F}"/>
                  </a:ext>
                </a:extLst>
              </p:cNvPr>
              <p:cNvSpPr txBox="1"/>
              <p:nvPr/>
            </p:nvSpPr>
            <p:spPr>
              <a:xfrm>
                <a:off x="66294" y="4599349"/>
                <a:ext cx="6029706" cy="15888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De modo semelhante, podemos representar números decimais em forma de fração decimal.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 número </a:t>
                </a:r>
                <a:r>
                  <a:rPr lang="pt-BR" sz="2200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3</a:t>
                </a:r>
                <a:r>
                  <a:rPr lang="pt-BR" sz="2200" dirty="0">
                    <a:latin typeface="Arial Narrow" panose="020B0606020202030204" pitchFamily="34" charset="0"/>
                  </a:rPr>
                  <a:t>,</a:t>
                </a:r>
                <a:r>
                  <a:rPr lang="pt-BR" sz="2200" dirty="0">
                    <a:solidFill>
                      <a:srgbClr val="00B050"/>
                    </a:solidFill>
                    <a:latin typeface="Arial Narrow" panose="020B0606020202030204" pitchFamily="34" charset="0"/>
                  </a:rPr>
                  <a:t>6</a:t>
                </a:r>
                <a:r>
                  <a:rPr lang="pt-BR" sz="2200" dirty="0">
                    <a:latin typeface="Arial Narrow" panose="020B0606020202030204" pitchFamily="34" charset="0"/>
                  </a:rPr>
                  <a:t> possui </a:t>
                </a:r>
                <a:r>
                  <a:rPr lang="pt-BR" sz="2200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3 inteiros </a:t>
                </a:r>
                <a:r>
                  <a:rPr lang="pt-BR" sz="2200" dirty="0">
                    <a:latin typeface="Arial Narrow" panose="020B0606020202030204" pitchFamily="34" charset="0"/>
                  </a:rPr>
                  <a:t>e </a:t>
                </a:r>
                <a:r>
                  <a:rPr lang="pt-BR" sz="2200" dirty="0">
                    <a:solidFill>
                      <a:srgbClr val="00B050"/>
                    </a:solidFill>
                    <a:latin typeface="Arial Narrow" panose="020B0606020202030204" pitchFamily="34" charset="0"/>
                  </a:rPr>
                  <a:t>6 décimos</a:t>
                </a:r>
                <a:r>
                  <a:rPr lang="pt-BR" sz="2200" dirty="0">
                    <a:latin typeface="Arial Narrow" panose="020B0606020202030204" pitchFamily="34" charset="0"/>
                  </a:rPr>
                  <a:t>, assim a fração que forma este número 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, ou seja, 36 décimos.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7CC8067-0C41-D663-906F-F600940F6C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" y="4599349"/>
                <a:ext cx="6029706" cy="1588897"/>
              </a:xfrm>
              <a:prstGeom prst="rect">
                <a:avLst/>
              </a:prstGeom>
              <a:blipFill>
                <a:blip r:embed="rId3"/>
                <a:stretch>
                  <a:fillRect l="-1314" t="-1916" r="-1314" b="-2299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2D0D479-5B5A-FE3D-8168-966CBD926CBA}"/>
                  </a:ext>
                </a:extLst>
              </p:cNvPr>
              <p:cNvSpPr txBox="1"/>
              <p:nvPr/>
            </p:nvSpPr>
            <p:spPr>
              <a:xfrm>
                <a:off x="6096000" y="827639"/>
                <a:ext cx="6103620" cy="125034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Já o número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32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possui </a:t>
                </a:r>
                <a:r>
                  <a:rPr lang="pt-BR" sz="2200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1</a:t>
                </a:r>
                <a:r>
                  <a:rPr lang="pt-BR" sz="2200" dirty="0">
                    <a:latin typeface="Arial Narrow" panose="020B0606020202030204" pitchFamily="34" charset="0"/>
                  </a:rPr>
                  <a:t> inteiro e </a:t>
                </a:r>
                <a:r>
                  <a:rPr lang="pt-BR" sz="2200" dirty="0">
                    <a:solidFill>
                      <a:srgbClr val="00B050"/>
                    </a:solidFill>
                    <a:latin typeface="Arial Narrow" panose="020B0606020202030204" pitchFamily="34" charset="0"/>
                  </a:rPr>
                  <a:t>32 centésimos</a:t>
                </a:r>
                <a:r>
                  <a:rPr lang="pt-BR" sz="2200" dirty="0">
                    <a:latin typeface="Arial Narrow" panose="020B0606020202030204" pitchFamily="34" charset="0"/>
                  </a:rPr>
                  <a:t>, assim, a fração que correspondente é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132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ou seja, 132 centésimos.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22D0D479-5B5A-FE3D-8168-966CBD926C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27639"/>
                <a:ext cx="6103620" cy="1250342"/>
              </a:xfrm>
              <a:prstGeom prst="rect">
                <a:avLst/>
              </a:prstGeom>
              <a:blipFill>
                <a:blip r:embed="rId4"/>
                <a:stretch>
                  <a:fillRect l="-1299" t="-2927" r="-1299" b="-926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028064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506653BD-EFBB-61FD-DF3B-C4219A3C09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559" y="774945"/>
            <a:ext cx="5973009" cy="558242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1F14D4D-5333-8791-78F4-AE6195FCE1EA}"/>
              </a:ext>
            </a:extLst>
          </p:cNvPr>
          <p:cNvSpPr txBox="1"/>
          <p:nvPr/>
        </p:nvSpPr>
        <p:spPr>
          <a:xfrm>
            <a:off x="6211062" y="971032"/>
            <a:ext cx="5885379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latin typeface="Arial Narrow" panose="020B0606020202030204" pitchFamily="34" charset="0"/>
              </a:rPr>
              <a:t>COMPARAÇÃO DE NÚMEROS RACIONAIS </a:t>
            </a:r>
          </a:p>
          <a:p>
            <a:pPr algn="just"/>
            <a:endParaRPr lang="pt-BR" sz="22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Observe a situação a seguir: </a:t>
            </a:r>
          </a:p>
          <a:p>
            <a:pPr algn="just"/>
            <a:r>
              <a:rPr lang="pt-BR" sz="2200" i="1" dirty="0">
                <a:latin typeface="Arial Narrow" panose="020B0606020202030204" pitchFamily="34" charset="0"/>
              </a:rPr>
              <a:t>Os amigos Pedro e Paulo foram jantar, respectivamente com suas famílias, em uma pizzaria. Conversando no outro dia, Paulo disse a Pedro:</a:t>
            </a:r>
          </a:p>
          <a:p>
            <a:pPr marL="342900" indent="-342900" algn="just">
              <a:buFontTx/>
              <a:buChar char="-"/>
            </a:pPr>
            <a:r>
              <a:rPr lang="pt-BR" sz="2200" i="1" dirty="0">
                <a:latin typeface="Arial Narrow" panose="020B0606020202030204" pitchFamily="34" charset="0"/>
              </a:rPr>
              <a:t>Ontem eu fui em uma pizzaria e comi 13 fatias de pizza! </a:t>
            </a:r>
          </a:p>
          <a:p>
            <a:pPr algn="just"/>
            <a:r>
              <a:rPr lang="pt-BR" sz="2200" i="1" dirty="0">
                <a:latin typeface="Arial Narrow" panose="020B0606020202030204" pitchFamily="34" charset="0"/>
              </a:rPr>
              <a:t>Pedro, não quis deixar barato e respondeu ao seu amigo:</a:t>
            </a:r>
          </a:p>
          <a:p>
            <a:pPr marL="342900" indent="-342900" algn="just">
              <a:buFontTx/>
              <a:buChar char="-"/>
            </a:pPr>
            <a:r>
              <a:rPr lang="pt-BR" sz="2200" i="1" dirty="0">
                <a:latin typeface="Arial Narrow" panose="020B0606020202030204" pitchFamily="34" charset="0"/>
              </a:rPr>
              <a:t>Só! Eu comi 15 fatias. Disse ele, todo animado. </a:t>
            </a:r>
          </a:p>
          <a:p>
            <a:pPr algn="just"/>
            <a:r>
              <a:rPr lang="pt-BR" sz="2200" i="1" dirty="0">
                <a:latin typeface="Arial Narrow" panose="020B0606020202030204" pitchFamily="34" charset="0"/>
              </a:rPr>
              <a:t>Paulo ficou curioso e perguntou a seu amigo:</a:t>
            </a:r>
          </a:p>
          <a:p>
            <a:pPr marL="342900" indent="-342900" algn="just">
              <a:buFontTx/>
              <a:buChar char="-"/>
            </a:pPr>
            <a:r>
              <a:rPr lang="pt-BR" sz="2200" i="1" dirty="0">
                <a:latin typeface="Arial Narrow" panose="020B0606020202030204" pitchFamily="34" charset="0"/>
              </a:rPr>
              <a:t>Em quantas fatias eram cortadas as pizzas na pizzaria que você foi? </a:t>
            </a:r>
          </a:p>
          <a:p>
            <a:pPr algn="just"/>
            <a:r>
              <a:rPr lang="pt-BR" sz="2200" i="1" dirty="0">
                <a:latin typeface="Arial Narrow" panose="020B0606020202030204" pitchFamily="34" charset="0"/>
              </a:rPr>
              <a:t>Pedro respondeu:</a:t>
            </a:r>
          </a:p>
          <a:p>
            <a:pPr algn="just"/>
            <a:r>
              <a:rPr lang="pt-BR" sz="2200" i="1" dirty="0">
                <a:latin typeface="Arial Narrow" panose="020B0606020202030204" pitchFamily="34" charset="0"/>
              </a:rPr>
              <a:t>- Em 10! </a:t>
            </a:r>
          </a:p>
        </p:txBody>
      </p:sp>
    </p:spTree>
    <p:extLst>
      <p:ext uri="{BB962C8B-B14F-4D97-AF65-F5344CB8AC3E}">
        <p14:creationId xmlns:p14="http://schemas.microsoft.com/office/powerpoint/2010/main" val="12988051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073306A-9575-1ACF-9BC2-2A8865CF7A47}"/>
                  </a:ext>
                </a:extLst>
              </p:cNvPr>
              <p:cNvSpPr txBox="1"/>
              <p:nvPr/>
            </p:nvSpPr>
            <p:spPr>
              <a:xfrm>
                <a:off x="93726" y="854178"/>
                <a:ext cx="6002274" cy="39635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i="1" dirty="0">
                    <a:latin typeface="Arial Narrow" panose="020B0606020202030204" pitchFamily="34" charset="0"/>
                  </a:rPr>
                  <a:t>Paulo, surpreso, respondeu:</a:t>
                </a:r>
              </a:p>
              <a:p>
                <a:pPr marL="342900" indent="-342900" algn="just">
                  <a:buFontTx/>
                  <a:buChar char="-"/>
                </a:pPr>
                <a:r>
                  <a:rPr lang="pt-BR" sz="2200" i="1" dirty="0">
                    <a:latin typeface="Arial Narrow" panose="020B0606020202030204" pitchFamily="34" charset="0"/>
                  </a:rPr>
                  <a:t>Ah, então é por isso! Onde fui as pizzas eram cortadas em 8 fatias.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 pergunta que fica agora é, quem comeu mais pizza, Pedro ou Paulo?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Vamos lá.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Pedro comeu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15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de uma pizza e Paulo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de uma outra pizza, como saber qual é a maior fração? 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Para responder isso, pode-se utilizar dois métodos: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D073306A-9575-1ACF-9BC2-2A8865CF7A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726" y="854178"/>
                <a:ext cx="6002274" cy="3963586"/>
              </a:xfrm>
              <a:prstGeom prst="rect">
                <a:avLst/>
              </a:prstGeom>
              <a:blipFill>
                <a:blip r:embed="rId2"/>
                <a:stretch>
                  <a:fillRect l="-1320" t="-923" r="-1218" b="-246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F9FAB72A-95FE-DEF6-7C14-60E57795F538}"/>
              </a:ext>
            </a:extLst>
          </p:cNvPr>
          <p:cNvSpPr txBox="1"/>
          <p:nvPr/>
        </p:nvSpPr>
        <p:spPr>
          <a:xfrm>
            <a:off x="6097524" y="854178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♦ </a:t>
            </a:r>
            <a:r>
              <a:rPr lang="pt-BR" sz="2200" b="1" dirty="0">
                <a:latin typeface="Arial Narrow" panose="020B0606020202030204" pitchFamily="34" charset="0"/>
              </a:rPr>
              <a:t>Comparação de frações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B7B640A-E08D-C2D1-6471-431330779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47686" y="1457050"/>
            <a:ext cx="5964527" cy="3963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969681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5F1FF9F-0669-0ABF-5C1B-297901CC0FA2}"/>
              </a:ext>
            </a:extLst>
          </p:cNvPr>
          <p:cNvSpPr txBox="1"/>
          <p:nvPr/>
        </p:nvSpPr>
        <p:spPr>
          <a:xfrm>
            <a:off x="121158" y="702302"/>
            <a:ext cx="597484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♦ Comparação de números decimais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Determinando o quociente entre o numerador e o denominador de cada fração, obtemos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CF15D83-96F9-42D1-3FC5-24EE0F0E9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127" y="2234034"/>
            <a:ext cx="3960000" cy="211200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F49DF299-5825-FBA8-8156-A2295472C949}"/>
              </a:ext>
            </a:extLst>
          </p:cNvPr>
          <p:cNvSpPr txBox="1"/>
          <p:nvPr/>
        </p:nvSpPr>
        <p:spPr>
          <a:xfrm>
            <a:off x="121158" y="4431216"/>
            <a:ext cx="59748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Desta forma, é possível afirmar que Paulo comeu uma quantidade de pizza maior que a de Pedro.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DA680231-D250-BF01-A4B8-25DACE5BCC84}"/>
                  </a:ext>
                </a:extLst>
              </p:cNvPr>
              <p:cNvSpPr txBox="1"/>
              <p:nvPr/>
            </p:nvSpPr>
            <p:spPr>
              <a:xfrm>
                <a:off x="6174486" y="1754970"/>
                <a:ext cx="5896356" cy="50885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200" dirty="0">
                    <a:latin typeface="Arial Narrow" panose="020B0606020202030204" pitchFamily="34" charset="0"/>
                  </a:rPr>
                  <a:t>As frações podem ser classificadas em três tipos: </a:t>
                </a:r>
              </a:p>
              <a:p>
                <a:r>
                  <a:rPr lang="pt-BR" sz="2200" b="1" dirty="0">
                    <a:latin typeface="Arial Narrow" panose="020B0606020202030204" pitchFamily="34" charset="0"/>
                  </a:rPr>
                  <a:t>Frações próprias </a:t>
                </a:r>
                <a:r>
                  <a:rPr lang="pt-BR" sz="2200" dirty="0">
                    <a:latin typeface="Arial Narrow" panose="020B0606020202030204" pitchFamily="34" charset="0"/>
                  </a:rPr>
                  <a:t>são aquelas em que o numerador é menor que o denominador, ou seja, sempre resulta em um número decimal menor que uma unidade. </a:t>
                </a:r>
              </a:p>
              <a:p>
                <a:r>
                  <a:rPr lang="pt-BR" sz="2200" b="1" dirty="0">
                    <a:latin typeface="Arial Narrow" panose="020B0606020202030204" pitchFamily="34" charset="0"/>
                  </a:rPr>
                  <a:t>Exemplo: </a:t>
                </a: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200" b="1" i="1" smtClean="0">
                          <a:latin typeface="Cambria Math" panose="02040503050406030204" pitchFamily="18" charset="0"/>
                        </a:rPr>
                        <m:t> =0,6</m:t>
                      </m:r>
                    </m:oMath>
                  </m:oMathPara>
                </a14:m>
                <a:endParaRPr lang="pt-BR" sz="2200" b="1" dirty="0">
                  <a:latin typeface="Arial Narrow" panose="020B0606020202030204" pitchFamily="34" charset="0"/>
                </a:endParaRPr>
              </a:p>
              <a:p>
                <a:r>
                  <a:rPr lang="pt-BR" sz="2200" b="1" dirty="0">
                    <a:latin typeface="Arial Narrow" panose="020B0606020202030204" pitchFamily="34" charset="0"/>
                  </a:rPr>
                  <a:t>Frações impróprias </a:t>
                </a:r>
                <a:r>
                  <a:rPr lang="pt-BR" sz="2200" dirty="0">
                    <a:latin typeface="Arial Narrow" panose="020B0606020202030204" pitchFamily="34" charset="0"/>
                  </a:rPr>
                  <a:t>são aquelas em que o numera dor é maior que o denominador, ou seja, sempre resultam em um número maior que uma unidade.</a:t>
                </a:r>
              </a:p>
              <a:p>
                <a:r>
                  <a:rPr lang="pt-BR" sz="2200" b="1" dirty="0">
                    <a:latin typeface="Arial Narrow" panose="020B0606020202030204" pitchFamily="34" charset="0"/>
                  </a:rPr>
                  <a:t>Exemplo: </a:t>
                </a: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7</m:t>
                          </m:r>
                        </m:num>
                        <m:den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200" b="1" i="1">
                          <a:latin typeface="Cambria Math" panose="02040503050406030204" pitchFamily="18" charset="0"/>
                        </a:rPr>
                        <m:t> =</m:t>
                      </m:r>
                      <m:r>
                        <a:rPr lang="pt-BR" sz="2200" b="1" i="1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2200" b="1" i="1" smtClean="0">
                          <a:latin typeface="Cambria Math" panose="02040503050406030204" pitchFamily="18" charset="0"/>
                        </a:rPr>
                        <m:t>75</m:t>
                      </m:r>
                    </m:oMath>
                  </m:oMathPara>
                </a14:m>
                <a:endParaRPr lang="pt-BR" sz="2200" b="1" dirty="0">
                  <a:latin typeface="Arial Narrow" panose="020B0606020202030204" pitchFamily="34" charset="0"/>
                </a:endParaRPr>
              </a:p>
              <a:p>
                <a:endParaRPr lang="pt-BR" sz="2200" b="1" dirty="0">
                  <a:latin typeface="Arial Narrow" panose="020B0606020202030204" pitchFamily="34" charset="0"/>
                </a:endParaRPr>
              </a:p>
              <a:p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DA680231-D250-BF01-A4B8-25DACE5BCC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74486" y="1754970"/>
                <a:ext cx="5896356" cy="5088573"/>
              </a:xfrm>
              <a:prstGeom prst="rect">
                <a:avLst/>
              </a:prstGeom>
              <a:blipFill>
                <a:blip r:embed="rId4"/>
                <a:stretch>
                  <a:fillRect l="-1344" t="-719" r="-16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3" name="Imagem 12">
            <a:extLst>
              <a:ext uri="{FF2B5EF4-FFF2-40B4-BE49-F238E27FC236}">
                <a16:creationId xmlns:a16="http://schemas.microsoft.com/office/drawing/2014/main" id="{7A71CB1F-9E27-7D27-2B51-E0CB8DA1AE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17107" y="702302"/>
            <a:ext cx="6011114" cy="6001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39361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F40DFF4-70B6-513A-ED37-035FF6984510}"/>
                  </a:ext>
                </a:extLst>
              </p:cNvPr>
              <p:cNvSpPr txBox="1"/>
              <p:nvPr/>
            </p:nvSpPr>
            <p:spPr>
              <a:xfrm>
                <a:off x="109728" y="1577447"/>
                <a:ext cx="5888736" cy="20825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Frações aparentes </a:t>
                </a:r>
                <a:r>
                  <a:rPr lang="pt-BR" sz="2200" dirty="0">
                    <a:latin typeface="Arial Narrow" panose="020B0606020202030204" pitchFamily="34" charset="0"/>
                  </a:rPr>
                  <a:t>são aquelas em que o numera dor é múltiplo do denominador, ou seja, sempre resultam em um número inteiro. </a:t>
                </a: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Exemplo: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12</m:t>
                          </m:r>
                        </m:num>
                        <m:den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lang="pt-BR" sz="2200" b="1" i="1" smtClean="0">
                          <a:latin typeface="Cambria Math" panose="02040503050406030204" pitchFamily="18" charset="0"/>
                        </a:rPr>
                        <m:t>=4</m:t>
                      </m:r>
                    </m:oMath>
                  </m:oMathPara>
                </a14:m>
                <a:endParaRPr lang="pt-BR" sz="2200" b="1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3F40DFF4-70B6-513A-ED37-035FF698451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728" y="1577447"/>
                <a:ext cx="5888736" cy="2082558"/>
              </a:xfrm>
              <a:prstGeom prst="rect">
                <a:avLst/>
              </a:prstGeom>
              <a:blipFill>
                <a:blip r:embed="rId2"/>
                <a:stretch>
                  <a:fillRect l="-1346" t="-2053" r="-134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171AC62F-7A17-799B-B1A5-B231178323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" y="704247"/>
            <a:ext cx="6096000" cy="3206400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FF57EB9-DFAE-6A34-ECA8-1FC585AD9746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176149" y="3931340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836A55E-0F4D-CE3B-539B-D406230AEF89}"/>
              </a:ext>
            </a:extLst>
          </p:cNvPr>
          <p:cNvSpPr txBox="1"/>
          <p:nvPr/>
        </p:nvSpPr>
        <p:spPr>
          <a:xfrm>
            <a:off x="12192" y="4592259"/>
            <a:ext cx="6083808" cy="763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9. </a:t>
            </a:r>
            <a:r>
              <a:rPr lang="pt-BR" sz="2200" dirty="0">
                <a:latin typeface="Arial Narrow" panose="020B0606020202030204" pitchFamily="34" charset="0"/>
              </a:rPr>
              <a:t>Escreva as frações, a seguir, na forma de frações decimais.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AF3773A6-F940-F3E1-B272-8A4E69EA7AD0}"/>
                  </a:ext>
                </a:extLst>
              </p:cNvPr>
              <p:cNvSpPr txBox="1"/>
              <p:nvPr/>
            </p:nvSpPr>
            <p:spPr>
              <a:xfrm>
                <a:off x="6205728" y="1119608"/>
                <a:ext cx="1840992" cy="271172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                               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13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pt-BR" sz="2200" b="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17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AF3773A6-F940-F3E1-B272-8A4E69EA7A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728" y="1119608"/>
                <a:ext cx="1840992" cy="2711728"/>
              </a:xfrm>
              <a:prstGeom prst="rect">
                <a:avLst/>
              </a:prstGeom>
              <a:blipFill>
                <a:blip r:embed="rId5"/>
                <a:stretch>
                  <a:fillRect l="-43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76F6D6E-9330-0F40-5022-5321B3DC547D}"/>
                  </a:ext>
                </a:extLst>
              </p:cNvPr>
              <p:cNvSpPr txBox="1"/>
              <p:nvPr/>
            </p:nvSpPr>
            <p:spPr>
              <a:xfrm>
                <a:off x="8822436" y="1145426"/>
                <a:ext cx="2740152" cy="22835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                               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f)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18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pt-BR" sz="2200" b="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g)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20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8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h)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7" name="CaixaDeTexto 16">
                <a:extLst>
                  <a:ext uri="{FF2B5EF4-FFF2-40B4-BE49-F238E27FC236}">
                    <a16:creationId xmlns:a16="http://schemas.microsoft.com/office/drawing/2014/main" id="{476F6D6E-9330-0F40-5022-5321B3DC54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436" y="1145426"/>
                <a:ext cx="2740152" cy="2283574"/>
              </a:xfrm>
              <a:prstGeom prst="rect">
                <a:avLst/>
              </a:prstGeom>
              <a:blipFill>
                <a:blip r:embed="rId6"/>
                <a:stretch>
                  <a:fillRect l="-2889" b="-8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CaixaDeTexto 18">
            <a:extLst>
              <a:ext uri="{FF2B5EF4-FFF2-40B4-BE49-F238E27FC236}">
                <a16:creationId xmlns:a16="http://schemas.microsoft.com/office/drawing/2014/main" id="{46615A1A-FF4D-F50E-716C-9BEA97985221}"/>
              </a:ext>
            </a:extLst>
          </p:cNvPr>
          <p:cNvSpPr txBox="1"/>
          <p:nvPr/>
        </p:nvSpPr>
        <p:spPr>
          <a:xfrm>
            <a:off x="6205728" y="3541315"/>
            <a:ext cx="613105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pt-BR" sz="2200" b="1" dirty="0">
                <a:latin typeface="Arial Narrow" panose="020B0606020202030204" pitchFamily="34" charset="0"/>
              </a:rPr>
              <a:t>10. </a:t>
            </a:r>
            <a:r>
              <a:rPr lang="pt-BR" sz="2200" dirty="0">
                <a:latin typeface="Arial Narrow" panose="020B0606020202030204" pitchFamily="34" charset="0"/>
              </a:rPr>
              <a:t>Determine o número decimal de cada fração.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A871B56F-7BDE-632B-B78F-C84D763EDCC4}"/>
                  </a:ext>
                </a:extLst>
              </p:cNvPr>
              <p:cNvSpPr txBox="1"/>
              <p:nvPr/>
            </p:nvSpPr>
            <p:spPr>
              <a:xfrm>
                <a:off x="6205728" y="4084517"/>
                <a:ext cx="1840992" cy="209211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                               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285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pt-BR" sz="2200" b="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125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21" name="CaixaDeTexto 20">
                <a:extLst>
                  <a:ext uri="{FF2B5EF4-FFF2-40B4-BE49-F238E27FC236}">
                    <a16:creationId xmlns:a16="http://schemas.microsoft.com/office/drawing/2014/main" id="{A871B56F-7BDE-632B-B78F-C84D763EDC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5728" y="4084517"/>
                <a:ext cx="1840992" cy="2092111"/>
              </a:xfrm>
              <a:prstGeom prst="rect">
                <a:avLst/>
              </a:prstGeom>
              <a:blipFill>
                <a:blip r:embed="rId7"/>
                <a:stretch>
                  <a:fillRect l="-43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343B7451-E4FE-009D-17DF-B49FEA303356}"/>
                  </a:ext>
                </a:extLst>
              </p:cNvPr>
              <p:cNvSpPr txBox="1"/>
              <p:nvPr/>
            </p:nvSpPr>
            <p:spPr>
              <a:xfrm>
                <a:off x="8822436" y="4110335"/>
                <a:ext cx="2740152" cy="17339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250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                               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e)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27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25</m:t>
                        </m:r>
                      </m:den>
                    </m:f>
                  </m:oMath>
                </a14:m>
                <a:endParaRPr lang="pt-BR" sz="2200" b="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f)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81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23" name="CaixaDeTexto 22">
                <a:extLst>
                  <a:ext uri="{FF2B5EF4-FFF2-40B4-BE49-F238E27FC236}">
                    <a16:creationId xmlns:a16="http://schemas.microsoft.com/office/drawing/2014/main" id="{343B7451-E4FE-009D-17DF-B49FEA3033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2436" y="4110335"/>
                <a:ext cx="2740152" cy="1733936"/>
              </a:xfrm>
              <a:prstGeom prst="rect">
                <a:avLst/>
              </a:prstGeom>
              <a:blipFill>
                <a:blip r:embed="rId8"/>
                <a:stretch>
                  <a:fillRect l="-2889" b="-210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211621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A795DFF-4C57-AAB2-437D-145506E4202B}"/>
              </a:ext>
            </a:extLst>
          </p:cNvPr>
          <p:cNvSpPr txBox="1"/>
          <p:nvPr/>
        </p:nvSpPr>
        <p:spPr>
          <a:xfrm>
            <a:off x="0" y="800207"/>
            <a:ext cx="601675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11. </a:t>
            </a:r>
            <a:r>
              <a:rPr lang="pt-BR" sz="2200" dirty="0">
                <a:latin typeface="Arial Narrow" panose="020B0606020202030204" pitchFamily="34" charset="0"/>
              </a:rPr>
              <a:t>Associe as frações, listadas na coluna da esquerda, com suas respectivas representações decimais, listadas na coluna da direita.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03576F5-A03B-AD15-1C34-8D985903C2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131" y="2000751"/>
            <a:ext cx="3915321" cy="373432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22B9629-75D0-F8C6-A165-6E3948969A97}"/>
                  </a:ext>
                </a:extLst>
              </p:cNvPr>
              <p:cNvSpPr txBox="1"/>
              <p:nvPr/>
            </p:nvSpPr>
            <p:spPr>
              <a:xfrm>
                <a:off x="6096000" y="800207"/>
                <a:ext cx="5940550" cy="76944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12. </a:t>
                </a:r>
                <a:r>
                  <a:rPr lang="pt-BR" sz="2200" dirty="0">
                    <a:latin typeface="Arial Narrow" panose="020B0606020202030204" pitchFamily="34" charset="0"/>
                  </a:rPr>
                  <a:t>Use os sinais de comparação (</a:t>
                </a:r>
                <a14:m>
                  <m:oMath xmlns:m="http://schemas.openxmlformats.org/officeDocument/2006/math">
                    <m:r>
                      <a:rPr lang="pt-BR" sz="2200" dirty="0" smtClean="0">
                        <a:latin typeface="Cambria Math" panose="02040503050406030204" pitchFamily="18" charset="0"/>
                      </a:rPr>
                      <m:t>&lt;</m:t>
                    </m:r>
                    <m:r>
                      <a:rPr lang="pt-BR" sz="2200" i="0" dirty="0" smtClean="0">
                        <a:latin typeface="Cambria Math" panose="02040503050406030204" pitchFamily="18" charset="0"/>
                      </a:rPr>
                      <m:t>,&gt;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) para preencher as lacunas a seguir.</a:t>
                </a:r>
              </a:p>
            </p:txBody>
          </p:sp>
        </mc:Choice>
        <mc:Fallback xmlns="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22B9629-75D0-F8C6-A165-6E3948969A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00207"/>
                <a:ext cx="5940550" cy="769441"/>
              </a:xfrm>
              <a:prstGeom prst="rect">
                <a:avLst/>
              </a:prstGeom>
              <a:blipFill>
                <a:blip r:embed="rId3"/>
                <a:stretch>
                  <a:fillRect l="-1335" t="-4762" r="-1335" b="-1666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53BD7EE3-5CDF-499D-6AF5-0EDBED93C8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55127" y="1796094"/>
            <a:ext cx="4769348" cy="192551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D770B66-D6E8-1DF1-6985-5C7057BAB394}"/>
              </a:ext>
            </a:extLst>
          </p:cNvPr>
          <p:cNvSpPr txBox="1"/>
          <p:nvPr/>
        </p:nvSpPr>
        <p:spPr>
          <a:xfrm>
            <a:off x="6096000" y="3867911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13. </a:t>
            </a:r>
            <a:r>
              <a:rPr lang="pt-BR" sz="2200" dirty="0">
                <a:latin typeface="Arial Narrow" panose="020B0606020202030204" pitchFamily="34" charset="0"/>
              </a:rPr>
              <a:t>Use os sinais comparação para preencher as lacunas a seguir.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A5048F7F-6551-5BAB-6C52-263C138FFB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5126" y="4715755"/>
            <a:ext cx="4836545" cy="1101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798612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486CF4B-EA07-A715-734D-D227620C02B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3467"/>
          <a:stretch>
            <a:fillRect/>
          </a:stretch>
        </p:blipFill>
        <p:spPr>
          <a:xfrm>
            <a:off x="217923" y="740664"/>
            <a:ext cx="5721113" cy="456285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670D5FB-DDFD-3417-D1C5-111DF6CF7EC4}"/>
              </a:ext>
            </a:extLst>
          </p:cNvPr>
          <p:cNvSpPr txBox="1"/>
          <p:nvPr/>
        </p:nvSpPr>
        <p:spPr>
          <a:xfrm>
            <a:off x="6345936" y="1740700"/>
            <a:ext cx="562814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Caro(a) estudante, neste momento vamos exercitar as habilidades de </a:t>
            </a:r>
            <a:r>
              <a:rPr lang="pt-BR" sz="2200" b="1" dirty="0">
                <a:latin typeface="Arial Narrow" panose="020B0606020202030204" pitchFamily="34" charset="0"/>
              </a:rPr>
              <a:t>identificar </a:t>
            </a:r>
            <a:r>
              <a:rPr lang="pt-BR" sz="2200" dirty="0">
                <a:latin typeface="Arial Narrow" panose="020B0606020202030204" pitchFamily="34" charset="0"/>
              </a:rPr>
              <a:t>frações equivalentes e identificar fração como representação que pode estar associada a diferentes significados.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8D5590DB-7246-5A3E-5122-6D8F7285FD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2966" y="740664"/>
            <a:ext cx="5927702" cy="311753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D77B1F91-9EF0-EAEB-FC14-D110291C3127}"/>
                  </a:ext>
                </a:extLst>
              </p:cNvPr>
              <p:cNvSpPr txBox="1"/>
              <p:nvPr/>
            </p:nvSpPr>
            <p:spPr>
              <a:xfrm>
                <a:off x="6155863" y="3870503"/>
                <a:ext cx="6024805" cy="140544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Item 1. </a:t>
                </a:r>
                <a:r>
                  <a:rPr lang="pt-BR" sz="2200" dirty="0">
                    <a:latin typeface="Arial Narrow" panose="020B0606020202030204" pitchFamily="34" charset="0"/>
                  </a:rPr>
                  <a:t>Observe a fração a seguir. 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num>
                        <m:den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𝟗</m:t>
                          </m:r>
                        </m:den>
                      </m:f>
                    </m:oMath>
                  </m:oMathPara>
                </a14:m>
                <a:endParaRPr lang="pt-BR" sz="2200" b="1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Uma fração equivalente a fração apresentada é</a:t>
                </a: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D77B1F91-9EF0-EAEB-FC14-D110291C31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5863" y="3870503"/>
                <a:ext cx="6024805" cy="1405449"/>
              </a:xfrm>
              <a:prstGeom prst="rect">
                <a:avLst/>
              </a:prstGeom>
              <a:blipFill>
                <a:blip r:embed="rId4"/>
                <a:stretch>
                  <a:fillRect l="-1316" t="-3043" b="-826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09E835F-340D-A645-423B-81E60147F3D7}"/>
                  </a:ext>
                </a:extLst>
              </p:cNvPr>
              <p:cNvSpPr txBox="1"/>
              <p:nvPr/>
            </p:nvSpPr>
            <p:spPr>
              <a:xfrm>
                <a:off x="6252966" y="5159807"/>
                <a:ext cx="1395217" cy="12228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(A)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45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                               </a:t>
                </a: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(B)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lang="pt-BR" sz="2200" b="0" i="0" smtClean="0">
                            <a:latin typeface="Cambria Math" panose="02040503050406030204" pitchFamily="18" charset="0"/>
                          </a:rPr>
                          <m:t>35</m:t>
                        </m:r>
                      </m:den>
                    </m:f>
                  </m:oMath>
                </a14:m>
                <a:endParaRPr lang="pt-BR" sz="2200" b="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F09E835F-340D-A645-423B-81E60147F3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2966" y="5159807"/>
                <a:ext cx="1395217" cy="1222899"/>
              </a:xfrm>
              <a:prstGeom prst="rect">
                <a:avLst/>
              </a:prstGeom>
              <a:blipFill>
                <a:blip r:embed="rId5"/>
                <a:stretch>
                  <a:fillRect l="-5677" b="-4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D731F368-4399-417E-81C0-894033E8AE51}"/>
                  </a:ext>
                </a:extLst>
              </p:cNvPr>
              <p:cNvSpPr txBox="1"/>
              <p:nvPr/>
            </p:nvSpPr>
            <p:spPr>
              <a:xfrm>
                <a:off x="7962113" y="5161474"/>
                <a:ext cx="1154455" cy="120327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(C)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6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27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>
                  <a:lnSpc>
                    <a:spcPct val="114000"/>
                  </a:lnSpc>
                </a:pPr>
                <a:r>
                  <a:rPr lang="pt-BR" sz="2200" dirty="0">
                    <a:latin typeface="Arial Narrow" panose="020B0606020202030204" pitchFamily="34" charset="0"/>
                  </a:rPr>
                  <a:t>(D)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19</m:t>
                        </m:r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D731F368-4399-417E-81C0-894033E8AE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62113" y="5161474"/>
                <a:ext cx="1154455" cy="1203278"/>
              </a:xfrm>
              <a:prstGeom prst="rect">
                <a:avLst/>
              </a:prstGeom>
              <a:blipFill>
                <a:blip r:embed="rId6"/>
                <a:stretch>
                  <a:fillRect l="-6842" b="-152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7374921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1883ABA-5893-D415-A630-42EE8AC932CD}"/>
                  </a:ext>
                </a:extLst>
              </p:cNvPr>
              <p:cNvSpPr txBox="1"/>
              <p:nvPr/>
            </p:nvSpPr>
            <p:spPr>
              <a:xfrm>
                <a:off x="0" y="563803"/>
                <a:ext cx="6025896" cy="34368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Item 2. </a:t>
                </a:r>
                <a:r>
                  <a:rPr lang="pt-BR" sz="2200" dirty="0">
                    <a:latin typeface="Arial Narrow" panose="020B0606020202030204" pitchFamily="34" charset="0"/>
                  </a:rPr>
                  <a:t>Observe a fração. 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𝟖</m:t>
                          </m:r>
                        </m:num>
                        <m:den>
                          <m:r>
                            <a:rPr lang="pt-BR" sz="22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den>
                      </m:f>
                    </m:oMath>
                  </m:oMathPara>
                </a14:m>
                <a:endParaRPr lang="pt-BR" sz="2200" b="1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 representação decimal dessa fração é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(A) 0,40.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(B) 0,85.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(C) 1,60.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(D) 8,50.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31883ABA-5893-D415-A630-42EE8AC932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563803"/>
                <a:ext cx="6025896" cy="3436838"/>
              </a:xfrm>
              <a:prstGeom prst="rect">
                <a:avLst/>
              </a:prstGeom>
              <a:blipFill>
                <a:blip r:embed="rId3"/>
                <a:stretch>
                  <a:fillRect l="-1314" t="-1064" b="-2837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Imagem 3">
            <a:extLst>
              <a:ext uri="{FF2B5EF4-FFF2-40B4-BE49-F238E27FC236}">
                <a16:creationId xmlns:a16="http://schemas.microsoft.com/office/drawing/2014/main" id="{E46D1062-CEBE-F54B-3BE3-7A18BB08FC2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81280" y="4144834"/>
            <a:ext cx="3960000" cy="825332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7A80458E-E4EE-14A8-D809-BFEA9B57D4D7}"/>
              </a:ext>
            </a:extLst>
          </p:cNvPr>
          <p:cNvSpPr txBox="1"/>
          <p:nvPr/>
        </p:nvSpPr>
        <p:spPr>
          <a:xfrm>
            <a:off x="81280" y="5114359"/>
            <a:ext cx="594461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latin typeface="Arial Narrow" panose="020B0606020202030204" pitchFamily="34" charset="0"/>
              </a:rPr>
              <a:t>A RETA NUMÉRICA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Observe a reta numérica entre 0 e 1. Ela foi dividida em 10 partes de mesma medida, ou seja, cada segmento representa 0,1 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C7965D6-2C94-CB96-9BDA-32DA55589C8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73834" y="839862"/>
            <a:ext cx="4953691" cy="75258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BCC6A158-D4D7-9E92-3A6D-AF6E50AF69B7}"/>
              </a:ext>
            </a:extLst>
          </p:cNvPr>
          <p:cNvSpPr txBox="1"/>
          <p:nvPr/>
        </p:nvSpPr>
        <p:spPr>
          <a:xfrm>
            <a:off x="6096000" y="1696319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O ponto P, em destaque, representa o número 0,3 pois está a três divisões da origem (zero). Observe o que ocorre quando dividimos o intervalo entre 0 e 1 em 5 partes iguais. 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4A8F20BF-0920-E2D9-7A30-7B34C35014C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81576" y="3246746"/>
            <a:ext cx="3924848" cy="1971950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0AADB570-A534-9B82-0728-94FF188B9D2A}"/>
              </a:ext>
            </a:extLst>
          </p:cNvPr>
          <p:cNvSpPr txBox="1"/>
          <p:nvPr/>
        </p:nvSpPr>
        <p:spPr>
          <a:xfrm>
            <a:off x="6096000" y="5322573"/>
            <a:ext cx="60147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Agora, observe a reta, entre os números 0 e 0,1, que foi dividida em 10 partes iguais, ou seja, cada segmento representa 0,01.</a:t>
            </a:r>
          </a:p>
        </p:txBody>
      </p:sp>
    </p:spTree>
    <p:extLst>
      <p:ext uri="{BB962C8B-B14F-4D97-AF65-F5344CB8AC3E}">
        <p14:creationId xmlns:p14="http://schemas.microsoft.com/office/powerpoint/2010/main" val="34920374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E639BF1-9BBA-BDDF-0B91-D098F23E9A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257" y="933213"/>
            <a:ext cx="5309691" cy="74013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478F8B5-BE6C-B9EE-65C1-AF2F76A84E8E}"/>
                  </a:ext>
                </a:extLst>
              </p:cNvPr>
              <p:cNvSpPr txBox="1"/>
              <p:nvPr/>
            </p:nvSpPr>
            <p:spPr>
              <a:xfrm>
                <a:off x="1524" y="1794224"/>
                <a:ext cx="6094476" cy="229383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 ponto Q, em destaque, representa o número 0,07, pois está a sete divisões da origem (zero).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Dessa forma, é possível identificar, na reta numérica, os números decimais e as frações correspondentes a eles. </a:t>
                </a: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Exemplo: </a:t>
                </a:r>
                <a:r>
                  <a:rPr lang="pt-BR" sz="2200" dirty="0">
                    <a:latin typeface="Arial Narrow" panose="020B0606020202030204" pitchFamily="34" charset="0"/>
                  </a:rPr>
                  <a:t>Observe a representação do número 0,25 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, na reta numérica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E478F8B5-BE6C-B9EE-65C1-AF2F76A84E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1794224"/>
                <a:ext cx="6094476" cy="2293833"/>
              </a:xfrm>
              <a:prstGeom prst="rect">
                <a:avLst/>
              </a:prstGeom>
              <a:blipFill>
                <a:blip r:embed="rId3"/>
                <a:stretch>
                  <a:fillRect l="-1300" t="-1326" r="-1300" b="-31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FED86D50-C84A-2645-EC3D-774D733E36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835" y="4038206"/>
            <a:ext cx="4534533" cy="281979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C829E8E-7537-20EA-90E1-EBAB2FCCCAB1}"/>
                  </a:ext>
                </a:extLst>
              </p:cNvPr>
              <p:cNvSpPr txBox="1"/>
              <p:nvPr/>
            </p:nvSpPr>
            <p:spPr>
              <a:xfrm>
                <a:off x="6096000" y="856625"/>
                <a:ext cx="6028944" cy="54496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 número 0,25 está entre o número 0,2 e 0,3 e à 5 divisões do número 0,2.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 número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pode ser localizado ao se dividir o intervalo entre 0 e 1 em 4 partes iguais. Assim,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está na primeira marcação da reta.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Note que ambos os números estão localizados à mesma distância de zero, pois são correspondentes.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ctr"/>
                <a:r>
                  <a:rPr lang="pt-BR" sz="2200" b="1" dirty="0">
                    <a:latin typeface="Arial Narrow" panose="020B0606020202030204" pitchFamily="34" charset="0"/>
                  </a:rPr>
                  <a:t>ORDENAÇÃO DE NÚMEROS RACIONAIS </a:t>
                </a:r>
              </a:p>
              <a:p>
                <a:pPr algn="ctr"/>
                <a:endParaRPr lang="pt-BR" sz="2200" b="1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Para ordenar números decimais devemos comparar a parte inteira e a parte decimal e, assim, colocá-las em ordem crescente ou decrescente.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Exemplo: Para ordenar os números decimais </a:t>
                </a:r>
                <a14:m>
                  <m:oMath xmlns:m="http://schemas.openxmlformats.org/officeDocument/2006/math">
                    <m:r>
                      <a:rPr lang="pt-BR" sz="2200" b="1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pt-BR" sz="2200" b="1" i="0" dirty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,187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; </a:t>
                </a:r>
                <a14:m>
                  <m:oMath xmlns:m="http://schemas.openxmlformats.org/officeDocument/2006/math">
                    <m:r>
                      <a:rPr lang="pt-BR" sz="2200" b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pt-BR" sz="22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,644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pt-BR" sz="22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,18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, seguimos o passo a passo: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1C829E8E-7537-20EA-90E1-EBAB2FCCCA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56625"/>
                <a:ext cx="6028944" cy="5449697"/>
              </a:xfrm>
              <a:prstGeom prst="rect">
                <a:avLst/>
              </a:prstGeom>
              <a:blipFill>
                <a:blip r:embed="rId5"/>
                <a:stretch>
                  <a:fillRect l="-1314" t="-671" r="-1314" b="-134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3681283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9139507-D5E2-D6B2-D1A6-E58EB5C960A5}"/>
                  </a:ext>
                </a:extLst>
              </p:cNvPr>
              <p:cNvSpPr txBox="1"/>
              <p:nvPr/>
            </p:nvSpPr>
            <p:spPr>
              <a:xfrm>
                <a:off x="1524" y="703416"/>
                <a:ext cx="6094476" cy="552285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200" b="1" dirty="0">
                    <a:latin typeface="Arial Narrow" panose="020B0606020202030204" pitchFamily="34" charset="0"/>
                  </a:rPr>
                  <a:t>1. </a:t>
                </a:r>
                <a:r>
                  <a:rPr lang="pt-BR" sz="2200" dirty="0">
                    <a:latin typeface="Arial Narrow" panose="020B0606020202030204" pitchFamily="34" charset="0"/>
                  </a:rPr>
                  <a:t>Comparar as partes inteiras dos números e </a:t>
                </a:r>
                <a:r>
                  <a:rPr lang="pt-BR" sz="2200" u="sng" dirty="0">
                    <a:latin typeface="Arial Narrow" panose="020B0606020202030204" pitchFamily="34" charset="0"/>
                  </a:rPr>
                  <a:t>colocá-las em ordem crescente ou decrescente.</a:t>
                </a:r>
              </a:p>
              <a:p>
                <a:r>
                  <a:rPr lang="pt-BR" sz="2200" dirty="0">
                    <a:latin typeface="Arial Narrow" panose="020B0606020202030204" pitchFamily="34" charset="0"/>
                  </a:rPr>
                  <a:t>Como </a:t>
                </a:r>
                <a14:m>
                  <m:oMath xmlns:m="http://schemas.openxmlformats.org/officeDocument/2006/math">
                    <m:r>
                      <a:rPr lang="pt-BR" sz="2200" b="1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pt-BR" sz="2200" b="0" i="0" dirty="0" smtClean="0">
                        <a:latin typeface="Cambria Math" panose="02040503050406030204" pitchFamily="18" charset="0"/>
                      </a:rPr>
                      <m:t>&lt;4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4=4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então em ordem crescente temos: </a:t>
                </a:r>
                <a14:m>
                  <m:oMath xmlns:m="http://schemas.openxmlformats.org/officeDocument/2006/math">
                    <m:r>
                      <a:rPr lang="pt-BR" sz="2200" b="1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pt-BR" sz="2200" b="1" i="0" dirty="0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pt-BR" sz="2200" b="1" i="0" dirty="0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0" dirty="0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pt-BR" sz="2200" b="1" i="0" dirty="0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</a:t>
                </a: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2</a:t>
                </a:r>
                <a:r>
                  <a:rPr lang="pt-BR" sz="2200" dirty="0">
                    <a:latin typeface="Arial Narrow" panose="020B0606020202030204" pitchFamily="34" charset="0"/>
                  </a:rPr>
                  <a:t>. Quando se tem partes inteiras iguais, como o </a:t>
                </a:r>
                <a14:m>
                  <m:oMath xmlns:m="http://schemas.openxmlformats.org/officeDocument/2006/math"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é necessário comparar os décimos e colocá-los em ordem. Note que,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4,</m:t>
                    </m:r>
                    <m:bar>
                      <m:barPr>
                        <m:pos m:val="bot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ba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=4,</m:t>
                    </m:r>
                    <m:bar>
                      <m:barPr>
                        <m:pos m:val="bot"/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ba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então a ordem crescente é </a:t>
                </a:r>
                <a14:m>
                  <m:oMath xmlns:m="http://schemas.openxmlformats.org/officeDocument/2006/math">
                    <m:r>
                      <a:rPr lang="pt-BR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pt-BR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; 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; 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sz="2200" u="sng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3. </a:t>
                </a:r>
                <a:r>
                  <a:rPr lang="pt-BR" sz="2200" dirty="0">
                    <a:latin typeface="Arial Narrow" panose="020B0606020202030204" pitchFamily="34" charset="0"/>
                  </a:rPr>
                  <a:t>Compara-se os centésimos e depois coloca-os em ordem. Como </a:t>
                </a:r>
                <a14:m>
                  <m:oMath xmlns:m="http://schemas.openxmlformats.org/officeDocument/2006/math">
                    <m:r>
                      <a:rPr lang="pt-BR" sz="22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pt-BR" sz="2200" b="1" i="0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pt-BR" sz="2200" b="1" i="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0" dirty="0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𝟏𝟖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então a ordem crescente é: </a:t>
                </a:r>
                <a14:m>
                  <m:oMath xmlns:m="http://schemas.openxmlformats.org/officeDocument/2006/math">
                    <m:r>
                      <a:rPr lang="pt-BR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pt-BR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𝟔𝟒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; 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;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𝟏𝟖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4. </a:t>
                </a:r>
                <a:r>
                  <a:rPr lang="pt-BR" sz="2200" dirty="0">
                    <a:latin typeface="Arial Narrow" panose="020B0606020202030204" pitchFamily="34" charset="0"/>
                  </a:rPr>
                  <a:t>Como os centésimos também são iguais, será necessário comparar as outras casas decimais para averiguar qual número é maior. Reescrevendo 0,08 como 0,080, temos que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4,180&lt;4,187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então a ordem crescente é</a:t>
                </a:r>
                <a:r>
                  <a:rPr lang="pt-BR" sz="2200" dirty="0">
                    <a:solidFill>
                      <a:srgbClr val="FF0000"/>
                    </a:solidFill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pt-BR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pt-BR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𝟔𝟒𝟒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; </m:t>
                    </m:r>
                    <m:r>
                      <a:rPr lang="pt-BR" sz="2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  <m:r>
                      <a:rPr lang="pt-BR" sz="2200" b="1" i="1" smtClean="0">
                        <a:latin typeface="Cambria Math" panose="02040503050406030204" pitchFamily="18" charset="0"/>
                      </a:rPr>
                      <m:t>; </m:t>
                    </m:r>
                    <m:r>
                      <a:rPr lang="pt-BR" sz="2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𝟏𝟖𝟕</m:t>
                    </m:r>
                    <m:r>
                      <a:rPr lang="pt-BR" sz="2200" b="1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sz="2200" b="1" u="sng" dirty="0">
                  <a:latin typeface="Arial Narrow" panose="020B0606020202030204" pitchFamily="34" charset="0"/>
                </a:endParaRP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99139507-D5E2-D6B2-D1A6-E58EB5C960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703416"/>
                <a:ext cx="6094476" cy="5522859"/>
              </a:xfrm>
              <a:prstGeom prst="rect">
                <a:avLst/>
              </a:prstGeom>
              <a:blipFill>
                <a:blip r:embed="rId2"/>
                <a:stretch>
                  <a:fillRect l="-1300" t="-662" r="-1700" b="-143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777A7B4-F2E4-DD44-B273-806559CDB094}"/>
                  </a:ext>
                </a:extLst>
              </p:cNvPr>
              <p:cNvSpPr txBox="1"/>
              <p:nvPr/>
            </p:nvSpPr>
            <p:spPr>
              <a:xfrm>
                <a:off x="6096000" y="703416"/>
                <a:ext cx="6019800" cy="21236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Dessa forma, comparando estes números e, organizando-os em ordem crescente, temos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pt-BR" sz="2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2200" b="1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𝟔𝟒𝟒</m:t>
                      </m:r>
                      <m:r>
                        <a:rPr lang="pt-BR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pt-BR" sz="22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22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2200" b="1" i="1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</a:rPr>
                        <m:t>𝟏𝟖𝟎</m:t>
                      </m:r>
                      <m:r>
                        <a:rPr lang="pt-BR" sz="2200" b="1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pt-BR" sz="2200" b="1" i="1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pt-BR" sz="22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pt-BR" sz="22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pt-BR" sz="2200" b="1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𝟏𝟖𝟕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Representando esses números na reta numérica, temos</a:t>
                </a:r>
              </a:p>
            </p:txBody>
          </p:sp>
        </mc:Choice>
        <mc:Fallback xmlns="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777A7B4-F2E4-DD44-B273-806559CDB0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03416"/>
                <a:ext cx="6019800" cy="2123658"/>
              </a:xfrm>
              <a:prstGeom prst="rect">
                <a:avLst/>
              </a:prstGeom>
              <a:blipFill>
                <a:blip r:embed="rId3"/>
                <a:stretch>
                  <a:fillRect l="-1316" t="-1433" r="-1215" b="-515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78F46E16-DD8C-B819-82DC-8CE74CC0FE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72784" y="3012103"/>
            <a:ext cx="5654729" cy="15376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3190A21-3148-06FC-8A6A-344ADD4A1E36}"/>
                  </a:ext>
                </a:extLst>
              </p:cNvPr>
              <p:cNvSpPr txBox="1"/>
              <p:nvPr/>
            </p:nvSpPr>
            <p:spPr>
              <a:xfrm>
                <a:off x="6051804" y="4639348"/>
                <a:ext cx="6140196" cy="17851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Observe que, o número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𝟑</m:t>
                    </m:r>
                    <m:r>
                      <a:rPr lang="pt-BR" sz="2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𝟔𝟒𝟒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que os números está entre 3,6 e 3,7 e que os números </a:t>
                </a: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𝟏𝟖𝟎</m:t>
                    </m:r>
                    <m:r>
                      <a:rPr lang="pt-BR" sz="2200" b="1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pt-BR" sz="2200" b="1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e</m:t>
                    </m:r>
                    <m:r>
                      <a:rPr lang="pt-BR" sz="2200" b="1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𝟏𝟖𝟕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estão entre 4,1 e 4,2. Assim, podemos dizer que da mesma forma que há números decimais entre inteiros, há outros números decimais, entre outros decimais.</a:t>
                </a:r>
              </a:p>
            </p:txBody>
          </p:sp>
        </mc:Choice>
        <mc:Fallback xmlns="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33190A21-3148-06FC-8A6A-344ADD4A1E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1804" y="4639348"/>
                <a:ext cx="6140196" cy="1785104"/>
              </a:xfrm>
              <a:prstGeom prst="rect">
                <a:avLst/>
              </a:prstGeom>
              <a:blipFill>
                <a:blip r:embed="rId5"/>
                <a:stretch>
                  <a:fillRect l="-1291" t="-2048" r="-1291" b="-648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6082609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3E2B8B9-0580-1197-FCFE-026C42F964F8}"/>
              </a:ext>
            </a:extLst>
          </p:cNvPr>
          <p:cNvSpPr txBox="1"/>
          <p:nvPr/>
        </p:nvSpPr>
        <p:spPr>
          <a:xfrm>
            <a:off x="1524" y="669512"/>
            <a:ext cx="6094476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Em situações similares, podemos ordenar e/ou com parar frações e suas representações na forma decimal. 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Isso acontece, pois a reta numérica é um conjunto de infinitos pontos e entre dois números, decimais ou fracionários, existe sempre um outro número decimal ou fracionário.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A1E2F83-9023-6B65-62CE-95CB3A6497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8762" y="1526012"/>
            <a:ext cx="2880000" cy="1531915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A8FC9806-176F-E122-BADD-ABF6B5ECB7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8762" y="4546206"/>
            <a:ext cx="2880000" cy="1592470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DECA1318-3D83-CE1D-AAEE-AC548AFD7D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6202045" y="740664"/>
            <a:ext cx="2880000" cy="7316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420D4644-84FF-E302-9ED1-C821AA8C3826}"/>
              </a:ext>
            </a:extLst>
          </p:cNvPr>
          <p:cNvSpPr txBox="1"/>
          <p:nvPr/>
        </p:nvSpPr>
        <p:spPr>
          <a:xfrm>
            <a:off x="6096000" y="1577701"/>
            <a:ext cx="602894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14. </a:t>
            </a:r>
            <a:r>
              <a:rPr lang="pt-BR" sz="2200" dirty="0">
                <a:latin typeface="Arial Narrow" panose="020B0606020202030204" pitchFamily="34" charset="0"/>
              </a:rPr>
              <a:t>Sobre a posição dos números na reta numérica, classifique cada sentença, a seguir, como verdadeira (V) ou falsa (F).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  ) O número 1,2 está entre os números 1 e 1,3.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  ) O número 4,6 está entre os números 4 e 5.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  ) O número 1,2 está entre os números 1,1 e 1,15.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  ) O número 2,9 é maior que 2,09.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  ) O número 1,05 é maior que 1,1.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  ) O número 1,5 é maior que 1,45.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  ) O número 5,04 está entre os números 5,1 e 5,2.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  ) O número 8,5 está à esquerda do número 8,9.</a:t>
            </a:r>
          </a:p>
        </p:txBody>
      </p:sp>
    </p:spTree>
    <p:extLst>
      <p:ext uri="{BB962C8B-B14F-4D97-AF65-F5344CB8AC3E}">
        <p14:creationId xmlns:p14="http://schemas.microsoft.com/office/powerpoint/2010/main" val="191485623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61904AD-3209-94A0-4FDF-DACF484E2590}"/>
                  </a:ext>
                </a:extLst>
              </p:cNvPr>
              <p:cNvSpPr txBox="1"/>
              <p:nvPr/>
            </p:nvSpPr>
            <p:spPr>
              <a:xfrm>
                <a:off x="66294" y="710107"/>
                <a:ext cx="6029706" cy="208262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15. </a:t>
                </a:r>
                <a:r>
                  <a:rPr lang="pt-BR" sz="2200" dirty="0">
                    <a:latin typeface="Arial Narrow" panose="020B0606020202030204" pitchFamily="34" charset="0"/>
                  </a:rPr>
                  <a:t>Observe os números a seguir. 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3,75 ; 2,15 ;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 ;2,2 ;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18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 ;1,6; 0,25 ; 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13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20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Ordene essa lista em ordem decrescente.</a:t>
                </a:r>
              </a:p>
            </p:txBody>
          </p:sp>
        </mc:Choice>
        <mc:Fallback xmlns="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61904AD-3209-94A0-4FDF-DACF484E25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94" y="710107"/>
                <a:ext cx="6029706" cy="2082621"/>
              </a:xfrm>
              <a:prstGeom prst="rect">
                <a:avLst/>
              </a:prstGeom>
              <a:blipFill>
                <a:blip r:embed="rId2"/>
                <a:stretch>
                  <a:fillRect l="-1314" t="-1754" b="-526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A0E79C58-8BC9-76D7-2C2D-7ED7FE7A1ADE}"/>
              </a:ext>
            </a:extLst>
          </p:cNvPr>
          <p:cNvSpPr txBox="1"/>
          <p:nvPr/>
        </p:nvSpPr>
        <p:spPr>
          <a:xfrm>
            <a:off x="6132210" y="770543"/>
            <a:ext cx="602970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16</a:t>
            </a:r>
            <a:r>
              <a:rPr lang="pt-BR" sz="2200" dirty="0">
                <a:latin typeface="Arial Narrow" panose="020B0606020202030204" pitchFamily="34" charset="0"/>
              </a:rPr>
              <a:t>. Cada reta, a seguir, está subdividida em segmentos de mesma medida. Em cada caso, identifique o número decimal correspondente ao ponto marcado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1C24705-FD21-C849-D109-E2924EF753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5799" y="1944100"/>
            <a:ext cx="5032218" cy="3157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35613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B2ECF15-DEC5-10F1-8C08-64CE2140EC76}"/>
              </a:ext>
            </a:extLst>
          </p:cNvPr>
          <p:cNvSpPr txBox="1"/>
          <p:nvPr/>
        </p:nvSpPr>
        <p:spPr>
          <a:xfrm>
            <a:off x="0" y="702302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17</a:t>
            </a:r>
            <a:r>
              <a:rPr lang="pt-BR" sz="2200" dirty="0">
                <a:latin typeface="Arial Narrow" panose="020B0606020202030204" pitchFamily="34" charset="0"/>
              </a:rPr>
              <a:t>. Observe os números decimais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B2B90BE5-6331-489C-60DA-4C2BA07A20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9236" y="1228434"/>
            <a:ext cx="2896004" cy="143847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F42319D-DD5F-9F0C-0ED1-2D37F4379FBC}"/>
              </a:ext>
            </a:extLst>
          </p:cNvPr>
          <p:cNvSpPr txBox="1"/>
          <p:nvPr/>
        </p:nvSpPr>
        <p:spPr>
          <a:xfrm>
            <a:off x="68580" y="2666910"/>
            <a:ext cx="602589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Represente em cada espaço, da reta numérica, o número correspondente: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1720BB4-F529-B0B0-F9EA-6B40FE8003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140" y="3562798"/>
            <a:ext cx="4658396" cy="197661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FB86A7FD-69EB-853E-7208-E71A63B85C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21908" y="769880"/>
            <a:ext cx="6001588" cy="1733792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2AE436D8-C702-6E72-2F7D-ECE20689C94D}"/>
              </a:ext>
            </a:extLst>
          </p:cNvPr>
          <p:cNvSpPr txBox="1"/>
          <p:nvPr/>
        </p:nvSpPr>
        <p:spPr>
          <a:xfrm>
            <a:off x="6121908" y="2513021"/>
            <a:ext cx="6001512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Item 1. </a:t>
            </a:r>
            <a:r>
              <a:rPr lang="pt-BR" sz="2200" dirty="0">
                <a:latin typeface="Arial Narrow" panose="020B0606020202030204" pitchFamily="34" charset="0"/>
              </a:rPr>
              <a:t>Observe a reta numérica, a seguir, que foi subdividida em segmentos de mesma medida. Nessa reta, estão faltando dois números, indicados nas lacunas. </a:t>
            </a: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DB14952F-E96A-1F1A-B399-4434FA201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786" y="4107583"/>
            <a:ext cx="4039164" cy="241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00282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F9882AA-1232-36E3-91EE-1A3677F9AC47}"/>
              </a:ext>
            </a:extLst>
          </p:cNvPr>
          <p:cNvSpPr txBox="1"/>
          <p:nvPr/>
        </p:nvSpPr>
        <p:spPr>
          <a:xfrm>
            <a:off x="75438" y="746683"/>
            <a:ext cx="609447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Quais são os números que completam as lacunas indicadas?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(A) 4,1 e 4,9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(B) 4,2 e 4,6 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(C) 4,2 e 4,8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(D) 4,6 e 4,9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BB1A3D5E-3CAA-13C4-44BF-7338EB3D32C8}"/>
              </a:ext>
            </a:extLst>
          </p:cNvPr>
          <p:cNvSpPr txBox="1"/>
          <p:nvPr/>
        </p:nvSpPr>
        <p:spPr>
          <a:xfrm>
            <a:off x="70866" y="2988302"/>
            <a:ext cx="6025134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Item 2</a:t>
            </a:r>
            <a:r>
              <a:rPr lang="pt-BR" sz="2200" dirty="0">
                <a:latin typeface="Arial Narrow" panose="020B0606020202030204" pitchFamily="34" charset="0"/>
              </a:rPr>
              <a:t>. Observe a reta numérica subdividida em partes iguais.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Os pontos P, Q e R correspondem, respectivamente, os números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(A) 7 ; 6 e 9.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(B) 6,5 ; 7 e 9.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(C) 7 ; 8 e 9,5.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(D) 6,5 ; 7,5 e 9,5.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0525641-5F42-DFD6-E906-E1B694F9A3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9676" y="3869697"/>
            <a:ext cx="5906324" cy="790685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8556251C-E634-75D7-A79F-23A93695E4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6169914" y="746683"/>
            <a:ext cx="3960000" cy="81635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7F435E9-8AF6-A20A-06A4-2DF3EB6E3F96}"/>
              </a:ext>
            </a:extLst>
          </p:cNvPr>
          <p:cNvSpPr txBox="1"/>
          <p:nvPr/>
        </p:nvSpPr>
        <p:spPr>
          <a:xfrm>
            <a:off x="6096000" y="1619546"/>
            <a:ext cx="6020562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dirty="0">
                <a:latin typeface="Arial Narrow" panose="020B0606020202030204" pitchFamily="34" charset="0"/>
              </a:rPr>
              <a:t>OPERAÇÕES COM NÚMEROS DECIMAIS </a:t>
            </a:r>
          </a:p>
          <a:p>
            <a:pPr algn="ctr"/>
            <a:endParaRPr lang="pt-BR" sz="2200" b="1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solidFill>
                  <a:srgbClr val="0070C0"/>
                </a:solidFill>
                <a:latin typeface="Arial Narrow" panose="020B0606020202030204" pitchFamily="34" charset="0"/>
              </a:rPr>
              <a:t>• </a:t>
            </a:r>
            <a:r>
              <a:rPr lang="pt-BR" sz="2200" b="1" dirty="0">
                <a:solidFill>
                  <a:srgbClr val="0070C0"/>
                </a:solidFill>
                <a:latin typeface="Arial Narrow" panose="020B0606020202030204" pitchFamily="34" charset="0"/>
              </a:rPr>
              <a:t>Na adição e subtração de números decimais</a:t>
            </a:r>
            <a:r>
              <a:rPr lang="pt-BR" sz="2200" dirty="0">
                <a:latin typeface="Arial Narrow" panose="020B0606020202030204" pitchFamily="34" charset="0"/>
              </a:rPr>
              <a:t>, deve-se operar cada algarismo da primeira parcela com seu respectivo correspondente na mesma casa decimal (valor posicional) da segunda parcela, ou seja, décimos são somados/subtraídos com décimos, centésimos com centésimos e milésimos com milésimos, caso necessário, complete com zeros as casas decimais que faltaram. </a:t>
            </a:r>
            <a:endParaRPr lang="pt-BR" sz="2200" b="1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316842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B5DC50-8E26-EE5A-C725-67FF3502B2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836" y="1129733"/>
            <a:ext cx="5915851" cy="217200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627A902-D89C-5CE1-B419-474F00AEF0D5}"/>
              </a:ext>
            </a:extLst>
          </p:cNvPr>
          <p:cNvSpPr txBox="1"/>
          <p:nvPr/>
        </p:nvSpPr>
        <p:spPr>
          <a:xfrm>
            <a:off x="90836" y="698846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Exemplos: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D8BCC6F-AEAF-F8FC-51EC-0A78E617F68A}"/>
              </a:ext>
            </a:extLst>
          </p:cNvPr>
          <p:cNvSpPr txBox="1"/>
          <p:nvPr/>
        </p:nvSpPr>
        <p:spPr>
          <a:xfrm>
            <a:off x="90835" y="3301736"/>
            <a:ext cx="591585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• </a:t>
            </a:r>
            <a:r>
              <a:rPr lang="pt-BR" sz="2200" b="1" dirty="0">
                <a:solidFill>
                  <a:srgbClr val="0070C0"/>
                </a:solidFill>
                <a:latin typeface="Arial Narrow" panose="020B0606020202030204" pitchFamily="34" charset="0"/>
              </a:rPr>
              <a:t>Na multiplicação com números decimais</a:t>
            </a:r>
            <a:r>
              <a:rPr lang="pt-BR" sz="2200" dirty="0">
                <a:latin typeface="Arial Narrow" panose="020B0606020202030204" pitchFamily="34" charset="0"/>
              </a:rPr>
              <a:t>, efetua-se a multiplicação entre os fatores e, no resultado, coloca-se a vírgula na casa decimal, que corresponde à soma da quantidade das casas decimais dos fatores.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B81D789B-2D71-C810-8582-D32AF1258C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3729" y="4804801"/>
            <a:ext cx="4048690" cy="1857634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1D4362B-CF10-C362-54F6-98EB00847705}"/>
                  </a:ext>
                </a:extLst>
              </p:cNvPr>
              <p:cNvSpPr txBox="1"/>
              <p:nvPr/>
            </p:nvSpPr>
            <p:spPr>
              <a:xfrm>
                <a:off x="6185312" y="729623"/>
                <a:ext cx="5915851" cy="574503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Isso acontece, pois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3,25=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325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pt-BR" sz="2200" b="0" i="1" smtClean="0">
                          <a:latin typeface="Cambria Math" panose="02040503050406030204" pitchFamily="18" charset="0"/>
                        </a:rPr>
                        <m:t>e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 5,42=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542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Assim, 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3,25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×5,42=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352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542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325×542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100×100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176 150 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10 000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=17,615</m:t>
                      </m:r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• </a:t>
                </a:r>
                <a:r>
                  <a:rPr lang="pt-BR" sz="2200" b="1" dirty="0">
                    <a:solidFill>
                      <a:srgbClr val="0070C0"/>
                    </a:solidFill>
                    <a:latin typeface="Arial Narrow" panose="020B0606020202030204" pitchFamily="34" charset="0"/>
                  </a:rPr>
                  <a:t>Na divisão com números decimais</a:t>
                </a:r>
                <a:r>
                  <a:rPr lang="pt-BR" sz="2200" dirty="0">
                    <a:latin typeface="Arial Narrow" panose="020B0606020202030204" pitchFamily="34" charset="0"/>
                  </a:rPr>
                  <a:t>, podemos realizar os seguintes passos: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1) Verificar e igualar o número de casas decimais: se necessário, adicione zeros ao número com menos casas decimais para que ambos tenham o mesmo número de casas decimais após a vírgula;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2) Multiplicar o dividendo e o divisor pela mesma potência de 10 (10, 100, 1000, ...), de acordo com o número de casas decimais; </a:t>
                </a:r>
              </a:p>
            </p:txBody>
          </p:sp>
        </mc:Choice>
        <mc:Fallback xmlns="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F1D4362B-CF10-C362-54F6-98EB008477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312" y="729623"/>
                <a:ext cx="5915851" cy="5745034"/>
              </a:xfrm>
              <a:prstGeom prst="rect">
                <a:avLst/>
              </a:prstGeom>
              <a:blipFill>
                <a:blip r:embed="rId4"/>
                <a:stretch>
                  <a:fillRect l="-1340" t="-637" r="-1340" b="-127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5145557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3B339BDE-B0B4-0BE6-9950-DF6D54CC25CE}"/>
              </a:ext>
            </a:extLst>
          </p:cNvPr>
          <p:cNvSpPr txBox="1"/>
          <p:nvPr/>
        </p:nvSpPr>
        <p:spPr>
          <a:xfrm>
            <a:off x="1524" y="675984"/>
            <a:ext cx="609447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3) Realize a divisão com os números obtidos, encontrando assim o resultado (quociente).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Exemplo 1: Observe as operações a seguir. </a:t>
            </a:r>
          </a:p>
          <a:p>
            <a:pPr algn="ctr"/>
            <a:r>
              <a:rPr lang="pt-BR" sz="2200" b="1" dirty="0">
                <a:solidFill>
                  <a:srgbClr val="0070C0"/>
                </a:solidFill>
                <a:latin typeface="Arial Narrow" panose="020B0606020202030204" pitchFamily="34" charset="0"/>
              </a:rPr>
              <a:t>8,4 ÷ 0,2 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Que, sendo escrita no algoritmo da divisão, temos: 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E6CC4D9F-AF67-435C-464B-BCA1807F48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2682" y="2559428"/>
            <a:ext cx="2857899" cy="93358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904D781-F65C-039A-EC25-62BB909D2D73}"/>
              </a:ext>
            </a:extLst>
          </p:cNvPr>
          <p:cNvSpPr txBox="1"/>
          <p:nvPr/>
        </p:nvSpPr>
        <p:spPr>
          <a:xfrm>
            <a:off x="0" y="3591348"/>
            <a:ext cx="609447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A grande dificuldade encontrada por grande parte das pessoas, nessa divisão, é a presença da vírgula nos números, portanto caso essa vírgula pudesse ser “retira da”, facilitaria a realização da divisão.</a:t>
            </a: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20FB08FB-7138-85BA-BA2D-D731DC919A71}"/>
              </a:ext>
            </a:extLst>
          </p:cNvPr>
          <p:cNvSpPr txBox="1"/>
          <p:nvPr/>
        </p:nvSpPr>
        <p:spPr>
          <a:xfrm>
            <a:off x="6094476" y="783595"/>
            <a:ext cx="61356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solidFill>
                  <a:srgbClr val="FF2C76"/>
                </a:solidFill>
                <a:latin typeface="Arial Narrow" panose="020B0606020202030204" pitchFamily="34" charset="0"/>
              </a:rPr>
              <a:t>Vamos usar a calculadora?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7E6228E3-BC60-B93F-5B25-EFA945C2D8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57103" y="1268485"/>
            <a:ext cx="3960000" cy="2268859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4E76FA56-81B2-75E0-077E-B349CE3ED88D}"/>
              </a:ext>
            </a:extLst>
          </p:cNvPr>
          <p:cNvSpPr txBox="1"/>
          <p:nvPr/>
        </p:nvSpPr>
        <p:spPr>
          <a:xfrm>
            <a:off x="6094476" y="3591347"/>
            <a:ext cx="608304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Perceba que se multiplicarmos o numerador e denominador por 10, a vírgula se “deslocará” uma casa para direita e a divisão passará a ser</a:t>
            </a:r>
          </a:p>
          <a:p>
            <a:pPr algn="ctr"/>
            <a:r>
              <a:rPr lang="pt-BR" sz="2200" b="1" i="0" u="none" strike="noStrike" baseline="0" dirty="0">
                <a:solidFill>
                  <a:srgbClr val="FF2C76"/>
                </a:solidFill>
                <a:latin typeface="Arial Narrow" panose="020B0606020202030204" pitchFamily="34" charset="0"/>
              </a:rPr>
              <a:t>84 ÷ 2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Essa divisão é mais simples, que</a:t>
            </a:r>
          </a:p>
          <a:p>
            <a:pPr algn="ctr"/>
            <a:r>
              <a:rPr lang="pt-BR" sz="2200" b="1" i="0" u="none" strike="noStrike" baseline="0" dirty="0">
                <a:solidFill>
                  <a:srgbClr val="FF2C76"/>
                </a:solidFill>
                <a:latin typeface="Arial Narrow" panose="020B0606020202030204" pitchFamily="34" charset="0"/>
              </a:rPr>
              <a:t>8,4 ÷ 0,2</a:t>
            </a:r>
          </a:p>
          <a:p>
            <a:pPr algn="just"/>
            <a:r>
              <a:rPr lang="pt-BR" sz="2200" dirty="0">
                <a:solidFill>
                  <a:srgbClr val="000000"/>
                </a:solidFill>
                <a:latin typeface="Arial Narrow" panose="020B0606020202030204" pitchFamily="34" charset="0"/>
              </a:rPr>
              <a:t>mas tem como resultado o quociente (resultado), que é 42.</a:t>
            </a:r>
          </a:p>
        </p:txBody>
      </p:sp>
    </p:spTree>
    <p:extLst>
      <p:ext uri="{BB962C8B-B14F-4D97-AF65-F5344CB8AC3E}">
        <p14:creationId xmlns:p14="http://schemas.microsoft.com/office/powerpoint/2010/main" val="386431872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0A4C434-C5BD-9C9E-FBE5-794272371155}"/>
              </a:ext>
            </a:extLst>
          </p:cNvPr>
          <p:cNvSpPr txBox="1"/>
          <p:nvPr/>
        </p:nvSpPr>
        <p:spPr>
          <a:xfrm>
            <a:off x="1524" y="589002"/>
            <a:ext cx="609447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>
                <a:solidFill>
                  <a:srgbClr val="000000"/>
                </a:solidFill>
                <a:latin typeface="Arial Narrow" panose="020B0606020202030204" pitchFamily="34" charset="0"/>
              </a:rPr>
              <a:t>Para transformar uma divisão cujo divisor é decimal em uma divisão equivalente com divisor inteiro, multiplicamos o dividendo e o divisor pela mesma potência de 10.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840E915-B946-42D1-4D48-BF1F66A3E22F}"/>
              </a:ext>
            </a:extLst>
          </p:cNvPr>
          <p:cNvSpPr txBox="1"/>
          <p:nvPr/>
        </p:nvSpPr>
        <p:spPr>
          <a:xfrm>
            <a:off x="0" y="1696998"/>
            <a:ext cx="6094476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Observe: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Exemplo 2: Divisão entre um número decimal e um natural.</a:t>
            </a:r>
          </a:p>
          <a:p>
            <a:pPr algn="just"/>
            <a:endParaRPr lang="pt-BR" sz="2200" b="1" dirty="0">
              <a:latin typeface="Lato-Bold"/>
            </a:endParaRPr>
          </a:p>
          <a:p>
            <a:pPr algn="just"/>
            <a:endParaRPr lang="pt-BR" sz="2200" b="1" dirty="0">
              <a:latin typeface="Lato-Bold"/>
            </a:endParaRPr>
          </a:p>
          <a:p>
            <a:pPr algn="just"/>
            <a:endParaRPr lang="pt-BR" sz="2200" b="1" dirty="0">
              <a:latin typeface="Lato-Bold"/>
            </a:endParaRPr>
          </a:p>
          <a:p>
            <a:pPr algn="just"/>
            <a:r>
              <a:rPr lang="pt-BR" dirty="0">
                <a:latin typeface="Arial Narrow" panose="020B0606020202030204" pitchFamily="34" charset="0"/>
              </a:rPr>
              <a:t>Como o divisor possui </a:t>
            </a:r>
            <a:r>
              <a:rPr lang="pt-BR" b="1" dirty="0">
                <a:solidFill>
                  <a:srgbClr val="FF0000"/>
                </a:solidFill>
                <a:latin typeface="Arial Narrow" panose="020B0606020202030204" pitchFamily="34" charset="0"/>
              </a:rPr>
              <a:t>uma casa decimal</a:t>
            </a:r>
            <a:r>
              <a:rPr lang="pt-BR" dirty="0">
                <a:solidFill>
                  <a:srgbClr val="FF0000"/>
                </a:solidFill>
                <a:latin typeface="Arial Narrow" panose="020B0606020202030204" pitchFamily="34" charset="0"/>
              </a:rPr>
              <a:t>, </a:t>
            </a:r>
            <a:r>
              <a:rPr lang="pt-BR" b="1" dirty="0">
                <a:solidFill>
                  <a:srgbClr val="FF0000"/>
                </a:solidFill>
                <a:latin typeface="Arial Narrow" panose="020B0606020202030204" pitchFamily="34" charset="0"/>
              </a:rPr>
              <a:t>multiplicamos </a:t>
            </a:r>
            <a:r>
              <a:rPr lang="pt-BR" dirty="0">
                <a:latin typeface="Arial Narrow" panose="020B0606020202030204" pitchFamily="34" charset="0"/>
              </a:rPr>
              <a:t>ambos os números </a:t>
            </a:r>
            <a:r>
              <a:rPr lang="pt-BR" b="1" dirty="0">
                <a:solidFill>
                  <a:srgbClr val="FF0000"/>
                </a:solidFill>
                <a:latin typeface="Arial Narrow" panose="020B0606020202030204" pitchFamily="34" charset="0"/>
              </a:rPr>
              <a:t>por 10</a:t>
            </a:r>
            <a:r>
              <a:rPr lang="pt-BR" dirty="0">
                <a:latin typeface="Arial Narrow" panose="020B0606020202030204" pitchFamily="34" charset="0"/>
              </a:rPr>
              <a:t>, deslocando a vírgula </a:t>
            </a:r>
            <a:r>
              <a:rPr lang="pt-BR" b="1" u="sng" dirty="0">
                <a:latin typeface="Arial Narrow" panose="020B0606020202030204" pitchFamily="34" charset="0"/>
              </a:rPr>
              <a:t>uma casa </a:t>
            </a:r>
            <a:r>
              <a:rPr lang="pt-BR" dirty="0">
                <a:latin typeface="Arial Narrow" panose="020B0606020202030204" pitchFamily="34" charset="0"/>
              </a:rPr>
              <a:t>para a direita. Dessa forma, o valor do quociente permanece inalterado.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Exemplo 3: Divisão entre um número natural e um decimal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3B33AE83-B42B-7CE5-6189-865D37033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7812" y="2693904"/>
            <a:ext cx="4680000" cy="103670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405D7B9-05E5-CA4C-AD51-08C8BD599F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7812" y="5384605"/>
            <a:ext cx="4582164" cy="971686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555A56E0-D2D6-A496-C099-52F713D32714}"/>
              </a:ext>
            </a:extLst>
          </p:cNvPr>
          <p:cNvSpPr txBox="1"/>
          <p:nvPr/>
        </p:nvSpPr>
        <p:spPr>
          <a:xfrm>
            <a:off x="6094476" y="758279"/>
            <a:ext cx="6096000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Como o divisor possui </a:t>
            </a:r>
            <a:r>
              <a:rPr lang="pt-BR" sz="2200" b="1" i="0" u="none" strike="noStrike" baseline="0" dirty="0">
                <a:solidFill>
                  <a:srgbClr val="FF1A00"/>
                </a:solidFill>
                <a:latin typeface="Arial Narrow" panose="020B0606020202030204" pitchFamily="34" charset="0"/>
              </a:rPr>
              <a:t>duas casas decimais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, </a:t>
            </a:r>
            <a:r>
              <a:rPr lang="pt-BR" sz="2200" b="1" i="0" u="none" strike="noStrike" baseline="0" dirty="0">
                <a:solidFill>
                  <a:srgbClr val="FF1A00"/>
                </a:solidFill>
                <a:latin typeface="Arial Narrow" panose="020B0606020202030204" pitchFamily="34" charset="0"/>
              </a:rPr>
              <a:t>multiplicamos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ambos os números </a:t>
            </a:r>
            <a:r>
              <a:rPr lang="pt-BR" sz="2200" b="1" i="0" u="none" strike="noStrike" baseline="0" dirty="0">
                <a:solidFill>
                  <a:srgbClr val="FF1A00"/>
                </a:solidFill>
                <a:latin typeface="Arial Narrow" panose="020B0606020202030204" pitchFamily="34" charset="0"/>
              </a:rPr>
              <a:t>por 100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, deslocando a vírgula </a:t>
            </a:r>
            <a:r>
              <a:rPr lang="pt-BR" sz="2200" b="1" i="0" u="sng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duas casas </a:t>
            </a:r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para a direita.</a:t>
            </a:r>
          </a:p>
          <a:p>
            <a:pPr algn="just"/>
            <a:r>
              <a:rPr lang="pt-BR" sz="2200" b="1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Exemplo 4: Divisão entre um número decimal e um decimal</a:t>
            </a:r>
          </a:p>
          <a:p>
            <a:pPr algn="just"/>
            <a:endParaRPr lang="pt-BR" sz="2200" b="1" i="0" u="none" strike="noStrike" baseline="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just"/>
            <a:endParaRPr lang="pt-BR" sz="22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just"/>
            <a:endParaRPr lang="pt-BR" sz="22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just"/>
            <a:endParaRPr lang="pt-BR" sz="2200" b="1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Como o divisor possui </a:t>
            </a:r>
            <a:r>
              <a:rPr lang="pt-BR" sz="2200" b="1" dirty="0">
                <a:solidFill>
                  <a:srgbClr val="FF0000"/>
                </a:solidFill>
                <a:latin typeface="Arial Narrow" panose="020B0606020202030204" pitchFamily="34" charset="0"/>
              </a:rPr>
              <a:t>três casas decimais, multiplicamos </a:t>
            </a:r>
            <a:r>
              <a:rPr lang="pt-BR" sz="2200" dirty="0">
                <a:latin typeface="Arial Narrow" panose="020B0606020202030204" pitchFamily="34" charset="0"/>
              </a:rPr>
              <a:t>ambos os números por 1000, deslocando a vírgula </a:t>
            </a:r>
            <a:r>
              <a:rPr lang="pt-BR" sz="2200" b="1" u="sng" dirty="0">
                <a:latin typeface="Arial Narrow" panose="020B0606020202030204" pitchFamily="34" charset="0"/>
              </a:rPr>
              <a:t>três casas </a:t>
            </a:r>
            <a:r>
              <a:rPr lang="pt-BR" sz="2200" dirty="0">
                <a:latin typeface="Arial Narrow" panose="020B0606020202030204" pitchFamily="34" charset="0"/>
              </a:rPr>
              <a:t>para a direita.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F5A7C750-3DB3-CEA5-0A0D-72C3A7743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45643" y="2571869"/>
            <a:ext cx="4734586" cy="101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80161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D3DEB33-3D1D-C276-253E-C9D1203FA2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0867" y="924006"/>
            <a:ext cx="5148413" cy="1659156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7ECA606-2B9D-5466-FF13-94829784BFAA}"/>
              </a:ext>
            </a:extLst>
          </p:cNvPr>
          <p:cNvSpPr txBox="1"/>
          <p:nvPr/>
        </p:nvSpPr>
        <p:spPr>
          <a:xfrm>
            <a:off x="0" y="2667033"/>
            <a:ext cx="6068778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• </a:t>
            </a:r>
            <a:r>
              <a:rPr lang="pt-BR" sz="2200" b="1" i="0" u="none" strike="noStrike" baseline="0" dirty="0">
                <a:solidFill>
                  <a:srgbClr val="4A1AFF"/>
                </a:solidFill>
                <a:latin typeface="Arial Narrow" panose="020B0606020202030204" pitchFamily="34" charset="0"/>
              </a:rPr>
              <a:t>Potenciação com números decimais</a:t>
            </a:r>
          </a:p>
          <a:p>
            <a:pPr algn="just"/>
            <a:r>
              <a:rPr lang="pt-BR" sz="2200" b="0" i="0" u="none" strike="noStrike" baseline="0" dirty="0">
                <a:solidFill>
                  <a:srgbClr val="000000"/>
                </a:solidFill>
                <a:latin typeface="Arial Narrow" panose="020B0606020202030204" pitchFamily="34" charset="0"/>
              </a:rPr>
              <a:t>Na potenciação com números decimais, adota-se o princípio básico da potência, ou seja, multiplica-se a base por ela mesma de acordo com o expoente. A base indica o fator que se repete e o expoente o número de fatores.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Exemplo: (0,4)3 </a:t>
            </a:r>
            <a:r>
              <a:rPr lang="pt-BR" sz="2200" dirty="0">
                <a:latin typeface="Arial Narrow" panose="020B0606020202030204" pitchFamily="34" charset="0"/>
              </a:rPr>
              <a:t>= (0,4) · (0,4) · (0,4) = 0,064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2F6A9AF2-46DE-D093-C1DE-37517E957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42281" y="4752840"/>
            <a:ext cx="3105583" cy="192431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0444B96-589E-1751-1AA9-02F7A6E3AD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1133" y="820952"/>
            <a:ext cx="5040000" cy="1521883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09FA0C87-F52C-2046-8D12-870E0A9CDB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31133" y="2583161"/>
            <a:ext cx="5092839" cy="152188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D70A0B61-B76A-1981-80E0-DF52A65091A1}"/>
                  </a:ext>
                </a:extLst>
              </p:cNvPr>
              <p:cNvSpPr txBox="1"/>
              <p:nvPr/>
            </p:nvSpPr>
            <p:spPr>
              <a:xfrm>
                <a:off x="6083321" y="4194453"/>
                <a:ext cx="6135624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18.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Arme e efetue as adições a seguir.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a) </a:t>
                </a:r>
                <a14:m>
                  <m:oMath xmlns:m="http://schemas.openxmlformats.org/officeDocument/2006/math">
                    <m:r>
                      <a:rPr lang="pt-BR" sz="2200" b="0" i="0" u="none" strike="noStrike" baseline="0" dirty="0" smtClean="0">
                        <a:latin typeface="Cambria Math" panose="02040503050406030204" pitchFamily="18" charset="0"/>
                      </a:rPr>
                      <m:t>4,7+3,2</m:t>
                    </m:r>
                  </m:oMath>
                </a14:m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b) </a:t>
                </a:r>
                <a14:m>
                  <m:oMath xmlns:m="http://schemas.openxmlformats.org/officeDocument/2006/math">
                    <m:r>
                      <a:rPr lang="pt-BR" sz="2200" b="0" i="0" u="none" strike="noStrike" baseline="0" dirty="0" smtClean="0">
                        <a:latin typeface="Cambria Math" panose="02040503050406030204" pitchFamily="18" charset="0"/>
                      </a:rPr>
                      <m:t>9,4+3,7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c) </a:t>
                </a:r>
                <a14:m>
                  <m:oMath xmlns:m="http://schemas.openxmlformats.org/officeDocument/2006/math">
                    <m:r>
                      <a:rPr lang="pt-BR" sz="2200" dirty="0">
                        <a:latin typeface="Cambria Math" panose="02040503050406030204" pitchFamily="18" charset="0"/>
                      </a:rPr>
                      <m:t>4,1+8,3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d) </a:t>
                </a:r>
                <a14:m>
                  <m:oMath xmlns:m="http://schemas.openxmlformats.org/officeDocument/2006/math">
                    <m:r>
                      <a:rPr lang="pt-BR" sz="2200" dirty="0">
                        <a:latin typeface="Cambria Math" panose="02040503050406030204" pitchFamily="18" charset="0"/>
                      </a:rPr>
                      <m:t>9,72+2,34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e) </a:t>
                </a:r>
                <a14:m>
                  <m:oMath xmlns:m="http://schemas.openxmlformats.org/officeDocument/2006/math">
                    <m:r>
                      <a:rPr lang="pt-BR" sz="2200" b="0" i="0" u="none" strike="noStrike" baseline="0" dirty="0" smtClean="0">
                        <a:latin typeface="Cambria Math" panose="02040503050406030204" pitchFamily="18" charset="0"/>
                      </a:rPr>
                      <m:t>24,361+19,78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f)</a:t>
                </a:r>
                <a:r>
                  <a:rPr lang="pt-BR" sz="2200" b="0" u="none" strike="noStrike" dirty="0">
                    <a:latin typeface="Arial Narrow" panose="020B0606020202030204" pitchFamily="34" charset="0"/>
                  </a:rPr>
                  <a:t> </a:t>
                </a:r>
                <a14:m>
                  <m:oMath xmlns:m="http://schemas.openxmlformats.org/officeDocument/2006/math">
                    <m:r>
                      <a:rPr lang="pt-BR" sz="2200" b="0" i="0" u="none" strike="noStrike" baseline="0" dirty="0" smtClean="0">
                        <a:latin typeface="Cambria Math" panose="02040503050406030204" pitchFamily="18" charset="0"/>
                      </a:rPr>
                      <m:t>21,57+54,081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D70A0B61-B76A-1981-80E0-DF52A65091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3321" y="4194453"/>
                <a:ext cx="6135624" cy="2462213"/>
              </a:xfrm>
              <a:prstGeom prst="rect">
                <a:avLst/>
              </a:prstGeom>
              <a:blipFill>
                <a:blip r:embed="rId6"/>
                <a:stretch>
                  <a:fillRect l="-1292" t="-1733" b="-4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070963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F45E8E66-41E5-AED2-0C3B-B7D89B8C23C8}"/>
              </a:ext>
            </a:extLst>
          </p:cNvPr>
          <p:cNvSpPr txBox="1"/>
          <p:nvPr/>
        </p:nvSpPr>
        <p:spPr>
          <a:xfrm>
            <a:off x="1524" y="669182"/>
            <a:ext cx="6094476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19.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Resolva os problemas a seguir.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Veja a tabela de preços das verduras, frutas e legumes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de um supermercado.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Aparecida aproveitou a promoção de verduras no supermercado e comprou 1kg de cada um dos vegetais a seguir: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Tomate, batata inglesa, beterraba, cenoura, chuchu, beringela e quiabo.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Qual o valor pago por Aparecida nessa compra?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FEDCDF55-E3EB-B959-45E1-E8BB2996A494}"/>
              </a:ext>
            </a:extLst>
          </p:cNvPr>
          <p:cNvSpPr txBox="1"/>
          <p:nvPr/>
        </p:nvSpPr>
        <p:spPr>
          <a:xfrm>
            <a:off x="6096000" y="669182"/>
            <a:ext cx="6096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c) Uma dona de casa queria fazer um cappuccino caseiro,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para isso ela precisava de 0,4 kg de leite em pó, 0,05 kg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de café solúvel, 0,04 kg de açúcar, 0,015 kg de bicarbonato de sódio e 0,02 kg de canela em pó. Qual é a soma do “</a:t>
            </a:r>
            <a:r>
              <a:rPr lang="pt-BR" sz="2200" i="1" dirty="0">
                <a:latin typeface="Arial Narrow" panose="020B0606020202030204" pitchFamily="34" charset="0"/>
              </a:rPr>
              <a:t>peso</a:t>
            </a:r>
            <a:r>
              <a:rPr lang="pt-BR" sz="2200" dirty="0">
                <a:latin typeface="Arial Narrow" panose="020B0606020202030204" pitchFamily="34" charset="0"/>
              </a:rPr>
              <a:t>” de todos esses ingredientes?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r>
              <a:rPr lang="pt-BR" sz="2200" b="1" dirty="0">
                <a:latin typeface="Arial Narrow" panose="020B0606020202030204" pitchFamily="34" charset="0"/>
              </a:rPr>
              <a:t>20. </a:t>
            </a:r>
            <a:r>
              <a:rPr lang="pt-BR" sz="2200" dirty="0">
                <a:latin typeface="Arial Narrow" panose="020B0606020202030204" pitchFamily="34" charset="0"/>
              </a:rPr>
              <a:t>Arme e efetue as seguintes subtrações.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a) 12,7 – 9,3                       d) 32,6 – 28,01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b) 16,81 – 12,41                 e) 41,35 – 34,74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c) 24,19 – 19,45                  f) 12,37 – 4,0947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C62AAAA3-0B84-D1E3-7AD8-9FBC17D2BC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3182" y="1708589"/>
            <a:ext cx="2850258" cy="298212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7995C83-794D-1F7E-4022-69CF55DF0EB0}"/>
              </a:ext>
            </a:extLst>
          </p:cNvPr>
          <p:cNvSpPr txBox="1"/>
          <p:nvPr/>
        </p:nvSpPr>
        <p:spPr>
          <a:xfrm>
            <a:off x="6096000" y="4363245"/>
            <a:ext cx="617677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21.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Arme e efetue as seguintes multiplicações.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5 ∙ 2,44                            e) 12 ∙ 2,24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3,14 ∙ 5                             f) 15 ∙ 1,6</a:t>
            </a:r>
          </a:p>
          <a:p>
            <a:pPr algn="just"/>
            <a:r>
              <a:rPr lang="nn-NO" sz="2200" b="0" i="0" u="none" strike="noStrike" baseline="0" dirty="0">
                <a:latin typeface="Arial Narrow" panose="020B0606020202030204" pitchFamily="34" charset="0"/>
              </a:rPr>
              <a:t>c) 1,73 ∙ 9                             g) 32 ∙ 0,21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d) 1,41 ∙ 6                             h) 24 ∙ 2,02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70497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7052C3D-00A2-D35B-664B-7068F9D62051}"/>
              </a:ext>
            </a:extLst>
          </p:cNvPr>
          <p:cNvSpPr txBox="1"/>
          <p:nvPr/>
        </p:nvSpPr>
        <p:spPr>
          <a:xfrm>
            <a:off x="0" y="767424"/>
            <a:ext cx="6094476" cy="58478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22.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Resolva as seguintes situações, interpretando, quando possível, o seu significado.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Célia voltou do açougue com 4,6 kg de carne e deseja colocá-los em 5 sacos plásticos com a mesma quantidade.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Qual a quantidade de carne em cada um deles?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Um pacote de 3,42 kg de arroz será dividido igualmente entre 9 porções. Quantos quilogramas terá cada uma dessas porções?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c) Quanto é 12,78 ÷ 0,06?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d) Um tanque contém 127,5 litros de água, cada dia são usados 7,5 L de água desse tanque. Em quantos dias serão gastos toda a água do tanque?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e) Um barbante de 32,45 m será cortado em pedaços de 0,55 m. Quantos pedaços serão obtidos?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0637040-1BAE-CE2F-FF50-700FE2D54A8D}"/>
                  </a:ext>
                </a:extLst>
              </p:cNvPr>
              <p:cNvSpPr txBox="1"/>
              <p:nvPr/>
            </p:nvSpPr>
            <p:spPr>
              <a:xfrm>
                <a:off x="6094476" y="767424"/>
                <a:ext cx="6094476" cy="43919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23.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Uma farmacêutica adquiriu 22,8 kg de um composto para fabricação de um remédio o qual cada capsula desse remédio são necessários apenas 0,0005 kg. Quantas capsulas desse medicamento poderão ser fabricados?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</a:rPr>
                  <a:t>24. </a:t>
                </a:r>
                <a:r>
                  <a:rPr lang="pt-BR" sz="2200" dirty="0">
                    <a:latin typeface="Arial Narrow" panose="020B0606020202030204" pitchFamily="34" charset="0"/>
                  </a:rPr>
                  <a:t>Calcule o valor de</a:t>
                </a:r>
              </a:p>
              <a:p>
                <a:pPr algn="just"/>
                <a:r>
                  <a:rPr lang="pt-BR" sz="2200" dirty="0"/>
                  <a:t>a)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2200" dirty="0">
                                <a:latin typeface="Cambria Math" panose="02040503050406030204" pitchFamily="18" charset="0"/>
                              </a:rPr>
                              <m:t>0,1</m:t>
                            </m:r>
                          </m:e>
                        </m:d>
                      </m:e>
                      <m:sup>
                        <m:r>
                          <a:rPr lang="pt-BR" sz="2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              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b)</a:t>
                </a:r>
                <a14:m>
                  <m:oMath xmlns:m="http://schemas.openxmlformats.org/officeDocument/2006/math">
                    <m:r>
                      <a:rPr lang="pt-BR" sz="2200" i="1" dirty="0" smtClean="0"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pt-BR" sz="2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2200" dirty="0">
                                <a:latin typeface="Cambria Math" panose="02040503050406030204" pitchFamily="18" charset="0"/>
                              </a:rPr>
                              <m:t>5,5</m:t>
                            </m:r>
                          </m:e>
                        </m:d>
                      </m:e>
                      <m:sup>
                        <m:r>
                          <a:rPr lang="pt-BR" sz="2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 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c)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2200" dirty="0">
                                <a:latin typeface="Cambria Math" panose="02040503050406030204" pitchFamily="18" charset="0"/>
                              </a:rPr>
                              <m:t>0,25</m:t>
                            </m:r>
                          </m:e>
                        </m:d>
                      </m:e>
                      <m:sup>
                        <m:r>
                          <a:rPr lang="pt-BR" sz="22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pt-BR" sz="2200" i="0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d)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2200" dirty="0">
                                <a:latin typeface="Cambria Math" panose="02040503050406030204" pitchFamily="18" charset="0"/>
                              </a:rPr>
                              <m:t>1,2</m:t>
                            </m:r>
                          </m:e>
                        </m:d>
                      </m:e>
                      <m:sup>
                        <m:r>
                          <a:rPr lang="pt-BR" sz="2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.           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e)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pt-BR" sz="2200" dirty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pt-BR" sz="2200" dirty="0">
                                <a:latin typeface="Cambria Math" panose="02040503050406030204" pitchFamily="18" charset="0"/>
                              </a:rPr>
                              <m:t>1,6</m:t>
                            </m:r>
                          </m:e>
                        </m:d>
                      </m:e>
                      <m:sup>
                        <m:r>
                          <a:rPr lang="pt-BR" sz="22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pt-BR" sz="2200" i="0" dirty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60637040-1BAE-CE2F-FF50-700FE2D54A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767424"/>
                <a:ext cx="6094476" cy="4391908"/>
              </a:xfrm>
              <a:prstGeom prst="rect">
                <a:avLst/>
              </a:prstGeom>
              <a:blipFill>
                <a:blip r:embed="rId2"/>
                <a:stretch>
                  <a:fillRect l="-1300" t="-694" r="-1300" b="-194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6270139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846DF35-4E6E-3878-D6BC-0609B46BCAC5}"/>
              </a:ext>
            </a:extLst>
          </p:cNvPr>
          <p:cNvSpPr txBox="1"/>
          <p:nvPr/>
        </p:nvSpPr>
        <p:spPr>
          <a:xfrm>
            <a:off x="292608" y="1728216"/>
            <a:ext cx="559612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Caro(a) estudante, neste momento vamos exercitar a habilidade de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resolver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problema com números racionais envolvendo as operações. Fique atento à sua resolução, marque apenas uma alternativa e verifique a solução.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75184B7F-6CDC-9EC1-A747-433487F576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849" y="613763"/>
            <a:ext cx="5857646" cy="3503213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84F7FBB-8669-C324-68A1-C503DB90029C}"/>
              </a:ext>
            </a:extLst>
          </p:cNvPr>
          <p:cNvSpPr txBox="1"/>
          <p:nvPr/>
        </p:nvSpPr>
        <p:spPr>
          <a:xfrm>
            <a:off x="6097524" y="861206"/>
            <a:ext cx="6094476" cy="56784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Numa lanchonete, os preços são apresentados em um cartaz. Veja</a:t>
            </a:r>
            <a:r>
              <a:rPr lang="pt-BR" sz="1100" b="0" i="0" u="none" strike="noStrike" baseline="0" dirty="0">
                <a:latin typeface="Lato-Regular"/>
              </a:rPr>
              <a:t>.</a:t>
            </a: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pPr algn="just"/>
            <a:endParaRPr lang="pt-BR" sz="1100" dirty="0">
              <a:latin typeface="Lato-Regular"/>
            </a:endParaRPr>
          </a:p>
          <a:p>
            <a:r>
              <a:rPr lang="pt-BR" sz="2200" dirty="0">
                <a:latin typeface="Arial Narrow" panose="020B0606020202030204" pitchFamily="34" charset="0"/>
              </a:rPr>
              <a:t>Nessa lanchonete, Nicolas comprou 1 pastel, 1 Bauru e 1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refrigerante. Quanto ele gastou?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(A) 20,85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(B) 21,25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(C) 21,75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(D) 22,45</a:t>
            </a:r>
          </a:p>
          <a:p>
            <a:endParaRPr lang="pt-BR" sz="1100" dirty="0">
              <a:latin typeface="Lato-Regular"/>
            </a:endParaRPr>
          </a:p>
          <a:p>
            <a:pPr algn="just"/>
            <a:endParaRPr lang="pt-BR" sz="1100" b="0" i="0" u="none" strike="noStrike" baseline="0" dirty="0">
              <a:latin typeface="Lato-Regular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79D228A-089E-CBE6-5B9A-083B3235E5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4762" y="1728216"/>
            <a:ext cx="3600000" cy="2332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69795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E5BFDA39-4B07-4AC2-76F0-B2FB1D1E86CC}"/>
              </a:ext>
            </a:extLst>
          </p:cNvPr>
          <p:cNvSpPr txBox="1"/>
          <p:nvPr/>
        </p:nvSpPr>
        <p:spPr>
          <a:xfrm>
            <a:off x="1524" y="682785"/>
            <a:ext cx="609447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2.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Veja a operação a seguir.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21,42 + 19,724</a:t>
            </a:r>
          </a:p>
          <a:p>
            <a:pPr algn="ctr"/>
            <a:endParaRPr lang="pt-BR" sz="2200" b="1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Qual o resultado dessa adição?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41,866               (C) 41,124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41,144               (D) 40,766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F44B4AB-DD3E-9B40-2487-43FDD3F1CEAB}"/>
              </a:ext>
            </a:extLst>
          </p:cNvPr>
          <p:cNvSpPr txBox="1"/>
          <p:nvPr/>
        </p:nvSpPr>
        <p:spPr>
          <a:xfrm>
            <a:off x="1524" y="3374448"/>
            <a:ext cx="609447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3.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Rafaela tem R$ 12,60 para comprar pirulitos. Inicialmente, cada pirulito custa R$ 0,90. Porém, como sua compra ultrapassou R$ 10,00, o vendedor fez um desconto e passou a cobrar R$ 0,70 por pirulito.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Com o desconto, quantos pirulitos a mais Rafaela conseguiu comprar com os mesmos R$ 12,60?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4            (C) 6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5            (D) 8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05A72E2-8CE6-8E41-C7BF-F71B2B7C9B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t="3789" r="2874" b="3787"/>
          <a:stretch>
            <a:fillRect/>
          </a:stretch>
        </p:blipFill>
        <p:spPr bwMode="auto">
          <a:xfrm>
            <a:off x="6198616" y="796925"/>
            <a:ext cx="3960000" cy="80038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173162E-7537-0B77-9AD1-D01997BB7108}"/>
              </a:ext>
            </a:extLst>
          </p:cNvPr>
          <p:cNvSpPr txBox="1"/>
          <p:nvPr/>
        </p:nvSpPr>
        <p:spPr>
          <a:xfrm>
            <a:off x="6096000" y="1698448"/>
            <a:ext cx="6096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NOTAÇÃO CIENTIFICA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notação científica é uma forma representar números muito grandes ou muito pequenos, de modo que sua aplicação facilite a visualização do valor de um número.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Imagine ter que escrever o número de habitantes do planeta Terra que é aproximadamente 8 000 000 000 (oito bilhões).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74550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34977A6-FDB1-AE9C-CCD8-14B1B63D3A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5623" y="858616"/>
            <a:ext cx="3960000" cy="281577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C3DE050-139F-7679-B1B9-050FF740F663}"/>
                  </a:ext>
                </a:extLst>
              </p:cNvPr>
              <p:cNvSpPr txBox="1"/>
              <p:nvPr/>
            </p:nvSpPr>
            <p:spPr>
              <a:xfrm>
                <a:off x="1524" y="3829843"/>
                <a:ext cx="6094476" cy="144655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É um número enorme, fica até difícil de ler e escrever...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Com notação científica, podemos escrever de forma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mais curta e organizada, utilizando a potência de base 10: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b="1" i="0" u="none" strike="noStrike" baseline="0" dirty="0" smtClean="0">
                          <a:latin typeface="Cambria Math" panose="02040503050406030204" pitchFamily="18" charset="0"/>
                        </a:rPr>
                        <m:t>8×</m:t>
                      </m:r>
                      <m:sSup>
                        <m:sSupPr>
                          <m:ctrlPr>
                            <a:rPr lang="pt-BR" sz="2200" b="1" i="1" u="none" strike="noStrike" baseline="0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1" i="1" u="none" strike="noStrike" baseline="0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1" i="1" u="none" strike="noStrike" baseline="0" dirty="0" smtClean="0">
                              <a:latin typeface="Cambria Math" panose="02040503050406030204" pitchFamily="18" charset="0"/>
                            </a:rPr>
                            <m:t>9</m:t>
                          </m:r>
                        </m:sup>
                      </m:sSup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2C3DE050-139F-7679-B1B9-050FF740F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3829843"/>
                <a:ext cx="6094476" cy="1446550"/>
              </a:xfrm>
              <a:prstGeom prst="rect">
                <a:avLst/>
              </a:prstGeom>
              <a:blipFill>
                <a:blip r:embed="rId3"/>
                <a:stretch>
                  <a:fillRect l="-1300" t="-2101" r="-12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8C52835-FC33-02A7-6C9D-849CC5189489}"/>
                  </a:ext>
                </a:extLst>
              </p:cNvPr>
              <p:cNvSpPr txBox="1"/>
              <p:nvPr/>
            </p:nvSpPr>
            <p:spPr>
              <a:xfrm>
                <a:off x="6242910" y="1798518"/>
                <a:ext cx="5660136" cy="34778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Como funciona a notação cientifica?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A notação científica sempre usa essa forma:</a:t>
                </a:r>
              </a:p>
              <a:p>
                <a:pPr algn="ctr"/>
                <a14:m>
                  <m:oMathPara xmlns:m="http://schemas.openxmlformats.org/officeDocument/2006/math">
                    <m:oMath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</a:rPr>
                        <m:t>𝑎</m:t>
                      </m:r>
                      <m:r>
                        <a:rPr lang="pt-BR" sz="2200" b="1" i="1" u="none" strike="noStrike" baseline="0" dirty="0" smtClean="0">
                          <a:latin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pt-BR" sz="2200" b="1" i="1" dirty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1" i="1" dirty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1" i="1" dirty="0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m:rPr>
                              <m:nor/>
                            </m:rPr>
                            <a:rPr lang="pt-BR" sz="2200" b="1" dirty="0">
                              <a:latin typeface="Arial Narrow" panose="020B0606020202030204" pitchFamily="34" charset="0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Em que,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b="1" i="1" u="none" strike="noStrike" baseline="0" dirty="0" smtClean="0">
                        <a:latin typeface="Cambria Math" panose="02040503050406030204" pitchFamily="18" charset="0"/>
                      </a:rPr>
                      <m:t>𝒂</m:t>
                    </m:r>
                    <m:r>
                      <a:rPr lang="pt-BR" sz="2200" b="1" i="1" u="none" strike="noStrike" baseline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 deve ser um número maior ou igual a 1 e menor que 10.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b="1" i="1" u="none" strike="noStrike" baseline="0" dirty="0" smtClean="0">
                        <a:latin typeface="Cambria Math" panose="02040503050406030204" pitchFamily="18" charset="0"/>
                      </a:rPr>
                      <m:t>𝒏</m:t>
                    </m:r>
                    <m:r>
                      <a:rPr lang="pt-BR" sz="2200" b="1" i="1" u="none" strike="noStrike" baseline="0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é um número que indica a ordem de grandeza (unidade, dezena, centena, unidade de milhar, ...).</a:t>
                </a:r>
              </a:p>
              <a:p>
                <a:pPr algn="just"/>
                <a14:m>
                  <m:oMath xmlns:m="http://schemas.openxmlformats.org/officeDocument/2006/math">
                    <m:sSup>
                      <m:sSupPr>
                        <m:ctrlPr>
                          <a:rPr lang="pt-BR" sz="2200" b="1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b="1" i="1" dirty="0">
                            <a:latin typeface="Cambria Math" panose="02040503050406030204" pitchFamily="18" charset="0"/>
                          </a:rPr>
                          <m:t>𝟏𝟎</m:t>
                        </m:r>
                      </m:e>
                      <m:sup>
                        <m:r>
                          <a:rPr lang="pt-BR" sz="2200" b="1" i="1" u="none" strike="noStrike" baseline="0" dirty="0" smtClean="0">
                            <a:latin typeface="Cambria Math" panose="02040503050406030204" pitchFamily="18" charset="0"/>
                          </a:rPr>
                          <m:t>𝒏</m:t>
                        </m:r>
                      </m:sup>
                    </m:sSup>
                  </m:oMath>
                </a14:m>
                <a:r>
                  <a:rPr lang="pt-BR" sz="2200" b="1" i="1" u="none" strike="noStrike" baseline="0" dirty="0">
                    <a:latin typeface="Arial Narrow" panose="020B0606020202030204" pitchFamily="34" charset="0"/>
                  </a:rPr>
                  <a:t>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= é a potência de base 10 que indica a multiplicação ou divisão por 1, 10, 100, 1000, …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11" name="CaixaDeTexto 10">
                <a:extLst>
                  <a:ext uri="{FF2B5EF4-FFF2-40B4-BE49-F238E27FC236}">
                    <a16:creationId xmlns:a16="http://schemas.microsoft.com/office/drawing/2014/main" id="{08C52835-FC33-02A7-6C9D-849CC51894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42910" y="1798518"/>
                <a:ext cx="5660136" cy="3477875"/>
              </a:xfrm>
              <a:prstGeom prst="rect">
                <a:avLst/>
              </a:prstGeom>
              <a:blipFill>
                <a:blip r:embed="rId4"/>
                <a:stretch>
                  <a:fillRect l="-1399" t="-1226" r="-1292" b="-280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5" name="Imagem 14">
            <a:extLst>
              <a:ext uri="{FF2B5EF4-FFF2-40B4-BE49-F238E27FC236}">
                <a16:creationId xmlns:a16="http://schemas.microsoft.com/office/drawing/2014/main" id="{8C228089-CD6B-84D4-A52B-152E80AF96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4578" y="745075"/>
            <a:ext cx="5972933" cy="5085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83170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E22B5F8-3AE5-C812-6142-F94B4BF04C77}"/>
                  </a:ext>
                </a:extLst>
              </p:cNvPr>
              <p:cNvSpPr txBox="1"/>
              <p:nvPr/>
            </p:nvSpPr>
            <p:spPr>
              <a:xfrm>
                <a:off x="1524" y="728731"/>
                <a:ext cx="6094476" cy="5509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• Para </a:t>
                </a:r>
                <a:r>
                  <a:rPr lang="pt-BR" sz="2200" b="1" i="0" u="none" strike="noStrike" baseline="0" dirty="0">
                    <a:solidFill>
                      <a:srgbClr val="005AF6"/>
                    </a:solidFill>
                    <a:latin typeface="Arial Narrow" panose="020B0606020202030204" pitchFamily="34" charset="0"/>
                  </a:rPr>
                  <a:t>números muito grandes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, devemos lembrar que</a:t>
                </a:r>
              </a:p>
              <a:p>
                <a:pPr algn="just"/>
                <a:endParaRPr lang="pt-BR" sz="220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Observe alguns exemplos:</a:t>
                </a:r>
              </a:p>
              <a:p>
                <a:pPr marL="342900" indent="-342900" algn="just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pt-BR" sz="22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𝟓𝟎𝟎𝟎</m:t>
                    </m:r>
                  </m:oMath>
                </a14:m>
                <a:endParaRPr lang="pt-BR" sz="2200" b="1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Repare que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5000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→5×1000→5×1</m:t>
                      </m:r>
                      <m:r>
                        <a:rPr lang="pt-BR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000</m:t>
                      </m:r>
                      <m:r>
                        <a:rPr lang="pt-BR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→5×</m:t>
                      </m:r>
                      <m:sSup>
                        <m:sSupPr>
                          <m:ctrlP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BR" sz="2200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Aqui, 5 é o número entre 1 e 10, e 10³ representa o fator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pelo qual ele deve ser multiplicado para formar 5000.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1E22B5F8-3AE5-C812-6142-F94B4BF04C7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728731"/>
                <a:ext cx="6094476" cy="5509200"/>
              </a:xfrm>
              <a:prstGeom prst="rect">
                <a:avLst/>
              </a:prstGeom>
              <a:blipFill>
                <a:blip r:embed="rId2"/>
                <a:stretch>
                  <a:fillRect l="-1300" t="-775" b="-14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2D6CFCEA-854A-A535-4C3C-A47B60B579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762" y="1194814"/>
            <a:ext cx="4680000" cy="26772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46E64FF-9C79-29CC-5E0C-F48487308A2F}"/>
                  </a:ext>
                </a:extLst>
              </p:cNvPr>
              <p:cNvSpPr txBox="1"/>
              <p:nvPr/>
            </p:nvSpPr>
            <p:spPr>
              <a:xfrm>
                <a:off x="6096001" y="728731"/>
                <a:ext cx="6094476" cy="24208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pt-BR" dirty="0"/>
              </a:p>
              <a:p>
                <a:pPr marL="285750" indent="-285750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pt-BR" sz="22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𝟒</m:t>
                    </m:r>
                    <m:r>
                      <a:rPr lang="pt-BR" sz="2200" b="1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𝟓</m:t>
                    </m:r>
                    <m:r>
                      <a:rPr lang="pt-BR" sz="22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b="1" i="1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𝟔𝟎</m:t>
                    </m:r>
                    <m:r>
                      <a:rPr lang="pt-BR" sz="2200" b="1" i="1" dirty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𝟎</m:t>
                    </m:r>
                  </m:oMath>
                </a14:m>
                <a:endParaRPr lang="pt-BR" sz="2200" b="1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  <a:p>
                <a:endParaRPr lang="pt-BR" dirty="0"/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Vamos reescrever 45 600 em função de potências de 10. Repare que </a:t>
                </a:r>
                <a14:m>
                  <m:oMath xmlns:m="http://schemas.openxmlformats.org/officeDocument/2006/math">
                    <m:r>
                      <a:rPr lang="pt-BR" sz="2200" b="0" i="0" dirty="0" smtClean="0">
                        <a:latin typeface="Cambria Math" panose="02040503050406030204" pitchFamily="18" charset="0"/>
                      </a:rPr>
                      <m:t>45600=45000+60,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então transformaremos por partes. 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45 000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→45 × 1</m:t>
                      </m:r>
                      <m:r>
                        <a:rPr lang="pt-BR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000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=45×</m:t>
                      </m:r>
                      <m:sSup>
                        <m:sSupPr>
                          <m:ctrlP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6" name="CaixaDeTexto 5">
                <a:extLst>
                  <a:ext uri="{FF2B5EF4-FFF2-40B4-BE49-F238E27FC236}">
                    <a16:creationId xmlns:a16="http://schemas.microsoft.com/office/drawing/2014/main" id="{746E64FF-9C79-29CC-5E0C-F48487308A2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1" y="728731"/>
                <a:ext cx="6094476" cy="2420856"/>
              </a:xfrm>
              <a:prstGeom prst="rect">
                <a:avLst/>
              </a:prstGeom>
              <a:blipFill>
                <a:blip r:embed="rId4"/>
                <a:stretch>
                  <a:fillRect l="-1300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8A501B6-D18B-04E3-5647-C3E2478FD8DC}"/>
                  </a:ext>
                </a:extLst>
              </p:cNvPr>
              <p:cNvSpPr txBox="1"/>
              <p:nvPr/>
            </p:nvSpPr>
            <p:spPr>
              <a:xfrm>
                <a:off x="6096000" y="3098610"/>
                <a:ext cx="6096000" cy="20894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Mas, o número que acompanha a potência de base 10 não pode ser maior que 10, logo, temos que reescrever o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45 000 em função de uma potência de base 10 maior que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1000. Então, faremos por 10 000.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45 000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0 000</m:t>
                          </m:r>
                        </m:den>
                      </m:f>
                      <m:r>
                        <a:rPr lang="pt-BR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4,5→45 000=4,5×</m:t>
                      </m:r>
                      <m:sSup>
                        <m:sSup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08A501B6-D18B-04E3-5647-C3E2478FD8D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098610"/>
                <a:ext cx="6096000" cy="2089418"/>
              </a:xfrm>
              <a:prstGeom prst="rect">
                <a:avLst/>
              </a:prstGeom>
              <a:blipFill>
                <a:blip r:embed="rId5"/>
                <a:stretch>
                  <a:fillRect l="-1300" t="-1458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067344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4A0C81E-A016-C122-6A46-87B1319EA3AA}"/>
                  </a:ext>
                </a:extLst>
              </p:cNvPr>
              <p:cNvSpPr txBox="1"/>
              <p:nvPr/>
            </p:nvSpPr>
            <p:spPr>
              <a:xfrm>
                <a:off x="0" y="2701266"/>
                <a:ext cx="6094476" cy="389818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Assim, somando as partes encontradas, temos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45 </m:t>
                      </m:r>
                      <m:r>
                        <a:rPr lang="pt-BR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00</m:t>
                      </m:r>
                      <m:r>
                        <a:rPr lang="pt-BR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  <m:r>
                        <a:rPr lang="pt-BR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,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5 </m:t>
                      </m:r>
                      <m:r>
                        <a:rPr lang="pt-BR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+0,06)</m:t>
                      </m:r>
                      <m:r>
                        <a:rPr lang="pt-BR" sz="2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45 600 =4,56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marL="342900" indent="-342900" algn="just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pt-BR" sz="220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3</m:t>
                    </m:r>
                    <m:r>
                      <a:rPr lang="pt-BR" sz="2200" b="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200</m:t>
                    </m:r>
                    <m:r>
                      <a:rPr lang="pt-BR" sz="2200" b="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i="0" dirty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000</m:t>
                    </m:r>
                  </m:oMath>
                </a14:m>
                <a:endParaRPr lang="pt-BR" sz="2200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Vamos reescrever 3 200 000 em função de potências de 10.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Repare que 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3 200 000=3 000 000+200 000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então transformaremos por partes: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3 000 000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→3×1 </m:t>
                      </m:r>
                      <m:r>
                        <a:rPr lang="pt-BR" sz="2200" b="0" i="1" smtClean="0">
                          <a:solidFill>
                            <a:srgbClr val="0070C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000 000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=3×</m:t>
                      </m:r>
                      <m:sSup>
                        <m:sSup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/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84A0C81E-A016-C122-6A46-87B1319EA3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01266"/>
                <a:ext cx="6094476" cy="3898183"/>
              </a:xfrm>
              <a:prstGeom prst="rect">
                <a:avLst/>
              </a:prstGeom>
              <a:blipFill>
                <a:blip r:embed="rId2"/>
                <a:stretch>
                  <a:fillRect l="-1300" t="-938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7CDB551-8605-8221-3EF6-85C343758345}"/>
                  </a:ext>
                </a:extLst>
              </p:cNvPr>
              <p:cNvSpPr txBox="1"/>
              <p:nvPr/>
            </p:nvSpPr>
            <p:spPr>
              <a:xfrm>
                <a:off x="0" y="833774"/>
                <a:ext cx="6094476" cy="177099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A potência será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4</m:t>
                        </m:r>
                      </m:sup>
                    </m:sSup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, pois o 45 foi dividido por 10 000.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Em relação ao 600, também devemos expressá-lo como uma razão de denominador 10 000: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6000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0 000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=0,06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→600=0,06×</m:t>
                      </m:r>
                      <m:sSup>
                        <m:sSupPr>
                          <m:ctrlPr>
                            <a:rPr lang="pt-BR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sup>
                      </m:sSup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F7CDB551-8605-8221-3EF6-85C34375834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833774"/>
                <a:ext cx="6094476" cy="1770998"/>
              </a:xfrm>
              <a:prstGeom prst="rect">
                <a:avLst/>
              </a:prstGeom>
              <a:blipFill>
                <a:blip r:embed="rId3"/>
                <a:stretch>
                  <a:fillRect l="-1300" t="-2069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11C99DF-8BA3-58BB-8596-2F2340067602}"/>
                  </a:ext>
                </a:extLst>
              </p:cNvPr>
              <p:cNvSpPr txBox="1"/>
              <p:nvPr/>
            </p:nvSpPr>
            <p:spPr>
              <a:xfrm>
                <a:off x="6094476" y="833774"/>
                <a:ext cx="6135624" cy="14324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Em relação ao 200 000, também devemos expressá-lo como uma razão de denominador 1 000 000: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200 000</m:t>
                          </m:r>
                        </m:num>
                        <m:den>
                          <m:r>
                            <a:rPr lang="pt-BR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1 </m:t>
                          </m:r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000 000</m:t>
                          </m:r>
                        </m:den>
                      </m:f>
                      <m:r>
                        <a:rPr lang="pt-BR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=0,2</m:t>
                      </m:r>
                      <m:r>
                        <a:rPr lang="pt-BR" sz="22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→200 000=0,2×</m:t>
                      </m:r>
                      <m:sSup>
                        <m:sSupPr>
                          <m:ctrlPr>
                            <a:rPr lang="pt-BR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BR" sz="2200" dirty="0">
                  <a:solidFill>
                    <a:srgbClr val="0070C0"/>
                  </a:solidFill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911C99DF-8BA3-58BB-8596-2F23400676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833774"/>
                <a:ext cx="6135624" cy="1432443"/>
              </a:xfrm>
              <a:prstGeom prst="rect">
                <a:avLst/>
              </a:prstGeom>
              <a:blipFill>
                <a:blip r:embed="rId4"/>
                <a:stretch>
                  <a:fillRect l="-1292" t="-2553" r="-129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02FE005-5279-2AB0-3DBD-837104993758}"/>
                  </a:ext>
                </a:extLst>
              </p:cNvPr>
              <p:cNvSpPr txBox="1"/>
              <p:nvPr/>
            </p:nvSpPr>
            <p:spPr>
              <a:xfrm>
                <a:off x="6094476" y="2439656"/>
                <a:ext cx="6195060" cy="24622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Assim, somando as partes encontradas, temos</a:t>
                </a:r>
              </a:p>
              <a:p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3 200 000=</m:t>
                      </m:r>
                      <m:d>
                        <m:d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3 +0,2</m:t>
                          </m:r>
                        </m:e>
                      </m:d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sSup>
                        <m:sSupPr>
                          <m:ctrlPr>
                            <a:rPr lang="pt-BR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BR" sz="2200" b="0" dirty="0">
                  <a:latin typeface="Arial Narrow" panose="020B0606020202030204" pitchFamily="34" charset="0"/>
                  <a:ea typeface="Cambria Math" panose="02040503050406030204" pitchFamily="18" charset="0"/>
                </a:endParaRPr>
              </a:p>
              <a:p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3 200 000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=3,2×</m:t>
                      </m:r>
                      <m:sSup>
                        <m:sSup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sup>
                      </m:sSup>
                    </m:oMath>
                  </m:oMathPara>
                </a14:m>
                <a:endParaRPr lang="pt-BR" sz="2200" b="0" dirty="0">
                  <a:latin typeface="Arial Narrow" panose="020B0606020202030204" pitchFamily="34" charset="0"/>
                  <a:ea typeface="Cambria Math" panose="02040503050406030204" pitchFamily="18" charset="0"/>
                </a:endParaRPr>
              </a:p>
              <a:p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1" dirty="0">
                    <a:solidFill>
                      <a:schemeClr val="accent2"/>
                    </a:solidFill>
                    <a:latin typeface="Arial Narrow" panose="020B0606020202030204" pitchFamily="34" charset="0"/>
                  </a:rPr>
                  <a:t>• E se os números forem muito pequenos?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Neste caso, temos uma divisão por potências de base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10, ou seja:</a:t>
                </a: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A02FE005-5279-2AB0-3DBD-8371049937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2439656"/>
                <a:ext cx="6195060" cy="2462213"/>
              </a:xfrm>
              <a:prstGeom prst="rect">
                <a:avLst/>
              </a:prstGeom>
              <a:blipFill>
                <a:blip r:embed="rId5"/>
                <a:stretch>
                  <a:fillRect l="-1280" t="-1485" b="-445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4008329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08F607F-7EB6-E5E3-97BD-63F5452AC5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818" y="865430"/>
            <a:ext cx="5400000" cy="321882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81D4563-AB52-B8E6-EC86-BCF34DA84DD0}"/>
                  </a:ext>
                </a:extLst>
              </p:cNvPr>
              <p:cNvSpPr txBox="1"/>
              <p:nvPr/>
            </p:nvSpPr>
            <p:spPr>
              <a:xfrm>
                <a:off x="0" y="4171334"/>
                <a:ext cx="6094476" cy="174400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Exemplos:</a:t>
                </a:r>
              </a:p>
              <a:p>
                <a:pPr marL="342900" indent="-342900" algn="just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pt-BR" sz="2200" b="1" i="1" u="none" strike="noStrike" baseline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pt-BR" sz="2200" b="1" i="1" u="none" strike="noStrike" baseline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u="none" strike="noStrike" baseline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𝟒</m:t>
                    </m:r>
                  </m:oMath>
                </a14:m>
                <a:endParaRPr lang="pt-BR" sz="2200" b="1" i="0" u="none" strike="noStrike" baseline="0" dirty="0">
                  <a:solidFill>
                    <a:schemeClr val="accent2"/>
                  </a:solidFill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Este número pode ser representado como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BR" sz="2200" b="0" i="1" u="none" strike="noStrike" baseline="0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den>
                      </m:f>
                      <m:r>
                        <a:rPr lang="pt-BR" sz="2200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b="0" i="1" u="none" strike="noStrike" baseline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b="0" i="1" u="none" strike="noStrike" baseline="0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b="0" i="1" u="none" strike="noStrike" baseline="0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  <m:r>
                        <a:rPr lang="pt-BR" sz="2200" b="0" i="1" u="none" strike="noStrike" baseline="0" smtClean="0">
                          <a:latin typeface="Cambria Math" panose="02040503050406030204" pitchFamily="18" charset="0"/>
                        </a:rPr>
                        <m:t>=4</m:t>
                      </m:r>
                      <m:r>
                        <a:rPr lang="pt-BR" sz="2200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881D4563-AB52-B8E6-EC86-BCF34DA84D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4171334"/>
                <a:ext cx="6094476" cy="1744004"/>
              </a:xfrm>
              <a:prstGeom prst="rect">
                <a:avLst/>
              </a:prstGeom>
              <a:blipFill>
                <a:blip r:embed="rId3"/>
                <a:stretch>
                  <a:fillRect l="-1300" t="-209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A18D729-D3F6-C9B0-43A4-71F0D99A3B36}"/>
                  </a:ext>
                </a:extLst>
              </p:cNvPr>
              <p:cNvSpPr txBox="1"/>
              <p:nvPr/>
            </p:nvSpPr>
            <p:spPr>
              <a:xfrm>
                <a:off x="6094476" y="865430"/>
                <a:ext cx="6097524" cy="14530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v"/>
                </a:pPr>
                <a14:m>
                  <m:oMath xmlns:m="http://schemas.openxmlformats.org/officeDocument/2006/math">
                    <m:r>
                      <a:rPr lang="pt-BR" sz="22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𝟎</m:t>
                    </m:r>
                    <m:r>
                      <a:rPr lang="pt-BR" sz="2200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pt-BR" sz="2200" b="1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𝟎𝟎𝟔</m:t>
                    </m:r>
                  </m:oMath>
                </a14:m>
                <a:endParaRPr lang="pt-BR" sz="2200" b="1" dirty="0">
                  <a:solidFill>
                    <a:schemeClr val="accent2"/>
                  </a:solidFill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Este número pode ser representado como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  <m:r>
                            <a:rPr lang="pt-BR" sz="2200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000</m:t>
                          </m:r>
                        </m:den>
                      </m:f>
                      <m:r>
                        <a:rPr lang="pt-BR" sz="22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→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i="1" smtClean="0">
                                  <a:solidFill>
                                    <a:schemeClr val="accent2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=6×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pt-BR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pt-BR" sz="22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10</m:t>
                              </m:r>
                            </m:e>
                            <m:sup>
                              <m:r>
                                <a:rPr lang="pt-BR" sz="22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DA18D729-D3F6-C9B0-43A4-71F0D99A3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476" y="865430"/>
                <a:ext cx="6097524" cy="1453026"/>
              </a:xfrm>
              <a:prstGeom prst="rect">
                <a:avLst/>
              </a:prstGeom>
              <a:blipFill>
                <a:blip r:embed="rId4"/>
                <a:stretch>
                  <a:fillRect l="-1300" t="-84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8" name="Imagem 7">
            <a:extLst>
              <a:ext uri="{FF2B5EF4-FFF2-40B4-BE49-F238E27FC236}">
                <a16:creationId xmlns:a16="http://schemas.microsoft.com/office/drawing/2014/main" id="{08EB2737-9FB3-2DFC-3072-64CF9F41E26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0" r="63913"/>
          <a:stretch>
            <a:fillRect/>
          </a:stretch>
        </p:blipFill>
        <p:spPr bwMode="auto">
          <a:xfrm>
            <a:off x="6188456" y="2474841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05275B91-3E7A-23B8-DDCB-9DE3B4C2EF37}"/>
              </a:ext>
            </a:extLst>
          </p:cNvPr>
          <p:cNvSpPr txBox="1"/>
          <p:nvPr/>
        </p:nvSpPr>
        <p:spPr>
          <a:xfrm>
            <a:off x="6188456" y="3115067"/>
            <a:ext cx="613562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25.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Escreva em notação cientifica os números a seguir.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200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9000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c) 42 000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d) 3 500 000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817504DE-6753-32AD-DEAD-739D3AE4C816}"/>
              </a:ext>
            </a:extLst>
          </p:cNvPr>
          <p:cNvSpPr txBox="1"/>
          <p:nvPr/>
        </p:nvSpPr>
        <p:spPr>
          <a:xfrm>
            <a:off x="6154166" y="4900171"/>
            <a:ext cx="620420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26.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Escreva em notação cientifica os números a seguir.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0,9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0,08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c) 0,007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d) 0,000005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222419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AD80BB5D-A82A-B7B4-2A15-943D105DBC58}"/>
              </a:ext>
            </a:extLst>
          </p:cNvPr>
          <p:cNvSpPr txBox="1"/>
          <p:nvPr/>
        </p:nvSpPr>
        <p:spPr>
          <a:xfrm>
            <a:off x="1524" y="716792"/>
            <a:ext cx="6094476" cy="43041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27.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Terra está a cerca de 150 000 000 km do Sol, e Marte está a aproximadamente 228 000 000 km do Sol. Como esses números são muito grandes, os cientistas usam uma forma mais prática de escrevê-los, utilizando potências de base 10. Essa forma é chamada de notação científica.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Sabendo disso, responda: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Qual a distância em quilômetros, entre a Terra e o Sol, em notação científica?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Qual a distância em quilômetros, entre a Marte e o Sol, em notação científica?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4D531C9A-14EF-C1D6-A688-72811210F534}"/>
              </a:ext>
            </a:extLst>
          </p:cNvPr>
          <p:cNvSpPr txBox="1"/>
          <p:nvPr/>
        </p:nvSpPr>
        <p:spPr>
          <a:xfrm>
            <a:off x="6097524" y="716792"/>
            <a:ext cx="6094476" cy="4690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14000"/>
              </a:lnSpc>
            </a:pP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28.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Um mosquito da dengue mede aproximadamente 0,005 metros de comprimento, já a espessura média um fio de cabelo humano, mede aproximadamente 0,0001 m.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Essas medidas são muito pequenas e, para facilitar a escrita, podemos representá-lo em notação científica.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Responda: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Escreva o tamanho, em metros, do mosquito da dengue, na forma de notação científica.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Escreva o tamanho, em metros, da espessura do fio de cabelo, na forma de notação científica.</a:t>
            </a:r>
          </a:p>
          <a:p>
            <a:pPr algn="just">
              <a:lnSpc>
                <a:spcPct val="114000"/>
              </a:lnSpc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Comparando as medidas apresentadas, qual é a maior?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620445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DE55C9A0-BC69-217B-B794-3EF59B5F120B}"/>
              </a:ext>
            </a:extLst>
          </p:cNvPr>
          <p:cNvSpPr txBox="1"/>
          <p:nvPr/>
        </p:nvSpPr>
        <p:spPr>
          <a:xfrm>
            <a:off x="231339" y="1643896"/>
            <a:ext cx="561441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Caro(a) estudante, neste momento vamos exercitar a habilidade de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resolver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problema com números racionais envolvendo notação científica. Fique atento à sua resolução, marque apenas uma alternativa e verifique a solução.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8A1E76E-76F7-0926-0AC9-1DA27726E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385" y="774612"/>
            <a:ext cx="5850325" cy="3385236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50F90233-76A1-DE31-C150-7B279791B525}"/>
              </a:ext>
            </a:extLst>
          </p:cNvPr>
          <p:cNvSpPr txBox="1"/>
          <p:nvPr/>
        </p:nvSpPr>
        <p:spPr>
          <a:xfrm>
            <a:off x="113385" y="4259691"/>
            <a:ext cx="598261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 peso de um grão de areia é aproximadamente 0,000 005 gramas.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Qual é a representação correta, desse número, em notação científica?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728AFE4-4E2D-18F8-280E-49745597E6D7}"/>
                  </a:ext>
                </a:extLst>
              </p:cNvPr>
              <p:cNvSpPr txBox="1"/>
              <p:nvPr/>
            </p:nvSpPr>
            <p:spPr>
              <a:xfrm>
                <a:off x="6081664" y="1029824"/>
                <a:ext cx="5982615" cy="235166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457200" indent="-457200" algn="just">
                  <a:buAutoNum type="alphaUcParenBoth"/>
                </a:pPr>
                <a14:m>
                  <m:oMath xmlns:m="http://schemas.openxmlformats.org/officeDocument/2006/math">
                    <m:r>
                      <a:rPr lang="pt-BR" sz="2200" b="0" i="0" smtClean="0">
                        <a:latin typeface="Cambria Math" panose="02040503050406030204" pitchFamily="18" charset="0"/>
                      </a:rPr>
                      <m:t>0,5</m:t>
                    </m:r>
                    <m:r>
                      <a:rPr lang="pt-BR" sz="2200" b="0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pt-BR" sz="22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BR" sz="22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2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pt-BR" sz="22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marL="457200" indent="-457200" algn="just">
                  <a:buAutoNum type="alphaUcParenBoth"/>
                </a:pPr>
                <a14:m>
                  <m:oMath xmlns:m="http://schemas.openxmlformats.org/officeDocument/2006/math">
                    <m:r>
                      <a:rPr lang="pt-BR" sz="2200" i="0">
                        <a:latin typeface="Cambria Math" panose="02040503050406030204" pitchFamily="18" charset="0"/>
                      </a:rPr>
                      <m:t>0,5</m:t>
                    </m:r>
                    <m:r>
                      <a:rPr lang="pt-BR" sz="22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pt-BR" sz="22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BR" sz="22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pt-BR" sz="22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  <a:ea typeface="Cambria Math" panose="02040503050406030204" pitchFamily="18" charset="0"/>
                </a:endParaRPr>
              </a:p>
              <a:p>
                <a:pPr marL="457200" indent="-457200" algn="just">
                  <a:buAutoNum type="alphaUcParenBoth"/>
                </a:pPr>
                <a14:m>
                  <m:oMath xmlns:m="http://schemas.openxmlformats.org/officeDocument/2006/math">
                    <m:r>
                      <a:rPr lang="pt-BR" sz="2200" i="0">
                        <a:latin typeface="Cambria Math" panose="02040503050406030204" pitchFamily="18" charset="0"/>
                      </a:rPr>
                      <m:t>5</m:t>
                    </m:r>
                    <m:r>
                      <a:rPr lang="pt-BR" sz="22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pt-BR" sz="22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BR" sz="22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pt-BR" sz="22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sup>
                        </m:sSup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  <a:ea typeface="Cambria Math" panose="02040503050406030204" pitchFamily="18" charset="0"/>
                </a:endParaRPr>
              </a:p>
              <a:p>
                <a:pPr marL="457200" indent="-457200" algn="just">
                  <a:buAutoNum type="alphaUcParenBoth"/>
                </a:pPr>
                <a14:m>
                  <m:oMath xmlns:m="http://schemas.openxmlformats.org/officeDocument/2006/math">
                    <m:r>
                      <a:rPr lang="pt-BR" sz="2200" i="0">
                        <a:latin typeface="Cambria Math" panose="02040503050406030204" pitchFamily="18" charset="0"/>
                      </a:rPr>
                      <m:t>5</m:t>
                    </m:r>
                    <m:r>
                      <a:rPr lang="pt-BR" sz="2200" i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pt-BR" sz="22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pt-BR" sz="22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pt-BR" sz="2200" i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10</m:t>
                            </m:r>
                          </m:e>
                          <m:sup>
                            <m:r>
                              <a:rPr lang="pt-BR" sz="2200" b="0" i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6</m:t>
                            </m:r>
                          </m:sup>
                        </m:sSup>
                      </m:den>
                    </m:f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marL="457200" indent="-457200" algn="just">
                  <a:buAutoNum type="alphaUcParenBoth"/>
                </a:pP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E728AFE4-4E2D-18F8-280E-49745597E6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81664" y="1029824"/>
                <a:ext cx="5982615" cy="235166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7702801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4A7C1DC3-9C58-A8BB-22C7-EF6F6D55CF4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3" t="9375" r="3886" b="16667"/>
          <a:stretch>
            <a:fillRect/>
          </a:stretch>
        </p:blipFill>
        <p:spPr bwMode="auto">
          <a:xfrm>
            <a:off x="155447" y="724852"/>
            <a:ext cx="3960000" cy="52745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500F99D-4A6B-32B3-2161-3EBE717DE04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155447" y="1378839"/>
            <a:ext cx="4320000" cy="94717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76F7039-4AC4-FDAB-3864-0F2C91D158F0}"/>
              </a:ext>
            </a:extLst>
          </p:cNvPr>
          <p:cNvSpPr txBox="1"/>
          <p:nvPr/>
        </p:nvSpPr>
        <p:spPr>
          <a:xfrm>
            <a:off x="66294" y="2373616"/>
            <a:ext cx="6029706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MALHA QUADRICULADA</a:t>
            </a:r>
          </a:p>
          <a:p>
            <a:pPr algn="ctr"/>
            <a:endParaRPr lang="pt-BR" sz="2200" b="1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malha quadriculada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é uma ferramenta com linhas e colunas que formam quadradinhos de mesma medida. Ela é utilizada para desenhar formas geométricas, mapas, representações gráficas, além de servir para medir e comparar áreas de figuras planas, localizar objetos e visualizar movimentações.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Na malha quadriculada, cada lado do quadradinho conta como uma unidade de medida.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E a região interna de cada quadradinho conta como </a:t>
            </a:r>
            <a:r>
              <a:rPr lang="pt-BR" sz="2200" u="sng" dirty="0">
                <a:latin typeface="Arial Narrow" panose="020B0606020202030204" pitchFamily="34" charset="0"/>
              </a:rPr>
              <a:t>uma unidade de medida de área</a:t>
            </a:r>
            <a:r>
              <a:rPr lang="pt-BR" sz="2200" dirty="0">
                <a:latin typeface="Arial Narrow" panose="020B0606020202030204" pitchFamily="34" charset="0"/>
              </a:rPr>
              <a:t>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DF5351BC-1CA2-CD37-1BA5-7D9830893806}"/>
              </a:ext>
            </a:extLst>
          </p:cNvPr>
          <p:cNvSpPr txBox="1"/>
          <p:nvPr/>
        </p:nvSpPr>
        <p:spPr>
          <a:xfrm>
            <a:off x="6096000" y="628233"/>
            <a:ext cx="61036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Para identificar a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localização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de um ponto específico, em uma malha quadriculada, podemos usar coordenadas.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Veja no exemplo, a seguir, o mapa do Brasil representado na malha quadriculada, na qual as coordenadas são formadas por um conjunto composto por letras e números.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EE95696-70E5-658C-0B82-7E76D4C57CA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652" y="2823425"/>
            <a:ext cx="2880000" cy="2987552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8BF2EA3C-9CC8-D044-C02B-B7C1C7CE328C}"/>
              </a:ext>
            </a:extLst>
          </p:cNvPr>
          <p:cNvSpPr txBox="1"/>
          <p:nvPr/>
        </p:nvSpPr>
        <p:spPr>
          <a:xfrm>
            <a:off x="9007652" y="3131034"/>
            <a:ext cx="318434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O estado de Rondônia (RO) está localizado nas coordenadas C4;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O estado de Santa Catarina</a:t>
            </a:r>
            <a:r>
              <a:rPr lang="pt-BR" sz="2200" dirty="0">
                <a:latin typeface="Arial Narrow" panose="020B0606020202030204" pitchFamily="34" charset="0"/>
              </a:rPr>
              <a:t>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(SC) está localizado na coordenada E7.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793039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B7101EC-0264-2184-BADF-5D294A4D3D26}"/>
              </a:ext>
            </a:extLst>
          </p:cNvPr>
          <p:cNvSpPr txBox="1"/>
          <p:nvPr/>
        </p:nvSpPr>
        <p:spPr>
          <a:xfrm>
            <a:off x="1524" y="650894"/>
            <a:ext cx="609447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Para identificar a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movimentação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, podemos usar a rosa dos ventos, ou as lateralidades (esquerda e direita) e giros angulares.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745005D-70AC-22FF-8218-8C9F4C2F1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62" y="1806890"/>
            <a:ext cx="2880000" cy="289236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3E980A2-1D20-CE09-E69F-9B5428F3402A}"/>
              </a:ext>
            </a:extLst>
          </p:cNvPr>
          <p:cNvSpPr txBox="1"/>
          <p:nvPr/>
        </p:nvSpPr>
        <p:spPr>
          <a:xfrm>
            <a:off x="1" y="4806722"/>
            <a:ext cx="6096000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Andar três unidades à frente, girar para direita e andar mais duas unidades, girar a esquerda e andar mais duas unidades e, por fim, girar a direita e andar mais duas unidades. 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BE4E8390-47EE-7A04-85DE-07AA101B7DD9}"/>
              </a:ext>
            </a:extLst>
          </p:cNvPr>
          <p:cNvSpPr txBox="1"/>
          <p:nvPr/>
        </p:nvSpPr>
        <p:spPr>
          <a:xfrm>
            <a:off x="2999941" y="1806890"/>
            <a:ext cx="3096059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Por exemplo, para se locomover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seguindo o trajeto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do ponto inicial ao ponto final, é possível: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Andar 3 unidades ao norte,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2 a leste, 2 ao norte e, por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fim, mais 2 a leste.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87CE110-9C69-CF93-EBF6-962470DE5542}"/>
              </a:ext>
            </a:extLst>
          </p:cNvPr>
          <p:cNvSpPr txBox="1"/>
          <p:nvPr/>
        </p:nvSpPr>
        <p:spPr>
          <a:xfrm>
            <a:off x="6124247" y="698894"/>
            <a:ext cx="6066229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Para desenhar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formas geométricas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na malha quadriculada, deve-se levar em consideração a dimensão da malha.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Exemplo 1: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Veja a figura a seguir.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Na figura vemos a malha quadriculada em que o </a:t>
            </a:r>
            <a:r>
              <a:rPr lang="pt-BR" sz="2200" b="1" dirty="0">
                <a:latin typeface="Arial Narrow" panose="020B0606020202030204" pitchFamily="34" charset="0"/>
              </a:rPr>
              <a:t>lado </a:t>
            </a:r>
            <a:r>
              <a:rPr lang="pt-BR" sz="2200" dirty="0">
                <a:latin typeface="Arial Narrow" panose="020B0606020202030204" pitchFamily="34" charset="0"/>
              </a:rPr>
              <a:t>de cada quadradinho dessa malha mede </a:t>
            </a:r>
            <a:r>
              <a:rPr lang="pt-BR" sz="2200" b="1" dirty="0">
                <a:latin typeface="Arial Narrow" panose="020B0606020202030204" pitchFamily="34" charset="0"/>
              </a:rPr>
              <a:t>1 cm </a:t>
            </a:r>
            <a:r>
              <a:rPr lang="pt-BR" sz="2200" dirty="0">
                <a:latin typeface="Arial Narrow" panose="020B0606020202030204" pitchFamily="34" charset="0"/>
              </a:rPr>
              <a:t>e interna a ela um retângulo então, o perímetro desse retângulo é de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18 cm e sua área é igual a 20 cm².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89B4FDC0-C415-BCE6-BEF9-9807A197B5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360" y="2447405"/>
            <a:ext cx="2725087" cy="2564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975515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C4F9272-12BB-8B18-12E3-4AACBAC24A02}"/>
                  </a:ext>
                </a:extLst>
              </p:cNvPr>
              <p:cNvSpPr txBox="1"/>
              <p:nvPr/>
            </p:nvSpPr>
            <p:spPr>
              <a:xfrm>
                <a:off x="1524" y="614092"/>
                <a:ext cx="6094476" cy="517064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Exemplo 2: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Veja a figura a seguir.</a:t>
                </a: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Nesse caso, temos um retângulo semelhante ao anterior, porém em uma malha quadriculada de 3 cm por 3 cm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0" i="0" u="none" strike="noStrike" baseline="0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0" i="0" u="none" strike="noStrike" baseline="0" dirty="0" smtClean="0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m:rPr>
                            <m:sty m:val="p"/>
                          </m:rPr>
                          <a:rPr lang="pt-BR" sz="2200" b="0" i="0" u="none" strike="noStrike" baseline="0" dirty="0" smtClean="0">
                            <a:latin typeface="Cambria Math" panose="02040503050406030204" pitchFamily="18" charset="0"/>
                          </a:rPr>
                          <m:t>cm</m:t>
                        </m:r>
                        <m:r>
                          <a:rPr lang="pt-BR" sz="2200" b="0" i="0" u="none" strike="noStrike" baseline="0" dirty="0" smtClean="0">
                            <a:latin typeface="Cambria Math" panose="02040503050406030204" pitchFamily="18" charset="0"/>
                          </a:rPr>
                          <m:t>×3</m:t>
                        </m:r>
                        <m:r>
                          <m:rPr>
                            <m:sty m:val="p"/>
                          </m:rPr>
                          <a:rPr lang="pt-BR" sz="2200" b="0" i="0" u="none" strike="noStrike" baseline="0" dirty="0" smtClean="0">
                            <a:latin typeface="Cambria Math" panose="02040503050406030204" pitchFamily="18" charset="0"/>
                          </a:rPr>
                          <m:t>cm</m:t>
                        </m:r>
                      </m:e>
                    </m:d>
                    <m:r>
                      <a:rPr lang="pt-BR" sz="2200" b="0" i="0" u="none" strike="noStrike" baseline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De maneira mais simples, o retângulo interno a malha possui as seguintes medidas: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2C4F9272-12BB-8B18-12E3-4AACBAC24A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614092"/>
                <a:ext cx="6094476" cy="5170646"/>
              </a:xfrm>
              <a:prstGeom prst="rect">
                <a:avLst/>
              </a:prstGeom>
              <a:blipFill>
                <a:blip r:embed="rId2"/>
                <a:stretch>
                  <a:fillRect l="-1300" t="-825" r="-1300" b="-153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Imagem 4">
            <a:extLst>
              <a:ext uri="{FF2B5EF4-FFF2-40B4-BE49-F238E27FC236}">
                <a16:creationId xmlns:a16="http://schemas.microsoft.com/office/drawing/2014/main" id="{074F8E9C-FFA1-81F1-C02F-0E9A395736A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108"/>
          <a:stretch>
            <a:fillRect/>
          </a:stretch>
        </p:blipFill>
        <p:spPr>
          <a:xfrm>
            <a:off x="1657558" y="1463040"/>
            <a:ext cx="2520000" cy="2309179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107C1B40-4ED3-2F5C-B626-41E6F83F02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1296" y="905127"/>
            <a:ext cx="5040000" cy="210365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7D047089-F03E-E0BB-7073-FA729E6CB9E7}"/>
              </a:ext>
            </a:extLst>
          </p:cNvPr>
          <p:cNvSpPr txBox="1"/>
          <p:nvPr/>
        </p:nvSpPr>
        <p:spPr>
          <a:xfrm>
            <a:off x="6096000" y="3125947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Assim, o perímetro desse retângulo é igual à 2P = 12 + 12 + 15 + 15 = 54 cm, e sua área é igual a </a:t>
            </a:r>
            <a:r>
              <a:rPr lang="pt-BR" sz="2200" b="0" i="0" u="none" strike="noStrike" baseline="0" dirty="0" err="1">
                <a:latin typeface="Arial Narrow" panose="020B0606020202030204" pitchFamily="34" charset="0"/>
              </a:rPr>
              <a:t>A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 = 15 ∙ 12 = 180 cm².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6F0FE082-202A-A829-085B-E99D8B93599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5476" y="4409180"/>
            <a:ext cx="5894604" cy="1436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19835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6EA5A238-455F-B5A1-966C-7445152581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4756" y="862929"/>
            <a:ext cx="5400000" cy="3561702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07951C41-E0EB-32F1-E2C0-49CD8AE58A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157861" y="4597654"/>
            <a:ext cx="2520000" cy="5939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CaixaDeTexto 5">
            <a:extLst>
              <a:ext uri="{FF2B5EF4-FFF2-40B4-BE49-F238E27FC236}">
                <a16:creationId xmlns:a16="http://schemas.microsoft.com/office/drawing/2014/main" id="{E58ADB66-A97E-9684-03DC-B604105C1493}"/>
              </a:ext>
            </a:extLst>
          </p:cNvPr>
          <p:cNvSpPr txBox="1"/>
          <p:nvPr/>
        </p:nvSpPr>
        <p:spPr>
          <a:xfrm>
            <a:off x="2413" y="5364664"/>
            <a:ext cx="609358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a disposição dos navios de Jonas durante uma partida de Batalha Naval.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84DB2D7D-53BA-CBBE-9653-77AD5C8961E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87199" y="862929"/>
            <a:ext cx="5400000" cy="3418705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73639B59-D974-8ABD-640C-2CBFD2686F44}"/>
              </a:ext>
            </a:extLst>
          </p:cNvPr>
          <p:cNvSpPr txBox="1"/>
          <p:nvPr/>
        </p:nvSpPr>
        <p:spPr>
          <a:xfrm>
            <a:off x="6119387" y="4358673"/>
            <a:ext cx="613562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Agora 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Qual é a localização dos Porta-aviões?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Qual é a localização dos Cargueiros?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c) Qual é a localização dos Rebocadores?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d) Qual é a localização dos Botes?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77558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76B59BA-F721-8D41-EA03-D1075EF3151D}"/>
              </a:ext>
            </a:extLst>
          </p:cNvPr>
          <p:cNvSpPr txBox="1"/>
          <p:nvPr/>
        </p:nvSpPr>
        <p:spPr>
          <a:xfrm>
            <a:off x="1524" y="630264"/>
            <a:ext cx="609447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2.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Veja a figura representada a seguir.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Considerando que essa malha é 2 cm × 2 cm, 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Qual é o perímetro dessa figura?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Qual é a área dessa figura?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5D8ECDB-7675-ED04-9AD0-68CDFB5AE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762" y="1211419"/>
            <a:ext cx="3240000" cy="2416271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25CF63D9-2C50-65F4-43BF-708CEE727396}"/>
              </a:ext>
            </a:extLst>
          </p:cNvPr>
          <p:cNvSpPr txBox="1"/>
          <p:nvPr/>
        </p:nvSpPr>
        <p:spPr>
          <a:xfrm>
            <a:off x="6096000" y="733778"/>
            <a:ext cx="6135624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3.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a figura a seguir.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Considerando que essa malha é de 3 cm×3 cm, 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Qual é o perímetro dessa figura?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Qual é a área dessa figura?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E72F8B9-CC3D-AEE0-C476-6DC176FDDA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58588" y="1211419"/>
            <a:ext cx="3600000" cy="26541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611940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A2530FD-4BCD-3A34-5CB3-57B5CC6FCF27}"/>
              </a:ext>
            </a:extLst>
          </p:cNvPr>
          <p:cNvSpPr txBox="1"/>
          <p:nvPr/>
        </p:nvSpPr>
        <p:spPr>
          <a:xfrm>
            <a:off x="6097524" y="803547"/>
            <a:ext cx="609447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Karina está estudando sobre os movimentos das peças do jogo de xadrez. Ela sabe que a torre se desloca somente em duas direções, vertical e horizontal, em quantidade livre de casas. Observe, a seguir, o tabuleiro contendo a peça na posição (D4).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Se Karina deslocar a torre, em duas jogadas distintas, três casas para a direita e duas casas para baixo, qual será a nova localização da peça no tabuleiro?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(G2).</a:t>
            </a:r>
            <a:r>
              <a:rPr lang="pt-BR" sz="2200" dirty="0">
                <a:latin typeface="Arial Narrow" panose="020B0606020202030204" pitchFamily="34" charset="0"/>
              </a:rPr>
              <a:t>                      (C) (A3).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(G4).                      </a:t>
            </a:r>
            <a:r>
              <a:rPr lang="pt-BR" sz="2200" dirty="0">
                <a:latin typeface="Arial Narrow" panose="020B0606020202030204" pitchFamily="34" charset="0"/>
              </a:rPr>
              <a:t>(D) (B4).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71C1EF7B-7FC0-CFE3-1F91-FE28E7E116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4762" y="2512585"/>
            <a:ext cx="2520000" cy="242967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60A4B28D-BF8D-AA4A-08BB-B7DF7C324A85}"/>
              </a:ext>
            </a:extLst>
          </p:cNvPr>
          <p:cNvSpPr txBox="1"/>
          <p:nvPr/>
        </p:nvSpPr>
        <p:spPr>
          <a:xfrm>
            <a:off x="379476" y="1789209"/>
            <a:ext cx="546354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Caro(a) estudante, neste momento, vamos exercitar a habilidade de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identificar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localização/movimentação de objeto em mapas, croquis e outras representações gráficas. Fique atento(a) à sua resolução e marque apenas uma alternativa.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6734A807-B639-682D-5E4C-B29A36B62B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4968" y="659946"/>
            <a:ext cx="5969509" cy="366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42051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69E2B29-BE89-AE1E-5A65-9065B3D61E71}"/>
              </a:ext>
            </a:extLst>
          </p:cNvPr>
          <p:cNvSpPr txBox="1"/>
          <p:nvPr/>
        </p:nvSpPr>
        <p:spPr>
          <a:xfrm>
            <a:off x="1524" y="820704"/>
            <a:ext cx="6094476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Lato-Bold"/>
              </a:rPr>
              <a:t>Item 2. </a:t>
            </a:r>
            <a:r>
              <a:rPr lang="pt-BR" sz="2200" b="0" i="0" u="none" strike="noStrike" baseline="0" dirty="0">
                <a:latin typeface="Lato-Regular"/>
              </a:rPr>
              <a:t>Observe as figuras I e II na malha quadriculada 1 cm × 1 cm.</a:t>
            </a:r>
          </a:p>
          <a:p>
            <a:pPr algn="l"/>
            <a:endParaRPr lang="pt-BR" sz="2200" dirty="0">
              <a:latin typeface="Lato-Regular"/>
            </a:endParaRPr>
          </a:p>
          <a:p>
            <a:pPr algn="l"/>
            <a:endParaRPr lang="pt-BR" sz="2200" b="0" i="0" u="none" strike="noStrike" baseline="0" dirty="0">
              <a:latin typeface="Lato-Regular"/>
            </a:endParaRPr>
          </a:p>
          <a:p>
            <a:pPr algn="l"/>
            <a:endParaRPr lang="pt-BR" sz="2200" dirty="0">
              <a:latin typeface="Lato-Regular"/>
            </a:endParaRPr>
          </a:p>
          <a:p>
            <a:pPr algn="l"/>
            <a:endParaRPr lang="pt-BR" sz="2200" b="0" i="0" u="none" strike="noStrike" baseline="0" dirty="0">
              <a:latin typeface="Lato-Regular"/>
            </a:endParaRPr>
          </a:p>
          <a:p>
            <a:pPr algn="l"/>
            <a:endParaRPr lang="pt-BR" sz="2200" dirty="0">
              <a:latin typeface="Lato-Regular"/>
            </a:endParaRPr>
          </a:p>
          <a:p>
            <a:pPr algn="l"/>
            <a:endParaRPr lang="pt-BR" sz="2200" b="0" i="0" u="none" strike="noStrike" baseline="0" dirty="0">
              <a:latin typeface="Lato-Regular"/>
            </a:endParaRPr>
          </a:p>
          <a:p>
            <a:pPr algn="just"/>
            <a:endParaRPr lang="pt-BR" sz="2200" b="0" i="0" u="none" strike="noStrike" baseline="0" dirty="0">
              <a:latin typeface="Lato-Regular"/>
            </a:endParaRPr>
          </a:p>
          <a:p>
            <a:pPr algn="just"/>
            <a:endParaRPr lang="pt-BR" sz="2200" b="0" i="0" u="none" strike="noStrike" baseline="0" dirty="0">
              <a:latin typeface="Lato-Regular"/>
            </a:endParaRPr>
          </a:p>
          <a:p>
            <a:pPr algn="just"/>
            <a:r>
              <a:rPr lang="pt-BR" sz="2200" b="0" i="0" u="none" strike="noStrike" baseline="0" dirty="0">
                <a:latin typeface="Lato-Regular"/>
              </a:rPr>
              <a:t>Sobre as áreas dessas figuras, é possível afirmar que</a:t>
            </a:r>
          </a:p>
          <a:p>
            <a:pPr algn="just"/>
            <a:r>
              <a:rPr lang="pt-BR" sz="2200" b="0" i="0" u="none" strike="noStrike" baseline="0" dirty="0">
                <a:latin typeface="Lato-Regular"/>
              </a:rPr>
              <a:t>(A) as figuras I e II tem áreas iguais a </a:t>
            </a:r>
            <a:r>
              <a:rPr lang="pt-BR" sz="2200" b="0" i="0" u="none" strike="noStrike" baseline="0" dirty="0">
                <a:latin typeface="CambriaMath"/>
              </a:rPr>
              <a:t>14 </a:t>
            </a:r>
            <a:r>
              <a:rPr lang="pt-BR" sz="2200" b="0" i="0" u="none" strike="noStrike" baseline="0" dirty="0">
                <a:latin typeface="Lato-Regular"/>
              </a:rPr>
              <a:t>cm².</a:t>
            </a:r>
          </a:p>
          <a:p>
            <a:pPr algn="just"/>
            <a:r>
              <a:rPr lang="pt-BR" sz="2200" b="0" i="0" u="none" strike="noStrike" baseline="0" dirty="0">
                <a:latin typeface="Lato-Regular"/>
              </a:rPr>
              <a:t>(B) as figuras I e II tem áreas iguais a </a:t>
            </a:r>
            <a:r>
              <a:rPr lang="pt-BR" sz="2200" b="0" i="0" u="none" strike="noStrike" baseline="0" dirty="0">
                <a:latin typeface="CambriaMath"/>
              </a:rPr>
              <a:t>18 </a:t>
            </a:r>
            <a:r>
              <a:rPr lang="pt-BR" sz="2200" b="0" i="0" u="none" strike="noStrike" baseline="0" dirty="0">
                <a:latin typeface="Lato-Regular"/>
              </a:rPr>
              <a:t>cm².</a:t>
            </a:r>
          </a:p>
          <a:p>
            <a:pPr algn="just"/>
            <a:r>
              <a:rPr lang="pt-BR" sz="2200" b="0" i="0" u="none" strike="noStrike" baseline="0" dirty="0">
                <a:latin typeface="Lato-Regular"/>
              </a:rPr>
              <a:t>(C) a figura I tem área igual a </a:t>
            </a:r>
            <a:r>
              <a:rPr lang="pt-BR" sz="2200" b="0" i="0" u="none" strike="noStrike" baseline="0" dirty="0">
                <a:latin typeface="CambriaMath"/>
              </a:rPr>
              <a:t>24 </a:t>
            </a:r>
            <a:r>
              <a:rPr lang="pt-BR" sz="2200" b="0" i="0" u="none" strike="noStrike" baseline="0" dirty="0">
                <a:latin typeface="Lato-Regular"/>
              </a:rPr>
              <a:t>cm².</a:t>
            </a:r>
          </a:p>
          <a:p>
            <a:pPr algn="just"/>
            <a:r>
              <a:rPr lang="pt-BR" sz="2200" b="0" i="0" u="none" strike="noStrike" baseline="0" dirty="0">
                <a:latin typeface="Lato-Regular"/>
              </a:rPr>
              <a:t>(D) a figura II tem área igual a </a:t>
            </a:r>
            <a:r>
              <a:rPr lang="pt-BR" sz="2200" b="0" i="0" u="none" strike="noStrike" baseline="0" dirty="0">
                <a:latin typeface="CambriaMath"/>
              </a:rPr>
              <a:t>12 </a:t>
            </a:r>
            <a:r>
              <a:rPr lang="pt-BR" sz="2200" b="0" i="0" u="none" strike="noStrike" baseline="0" dirty="0">
                <a:latin typeface="Lato-Regular"/>
              </a:rPr>
              <a:t>cm².</a:t>
            </a:r>
            <a:endParaRPr lang="pt-BR" sz="2200" dirty="0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C7300EAE-8FF8-3AC6-CED7-5603EFD0C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675" y="1781959"/>
            <a:ext cx="4680000" cy="2272759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9253043F-159A-B949-0A9F-69928C1B1A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6253480" y="820704"/>
            <a:ext cx="4320000" cy="893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3876C84C-3A9F-FF61-D171-96163C200EA5}"/>
              </a:ext>
            </a:extLst>
          </p:cNvPr>
          <p:cNvSpPr txBox="1"/>
          <p:nvPr/>
        </p:nvSpPr>
        <p:spPr>
          <a:xfrm>
            <a:off x="6097524" y="1781959"/>
            <a:ext cx="609447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PLANO CARTESIANO</a:t>
            </a:r>
          </a:p>
          <a:p>
            <a:pPr algn="just"/>
            <a:endParaRPr lang="pt-BR" sz="2200" b="1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 plano cartesiano é formado por um sistema de dois eixos perpendiculares entre si, um horizontal e um vertical, denominados, respectivamente, eixo das abscissas (x) e eixo das ordenadas (y). Esses eixos se encontram em um ponto chamado origem (O) e, a partir da origem, os eixos são numerados, dividindo o plano em quatro partes, chamadas de quadrantes.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0374318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0DE9357-D2B1-0D2E-669C-2BD5B823A6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4665" y="723330"/>
            <a:ext cx="3600000" cy="338400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D4424752-41DE-45C8-5E7B-717E80AAA538}"/>
              </a:ext>
            </a:extLst>
          </p:cNvPr>
          <p:cNvSpPr txBox="1"/>
          <p:nvPr/>
        </p:nvSpPr>
        <p:spPr>
          <a:xfrm>
            <a:off x="84582" y="4354214"/>
            <a:ext cx="601141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Nesse momento iremos estudar apenas o 1° quadrante do plano cartesiano, em outro momento estudaremos todo ele.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3DB4F70-B0D3-6572-0308-855590E553F3}"/>
                  </a:ext>
                </a:extLst>
              </p:cNvPr>
              <p:cNvSpPr txBox="1"/>
              <p:nvPr/>
            </p:nvSpPr>
            <p:spPr>
              <a:xfrm>
                <a:off x="6097524" y="723330"/>
                <a:ext cx="6094476" cy="3816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1100" b="1" i="0" u="none" strike="noStrike" baseline="0" dirty="0">
                    <a:solidFill>
                      <a:srgbClr val="000000"/>
                    </a:solidFill>
                    <a:latin typeface="LiberationSans-Bold"/>
                  </a:rPr>
                  <a:t>► </a:t>
                </a:r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Coordenadas cartesianas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Para localizar um ponto no plano cartesiano, são necessárias duas informações: um referente ao eixo e outra referente ao eixo Essa localização é feita por meio de um par ordenado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0" i="1" u="none" strike="noStrike" baseline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0" i="1" u="none" strike="noStrike" baseline="0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pt-BR" sz="2200" b="0" i="1" u="none" strike="noStrike" baseline="0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d>
                  </m:oMath>
                </a14:m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, em que o primeiro elemento representa a </a:t>
                </a:r>
                <a:r>
                  <a:rPr lang="pt-BR" sz="2200" b="1" i="0" u="none" strike="noStrike" baseline="0" dirty="0">
                    <a:solidFill>
                      <a:srgbClr val="F37300"/>
                    </a:solidFill>
                    <a:latin typeface="Arial Narrow" panose="020B0606020202030204" pitchFamily="34" charset="0"/>
                  </a:rPr>
                  <a:t>abscissa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do ponto e indica sua posição em relação ao eixo e o segundo elemento representa a </a:t>
                </a:r>
                <a:r>
                  <a:rPr lang="pt-BR" sz="2200" b="1" i="0" u="none" strike="noStrike" baseline="0" dirty="0">
                    <a:solidFill>
                      <a:srgbClr val="066BA2"/>
                    </a:solidFill>
                    <a:latin typeface="Arial Narrow" panose="020B0606020202030204" pitchFamily="34" charset="0"/>
                  </a:rPr>
                  <a:t>ordenada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do ponto e indica sua posição em relação ao eixo . Quando determinamos um valor para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𝑦</m:t>
                    </m:r>
                    <m:r>
                      <a:rPr lang="pt-BR" sz="22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 par ordenado, temos as </a:t>
                </a:r>
                <a:r>
                  <a:rPr lang="pt-BR" sz="2200" b="0" i="0" u="sng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coordenadas cartesianas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, que indicam exatamente a posição do ponto no plano.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43DB4F70-B0D3-6572-0308-855590E553F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7524" y="723330"/>
                <a:ext cx="6094476" cy="3816429"/>
              </a:xfrm>
              <a:prstGeom prst="rect">
                <a:avLst/>
              </a:prstGeom>
              <a:blipFill>
                <a:blip r:embed="rId3"/>
                <a:stretch>
                  <a:fillRect l="-1300" t="-1118" r="-1300" b="-23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3FA14A1F-2B71-6C38-726F-C090376CEB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4762" y="4611192"/>
            <a:ext cx="4320000" cy="15234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311617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E4F57FD0-0179-6510-7F4C-640F67DEC5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32" y="629802"/>
            <a:ext cx="5688762" cy="1763183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BC27DBAD-27B4-0C7E-6618-11B61EA57733}"/>
              </a:ext>
            </a:extLst>
          </p:cNvPr>
          <p:cNvSpPr txBox="1"/>
          <p:nvPr/>
        </p:nvSpPr>
        <p:spPr>
          <a:xfrm>
            <a:off x="1524" y="5451556"/>
            <a:ext cx="609447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Repare que, o plano cartesiano também é dividido em linhas e colunas, mas, para localizar algo, não usamos mais uma letra ou número, e sim um par de números!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3437F73D-8F04-3023-4AC6-B39C06CA9A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73013" y="2569463"/>
            <a:ext cx="2880000" cy="277714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BCE3A97E-C4EA-67C0-B72D-462AAEB18872}"/>
              </a:ext>
            </a:extLst>
          </p:cNvPr>
          <p:cNvSpPr txBox="1"/>
          <p:nvPr/>
        </p:nvSpPr>
        <p:spPr>
          <a:xfrm>
            <a:off x="6096000" y="806280"/>
            <a:ext cx="609447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Então como definir a posição de um ponto no plano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cartesiano?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posição do ponto é o encontro das “</a:t>
            </a:r>
            <a:r>
              <a:rPr lang="pt-BR" sz="2200" b="0" i="1" u="none" strike="noStrike" baseline="0" dirty="0">
                <a:latin typeface="Arial Narrow" panose="020B0606020202030204" pitchFamily="34" charset="0"/>
              </a:rPr>
              <a:t>linhas imaginarias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”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horizontal com a vertical.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Para indicar a posição, usamos um par de números chamado de par ordenado (x, y), sempre nesta ordem: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primeiro a coordenada x e depois a coordenada y.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Esse </a:t>
            </a:r>
            <a:r>
              <a:rPr lang="pt-BR" sz="2200" b="1" u="sng" dirty="0">
                <a:latin typeface="Arial Narrow" panose="020B0606020202030204" pitchFamily="34" charset="0"/>
              </a:rPr>
              <a:t>par ordenado </a:t>
            </a:r>
            <a:r>
              <a:rPr lang="pt-BR" sz="2200" dirty="0">
                <a:latin typeface="Arial Narrow" panose="020B0606020202030204" pitchFamily="34" charset="0"/>
              </a:rPr>
              <a:t>mostra a localização do ponto na horizontal e na vertical em relação à origem.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9399477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1335E345-DB87-44BF-0E2E-930167A165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692"/>
          <a:stretch>
            <a:fillRect/>
          </a:stretch>
        </p:blipFill>
        <p:spPr>
          <a:xfrm>
            <a:off x="75385" y="1613482"/>
            <a:ext cx="2880000" cy="2827270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57C83370-D760-99AB-1864-049192430D6C}"/>
              </a:ext>
            </a:extLst>
          </p:cNvPr>
          <p:cNvSpPr txBox="1"/>
          <p:nvPr/>
        </p:nvSpPr>
        <p:spPr>
          <a:xfrm>
            <a:off x="75385" y="721704"/>
            <a:ext cx="60944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Exemplo 1: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Observe o ponto A cuja coordenada é (3,4).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01885A84-A2E0-D43C-B7F6-6A75ECF52523}"/>
              </a:ext>
            </a:extLst>
          </p:cNvPr>
          <p:cNvSpPr txBox="1"/>
          <p:nvPr/>
        </p:nvSpPr>
        <p:spPr>
          <a:xfrm>
            <a:off x="3122623" y="1846416"/>
            <a:ext cx="2973377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O primeiro número (x) mostra a localização horizontal.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O segundo número (y) mostra a localização vertical.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6C55D728-830B-7261-E4AE-203261B63B9A}"/>
              </a:ext>
            </a:extLst>
          </p:cNvPr>
          <p:cNvSpPr txBox="1"/>
          <p:nvPr/>
        </p:nvSpPr>
        <p:spPr>
          <a:xfrm>
            <a:off x="1" y="4472322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Repare que, se trocarmos as coordenadas x e y de lugar, estamos nos referindo a outra localização:</a:t>
            </a: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AFF54D09-C4EE-DF44-393F-83F6CB7A5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5483" y="985846"/>
            <a:ext cx="2880000" cy="2949230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E050ACBD-83BF-C835-3396-926C01D62773}"/>
              </a:ext>
            </a:extLst>
          </p:cNvPr>
          <p:cNvSpPr txBox="1"/>
          <p:nvPr/>
        </p:nvSpPr>
        <p:spPr>
          <a:xfrm>
            <a:off x="9005483" y="795755"/>
            <a:ext cx="3170098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O valor de x mostra a localização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horizontal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, nesse caso, é 4.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O valor de y mostra a localização vertical, nesse caso, é 3.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• Ou seja, teremos outro ponto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B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, cuja coordenada é (4,3).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B9B919DF-518C-C44B-5859-4BD80F54CA2F}"/>
              </a:ext>
            </a:extLst>
          </p:cNvPr>
          <p:cNvSpPr txBox="1"/>
          <p:nvPr/>
        </p:nvSpPr>
        <p:spPr>
          <a:xfrm>
            <a:off x="6125483" y="4172240"/>
            <a:ext cx="605009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Exemplo 2: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Observe, a seguir, as coordenadas de alguns pontos localizados no plano cartesiano.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667859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DF3EC1A-0AC4-5F00-B931-3B31196BEC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1827" y="703768"/>
            <a:ext cx="4320000" cy="3377198"/>
          </a:xfrm>
          <a:prstGeom prst="rect">
            <a:avLst/>
          </a:prstGeom>
        </p:spPr>
      </p:pic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18CA6D09-4E35-617C-5FF6-1391C29FDEB2}"/>
              </a:ext>
            </a:extLst>
          </p:cNvPr>
          <p:cNvCxnSpPr/>
          <p:nvPr/>
        </p:nvCxnSpPr>
        <p:spPr>
          <a:xfrm>
            <a:off x="1051560" y="4059936"/>
            <a:ext cx="4270248" cy="0"/>
          </a:xfrm>
          <a:prstGeom prst="line">
            <a:avLst/>
          </a:prstGeom>
          <a:ln w="15875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Imagem 6">
            <a:extLst>
              <a:ext uri="{FF2B5EF4-FFF2-40B4-BE49-F238E27FC236}">
                <a16:creationId xmlns:a16="http://schemas.microsoft.com/office/drawing/2014/main" id="{18BA3014-A3A5-61BC-8F64-75773CA8B4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7797" y="4080966"/>
            <a:ext cx="5209187" cy="267987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3D1B4D0C-39FD-7E9C-E345-AA621B7ABD0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3347" y="703768"/>
            <a:ext cx="5970180" cy="3283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076330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915199A-A3BF-6E39-310A-587E3BA939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195315" y="694944"/>
            <a:ext cx="2880000" cy="7316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FE206F1-5C35-0014-8FEC-45B02E50F22D}"/>
              </a:ext>
            </a:extLst>
          </p:cNvPr>
          <p:cNvSpPr txBox="1"/>
          <p:nvPr/>
        </p:nvSpPr>
        <p:spPr>
          <a:xfrm>
            <a:off x="54631" y="1426631"/>
            <a:ext cx="6041369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4.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Desenhe um plano cartesiano e represente nele os seguintes pontos.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P (5,4)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Q (4,5)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c) R (5,0)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d) S (0,4)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e) T (3,1)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909533FB-883A-FA9F-F1E3-A0DFAA860399}"/>
              </a:ext>
            </a:extLst>
          </p:cNvPr>
          <p:cNvSpPr txBox="1"/>
          <p:nvPr/>
        </p:nvSpPr>
        <p:spPr>
          <a:xfrm>
            <a:off x="6150631" y="775227"/>
            <a:ext cx="604136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5.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Considere o plano cartesiano a seguir.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FDDAB7BD-BA52-B694-6532-8D325B5C9C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6902" y="1238702"/>
            <a:ext cx="2880000" cy="2650142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5A917055-FC0D-4A01-8824-EDF37DA4484A}"/>
              </a:ext>
            </a:extLst>
          </p:cNvPr>
          <p:cNvSpPr txBox="1"/>
          <p:nvPr/>
        </p:nvSpPr>
        <p:spPr>
          <a:xfrm>
            <a:off x="6083808" y="3888844"/>
            <a:ext cx="610819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Escreva as coordenadas dos pontos apresentados nela.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97010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BA709C6-40DD-81CE-7C9D-E8A2227CC29C}"/>
              </a:ext>
            </a:extLst>
          </p:cNvPr>
          <p:cNvSpPr txBox="1"/>
          <p:nvPr/>
        </p:nvSpPr>
        <p:spPr>
          <a:xfrm>
            <a:off x="1524" y="683011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6.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o plano cartesiano a seguir</a:t>
            </a:r>
            <a:r>
              <a:rPr lang="pt-BR" sz="2200" b="0" i="0" u="none" strike="noStrike" baseline="0" dirty="0">
                <a:latin typeface="Lato-Regular"/>
              </a:rPr>
              <a:t>.</a:t>
            </a:r>
            <a:endParaRPr lang="pt-BR" sz="2200" dirty="0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C1AAC8D-5AC9-8E4B-C5FB-0D3F6F922120}"/>
              </a:ext>
            </a:extLst>
          </p:cNvPr>
          <p:cNvSpPr txBox="1"/>
          <p:nvPr/>
        </p:nvSpPr>
        <p:spPr>
          <a:xfrm>
            <a:off x="-39624" y="3978631"/>
            <a:ext cx="613562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Ligue os pontos de coordenada (3,3) ao ponto de coordenada (8,6) ao ponto (2,6) em seguida o ponto (7,3) ao ponto (5,8) e novamente ao ponto (3,3).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figura que surge ao ligar esses pontos é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um chapéu.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um barco.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(C) um avião.</a:t>
            </a:r>
          </a:p>
          <a:p>
            <a:pPr algn="l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(D) uma estrela.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18C4AFE4-9C8E-F900-2523-0900D8D142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265" y="1113899"/>
            <a:ext cx="3600000" cy="294545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C131ABAD-5DA8-CE37-BCCD-6FE5731F9B0C}"/>
              </a:ext>
            </a:extLst>
          </p:cNvPr>
          <p:cNvSpPr txBox="1"/>
          <p:nvPr/>
        </p:nvSpPr>
        <p:spPr>
          <a:xfrm>
            <a:off x="6333744" y="1652120"/>
            <a:ext cx="5443728" cy="1794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Caro(a) estudante, neste momento, vamos exercitar a habilidade de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interpretar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informações apresentadas por meio de coordenadas cartesianas. Fique atento(a) à sua resolução e marque apenas uma alternativa.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39EA6EF4-3D03-2E8A-F970-DE5905BC70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9553" y="592652"/>
            <a:ext cx="6100923" cy="3749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747651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091A5BDB-80B7-494C-DFA2-50932D34267D}"/>
              </a:ext>
            </a:extLst>
          </p:cNvPr>
          <p:cNvSpPr txBox="1"/>
          <p:nvPr/>
        </p:nvSpPr>
        <p:spPr>
          <a:xfrm>
            <a:off x="1524" y="630264"/>
            <a:ext cx="6094476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Fernanda joga online e precisa locomover um carrinho por meio de comandos. Observe a seguir a representação de parte da tela, desde a última vez que Fernanda começou a partida.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599149F-73E7-FE83-FA33-ED62AC5C95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3922" y="2057654"/>
            <a:ext cx="2201734" cy="2213384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A6E2195B-B204-18DD-7393-654F2325E3C1}"/>
              </a:ext>
            </a:extLst>
          </p:cNvPr>
          <p:cNvSpPr txBox="1"/>
          <p:nvPr/>
        </p:nvSpPr>
        <p:spPr>
          <a:xfrm>
            <a:off x="0" y="4271038"/>
            <a:ext cx="613562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Nesse dia, Fernanda inseriu comandos para que o carrinho girasse para a esquerda, andasse 2 unidades e, em seguida, girasse para a direita e andasse 3 unidades.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Quais são as coordenadas da localização do carrinho após esses comandos?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(4; 1)      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(4; 3)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275DF63-75DC-956D-0DFD-E22A12299E9A}"/>
              </a:ext>
            </a:extLst>
          </p:cNvPr>
          <p:cNvSpPr txBox="1"/>
          <p:nvPr/>
        </p:nvSpPr>
        <p:spPr>
          <a:xfrm>
            <a:off x="1958786" y="5963810"/>
            <a:ext cx="35433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(C) (3; 4)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(D) (1; 4)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FAAE4EEC-905C-573A-0598-4257F66534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69" r="2939" b="4321"/>
          <a:stretch>
            <a:fillRect/>
          </a:stretch>
        </p:blipFill>
        <p:spPr bwMode="auto">
          <a:xfrm>
            <a:off x="6216904" y="825563"/>
            <a:ext cx="4320000" cy="90036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B1758668-312D-AB73-7C27-D32927DA373A}"/>
              </a:ext>
            </a:extLst>
          </p:cNvPr>
          <p:cNvSpPr txBox="1"/>
          <p:nvPr/>
        </p:nvSpPr>
        <p:spPr>
          <a:xfrm>
            <a:off x="6137148" y="1799078"/>
            <a:ext cx="6054852" cy="22929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AMPLIAÇÃO E REDUÇÃO DE SEGMENTOS</a:t>
            </a:r>
          </a:p>
          <a:p>
            <a:pPr algn="l"/>
            <a:endParaRPr lang="pt-BR" sz="1100" b="1" i="0" u="none" strike="noStrike" baseline="0" dirty="0">
              <a:latin typeface="Lato-Bold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Em uma aula de matemática, a professora distribuiu malhas quadriculadas aos seus alunos e pediu para que fazerem segmentos de reta dentro dessas malhas quadriculadas.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Alan fez o segmento de reta seguinte: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F8653B5-58BD-41A8-17E5-16AB91569EC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6904" y="4110301"/>
            <a:ext cx="1228896" cy="638264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D4F7A72A-1DEC-131B-A72F-510F2B6A2D99}"/>
              </a:ext>
            </a:extLst>
          </p:cNvPr>
          <p:cNvSpPr txBox="1"/>
          <p:nvPr/>
        </p:nvSpPr>
        <p:spPr>
          <a:xfrm>
            <a:off x="6135624" y="4796785"/>
            <a:ext cx="61767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Beatriz fez esse: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8" name="Imagem 17">
            <a:extLst>
              <a:ext uri="{FF2B5EF4-FFF2-40B4-BE49-F238E27FC236}">
                <a16:creationId xmlns:a16="http://schemas.microsoft.com/office/drawing/2014/main" id="{82BD5E18-0075-8CDA-E390-FC3522EF2AB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0348" y="5298910"/>
            <a:ext cx="2029108" cy="73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37106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EBC00A0-970F-E06B-D763-F4B6D53E60F0}"/>
              </a:ext>
            </a:extLst>
          </p:cNvPr>
          <p:cNvSpPr txBox="1"/>
          <p:nvPr/>
        </p:nvSpPr>
        <p:spPr>
          <a:xfrm>
            <a:off x="0" y="728731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Camila, esse: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DCC96CFB-9FDE-C9F8-F5AF-51FE519308FF}"/>
              </a:ext>
            </a:extLst>
          </p:cNvPr>
          <p:cNvSpPr txBox="1"/>
          <p:nvPr/>
        </p:nvSpPr>
        <p:spPr>
          <a:xfrm>
            <a:off x="0" y="1926595"/>
            <a:ext cx="61356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 Daniel, esse segmento: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99709661-9BF2-08FC-4C0A-1D8E063BF8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" y="1159618"/>
            <a:ext cx="2648320" cy="68589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AFBF835-3FEE-E72E-B006-C4E503783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597" y="2438563"/>
            <a:ext cx="2972215" cy="666843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3274418-9D44-F459-692C-EB6B0A6C4F2B}"/>
              </a:ext>
            </a:extLst>
          </p:cNvPr>
          <p:cNvSpPr txBox="1"/>
          <p:nvPr/>
        </p:nvSpPr>
        <p:spPr>
          <a:xfrm>
            <a:off x="91440" y="3186487"/>
            <a:ext cx="60030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Observando estes segmentos de reta que cada aluno fez, podemos realizar as seguintes perguntas: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8FFBF932-115D-AA29-FEEE-B3D63048F75E}"/>
                  </a:ext>
                </a:extLst>
              </p:cNvPr>
              <p:cNvSpPr txBox="1"/>
              <p:nvPr/>
            </p:nvSpPr>
            <p:spPr>
              <a:xfrm>
                <a:off x="91440" y="3955928"/>
                <a:ext cx="6003036" cy="18542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a) O segmento de reta que Beatriz fez é quantas vezes maior do que o segmento que Alan fez?</a:t>
                </a:r>
              </a:p>
              <a:p>
                <a:pPr algn="just"/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Para encontrar essa resposta, dividiremos o tamanho do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CD</m:t>
                        </m:r>
                      </m:e>
                    </m:bar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 pelo tamanho do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b="0" i="1" smtClean="0"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bar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 , portanto temos: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8FFBF932-115D-AA29-FEEE-B3D63048F7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440" y="3955928"/>
                <a:ext cx="6003036" cy="1854226"/>
              </a:xfrm>
              <a:prstGeom prst="rect">
                <a:avLst/>
              </a:prstGeom>
              <a:blipFill>
                <a:blip r:embed="rId4"/>
                <a:stretch>
                  <a:fillRect l="-1320" t="-1974" r="-1320" b="-427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B681F514-04D1-6CB5-CA7E-E50CDD5AC9E6}"/>
                  </a:ext>
                </a:extLst>
              </p:cNvPr>
              <p:cNvSpPr txBox="1"/>
              <p:nvPr/>
            </p:nvSpPr>
            <p:spPr>
              <a:xfrm>
                <a:off x="6185916" y="818599"/>
                <a:ext cx="6006084" cy="539051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pos m:val="top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m:rPr>
                                  <m:sty m:val="p"/>
                                </m:rPr>
                                <a:rPr lang="pt-BR" sz="2200" i="1">
                                  <a:latin typeface="Cambria Math" panose="02040503050406030204" pitchFamily="18" charset="0"/>
                                </a:rPr>
                                <m:t>CD</m:t>
                              </m:r>
                            </m:e>
                          </m:bar>
                        </m:num>
                        <m:den>
                          <m:bar>
                            <m:barPr>
                              <m:pos m:val="top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m:rPr>
                                  <m:sty m:val="p"/>
                                </m:rPr>
                                <a:rPr lang="pt-BR" sz="2200" i="1">
                                  <a:latin typeface="Cambria Math" panose="02040503050406030204" pitchFamily="18" charset="0"/>
                                </a:rPr>
                                <m:t>AB</m:t>
                              </m:r>
                            </m:e>
                          </m:bar>
                        </m:den>
                      </m:f>
                      <m:r>
                        <a:rPr lang="pt-BR" sz="2200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b="0" i="1" u="none" strike="noStrike" baseline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b="0" i="1" u="none" strike="noStrike" baseline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pt-BR" sz="2200" b="0" i="1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Logo, o segmento que Beatriz fez é duas vezes maior, ou seja, o dobro do que o segmento que Alan fez.</a:t>
                </a:r>
              </a:p>
              <a:p>
                <a:pPr algn="just"/>
                <a:endParaRPr lang="pt-BR" sz="2200" b="0" i="1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b) O segmento de reta que Camila fez é quantas vezes maior do que o segmento que Alan fez?</a:t>
                </a:r>
              </a:p>
              <a:p>
                <a:pPr algn="just"/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Para encontrar essa resposta, dividiremos o tamanho do</a:t>
                </a:r>
              </a:p>
              <a:p>
                <a:pPr algn="just"/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b="0" i="1" smtClean="0">
                            <a:latin typeface="Cambria Math" panose="02040503050406030204" pitchFamily="18" charset="0"/>
                          </a:rPr>
                          <m:t>EF</m:t>
                        </m:r>
                      </m:e>
                    </m:bar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 pelo tamanho do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i="1"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bar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, portanto temos: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pos m:val="top"/>
                              <m:ctrlPr>
                                <a:rPr lang="pt-BR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m:rPr>
                                  <m:sty m:val="p"/>
                                </m:rPr>
                                <a:rPr lang="pt-BR" sz="2200" b="0" i="1" smtClean="0">
                                  <a:latin typeface="Cambria Math" panose="02040503050406030204" pitchFamily="18" charset="0"/>
                                </a:rPr>
                                <m:t>EF</m:t>
                              </m:r>
                            </m:e>
                          </m:bar>
                        </m:num>
                        <m:den>
                          <m:bar>
                            <m:barPr>
                              <m:pos m:val="top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m:rPr>
                                  <m:sty m:val="p"/>
                                </m:rPr>
                                <a:rPr lang="pt-BR" sz="2200" i="1">
                                  <a:latin typeface="Cambria Math" panose="02040503050406030204" pitchFamily="18" charset="0"/>
                                </a:rPr>
                                <m:t>AB</m:t>
                              </m:r>
                            </m:e>
                          </m:ba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6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</m:oMath>
                  </m:oMathPara>
                </a14:m>
                <a:endParaRPr lang="pt-BR" sz="2200" i="1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i="1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i="1" dirty="0">
                    <a:latin typeface="Arial Narrow" panose="020B0606020202030204" pitchFamily="34" charset="0"/>
                  </a:rPr>
                  <a:t>Logo, o segmento que Camila fez é </a:t>
                </a:r>
                <a:r>
                  <a:rPr lang="pt-BR" sz="2200" i="1" u="sng" dirty="0">
                    <a:latin typeface="Arial Narrow" panose="020B0606020202030204" pitchFamily="34" charset="0"/>
                  </a:rPr>
                  <a:t>três vezes maior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, ou</a:t>
                </a:r>
              </a:p>
              <a:p>
                <a:pPr algn="just"/>
                <a:r>
                  <a:rPr lang="pt-BR" sz="2200" i="1" dirty="0">
                    <a:latin typeface="Arial Narrow" panose="020B0606020202030204" pitchFamily="34" charset="0"/>
                  </a:rPr>
                  <a:t>seja, o </a:t>
                </a:r>
                <a:r>
                  <a:rPr lang="pt-BR" sz="2200" i="1" u="sng" dirty="0">
                    <a:latin typeface="Arial Narrow" panose="020B0606020202030204" pitchFamily="34" charset="0"/>
                  </a:rPr>
                  <a:t>triplo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 do que o segmento que Alan fez.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15" name="CaixaDeTexto 14">
                <a:extLst>
                  <a:ext uri="{FF2B5EF4-FFF2-40B4-BE49-F238E27FC236}">
                    <a16:creationId xmlns:a16="http://schemas.microsoft.com/office/drawing/2014/main" id="{B681F514-04D1-6CB5-CA7E-E50CDD5AC9E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916" y="818599"/>
                <a:ext cx="6006084" cy="5390515"/>
              </a:xfrm>
              <a:prstGeom prst="rect">
                <a:avLst/>
              </a:prstGeom>
              <a:blipFill>
                <a:blip r:embed="rId5"/>
                <a:stretch>
                  <a:fillRect l="-1320" r="-1320" b="-135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8306937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08CA718-5CCC-3AD5-2C13-6A2A4F183F59}"/>
                  </a:ext>
                </a:extLst>
              </p:cNvPr>
              <p:cNvSpPr txBox="1"/>
              <p:nvPr/>
            </p:nvSpPr>
            <p:spPr>
              <a:xfrm>
                <a:off x="1524" y="698730"/>
                <a:ext cx="6094476" cy="50417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c) O segmento de reta que Daniel fez é quantas vezes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maior do que o segmento que Alan fez?</a:t>
                </a:r>
              </a:p>
              <a:p>
                <a:pPr algn="just"/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Para encontrar essa resposta, dividiremos o tamanho do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b="0" i="1" smtClean="0">
                            <a:latin typeface="Cambria Math" panose="02040503050406030204" pitchFamily="18" charset="0"/>
                          </a:rPr>
                          <m:t>GH</m:t>
                        </m:r>
                      </m:e>
                    </m:bar>
                  </m:oMath>
                </a14:m>
                <a:r>
                  <a:rPr lang="pt-BR" sz="2200" i="1" dirty="0">
                    <a:latin typeface="Arial Narrow" panose="020B0606020202030204" pitchFamily="34" charset="0"/>
                  </a:rPr>
                  <a:t>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pelo tamanho do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b="0" i="1" smtClean="0"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bar>
                  </m:oMath>
                </a14:m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, portanto temos: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bar>
                            <m:barPr>
                              <m:pos m:val="top"/>
                              <m:ctrlPr>
                                <a:rPr lang="pt-BR" sz="2200" b="0" i="1" smtClean="0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m:rPr>
                                  <m:sty m:val="p"/>
                                </m:rPr>
                                <a:rPr lang="pt-BR" sz="2200" b="0" i="1" smtClean="0">
                                  <a:latin typeface="Cambria Math" panose="02040503050406030204" pitchFamily="18" charset="0"/>
                                </a:rPr>
                                <m:t>GH</m:t>
                              </m:r>
                            </m:e>
                          </m:bar>
                        </m:num>
                        <m:den>
                          <m:bar>
                            <m:barPr>
                              <m:pos m:val="top"/>
                              <m:ctrlPr>
                                <a:rPr lang="pt-BR" sz="2200" i="1"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m:rPr>
                                  <m:sty m:val="p"/>
                                </m:rPr>
                                <a:rPr lang="pt-BR" sz="2200" i="1">
                                  <a:latin typeface="Cambria Math" panose="02040503050406030204" pitchFamily="18" charset="0"/>
                                </a:rPr>
                                <m:t>AB</m:t>
                              </m:r>
                            </m:e>
                          </m:ba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BR" sz="22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pt-BR" sz="2200" i="1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b="0" i="1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Logo, o segmento que Daniel fez é </a:t>
                </a:r>
                <a:r>
                  <a:rPr lang="pt-BR" sz="2200" b="0" i="1" u="sng" strike="noStrike" baseline="0" dirty="0">
                    <a:latin typeface="Arial Narrow" panose="020B0606020202030204" pitchFamily="34" charset="0"/>
                  </a:rPr>
                  <a:t>quatro vezes maior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, ou seja, o </a:t>
                </a:r>
                <a:r>
                  <a:rPr lang="pt-BR" sz="2200" b="0" i="1" u="sng" strike="noStrike" baseline="0" dirty="0">
                    <a:latin typeface="Arial Narrow" panose="020B0606020202030204" pitchFamily="34" charset="0"/>
                  </a:rPr>
                  <a:t>quadruplo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 do que o segmento que Alan fez.</a:t>
                </a:r>
                <a:endParaRPr lang="pt-BR" sz="2200" i="1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b="1" i="1" dirty="0">
                  <a:latin typeface="Arial Narrow" panose="020B0606020202030204" pitchFamily="34" charset="0"/>
                  <a:cs typeface="Sabon Next LT" panose="02000500000000000000" pitchFamily="2" charset="0"/>
                </a:endParaRPr>
              </a:p>
              <a:p>
                <a:pPr algn="just"/>
                <a:r>
                  <a:rPr lang="pt-BR" sz="2200" b="1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Dessa forma, podemos dizer que os segmentos</a:t>
                </a:r>
                <a14:m>
                  <m:oMath xmlns:m="http://schemas.openxmlformats.org/officeDocument/2006/math">
                    <m:r>
                      <a:rPr lang="pt-BR" sz="2200" b="1" i="0" smtClean="0">
                        <a:latin typeface="Cambria Math" panose="02040503050406030204" pitchFamily="18" charset="0"/>
                      </a:rPr>
                      <m:t> </m:t>
                    </m:r>
                    <m:bar>
                      <m:barPr>
                        <m:pos m:val="top"/>
                        <m:ctrlPr>
                          <a:rPr lang="pt-BR" sz="2200" b="1" i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b="1" i="0" smtClean="0">
                            <a:latin typeface="Cambria Math" panose="02040503050406030204" pitchFamily="18" charset="0"/>
                          </a:rPr>
                          <m:t>𝐂𝐃</m:t>
                        </m:r>
                      </m:e>
                    </m:bar>
                  </m:oMath>
                </a14:m>
                <a:r>
                  <a:rPr lang="pt-BR" sz="2200" b="1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,</a:t>
                </a:r>
                <a14:m>
                  <m:oMath xmlns:m="http://schemas.openxmlformats.org/officeDocument/2006/math">
                    <m:r>
                      <a:rPr lang="pt-BR" sz="2200" b="1" i="0" smtClean="0">
                        <a:latin typeface="Cambria Math" panose="02040503050406030204" pitchFamily="18" charset="0"/>
                      </a:rPr>
                      <m:t>   </m:t>
                    </m:r>
                    <m:bar>
                      <m:barPr>
                        <m:pos m:val="top"/>
                        <m:ctrlPr>
                          <a:rPr lang="pt-BR" sz="2200" b="1" i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b="1" i="0" smtClean="0">
                            <a:latin typeface="Cambria Math" panose="02040503050406030204" pitchFamily="18" charset="0"/>
                          </a:rPr>
                          <m:t>𝐄𝐅</m:t>
                        </m:r>
                      </m:e>
                    </m:bar>
                  </m:oMath>
                </a14:m>
                <a:r>
                  <a:rPr lang="pt-BR" sz="2200" b="1" dirty="0">
                    <a:latin typeface="Arial Narrow" panose="020B0606020202030204" pitchFamily="34" charset="0"/>
                  </a:rPr>
                  <a:t> 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1" i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b="1" i="0">
                            <a:latin typeface="Cambria Math" panose="02040503050406030204" pitchFamily="18" charset="0"/>
                          </a:rPr>
                          <m:t>𝐆𝐇</m:t>
                        </m:r>
                      </m:e>
                    </m:bar>
                  </m:oMath>
                </a14:m>
                <a:r>
                  <a:rPr lang="pt-BR" sz="2200" b="1" dirty="0">
                    <a:latin typeface="Arial Narrow" panose="020B0606020202030204" pitchFamily="34" charset="0"/>
                  </a:rPr>
                  <a:t> </a:t>
                </a:r>
                <a:r>
                  <a:rPr lang="pt-BR" sz="2200" b="1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são ampliações do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1" i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a:rPr lang="pt-BR" sz="2200" b="1" i="0" smtClean="0">
                            <a:latin typeface="Cambria Math" panose="02040503050406030204" pitchFamily="18" charset="0"/>
                          </a:rPr>
                          <m:t>𝐀𝐁</m:t>
                        </m:r>
                      </m:e>
                    </m:bar>
                  </m:oMath>
                </a14:m>
                <a:r>
                  <a:rPr lang="pt-BR" sz="2200" b="1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 .</a:t>
                </a: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408CA718-5CCC-3AD5-2C13-6A2A4F183F5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698730"/>
                <a:ext cx="6094476" cy="5041765"/>
              </a:xfrm>
              <a:prstGeom prst="rect">
                <a:avLst/>
              </a:prstGeom>
              <a:blipFill>
                <a:blip r:embed="rId2"/>
                <a:stretch>
                  <a:fillRect l="-1300" t="-726" r="-1300" b="-1451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FEE815D-334F-B67E-72F3-484478F8BDF7}"/>
                  </a:ext>
                </a:extLst>
              </p:cNvPr>
              <p:cNvSpPr txBox="1"/>
              <p:nvPr/>
            </p:nvSpPr>
            <p:spPr>
              <a:xfrm>
                <a:off x="6096000" y="785485"/>
                <a:ext cx="6096000" cy="437267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Se tivéssemos pedido para fazer uma comparação entre 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0" i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b="0" i="1">
                            <a:latin typeface="Cambria Math" panose="02040503050406030204" pitchFamily="18" charset="0"/>
                          </a:rPr>
                          <m:t>CD</m:t>
                        </m:r>
                      </m:e>
                    </m:bar>
                  </m:oMath>
                </a14:m>
                <a:r>
                  <a:rPr lang="pt-BR" sz="2200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 para 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1" i="0" smtClean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b="1" i="0" smtClean="0"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bar>
                  </m:oMath>
                </a14:m>
                <a:r>
                  <a:rPr lang="pt-BR" sz="2200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 , então teríamos uma redução no tamanho e a relação entre esses segmentos ficaria assim: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Comparando os segmentos                        com     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  <a:cs typeface="Sabon Next LT" panose="02000500000000000000" pitchFamily="2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encontramos a divisão entre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pt-BR" sz="2200" b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m:rPr>
                                <m:sty m:val="p"/>
                              </m:rPr>
                              <a:rPr lang="pt-BR" sz="2200" b="1">
                                <a:latin typeface="Cambria Math" panose="02040503050406030204" pitchFamily="18" charset="0"/>
                              </a:rPr>
                              <m:t>AB</m:t>
                            </m:r>
                          </m:e>
                        </m:bar>
                      </m:num>
                      <m:den>
                        <m:bar>
                          <m:barPr>
                            <m:pos m:val="top"/>
                            <m:ctrlPr>
                              <a:rPr lang="pt-BR" sz="22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m:rPr>
                                <m:sty m:val="p"/>
                              </m:rPr>
                              <a:rPr lang="pt-BR" sz="2200" i="1">
                                <a:latin typeface="Cambria Math" panose="02040503050406030204" pitchFamily="18" charset="0"/>
                              </a:rPr>
                              <m:t>CD</m:t>
                            </m:r>
                          </m:e>
                        </m:ba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  <a:cs typeface="Sabon Next LT" panose="02000500000000000000" pitchFamily="2" charset="0"/>
                      </a:rPr>
                      <m:t>=</m:t>
                    </m:r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  <a:cs typeface="Sabon Next LT" panose="02000500000000000000" pitchFamily="2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Sabon Next LT" panose="02000500000000000000" pitchFamily="2" charset="0"/>
                          </a:rPr>
                          <m:t>2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Sabon Next LT" panose="02000500000000000000" pitchFamily="2" charset="0"/>
                          </a:rPr>
                          <m:t>4</m:t>
                        </m:r>
                      </m:den>
                    </m:f>
                  </m:oMath>
                </a14:m>
                <a:r>
                  <a:rPr lang="pt-BR" sz="2200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 ou, encontrando a fração irredutível,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1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bar>
                          <m:barPr>
                            <m:pos m:val="top"/>
                            <m:ctrlPr>
                              <a:rPr lang="pt-BR" sz="2200" b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m:rPr>
                                <m:sty m:val="p"/>
                              </m:rPr>
                              <a:rPr lang="pt-BR" sz="2200" b="1">
                                <a:latin typeface="Cambria Math" panose="02040503050406030204" pitchFamily="18" charset="0"/>
                              </a:rPr>
                              <m:t>AB</m:t>
                            </m:r>
                          </m:e>
                        </m:bar>
                      </m:num>
                      <m:den>
                        <m:bar>
                          <m:barPr>
                            <m:pos m:val="top"/>
                            <m:ctrlPr>
                              <a:rPr lang="pt-BR" sz="2200" i="1">
                                <a:latin typeface="Cambria Math" panose="02040503050406030204" pitchFamily="18" charset="0"/>
                              </a:rPr>
                            </m:ctrlPr>
                          </m:barPr>
                          <m:e>
                            <m:r>
                              <m:rPr>
                                <m:sty m:val="p"/>
                              </m:rPr>
                              <a:rPr lang="pt-BR" sz="2200" i="1">
                                <a:latin typeface="Cambria Math" panose="02040503050406030204" pitchFamily="18" charset="0"/>
                              </a:rPr>
                              <m:t>CD</m:t>
                            </m:r>
                          </m:e>
                        </m:bar>
                      </m:den>
                    </m:f>
                    <m:r>
                      <a:rPr lang="pt-BR" sz="2200" i="1">
                        <a:latin typeface="Cambria Math" panose="02040503050406030204" pitchFamily="18" charset="0"/>
                        <a:cs typeface="Sabon Next LT" panose="02000500000000000000" pitchFamily="2" charset="0"/>
                      </a:rPr>
                      <m:t>=</m:t>
                    </m:r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  <a:cs typeface="Sabon Next LT" panose="02000500000000000000" pitchFamily="2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Sabon Next LT" panose="02000500000000000000" pitchFamily="2" charset="0"/>
                          </a:rPr>
                          <m:t>1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  <a:cs typeface="Sabon Next LT" panose="02000500000000000000" pitchFamily="2" charset="0"/>
                          </a:rPr>
                          <m:t>2</m:t>
                        </m:r>
                      </m:den>
                    </m:f>
                    <m:r>
                      <a:rPr lang="pt-BR" sz="22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Sabon Next LT" panose="02000500000000000000" pitchFamily="2" charset="0"/>
                      </a:rPr>
                      <m:t>∙</m:t>
                    </m:r>
                  </m:oMath>
                </a14:m>
                <a:r>
                  <a:rPr lang="pt-BR" sz="2200" dirty="0">
                    <a:latin typeface="Arial Narrow" panose="020B0606020202030204" pitchFamily="34" charset="0"/>
                    <a:cs typeface="Sabon Next LT" panose="02000500000000000000" pitchFamily="2" charset="0"/>
                  </a:rPr>
                  <a:t> 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  <a:cs typeface="Sabon Next LT" panose="02000500000000000000" pitchFamily="2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Concluímos que o segmento de reta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b="1"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ba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 é a metade de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b="1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b="1">
                            <a:latin typeface="Cambria Math" panose="02040503050406030204" pitchFamily="18" charset="0"/>
                          </a:rPr>
                          <m:t>CD</m:t>
                        </m:r>
                      </m:e>
                    </m:bar>
                  </m:oMath>
                </a14:m>
                <a:r>
                  <a:rPr lang="pt-BR" sz="2200" dirty="0">
                    <a:latin typeface="Arial Narrow" panose="020B0606020202030204" pitchFamily="34" charset="0"/>
                  </a:rPr>
                  <a:t>, portanto essa relação é de redução.</a:t>
                </a:r>
                <a:endParaRPr lang="pt-BR" sz="2200" dirty="0">
                  <a:latin typeface="Arial Narrow" panose="020B0606020202030204" pitchFamily="34" charset="0"/>
                  <a:cs typeface="Sabon Next LT" panose="02000500000000000000" pitchFamily="2" charset="0"/>
                </a:endParaRPr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1FEE815D-334F-B67E-72F3-484478F8BD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785485"/>
                <a:ext cx="6096000" cy="4372672"/>
              </a:xfrm>
              <a:prstGeom prst="rect">
                <a:avLst/>
              </a:prstGeom>
              <a:blipFill>
                <a:blip r:embed="rId3"/>
                <a:stretch>
                  <a:fillRect l="-1300" t="-837" r="-1300" b="-195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7" name="Imagem 6">
            <a:extLst>
              <a:ext uri="{FF2B5EF4-FFF2-40B4-BE49-F238E27FC236}">
                <a16:creationId xmlns:a16="http://schemas.microsoft.com/office/drawing/2014/main" id="{ADB95A13-CE4B-3F9F-8816-7F3AEE3B952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30437" y="2115293"/>
            <a:ext cx="1476000" cy="51219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F83E00C3-88B5-12C3-EEAE-3B28C2C21E7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90105" y="2108744"/>
            <a:ext cx="1008000" cy="5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594306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16F105C0-A924-5826-4AC6-672FD446E54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" r="63619" b="-4"/>
          <a:stretch>
            <a:fillRect/>
          </a:stretch>
        </p:blipFill>
        <p:spPr bwMode="auto">
          <a:xfrm>
            <a:off x="167005" y="740664"/>
            <a:ext cx="2520000" cy="64022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E2BA6A56-FEB7-914A-DCBE-A68935774EE0}"/>
              </a:ext>
            </a:extLst>
          </p:cNvPr>
          <p:cNvSpPr txBox="1"/>
          <p:nvPr/>
        </p:nvSpPr>
        <p:spPr>
          <a:xfrm>
            <a:off x="84582" y="1380890"/>
            <a:ext cx="601141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7.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os segmentos de reta a seguir.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85AF4C35-DE88-8698-D073-4C09EA57E1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7005" y="1885798"/>
            <a:ext cx="3391373" cy="217200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694F663-AEC2-83DF-3231-627F0C9B4DB4}"/>
                  </a:ext>
                </a:extLst>
              </p:cNvPr>
              <p:cNvSpPr txBox="1"/>
              <p:nvPr/>
            </p:nvSpPr>
            <p:spPr>
              <a:xfrm>
                <a:off x="167005" y="4131822"/>
                <a:ext cx="6094476" cy="162474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Responda o que se pede:</a:t>
                </a:r>
              </a:p>
              <a:p>
                <a:pPr algn="just"/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a) Quantas vezes 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dirty="0">
                            <a:latin typeface="Cambria Math" panose="02040503050406030204" pitchFamily="18" charset="0"/>
                          </a:rPr>
                          <m:t>CD</m:t>
                        </m:r>
                      </m:e>
                    </m:bar>
                  </m:oMath>
                </a14:m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 é maior que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dirty="0"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bar>
                  </m:oMath>
                </a14:m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?</a:t>
                </a:r>
              </a:p>
              <a:p>
                <a:pPr algn="just"/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b) Quantas vezes 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dirty="0">
                            <a:latin typeface="Cambria Math" panose="02040503050406030204" pitchFamily="18" charset="0"/>
                          </a:rPr>
                          <m:t>EF</m:t>
                        </m:r>
                      </m:e>
                    </m:bar>
                  </m:oMath>
                </a14:m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 é maior que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dirty="0">
                            <a:latin typeface="Cambria Math" panose="02040503050406030204" pitchFamily="18" charset="0"/>
                          </a:rPr>
                          <m:t>AB</m:t>
                        </m:r>
                      </m:e>
                    </m:bar>
                  </m:oMath>
                </a14:m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?</a:t>
                </a:r>
              </a:p>
              <a:p>
                <a:pPr algn="just"/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c) Quantas vezes o segmento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dirty="0">
                            <a:latin typeface="Cambria Math" panose="02040503050406030204" pitchFamily="18" charset="0"/>
                          </a:rPr>
                          <m:t>EF</m:t>
                        </m:r>
                      </m:e>
                    </m:bar>
                  </m:oMath>
                </a14:m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 é maior que </a:t>
                </a:r>
                <a14:m>
                  <m:oMath xmlns:m="http://schemas.openxmlformats.org/officeDocument/2006/math">
                    <m:bar>
                      <m:barPr>
                        <m:pos m:val="top"/>
                        <m:ctrlPr>
                          <a:rPr lang="pt-BR" sz="2200" dirty="0">
                            <a:latin typeface="Cambria Math" panose="02040503050406030204" pitchFamily="18" charset="0"/>
                          </a:rPr>
                        </m:ctrlPr>
                      </m:barPr>
                      <m:e>
                        <m:r>
                          <m:rPr>
                            <m:sty m:val="p"/>
                          </m:rPr>
                          <a:rPr lang="pt-BR" sz="2200" dirty="0">
                            <a:latin typeface="Cambria Math" panose="02040503050406030204" pitchFamily="18" charset="0"/>
                          </a:rPr>
                          <m:t>CD</m:t>
                        </m:r>
                      </m:e>
                    </m:bar>
                  </m:oMath>
                </a14:m>
                <a:r>
                  <a:rPr lang="pt-BR" sz="2200" b="0" u="none" strike="noStrike" baseline="0" dirty="0">
                    <a:latin typeface="Arial Narrow" panose="020B0606020202030204" pitchFamily="34" charset="0"/>
                  </a:rPr>
                  <a:t>?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10" name="CaixaDeTexto 9">
                <a:extLst>
                  <a:ext uri="{FF2B5EF4-FFF2-40B4-BE49-F238E27FC236}">
                    <a16:creationId xmlns:a16="http://schemas.microsoft.com/office/drawing/2014/main" id="{E694F663-AEC2-83DF-3231-627F0C9B4DB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7005" y="4131822"/>
                <a:ext cx="6094476" cy="1624740"/>
              </a:xfrm>
              <a:prstGeom prst="rect">
                <a:avLst/>
              </a:prstGeom>
              <a:blipFill>
                <a:blip r:embed="rId4"/>
                <a:stretch>
                  <a:fillRect l="-1300" t="-2256" b="-3383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Imagem 10">
            <a:extLst>
              <a:ext uri="{FF2B5EF4-FFF2-40B4-BE49-F238E27FC236}">
                <a16:creationId xmlns:a16="http://schemas.microsoft.com/office/drawing/2014/main" id="{93AA5C15-6C0C-DB2E-49B0-0C31528746E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9" t="3787" r="3035" b="2273"/>
          <a:stretch>
            <a:fillRect/>
          </a:stretch>
        </p:blipFill>
        <p:spPr bwMode="auto">
          <a:xfrm>
            <a:off x="6261481" y="898036"/>
            <a:ext cx="4320000" cy="890565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3A331BDD-E4FD-50C4-B1C1-A1869AFDDF77}"/>
              </a:ext>
            </a:extLst>
          </p:cNvPr>
          <p:cNvSpPr txBox="1"/>
          <p:nvPr/>
        </p:nvSpPr>
        <p:spPr>
          <a:xfrm>
            <a:off x="6165342" y="1885798"/>
            <a:ext cx="602665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AMPLIAÇÃO E REDUÇÃO DE FIGURAS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o exemplo a seguir.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id="{3FC494EB-5680-2B45-64A6-0712B054201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1481" y="2655239"/>
            <a:ext cx="5725324" cy="3391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59865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6FDA695-9EBD-BA17-598D-CE70875DEBB1}"/>
              </a:ext>
            </a:extLst>
          </p:cNvPr>
          <p:cNvSpPr txBox="1"/>
          <p:nvPr/>
        </p:nvSpPr>
        <p:spPr>
          <a:xfrm>
            <a:off x="93726" y="677874"/>
            <a:ext cx="6002274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Dentro da malha quadriculada encontram-se dois quadrados, por estarem sobre a malha, é possível determinarmos qual a medida de seus lados: o quadrado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ABCD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tem lado medindo 12 unidades, enquanto o quadrado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EFGH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possui 6 unidades de medida de lado.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Nesse caso, podemos comparar os lados correspondentes do quadrado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ABCD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com as do quadrado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EFGH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, ou seja, o lado correspondente à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AB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é o segmento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EF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, assim como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BC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é correspondente à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FG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. Logo, se compararmos os lados do quadrado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ABCD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com o quadrado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EFGH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, iremos obter as seguintes relações entre os lados: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4B2DFA2-236F-7E12-6A86-28395D2DC644}"/>
              </a:ext>
            </a:extLst>
          </p:cNvPr>
          <p:cNvSpPr txBox="1"/>
          <p:nvPr/>
        </p:nvSpPr>
        <p:spPr>
          <a:xfrm>
            <a:off x="6096000" y="677874"/>
            <a:ext cx="609600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Chamamos essas duas figuras de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semelhantes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, pois o resultado obtido pela razão entre esses lados foi igual nos dois casos. Assim podemos afirmar que a medida dos lados do quadrado ABCD é o dobro do tamanho dos lados do quadrado EFGH.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Do mesmo modo, podemos também afirmar que o perímetro do quadrado ABCD é o dobro do perímetro do quadrado EFGH, pois o perímetro do quadrado ABCD é igual a 48 cm e do quadrado EFGH é igual a 24 cm, logo: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71270B4-D023-3C8C-E3BF-FD32A0B775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09594" y="4717029"/>
            <a:ext cx="1800000" cy="206011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C09CF7E4-7E51-BD1D-7574-552D057A86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2445" y="3817933"/>
            <a:ext cx="1008000" cy="722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336046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E3D520A6-8364-6C64-1EA7-CBA5BDFE05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74" y="765037"/>
            <a:ext cx="5937834" cy="2843605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6EEFAF0-F7BB-8A51-4FAD-8431DF36874E}"/>
              </a:ext>
            </a:extLst>
          </p:cNvPr>
          <p:cNvSpPr txBox="1"/>
          <p:nvPr/>
        </p:nvSpPr>
        <p:spPr>
          <a:xfrm>
            <a:off x="69774" y="3693277"/>
            <a:ext cx="5937834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Substituindo as medidas dos lados dos quadrados nas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razões, temos: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Portanto, o quadrado maior é 2 vezes maior que o quadrado menor.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C790E78-368B-AA40-110B-C5452F4F74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8691" y="4480831"/>
            <a:ext cx="2700000" cy="694853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330C3E54-F738-0274-CBA1-80487248A9DC}"/>
              </a:ext>
            </a:extLst>
          </p:cNvPr>
          <p:cNvSpPr txBox="1"/>
          <p:nvPr/>
        </p:nvSpPr>
        <p:spPr>
          <a:xfrm>
            <a:off x="6096000" y="765037"/>
            <a:ext cx="60960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Observação: </a:t>
            </a:r>
            <a:r>
              <a:rPr lang="pt-BR" sz="2200" dirty="0">
                <a:latin typeface="Arial Narrow" panose="020B0606020202030204" pitchFamily="34" charset="0"/>
              </a:rPr>
              <a:t>Se a constante de proporcionalidade for maior que 1, então a relação entre as figuras é de ampliação; caso seja um valor entre 0 e 1, a relação será de redução.</a:t>
            </a:r>
          </a:p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Exemplo 1: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Observe as imagens.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6134C29F-AB81-9F5E-93CE-B36C07EBC23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1715" y="2931170"/>
            <a:ext cx="5040000" cy="1639025"/>
          </a:xfrm>
          <a:prstGeom prst="rect">
            <a:avLst/>
          </a:prstGeom>
        </p:spPr>
      </p:pic>
      <p:sp>
        <p:nvSpPr>
          <p:cNvPr id="14" name="CaixaDeTexto 13">
            <a:extLst>
              <a:ext uri="{FF2B5EF4-FFF2-40B4-BE49-F238E27FC236}">
                <a16:creationId xmlns:a16="http://schemas.microsoft.com/office/drawing/2014/main" id="{CD3EACC5-50A8-20E5-7CB7-991C3C199631}"/>
              </a:ext>
            </a:extLst>
          </p:cNvPr>
          <p:cNvSpPr txBox="1"/>
          <p:nvPr/>
        </p:nvSpPr>
        <p:spPr>
          <a:xfrm>
            <a:off x="6108627" y="4790963"/>
            <a:ext cx="6083373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Sobre esses retângulos 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Os retângulos ABCD e EFGH são semelhantes?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Caso sejam semelhantes, trata-se de uma redução ou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ampliação?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020145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B98C939-7E37-06A3-F3D3-F3FD41D708AC}"/>
              </a:ext>
            </a:extLst>
          </p:cNvPr>
          <p:cNvSpPr txBox="1"/>
          <p:nvPr/>
        </p:nvSpPr>
        <p:spPr>
          <a:xfrm>
            <a:off x="1524" y="600489"/>
            <a:ext cx="609447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sng" strike="noStrike" baseline="0" dirty="0">
                <a:latin typeface="Arial Narrow" panose="020B0606020202030204" pitchFamily="34" charset="0"/>
              </a:rPr>
              <a:t>Resolução:</a:t>
            </a: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</a:rPr>
              <a:t>a) Para verificar se as figuras são semelhantes, vamos determinar as razões entre as medidas dos lados correspondentes do retângulo </a:t>
            </a:r>
            <a:r>
              <a:rPr lang="pt-BR" sz="2200" b="1" i="1" u="none" strike="noStrike" baseline="0" dirty="0">
                <a:solidFill>
                  <a:schemeClr val="accent2"/>
                </a:solidFill>
                <a:latin typeface="Arial Narrow" panose="020B0606020202030204" pitchFamily="34" charset="0"/>
              </a:rPr>
              <a:t>ABCD</a:t>
            </a:r>
            <a:r>
              <a:rPr lang="pt-BR" sz="2200" b="0" i="1" u="none" strike="noStrike" baseline="0" dirty="0">
                <a:latin typeface="Arial Narrow" panose="020B0606020202030204" pitchFamily="34" charset="0"/>
              </a:rPr>
              <a:t> com os lados correspondentes do retângulo</a:t>
            </a:r>
            <a:r>
              <a:rPr lang="pt-BR" sz="2200" i="1" dirty="0">
                <a:latin typeface="Arial Narrow" panose="020B0606020202030204" pitchFamily="34" charset="0"/>
              </a:rPr>
              <a:t> </a:t>
            </a:r>
            <a:r>
              <a:rPr lang="pt-BR" sz="2200" b="1" i="1" dirty="0">
                <a:solidFill>
                  <a:srgbClr val="0070C0"/>
                </a:solidFill>
                <a:latin typeface="Arial Narrow" panose="020B0606020202030204" pitchFamily="34" charset="0"/>
              </a:rPr>
              <a:t>EFGH.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260AB29-5DEA-65D9-2F7A-F229DA3691D6}"/>
              </a:ext>
            </a:extLst>
          </p:cNvPr>
          <p:cNvSpPr txBox="1"/>
          <p:nvPr/>
        </p:nvSpPr>
        <p:spPr>
          <a:xfrm>
            <a:off x="0" y="2321585"/>
            <a:ext cx="6135624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</a:rPr>
              <a:t>Vamos obter a razão?</a:t>
            </a:r>
          </a:p>
          <a:p>
            <a:pPr algn="just"/>
            <a:endParaRPr lang="pt-BR" sz="2200" b="0" i="1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b="0" i="1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Assim, temos: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</a:rPr>
              <a:t>Dessa forma, podemos afirmar que os retângulos são semelhantes.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A68AF237-FA70-0449-2912-CA1E932CBA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01" y="2811834"/>
            <a:ext cx="3572374" cy="571580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D1DF8C9F-8720-F1DF-8835-04270FD709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0501" y="3731112"/>
            <a:ext cx="2591162" cy="657317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76BA6726-0670-BA66-F154-FEC08106A80C}"/>
              </a:ext>
            </a:extLst>
          </p:cNvPr>
          <p:cNvSpPr txBox="1"/>
          <p:nvPr/>
        </p:nvSpPr>
        <p:spPr>
          <a:xfrm>
            <a:off x="0" y="5122352"/>
            <a:ext cx="6135624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1" u="none" strike="noStrike" baseline="0" dirty="0">
                <a:latin typeface="Arial Narrow" panose="020B0606020202030204" pitchFamily="34" charset="0"/>
              </a:rPr>
              <a:t>b) Observando as razões entre medidas dos lados do retângulo </a:t>
            </a:r>
            <a:r>
              <a:rPr lang="pt-BR" sz="2200" b="1" i="1" dirty="0">
                <a:solidFill>
                  <a:schemeClr val="accent2"/>
                </a:solidFill>
                <a:latin typeface="Arial Narrow" panose="020B0606020202030204" pitchFamily="34" charset="0"/>
              </a:rPr>
              <a:t>ABCD </a:t>
            </a:r>
            <a:r>
              <a:rPr lang="pt-BR" sz="2200" b="0" i="1" u="none" strike="noStrike" baseline="0" dirty="0">
                <a:latin typeface="Arial Narrow" panose="020B0606020202030204" pitchFamily="34" charset="0"/>
              </a:rPr>
              <a:t>para </a:t>
            </a:r>
            <a:r>
              <a:rPr lang="pt-BR" sz="2200" b="1" i="1" dirty="0">
                <a:solidFill>
                  <a:srgbClr val="0070C0"/>
                </a:solidFill>
                <a:latin typeface="Arial Narrow" panose="020B0606020202030204" pitchFamily="34" charset="0"/>
              </a:rPr>
              <a:t>EFGH</a:t>
            </a:r>
            <a:r>
              <a:rPr lang="pt-BR" sz="2200" b="0" i="1" u="none" strike="noStrike" baseline="0" dirty="0">
                <a:latin typeface="Arial Narrow" panose="020B0606020202030204" pitchFamily="34" charset="0"/>
              </a:rPr>
              <a:t>, temos uma constante maior que 1: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6C1547C4-398C-CB49-0C6F-36DFCC2DFC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68057" y="911935"/>
            <a:ext cx="5125165" cy="581106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3D1F59F6-A397-D06A-6513-31EB0A71F345}"/>
              </a:ext>
            </a:extLst>
          </p:cNvPr>
          <p:cNvSpPr txBox="1"/>
          <p:nvPr/>
        </p:nvSpPr>
        <p:spPr>
          <a:xfrm>
            <a:off x="6135624" y="1735648"/>
            <a:ext cx="605485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u="none" strike="noStrike" baseline="0" dirty="0">
                <a:latin typeface="Arial Narrow" panose="020B0606020202030204" pitchFamily="34" charset="0"/>
              </a:rPr>
              <a:t>Agora, observando as razões entre medidas dos lados do</a:t>
            </a:r>
          </a:p>
          <a:p>
            <a:pPr algn="just"/>
            <a:r>
              <a:rPr lang="pt-BR" sz="2200" b="0" u="none" strike="noStrike" baseline="0" dirty="0">
                <a:latin typeface="Arial Narrow" panose="020B0606020202030204" pitchFamily="34" charset="0"/>
              </a:rPr>
              <a:t>Retângulo </a:t>
            </a:r>
            <a:r>
              <a:rPr lang="pt-BR" sz="2200" b="1" i="1" dirty="0">
                <a:solidFill>
                  <a:schemeClr val="accent2"/>
                </a:solidFill>
                <a:latin typeface="Arial Narrow" panose="020B0606020202030204" pitchFamily="34" charset="0"/>
              </a:rPr>
              <a:t>ABCD</a:t>
            </a:r>
            <a:r>
              <a:rPr lang="pt-BR" sz="2200" b="0" u="none" strike="noStrike" baseline="0" dirty="0">
                <a:latin typeface="Arial Narrow" panose="020B0606020202030204" pitchFamily="34" charset="0"/>
              </a:rPr>
              <a:t> para </a:t>
            </a:r>
            <a:r>
              <a:rPr lang="pt-BR" sz="2200" b="1" i="1" dirty="0">
                <a:solidFill>
                  <a:srgbClr val="0070C0"/>
                </a:solidFill>
                <a:latin typeface="Arial Narrow" panose="020B0606020202030204" pitchFamily="34" charset="0"/>
              </a:rPr>
              <a:t>EFGH</a:t>
            </a:r>
            <a:r>
              <a:rPr lang="pt-BR" sz="2200" b="0" u="none" strike="noStrike" baseline="0" dirty="0">
                <a:latin typeface="Arial Narrow" panose="020B0606020202030204" pitchFamily="34" charset="0"/>
              </a:rPr>
              <a:t>, temos uma constante entre 0 e 1: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7" name="Imagem 16">
            <a:extLst>
              <a:ext uri="{FF2B5EF4-FFF2-40B4-BE49-F238E27FC236}">
                <a16:creationId xmlns:a16="http://schemas.microsoft.com/office/drawing/2014/main" id="{FBD9C436-F0A4-764E-A72A-3830972859F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256" y="2917461"/>
            <a:ext cx="5639587" cy="657317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F7EE7BE8-B11A-545B-A685-519D9D8D06AE}"/>
              </a:ext>
            </a:extLst>
          </p:cNvPr>
          <p:cNvSpPr txBox="1"/>
          <p:nvPr/>
        </p:nvSpPr>
        <p:spPr>
          <a:xfrm>
            <a:off x="6243066" y="3648595"/>
            <a:ext cx="6176772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u="none" strike="noStrike" baseline="0" dirty="0">
                <a:latin typeface="Arial Narrow" panose="020B0606020202030204" pitchFamily="34" charset="0"/>
              </a:rPr>
              <a:t>Dessa forma, temos uma redução.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95184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4ED300B7-6E5D-250A-6963-8EF7B0A094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215" y="689017"/>
            <a:ext cx="5925377" cy="3029373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E38735D7-A065-4666-3598-65D89D4AE820}"/>
              </a:ext>
            </a:extLst>
          </p:cNvPr>
          <p:cNvSpPr txBox="1"/>
          <p:nvPr/>
        </p:nvSpPr>
        <p:spPr>
          <a:xfrm>
            <a:off x="92934" y="3760892"/>
            <a:ext cx="60944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Exemplo 2: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a figura a seguir.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0200AB51-F116-FEA1-AB8A-512E12B2C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2554" y="962637"/>
            <a:ext cx="4858428" cy="215295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0ABE50D-2361-BF44-5FA7-621696C46BF4}"/>
                  </a:ext>
                </a:extLst>
              </p:cNvPr>
              <p:cNvSpPr txBox="1"/>
              <p:nvPr/>
            </p:nvSpPr>
            <p:spPr>
              <a:xfrm>
                <a:off x="6096000" y="3115587"/>
                <a:ext cx="6094476" cy="278666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Verifique se os retângulos apresentados são semelhantes</a:t>
                </a:r>
              </a:p>
              <a:p>
                <a:pPr algn="just"/>
                <a:r>
                  <a:rPr lang="pt-BR" sz="2200" b="0" i="1" u="sng" strike="noStrike" baseline="0" dirty="0">
                    <a:latin typeface="Arial Narrow" panose="020B0606020202030204" pitchFamily="34" charset="0"/>
                  </a:rPr>
                  <a:t>Resolução:</a:t>
                </a:r>
              </a:p>
              <a:p>
                <a:pPr algn="just"/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Para verificar se as figuras são semelhantes, vamos determinar as razões entre as medidas dos lados correspondentes do retângulo ABCD com os lados correspondentes do retângulo EFBH: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𝐸𝐹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𝐹𝐺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𝐵𝐶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 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𝑐𝑜𝑛𝑠𝑡𝑎𝑛𝑡𝑒</m:t>
                      </m:r>
                    </m:oMath>
                  </m:oMathPara>
                </a14:m>
                <a:endParaRPr lang="pt-BR" sz="2200" i="1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9" name="CaixaDeTexto 8">
                <a:extLst>
                  <a:ext uri="{FF2B5EF4-FFF2-40B4-BE49-F238E27FC236}">
                    <a16:creationId xmlns:a16="http://schemas.microsoft.com/office/drawing/2014/main" id="{80ABE50D-2361-BF44-5FA7-621696C46B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3115587"/>
                <a:ext cx="6094476" cy="2786660"/>
              </a:xfrm>
              <a:prstGeom prst="rect">
                <a:avLst/>
              </a:prstGeom>
              <a:blipFill>
                <a:blip r:embed="rId4"/>
                <a:stretch>
                  <a:fillRect l="-1300" t="-1313" r="-130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869773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CF769B2-D73A-540F-A844-1DD9CA72E484}"/>
              </a:ext>
            </a:extLst>
          </p:cNvPr>
          <p:cNvSpPr txBox="1"/>
          <p:nvPr/>
        </p:nvSpPr>
        <p:spPr>
          <a:xfrm>
            <a:off x="84582" y="673867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Assim temos: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055CD0A-3FC6-A459-37FC-A146456B0022}"/>
                  </a:ext>
                </a:extLst>
              </p:cNvPr>
              <p:cNvSpPr txBox="1"/>
              <p:nvPr/>
            </p:nvSpPr>
            <p:spPr>
              <a:xfrm>
                <a:off x="84582" y="1217742"/>
                <a:ext cx="6011418" cy="17298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𝐵𝐶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=2</m:t>
                      </m:r>
                    </m:oMath>
                  </m:oMathPara>
                </a14:m>
                <a:endParaRPr lang="pt-BR" sz="2200" i="1" dirty="0"/>
              </a:p>
              <a:p>
                <a:pPr/>
                <a:r>
                  <a:rPr lang="pt-BR" sz="2200" i="1" dirty="0"/>
                  <a:t>e</a:t>
                </a:r>
              </a:p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𝐸𝐹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r>
                            <a:rPr lang="pt-BR" sz="2200" i="1">
                              <a:latin typeface="Cambria Math" panose="02040503050406030204" pitchFamily="18" charset="0"/>
                            </a:rPr>
                            <m:t>𝐵</m:t>
                          </m:r>
                        </m:den>
                      </m:f>
                      <m:r>
                        <a:rPr lang="pt-BR" sz="22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5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pt-BR" sz="2200" i="1" dirty="0"/>
              </a:p>
            </p:txBody>
          </p:sp>
        </mc:Choice>
        <mc:Fallback>
          <p:sp>
            <p:nvSpPr>
              <p:cNvPr id="5" name="CaixaDeTexto 4">
                <a:extLst>
                  <a:ext uri="{FF2B5EF4-FFF2-40B4-BE49-F238E27FC236}">
                    <a16:creationId xmlns:a16="http://schemas.microsoft.com/office/drawing/2014/main" id="{C055CD0A-3FC6-A459-37FC-A146456B00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582" y="1217742"/>
                <a:ext cx="6011418" cy="1729897"/>
              </a:xfrm>
              <a:prstGeom prst="rect">
                <a:avLst/>
              </a:prstGeom>
              <a:blipFill>
                <a:blip r:embed="rId2"/>
                <a:stretch>
                  <a:fillRect l="-131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01279BE-8896-8B24-1794-4671F28CAE2A}"/>
                  </a:ext>
                </a:extLst>
              </p:cNvPr>
              <p:cNvSpPr txBox="1"/>
              <p:nvPr/>
            </p:nvSpPr>
            <p:spPr>
              <a:xfrm>
                <a:off x="43053" y="3060627"/>
                <a:ext cx="6052947" cy="147027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Como as constantes entre as razões de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𝐸𝐹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𝐴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𝐵</m:t>
                        </m: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pt-BR" sz="2200" b="0" i="0" dirty="0">
                    <a:latin typeface="Arial Narrow" panose="020B0606020202030204" pitchFamily="34" charset="0"/>
                  </a:rPr>
                  <a:t>e</a:t>
                </a:r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𝐹</m:t>
                        </m:r>
                        <m:r>
                          <m:rPr>
                            <m:sty m:val="p"/>
                          </m:rPr>
                          <a:rPr lang="pt-BR" sz="2200" b="0" i="1" smtClean="0">
                            <a:latin typeface="Cambria Math" panose="02040503050406030204" pitchFamily="18" charset="0"/>
                          </a:rPr>
                          <m:t>G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m:rPr>
                            <m:sty m:val="p"/>
                          </m:rPr>
                          <a:rPr lang="pt-BR" sz="2200" b="0" i="1" smtClean="0">
                            <a:latin typeface="Cambria Math" panose="02040503050406030204" pitchFamily="18" charset="0"/>
                          </a:rPr>
                          <m:t>C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 são diferentes 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≠</m:t>
                        </m:r>
                        <m:f>
                          <m:fPr>
                            <m:ctrlPr>
                              <a:rPr lang="pt-BR" sz="22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pt-BR" sz="22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5</m:t>
                            </m:r>
                          </m:num>
                          <m:den>
                            <m:r>
                              <a:rPr lang="pt-BR" sz="2200" b="0" i="1" u="none" strike="noStrike" baseline="0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d>
                    <m:r>
                      <a:rPr lang="pt-BR" sz="2200" b="0" i="1" u="none" strike="noStrike" baseline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então concluímos que esses retângulos não são semelhantes.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201279BE-8896-8B24-1794-4671F28CAE2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53" y="3060627"/>
                <a:ext cx="6052947" cy="1470274"/>
              </a:xfrm>
              <a:prstGeom prst="rect">
                <a:avLst/>
              </a:prstGeom>
              <a:blipFill>
                <a:blip r:embed="rId3"/>
                <a:stretch>
                  <a:fillRect l="-1309" r="-1309" b="-5394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9" name="Imagem 8">
            <a:extLst>
              <a:ext uri="{FF2B5EF4-FFF2-40B4-BE49-F238E27FC236}">
                <a16:creationId xmlns:a16="http://schemas.microsoft.com/office/drawing/2014/main" id="{1EE00F63-D614-53BA-7FB1-8F00A0C0B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9058" y="734714"/>
            <a:ext cx="5896798" cy="2695951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9501477F-8F48-ADBB-B8E0-BD64297F137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9" r="63875"/>
          <a:stretch>
            <a:fillRect/>
          </a:stretch>
        </p:blipFill>
        <p:spPr bwMode="auto">
          <a:xfrm>
            <a:off x="6275197" y="3491511"/>
            <a:ext cx="2880000" cy="72863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F2ECDFBB-2AB3-9F5C-05DF-806629723DA7}"/>
              </a:ext>
            </a:extLst>
          </p:cNvPr>
          <p:cNvSpPr txBox="1"/>
          <p:nvPr/>
        </p:nvSpPr>
        <p:spPr>
          <a:xfrm>
            <a:off x="6179058" y="4315457"/>
            <a:ext cx="596988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4.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os retângulos sobre a malha quadriculada a seguir.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958865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AA021655-5844-6330-8E3B-638CE97325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9376" y="746621"/>
            <a:ext cx="4839375" cy="1981477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2A468F32-8357-8380-689E-02ED9F141986}"/>
              </a:ext>
            </a:extLst>
          </p:cNvPr>
          <p:cNvSpPr txBox="1"/>
          <p:nvPr/>
        </p:nvSpPr>
        <p:spPr>
          <a:xfrm>
            <a:off x="131825" y="2824824"/>
            <a:ext cx="5894071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Quais as medidas dos lados do retângulo ABCD?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Quais as medidas dos lados do retângulo EFGH?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c) Os retângulos ABCD e EFGH são semelhantes?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3849080E-D5C6-0AD4-83AE-4CC26A11A506}"/>
              </a:ext>
            </a:extLst>
          </p:cNvPr>
          <p:cNvSpPr txBox="1"/>
          <p:nvPr/>
        </p:nvSpPr>
        <p:spPr>
          <a:xfrm>
            <a:off x="6192774" y="881837"/>
            <a:ext cx="60944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>
                <a:latin typeface="Arial Narrow" panose="020B0606020202030204" pitchFamily="34" charset="0"/>
              </a:rPr>
              <a:t>5. </a:t>
            </a:r>
            <a:r>
              <a:rPr lang="pt-BR" sz="2200" b="0" i="0" u="none" strike="noStrike" baseline="0">
                <a:latin typeface="Arial Narrow" panose="020B0606020202030204" pitchFamily="34" charset="0"/>
              </a:rPr>
              <a:t>Os lados do quadrado ABCD, foram multiplicados por</a:t>
            </a:r>
          </a:p>
          <a:p>
            <a:pPr algn="just"/>
            <a:r>
              <a:rPr lang="pt-BR" sz="2200" b="0" i="0" u="none" strike="noStrike" baseline="0">
                <a:latin typeface="Arial Narrow" panose="020B0606020202030204" pitchFamily="34" charset="0"/>
              </a:rPr>
              <a:t>uma constante gerando o quadrado A’B’C’D’.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2D30AA72-EA44-EFAC-08EB-A2C27037A3B3}"/>
              </a:ext>
            </a:extLst>
          </p:cNvPr>
          <p:cNvSpPr txBox="1"/>
          <p:nvPr/>
        </p:nvSpPr>
        <p:spPr>
          <a:xfrm>
            <a:off x="6142482" y="4369706"/>
            <a:ext cx="6049518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Qual é a constante utilizada para gerar o quadrado A’B’C’D’?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Com base na constante podemos afirmar que foi realizada uma ampliação ou redução?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8419A675-063C-B6F6-02C9-DF414A1A9D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31459" y="1737359"/>
            <a:ext cx="3962953" cy="2514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386525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54755FF2-0B74-9711-DCA9-B3E381D084A5}"/>
              </a:ext>
            </a:extLst>
          </p:cNvPr>
          <p:cNvSpPr txBox="1"/>
          <p:nvPr/>
        </p:nvSpPr>
        <p:spPr>
          <a:xfrm>
            <a:off x="75438" y="653010"/>
            <a:ext cx="6020562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6.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Considere as figuras a seguir.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Sobre as figuras apresentadas, pode-se afirmar que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somente as figuras 1 e 2 são semelhantes.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somente as figuras 2 e 3 são semelhantes.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(C) as figuras 1, 2 e 3 são semelhantes.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(D) as figuras não são semelhantes.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82B2C5BD-03DF-38EF-54EA-42252978A5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653" y="1223224"/>
            <a:ext cx="4840795" cy="282756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8753744-CEBF-5FFA-89DF-738E3138862E}"/>
              </a:ext>
            </a:extLst>
          </p:cNvPr>
          <p:cNvSpPr txBox="1"/>
          <p:nvPr/>
        </p:nvSpPr>
        <p:spPr>
          <a:xfrm>
            <a:off x="6185916" y="802684"/>
            <a:ext cx="5930646" cy="58477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7.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as figuras sobre a malha quadriculada a seguir.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Responda: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Quais as medidas dos lados dos retângulos apresentados?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2E143E4A-AEF5-A103-1D2B-E01B0DA982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0744" y="1526160"/>
            <a:ext cx="4763576" cy="398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9010923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777D357D-7036-C4FD-4477-768255F60168}"/>
              </a:ext>
            </a:extLst>
          </p:cNvPr>
          <p:cNvSpPr txBox="1"/>
          <p:nvPr/>
        </p:nvSpPr>
        <p:spPr>
          <a:xfrm>
            <a:off x="0" y="579632"/>
            <a:ext cx="6029706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b) Determine a razão entre os lados do retângulo EFGH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com os lados correspondentes do retângulo ABCD.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c) Determine a razão entre os lados do retângulo IJKL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com os lados correspondentes do retângulo ABCD.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d) Determine a razão entre os lados do retângulo ABCD com os lados correspondentes do retângulo MNOP.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e) Dentre as razões encontradas, quais deles são semelhantes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entre si?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637B1CF-4C74-33DC-00CE-85554D18F655}"/>
              </a:ext>
            </a:extLst>
          </p:cNvPr>
          <p:cNvSpPr txBox="1"/>
          <p:nvPr/>
        </p:nvSpPr>
        <p:spPr>
          <a:xfrm>
            <a:off x="6162296" y="765307"/>
            <a:ext cx="6135624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8.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a malha quadriculada a seguir.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2B84896-0587-E0D7-B8F1-E71ACAA6D8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0629" y="1196194"/>
            <a:ext cx="4446491" cy="325451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9C9ABF7E-7DF7-77F4-A703-FEE2FED2FE41}"/>
              </a:ext>
            </a:extLst>
          </p:cNvPr>
          <p:cNvSpPr txBox="1"/>
          <p:nvPr/>
        </p:nvSpPr>
        <p:spPr>
          <a:xfrm>
            <a:off x="6096000" y="4450704"/>
            <a:ext cx="6029704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Construa dois polígonos na malha quadriculada que sejam semelhantes e que a constante de proporcionalidade entre seus lados correspondentes seja igual a 2.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36874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8AC991B0-B1AD-5B1F-589D-3E86BB15A6AE}"/>
              </a:ext>
            </a:extLst>
          </p:cNvPr>
          <p:cNvSpPr txBox="1"/>
          <p:nvPr/>
        </p:nvSpPr>
        <p:spPr>
          <a:xfrm>
            <a:off x="173736" y="1667994"/>
            <a:ext cx="5715000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Caro(a) estudante, neste momento vamos exercitar a habilidade de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reconhecer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conservação ou modificação de medidas dos lados, do perímetro, da área em ampliação e/ou redução de figuras poligonais usando malhas quadriculadas. Fique atento à sua resolução, marque apenas uma alternativa e verifique a solução.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FA796D7B-A8FB-031A-2AB3-4A0E03DDB5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52" y="704836"/>
            <a:ext cx="5938764" cy="3519692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EB51E8B2-6E08-83E8-91ED-F8C458449A0D}"/>
              </a:ext>
            </a:extLst>
          </p:cNvPr>
          <p:cNvSpPr txBox="1"/>
          <p:nvPr/>
        </p:nvSpPr>
        <p:spPr>
          <a:xfrm>
            <a:off x="173736" y="4365701"/>
            <a:ext cx="5922264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o polígono cinza desenhado na malha quadriculada.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7DAA07E6-4141-381B-8638-C172B87B22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9334" y="5022574"/>
            <a:ext cx="2160000" cy="1579805"/>
          </a:xfrm>
          <a:prstGeom prst="rect">
            <a:avLst/>
          </a:prstGeom>
        </p:spPr>
      </p:pic>
      <p:sp>
        <p:nvSpPr>
          <p:cNvPr id="11" name="CaixaDeTexto 10">
            <a:extLst>
              <a:ext uri="{FF2B5EF4-FFF2-40B4-BE49-F238E27FC236}">
                <a16:creationId xmlns:a16="http://schemas.microsoft.com/office/drawing/2014/main" id="{9D10624D-2AEF-418B-FDCF-A26E420B3290}"/>
              </a:ext>
            </a:extLst>
          </p:cNvPr>
          <p:cNvSpPr txBox="1"/>
          <p:nvPr/>
        </p:nvSpPr>
        <p:spPr>
          <a:xfrm>
            <a:off x="6096000" y="781704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Uma ampliação desse polígono é</a:t>
            </a:r>
          </a:p>
        </p:txBody>
      </p:sp>
      <p:pic>
        <p:nvPicPr>
          <p:cNvPr id="13" name="Imagem 12">
            <a:extLst>
              <a:ext uri="{FF2B5EF4-FFF2-40B4-BE49-F238E27FC236}">
                <a16:creationId xmlns:a16="http://schemas.microsoft.com/office/drawing/2014/main" id="{0BD9389F-3F3E-139A-E2B5-A31BB5D8B1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67712" y="1243188"/>
            <a:ext cx="2238687" cy="1724266"/>
          </a:xfrm>
          <a:prstGeom prst="rect">
            <a:avLst/>
          </a:prstGeom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44D7519B-A080-AC24-11C2-05CCD2605A4B}"/>
              </a:ext>
            </a:extLst>
          </p:cNvPr>
          <p:cNvSpPr txBox="1"/>
          <p:nvPr/>
        </p:nvSpPr>
        <p:spPr>
          <a:xfrm>
            <a:off x="6096000" y="1138320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4FE5218-BEDD-CFC5-B72F-AFFF22A1462D}"/>
              </a:ext>
            </a:extLst>
          </p:cNvPr>
          <p:cNvSpPr txBox="1"/>
          <p:nvPr/>
        </p:nvSpPr>
        <p:spPr>
          <a:xfrm>
            <a:off x="6163286" y="2998113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21" name="Imagem 20">
            <a:extLst>
              <a:ext uri="{FF2B5EF4-FFF2-40B4-BE49-F238E27FC236}">
                <a16:creationId xmlns:a16="http://schemas.microsoft.com/office/drawing/2014/main" id="{D39468D2-3475-E115-6BB6-2FDA982318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67712" y="3090998"/>
            <a:ext cx="2267266" cy="171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59626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ixaDeTexto 4">
            <a:extLst>
              <a:ext uri="{FF2B5EF4-FFF2-40B4-BE49-F238E27FC236}">
                <a16:creationId xmlns:a16="http://schemas.microsoft.com/office/drawing/2014/main" id="{AA11A69C-D88D-5F9F-37CE-46AC5E9A6B98}"/>
              </a:ext>
            </a:extLst>
          </p:cNvPr>
          <p:cNvSpPr txBox="1"/>
          <p:nvPr/>
        </p:nvSpPr>
        <p:spPr>
          <a:xfrm>
            <a:off x="82526" y="620673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(C)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9AE4F4ED-E653-11CB-083D-48C823925AB0}"/>
              </a:ext>
            </a:extLst>
          </p:cNvPr>
          <p:cNvSpPr txBox="1"/>
          <p:nvPr/>
        </p:nvSpPr>
        <p:spPr>
          <a:xfrm>
            <a:off x="82526" y="2641497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(D)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92405557-A8D6-C4C2-CB26-5362BCB02E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564" y="690818"/>
            <a:ext cx="2372056" cy="1800476"/>
          </a:xfrm>
          <a:prstGeom prst="rect">
            <a:avLst/>
          </a:prstGeom>
        </p:spPr>
      </p:pic>
      <p:pic>
        <p:nvPicPr>
          <p:cNvPr id="11" name="Imagem 10">
            <a:extLst>
              <a:ext uri="{FF2B5EF4-FFF2-40B4-BE49-F238E27FC236}">
                <a16:creationId xmlns:a16="http://schemas.microsoft.com/office/drawing/2014/main" id="{1626E3B8-E1C5-3566-0D7A-C65A80E3FD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564" y="2833266"/>
            <a:ext cx="2400635" cy="1829055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E3DD9F33-086F-29C5-3EEB-F4B2A45EED9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943" t="16326" r="3356" b="13265"/>
          <a:stretch>
            <a:fillRect/>
          </a:stretch>
        </p:blipFill>
        <p:spPr bwMode="auto">
          <a:xfrm>
            <a:off x="6177002" y="836116"/>
            <a:ext cx="3960000" cy="50882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ED44B95D-80E8-202C-6DE1-FEB59A42B00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9" r="3034"/>
          <a:stretch>
            <a:fillRect/>
          </a:stretch>
        </p:blipFill>
        <p:spPr bwMode="auto">
          <a:xfrm>
            <a:off x="6177002" y="1412405"/>
            <a:ext cx="3960000" cy="868246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5" name="CaixaDeTexto 14">
            <a:extLst>
              <a:ext uri="{FF2B5EF4-FFF2-40B4-BE49-F238E27FC236}">
                <a16:creationId xmlns:a16="http://schemas.microsoft.com/office/drawing/2014/main" id="{E199C5C1-B236-FEAE-A845-8F34BC27F64F}"/>
              </a:ext>
            </a:extLst>
          </p:cNvPr>
          <p:cNvSpPr txBox="1"/>
          <p:nvPr/>
        </p:nvSpPr>
        <p:spPr>
          <a:xfrm>
            <a:off x="6096000" y="2348113"/>
            <a:ext cx="6094476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PORCENTAGEM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Ao se falar de porcentagem temos a impressão de estarmos falando de economia, algo que envolve finanças, preços, descontos, juros ou qualquer assunto relacionado.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No entanto, a porcentagem é um número que se refere a certa quantidade de alguma coisa. Dizer: </a:t>
            </a:r>
            <a:r>
              <a:rPr lang="pt-BR" sz="2200" b="0" i="1" u="none" strike="noStrike" baseline="0" dirty="0">
                <a:latin typeface="Arial Narrow" panose="020B0606020202030204" pitchFamily="34" charset="0"/>
              </a:rPr>
              <a:t>“Vinte por cento da turma do 6° A teve nota acima de 9,0”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ou </a:t>
            </a:r>
            <a:r>
              <a:rPr lang="pt-BR" sz="2200" b="0" i="1" u="none" strike="noStrike" baseline="0" dirty="0">
                <a:latin typeface="Arial Narrow" panose="020B0606020202030204" pitchFamily="34" charset="0"/>
              </a:rPr>
              <a:t>“A gasolina teve um aumento de 5% em comparação ao mês anterior”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, têm a porcentagem como foco principal, mas ambos os exemplos tratam de assuntos diferentes.</a:t>
            </a:r>
          </a:p>
        </p:txBody>
      </p:sp>
    </p:spTree>
    <p:extLst>
      <p:ext uri="{BB962C8B-B14F-4D97-AF65-F5344CB8AC3E}">
        <p14:creationId xmlns:p14="http://schemas.microsoft.com/office/powerpoint/2010/main" val="398190224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B381290C-C120-1CBA-5A6D-92F241D3819B}"/>
              </a:ext>
            </a:extLst>
          </p:cNvPr>
          <p:cNvSpPr txBox="1"/>
          <p:nvPr/>
        </p:nvSpPr>
        <p:spPr>
          <a:xfrm>
            <a:off x="1524" y="611976"/>
            <a:ext cx="60944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porcentagem possui algumas formas de ser apresentada, vejamos algumas delas: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08F5D11B-2F47-2DB8-FE65-6F0A5E31ACF2}"/>
              </a:ext>
            </a:extLst>
          </p:cNvPr>
          <p:cNvSpPr txBox="1"/>
          <p:nvPr/>
        </p:nvSpPr>
        <p:spPr>
          <a:xfrm>
            <a:off x="0" y="4534632"/>
            <a:ext cx="6094476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Por exemplo, sabendo que 30% dos estudantes de uma escola, gostam de ouvir funk, estamos fazendo uma comparação de que se consultarmos 100 estudantes, 30 deles vão dizer que gostam de ouvir funk.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4809CAE-0DF8-9545-F37C-1617008199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705" y="1381417"/>
            <a:ext cx="5468113" cy="3153215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EAD285D3-876E-CCD2-9DDF-E62B968AAA15}"/>
              </a:ext>
            </a:extLst>
          </p:cNvPr>
          <p:cNvSpPr txBox="1"/>
          <p:nvPr/>
        </p:nvSpPr>
        <p:spPr>
          <a:xfrm>
            <a:off x="6094476" y="658142"/>
            <a:ext cx="6094476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Porcentagem representada na forma fracionária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palavra fração vem do latim </a:t>
            </a:r>
            <a:r>
              <a:rPr lang="pt-BR" sz="2200" b="0" i="1" u="none" strike="noStrike" baseline="0" dirty="0">
                <a:latin typeface="Arial Narrow" panose="020B0606020202030204" pitchFamily="34" charset="0"/>
              </a:rPr>
              <a:t>“</a:t>
            </a:r>
            <a:r>
              <a:rPr lang="pt-BR" sz="2200" b="0" i="1" u="none" strike="noStrike" baseline="0" dirty="0" err="1">
                <a:latin typeface="Arial Narrow" panose="020B0606020202030204" pitchFamily="34" charset="0"/>
              </a:rPr>
              <a:t>fractione</a:t>
            </a:r>
            <a:r>
              <a:rPr lang="pt-BR" sz="2200" b="0" i="1" u="none" strike="noStrike" baseline="0" dirty="0">
                <a:latin typeface="Arial Narrow" panose="020B0606020202030204" pitchFamily="34" charset="0"/>
              </a:rPr>
              <a:t>”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 significa dividir. De uma forma mais simples, pode-se dizer que a fração é uma representação de “partes” de um “todo” que foi dividido.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 porcentagem é um caso particular de fração, pois representa uma quantidade de partes de um todo composto por 100 partes. Assim,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B5B98A8B-6053-27FB-CF8B-9E0F178918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9025" y="3976755"/>
            <a:ext cx="5925377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1684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DE9B1F6-E2C0-F1AB-EBD4-1BA83920DD91}"/>
              </a:ext>
            </a:extLst>
          </p:cNvPr>
          <p:cNvSpPr txBox="1"/>
          <p:nvPr/>
        </p:nvSpPr>
        <p:spPr>
          <a:xfrm>
            <a:off x="75438" y="691929"/>
            <a:ext cx="6020562" cy="61863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Porcentagem representada na forma decimal</a:t>
            </a:r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pt-BR" sz="2200" b="1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Para representarmos um número percentual, na forma decimal, dividimos esse número por 100 ou o representamos em sua forma fracionária, simplificamos, se possível, e, por fim, dividimos o numerador pelo denominador.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Por exemplo, para representarmos 20% em sua forma decimal, devemos: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1°) dividir 20 por 100.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Ou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2°) escrever este número na forma de fração e simplificá-la, se possível, para só então efetuar a divisão do numerador pelo denominador.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D4886232-BFFA-0ADA-7602-C3CB34D104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3910" y="4201030"/>
            <a:ext cx="1619476" cy="94310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FA7C5535-E7DA-C4CD-CDF4-43B4624808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8815" y="785938"/>
            <a:ext cx="3591426" cy="933580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22DE7EE6-AE06-FAA6-B0A8-6009C8752CC5}"/>
              </a:ext>
            </a:extLst>
          </p:cNvPr>
          <p:cNvSpPr txBox="1"/>
          <p:nvPr/>
        </p:nvSpPr>
        <p:spPr>
          <a:xfrm>
            <a:off x="6096000" y="1719518"/>
            <a:ext cx="60990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Assim, 20% pode ser represento por 0,2.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F536EED-A1E6-DDCC-6D67-D6523217D95D}"/>
              </a:ext>
            </a:extLst>
          </p:cNvPr>
          <p:cNvSpPr txBox="1"/>
          <p:nvPr/>
        </p:nvSpPr>
        <p:spPr>
          <a:xfrm>
            <a:off x="6093714" y="2150405"/>
            <a:ext cx="610362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Número decimal representado na forma percentual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Multiplicamos e dividimos o número decimal por 100, onde o divisor 100 é substituído pelo símbolo %.</a:t>
            </a:r>
          </a:p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Exemplo: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Representar o número 2,23 na forma percentual.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BB98127-5D14-3282-4963-3C6D6210BC52}"/>
                  </a:ext>
                </a:extLst>
              </p:cNvPr>
              <p:cNvSpPr txBox="1"/>
              <p:nvPr/>
            </p:nvSpPr>
            <p:spPr>
              <a:xfrm>
                <a:off x="6238815" y="4395584"/>
                <a:ext cx="4741298" cy="63600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2,23</m:t>
                      </m:r>
                      <m:r>
                        <a:rPr lang="pt-BR" sz="22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2,23</m:t>
                          </m:r>
                          <m:r>
                            <a:rPr lang="pt-BR" sz="22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∙100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pt-BR" sz="22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223</m:t>
                          </m:r>
                        </m:num>
                        <m:den>
                          <m:r>
                            <a:rPr lang="pt-BR" sz="2200" b="0" i="1" smtClean="0">
                              <a:latin typeface="Cambria Math" panose="02040503050406030204" pitchFamily="18" charset="0"/>
                            </a:rPr>
                            <m:t>100</m:t>
                          </m:r>
                        </m:den>
                      </m:f>
                      <m:r>
                        <a:rPr lang="pt-BR" sz="2200" b="0" i="1" smtClean="0">
                          <a:latin typeface="Cambria Math" panose="02040503050406030204" pitchFamily="18" charset="0"/>
                        </a:rPr>
                        <m:t>=223%</m:t>
                      </m:r>
                    </m:oMath>
                  </m:oMathPara>
                </a14:m>
                <a:endParaRPr lang="pt-BR" sz="2200" dirty="0"/>
              </a:p>
            </p:txBody>
          </p:sp>
        </mc:Choice>
        <mc:Fallback>
          <p:sp>
            <p:nvSpPr>
              <p:cNvPr id="12" name="CaixaDeTexto 11">
                <a:extLst>
                  <a:ext uri="{FF2B5EF4-FFF2-40B4-BE49-F238E27FC236}">
                    <a16:creationId xmlns:a16="http://schemas.microsoft.com/office/drawing/2014/main" id="{EBB98127-5D14-3282-4963-3C6D6210BC5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38815" y="4395584"/>
                <a:ext cx="4741298" cy="63600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2149627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89A79A8-717D-2FA7-9BEB-B8A126349771}"/>
              </a:ext>
            </a:extLst>
          </p:cNvPr>
          <p:cNvSpPr txBox="1"/>
          <p:nvPr/>
        </p:nvSpPr>
        <p:spPr>
          <a:xfrm>
            <a:off x="0" y="1588547"/>
            <a:ext cx="60960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Renata foi comprar seu ingresso de cinema e ao acessar a imagem da sala de cinema observou que algumas poltronas já estavam ocupadas.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4" name="Imagem 3" descr="Interface gráfica do usuário, Texto, Aplicativo&#10;&#10;O conteúdo gerado por IA pode estar incorreto.">
            <a:extLst>
              <a:ext uri="{FF2B5EF4-FFF2-40B4-BE49-F238E27FC236}">
                <a16:creationId xmlns:a16="http://schemas.microsoft.com/office/drawing/2014/main" id="{1F609F1F-4083-31A6-F01B-28802BB8A81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347" r="1840" b="8347"/>
          <a:stretch>
            <a:fillRect/>
          </a:stretch>
        </p:blipFill>
        <p:spPr bwMode="auto">
          <a:xfrm>
            <a:off x="0" y="687197"/>
            <a:ext cx="2160000" cy="90135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D2A46957-76D4-CB9D-9BAD-50ADD39BD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94" y="2800368"/>
            <a:ext cx="4640586" cy="3659843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DDAB037A-0CA4-41E3-4CB2-6A07A1E6086E}"/>
                  </a:ext>
                </a:extLst>
              </p:cNvPr>
              <p:cNvSpPr txBox="1"/>
              <p:nvPr/>
            </p:nvSpPr>
            <p:spPr>
              <a:xfrm>
                <a:off x="6096000" y="837790"/>
                <a:ext cx="6096000" cy="394864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a)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Qual fração irredutível representa a quantidade de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poltronas que estavam ocupadas?</a:t>
                </a:r>
              </a:p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b)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Qual porcentagem representa a resposta do item a)?</a:t>
                </a:r>
              </a:p>
              <a:p>
                <a:pPr algn="just"/>
                <a:r>
                  <a:rPr lang="pt-BR" sz="2200" i="1" u="sng" dirty="0">
                    <a:latin typeface="Arial Narrow" panose="020B0606020202030204" pitchFamily="34" charset="0"/>
                  </a:rPr>
                  <a:t>Resolução:</a:t>
                </a:r>
              </a:p>
              <a:p>
                <a:pPr algn="just"/>
                <a:r>
                  <a:rPr lang="pt-BR" sz="2200" i="1" dirty="0">
                    <a:latin typeface="Arial Narrow" panose="020B0606020202030204" pitchFamily="34" charset="0"/>
                  </a:rPr>
                  <a:t>a) Observe que estavam ocupadas 40 poltronas em um total de 100, logo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200" i="1" dirty="0">
                    <a:latin typeface="Arial Narrow" panose="020B0606020202030204" pitchFamily="34" charset="0"/>
                  </a:rPr>
                  <a:t> que realizando a simplificação obtemos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pt-BR" sz="2400" b="0" i="1" smtClean="0">
                            <a:latin typeface="Cambria Math" panose="02040503050406030204" pitchFamily="18" charset="0"/>
                          </a:rPr>
                          <m:t>5</m:t>
                        </m:r>
                      </m:den>
                    </m:f>
                  </m:oMath>
                </a14:m>
                <a:endParaRPr lang="pt-BR" sz="2200" i="1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i="1" dirty="0">
                    <a:latin typeface="Arial Narrow" panose="020B0606020202030204" pitchFamily="34" charset="0"/>
                  </a:rPr>
                  <a:t>b) Neste caso, como o denominador da fação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40</m:t>
                        </m:r>
                      </m:num>
                      <m:den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100</m:t>
                        </m:r>
                      </m:den>
                    </m:f>
                  </m:oMath>
                </a14:m>
                <a:r>
                  <a:rPr lang="pt-BR" sz="2200" i="1" dirty="0">
                    <a:latin typeface="Arial Narrow" panose="020B0606020202030204" pitchFamily="34" charset="0"/>
                  </a:rPr>
                  <a:t> é igual a 100, basta substituirmos esse denominador pelo símbolo %. Logo, 40%.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DDAB037A-0CA4-41E3-4CB2-6A07A1E608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837790"/>
                <a:ext cx="6096000" cy="3948645"/>
              </a:xfrm>
              <a:prstGeom prst="rect">
                <a:avLst/>
              </a:prstGeom>
              <a:blipFill>
                <a:blip r:embed="rId4"/>
                <a:stretch>
                  <a:fillRect l="-1300" t="-926" r="-1300" b="-2315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20245593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38AB2142-5F4F-EEA2-F32C-1A0BF3A68E7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5" t="7077" r="63512"/>
          <a:stretch>
            <a:fillRect/>
          </a:stretch>
        </p:blipFill>
        <p:spPr bwMode="auto">
          <a:xfrm>
            <a:off x="102997" y="738886"/>
            <a:ext cx="2520000" cy="5939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568762A-03CD-42C8-7D55-A9EFE0526FE9}"/>
                  </a:ext>
                </a:extLst>
              </p:cNvPr>
              <p:cNvSpPr txBox="1"/>
              <p:nvPr/>
            </p:nvSpPr>
            <p:spPr>
              <a:xfrm>
                <a:off x="102997" y="1428134"/>
                <a:ext cx="5993003" cy="15869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1.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Observe a fração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pt-BR" sz="2200" b="0" i="1" u="none" strike="noStrike" baseline="0" smtClean="0">
                            <a:latin typeface="Cambria Math" panose="02040503050406030204" pitchFamily="18" charset="0"/>
                          </a:rPr>
                          <m:t>20</m:t>
                        </m:r>
                      </m:den>
                    </m:f>
                  </m:oMath>
                </a14:m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 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a) Essa fração corresponde a qual número decimal?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b) Qual é a porcentagem que corresponde a essa fração?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4" name="CaixaDeTexto 3">
                <a:extLst>
                  <a:ext uri="{FF2B5EF4-FFF2-40B4-BE49-F238E27FC236}">
                    <a16:creationId xmlns:a16="http://schemas.microsoft.com/office/drawing/2014/main" id="{2568762A-03CD-42C8-7D55-A9EFE0526FE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97" y="1428134"/>
                <a:ext cx="5993003" cy="1586973"/>
              </a:xfrm>
              <a:prstGeom prst="rect">
                <a:avLst/>
              </a:prstGeom>
              <a:blipFill>
                <a:blip r:embed="rId3"/>
                <a:stretch>
                  <a:fillRect l="-1322" r="-1322" b="-728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68E1C45-F42A-DCD5-6B16-0D34463560EE}"/>
                  </a:ext>
                </a:extLst>
              </p:cNvPr>
              <p:cNvSpPr txBox="1"/>
              <p:nvPr/>
            </p:nvSpPr>
            <p:spPr>
              <a:xfrm>
                <a:off x="102997" y="3213556"/>
                <a:ext cx="5993003" cy="274709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2.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Simplifique as frações de forma sucessiva até obter sua forma irredutível, em seguida </a:t>
                </a:r>
                <a:r>
                  <a:rPr lang="pt-BR" sz="2200" b="0" i="0" u="sng" strike="noStrike" baseline="0" dirty="0">
                    <a:latin typeface="Arial Narrow" panose="020B0606020202030204" pitchFamily="34" charset="0"/>
                  </a:rPr>
                  <a:t>represente na forma percentual.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12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48</m:t>
                        </m: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/>
                  <a:t>b)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36</m:t>
                        </m:r>
                      </m:num>
                      <m:den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300</m:t>
                        </m:r>
                      </m:den>
                    </m:f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marL="457200" indent="-457200" algn="just">
                  <a:buAutoNum type="alphaLcParenR"/>
                </a:pP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8" name="CaixaDeTexto 7">
                <a:extLst>
                  <a:ext uri="{FF2B5EF4-FFF2-40B4-BE49-F238E27FC236}">
                    <a16:creationId xmlns:a16="http://schemas.microsoft.com/office/drawing/2014/main" id="{168E1C45-F42A-DCD5-6B16-0D34463560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2997" y="3213556"/>
                <a:ext cx="5993003" cy="2747099"/>
              </a:xfrm>
              <a:prstGeom prst="rect">
                <a:avLst/>
              </a:prstGeom>
              <a:blipFill>
                <a:blip r:embed="rId4"/>
                <a:stretch>
                  <a:fillRect l="-1322" t="-1552" r="-1322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CaixaDeTexto 9">
            <a:extLst>
              <a:ext uri="{FF2B5EF4-FFF2-40B4-BE49-F238E27FC236}">
                <a16:creationId xmlns:a16="http://schemas.microsoft.com/office/drawing/2014/main" id="{1B3BBF0A-760B-A819-7B40-5251B44B0636}"/>
              </a:ext>
            </a:extLst>
          </p:cNvPr>
          <p:cNvSpPr txBox="1"/>
          <p:nvPr/>
        </p:nvSpPr>
        <p:spPr>
          <a:xfrm>
            <a:off x="6097524" y="820436"/>
            <a:ext cx="60944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3.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Complete adequadamente o quadro, a seguir, com as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diferentes representações de um número racional.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276A0059-86C2-7F82-2A54-B035B9A08DA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6382" y="1658745"/>
            <a:ext cx="3685834" cy="4301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068132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1FFE14F8-29AC-9429-BAB3-76CEAC63A1D5}"/>
              </a:ext>
            </a:extLst>
          </p:cNvPr>
          <p:cNvSpPr txBox="1"/>
          <p:nvPr/>
        </p:nvSpPr>
        <p:spPr>
          <a:xfrm>
            <a:off x="278949" y="1518989"/>
            <a:ext cx="5438394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Caro(a) estudante, neste momento vamos exercitar a habilidade de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efetuar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cálculos percentual envolvendo números racionais. Fique atento à sua resolução, marque apenas uma alternativa e verifique a solução.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4B8F3CF7-3389-5985-6D5F-55AF1C9DF320}"/>
              </a:ext>
            </a:extLst>
          </p:cNvPr>
          <p:cNvSpPr txBox="1"/>
          <p:nvPr/>
        </p:nvSpPr>
        <p:spPr>
          <a:xfrm>
            <a:off x="0" y="3600073"/>
            <a:ext cx="6096000" cy="34778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Janaina adquiriu de uma loja de roupas em uma sociedade. Passados alguns anos, ela adquiriu mais dessa empresa.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Qual é o percentual da empresa que Janaina possui hoje?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32%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37%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(C) 45%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(D) 48%</a:t>
            </a:r>
          </a:p>
          <a:p>
            <a:pPr algn="just"/>
            <a:endParaRPr lang="pt-BR" sz="2200" b="0" i="0" u="none" strike="noStrike" baseline="0" dirty="0">
              <a:latin typeface="Arial Narrow" panose="020B0606020202030204" pitchFamily="34" charset="0"/>
            </a:endParaRPr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id="{5380709F-EEFF-5CA1-1EF1-2F9CFCADF3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718" y="535443"/>
            <a:ext cx="5900890" cy="3134130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9194C42-3485-E7F4-B5BE-0B9E61ACFB69}"/>
                  </a:ext>
                </a:extLst>
              </p:cNvPr>
              <p:cNvSpPr txBox="1"/>
              <p:nvPr/>
            </p:nvSpPr>
            <p:spPr>
              <a:xfrm>
                <a:off x="6114326" y="767421"/>
                <a:ext cx="5900890" cy="343683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latin typeface="Arial Narrow" panose="020B0606020202030204" pitchFamily="34" charset="0"/>
                  </a:rPr>
                  <a:t>Item 2.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Observe a fração a seguir</a:t>
                </a: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  <m:t>36</m:t>
                          </m:r>
                        </m:num>
                        <m:den>
                          <m:r>
                            <a:rPr lang="pt-BR" sz="2200" b="0" i="1" u="none" strike="noStrike" baseline="0" smtClean="0">
                              <a:latin typeface="Cambria Math" panose="02040503050406030204" pitchFamily="18" charset="0"/>
                            </a:rPr>
                            <m:t>75</m:t>
                          </m:r>
                        </m:den>
                      </m:f>
                    </m:oMath>
                  </m:oMathPara>
                </a14:m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A porcentagem que representa essa fração é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(A) 38%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(B) 42%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(C) 48%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(D) 52%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13" name="CaixaDeTexto 12">
                <a:extLst>
                  <a:ext uri="{FF2B5EF4-FFF2-40B4-BE49-F238E27FC236}">
                    <a16:creationId xmlns:a16="http://schemas.microsoft.com/office/drawing/2014/main" id="{29194C42-3485-E7F4-B5BE-0B9E61ACF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14326" y="767421"/>
                <a:ext cx="5900890" cy="3436838"/>
              </a:xfrm>
              <a:prstGeom prst="rect">
                <a:avLst/>
              </a:prstGeom>
              <a:blipFill>
                <a:blip r:embed="rId3"/>
                <a:stretch>
                  <a:fillRect l="-1343" t="-1241" b="-2660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1854836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>
            <a:extLst>
              <a:ext uri="{FF2B5EF4-FFF2-40B4-BE49-F238E27FC236}">
                <a16:creationId xmlns:a16="http://schemas.microsoft.com/office/drawing/2014/main" id="{F70D4710-B4CB-1CBE-859E-3CE58B76BE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8" r="2454" b="4321"/>
          <a:stretch>
            <a:fillRect/>
          </a:stretch>
        </p:blipFill>
        <p:spPr bwMode="auto">
          <a:xfrm>
            <a:off x="81280" y="662876"/>
            <a:ext cx="4320000" cy="893831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A51EF547-DF10-2725-F81C-D3BA8D1C2ECD}"/>
              </a:ext>
            </a:extLst>
          </p:cNvPr>
          <p:cNvSpPr txBox="1"/>
          <p:nvPr/>
        </p:nvSpPr>
        <p:spPr>
          <a:xfrm>
            <a:off x="0" y="1718173"/>
            <a:ext cx="6096000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FENÔMENOS OU EXPERIMENTOS ALEATÓRIOS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a situação: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Os capitães dos times Bola de ouro e Vitoriosos decidirão no cara ou coroa quem iniciará a partida com a saída de bola. O arbitro pergunta aos capitães o que eles querem, o capitão da equipe Bola de ouro escolhe cara e dos Vitoriosos escolhe coroa. Ao lançar a moeda, qual é a chance da equipe Bola de ouro ter a posse de bola inicial?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AAA951B-6133-D010-3632-D40C3F9CA7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15" y="4761459"/>
            <a:ext cx="2505425" cy="1267002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DBC1DED0-011F-E3CE-CE7F-8982405547BC}"/>
              </a:ext>
            </a:extLst>
          </p:cNvPr>
          <p:cNvSpPr txBox="1"/>
          <p:nvPr/>
        </p:nvSpPr>
        <p:spPr>
          <a:xfrm>
            <a:off x="6096000" y="819945"/>
            <a:ext cx="6096000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Como há apenas uma opção favorável entre os dois resultados possíveis, a chance de o time Bola de Ouro iniciar a partida com a posse de bola é de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1 em 2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, ou seja,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50%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Vamos conhecer agora alguns conceitos que nos ajudam a compreender melhor situações como essa.</a:t>
            </a:r>
          </a:p>
          <a:p>
            <a:pPr algn="just"/>
            <a:r>
              <a:rPr lang="pt-BR" sz="22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1º – Experimento Aleatório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O experimento aleatório é uma ação cujo resultado </a:t>
            </a:r>
            <a:r>
              <a:rPr lang="pt-BR" sz="22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não</a:t>
            </a:r>
            <a:r>
              <a:rPr lang="pt-BR" sz="2200" b="1" dirty="0">
                <a:latin typeface="Arial Narrow" panose="020B0606020202030204" pitchFamily="34" charset="0"/>
              </a:rPr>
              <a:t> </a:t>
            </a:r>
            <a:r>
              <a:rPr lang="pt-BR" sz="2200" b="1" dirty="0">
                <a:solidFill>
                  <a:schemeClr val="accent3"/>
                </a:solidFill>
                <a:latin typeface="Arial Narrow" panose="020B0606020202030204" pitchFamily="34" charset="0"/>
              </a:rPr>
              <a:t>pode ser previsto com certeza</a:t>
            </a:r>
            <a:r>
              <a:rPr lang="pt-BR" sz="2200" dirty="0">
                <a:latin typeface="Arial Narrow" panose="020B0606020202030204" pitchFamily="34" charset="0"/>
              </a:rPr>
              <a:t>, mesmo que todas as possibilidades sejam conhecidas.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Alguns exemplos de experimentos aleatórios são:</a:t>
            </a:r>
          </a:p>
        </p:txBody>
      </p:sp>
    </p:spTree>
    <p:extLst>
      <p:ext uri="{BB962C8B-B14F-4D97-AF65-F5344CB8AC3E}">
        <p14:creationId xmlns:p14="http://schemas.microsoft.com/office/powerpoint/2010/main" val="3341100290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B20C4F6-6579-2691-E7F3-36B340DB9F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1701" y="649797"/>
            <a:ext cx="3162741" cy="270547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A8106328-5B77-0EF5-4FF0-70ED4442E4AB}"/>
              </a:ext>
            </a:extLst>
          </p:cNvPr>
          <p:cNvSpPr txBox="1"/>
          <p:nvPr/>
        </p:nvSpPr>
        <p:spPr>
          <a:xfrm>
            <a:off x="1524" y="3429000"/>
            <a:ext cx="6094476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Mesmo quando os resultados são imprevisíveis, se repetimos os processos várias vezes, podemos identificar a chance de cada resultado possível em fenômenos aleatórios.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Para isso, precisamos saber qual é o conjunto de todos os </a:t>
            </a:r>
            <a:r>
              <a:rPr lang="pt-BR" sz="2200" u="sng" dirty="0">
                <a:latin typeface="Arial Narrow" panose="020B0606020202030204" pitchFamily="34" charset="0"/>
              </a:rPr>
              <a:t>possíveis resultados </a:t>
            </a:r>
            <a:r>
              <a:rPr lang="pt-BR" sz="2200" dirty="0">
                <a:latin typeface="Arial Narrow" panose="020B0606020202030204" pitchFamily="34" charset="0"/>
              </a:rPr>
              <a:t>de um experimento aleatório, ou seja, precisamos saber o que é </a:t>
            </a:r>
            <a:r>
              <a:rPr lang="pt-BR" sz="2200" b="1" dirty="0">
                <a:latin typeface="Arial Narrow" panose="020B0606020202030204" pitchFamily="34" charset="0"/>
              </a:rPr>
              <a:t>espaço o amostral </a:t>
            </a:r>
            <a:r>
              <a:rPr lang="pt-BR" sz="2200" dirty="0">
                <a:latin typeface="Arial Narrow" panose="020B0606020202030204" pitchFamily="34" charset="0"/>
              </a:rPr>
              <a:t>e o </a:t>
            </a:r>
            <a:r>
              <a:rPr lang="pt-BR" sz="2200" b="1" dirty="0">
                <a:latin typeface="Arial Narrow" panose="020B0606020202030204" pitchFamily="34" charset="0"/>
              </a:rPr>
              <a:t>evento.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1BCA9193-E0D7-8C4C-14A2-047E897EC8B2}"/>
                  </a:ext>
                </a:extLst>
              </p:cNvPr>
              <p:cNvSpPr txBox="1"/>
              <p:nvPr/>
            </p:nvSpPr>
            <p:spPr>
              <a:xfrm>
                <a:off x="6096000" y="649797"/>
                <a:ext cx="6135624" cy="38164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solidFill>
                      <a:srgbClr val="12B200"/>
                    </a:solidFill>
                    <a:latin typeface="Arial Narrow" panose="020B0606020202030204" pitchFamily="34" charset="0"/>
                  </a:rPr>
                  <a:t>2º – </a:t>
                </a:r>
                <a:r>
                  <a:rPr lang="pt-BR" sz="2200" b="1" i="1" u="none" strike="noStrike" baseline="0" dirty="0">
                    <a:solidFill>
                      <a:srgbClr val="12B200"/>
                    </a:solidFill>
                    <a:latin typeface="Arial Narrow" panose="020B0606020202030204" pitchFamily="34" charset="0"/>
                  </a:rPr>
                  <a:t>Espaço Amostral (S)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Conjunto de </a:t>
                </a:r>
                <a:r>
                  <a:rPr lang="pt-BR" sz="2200" b="1" i="0" u="none" strike="noStrike" baseline="0" dirty="0">
                    <a:solidFill>
                      <a:srgbClr val="12B200"/>
                    </a:solidFill>
                    <a:latin typeface="Arial Narrow" panose="020B0606020202030204" pitchFamily="34" charset="0"/>
                  </a:rPr>
                  <a:t>todos os resultados possíveis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de um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experimento aleatório. Representado pela letra </a:t>
                </a:r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S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 por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Chaves</a:t>
                </a:r>
                <a:r>
                  <a:rPr lang="pt-BR" sz="2200" b="0" i="0" u="none" strike="noStrike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 {    }.</a:t>
                </a:r>
                <a:endParaRPr lang="pt-BR" sz="2200" b="0" i="0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Exemplo 1: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Experimento: jogar uma moeda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Espaço amostral: </a:t>
                </a:r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pt-BR" sz="22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𝑐𝑎𝑟𝑎</m:t>
                        </m:r>
                        <m: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𝑐𝑜𝑟𝑜𝑎</m:t>
                        </m:r>
                      </m:e>
                    </m:d>
                  </m:oMath>
                </a14:m>
                <a:endParaRPr lang="pt-BR" sz="2200" b="0" i="1" u="none" strike="noStrike" baseline="0" dirty="0">
                  <a:solidFill>
                    <a:srgbClr val="000000"/>
                  </a:solidFill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Exemplo 2: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Experimento: lançar um dado de seis faces.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Espaço amostral: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1,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2,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3,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4, 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5,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b="0" i="1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6</m:t>
                        </m:r>
                      </m:e>
                    </m:d>
                  </m:oMath>
                </a14:m>
                <a:r>
                  <a:rPr lang="pt-BR" sz="2200" i="1" dirty="0">
                    <a:latin typeface="Arial Narrow" panose="020B0606020202030204" pitchFamily="34" charset="0"/>
                  </a:rPr>
                  <a:t> </a:t>
                </a: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1BCA9193-E0D7-8C4C-14A2-047E897EC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649797"/>
                <a:ext cx="6135624" cy="3816429"/>
              </a:xfrm>
              <a:prstGeom prst="rect">
                <a:avLst/>
              </a:prstGeom>
              <a:blipFill>
                <a:blip r:embed="rId3"/>
                <a:stretch>
                  <a:fillRect l="-1291" t="-1118" b="-127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42134596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88F70B1-2590-8694-5487-D67208E03C81}"/>
                  </a:ext>
                </a:extLst>
              </p:cNvPr>
              <p:cNvSpPr txBox="1"/>
              <p:nvPr/>
            </p:nvSpPr>
            <p:spPr>
              <a:xfrm>
                <a:off x="1524" y="616434"/>
                <a:ext cx="6094476" cy="550920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1" i="0" u="none" strike="noStrike" baseline="0" dirty="0">
                    <a:solidFill>
                      <a:srgbClr val="0D87FF"/>
                    </a:solidFill>
                    <a:latin typeface="Arial Narrow" panose="020B0606020202030204" pitchFamily="34" charset="0"/>
                  </a:rPr>
                  <a:t>3º – Evento</a:t>
                </a:r>
              </a:p>
              <a:p>
                <a:pPr algn="just"/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É uma parte do espaço amostral, ou seja, é o </a:t>
                </a:r>
                <a:r>
                  <a:rPr lang="pt-BR" sz="2200" b="1" i="1" u="none" strike="noStrike" baseline="0" dirty="0">
                    <a:solidFill>
                      <a:srgbClr val="0D87FF"/>
                    </a:solidFill>
                    <a:latin typeface="Arial Narrow" panose="020B0606020202030204" pitchFamily="34" charset="0"/>
                  </a:rPr>
                  <a:t>resultado ou conjunto de resultados que nos interessa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observar.</a:t>
                </a:r>
              </a:p>
              <a:p>
                <a:pPr algn="just"/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Exemplo 1:</a:t>
                </a:r>
              </a:p>
              <a:p>
                <a:pPr algn="just"/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No lançamento de uma moeda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o </a:t>
                </a:r>
                <a:r>
                  <a:rPr lang="pt-BR" sz="2200" b="0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evento </a:t>
                </a:r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“sair coroa” é: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pt-BR" sz="2200" b="0" i="1" u="none" strike="noStrike" baseline="0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0" i="1" u="none" strike="noStrike" baseline="0" smtClean="0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𝑐𝑜𝑟𝑜𝑎</m:t>
                        </m:r>
                      </m:e>
                    </m:d>
                  </m:oMath>
                </a14:m>
                <a:r>
                  <a:rPr lang="pt-BR" sz="2200" b="0" i="1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:r>
                  <a:rPr lang="pt-BR" sz="2200" b="1" i="0" u="none" strike="noStrike" baseline="0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Exemplo 2: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No lançamento de um dado, o evento 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“sair um número ímpar” </a:t>
                </a:r>
                <a:r>
                  <a:rPr lang="pt-BR" sz="2200" dirty="0">
                    <a:latin typeface="Arial Narrow" panose="020B0606020202030204" pitchFamily="34" charset="0"/>
                  </a:rPr>
                  <a:t>é:</a:t>
                </a:r>
              </a:p>
              <a:p>
                <a:pPr algn="just"/>
                <a14:m>
                  <m:oMath xmlns:m="http://schemas.openxmlformats.org/officeDocument/2006/math"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pt-BR" sz="22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 1, 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 3, 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b="0" i="1" smtClean="0">
                            <a:latin typeface="Cambria Math" panose="02040503050406030204" pitchFamily="18" charset="0"/>
                          </a:rPr>
                          <m:t> 5</m:t>
                        </m:r>
                      </m:e>
                    </m:d>
                  </m:oMath>
                </a14:m>
                <a:r>
                  <a:rPr lang="pt-BR" sz="2200" i="1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Observe:</a:t>
                </a:r>
              </a:p>
              <a:p>
                <a:pPr algn="just"/>
                <a:r>
                  <a:rPr lang="pt-BR" sz="2200" u="sng" dirty="0">
                    <a:latin typeface="Arial Narrow" panose="020B0606020202030204" pitchFamily="34" charset="0"/>
                  </a:rPr>
                  <a:t>Experimento</a:t>
                </a:r>
                <a:r>
                  <a:rPr lang="pt-BR" sz="2200" dirty="0">
                    <a:latin typeface="Arial Narrow" panose="020B0606020202030204" pitchFamily="34" charset="0"/>
                  </a:rPr>
                  <a:t>: jogar uma moeda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Espaço amostral: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𝑆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𝑐𝑎𝑟𝑎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𝑐𝑜𝑟𝑜𝑎</m:t>
                        </m:r>
                      </m:e>
                    </m:d>
                  </m:oMath>
                </a14:m>
                <a:endParaRPr lang="pt-BR" sz="220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Evento </a:t>
                </a:r>
                <a:r>
                  <a:rPr lang="pt-BR" sz="2200" i="1" dirty="0">
                    <a:latin typeface="Arial Narrow" panose="020B0606020202030204" pitchFamily="34" charset="0"/>
                  </a:rPr>
                  <a:t>“sair coroa”</a:t>
                </a:r>
                <a:r>
                  <a:rPr lang="pt-BR" sz="2200" dirty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pt-BR" sz="2200" i="1">
                        <a:solidFill>
                          <a:srgbClr val="00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solidFill>
                              <a:srgbClr val="000000"/>
                            </a:solidFill>
                            <a:latin typeface="Cambria Math" panose="02040503050406030204" pitchFamily="18" charset="0"/>
                          </a:rPr>
                          <m:t>𝑐𝑜𝑟𝑜𝑎</m:t>
                        </m:r>
                      </m:e>
                    </m:d>
                  </m:oMath>
                </a14:m>
                <a:r>
                  <a:rPr lang="pt-BR" sz="2200" i="1" dirty="0">
                    <a:solidFill>
                      <a:srgbClr val="000000"/>
                    </a:solidFill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:r>
                  <a:rPr lang="pt-BR" sz="2200" dirty="0">
                    <a:latin typeface="Arial Narrow" panose="020B0606020202030204" pitchFamily="34" charset="0"/>
                  </a:rPr>
                  <a:t>Assim, temos uma possibilidade (evento) de duas (espaço amostral), ou seja, </a:t>
                </a:r>
                <a14:m>
                  <m:oMath xmlns:m="http://schemas.openxmlformats.org/officeDocument/2006/math">
                    <m:r>
                      <a:rPr lang="pt-BR" sz="2200" b="1" i="1" dirty="0" smtClean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pt-BR" sz="22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b="1" i="1" dirty="0" smtClean="0">
                        <a:latin typeface="Cambria Math" panose="02040503050406030204" pitchFamily="18" charset="0"/>
                      </a:rPr>
                      <m:t>𝒅𝒆</m:t>
                    </m:r>
                    <m:r>
                      <a:rPr lang="pt-BR" sz="2200" b="1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pt-BR" sz="2200" b="1" i="0" dirty="0" smtClean="0">
                        <a:latin typeface="Cambria Math" panose="02040503050406030204" pitchFamily="18" charset="0"/>
                      </a:rPr>
                      <m:t>𝟐</m:t>
                    </m:r>
                    <m:r>
                      <a:rPr lang="pt-BR" sz="2200" i="0" dirty="0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endParaRPr lang="pt-BR" sz="2200" i="1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3" name="CaixaDeTexto 2">
                <a:extLst>
                  <a:ext uri="{FF2B5EF4-FFF2-40B4-BE49-F238E27FC236}">
                    <a16:creationId xmlns:a16="http://schemas.microsoft.com/office/drawing/2014/main" id="{A88F70B1-2590-8694-5487-D67208E03C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24" y="616434"/>
                <a:ext cx="6094476" cy="5509200"/>
              </a:xfrm>
              <a:prstGeom prst="rect">
                <a:avLst/>
              </a:prstGeom>
              <a:blipFill>
                <a:blip r:embed="rId2"/>
                <a:stretch>
                  <a:fillRect l="-1300" t="-774" r="-1300" b="-1438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CaixaDeTexto 4">
            <a:extLst>
              <a:ext uri="{FF2B5EF4-FFF2-40B4-BE49-F238E27FC236}">
                <a16:creationId xmlns:a16="http://schemas.microsoft.com/office/drawing/2014/main" id="{48A34F49-CAF4-3432-8C20-CA01EAC625D5}"/>
              </a:ext>
            </a:extLst>
          </p:cNvPr>
          <p:cNvSpPr txBox="1"/>
          <p:nvPr/>
        </p:nvSpPr>
        <p:spPr>
          <a:xfrm>
            <a:off x="6096000" y="746793"/>
            <a:ext cx="609447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Portanto, no cara ou coroa, ambas as pessoas têm a mesma chance de ganhar.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Mas se quiséssemos descobrir qual a 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chance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de sair uma face par ao lançar um dado, então, precisamos calcular a sua probabilidade!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3DE341BA-3494-DD26-2D65-F099B785FC9C}"/>
              </a:ext>
            </a:extLst>
          </p:cNvPr>
          <p:cNvSpPr txBox="1"/>
          <p:nvPr/>
        </p:nvSpPr>
        <p:spPr>
          <a:xfrm>
            <a:off x="6096000" y="2662256"/>
            <a:ext cx="60960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PROBABILIDADE</a:t>
            </a:r>
          </a:p>
          <a:p>
            <a:pPr algn="ctr"/>
            <a:endParaRPr lang="pt-BR" sz="2200" b="1" i="0" u="none" strike="noStrike" baseline="0" dirty="0">
              <a:latin typeface="Arial Narrow" panose="020B0606020202030204" pitchFamily="34" charset="0"/>
            </a:endParaRP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Probabilidade é a medida da </a:t>
            </a:r>
            <a:r>
              <a:rPr lang="pt-BR" sz="2200" b="1" i="0" u="sng" strike="noStrike" baseline="0" dirty="0">
                <a:latin typeface="Arial Narrow" panose="020B0606020202030204" pitchFamily="34" charset="0"/>
              </a:rPr>
              <a:t>possibilidade</a:t>
            </a:r>
            <a:r>
              <a:rPr lang="pt-BR" sz="2200" b="1" i="0" u="none" strike="noStrike" baseline="0" dirty="0">
                <a:latin typeface="Arial Narrow" panose="020B0606020202030204" pitchFamily="34" charset="0"/>
              </a:rPr>
              <a:t>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de um resultado específico dentro de um conjunto de resultados possíveis.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Quando identificamos o espaço amostral e o evento, podemos encontrar a probabilidade daquele evento ocorrer em relação ao espaço amostral.</a:t>
            </a:r>
            <a:endParaRPr lang="pt-BR" sz="22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1636455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42A7DB12-8741-62ED-00A0-1C9184748C76}"/>
              </a:ext>
            </a:extLst>
          </p:cNvPr>
          <p:cNvSpPr txBox="1"/>
          <p:nvPr/>
        </p:nvSpPr>
        <p:spPr>
          <a:xfrm>
            <a:off x="1524" y="680669"/>
            <a:ext cx="609447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Observe o caso do lançamento de um dado de seis faces: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12DB39F6-6E25-D360-C592-8C3A96FF2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64398" y="1218905"/>
            <a:ext cx="2670442" cy="1629931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C6F751E-74B1-EDF4-D81C-418D97F0F65E}"/>
                  </a:ext>
                </a:extLst>
              </p:cNvPr>
              <p:cNvSpPr txBox="1"/>
              <p:nvPr/>
            </p:nvSpPr>
            <p:spPr>
              <a:xfrm>
                <a:off x="0" y="2751891"/>
                <a:ext cx="6094476" cy="28007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Desta forma, temos: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Experimento: jogar um dado de seis faces.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Espaço amostral: </a:t>
                </a:r>
              </a:p>
              <a:p>
                <a:pPr algn="just"/>
                <a14:m>
                  <m:oMathPara xmlns:m="http://schemas.openxmlformats.org/officeDocument/2006/math">
                    <m:oMath>
                      <m:r>
                        <m:rPr>
                          <m:sty m:val="p"/>
                        </m:rPr>
                        <a:rPr lang="pt-BR" sz="2200" b="0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pt-BR" sz="2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{"/>
                          <m:endChr m:val="}"/>
                          <m:ctrlP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𝑓𝑎𝑐𝑒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1,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𝑓𝑎𝑐𝑒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2,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𝑓𝑎𝑐𝑒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3,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𝑓𝑎𝑐𝑒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4, 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𝑓𝑎𝑐𝑒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5,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𝑓𝑎𝑐𝑒</m:t>
                          </m:r>
                          <m:r>
                            <a:rPr lang="pt-BR" sz="2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</m:e>
                      </m:d>
                    </m:oMath>
                  </m:oMathPara>
                </a14:m>
                <a:endParaRPr lang="pt-BR" sz="2200" b="0" i="0" u="none" strike="noStrike" baseline="0" dirty="0">
                  <a:latin typeface="Arial Narrow" panose="020B0606020202030204" pitchFamily="34" charset="0"/>
                </a:endParaRP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Evento </a:t>
                </a:r>
                <a:r>
                  <a:rPr lang="pt-BR" sz="2200" b="0" i="1" u="none" strike="noStrike" baseline="0" dirty="0">
                    <a:latin typeface="Arial Narrow" panose="020B0606020202030204" pitchFamily="34" charset="0"/>
                  </a:rPr>
                  <a:t>“sair face par” </a:t>
                </a:r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: </a:t>
                </a:r>
                <a14:m>
                  <m:oMath xmlns:m="http://schemas.openxmlformats.org/officeDocument/2006/math">
                    <m:r>
                      <a:rPr lang="pt-BR" sz="22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pt-BR" sz="22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{"/>
                        <m:endChr m:val="}"/>
                        <m:ctrlPr>
                          <a:rPr lang="pt-BR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2,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4, 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𝑓𝑎𝑐𝑒</m:t>
                        </m:r>
                        <m:r>
                          <a:rPr lang="pt-BR" sz="2200" i="1">
                            <a:latin typeface="Cambria Math" panose="02040503050406030204" pitchFamily="18" charset="0"/>
                          </a:rPr>
                          <m:t> 6</m:t>
                        </m:r>
                      </m:e>
                    </m:d>
                  </m:oMath>
                </a14:m>
                <a:r>
                  <a:rPr lang="pt-BR" sz="2200" i="1" dirty="0">
                    <a:latin typeface="Arial Narrow" panose="020B0606020202030204" pitchFamily="34" charset="0"/>
                  </a:rPr>
                  <a:t> </a:t>
                </a:r>
              </a:p>
              <a:p>
                <a:pPr algn="just"/>
                <a:r>
                  <a:rPr lang="pt-BR" sz="2200" b="0" i="0" u="none" strike="noStrike" baseline="0" dirty="0">
                    <a:latin typeface="Arial Narrow" panose="020B0606020202030204" pitchFamily="34" charset="0"/>
                  </a:rPr>
                  <a:t>Assim, temos três possibilidades (evento) em seis (espaço amostral), ou seja, 3 eventos em 6 possibilidades.</a:t>
                </a:r>
                <a:endParaRPr lang="pt-BR" sz="2200" dirty="0">
                  <a:latin typeface="Arial Narrow" panose="020B0606020202030204" pitchFamily="34" charset="0"/>
                </a:endParaRPr>
              </a:p>
            </p:txBody>
          </p:sp>
        </mc:Choice>
        <mc:Fallback>
          <p:sp>
            <p:nvSpPr>
              <p:cNvPr id="7" name="CaixaDeTexto 6">
                <a:extLst>
                  <a:ext uri="{FF2B5EF4-FFF2-40B4-BE49-F238E27FC236}">
                    <a16:creationId xmlns:a16="http://schemas.microsoft.com/office/drawing/2014/main" id="{6C6F751E-74B1-EDF4-D81C-418D97F0F6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0" y="2751891"/>
                <a:ext cx="6094476" cy="2800767"/>
              </a:xfrm>
              <a:prstGeom prst="rect">
                <a:avLst/>
              </a:prstGeom>
              <a:blipFill>
                <a:blip r:embed="rId3"/>
                <a:stretch>
                  <a:fillRect l="-1300" t="-1087" r="-1300" b="-3696"/>
                </a:stretch>
              </a:blipFill>
            </p:spPr>
            <p:txBody>
              <a:bodyPr/>
              <a:lstStyle/>
              <a:p>
                <a:r>
                  <a:rPr lang="pt-B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CaixaDeTexto 7">
            <a:extLst>
              <a:ext uri="{FF2B5EF4-FFF2-40B4-BE49-F238E27FC236}">
                <a16:creationId xmlns:a16="http://schemas.microsoft.com/office/drawing/2014/main" id="{D17E780D-BA7E-1A1C-A44A-89B5994D306F}"/>
              </a:ext>
            </a:extLst>
          </p:cNvPr>
          <p:cNvSpPr txBox="1"/>
          <p:nvPr/>
        </p:nvSpPr>
        <p:spPr>
          <a:xfrm>
            <a:off x="6126484" y="749808"/>
            <a:ext cx="5980172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dirty="0">
                <a:latin typeface="Arial Narrow" panose="020B0606020202030204" pitchFamily="34" charset="0"/>
              </a:rPr>
              <a:t>Matematicamente, podemos expressar essas probabilidades (P) em forma de uma razão (fração). Observe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Para o experimento do lançamento de um dado e o evento </a:t>
            </a:r>
            <a:r>
              <a:rPr lang="pt-BR" sz="2200" i="1" dirty="0">
                <a:latin typeface="Arial Narrow" panose="020B0606020202030204" pitchFamily="34" charset="0"/>
              </a:rPr>
              <a:t>“sair face par”</a:t>
            </a:r>
            <a:r>
              <a:rPr lang="pt-BR" sz="2200" dirty="0">
                <a:latin typeface="Arial Narrow" panose="020B0606020202030204" pitchFamily="34" charset="0"/>
              </a:rPr>
              <a:t>, temos: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i="1" dirty="0">
                <a:latin typeface="Arial Narrow" panose="020B0606020202030204" pitchFamily="34" charset="0"/>
              </a:rPr>
              <a:t>Como a probabilidade é de três para seis, e é representada em forma de fração, podemos representá-la como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5D5D4023-7864-D2EF-21B3-AF600AFAD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83929" y="1880190"/>
            <a:ext cx="5065110" cy="689273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2B665D28-EC13-D4C3-7729-D0E198C340F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3304" y="3542589"/>
            <a:ext cx="819264" cy="609685"/>
          </a:xfrm>
          <a:prstGeom prst="rect">
            <a:avLst/>
          </a:prstGeom>
        </p:spPr>
      </p:pic>
      <p:pic>
        <p:nvPicPr>
          <p:cNvPr id="14" name="Imagem 13">
            <a:extLst>
              <a:ext uri="{FF2B5EF4-FFF2-40B4-BE49-F238E27FC236}">
                <a16:creationId xmlns:a16="http://schemas.microsoft.com/office/drawing/2014/main" id="{51EF6DED-609C-98B7-B6F5-C13C91BEDBF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25243" y="5243346"/>
            <a:ext cx="5782482" cy="1152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4423200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928AECAB-E113-374C-95DF-785B7AF5E492}"/>
              </a:ext>
            </a:extLst>
          </p:cNvPr>
          <p:cNvSpPr txBox="1"/>
          <p:nvPr/>
        </p:nvSpPr>
        <p:spPr>
          <a:xfrm>
            <a:off x="1524" y="726389"/>
            <a:ext cx="609447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0" i="0" u="none" strike="noStrike" baseline="0">
                <a:latin typeface="Arial Narrow" panose="020B0606020202030204" pitchFamily="34" charset="0"/>
              </a:rPr>
              <a:t>Ou seja, a probabilidade de sair uma face par, ao lançar um dado é de 50%.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FC73BB8-4375-683B-2341-3F92CA51E10F}"/>
              </a:ext>
            </a:extLst>
          </p:cNvPr>
          <p:cNvSpPr txBox="1"/>
          <p:nvPr/>
        </p:nvSpPr>
        <p:spPr>
          <a:xfrm>
            <a:off x="0" y="2321004"/>
            <a:ext cx="6094476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4.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Um dado comum, com 6 faces numeradas de 1 a 6, será lançado.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Qual é o experimento aleatório?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Qual é o espaço amostral?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c) Cite dois exemplos de eventos possíveis ao lançar o dado.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d) O número 8 faz parte do espaço amostral? Justifique.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C1827D5D-687D-B1D6-5000-85D86D041DA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31" r="63456"/>
          <a:stretch>
            <a:fillRect/>
          </a:stretch>
        </p:blipFill>
        <p:spPr bwMode="auto">
          <a:xfrm>
            <a:off x="75565" y="1542573"/>
            <a:ext cx="2880000" cy="73168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120004A2-A2C6-4A8D-A06B-93531974190E}"/>
              </a:ext>
            </a:extLst>
          </p:cNvPr>
          <p:cNvSpPr txBox="1"/>
          <p:nvPr/>
        </p:nvSpPr>
        <p:spPr>
          <a:xfrm>
            <a:off x="6094476" y="846587"/>
            <a:ext cx="6083808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>
                <a:latin typeface="Arial Narrow" panose="020B0606020202030204" pitchFamily="34" charset="0"/>
              </a:rPr>
              <a:t>5. </a:t>
            </a:r>
            <a:r>
              <a:rPr lang="pt-BR" sz="2200" b="0" i="0" u="none" strike="noStrike" baseline="0">
                <a:latin typeface="Arial Narrow" panose="020B0606020202030204" pitchFamily="34" charset="0"/>
              </a:rPr>
              <a:t>Em uma urna há dez cartões enumerados de 1 a 10. Um desses cartões será sorteado.</a:t>
            </a:r>
          </a:p>
          <a:p>
            <a:pPr algn="just"/>
            <a:r>
              <a:rPr lang="pt-BR" sz="2200" b="0" i="0" u="none" strike="noStrike" baseline="0">
                <a:latin typeface="Arial Narrow" panose="020B0606020202030204" pitchFamily="34" charset="0"/>
              </a:rPr>
              <a:t>a) Qual é o espaço amostral?</a:t>
            </a:r>
          </a:p>
          <a:p>
            <a:pPr algn="just"/>
            <a:r>
              <a:rPr lang="pt-BR" sz="2200" b="0" i="0" u="none" strike="noStrike" baseline="0">
                <a:latin typeface="Arial Narrow" panose="020B0606020202030204" pitchFamily="34" charset="0"/>
              </a:rPr>
              <a:t>b) Qual é o evento desse experimento?</a:t>
            </a:r>
          </a:p>
          <a:p>
            <a:pPr algn="just"/>
            <a:r>
              <a:rPr lang="pt-BR" sz="2200" b="0" i="0" u="none" strike="noStrike" baseline="0">
                <a:latin typeface="Arial Narrow" panose="020B0606020202030204" pitchFamily="34" charset="0"/>
              </a:rPr>
              <a:t>c) O evento </a:t>
            </a:r>
            <a:r>
              <a:rPr lang="pt-BR" sz="2200" b="0" i="1" u="none" strike="noStrike" baseline="0">
                <a:latin typeface="Arial Narrow" panose="020B0606020202030204" pitchFamily="34" charset="0"/>
              </a:rPr>
              <a:t>“retirar um cartão com a numeração 11” </a:t>
            </a:r>
            <a:r>
              <a:rPr lang="pt-BR" sz="2200" b="0" i="0" u="none" strike="noStrike" baseline="0">
                <a:latin typeface="Arial Narrow" panose="020B0606020202030204" pitchFamily="34" charset="0"/>
              </a:rPr>
              <a:t>faz parte do espaço amostral? Por quê?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622FF37-F485-D421-2DEA-7B13EBF46984}"/>
              </a:ext>
            </a:extLst>
          </p:cNvPr>
          <p:cNvSpPr txBox="1"/>
          <p:nvPr/>
        </p:nvSpPr>
        <p:spPr>
          <a:xfrm>
            <a:off x="6094476" y="3218688"/>
            <a:ext cx="609752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6. </a:t>
            </a:r>
            <a:r>
              <a:rPr lang="pt-BR" sz="2200" dirty="0">
                <a:latin typeface="Arial Narrow" panose="020B0606020202030204" pitchFamily="34" charset="0"/>
              </a:rPr>
              <a:t>Em uma caixa há 4 bolas vermelhas, 3 bolas verdes e 1 bola azul. Uma bola será retirada ao acaso.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a) Qual é o experimento?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b) Liste o espaço amostral com as cores possíveis.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c) Cite um possível evento?</a:t>
            </a: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d) O que não pode acontecer nesse experimento?</a:t>
            </a:r>
          </a:p>
        </p:txBody>
      </p:sp>
    </p:spTree>
    <p:extLst>
      <p:ext uri="{BB962C8B-B14F-4D97-AF65-F5344CB8AC3E}">
        <p14:creationId xmlns:p14="http://schemas.microsoft.com/office/powerpoint/2010/main" val="2475763991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>
            <a:extLst>
              <a:ext uri="{FF2B5EF4-FFF2-40B4-BE49-F238E27FC236}">
                <a16:creationId xmlns:a16="http://schemas.microsoft.com/office/drawing/2014/main" id="{CDA97A4F-42A4-46EE-2B1F-F401E334C4E4}"/>
              </a:ext>
            </a:extLst>
          </p:cNvPr>
          <p:cNvSpPr txBox="1"/>
          <p:nvPr/>
        </p:nvSpPr>
        <p:spPr>
          <a:xfrm>
            <a:off x="0" y="810801"/>
            <a:ext cx="6094476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>
                <a:latin typeface="Arial Narrow" panose="020B0606020202030204" pitchFamily="34" charset="0"/>
              </a:rPr>
              <a:t>7. </a:t>
            </a:r>
            <a:r>
              <a:rPr lang="pt-BR" sz="2200" b="0" i="0" u="none" strike="noStrike" baseline="0">
                <a:latin typeface="Arial Narrow" panose="020B0606020202030204" pitchFamily="34" charset="0"/>
              </a:rPr>
              <a:t>Em uma urna há 8 fichas com os números 1, 2, 3, 4, 5, 6, 7 e 8. Uma ficha será sorteada ao acaso.</a:t>
            </a:r>
          </a:p>
          <a:p>
            <a:pPr algn="just"/>
            <a:r>
              <a:rPr lang="pt-BR" sz="2200" b="0" i="0" u="none" strike="noStrike" baseline="0">
                <a:latin typeface="Arial Narrow" panose="020B0606020202030204" pitchFamily="34" charset="0"/>
              </a:rPr>
              <a:t>a) Liste o espaço amostral.</a:t>
            </a:r>
          </a:p>
          <a:p>
            <a:pPr algn="just"/>
            <a:r>
              <a:rPr lang="pt-BR" sz="2200" b="0" i="0" u="none" strike="noStrike" baseline="0">
                <a:latin typeface="Arial Narrow" panose="020B0606020202030204" pitchFamily="34" charset="0"/>
              </a:rPr>
              <a:t>b) Qual é a probabilidade de sair um número ímpar?</a:t>
            </a:r>
          </a:p>
          <a:p>
            <a:pPr algn="just"/>
            <a:r>
              <a:rPr lang="pt-BR" sz="2200" b="0" i="0" u="none" strike="noStrike" baseline="0">
                <a:latin typeface="Arial Narrow" panose="020B0606020202030204" pitchFamily="34" charset="0"/>
              </a:rPr>
              <a:t>c) E a probabilidade de sair um número maior que 5?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9AA606C6-8801-CAAB-5C50-392993821B59}"/>
              </a:ext>
            </a:extLst>
          </p:cNvPr>
          <p:cNvSpPr txBox="1"/>
          <p:nvPr/>
        </p:nvSpPr>
        <p:spPr>
          <a:xfrm>
            <a:off x="0" y="2847570"/>
            <a:ext cx="6094476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8.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Em uma urna há 4 bolas na cor verde, 5 na cor vermelhas e 3 amarelas. Calcule a probabilidade de retirarmos aleatoriamente uma bola da cor: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a) verde.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b) vermelha.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c) amarela.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718A970-639C-87B7-1821-674B1C26A17E}"/>
              </a:ext>
            </a:extLst>
          </p:cNvPr>
          <p:cNvSpPr txBox="1"/>
          <p:nvPr/>
        </p:nvSpPr>
        <p:spPr>
          <a:xfrm>
            <a:off x="6094476" y="810800"/>
            <a:ext cx="609447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200" b="1" dirty="0">
                <a:latin typeface="Arial Narrow" panose="020B0606020202030204" pitchFamily="34" charset="0"/>
              </a:rPr>
              <a:t>9. </a:t>
            </a:r>
            <a:r>
              <a:rPr lang="pt-BR" sz="2200" dirty="0">
                <a:latin typeface="Arial Narrow" panose="020B0606020202030204" pitchFamily="34" charset="0"/>
              </a:rPr>
              <a:t>A prof. Núbia mediu os alunos de uma turma da 3° série e organizou os dados obtidos em uma tabela.</a:t>
            </a: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endParaRPr lang="pt-BR" sz="2200" dirty="0">
              <a:latin typeface="Arial Narrow" panose="020B0606020202030204" pitchFamily="34" charset="0"/>
            </a:endParaRPr>
          </a:p>
          <a:p>
            <a:pPr algn="just"/>
            <a:r>
              <a:rPr lang="pt-BR" sz="2200" dirty="0">
                <a:latin typeface="Arial Narrow" panose="020B0606020202030204" pitchFamily="34" charset="0"/>
              </a:rPr>
              <a:t>De acordo com a tabela, qual é a probabilidade da prof. Núbia sortear um aluno dessa turma que tenha altura acima de 1,7 m?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779EC51-16D6-2A62-324B-0B6C5F0402A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1714" y="1767361"/>
            <a:ext cx="4320000" cy="1281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928932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94BCF4E7-7DAF-A0BD-3F58-0F0A30D1364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319" y="825126"/>
            <a:ext cx="5877745" cy="1714739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98417FCE-5E28-3A4E-6D30-19532B48BA58}"/>
              </a:ext>
            </a:extLst>
          </p:cNvPr>
          <p:cNvSpPr txBox="1"/>
          <p:nvPr/>
        </p:nvSpPr>
        <p:spPr>
          <a:xfrm>
            <a:off x="121319" y="2644060"/>
            <a:ext cx="5974681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200" b="1" i="0" u="none" strike="noStrike" baseline="0" dirty="0">
                <a:latin typeface="Arial Narrow" panose="020B0606020202030204" pitchFamily="34" charset="0"/>
              </a:rPr>
              <a:t>Item 1. </a:t>
            </a:r>
            <a:r>
              <a:rPr lang="pt-BR" sz="2200" b="0" i="0" u="none" strike="noStrike" baseline="0" dirty="0">
                <a:latin typeface="Arial Narrow" panose="020B0606020202030204" pitchFamily="34" charset="0"/>
              </a:rPr>
              <a:t>Ronaldo comprou 9 números de uma rifa, de um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total de 150 números, ao todo.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Qual é a chance de Ronaldo ganhar a rifa?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(A) 5%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(B) 6%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(C) 8%</a:t>
            </a:r>
          </a:p>
          <a:p>
            <a:pPr algn="just"/>
            <a:r>
              <a:rPr lang="pt-BR" sz="2200" b="0" i="0" u="none" strike="noStrike" baseline="0" dirty="0">
                <a:latin typeface="Arial Narrow" panose="020B0606020202030204" pitchFamily="34" charset="0"/>
              </a:rPr>
              <a:t>(D) 9%</a:t>
            </a:r>
            <a:endParaRPr lang="pt-BR" sz="2200" dirty="0">
              <a:latin typeface="Arial Narrow" panose="020B0606020202030204" pitchFamily="34" charset="0"/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5B36DABF-8DDB-60E2-5A23-874731402960}"/>
              </a:ext>
            </a:extLst>
          </p:cNvPr>
          <p:cNvSpPr txBox="1"/>
          <p:nvPr/>
        </p:nvSpPr>
        <p:spPr>
          <a:xfrm>
            <a:off x="6096000" y="791469"/>
            <a:ext cx="6045245" cy="31393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2200" b="1" dirty="0">
                <a:latin typeface="Arial Narrow" panose="020B0606020202030204" pitchFamily="34" charset="0"/>
              </a:rPr>
              <a:t>Item 2. </a:t>
            </a:r>
            <a:r>
              <a:rPr lang="pt-BR" sz="2200" dirty="0">
                <a:latin typeface="Arial Narrow" panose="020B0606020202030204" pitchFamily="34" charset="0"/>
              </a:rPr>
              <a:t>João colocou uma bolinha embaixo de um destes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3 copos.</a:t>
            </a:r>
          </a:p>
          <a:p>
            <a:endParaRPr lang="pt-BR" sz="2200" dirty="0">
              <a:latin typeface="Arial Narrow" panose="020B0606020202030204" pitchFamily="34" charset="0"/>
            </a:endParaRPr>
          </a:p>
          <a:p>
            <a:endParaRPr lang="pt-BR" sz="2200" dirty="0">
              <a:latin typeface="Arial Narrow" panose="020B0606020202030204" pitchFamily="34" charset="0"/>
            </a:endParaRPr>
          </a:p>
          <a:p>
            <a:endParaRPr lang="pt-BR" sz="2200" dirty="0">
              <a:latin typeface="Arial Narrow" panose="020B0606020202030204" pitchFamily="34" charset="0"/>
            </a:endParaRPr>
          </a:p>
          <a:p>
            <a:endParaRPr lang="pt-BR" sz="2200" dirty="0">
              <a:latin typeface="Arial Narrow" panose="020B0606020202030204" pitchFamily="34" charset="0"/>
            </a:endParaRPr>
          </a:p>
          <a:p>
            <a:endParaRPr lang="pt-BR" sz="2200" dirty="0">
              <a:latin typeface="Arial Narrow" panose="020B0606020202030204" pitchFamily="34" charset="0"/>
            </a:endParaRPr>
          </a:p>
          <a:p>
            <a:r>
              <a:rPr lang="pt-BR" sz="2200" dirty="0">
                <a:latin typeface="Arial Narrow" panose="020B0606020202030204" pitchFamily="34" charset="0"/>
              </a:rPr>
              <a:t>Qual é a probabilidade, ao escolher aleatoriamente um</a:t>
            </a:r>
          </a:p>
          <a:p>
            <a:r>
              <a:rPr lang="pt-BR" sz="2200" dirty="0">
                <a:latin typeface="Arial Narrow" panose="020B0606020202030204" pitchFamily="34" charset="0"/>
              </a:rPr>
              <a:t>deles, de acertar em qual copo está a bolinha?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67CCB5C8-4380-A009-F4E3-A574ADEE0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87815" y="1427308"/>
            <a:ext cx="4067743" cy="1552792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4AEEE329-1D29-249F-4457-E585F828581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87603" y="4032344"/>
            <a:ext cx="800212" cy="2286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447698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334BEE-E397-89BC-DCAA-16881EB59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6" name="Espaço Reservado para Conteúdo 5">
            <a:extLst>
              <a:ext uri="{FF2B5EF4-FFF2-40B4-BE49-F238E27FC236}">
                <a16:creationId xmlns:a16="http://schemas.microsoft.com/office/drawing/2014/main" id="{8CB53575-87D5-079F-F2A1-6DA032FF6A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7762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2658</TotalTime>
  <Words>9099</Words>
  <Application>Microsoft Office PowerPoint</Application>
  <PresentationFormat>Widescreen</PresentationFormat>
  <Paragraphs>935</Paragraphs>
  <Slides>85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12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85</vt:i4>
      </vt:variant>
    </vt:vector>
  </HeadingPairs>
  <TitlesOfParts>
    <vt:vector size="98" baseType="lpstr">
      <vt:lpstr>Aptos</vt:lpstr>
      <vt:lpstr>Arial</vt:lpstr>
      <vt:lpstr>Arial Narrow</vt:lpstr>
      <vt:lpstr>Calibri</vt:lpstr>
      <vt:lpstr>Calibri Light</vt:lpstr>
      <vt:lpstr>Cambria Math</vt:lpstr>
      <vt:lpstr>CambriaMath</vt:lpstr>
      <vt:lpstr>Lato-Bold</vt:lpstr>
      <vt:lpstr>Lato-Regular</vt:lpstr>
      <vt:lpstr>LiberationSans-Bold</vt:lpstr>
      <vt:lpstr>Verdana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Adriani Grun</dc:creator>
  <cp:lastModifiedBy>CLEO AUGUSTO DOS SANTOS</cp:lastModifiedBy>
  <cp:revision>86</cp:revision>
  <dcterms:created xsi:type="dcterms:W3CDTF">2024-02-02T11:27:21Z</dcterms:created>
  <dcterms:modified xsi:type="dcterms:W3CDTF">2026-07-30T15:05:06Z</dcterms:modified>
</cp:coreProperties>
</file>