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73" r:id="rId16"/>
    <p:sldId id="272" r:id="rId17"/>
    <p:sldId id="274" r:id="rId18"/>
    <p:sldId id="275" r:id="rId19"/>
    <p:sldId id="277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6" r:id="rId28"/>
    <p:sldId id="284" r:id="rId29"/>
    <p:sldId id="285" r:id="rId30"/>
    <p:sldId id="287" r:id="rId31"/>
    <p:sldId id="288" r:id="rId32"/>
    <p:sldId id="291" r:id="rId33"/>
    <p:sldId id="292" r:id="rId34"/>
    <p:sldId id="293" r:id="rId35"/>
    <p:sldId id="294" r:id="rId36"/>
    <p:sldId id="257" r:id="rId3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148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438E6-F580-6E99-5EE5-F9A6D12D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FB6C6A-4076-2E48-9A29-0FD2EE9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ED79F-BF57-DACA-3CD6-E2E72832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AB6B35-0FA8-5C52-990D-C6711DE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719BB-E607-49C2-FC93-14D52B2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36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F7C64-5C47-EE82-1F25-6B39076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B70E0-A6E5-5A20-32FD-DB96B26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9121-7BA5-34C8-50A3-24CFA79E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F9526-2DEE-9747-2450-7AA4B1BA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66F5FC-0F89-73BD-2D56-36FC11CD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54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6F40F-1B2F-EE42-4E29-49A45711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676A13-2FCA-6941-E9E2-8FE9B2B6A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5B8CE1-3CD4-ADDF-28EF-1DE0D8F3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DF3B3D-12A0-1027-FF8A-472E7CDA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7EE66-B208-E86A-1F79-DF9C50A0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3068E3-4ACB-84AC-75F5-73AD78F1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070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D933-483A-5663-AC81-784F8890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3BC44-E884-62E9-68E7-5EC21F31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41D85-5EC2-6BFF-A64A-D57868A3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A5B424-5B1F-5894-C6E0-DA7C729CD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A08EEA-4EE7-54CB-C3A2-BD13C5CD5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8FB9D7-D259-9988-2770-C7A720C9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08/07/2026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588836-8E49-21EA-B780-CBC7A726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D3FB74-BCE8-9BA8-21A2-7A68C09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53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9E527-B9DD-B88C-AC03-11D5C44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FAAC1-28B1-6DA2-DE07-D02F6D9F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0904FD-2CB3-ED0D-9CDC-BD7D7FC1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790736-E826-E6BA-F28F-7F863D9B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57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5E40209-D6BE-11BE-4AFA-1E1DA917E678}"/>
              </a:ext>
            </a:extLst>
          </p:cNvPr>
          <p:cNvSpPr/>
          <p:nvPr userDrawn="1"/>
        </p:nvSpPr>
        <p:spPr>
          <a:xfrm>
            <a:off x="0" y="0"/>
            <a:ext cx="12192000" cy="564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5C0986B7-F707-0695-21C7-B30A07081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04"/>
          <a:stretch/>
        </p:blipFill>
        <p:spPr>
          <a:xfrm>
            <a:off x="5000772" y="4199"/>
            <a:ext cx="896139" cy="560245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EAB01FFC-84F2-421C-27E1-E9AE5AFB9D5A}"/>
              </a:ext>
            </a:extLst>
          </p:cNvPr>
          <p:cNvCxnSpPr/>
          <p:nvPr userDrawn="1"/>
        </p:nvCxnSpPr>
        <p:spPr>
          <a:xfrm>
            <a:off x="6095999" y="869245"/>
            <a:ext cx="0" cy="570088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F3502779-AB24-C81D-BD7B-C2989288C8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256" y="0"/>
            <a:ext cx="1737400" cy="57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5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79136-8201-AECE-8F6D-51837606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DFB027-2819-B93F-1E1B-DFC2DC9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791D9-F07F-E5B1-4658-37DF588F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F2B60-8920-AD23-4B28-7A41968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B25CE-2B02-AD4D-999A-962A64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0041A3-782E-9077-768B-D9FE99B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14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6344-AE6C-AD8A-6073-7C74789B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34EF67-D029-00DD-0D7D-093CDF684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A9D8C2-2E50-5BFB-2F48-525DA572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2582A9-1FCA-8E26-9A6C-75D243AD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8BA5E-A6DB-CE8F-8AC5-4A6605E9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982E48-07C0-789D-62B4-6E5C9ED5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77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B59F4-E6F0-E6CD-C6EF-F69E33A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72AF2-F057-579A-3B7C-092BA4A2D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E94A10-A237-0F1A-FCD8-9ADFC9E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5F94A-E23C-E7D7-63B2-690A4569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A6253C-67AB-22D7-4239-CBE3DB1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44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85FEA-A880-6656-00B8-68E2C96A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867634-7EF3-4BED-E640-5AA05D1A0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5D0EF6-2017-9073-BC0E-07AC3286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08/07/2026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CEA66-BA1F-B765-A8FC-860C6614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97608-A93A-B43C-74E4-0D7EB46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56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9A388-A9ED-BF8C-8EA6-547124D7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1590F-9A3B-C9D4-155F-940EF1F3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FC48DE-05BA-22E6-388C-AFB7C6048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BEFE-4B67-4275-9DBE-B718A7576177}" type="datetimeFigureOut">
              <a:rPr lang="pt-BR" smtClean="0"/>
              <a:t>08/07/2026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5F1C1-3ED6-49FE-3DA0-0DD1CBB19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4E440-424A-C68C-EDD8-150242E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08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historiadascoisas.com/curiosidades-sobre-os-plasticos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nualdaquimica.com/quimica-organica/polimeros-condensacao.htm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cicloteca.org.br/material-reciclavel/plastico/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EA167A-F2C7-09A5-3175-79E3359EC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5061904" y="4243052"/>
            <a:ext cx="48978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Ciências da Natureza 3ª série-Química </a:t>
            </a:r>
          </a:p>
        </p:txBody>
      </p:sp>
    </p:spTree>
    <p:extLst>
      <p:ext uri="{BB962C8B-B14F-4D97-AF65-F5344CB8AC3E}">
        <p14:creationId xmlns:p14="http://schemas.microsoft.com/office/powerpoint/2010/main" val="11696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7E79578-D050-0933-2E35-613416051E21}"/>
              </a:ext>
            </a:extLst>
          </p:cNvPr>
          <p:cNvSpPr txBox="1"/>
          <p:nvPr/>
        </p:nvSpPr>
        <p:spPr>
          <a:xfrm>
            <a:off x="555812" y="1013011"/>
            <a:ext cx="5280212" cy="52629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Estudantes, vocês já pararam para pensar na quantidade de objetos ao seu redor feitos de polímeros? Presentes em diferentes formas e texturas, esses materiais estão em itens do cotidiano, como escovas de dentes, embalagens, roupas, pneus e teclados de computador. Os polímeros são macromoléculas fundamentais para diversas tecnologias e inovações, desempenhando um papel importante na sociedade moderna e evidenciando a presença da Química em nossa vida diária.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Vamos aprender mais sobre esse tema por meio dos textos e atividades a seguir!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EEE3742-1A3A-DA10-A37D-F26E37DCBEEF}"/>
              </a:ext>
            </a:extLst>
          </p:cNvPr>
          <p:cNvSpPr txBox="1"/>
          <p:nvPr/>
        </p:nvSpPr>
        <p:spPr>
          <a:xfrm>
            <a:off x="6257365" y="1013011"/>
            <a:ext cx="564776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i="1" dirty="0">
                <a:latin typeface="Arial Narrow" panose="020B0606020202030204" pitchFamily="34" charset="0"/>
              </a:rPr>
              <a:t>Leia o texto </a:t>
            </a:r>
          </a:p>
          <a:p>
            <a:r>
              <a:rPr lang="pt-BR" sz="2000" b="1" dirty="0">
                <a:latin typeface="Arial Narrow" panose="020B0606020202030204" pitchFamily="34" charset="0"/>
              </a:rPr>
              <a:t>Texto I</a:t>
            </a:r>
          </a:p>
          <a:p>
            <a:r>
              <a:rPr lang="pt-BR" sz="2000" b="1" dirty="0">
                <a:latin typeface="Arial Narrow" panose="020B0606020202030204" pitchFamily="34" charset="0"/>
              </a:rPr>
              <a:t>Isomeria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 isomeria ocorre quando compostos possuem a mesma fórmula molecular, mas estruturas diferentes, apresentando propriedades distintas. O éter metílico e o etanol são exemplos de moléculas isômeras. Observe, na figura a seguir, a representação dessas moléculas.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ctr"/>
            <a:r>
              <a:rPr lang="pt-BR" sz="2000" dirty="0">
                <a:latin typeface="Arial Narrow" panose="020B0606020202030204" pitchFamily="34" charset="0"/>
              </a:rPr>
              <a:t>O éter metílico e o etanol são moléculas isômeras.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22B697A-489C-9738-EBD9-8AF817A13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662" y="3802527"/>
            <a:ext cx="3876856" cy="18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47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BB0AEDE-8122-A98C-099C-CB85C5FAAD88}"/>
              </a:ext>
            </a:extLst>
          </p:cNvPr>
          <p:cNvSpPr txBox="1"/>
          <p:nvPr/>
        </p:nvSpPr>
        <p:spPr>
          <a:xfrm>
            <a:off x="412376" y="1281952"/>
            <a:ext cx="53698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O etanol e o éter metílico possuem os mesmos átomos e a mesma fórmula molecular (C₂H₆O), mas apresentam propriedades físicas e químicas diferentes. Isso ocorre porque os átomos estão organizados de formas distintas, caracterizando a isomeria.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Perceba, pelas imagens abaixo, que a diferença entre essas substâncias se deve à forma como os átomos estão unidos entre si, e isso é suficiente para atribuir a elas propriedades distintas.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2FAC1AA-8B44-FBC4-E71F-0AE49F8F9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400" y="1281952"/>
            <a:ext cx="5058121" cy="413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866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EEE6F6F-2B8A-5B79-3B85-57AFB4BD2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887" y="770966"/>
            <a:ext cx="4722300" cy="69924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0639B1A-B7F7-8182-E02A-A80C1AE0B95B}"/>
              </a:ext>
            </a:extLst>
          </p:cNvPr>
          <p:cNvSpPr txBox="1"/>
          <p:nvPr/>
        </p:nvSpPr>
        <p:spPr>
          <a:xfrm>
            <a:off x="394447" y="1643429"/>
            <a:ext cx="551329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Arial Narrow" panose="020B0606020202030204" pitchFamily="34" charset="0"/>
              </a:rPr>
              <a:t>1. O que é isomeria?</a:t>
            </a:r>
          </a:p>
          <a:p>
            <a:pPr algn="just"/>
            <a:endParaRPr lang="pt-BR" dirty="0">
              <a:latin typeface="Arial Narrow" panose="020B0606020202030204" pitchFamily="34" charset="0"/>
            </a:endParaRP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2.  Por que o etanol e o éter metílico apresentam propriedades diferentes, mesmo possuindo a mesma fórmula molecular?</a:t>
            </a:r>
          </a:p>
          <a:p>
            <a:pPr algn="just"/>
            <a:endParaRPr lang="pt-BR" dirty="0">
              <a:latin typeface="Arial Narrow" panose="020B0606020202030204" pitchFamily="34" charset="0"/>
            </a:endParaRP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3. Observe as estruturas das moléculas no texto I. O que pode ser concluído sobre a ligação entre os átomos nessas substâncias?</a:t>
            </a:r>
          </a:p>
          <a:p>
            <a:pPr algn="just"/>
            <a:endParaRPr lang="pt-BR" dirty="0">
              <a:latin typeface="Arial Narrow" panose="020B0606020202030204" pitchFamily="34" charset="0"/>
            </a:endParaRP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4. Como a organização dos átomos influencia as propriedades das substâncias?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45EC376-B6CA-657E-26D9-913EBCEC8777}"/>
              </a:ext>
            </a:extLst>
          </p:cNvPr>
          <p:cNvSpPr txBox="1"/>
          <p:nvPr/>
        </p:nvSpPr>
        <p:spPr>
          <a:xfrm>
            <a:off x="6329085" y="1365523"/>
            <a:ext cx="562983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latin typeface="Arial Narrow" panose="020B0606020202030204" pitchFamily="34" charset="0"/>
              </a:rPr>
              <a:t>Leia o texto </a:t>
            </a:r>
          </a:p>
          <a:p>
            <a:r>
              <a:rPr lang="pt-BR" sz="2400" b="1" dirty="0">
                <a:latin typeface="Arial Narrow" panose="020B0606020202030204" pitchFamily="34" charset="0"/>
              </a:rPr>
              <a:t>Texto II</a:t>
            </a:r>
          </a:p>
          <a:p>
            <a:r>
              <a:rPr lang="pt-BR" sz="2400" b="1" dirty="0">
                <a:latin typeface="Arial Narrow" panose="020B0606020202030204" pitchFamily="34" charset="0"/>
              </a:rPr>
              <a:t>Tipos de Isomeria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A isomeria ocorre quando compostos possuem a mesma fórmula molecular, mas diferentes estruturas ou arranjos espaciais, apresentando propriedades distintas. Esse fenômeno é comum na Química Orgânica devido à capacidade do carbono de formar diferentes ligações. A isomeria divide-se em dois grupos: isomeria plana e isomeria espacial.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381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DF13754-AC78-156B-F0EA-F6148A824247}"/>
              </a:ext>
            </a:extLst>
          </p:cNvPr>
          <p:cNvSpPr txBox="1"/>
          <p:nvPr/>
        </p:nvSpPr>
        <p:spPr>
          <a:xfrm>
            <a:off x="744069" y="1079327"/>
            <a:ext cx="50919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>
                <a:latin typeface="Arial Narrow" panose="020B0606020202030204" pitchFamily="34" charset="0"/>
              </a:rPr>
              <a:t>Isomeria plana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A isomeria plana considera a fórmula estrutural das moléculas, analisando a forma como os átomos estão ligados. Ela pode ser classificada em cinco tipos: cadeia, posição, função, compensação e </a:t>
            </a:r>
            <a:r>
              <a:rPr lang="pt-BR" sz="2400" dirty="0" err="1">
                <a:latin typeface="Arial Narrow" panose="020B0606020202030204" pitchFamily="34" charset="0"/>
              </a:rPr>
              <a:t>tautomeria</a:t>
            </a:r>
            <a:r>
              <a:rPr lang="pt-BR" sz="2400" dirty="0">
                <a:latin typeface="Arial Narrow" panose="020B0606020202030204" pitchFamily="34" charset="0"/>
              </a:rPr>
              <a:t>. 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Veja exemplos a seguir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1.Isomeria plana </a:t>
            </a:r>
            <a:r>
              <a:rPr lang="pt-BR" sz="2400" b="1" dirty="0">
                <a:latin typeface="Arial Narrow" panose="020B0606020202030204" pitchFamily="34" charset="0"/>
              </a:rPr>
              <a:t>de cadeia</a:t>
            </a: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  <a:p>
            <a:pPr algn="just"/>
            <a:endParaRPr lang="pt-BR" sz="2400" dirty="0">
              <a:latin typeface="Arial Narrow" panose="020B0606020202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0795E1D-0598-EC36-1323-073E469820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62"/>
          <a:stretch/>
        </p:blipFill>
        <p:spPr>
          <a:xfrm>
            <a:off x="744069" y="4231341"/>
            <a:ext cx="5091953" cy="183776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C57069D-2395-E5C4-4112-856EC734F8D8}"/>
              </a:ext>
            </a:extLst>
          </p:cNvPr>
          <p:cNvSpPr txBox="1"/>
          <p:nvPr/>
        </p:nvSpPr>
        <p:spPr>
          <a:xfrm>
            <a:off x="6454588" y="1156447"/>
            <a:ext cx="3435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2.Isomeria plana de </a:t>
            </a:r>
            <a:r>
              <a:rPr lang="pt-BR" sz="2400" b="1" dirty="0">
                <a:latin typeface="Arial Narrow" panose="020B0606020202030204" pitchFamily="34" charset="0"/>
              </a:rPr>
              <a:t>posição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6ABFD15-0072-BE7F-DF6E-C8C98FAE3D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405"/>
          <a:stretch/>
        </p:blipFill>
        <p:spPr>
          <a:xfrm>
            <a:off x="6454588" y="1733349"/>
            <a:ext cx="5091992" cy="187046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5C0385E7-E2F3-4DBF-B99B-4B4F1A3DDB33}"/>
              </a:ext>
            </a:extLst>
          </p:cNvPr>
          <p:cNvSpPr txBox="1"/>
          <p:nvPr/>
        </p:nvSpPr>
        <p:spPr>
          <a:xfrm>
            <a:off x="6598024" y="3834289"/>
            <a:ext cx="3307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3.Isomeria plana de </a:t>
            </a:r>
            <a:r>
              <a:rPr lang="pt-BR" sz="2400" b="1" dirty="0">
                <a:latin typeface="Arial Narrow" panose="020B0606020202030204" pitchFamily="34" charset="0"/>
              </a:rPr>
              <a:t>função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EEEF36BB-7089-F9BC-D0EA-60DC58396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024" y="4411190"/>
            <a:ext cx="4849907" cy="180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33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6833BF8-F218-A4C3-BD76-628A0B60311E}"/>
              </a:ext>
            </a:extLst>
          </p:cNvPr>
          <p:cNvSpPr txBox="1"/>
          <p:nvPr/>
        </p:nvSpPr>
        <p:spPr>
          <a:xfrm>
            <a:off x="525642" y="1335742"/>
            <a:ext cx="4166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4.Isomeria plana de </a:t>
            </a:r>
            <a:r>
              <a:rPr lang="pt-BR" sz="2400" b="1" dirty="0">
                <a:latin typeface="Arial Narrow" panose="020B0606020202030204" pitchFamily="34" charset="0"/>
              </a:rPr>
              <a:t>compensação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76C38D-BD30-6356-D18D-6077FF447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43" y="1967021"/>
            <a:ext cx="4889040" cy="176662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1A4B3E5-3749-1265-8179-E846E44486D7}"/>
              </a:ext>
            </a:extLst>
          </p:cNvPr>
          <p:cNvSpPr txBox="1"/>
          <p:nvPr/>
        </p:nvSpPr>
        <p:spPr>
          <a:xfrm>
            <a:off x="525642" y="3991543"/>
            <a:ext cx="1647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Arial Narrow" panose="020B0606020202030204" pitchFamily="34" charset="0"/>
              </a:rPr>
              <a:t>5.Tautomeria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5502E5E-F940-A710-E8DA-908E5113F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25" y="4453208"/>
            <a:ext cx="5032476" cy="184131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C163B7C-2B55-A965-36EF-EEE947919249}"/>
              </a:ext>
            </a:extLst>
          </p:cNvPr>
          <p:cNvSpPr txBox="1"/>
          <p:nvPr/>
        </p:nvSpPr>
        <p:spPr>
          <a:xfrm>
            <a:off x="6285924" y="1515035"/>
            <a:ext cx="54521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Arial Narrow" panose="020B0606020202030204" pitchFamily="34" charset="0"/>
              </a:rPr>
              <a:t> </a:t>
            </a:r>
            <a:r>
              <a:rPr lang="pt-BR" sz="2400" b="1" dirty="0">
                <a:latin typeface="Arial Narrow" panose="020B0606020202030204" pitchFamily="34" charset="0"/>
              </a:rPr>
              <a:t>Isomeria espacial</a:t>
            </a:r>
          </a:p>
          <a:p>
            <a:pPr algn="just"/>
            <a:r>
              <a:rPr lang="pt-BR" sz="2400" dirty="0">
                <a:latin typeface="Arial Narrow" panose="020B0606020202030204" pitchFamily="34" charset="0"/>
              </a:rPr>
              <a:t>Os isômeros espaciais possuem igual fórmula molecular e a mesma estrutura plana, mas se diferenciam pela orientação dos átomos no espaço. Os isômeros espaciais também são conhecidos como </a:t>
            </a:r>
            <a:r>
              <a:rPr lang="pt-BR" sz="2400" dirty="0" err="1">
                <a:latin typeface="Arial Narrow" panose="020B0606020202030204" pitchFamily="34" charset="0"/>
              </a:rPr>
              <a:t>estereoisômeros</a:t>
            </a:r>
            <a:r>
              <a:rPr lang="pt-BR" sz="2400" dirty="0">
                <a:latin typeface="Arial Narrow" panose="020B0606020202030204" pitchFamily="34" charset="0"/>
              </a:rPr>
              <a:t>. Isomeria geométrica e isomeria óptica são as duas formas de manifestação dos isômeros espaciais. Ela pode ser classificada em: </a:t>
            </a:r>
          </a:p>
        </p:txBody>
      </p:sp>
    </p:spTree>
    <p:extLst>
      <p:ext uri="{BB962C8B-B14F-4D97-AF65-F5344CB8AC3E}">
        <p14:creationId xmlns:p14="http://schemas.microsoft.com/office/powerpoint/2010/main" val="245756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3EE1CEB-CFF4-5A37-5B0E-0B49D88CC57F}"/>
              </a:ext>
            </a:extLst>
          </p:cNvPr>
          <p:cNvSpPr txBox="1"/>
          <p:nvPr/>
        </p:nvSpPr>
        <p:spPr>
          <a:xfrm>
            <a:off x="451614" y="878540"/>
            <a:ext cx="2643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Arial Narrow" panose="020B0606020202030204" pitchFamily="34" charset="0"/>
              </a:rPr>
              <a:t>Isomeria geométrica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A6A4431-BAB5-A260-1C75-71E107C83F88}"/>
              </a:ext>
            </a:extLst>
          </p:cNvPr>
          <p:cNvSpPr txBox="1"/>
          <p:nvPr/>
        </p:nvSpPr>
        <p:spPr>
          <a:xfrm>
            <a:off x="6257367" y="968188"/>
            <a:ext cx="2039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Arial Narrow" panose="020B0606020202030204" pitchFamily="34" charset="0"/>
              </a:rPr>
              <a:t>Isomeria óptica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A086E40-AFF2-461E-AAD9-85884FF667FA}"/>
              </a:ext>
            </a:extLst>
          </p:cNvPr>
          <p:cNvSpPr txBox="1"/>
          <p:nvPr/>
        </p:nvSpPr>
        <p:spPr>
          <a:xfrm>
            <a:off x="448235" y="1494092"/>
            <a:ext cx="49574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A isomeria geométrica (</a:t>
            </a:r>
            <a:r>
              <a:rPr lang="pt-BR" sz="2000" dirty="0" err="1">
                <a:latin typeface="Arial Narrow" panose="020B0606020202030204" pitchFamily="34" charset="0"/>
              </a:rPr>
              <a:t>cis-trans</a:t>
            </a:r>
            <a:r>
              <a:rPr lang="pt-BR" sz="2000" dirty="0">
                <a:latin typeface="Arial Narrow" panose="020B0606020202030204" pitchFamily="34" charset="0"/>
              </a:rPr>
              <a:t>) ocorre em moléculas com ligação dupla. Nela, cada carbono da dupla deve ter ligantes diferentes, e os carbonos da dupla devem possuir pelo menos um ligante igual. No isômero cis, os ligantes iguais ficam do mesmo lado da dupla ligação; no trans, ficam em lados opostos.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C44689B-FD27-3915-3597-BB9150BAF547}"/>
              </a:ext>
            </a:extLst>
          </p:cNvPr>
          <p:cNvSpPr txBox="1"/>
          <p:nvPr/>
        </p:nvSpPr>
        <p:spPr>
          <a:xfrm>
            <a:off x="6257367" y="1340205"/>
            <a:ext cx="54863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A isomeria óptica ocorre em moléculas com carbono quiral, ligado a quatro ligantes diferentes. Esses isômeros, chamados </a:t>
            </a:r>
            <a:r>
              <a:rPr lang="pt-BR" sz="2000" dirty="0" err="1">
                <a:latin typeface="Arial Narrow" panose="020B0606020202030204" pitchFamily="34" charset="0"/>
              </a:rPr>
              <a:t>enantiômeros</a:t>
            </a:r>
            <a:r>
              <a:rPr lang="pt-BR" sz="2000" dirty="0">
                <a:latin typeface="Arial Narrow" panose="020B0606020202030204" pitchFamily="34" charset="0"/>
              </a:rPr>
              <a:t>, são imagens no espelho que não podem ser sobrepostas, como as mãos. Possuem as mesmas propriedades físicas e químicas, mas diferem na forma como desviam a luz polarizada: dextrogiros desviam a luz para a direita e levogiros, para a esquerda.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8F57571-43B1-B0CB-23A7-A51576BB8F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71" t="3783"/>
          <a:stretch/>
        </p:blipFill>
        <p:spPr>
          <a:xfrm>
            <a:off x="7010400" y="4028699"/>
            <a:ext cx="4141694" cy="221415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03172A8-E726-75EF-9491-423AFAC9A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35" y="4193902"/>
            <a:ext cx="5486400" cy="204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23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C55868E-82CA-0C66-EB85-372776BDB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58" y="998469"/>
            <a:ext cx="4249679" cy="62414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168ACD4-F5EC-B4DD-A7B5-928FFCA5C5E2}"/>
              </a:ext>
            </a:extLst>
          </p:cNvPr>
          <p:cNvSpPr txBox="1"/>
          <p:nvPr/>
        </p:nvSpPr>
        <p:spPr>
          <a:xfrm>
            <a:off x="435381" y="1622612"/>
            <a:ext cx="539167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5. Quais são os principais tipos de isomeria plana estudados na Química Orgânica?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6. A mescalina é uma substância psicoativa natural encontrada em cactos como o peiote. Substâncias análogas, como a 4-hidroxi-metanfetamina, possuem a mesma fórmula molecular, mas grupos funcionais diferentes.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Essa diferença caracteriza: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(A) Isomeria de cadeia.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(B) Isomeria óptica.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(C) Isomeria geométrica.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(D) Isomeria de função.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(E) Isomeria de posição.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C3CA45B-3F23-4257-074B-F1983B7BDAEB}"/>
              </a:ext>
            </a:extLst>
          </p:cNvPr>
          <p:cNvSpPr txBox="1"/>
          <p:nvPr/>
        </p:nvSpPr>
        <p:spPr>
          <a:xfrm>
            <a:off x="6185647" y="1380181"/>
            <a:ext cx="5570972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7.  O Brometo de </a:t>
            </a:r>
            <a:r>
              <a:rPr lang="pt-BR" sz="2000" dirty="0" err="1">
                <a:latin typeface="Arial Narrow" panose="020B0606020202030204" pitchFamily="34" charset="0"/>
              </a:rPr>
              <a:t>benzila</a:t>
            </a:r>
            <a:r>
              <a:rPr lang="pt-BR" sz="2000" dirty="0">
                <a:latin typeface="Arial Narrow" panose="020B0606020202030204" pitchFamily="34" charset="0"/>
              </a:rPr>
              <a:t>, cuja fórmula molecular é C7H7Br, tem sido usado como um gás de guerra devido a suas propriedades que causam irritação intensa na pele e membranas mucosas.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 fórmula desse composto admite a seguinte quantidade de isômeros: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(A) 2 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(B) 4 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(C) 5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(D) 6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(E) 8</a:t>
            </a:r>
          </a:p>
        </p:txBody>
      </p:sp>
    </p:spTree>
    <p:extLst>
      <p:ext uri="{BB962C8B-B14F-4D97-AF65-F5344CB8AC3E}">
        <p14:creationId xmlns:p14="http://schemas.microsoft.com/office/powerpoint/2010/main" val="1860665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D5F0D0B-F5AA-EB4E-C911-07C1AA49767F}"/>
              </a:ext>
            </a:extLst>
          </p:cNvPr>
          <p:cNvSpPr txBox="1"/>
          <p:nvPr/>
        </p:nvSpPr>
        <p:spPr>
          <a:xfrm>
            <a:off x="313765" y="1156970"/>
            <a:ext cx="567465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8. O C4H10 pode se referir a dois compostos diferentes, ambos com a mesma fórmula molecular, mas estruturas diferentes: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*butano: Este é o alcano de cadeia reta com a fórmula C4H10. É um gás incolor e inflamável comumente utilizado como combustível.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*</a:t>
            </a:r>
            <a:r>
              <a:rPr lang="pt-BR" sz="2000" dirty="0" err="1">
                <a:latin typeface="Arial Narrow" panose="020B0606020202030204" pitchFamily="34" charset="0"/>
              </a:rPr>
              <a:t>isobutane</a:t>
            </a:r>
            <a:r>
              <a:rPr lang="pt-BR" sz="2000" dirty="0">
                <a:latin typeface="Arial Narrow" panose="020B0606020202030204" pitchFamily="34" charset="0"/>
              </a:rPr>
              <a:t>: Este é o isômero de cadeia ramificada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de Butano. Possui a mesma fórmula molecular, mas um arranjo diferente de átomos. É também um gás incolor e inflamável.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Quantos isômeros existem com a fórmula C4H10?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(A) 2.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(B) 1. 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(C) 3.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(D) 4.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(E) 5.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23229C1-8A9B-2E55-8E78-A1820A34EEE6}"/>
              </a:ext>
            </a:extLst>
          </p:cNvPr>
          <p:cNvSpPr txBox="1"/>
          <p:nvPr/>
        </p:nvSpPr>
        <p:spPr>
          <a:xfrm>
            <a:off x="6203578" y="1289628"/>
            <a:ext cx="551329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</a:rPr>
              <a:t>9.Observe as estruturas a seguir.</a:t>
            </a: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dirty="0">
                <a:latin typeface="Arial Narrow" panose="020B0606020202030204" pitchFamily="34" charset="0"/>
              </a:rPr>
              <a:t> </a:t>
            </a: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dirty="0">
                <a:latin typeface="Arial Narrow" panose="020B0606020202030204" pitchFamily="34" charset="0"/>
              </a:rPr>
              <a:t>Que tipo de isômeros são representados por elas?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(A) Isômeros de função.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(B) Isômeros geométricos.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(C) Isômeros </a:t>
            </a:r>
            <a:r>
              <a:rPr lang="pt-BR" sz="2000" dirty="0" err="1">
                <a:latin typeface="Arial Narrow" panose="020B0606020202030204" pitchFamily="34" charset="0"/>
              </a:rPr>
              <a:t>esqueletais</a:t>
            </a:r>
            <a:r>
              <a:rPr lang="pt-BR" sz="2000" dirty="0">
                <a:latin typeface="Arial Narrow" panose="020B0606020202030204" pitchFamily="34" charset="0"/>
              </a:rPr>
              <a:t>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(D) Isômeros de cadeia.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(E) Isômeros ópticos.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A571924-7858-8ED5-C641-C762FED7B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9270" y="1992042"/>
            <a:ext cx="2915057" cy="192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73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79B0B28-832F-D813-915C-E010494E8968}"/>
              </a:ext>
            </a:extLst>
          </p:cNvPr>
          <p:cNvSpPr txBox="1"/>
          <p:nvPr/>
        </p:nvSpPr>
        <p:spPr>
          <a:xfrm>
            <a:off x="519953" y="1495816"/>
            <a:ext cx="5307106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10. A seguir temos as fórmulas de três compostos diferentes.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 </a:t>
            </a: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r>
              <a:rPr lang="pt-BR" sz="2000" dirty="0">
                <a:latin typeface="Arial Narrow" panose="020B0606020202030204" pitchFamily="34" charset="0"/>
              </a:rPr>
              <a:t>Sobre esses compostos podemos afirmar que são: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(A) compostos inorgânicos oxigenados.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(B) isômeros planos de função.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(C) hidrocarbonetos alifáticos.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(D) quimicamente iguais.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(E) Isômeros ópticos.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FAB15F3-778F-41B3-A430-22508FB2C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078" y="2320555"/>
            <a:ext cx="2010056" cy="131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7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4B655DD-A20C-40BD-1DA7-F1D597EC9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41" y="698866"/>
            <a:ext cx="4857647" cy="104925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120A7C6-D453-5CE8-CE39-B9D8DB8E632B}"/>
              </a:ext>
            </a:extLst>
          </p:cNvPr>
          <p:cNvSpPr txBox="1"/>
          <p:nvPr/>
        </p:nvSpPr>
        <p:spPr>
          <a:xfrm>
            <a:off x="376520" y="2383341"/>
            <a:ext cx="573302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600" b="1" dirty="0">
                <a:latin typeface="Arial Narrow" panose="020B0606020202030204" pitchFamily="34" charset="0"/>
              </a:rPr>
              <a:t>Prof. Me. Victor Hugo Confessor Almeida</a:t>
            </a:r>
          </a:p>
          <a:p>
            <a:pPr algn="r"/>
            <a:r>
              <a:rPr lang="pt-BR" sz="1600" b="1" dirty="0">
                <a:latin typeface="Arial Narrow" panose="020B0606020202030204" pitchFamily="34" charset="0"/>
              </a:rPr>
              <a:t>Colégio Estadual Sebastião Alves Ferreira - Santa Helena de Goiás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A Arquitetura Invisível do Nosso Mundo: Da Molécula ao Material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Você já parou para pensar por que o plástico de uma garrafa de água é flexível, enquanto o painel de um carro é rígido? Ou por que duas substâncias com exatamente o mesmo número de átomos podem ter cheiros, pontos de ebulição e efeitos no nosso corpo completamente diferente? A resposta para essas perguntas está na "arquitetura invisível" da química: a forma como os átomos se organizam e se conectam.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0A39F13-5E6E-10AF-8E62-1479060544A7}"/>
              </a:ext>
            </a:extLst>
          </p:cNvPr>
          <p:cNvSpPr txBox="1"/>
          <p:nvPr/>
        </p:nvSpPr>
        <p:spPr>
          <a:xfrm>
            <a:off x="6230472" y="721348"/>
            <a:ext cx="562086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Na química orgânica, o fenômeno da *isomeria* nos mostra que a estrutura é tudo. Duas moléculas podem ter a mesma fórmula química, mas estruturas espaciais ou planas diferentes, o que altera drasticamente suas propriedades físicas, químicas e suas aplicações na indústria farmacêutica e alimentícia. Um pequeno "ajuste" na posição de um átomo pode ser a diferença entre um remédio que cura e uma substância sem efeito.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Além das pequenas moléculas, a química também constrói gigantes: os *polímeros. Através da **polimerização*, milhares de pequenas unidades (monômeros) se dão as mãos para formar </a:t>
            </a:r>
            <a:r>
              <a:rPr lang="pt-BR" sz="2000" dirty="0" err="1">
                <a:latin typeface="Arial Narrow" panose="020B0606020202030204" pitchFamily="34" charset="0"/>
              </a:rPr>
              <a:t>macro-moléculas</a:t>
            </a:r>
            <a:r>
              <a:rPr lang="pt-BR" sz="2000" dirty="0">
                <a:latin typeface="Arial Narrow" panose="020B0606020202030204" pitchFamily="34" charset="0"/>
              </a:rPr>
              <a:t>. Eles estão dentro de nós, na forma de polímeros naturais como o DNA, as proteínas e a celulose das plantas. No entanto, foi o domínio da criação de polímeros sintéticos (os plásticos) que revolucionou o nosso cotidiano, trazendo inovações em embalagens, medicina e tecnologia.</a:t>
            </a:r>
          </a:p>
        </p:txBody>
      </p:sp>
    </p:spTree>
    <p:extLst>
      <p:ext uri="{BB962C8B-B14F-4D97-AF65-F5344CB8AC3E}">
        <p14:creationId xmlns:p14="http://schemas.microsoft.com/office/powerpoint/2010/main" val="1314493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90D4836-1B5C-8475-4FCA-16D2A77CFEC1}"/>
              </a:ext>
            </a:extLst>
          </p:cNvPr>
          <p:cNvSpPr txBox="1"/>
          <p:nvPr/>
        </p:nvSpPr>
        <p:spPr>
          <a:xfrm>
            <a:off x="457200" y="998728"/>
            <a:ext cx="535192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Mas essa revolução tem um preço. A durabilidade que torna o plástico tão útil é a mesma que o torna um dos maiores desafios ambientais do nosso século. Acúmulo em oceanos, microplásticos no solo e poluição urbana exigem que repensemos nosso consumo. O desafio atual da ciência e da sociedade não é apenas criar materiais, mas analisar suas propriedades para propor soluções seguras, inteligentes e *sustentáveis* para o nosso contexto local e global. A química construiu o mundo moderno; agora, com o seu conhecimento, precisamos aprender a preservá-lo.</a:t>
            </a:r>
          </a:p>
          <a:p>
            <a:pPr algn="r"/>
            <a:r>
              <a:rPr lang="pt-BR" sz="1400" dirty="0">
                <a:latin typeface="Arial Narrow" panose="020B0606020202030204" pitchFamily="34" charset="0"/>
              </a:rPr>
              <a:t>Fonte: (Almeida, 2026)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153BCE1-A32D-B1D0-C1F6-6A13A8171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718" y="834919"/>
            <a:ext cx="4249280" cy="62184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141E983-617F-D1FA-0B04-434F8E26B7DB}"/>
              </a:ext>
            </a:extLst>
          </p:cNvPr>
          <p:cNvSpPr txBox="1"/>
          <p:nvPr/>
        </p:nvSpPr>
        <p:spPr>
          <a:xfrm>
            <a:off x="6167718" y="1456765"/>
            <a:ext cx="576430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1. O descarte inadequado de embalagens plásticas descartáveis causa grandes impactos ambientais, desde o entupimento de bueiros nas cidades até a formação de ilhas de plástico nos oceanos. Uma alternativa sustentável que vem sendo pesquisada e ampliada é a substituição de polímeros sintéticos convencionais por *biopolímeros* (plásticos </a:t>
            </a:r>
            <a:r>
              <a:rPr lang="pt-BR" sz="2000" dirty="0" err="1">
                <a:latin typeface="Arial Narrow" panose="020B0606020202030204" pitchFamily="34" charset="0"/>
              </a:rPr>
              <a:t>biode-gradáveis</a:t>
            </a:r>
            <a:r>
              <a:rPr lang="pt-BR" sz="2000" dirty="0">
                <a:latin typeface="Arial Narrow" panose="020B0606020202030204" pitchFamily="34" charset="0"/>
              </a:rPr>
              <a:t>), muitas vezes derivados do amido ou do bagaço da cana-de-açúcar.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Analisando as propriedades desses materiais frente ao contexto ambiental, a principal vantagem dos plásticos biodegradáveis em relação aos convencionais derivados do </a:t>
            </a:r>
            <a:r>
              <a:rPr lang="pt-BR" dirty="0">
                <a:latin typeface="Arial Narrow" panose="020B0606020202030204" pitchFamily="34" charset="0"/>
              </a:rPr>
              <a:t>petróleo é:</a:t>
            </a:r>
          </a:p>
        </p:txBody>
      </p:sp>
    </p:spTree>
    <p:extLst>
      <p:ext uri="{BB962C8B-B14F-4D97-AF65-F5344CB8AC3E}">
        <p14:creationId xmlns:p14="http://schemas.microsoft.com/office/powerpoint/2010/main" val="2350014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8084E2F-8135-027D-F4B1-F3A8251473F3}"/>
              </a:ext>
            </a:extLst>
          </p:cNvPr>
          <p:cNvSpPr txBox="1"/>
          <p:nvPr/>
        </p:nvSpPr>
        <p:spPr>
          <a:xfrm>
            <a:off x="259976" y="1160092"/>
            <a:ext cx="559397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(A) Sua resistência térmica e mecânica infinitamente superior, impedindo qualquer tipo de degradação.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(B) A capacidade de sofrerem decomposição por ação de microrganismos em um tempo muito mais curto, reduzindo o acúmulo no meio ambiente.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(C) A ausência total de carbono em sua estrutura química, o que impede a emissão de gases poluentes quando queimados.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(D) O fato de serem isômeros espaciais do plástico comum, o que os torna invisíveis a olho nu quando descartados na natureza.</a:t>
            </a: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(E) A sua completa isenção de impactos na queima, visto que os biopolímeros não liberam gases de efeito estufa quando submetidos à combustão.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B0800BB-9AA9-B7AD-3811-9F88A3D559B4}"/>
              </a:ext>
            </a:extLst>
          </p:cNvPr>
          <p:cNvSpPr txBox="1"/>
          <p:nvPr/>
        </p:nvSpPr>
        <p:spPr>
          <a:xfrm>
            <a:off x="6167717" y="1375246"/>
            <a:ext cx="570155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 Narrow" panose="020B0606020202030204" pitchFamily="34" charset="0"/>
              </a:rPr>
              <a:t>2. A indústria farmacêutica precisa ter um cuidado extremo com compostos que apresentam isomeria, como ilustra o famoso e trágico caso da Talidomida, um medicamento vendido na década de 1950. Enquanto um dos isômeros ópticos (</a:t>
            </a:r>
            <a:r>
              <a:rPr lang="pt-BR" sz="2000" dirty="0" err="1">
                <a:latin typeface="Arial Narrow" panose="020B0606020202030204" pitchFamily="34" charset="0"/>
              </a:rPr>
              <a:t>enantiômero</a:t>
            </a:r>
            <a:r>
              <a:rPr lang="pt-BR" sz="2000" dirty="0">
                <a:latin typeface="Arial Narrow" panose="020B0606020202030204" pitchFamily="34" charset="0"/>
              </a:rPr>
              <a:t>) tinha efeito sedativo e aliviava os enjoos matinais em mulheres grávidas, o outro isômero causava graves más-formações nos fetos.</a:t>
            </a:r>
          </a:p>
          <a:p>
            <a:pPr algn="just"/>
            <a:endParaRPr lang="pt-BR" sz="2000" dirty="0">
              <a:latin typeface="Arial Narrow" panose="020B0606020202030204" pitchFamily="34" charset="0"/>
            </a:endParaRPr>
          </a:p>
          <a:p>
            <a:pPr algn="just"/>
            <a:r>
              <a:rPr lang="pt-BR" sz="2000" dirty="0">
                <a:latin typeface="Arial Narrow" panose="020B0606020202030204" pitchFamily="34" charset="0"/>
              </a:rPr>
              <a:t>Do ponto de vista químico e biológico, a explicação para efeitos tão drasticamente diferentes em substâncias que parecem ser "a mesma" é que:</a:t>
            </a:r>
          </a:p>
        </p:txBody>
      </p:sp>
    </p:spTree>
    <p:extLst>
      <p:ext uri="{BB962C8B-B14F-4D97-AF65-F5344CB8AC3E}">
        <p14:creationId xmlns:p14="http://schemas.microsoft.com/office/powerpoint/2010/main" val="895177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E6307D0-F0C6-3A0D-CE5E-86E92311B58C}"/>
              </a:ext>
            </a:extLst>
          </p:cNvPr>
          <p:cNvSpPr txBox="1"/>
          <p:nvPr/>
        </p:nvSpPr>
        <p:spPr>
          <a:xfrm>
            <a:off x="304800" y="965590"/>
            <a:ext cx="557604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latin typeface="Arial Narrow" panose="020B0606020202030204" pitchFamily="34" charset="0"/>
              </a:rPr>
              <a:t>(A) Os isômeros possuem fórmulas moleculares diferentes, o que altera significativamente a massa molar e a toxicidade do medicamento no organismo.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(B) Trata-se de isômeros espaciais ópticos, que possuem a mesma fórmula química, mas arranjos espaciais diferentes, fazendo com que "encaixem" de forma diferente nos receptores biológicos do corpo.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(C) Um dos compostos é um polímero sintético altamente tóxico, enquanto o outro é um polímero natural facilmente digerido pelo corpo humano.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(D) Ocorre um caso de isomeria plana de cadeia, em que a quebra das ligações de carbono do isômero ramificado libera substâncias nocivas durante a digestão.</a:t>
            </a:r>
          </a:p>
          <a:p>
            <a:r>
              <a:rPr lang="pt-BR" sz="2000" dirty="0">
                <a:latin typeface="Arial Narrow" panose="020B0606020202030204" pitchFamily="34" charset="0"/>
              </a:rPr>
              <a:t>(E) Eles representam um caso de </a:t>
            </a:r>
            <a:r>
              <a:rPr lang="pt-BR" sz="2000" dirty="0" err="1">
                <a:latin typeface="Arial Narrow" panose="020B0606020202030204" pitchFamily="34" charset="0"/>
              </a:rPr>
              <a:t>tautomeria</a:t>
            </a:r>
            <a:r>
              <a:rPr lang="pt-BR" sz="2000" dirty="0">
                <a:latin typeface="Arial Narrow" panose="020B0606020202030204" pitchFamily="34" charset="0"/>
              </a:rPr>
              <a:t> (equilíbrio dinâmico), em que a molécula muda constantemente sua estrutura funcional dependendo da acidez do estômago humano.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4D4158B-61B7-CF23-7B5C-B7B969A85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155" y="1210235"/>
            <a:ext cx="5576047" cy="464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37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B7B43F0-8EB8-ABCB-6A92-5908C28F2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2049" name="Imagem 1">
            <a:extLst>
              <a:ext uri="{FF2B5EF4-FFF2-40B4-BE49-F238E27FC236}">
                <a16:creationId xmlns:a16="http://schemas.microsoft.com/office/drawing/2014/main" id="{233F3594-41B7-A49C-5B05-890A3534E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74" y="1335741"/>
            <a:ext cx="2129755" cy="76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9C04B261-A084-3EE5-EC1C-C78CA69E8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874" y="1021193"/>
            <a:ext cx="5370326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sz="20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Estudante, você sabe o que são polímeros? Polímeros são macromoléculas formadas pela repetição de monômeros, podendo ser naturais, como proteínas e celulose, ou sintéticos, como os plásticos. Devido à resistência,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leveza e versatilidade, são amplamente utilizados em diferentes setores. Além disso, os polímeros biodegradáveis representam uma alternativa sustentável para reduzir a poluição ambiental.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Curiosidades sobre os Plásticos: Fatos Fascinantes</a:t>
            </a:r>
            <a:endParaRPr kumimoji="0" lang="pt-BR" altLang="pt-BR" sz="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Disponível em:</a:t>
            </a:r>
            <a:r>
              <a:rPr kumimoji="0" lang="pt-BR" altLang="pt-B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kumimoji="0" lang="pt-BR" altLang="pt-B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https://ahistoriadascoisas.com/curiosidades-sobre-os-</a:t>
            </a:r>
            <a:r>
              <a:rPr kumimoji="0" lang="pt-BR" altLang="pt-BR" sz="8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plasticos</a:t>
            </a:r>
            <a:r>
              <a:rPr kumimoji="0" lang="pt-BR" altLang="pt-B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/</a:t>
            </a:r>
            <a:r>
              <a:rPr kumimoji="0" lang="pt-BR" altLang="pt-BR" sz="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Acesso em 20 maio.2026.</a:t>
            </a:r>
            <a:r>
              <a:rPr kumimoji="0" lang="pt-BR" altLang="pt-B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A9D77A1-0DED-6DED-3497-62954D0766FC}"/>
              </a:ext>
            </a:extLst>
          </p:cNvPr>
          <p:cNvSpPr txBox="1"/>
          <p:nvPr/>
        </p:nvSpPr>
        <p:spPr>
          <a:xfrm>
            <a:off x="6159220" y="1171961"/>
            <a:ext cx="5611906" cy="4326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/>
            <a:r>
              <a:rPr lang="pt-BR" sz="2000" b="1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Leia o texto.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Texto III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>
              <a:lnSpc>
                <a:spcPct val="115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Polímeros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>
              <a:lnSpc>
                <a:spcPct val="115000"/>
              </a:lnSpc>
              <a:spcAft>
                <a:spcPts val="800"/>
              </a:spcAft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polímeros são macromoléculas formadas pela repetição de monômeros, podendo ser naturais, como proteínas e celulose, ou sintéticos, como plásticos e polímeros condutores. Devido às suas propriedades, como resistência, flexibilidade e durabilidade, são amplamente utilizados em embalagens, fibras têxteis, construção civil, medicina e eletrônica. Sua formação ocorre por meio da polimerização, que pode acontecer por adição ou condensação.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18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5F5ECC3-9CAA-A401-D0CD-F4EC8FCA4D18}"/>
              </a:ext>
            </a:extLst>
          </p:cNvPr>
          <p:cNvSpPr txBox="1"/>
          <p:nvPr/>
        </p:nvSpPr>
        <p:spPr>
          <a:xfrm>
            <a:off x="215152" y="1388599"/>
            <a:ext cx="5423647" cy="473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15000"/>
              </a:lnSpc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Polimerização por adição: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os monômeros se ligam entre si sem a eliminação de qualquer subproduto. Isso ocorre quando os monômeros têm ligações duplas (insaturações), que podem ser quebradas para formar novas ligações com outros monômeros. Um exemplo comum é a polimerização do etileno para formar o polietileno, em que as ligações duplas do etileno são quebradas e os monômeros se ligam, formando uma cadeia longa de polímero.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0229357-45E8-EB73-EA80-4BF579541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4406" y="1479555"/>
            <a:ext cx="4034581" cy="399024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5FA153E-F25A-36C9-EAE5-F7303E711D21}"/>
              </a:ext>
            </a:extLst>
          </p:cNvPr>
          <p:cNvSpPr txBox="1"/>
          <p:nvPr/>
        </p:nvSpPr>
        <p:spPr>
          <a:xfrm>
            <a:off x="6391834" y="5530912"/>
            <a:ext cx="5423647" cy="464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15000"/>
              </a:lnSpc>
              <a:spcAft>
                <a:spcPts val="800"/>
              </a:spcAft>
            </a:pPr>
            <a:r>
              <a:rPr lang="pt-BR" sz="11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Reação de polimerização por adição do polietileno. Note que os monômeros são representados em colchetes</a:t>
            </a:r>
            <a:r>
              <a:rPr lang="pt-BR" sz="8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939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F650E95-BD20-8BF2-7DEC-30D2289EECE2}"/>
              </a:ext>
            </a:extLst>
          </p:cNvPr>
          <p:cNvSpPr txBox="1"/>
          <p:nvPr/>
        </p:nvSpPr>
        <p:spPr>
          <a:xfrm>
            <a:off x="394447" y="949329"/>
            <a:ext cx="5432612" cy="473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15000"/>
              </a:lnSpc>
              <a:spcAft>
                <a:spcPts val="800"/>
              </a:spcAft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Polimerização por condensação: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os monômeros se ligam entre si, com a eliminação de um subproduto, como água, álcool ou ácido. Isso ocorre quando os monômeros têm grupos funcionais que reagem entre si para formar ligações covalentes. Um exemplo é a polimerização da glicose com a frutose para formar a sacarose, na qual ocorre a eliminação de água como subproduto da reação, conforme pode ser visto na reação abaixo: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81B27FD-47BD-3BB5-A909-F5874B324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332" y="1030941"/>
            <a:ext cx="5432610" cy="253701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DFB6C9F-8C88-7297-21BE-D08F8CC15CC0}"/>
              </a:ext>
            </a:extLst>
          </p:cNvPr>
          <p:cNvSpPr txBox="1"/>
          <p:nvPr/>
        </p:nvSpPr>
        <p:spPr>
          <a:xfrm>
            <a:off x="6194612" y="3567953"/>
            <a:ext cx="5782235" cy="2795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15000"/>
              </a:lnSpc>
              <a:spcAft>
                <a:spcPts val="800"/>
              </a:spcAft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 ambos os processos, a polimerização pode ser iniciada por diversos métodos, como calor, radiação ou catalisadores. Diante disso, o tipo de monômero e as condições de polimerização determinam as propriedades do polímero resultante, como sua estrutura molecular, peso molecular, grau de ramificação e propriedades físicas e químicas.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pt-BR" sz="8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Disponível em: </a:t>
            </a:r>
            <a:r>
              <a:rPr lang="pt-BR" sz="800" u="sng" kern="100" dirty="0">
                <a:solidFill>
                  <a:srgbClr val="467886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https://www.manualdaquimica.com/quimica-organica/polimeros-condensacao.htm/</a:t>
            </a:r>
            <a:r>
              <a:rPr lang="pt-BR" sz="8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8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Acesso em 20 mai.2026.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863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A8F953-354B-4D73-1264-0688B58E0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76" y="863999"/>
            <a:ext cx="4982139" cy="73171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5D1BD68-0D6E-5C4A-6D3F-284FC4600539}"/>
              </a:ext>
            </a:extLst>
          </p:cNvPr>
          <p:cNvSpPr txBox="1"/>
          <p:nvPr/>
        </p:nvSpPr>
        <p:spPr>
          <a:xfrm>
            <a:off x="259976" y="1848401"/>
            <a:ext cx="5701553" cy="4376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pt-BR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Lato-Regular"/>
              </a:rPr>
              <a:t>11</a:t>
            </a: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Lato-Regular"/>
              </a:rPr>
              <a:t>.</a:t>
            </a:r>
            <a:r>
              <a:rPr lang="pt-BR" sz="2000" dirty="0">
                <a:solidFill>
                  <a:srgbClr val="000000"/>
                </a:solidFill>
                <a:effectLst/>
                <a:latin typeface="Lato-Regular"/>
                <a:ea typeface="Times New Roman" panose="02020603050405020304" pitchFamily="18" charset="0"/>
                <a:cs typeface="Lato-Regular"/>
              </a:rPr>
              <a:t> </a:t>
            </a: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Lato-Regular"/>
              </a:rPr>
              <a:t>Considerando o texto III, como é denominado o processo de formação dos polímeros?</a:t>
            </a: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pt-BR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Lato-Regular"/>
              </a:rPr>
              <a:t>12</a:t>
            </a: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Lato-Regular"/>
              </a:rPr>
              <a:t>. Quais propriedades tornam os polímeros amplamente utilizados?</a:t>
            </a: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pt-BR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13</a:t>
            </a: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. Polimerização é o processo químico responsável pela formação de macromoléculas, chamadas polímeros, a partir da união de moléculas menores, os monômeros. Existem diferentes tipos de polimerização, cada um com características e mecanismos específicos.</a:t>
            </a: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endParaRPr lang="pt-BR" sz="200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02F8DB6-1AE4-5237-8847-E21C6C55BF6F}"/>
              </a:ext>
            </a:extLst>
          </p:cNvPr>
          <p:cNvSpPr txBox="1"/>
          <p:nvPr/>
        </p:nvSpPr>
        <p:spPr>
          <a:xfrm>
            <a:off x="6230473" y="1720819"/>
            <a:ext cx="5136777" cy="319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Lato-Regular"/>
              </a:rPr>
              <a:t>Qual o tipo de polimerização que é caracterizada pela união de monômeros com a perda de pequenas moléculas?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Lato-Regular"/>
              </a:rPr>
              <a:t>(A) Polimerização por adição.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Lato-Regular"/>
              </a:rPr>
              <a:t>(B) Polimerização em bloco.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Lato-Regular"/>
              </a:rPr>
              <a:t>(C) Polimerização por condensação.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Lato-Regular"/>
              </a:rPr>
              <a:t>(D) Polimerização por copolimerização.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Lato-Regular"/>
              </a:rPr>
              <a:t>(E) Polimerização por adição de radicais livres.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296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A1B53A0-B744-44EA-7969-AB2F6E381378}"/>
              </a:ext>
            </a:extLst>
          </p:cNvPr>
          <p:cNvSpPr txBox="1"/>
          <p:nvPr/>
        </p:nvSpPr>
        <p:spPr>
          <a:xfrm>
            <a:off x="394445" y="1113434"/>
            <a:ext cx="5450541" cy="516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 Narrow" panose="020B0606020202030204" pitchFamily="34" charset="0"/>
              </a:rPr>
              <a:t>14</a:t>
            </a:r>
            <a:r>
              <a:rPr lang="pt-BR" sz="2000" dirty="0">
                <a:latin typeface="Arial Narrow" panose="020B0606020202030204" pitchFamily="34" charset="0"/>
              </a:rPr>
              <a:t>. Qual exemplo de polimerização por adição é apresentado no texto?</a:t>
            </a: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pt-BR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15.</a:t>
            </a:r>
            <a:r>
              <a:rPr lang="pt-BR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Lato-Regular"/>
              </a:rPr>
              <a:t>Em qual das alternativas a seguir ocorre uma reação de polimerização por adição?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auto">
              <a:lnSpc>
                <a:spcPct val="106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(A) Entre moléculas com grupos carboxila e amina.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>
              <a:lnSpc>
                <a:spcPct val="106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(B) Entre monômeros com ligação dupla carbono-carbono.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>
              <a:lnSpc>
                <a:spcPct val="106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(C) Entre compostos aromáticos e álcoois.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>
              <a:lnSpc>
                <a:spcPct val="106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(D) Entre monossacarídeos em meio aquoso.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>
              <a:lnSpc>
                <a:spcPct val="106000"/>
              </a:lnSpc>
              <a:spcAft>
                <a:spcPts val="800"/>
              </a:spcAft>
            </a:pP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(E) Entre ácidos e álcoois com liberação de água.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pt-BR" sz="2000" dirty="0">
              <a:latin typeface="Arial Narrow" panose="020B0606020202030204" pitchFamily="34" charset="0"/>
            </a:endParaRPr>
          </a:p>
          <a:p>
            <a:endParaRPr lang="pt-BR" sz="20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FEE3EC2-F6A1-DD97-A245-9513AC820764}"/>
              </a:ext>
            </a:extLst>
          </p:cNvPr>
          <p:cNvSpPr txBox="1"/>
          <p:nvPr/>
        </p:nvSpPr>
        <p:spPr>
          <a:xfrm>
            <a:off x="6239438" y="1047382"/>
            <a:ext cx="566569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/>
            <a:r>
              <a:rPr lang="pt-BR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16.</a:t>
            </a: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 </a:t>
            </a:r>
            <a:r>
              <a:rPr lang="pt-BR" sz="20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Dentre as moléculas abaixo, qual é a única que está propensa a realizar uma reação de polimerização por adição?</a:t>
            </a:r>
          </a:p>
          <a:p>
            <a:pPr algn="just" fontAlgn="auto"/>
            <a:endParaRPr lang="pt-BR" sz="20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auto"/>
            <a:endParaRPr lang="pt-BR" sz="20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auto"/>
            <a:endParaRPr lang="pt-BR" sz="20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auto"/>
            <a:endParaRPr lang="pt-BR" sz="20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auto"/>
            <a:endParaRPr lang="pt-BR" sz="20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auto"/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4AB450B-2150-6FC3-C504-1F9E889ECB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9544"/>
          <a:stretch/>
        </p:blipFill>
        <p:spPr>
          <a:xfrm>
            <a:off x="6257366" y="2391690"/>
            <a:ext cx="1317810" cy="136503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E61C733-40BD-6C35-F9B1-99408E7A4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4581" y="2478543"/>
            <a:ext cx="1048497" cy="121713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B5B46A5-0034-7459-F112-CB9EFBD87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484" y="2391690"/>
            <a:ext cx="1158781" cy="1217137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A18037D-BFBF-18BE-F5BC-864D8F8BEA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7015" y="3878103"/>
            <a:ext cx="1228161" cy="1375909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FD0EC76-740A-CCA8-A9C4-E9E1A952A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0234" y="3878103"/>
            <a:ext cx="699031" cy="1217137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FF272D68-823C-D21E-47FF-B5E668EB0BE5}"/>
              </a:ext>
            </a:extLst>
          </p:cNvPr>
          <p:cNvSpPr txBox="1"/>
          <p:nvPr/>
        </p:nvSpPr>
        <p:spPr>
          <a:xfrm>
            <a:off x="6302193" y="541050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17. </a:t>
            </a: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que ocorre na polimerização por condensação?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3199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FD34F77-D577-A0C7-1A59-13446182EBF0}"/>
              </a:ext>
            </a:extLst>
          </p:cNvPr>
          <p:cNvSpPr txBox="1"/>
          <p:nvPr/>
        </p:nvSpPr>
        <p:spPr>
          <a:xfrm>
            <a:off x="179295" y="970456"/>
            <a:ext cx="5719482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/>
            <a:r>
              <a:rPr lang="pt-BR" sz="2000" b="1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Leia o texto. </a:t>
            </a:r>
            <a:endParaRPr lang="pt-BR" sz="20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Texto IV</a:t>
            </a:r>
            <a:endParaRPr lang="pt-BR" sz="20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Polímeros naturais e sintéticos</a:t>
            </a:r>
            <a:endParaRPr lang="pt-BR" sz="20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polímeros são onipresentes, isto é, estão em todo lugar, e podem ser:</a:t>
            </a:r>
            <a:endParaRPr lang="pt-BR" sz="20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Naturais: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São macromoléculas produzidas por seres vivos, fundamentais para a vida e usadas pelo homem desde a antiguidade. Sua estrutura é formada pela repetição de unidades naturais (monômeros). </a:t>
            </a:r>
            <a:endParaRPr lang="pt-BR" sz="20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Exemplos clássicos incluem:</a:t>
            </a:r>
          </a:p>
          <a:p>
            <a:pPr algn="just" fontAlgn="auto"/>
            <a:endParaRPr lang="pt-BR" sz="2000" kern="1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Proteínas: Polímeros de aminoácidos, como a seda, a lã e o colágeno.</a:t>
            </a: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Polissacarídeos: Polímeros de açúcares, como a celulose (paredes celulares vegetais), o amido 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auto"/>
            <a:endParaRPr lang="pt-BR" sz="2000" kern="1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auto"/>
            <a:endParaRPr lang="pt-BR" sz="20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97E0344-0CB9-D287-451A-86C02D944152}"/>
              </a:ext>
            </a:extLst>
          </p:cNvPr>
          <p:cNvSpPr txBox="1"/>
          <p:nvPr/>
        </p:nvSpPr>
        <p:spPr>
          <a:xfrm>
            <a:off x="6293225" y="1052918"/>
            <a:ext cx="550432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(reserva energética em plantas) e a quitosana (cascas de crustáceos).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Ácidos nucleicos: DNA e RNA, polímeros de nucleotídeos que carregam informação genética.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Borracha natural: Polímero do isopreno, extraído da seiva da seringueira (</a:t>
            </a:r>
            <a:r>
              <a:rPr lang="pt-BR" sz="2000" i="1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Hewa</a:t>
            </a:r>
            <a:r>
              <a:rPr lang="pt-BR" sz="20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brasiliensis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Abaixo a ilustração de um polímero natural, o DNA, responsável pelo armazenamento e transmissão das informações genéticas.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</a:pP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DF4EC55-611E-C362-27B1-E429D09BD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306" y="3913819"/>
            <a:ext cx="3738281" cy="210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18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FC69D33-1036-8278-6740-989AE70B6DC7}"/>
              </a:ext>
            </a:extLst>
          </p:cNvPr>
          <p:cNvSpPr txBox="1"/>
          <p:nvPr/>
        </p:nvSpPr>
        <p:spPr>
          <a:xfrm>
            <a:off x="206188" y="890750"/>
            <a:ext cx="574637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/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Sintéticos: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São macromoléculas criadas pelo homem através de reações químicas de polimerização em laboratório ou indústria, a partir de monômeros geralmente derivados do petróleo. Sua invenção e desenvolvimento definiram a “Era do Plástico”. São projetados para possuírem propriedades específicas.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Principais categorias:</a:t>
            </a:r>
          </a:p>
          <a:p>
            <a:pPr marL="342900" lvl="0" indent="-342900" algn="just" fontAlgn="auto">
              <a:buSzPts val="1000"/>
              <a:buFont typeface="Symbol" panose="05050102010706020507" pitchFamily="18" charset="2"/>
              <a:buChar char=""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Plásticos: Como o polietileno (PE, sacolas e embalagens), o poliestireno (PS, isopor) e o poli (cloreto de vinila) (PVC, tubos e revestimentos).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Symbol" panose="05050102010706020507" pitchFamily="18" charset="2"/>
              <a:buChar char=""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Fibras Sintéticas: Como o náilon e o poliéster (PET, têxteis e garrafas).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Symbol" panose="05050102010706020507" pitchFamily="18" charset="2"/>
              <a:buChar char=""/>
            </a:pP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Elastômeros Sintéticos: Como o </a:t>
            </a:r>
            <a:r>
              <a:rPr lang="pt-BR" sz="20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poliisopreno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sintético e o poliuretano (PUR), que imitam e superam propriedades da borracha natural.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endParaRPr lang="pt-BR" sz="2000" kern="1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auto"/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auto"/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4EBFD6F-F6CE-C72D-CCCA-9D5861A2DA41}"/>
              </a:ext>
            </a:extLst>
          </p:cNvPr>
          <p:cNvSpPr txBox="1"/>
          <p:nvPr/>
        </p:nvSpPr>
        <p:spPr>
          <a:xfrm>
            <a:off x="6239438" y="982107"/>
            <a:ext cx="551777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Note, portanto, que, enquanto os polímeros naturais têm origem biológica e muitas vezes são biodegradáveis, os sintéticos são de origem fóssil, altamente duráveis e, na sua maioria, de lenta degradação no ambiente, o que gera desafios ecológicos significativos.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Assim, ter uma boa compreensão sobre polímeros é entender a química dos materiais naturais e, principalmente, os que moldam a civilização moderna, desde as embalagens de alimentos até os componentes de carros e aviões.</a:t>
            </a:r>
          </a:p>
          <a:p>
            <a:pPr algn="just"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se notar, pois, que estamos em constante contato com polímeros sintéticos e mal nos damos conta de sua origem. Basta ver a quantidade de embalagens plásticas com as quais nos deparamos nos mercados, conforme ilustra a imagem a seguir:</a:t>
            </a:r>
            <a:endParaRPr lang="pt-BR" sz="2000" kern="1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auto"/>
            <a:endParaRPr lang="pt-BR" sz="2000" kern="1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auto"/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30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Polímeros sintéticos - Embalagens plásticas em prateleira de supermercados.">
            <a:extLst>
              <a:ext uri="{FF2B5EF4-FFF2-40B4-BE49-F238E27FC236}">
                <a16:creationId xmlns:a16="http://schemas.microsoft.com/office/drawing/2014/main" id="{2F9B7FD2-4B3D-404C-1868-D1AF0AE737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72" y="1685366"/>
            <a:ext cx="4734664" cy="315608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FC1E413-471A-18A9-F3E6-2F8F3979A4B4}"/>
              </a:ext>
            </a:extLst>
          </p:cNvPr>
          <p:cNvSpPr txBox="1"/>
          <p:nvPr/>
        </p:nvSpPr>
        <p:spPr>
          <a:xfrm>
            <a:off x="6108568" y="1936401"/>
            <a:ext cx="5730205" cy="223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Nota-se, pois, que o uso cada de polímeros sintéticos nas diferentes atividades humanas tem crescido exponencialmente, facilitando nosso dia a dia e barateando o custo de muitos produtos. Essa produção massiva de polímeros naturais, no entanto, também tem cobrado seu preço em impactos ambientais.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pt-BR" sz="8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Disponível em: https://blog.professorferretto.com.br/quimica/polimeros-o-que-sao-polimeros-polimeros-naturais-sinteticos-tipos/</a:t>
            </a:r>
            <a:r>
              <a: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pt-BR" sz="8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Acesso em: 20 maio.2026</a:t>
            </a:r>
            <a:endParaRPr lang="pt-BR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7857D29-5766-4D40-9DC1-67DB68DA3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624" y="1226372"/>
            <a:ext cx="5056094" cy="548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7216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F027E62-8CDC-450A-BA8D-E41F3EFACF5F}"/>
              </a:ext>
            </a:extLst>
          </p:cNvPr>
          <p:cNvSpPr txBox="1"/>
          <p:nvPr/>
        </p:nvSpPr>
        <p:spPr>
          <a:xfrm>
            <a:off x="215153" y="1277687"/>
            <a:ext cx="552225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Identificação de materiais poliméricos</a:t>
            </a:r>
            <a:endParaRPr kumimoji="0" lang="pt-BR" alt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Muitos produtos feitos de materiais plásticos apresentam um código de identificação, normalmente um número de 1 a 7 dentro de um triângulo de três setas e, sob ele, uma abreviatura, cujo objetivo é indicar o tipo particular de plástico do qual o produto é feito. Esse código é geralmente colocado na base do recipiente ou no verso da embalagem que contém o produto. Os códigos de identificação têm por objetivo facilitar a recuperação dos recipientes plásticos descartados com o resíduo sólido urbano, uma vez que auxiliam em sua separação e sua posterior reciclagem</a:t>
            </a:r>
            <a:r>
              <a:rPr kumimoji="0" lang="pt-BR" alt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pt-BR" alt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F2A79E1-FA69-80AC-616C-4F7334654C65}"/>
              </a:ext>
            </a:extLst>
          </p:cNvPr>
          <p:cNvSpPr txBox="1"/>
          <p:nvPr/>
        </p:nvSpPr>
        <p:spPr>
          <a:xfrm>
            <a:off x="6424112" y="1277687"/>
            <a:ext cx="544157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sistema de código de identificação de resinas do SPI (Society </a:t>
            </a:r>
            <a:r>
              <a:rPr lang="pt-BR" sz="20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of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0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Plastics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0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Industry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Inc.) serviu de base para a norma ABNT NBR 13230, de 1994 – Simbologia indicativa de reciclabilidade e identificação de materiais plásticos. Os símbolos de identificação dos materiais plásticos são apresentados ao lado. Os seis materiais identificados pelos símbolos são os plásticos que predominam no mercado</a:t>
            </a:r>
          </a:p>
          <a:p>
            <a:pPr algn="just"/>
            <a:endParaRPr lang="pt-BR" sz="20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2000" kern="1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2000" kern="1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2000" kern="1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2000" kern="1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endParaRPr lang="pt-BR" sz="200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F6B7B63-D118-E955-A95F-DB1F4DD84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356B7BC-CF21-D0C9-141F-6337181AB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4111" y="4133961"/>
            <a:ext cx="5441577" cy="2431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ampliar</a:t>
            </a: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abaixo um vídeo do Professor Michel que aborda essa questão complexa e, por que não, polêmica, envolvendo o uso disseminado de polímeros sintéticos e a questão da sustentabilidade de nosso planeta.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altLang="pt-BR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https://youtu.be/sM76tTyvN1g?si=Nj99R-w9oRbA5-3u</a:t>
            </a:r>
            <a:r>
              <a:rPr kumimoji="0" lang="pt-BR" altLang="pt-B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B6D2AA0-DC26-17FE-D252-D2703867D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341" y="5238907"/>
            <a:ext cx="646232" cy="68281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8920680-03B6-0559-12FA-698D0DC92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5778" y="3854314"/>
            <a:ext cx="1316269" cy="55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42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62652A0-1FA3-A3F9-1680-906F17129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830" y="675740"/>
            <a:ext cx="4554864" cy="66896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7888D58-7149-CFDF-E05E-923FC36C7A90}"/>
              </a:ext>
            </a:extLst>
          </p:cNvPr>
          <p:cNvSpPr txBox="1"/>
          <p:nvPr/>
        </p:nvSpPr>
        <p:spPr>
          <a:xfrm>
            <a:off x="417850" y="1344705"/>
            <a:ext cx="5378823" cy="5265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>
              <a:lnSpc>
                <a:spcPct val="115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18.</a:t>
            </a: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 Cite dois exemplos de polímeros naturais mencionados no texto</a:t>
            </a:r>
            <a:r>
              <a:rPr lang="pt-BR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 IV.</a:t>
            </a:r>
          </a:p>
          <a:p>
            <a:pPr algn="just" fontAlgn="auto">
              <a:lnSpc>
                <a:spcPct val="115000"/>
              </a:lnSpc>
              <a:spcAft>
                <a:spcPts val="800"/>
              </a:spcAft>
            </a:pPr>
            <a:r>
              <a:rPr lang="pt-BR" sz="2000" b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19.</a:t>
            </a: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  A borracha natural é um polímero (macromolécula) formado a partir de moléculas de isopreno (metilbut-1,-3-dieno). Ela costuma ser obtida por meio da extração do látex da seringueira (</a:t>
            </a:r>
            <a:r>
              <a:rPr lang="pt-BR" sz="2000" i="1" dirty="0" err="1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Havea</a:t>
            </a:r>
            <a:r>
              <a:rPr lang="pt-BR" sz="2000" i="1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 brasiliensis</a:t>
            </a:r>
            <a:r>
              <a:rPr lang="pt-BR" sz="20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), como mostra a imagem a seguir.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>
              <a:lnSpc>
                <a:spcPct val="115000"/>
              </a:lnSpc>
              <a:spcAft>
                <a:spcPts val="800"/>
              </a:spcAft>
            </a:pPr>
            <a:endParaRPr lang="pt-BR" sz="1200" b="1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pPr fontAlgn="auto"/>
            <a:endParaRPr lang="pt-BR" sz="12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pPr fontAlgn="auto"/>
            <a:endParaRPr lang="pt-BR" sz="12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pPr fontAlgn="auto"/>
            <a:endParaRPr lang="pt-BR" sz="12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pPr fontAlgn="auto"/>
            <a:endParaRPr lang="pt-BR" sz="12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pPr fontAlgn="auto"/>
            <a:endParaRPr lang="pt-BR" sz="12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pPr fontAlgn="auto"/>
            <a:endParaRPr lang="pt-BR" sz="12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pPr fontAlgn="auto"/>
            <a:endParaRPr lang="pt-BR" sz="12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pPr fontAlgn="auto"/>
            <a:endParaRPr lang="pt-BR" sz="12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pPr fontAlgn="auto"/>
            <a:endParaRPr lang="pt-BR" sz="1200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pPr algn="just" fontAlgn="auto">
              <a:lnSpc>
                <a:spcPct val="115000"/>
              </a:lnSpc>
              <a:spcAft>
                <a:spcPts val="800"/>
              </a:spcAft>
            </a:pPr>
            <a:endParaRPr lang="pt-BR" sz="1200" b="1" dirty="0">
              <a:solidFill>
                <a:srgbClr val="0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pPr algn="just" fontAlgn="auto">
              <a:lnSpc>
                <a:spcPct val="115000"/>
              </a:lnSpc>
              <a:spcAft>
                <a:spcPts val="800"/>
              </a:spcAft>
            </a:pPr>
            <a:r>
              <a:rPr lang="pt-BR" sz="12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 </a:t>
            </a:r>
            <a:endParaRPr lang="pt-BR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674C743-0465-C1A6-A0B8-8EA4BED0C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534" y="4043026"/>
            <a:ext cx="3434402" cy="221095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AAE851B-35F5-33C8-A05C-F8538F503915}"/>
              </a:ext>
            </a:extLst>
          </p:cNvPr>
          <p:cNvSpPr txBox="1"/>
          <p:nvPr/>
        </p:nvSpPr>
        <p:spPr>
          <a:xfrm>
            <a:off x="6096000" y="1010222"/>
            <a:ext cx="574090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Durante o processo de vulcanização a borracha natural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(A) se dissolve em água.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(B) se torna mais pegajosa e frágil.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(C) recebe adição de carbono e se torna mais inflamável.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(D) recebe enxofre e se torna mais resistente e elástica.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(E) evapora completamente com o calor aplicado.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  <a:p>
            <a:pPr algn="just" fontAlgn="auto"/>
            <a:r>
              <a:rPr lang="pt-B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20</a:t>
            </a: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. Biopolímeros são polímeros de ocorrência natural, que são produzidos por organismos vivos. Eles são distintos dos polímeros sintéticos biodegradáveis.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Um exemplo de Biopolímero é o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(A) DNA.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(B) teflon.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(C) náilon.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(D) PVC.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(E) PET.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0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2367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38B18D5-F21F-D1E8-6AC5-1500C502DAEF}"/>
              </a:ext>
            </a:extLst>
          </p:cNvPr>
          <p:cNvSpPr txBox="1"/>
          <p:nvPr/>
        </p:nvSpPr>
        <p:spPr>
          <a:xfrm>
            <a:off x="6338044" y="1173738"/>
            <a:ext cx="554018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/>
            <a:r>
              <a:rPr lang="pt-BR" sz="2000" b="1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Leia os textos.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Texto V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Plástico: história, composição, tipos, produção e reciclagem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O plástico sintético surgiu no início do século XX e se expandiu rapidamente a partir de 1920, tornando-se presente em diversos objetos do cotidiano. Produzido a partir de resinas derivadas do petróleo, o plástico pertence ao grupo dos polímeros e possui como característica principal a capacidade de ser moldado.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Os plásticos são classificados em dois grupos principais: termoplásticos e termorrígidos.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Os </a:t>
            </a:r>
            <a:r>
              <a:rPr lang="pt-B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termoplásticos</a:t>
            </a: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 podem ser aquecidos, moldados e reciclados várias vezes, pois amolecem quando submetidos ao calor. Entre os principais exemplos estão: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3405950-8D77-8710-FF57-89DB5206F0EE}"/>
              </a:ext>
            </a:extLst>
          </p:cNvPr>
          <p:cNvSpPr txBox="1"/>
          <p:nvPr/>
        </p:nvSpPr>
        <p:spPr>
          <a:xfrm>
            <a:off x="277906" y="1481514"/>
            <a:ext cx="5540189" cy="440120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Estudante, </a:t>
            </a:r>
            <a:r>
              <a:rPr lang="pt-BR" sz="2000" dirty="0"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o</a:t>
            </a: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s bioplásticos são alternativas mais sustentáveis aos plásticos convencionais derivados do petróleo. Nos textos e atividades a seguir, você conhecerá o conceito de bioplásticos, seus principais tipos e aplicações em áreas como embalagens, agricultura e medicina.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Além disso, poderá analisar os impactos ambientais causados pela utilização de plásticos e polímeros, bem como identificar alternativas sustentáveis para reduzir a poluição ambiental. Também serão discutidos os desafios para ampliar o uso desses materiais, como custos e limitações tecnológicas, além das perspectivas futuras e das inovações que podem contribuir para o desenvolvimento sustentável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601177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5CC817C-14C4-A6E9-9813-D2BCA51ED7A9}"/>
              </a:ext>
            </a:extLst>
          </p:cNvPr>
          <p:cNvSpPr txBox="1"/>
          <p:nvPr/>
        </p:nvSpPr>
        <p:spPr>
          <a:xfrm>
            <a:off x="295835" y="1146156"/>
            <a:ext cx="560294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Polietileno – utilizado em sacolas plásticas, embalagens e garrafas;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Polipropileno – usado em potes de alimentos, seringas e tampas;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Policloreto de vinila – empregado em tubos, conexões e revestimentos;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Poliestireno – presente em copos descartáveis e isopor;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Polietileno tereftalato – utilizado em garrafas de refrigerante e embalagens.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E3D1474-756B-DD2E-A6A4-23F716F36CE0}"/>
              </a:ext>
            </a:extLst>
          </p:cNvPr>
          <p:cNvSpPr txBox="1"/>
          <p:nvPr/>
        </p:nvSpPr>
        <p:spPr>
          <a:xfrm>
            <a:off x="331694" y="4696181"/>
            <a:ext cx="56925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Já os </a:t>
            </a:r>
            <a:r>
              <a:rPr lang="pt-B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termorrígidos</a:t>
            </a: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 não derretem após serem aquecidos, pois apresentam uma estrutura mais resistente e rígida, o que dificulta sua reciclagem. Alguns exemplos são: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0D15D2C-315C-FA97-A52B-052B0B6A8C66}"/>
              </a:ext>
            </a:extLst>
          </p:cNvPr>
          <p:cNvSpPr txBox="1"/>
          <p:nvPr/>
        </p:nvSpPr>
        <p:spPr>
          <a:xfrm>
            <a:off x="6293226" y="1146156"/>
            <a:ext cx="509195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Poliuretano rígido – usado em espumas isolantes e colchões;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Baquelite – aplicada em tomadas, telefones antigos e cabos de panelas;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Resina epóxi – utilizada em adesivos, tintas e componentes eletrônicos;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Melamina – presente em pratos, laminados e móveis;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Fenol-formaldeído – empregado em peças elétricas e industriais.</a:t>
            </a: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endParaRPr lang="pt-BR" sz="2000" dirty="0"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r" fontAlgn="auto"/>
            <a:r>
              <a:rPr lang="pt-BR" sz="1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Disponível em: </a:t>
            </a:r>
            <a:r>
              <a:rPr lang="pt-BR" sz="1000" u="sng" dirty="0">
                <a:solidFill>
                  <a:srgbClr val="467886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  <a:hlinkClick r:id="rId2"/>
              </a:rPr>
              <a:t>https://www.recicloteca.org.br/material-</a:t>
            </a:r>
            <a:r>
              <a:rPr lang="pt-BR" sz="1000" u="sng" dirty="0" err="1">
                <a:solidFill>
                  <a:srgbClr val="467886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  <a:hlinkClick r:id="rId2"/>
              </a:rPr>
              <a:t>reciclavel</a:t>
            </a:r>
            <a:r>
              <a:rPr lang="pt-BR" sz="1000" u="sng" dirty="0">
                <a:solidFill>
                  <a:srgbClr val="467886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  <a:hlinkClick r:id="rId2"/>
              </a:rPr>
              <a:t>/</a:t>
            </a:r>
            <a:r>
              <a:rPr lang="pt-BR" sz="1000" u="sng" dirty="0" err="1">
                <a:solidFill>
                  <a:srgbClr val="467886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  <a:hlinkClick r:id="rId2"/>
              </a:rPr>
              <a:t>plastico</a:t>
            </a:r>
            <a:r>
              <a:rPr lang="pt-BR" sz="1000" u="sng" dirty="0">
                <a:solidFill>
                  <a:srgbClr val="467886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  <a:hlinkClick r:id="rId2"/>
              </a:rPr>
              <a:t>/</a:t>
            </a:r>
            <a:r>
              <a:rPr lang="pt-BR" sz="1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. Acesso em: 22 maio.2026.Adaptado</a:t>
            </a: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.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975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08FB054-DF16-68ED-7619-59AF203CD7EA}"/>
              </a:ext>
            </a:extLst>
          </p:cNvPr>
          <p:cNvSpPr txBox="1"/>
          <p:nvPr/>
        </p:nvSpPr>
        <p:spPr>
          <a:xfrm>
            <a:off x="197223" y="573358"/>
            <a:ext cx="583602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/>
            <a:r>
              <a:rPr lang="pt-B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Texto VI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Polímeros Biodegradáveis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Os polímeros biodegradáveis são materiais que se degradam em dióxido de carbono, água e biomassa, como resultado da ação de organismos vivos ou enzimas. Em condições favoráveis de biodegradação, podem ser completamente degradados em semanas.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Os polímeros biodegradáveis podem ser naturais ou sintéticos. Eles podem ser derivados das seguintes fontes: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Fontes renováveis de origem vegetal como milho, celulose, batata, cana-de-açúcar;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Sintetizados por bactérias;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Derivados de fonte animal como a quitina, quitosana ou proteínas;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auto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Obtidos de fontes fósseis, como o petróleo.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 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6C5CF3D-27F6-AA0C-6468-849FC8EF377A}"/>
              </a:ext>
            </a:extLst>
          </p:cNvPr>
          <p:cNvSpPr txBox="1"/>
          <p:nvPr/>
        </p:nvSpPr>
        <p:spPr>
          <a:xfrm>
            <a:off x="6158756" y="1252862"/>
            <a:ext cx="56746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Os polímeros biodegradáveis são usados para produção de embalagens de alimentos, sacolas, produtos para a agricultura e produtos de consumo.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Através do processo de biodegradação, eles evitam o acúmulo de lixo e consequentemente de poluição, enquadrando-se no conceito de sustentabilidade.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srgbClr val="FF0728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 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Referências Bibliográficas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KOTZ, J. C.; TREICHEL JUNIOR, P. M. </a:t>
            </a:r>
            <a:r>
              <a:rPr kumimoji="0" lang="pt-BR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Química Geral e Reações Químicas.</a:t>
            </a: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 vol. 1, 5ª. ed., São Paulo: Pioneira Thomson, 2005</a:t>
            </a:r>
            <a:endParaRPr kumimoji="0" lang="pt-B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110585B-4257-A140-8E7F-36624C0D0C58}"/>
              </a:ext>
            </a:extLst>
          </p:cNvPr>
          <p:cNvSpPr txBox="1"/>
          <p:nvPr/>
        </p:nvSpPr>
        <p:spPr>
          <a:xfrm>
            <a:off x="6342531" y="3658054"/>
            <a:ext cx="557605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21.O que são plásticos sintéticos?</a:t>
            </a:r>
          </a:p>
          <a:p>
            <a:endParaRPr lang="pt-BR" sz="20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22.Qual é a principal característica dos plásticos?</a:t>
            </a:r>
          </a:p>
          <a:p>
            <a:endParaRPr lang="pt-BR" sz="20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23.Em quais grupos os plásticos são classificados?</a:t>
            </a:r>
          </a:p>
          <a:p>
            <a:endParaRPr lang="pt-BR" sz="20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Lato-Regular"/>
            </a:endParaRP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2615025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F0EF12B-01FA-8DA6-2751-784CCA1C72C4}"/>
              </a:ext>
            </a:extLst>
          </p:cNvPr>
          <p:cNvSpPr txBox="1"/>
          <p:nvPr/>
        </p:nvSpPr>
        <p:spPr>
          <a:xfrm>
            <a:off x="179295" y="806405"/>
            <a:ext cx="5800163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/>
            <a:r>
              <a:rPr lang="pt-B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23</a:t>
            </a: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. O ácido polilático (PLA) é um polímero biodegradável amplamente utilizado na medicina e na indústria de embalagens.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Qual grupo funcional está presente na unidade repetitiva desse polímero?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(A) Éster.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(B) Cetona.</a:t>
            </a:r>
            <a:r>
              <a:rPr lang="pt-BR" sz="2000" dirty="0">
                <a:effectLst/>
                <a:latin typeface="Lato-Regular"/>
                <a:ea typeface="Calibri" panose="020F0502020204030204" pitchFamily="34" charset="0"/>
                <a:cs typeface="Lato-Regular"/>
              </a:rPr>
              <a:t>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(C) Aldeído.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(D) Amina terciária.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Lato-Regular"/>
              </a:rPr>
              <a:t>(E) Álcool secundário.</a:t>
            </a:r>
          </a:p>
          <a:p>
            <a:pPr fontAlgn="auto"/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24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que são polímeros sintéticos?</a:t>
            </a:r>
          </a:p>
          <a:p>
            <a:pPr fontAlgn="auto"/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25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Qual matéria-prima é geralmente utilizada na produção de polímeros sintéticos?</a:t>
            </a:r>
          </a:p>
          <a:p>
            <a:pPr fontAlgn="auto"/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27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Cite dois exemplos de plásticos apresentados no texto.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28.</a:t>
            </a: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Em quais produtos o PVC pode ser utilizado?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29.</a:t>
            </a:r>
            <a:r>
              <a:rPr kumimoji="0" lang="pt-BR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Quais são os exemplos de fibras sintéticas citados no texto?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fontAlgn="auto"/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92D73FB-0710-0684-F52C-21BB471D4374}"/>
              </a:ext>
            </a:extLst>
          </p:cNvPr>
          <p:cNvSpPr txBox="1"/>
          <p:nvPr/>
        </p:nvSpPr>
        <p:spPr>
          <a:xfrm>
            <a:off x="6320117" y="1057416"/>
            <a:ext cx="543261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/>
            <a:r>
              <a:rPr lang="pt-B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30</a:t>
            </a: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 A seguir temos as fórmulas estruturais do Polietileno e do Polipropileno. Observe: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Entre os fatores que dificultam a degradação desses polímeros sintéticos podemos citar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(A) o elevado grau de ramificação polar.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(B) a estrutura flexível com pontos de oxidação.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(C) a presença de grupos éster que se degradam facilmente.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(D) a presença de </a:t>
            </a:r>
            <a:r>
              <a:rPr lang="pt-BR" sz="20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heteroátomos</a:t>
            </a: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que favorecem a biodegradação. </a:t>
            </a: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(E) a cadeia carbônica apolar e ausência de grupos funcionais reativos.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pt-BR" sz="2000" dirty="0"/>
          </a:p>
          <a:p>
            <a:endParaRPr lang="pt-BR" sz="2000" dirty="0"/>
          </a:p>
          <a:p>
            <a:endParaRPr lang="pt-BR" sz="20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F4583D9-4280-770E-3E36-D712A3275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879" y="1409469"/>
            <a:ext cx="2323465" cy="104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96460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866DCF2-7293-AEC3-804E-27A71AB7559C}"/>
              </a:ext>
            </a:extLst>
          </p:cNvPr>
          <p:cNvSpPr txBox="1"/>
          <p:nvPr/>
        </p:nvSpPr>
        <p:spPr>
          <a:xfrm>
            <a:off x="295836" y="793848"/>
            <a:ext cx="5800164" cy="6663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/>
            <a:r>
              <a:rPr lang="pt-BR" sz="2000" b="1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31</a:t>
            </a:r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. Sobre os polímeros naturais, assinale a alternativa correta: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(A) O polietileno e o PVC são naturais.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(B) A celulose e o amido são naturais.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(C) Os polímeros naturais são formados por polímeros vinílicos.</a:t>
            </a:r>
            <a:r>
              <a:rPr lang="pt-BR" sz="2000" dirty="0">
                <a:effectLst/>
                <a:latin typeface="Lato-Regular"/>
                <a:ea typeface="Calibri" panose="020F0502020204030204" pitchFamily="34" charset="0"/>
                <a:cs typeface="Lato-Regular"/>
              </a:rPr>
              <a:t> 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(D) Apenas proteínas sintéticas são consideradas naturais.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(E) O poliestireno é um polímero natural de ocorrência vegetal.</a:t>
            </a:r>
          </a:p>
          <a:p>
            <a:pPr fontAlgn="auto"/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32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O poliestireno expandido (isopor) é muito usado como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material de embalagem e isolamento térmico.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característica estrutural contribui para sua baixa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biodegradabilidade?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Elevada polaridade.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Alta solubilidade em água.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Presença de grupo éster na cadeia.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Presença de nitrogênio na estrutura.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(E) Estrutura aromática e ausência de grupos funcionais reativos</a:t>
            </a:r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fontAlgn="auto"/>
            <a:endParaRPr lang="pt-BR" sz="1200" kern="100" dirty="0"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fontAlgn="auto"/>
            <a:br>
              <a:rPr lang="pt-BR" sz="1200" kern="100" dirty="0">
                <a:solidFill>
                  <a:srgbClr val="EE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t-BR" sz="12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fontAlgn="auto"/>
            <a:endParaRPr lang="pt-BR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4092B50-6223-4F47-A2C4-54CE4F597836}"/>
              </a:ext>
            </a:extLst>
          </p:cNvPr>
          <p:cNvSpPr txBox="1"/>
          <p:nvPr/>
        </p:nvSpPr>
        <p:spPr>
          <a:xfrm>
            <a:off x="6212541" y="612844"/>
            <a:ext cx="5656729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33</a:t>
            </a: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O que são polímeros biodegradáveis?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34</a:t>
            </a: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.Em quanto tempo os polímeros biodegradáveis podem ser degradados?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35</a:t>
            </a: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.Os polímeros biodegradáveis podem ser produzidos de quais fontes?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36</a:t>
            </a: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.Cite duas fontes renováveis utilizadas na produção de polímeros biodegradáveis.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37</a:t>
            </a: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.Qual é a importância ambiental dos polímeros biodegradáveis?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38</a:t>
            </a: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Em quais produtos os polímeros biodegradáveis podem ser utilizados?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39</a:t>
            </a: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Qual relação existe entre os polímeros biodegradáveis e a sustentabilidade?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5645320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07C7947-C7A1-5532-723D-9E1CFB9FE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65" y="1467970"/>
            <a:ext cx="5065059" cy="414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5121" name="Imagem 16">
            <a:extLst>
              <a:ext uri="{FF2B5EF4-FFF2-40B4-BE49-F238E27FC236}">
                <a16:creationId xmlns:a16="http://schemas.microsoft.com/office/drawing/2014/main" id="{729978CE-870D-C4EE-62C1-A3314695E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67484"/>
            <a:ext cx="2017059" cy="64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E6F76368-2C94-68AC-B338-035015980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82" y="1311039"/>
            <a:ext cx="6015318" cy="529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Professor Bruno Alves De Moura</a:t>
            </a:r>
            <a:endParaRPr kumimoji="0" lang="pt-BR" altLang="pt-B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Colégio Estadual Abel Pereira De Castro – CRE Rio Verde</a:t>
            </a:r>
            <a:endParaRPr kumimoji="0" lang="pt-BR" altLang="pt-B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Conhecer a origem e a forma de síntese dos polímeros é fundamental para a destinação correta desses materiais. Assinale a alternativa que correlaciona corretamente o polímero à sua classificação morfológica e origem: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O polietileno (PE) e o policloreto de vinila (PVC) são biopolímeros naturais extraídos diretamente de espécies vegetais.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O poliácido lático (PLA) é um polímero de adição derivado, obrigatoriamente, do refino de frações do petróleo pesado.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O PET (politereftalato de etileno) e o Nylon são polímeros sintéticos, obtidos industrialmente através de reações de polimerização por condensação.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A celulose e as proteínas, recursos altamente renováveis, são macromoléculas obtidas através de processos sintéticos de adição laboratorial.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(E) A borracha natural (látex) e o amido são polímeros sintéticos de condensação, criados pela indústria química para substituir os termoplásticos.</a:t>
            </a: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0C12816-0924-19F5-971B-89AC86FC2D36}"/>
              </a:ext>
            </a:extLst>
          </p:cNvPr>
          <p:cNvSpPr txBox="1"/>
          <p:nvPr/>
        </p:nvSpPr>
        <p:spPr>
          <a:xfrm>
            <a:off x="6167718" y="972485"/>
            <a:ext cx="574189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/>
            <a:r>
              <a:rPr lang="pt-BR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</a:t>
            </a:r>
            <a:r>
              <a:rPr lang="pt-BR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descarte incorreto e a lenta degradação dos materiais poliméricos constituem uma crise ecológica global. Sobre o impacto ambiental e os processos de degradação dos polímeros, assinale a alternativa correta: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Plásticos petroquímicos sofrem fragmentação física no meio ambiente, formando microplásticos que inserem compostos tóxicos na cadeia alimentar.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Os biopolímeros biodegradáveis desintegram-se instantaneamente em poucos dias ao ar livre, dispensando a necessidade de usinas de compostagem.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Plásticos de condensação, como o PET, sofrem rápida hidrólise natural nos oceanos, desaparecendo sem deixar resíduos em poucos meses.</a:t>
            </a:r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A reciclagem mecânica promove a quebra das ligações covalentes da cadeia principal do polímero, convertendo o material de volta em monômeros puros.</a:t>
            </a:r>
            <a:r>
              <a:rPr lang="pt-BR" sz="18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 fontAlgn="auto"/>
            <a:r>
              <a:rPr lang="pt-BR" sz="18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(E) O chamado "plástico verde" (como o polietileno feito de cana-de-açúcar) é rapidamente biodegradável, não oferecendo risco se descartado na natureza.</a:t>
            </a:r>
            <a:endParaRPr lang="pt-BR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endParaRPr lang="pt-BR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866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83C3B61-6911-6BED-988F-14CC06D2C872}"/>
              </a:ext>
            </a:extLst>
          </p:cNvPr>
          <p:cNvSpPr txBox="1"/>
          <p:nvPr/>
        </p:nvSpPr>
        <p:spPr>
          <a:xfrm>
            <a:off x="268941" y="1120496"/>
            <a:ext cx="5665694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auto"/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40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(Enem)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Desde os anos 1990, novas tecnologias para a produção de plásticos biodegradáveis foram pesquisadas em diversos países do mundo. No Brasil, foi desenvolvido um plástico empregando-se derivados da cana-de-açúcar e uma bactéria recém-identificada, capaz de transformar açúcar em plástico.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  ”</a:t>
            </a:r>
            <a:r>
              <a:rPr lang="pt-BR" sz="20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bactéria se alimenta de açúcar, transformando o excedente do seu metabolismo em um plástico biodegradável chamado PHB (</a:t>
            </a:r>
            <a:r>
              <a:rPr lang="pt-BR" sz="2000" i="1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polihidroxibutirato</a:t>
            </a:r>
            <a:r>
              <a:rPr lang="pt-BR" sz="20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 Sua vantagem é que, ao ser descartado, o bioplástico é degradado por </a:t>
            </a:r>
            <a:r>
              <a:rPr lang="pt-BR" sz="2000" i="1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microorganismos</a:t>
            </a:r>
            <a:r>
              <a:rPr lang="pt-BR" sz="20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existentes no solo em no máximo um ano, ao contrário dos plásticos de origem </a:t>
            </a:r>
            <a:r>
              <a:rPr lang="pt-BR" sz="2000" i="1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petroquimica</a:t>
            </a:r>
            <a:r>
              <a:rPr lang="pt-BR" sz="2000" i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que geram resíduos que demoram mais de 200 anos para se degradarem</a:t>
            </a:r>
            <a:r>
              <a:rPr lang="pt-BR" sz="20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“.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 fontAlgn="auto"/>
            <a:r>
              <a:rPr lang="pt-BR" sz="1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fontAlgn="auto"/>
            <a:r>
              <a:rPr lang="pt-BR" sz="8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GOMES, A. C. Biotecnologia ajuda na conservação do ambiente. Revista Eletrônica Vox </a:t>
            </a:r>
            <a:r>
              <a:rPr lang="pt-BR" sz="8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Sciencia</a:t>
            </a:r>
            <a:r>
              <a:rPr lang="pt-BR" sz="8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Ano V. nº5: 2B. São Paulo: Núcleo de Divulgação Científica </a:t>
            </a:r>
            <a:r>
              <a:rPr lang="pt-BR" sz="800" kern="100" dirty="0" err="1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Josê</a:t>
            </a:r>
            <a:r>
              <a:rPr lang="pt-BR" sz="8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Gomes. Acesso em: 30 abr. 2009 (adaptado)</a:t>
            </a:r>
            <a:endParaRPr lang="pt-BR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8C576F4-E8E0-DE95-83F7-D986A9DDDAC2}"/>
              </a:ext>
            </a:extLst>
          </p:cNvPr>
          <p:cNvSpPr txBox="1"/>
          <p:nvPr/>
        </p:nvSpPr>
        <p:spPr>
          <a:xfrm>
            <a:off x="6230471" y="1797604"/>
            <a:ext cx="566569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nova tecnologia, apresentada no texto, tem como consequência: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A diminuição da matéria orgânica nos aterros e do mau-cheiro nos lixões.</a:t>
            </a:r>
            <a:b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A ampliação do uso de recursos não renováveis, especialmente, os plásticos.</a:t>
            </a:r>
            <a:b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A diminuição do metabolismo de bactérias decompositoras presentes nos solos.</a:t>
            </a:r>
            <a:b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A substituição de recursos não renováveis por renováveis para fabricar plásticos.</a:t>
            </a:r>
            <a:b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(E) O lançamento no meio ambiente de produtos plásticos inertes em relação ao ciclo da matéria</a:t>
            </a:r>
            <a:r>
              <a:rPr kumimoji="0" lang="pt-BR" sz="2000" b="0" i="0" u="none" strike="noStrike" kern="100" cap="none" spc="0" normalizeH="0" baseline="0" noProof="0" dirty="0">
                <a:ln>
                  <a:noFill/>
                </a:ln>
                <a:solidFill>
                  <a:srgbClr val="EE0000"/>
                </a:solidFill>
                <a:effectLst/>
                <a:uLnTx/>
                <a:uFillTx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35343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7A53EAF-5D4A-725D-6AD4-EE941FFB1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1" y="429351"/>
            <a:ext cx="3991532" cy="565864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85B312B-3A98-A36D-9C01-7ACBA1422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339" y="700786"/>
            <a:ext cx="4221039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126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F07CB4F-7DFE-C8F0-8909-147A11509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44" y="819809"/>
            <a:ext cx="4524731" cy="303501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512B235-39AA-E576-34F6-51F2AE1F8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6957" y="947605"/>
            <a:ext cx="4177538" cy="496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779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B7A024-B762-B979-67CA-9BC504705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17" y="955132"/>
            <a:ext cx="5510412" cy="346446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679A51D-9DB6-E504-EB7B-93C122536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587" y="887784"/>
            <a:ext cx="3496512" cy="439585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6BEC26A-CBE7-3D8A-4813-EC643B843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588" y="5283640"/>
            <a:ext cx="3496512" cy="144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2249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473A69B-8B1B-083F-9EF6-B5ED05DDFD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72036"/>
          <a:stretch/>
        </p:blipFill>
        <p:spPr>
          <a:xfrm>
            <a:off x="298977" y="1183342"/>
            <a:ext cx="5671194" cy="338865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AB11EDB-3464-C4CC-EAD1-A940A0970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5040" y="1013011"/>
            <a:ext cx="2346747" cy="511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99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34BEE-E397-89BC-DCAA-16881EB5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8CB53575-87D5-079F-F2A1-6DA032FF6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76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4979</Words>
  <Application>Microsoft Office PowerPoint</Application>
  <PresentationFormat>Widescreen</PresentationFormat>
  <Paragraphs>345</Paragraphs>
  <Slides>36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6" baseType="lpstr">
      <vt:lpstr>Arial</vt:lpstr>
      <vt:lpstr>Arial Narrow</vt:lpstr>
      <vt:lpstr>Calibri</vt:lpstr>
      <vt:lpstr>Calibri Light</vt:lpstr>
      <vt:lpstr>Lato-Regular</vt:lpstr>
      <vt:lpstr>Symbol</vt:lpstr>
      <vt:lpstr>Times New Roman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LEONORA APARECIDA DOS SANTOS LOPES</cp:lastModifiedBy>
  <cp:revision>11</cp:revision>
  <dcterms:created xsi:type="dcterms:W3CDTF">2024-02-02T11:27:21Z</dcterms:created>
  <dcterms:modified xsi:type="dcterms:W3CDTF">2026-07-08T15:27:55Z</dcterms:modified>
</cp:coreProperties>
</file>