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9" r:id="rId3"/>
    <p:sldId id="260" r:id="rId4"/>
    <p:sldId id="261" r:id="rId5"/>
    <p:sldId id="262" r:id="rId6"/>
    <p:sldId id="263" r:id="rId7"/>
    <p:sldId id="264" r:id="rId8"/>
    <p:sldId id="265" r:id="rId9"/>
    <p:sldId id="266" r:id="rId10"/>
    <p:sldId id="267" r:id="rId11"/>
    <p:sldId id="268" r:id="rId12"/>
    <p:sldId id="269" r:id="rId13"/>
    <p:sldId id="270" r:id="rId14"/>
    <p:sldId id="271" r:id="rId15"/>
    <p:sldId id="272" r:id="rId16"/>
    <p:sldId id="273" r:id="rId17"/>
    <p:sldId id="274" r:id="rId18"/>
    <p:sldId id="423"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424" r:id="rId38"/>
    <p:sldId id="293" r:id="rId39"/>
    <p:sldId id="425" r:id="rId40"/>
    <p:sldId id="294" r:id="rId41"/>
    <p:sldId id="295" r:id="rId42"/>
    <p:sldId id="296" r:id="rId43"/>
    <p:sldId id="426" r:id="rId44"/>
    <p:sldId id="297" r:id="rId45"/>
    <p:sldId id="298" r:id="rId46"/>
    <p:sldId id="299" r:id="rId47"/>
    <p:sldId id="300" r:id="rId48"/>
    <p:sldId id="301" r:id="rId49"/>
    <p:sldId id="302" r:id="rId50"/>
    <p:sldId id="303" r:id="rId51"/>
    <p:sldId id="427" r:id="rId52"/>
    <p:sldId id="304" r:id="rId53"/>
    <p:sldId id="306" r:id="rId54"/>
    <p:sldId id="307" r:id="rId55"/>
    <p:sldId id="428" r:id="rId56"/>
    <p:sldId id="429" r:id="rId57"/>
    <p:sldId id="430" r:id="rId58"/>
    <p:sldId id="431" r:id="rId59"/>
    <p:sldId id="432" r:id="rId60"/>
    <p:sldId id="433" r:id="rId61"/>
    <p:sldId id="435" r:id="rId62"/>
    <p:sldId id="436" r:id="rId63"/>
    <p:sldId id="437" r:id="rId64"/>
    <p:sldId id="308" r:id="rId65"/>
    <p:sldId id="438" r:id="rId66"/>
    <p:sldId id="439" r:id="rId67"/>
    <p:sldId id="440" r:id="rId68"/>
    <p:sldId id="309" r:id="rId69"/>
    <p:sldId id="310" r:id="rId70"/>
    <p:sldId id="311" r:id="rId71"/>
    <p:sldId id="312" r:id="rId72"/>
    <p:sldId id="313" r:id="rId73"/>
    <p:sldId id="314" r:id="rId74"/>
    <p:sldId id="315" r:id="rId75"/>
    <p:sldId id="316" r:id="rId76"/>
    <p:sldId id="317" r:id="rId77"/>
    <p:sldId id="318" r:id="rId78"/>
    <p:sldId id="441" r:id="rId79"/>
    <p:sldId id="319" r:id="rId80"/>
    <p:sldId id="320" r:id="rId81"/>
    <p:sldId id="321" r:id="rId82"/>
    <p:sldId id="322" r:id="rId83"/>
    <p:sldId id="323" r:id="rId84"/>
    <p:sldId id="324" r:id="rId85"/>
    <p:sldId id="325" r:id="rId86"/>
    <p:sldId id="326" r:id="rId87"/>
    <p:sldId id="327" r:id="rId88"/>
    <p:sldId id="442" r:id="rId89"/>
    <p:sldId id="328" r:id="rId90"/>
    <p:sldId id="329" r:id="rId91"/>
    <p:sldId id="330" r:id="rId92"/>
    <p:sldId id="331" r:id="rId93"/>
    <p:sldId id="332" r:id="rId94"/>
    <p:sldId id="333" r:id="rId95"/>
    <p:sldId id="334" r:id="rId96"/>
    <p:sldId id="335" r:id="rId97"/>
    <p:sldId id="336" r:id="rId98"/>
    <p:sldId id="337" r:id="rId99"/>
    <p:sldId id="338" r:id="rId100"/>
    <p:sldId id="339" r:id="rId101"/>
    <p:sldId id="443" r:id="rId102"/>
    <p:sldId id="340" r:id="rId103"/>
    <p:sldId id="341" r:id="rId104"/>
    <p:sldId id="342" r:id="rId105"/>
    <p:sldId id="343" r:id="rId106"/>
    <p:sldId id="344" r:id="rId107"/>
    <p:sldId id="345" r:id="rId108"/>
    <p:sldId id="346" r:id="rId109"/>
    <p:sldId id="347" r:id="rId110"/>
    <p:sldId id="348" r:id="rId111"/>
    <p:sldId id="349" r:id="rId112"/>
    <p:sldId id="350" r:id="rId113"/>
    <p:sldId id="351" r:id="rId114"/>
    <p:sldId id="352" r:id="rId115"/>
    <p:sldId id="353" r:id="rId116"/>
    <p:sldId id="354" r:id="rId117"/>
    <p:sldId id="355" r:id="rId118"/>
    <p:sldId id="356" r:id="rId119"/>
    <p:sldId id="444" r:id="rId120"/>
    <p:sldId id="357" r:id="rId121"/>
    <p:sldId id="358" r:id="rId122"/>
    <p:sldId id="359" r:id="rId123"/>
    <p:sldId id="360" r:id="rId124"/>
    <p:sldId id="361" r:id="rId125"/>
    <p:sldId id="362" r:id="rId126"/>
    <p:sldId id="363" r:id="rId127"/>
    <p:sldId id="364" r:id="rId128"/>
    <p:sldId id="365" r:id="rId129"/>
    <p:sldId id="366" r:id="rId130"/>
    <p:sldId id="367" r:id="rId131"/>
    <p:sldId id="368" r:id="rId132"/>
    <p:sldId id="257" r:id="rId133"/>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97" autoAdjust="0"/>
    <p:restoredTop sz="94660"/>
  </p:normalViewPr>
  <p:slideViewPr>
    <p:cSldViewPr snapToGrid="0">
      <p:cViewPr varScale="1">
        <p:scale>
          <a:sx n="97" d="100"/>
          <a:sy n="97" d="100"/>
        </p:scale>
        <p:origin x="930" y="84"/>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presProps" Target="presProp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viewProps" Target="viewProp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theme" Target="theme/theme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8DEE564-F948-FCCD-82F5-59A7EE5C88D8}"/>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id="{661BE117-4852-D6B9-E0F3-4DF658DE078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AF7E34DD-F0F2-365E-1E16-3D33F488B27C}"/>
              </a:ext>
            </a:extLst>
          </p:cNvPr>
          <p:cNvSpPr>
            <a:spLocks noGrp="1"/>
          </p:cNvSpPr>
          <p:nvPr>
            <p:ph type="dt" sz="half" idx="10"/>
          </p:nvPr>
        </p:nvSpPr>
        <p:spPr/>
        <p:txBody>
          <a:bodyPr/>
          <a:lstStyle/>
          <a:p>
            <a:fld id="{11C7BEFE-4B67-4275-9DBE-B718A7576177}" type="datetimeFigureOut">
              <a:rPr lang="pt-BR" smtClean="0"/>
              <a:t>15/09/2026</a:t>
            </a:fld>
            <a:endParaRPr lang="pt-BR"/>
          </a:p>
        </p:txBody>
      </p:sp>
      <p:sp>
        <p:nvSpPr>
          <p:cNvPr id="5" name="Espaço Reservado para Rodapé 4">
            <a:extLst>
              <a:ext uri="{FF2B5EF4-FFF2-40B4-BE49-F238E27FC236}">
                <a16:creationId xmlns:a16="http://schemas.microsoft.com/office/drawing/2014/main" id="{C5637472-FA25-2219-F195-2EBD1DF0A7FF}"/>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AB2769A0-1F51-C479-7497-0BC0057B89BA}"/>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19961487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D1438E6-F580-6E99-5EE5-F9A6D12D5E59}"/>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85FB6C6A-4076-2E48-9A29-0FD2EE9DA09F}"/>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FBAED79F-BF57-DACA-3CD6-E2E72832B151}"/>
              </a:ext>
            </a:extLst>
          </p:cNvPr>
          <p:cNvSpPr>
            <a:spLocks noGrp="1"/>
          </p:cNvSpPr>
          <p:nvPr>
            <p:ph type="dt" sz="half" idx="10"/>
          </p:nvPr>
        </p:nvSpPr>
        <p:spPr/>
        <p:txBody>
          <a:bodyPr/>
          <a:lstStyle/>
          <a:p>
            <a:fld id="{11C7BEFE-4B67-4275-9DBE-B718A7576177}" type="datetimeFigureOut">
              <a:rPr lang="pt-BR" smtClean="0"/>
              <a:t>15/09/2026</a:t>
            </a:fld>
            <a:endParaRPr lang="pt-BR"/>
          </a:p>
        </p:txBody>
      </p:sp>
      <p:sp>
        <p:nvSpPr>
          <p:cNvPr id="5" name="Espaço Reservado para Rodapé 4">
            <a:extLst>
              <a:ext uri="{FF2B5EF4-FFF2-40B4-BE49-F238E27FC236}">
                <a16:creationId xmlns:a16="http://schemas.microsoft.com/office/drawing/2014/main" id="{91AB6B35-0FA8-5C52-990D-C6711DE6DB40}"/>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08A719BB-E607-49C2-FC93-14D52B2D221B}"/>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5533628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52F7C64-5C47-EE82-1F25-6B39076CBA3A}"/>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id="{C83B70E0-A6E5-5A20-32FD-DB96B266F34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id="{C79D9121-7BA5-34C8-50A3-24CFA79E9671}"/>
              </a:ext>
            </a:extLst>
          </p:cNvPr>
          <p:cNvSpPr>
            <a:spLocks noGrp="1"/>
          </p:cNvSpPr>
          <p:nvPr>
            <p:ph type="dt" sz="half" idx="10"/>
          </p:nvPr>
        </p:nvSpPr>
        <p:spPr/>
        <p:txBody>
          <a:bodyPr/>
          <a:lstStyle/>
          <a:p>
            <a:fld id="{11C7BEFE-4B67-4275-9DBE-B718A7576177}" type="datetimeFigureOut">
              <a:rPr lang="pt-BR" smtClean="0"/>
              <a:t>15/09/2026</a:t>
            </a:fld>
            <a:endParaRPr lang="pt-BR"/>
          </a:p>
        </p:txBody>
      </p:sp>
      <p:sp>
        <p:nvSpPr>
          <p:cNvPr id="5" name="Espaço Reservado para Rodapé 4">
            <a:extLst>
              <a:ext uri="{FF2B5EF4-FFF2-40B4-BE49-F238E27FC236}">
                <a16:creationId xmlns:a16="http://schemas.microsoft.com/office/drawing/2014/main" id="{729F9526-2DEE-9747-2450-7AA4B1BA31C3}"/>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2466F5FC-0F89-73BD-2D56-36FC11CD7C26}"/>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0205457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B16F40F-1B2F-EE42-4E29-49A45711866B}"/>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CA676A13-2FCA-6941-E9E2-8FE9B2B6ACCE}"/>
              </a:ext>
            </a:extLst>
          </p:cNvPr>
          <p:cNvSpPr>
            <a:spLocks noGrp="1"/>
          </p:cNvSpPr>
          <p:nvPr>
            <p:ph sz="half" idx="1"/>
          </p:nvPr>
        </p:nvSpPr>
        <p:spPr>
          <a:xfrm>
            <a:off x="838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F05B8CE1-3CD4-ADDF-28EF-1DE0D8F37AF6}"/>
              </a:ext>
            </a:extLst>
          </p:cNvPr>
          <p:cNvSpPr>
            <a:spLocks noGrp="1"/>
          </p:cNvSpPr>
          <p:nvPr>
            <p:ph sz="half" idx="2"/>
          </p:nvPr>
        </p:nvSpPr>
        <p:spPr>
          <a:xfrm>
            <a:off x="6172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E2DF3B3D-12A0-1027-FF8A-472E7CDAA2BD}"/>
              </a:ext>
            </a:extLst>
          </p:cNvPr>
          <p:cNvSpPr>
            <a:spLocks noGrp="1"/>
          </p:cNvSpPr>
          <p:nvPr>
            <p:ph type="dt" sz="half" idx="10"/>
          </p:nvPr>
        </p:nvSpPr>
        <p:spPr/>
        <p:txBody>
          <a:bodyPr/>
          <a:lstStyle/>
          <a:p>
            <a:fld id="{11C7BEFE-4B67-4275-9DBE-B718A7576177}" type="datetimeFigureOut">
              <a:rPr lang="pt-BR" smtClean="0"/>
              <a:t>15/09/2026</a:t>
            </a:fld>
            <a:endParaRPr lang="pt-BR"/>
          </a:p>
        </p:txBody>
      </p:sp>
      <p:sp>
        <p:nvSpPr>
          <p:cNvPr id="6" name="Espaço Reservado para Rodapé 5">
            <a:extLst>
              <a:ext uri="{FF2B5EF4-FFF2-40B4-BE49-F238E27FC236}">
                <a16:creationId xmlns:a16="http://schemas.microsoft.com/office/drawing/2014/main" id="{E507EE66-B208-E86A-1F79-DF9C50A027B9}"/>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823068E3-4ACB-84AC-75F5-73AD78F133C0}"/>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36807040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0E2D933-483A-5663-AC81-784F88908BAA}"/>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7EE3BC44-E884-62E9-68E7-5EC21F31005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69341D85-5EC2-6BFF-A64A-D57868A3A303}"/>
              </a:ext>
            </a:extLst>
          </p:cNvPr>
          <p:cNvSpPr>
            <a:spLocks noGrp="1"/>
          </p:cNvSpPr>
          <p:nvPr>
            <p:ph sz="half" idx="2"/>
          </p:nvPr>
        </p:nvSpPr>
        <p:spPr>
          <a:xfrm>
            <a:off x="839788"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25A5B424-5B1F-5894-C6E0-DA7C729CD65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06A08EEA-4EE7-54CB-C3A2-BD13C5CD58C1}"/>
              </a:ext>
            </a:extLst>
          </p:cNvPr>
          <p:cNvSpPr>
            <a:spLocks noGrp="1"/>
          </p:cNvSpPr>
          <p:nvPr>
            <p:ph sz="quarter" idx="4"/>
          </p:nvPr>
        </p:nvSpPr>
        <p:spPr>
          <a:xfrm>
            <a:off x="6172200"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838FB9D7-D259-9988-2770-C7A720C98685}"/>
              </a:ext>
            </a:extLst>
          </p:cNvPr>
          <p:cNvSpPr>
            <a:spLocks noGrp="1"/>
          </p:cNvSpPr>
          <p:nvPr>
            <p:ph type="dt" sz="half" idx="10"/>
          </p:nvPr>
        </p:nvSpPr>
        <p:spPr/>
        <p:txBody>
          <a:bodyPr/>
          <a:lstStyle/>
          <a:p>
            <a:fld id="{11C7BEFE-4B67-4275-9DBE-B718A7576177}" type="datetimeFigureOut">
              <a:rPr lang="pt-BR" smtClean="0"/>
              <a:t>15/09/2026</a:t>
            </a:fld>
            <a:endParaRPr lang="pt-BR"/>
          </a:p>
        </p:txBody>
      </p:sp>
      <p:sp>
        <p:nvSpPr>
          <p:cNvPr id="8" name="Espaço Reservado para Rodapé 7">
            <a:extLst>
              <a:ext uri="{FF2B5EF4-FFF2-40B4-BE49-F238E27FC236}">
                <a16:creationId xmlns:a16="http://schemas.microsoft.com/office/drawing/2014/main" id="{14588836-8E49-21EA-B780-CBC7A726AD51}"/>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id="{D2D3FB74-BCE8-9BA8-21A2-7A68C09FBF0C}"/>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40865311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79E527-B9DD-B88C-AC03-11D5C447E4EB}"/>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3EBFAAC1-28B1-6DA2-DE07-D02F6D9F1968}"/>
              </a:ext>
            </a:extLst>
          </p:cNvPr>
          <p:cNvSpPr>
            <a:spLocks noGrp="1"/>
          </p:cNvSpPr>
          <p:nvPr>
            <p:ph type="dt" sz="half" idx="10"/>
          </p:nvPr>
        </p:nvSpPr>
        <p:spPr/>
        <p:txBody>
          <a:bodyPr/>
          <a:lstStyle/>
          <a:p>
            <a:fld id="{11C7BEFE-4B67-4275-9DBE-B718A7576177}" type="datetimeFigureOut">
              <a:rPr lang="pt-BR" smtClean="0"/>
              <a:t>15/09/2026</a:t>
            </a:fld>
            <a:endParaRPr lang="pt-BR"/>
          </a:p>
        </p:txBody>
      </p:sp>
      <p:sp>
        <p:nvSpPr>
          <p:cNvPr id="4" name="Espaço Reservado para Rodapé 3">
            <a:extLst>
              <a:ext uri="{FF2B5EF4-FFF2-40B4-BE49-F238E27FC236}">
                <a16:creationId xmlns:a16="http://schemas.microsoft.com/office/drawing/2014/main" id="{B90904FD-2CB3-ED0D-9CDC-BD7D7FC1CD45}"/>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id="{66790736-E826-E6BA-F28F-7F863D9B889C}"/>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16945721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5" name="Retângulo 4">
            <a:extLst>
              <a:ext uri="{FF2B5EF4-FFF2-40B4-BE49-F238E27FC236}">
                <a16:creationId xmlns:a16="http://schemas.microsoft.com/office/drawing/2014/main" id="{B5E40209-D6BE-11BE-4AFA-1E1DA917E678}"/>
              </a:ext>
            </a:extLst>
          </p:cNvPr>
          <p:cNvSpPr/>
          <p:nvPr userDrawn="1"/>
        </p:nvSpPr>
        <p:spPr>
          <a:xfrm>
            <a:off x="0" y="0"/>
            <a:ext cx="12192000" cy="564444"/>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cxnSp>
        <p:nvCxnSpPr>
          <p:cNvPr id="7" name="Conector reto 6">
            <a:extLst>
              <a:ext uri="{FF2B5EF4-FFF2-40B4-BE49-F238E27FC236}">
                <a16:creationId xmlns:a16="http://schemas.microsoft.com/office/drawing/2014/main" id="{EAB01FFC-84F2-421C-27E1-E9AE5AFB9D5A}"/>
              </a:ext>
            </a:extLst>
          </p:cNvPr>
          <p:cNvCxnSpPr/>
          <p:nvPr userDrawn="1"/>
        </p:nvCxnSpPr>
        <p:spPr>
          <a:xfrm>
            <a:off x="6095999" y="869245"/>
            <a:ext cx="0" cy="5700889"/>
          </a:xfrm>
          <a:prstGeom prst="line">
            <a:avLst/>
          </a:prstGeom>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37119581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B279136-8201-AECE-8F6D-51837606E973}"/>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AADFB027-2819-B93F-1E1B-DFC2DC9FA0F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FAD791D9-F07F-E5B1-4658-37DF588FF1A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B82F2B60-8920-AD23-4B28-7A41968DC20E}"/>
              </a:ext>
            </a:extLst>
          </p:cNvPr>
          <p:cNvSpPr>
            <a:spLocks noGrp="1"/>
          </p:cNvSpPr>
          <p:nvPr>
            <p:ph type="dt" sz="half" idx="10"/>
          </p:nvPr>
        </p:nvSpPr>
        <p:spPr/>
        <p:txBody>
          <a:bodyPr/>
          <a:lstStyle/>
          <a:p>
            <a:fld id="{11C7BEFE-4B67-4275-9DBE-B718A7576177}" type="datetimeFigureOut">
              <a:rPr lang="pt-BR" smtClean="0"/>
              <a:t>15/09/2026</a:t>
            </a:fld>
            <a:endParaRPr lang="pt-BR"/>
          </a:p>
        </p:txBody>
      </p:sp>
      <p:sp>
        <p:nvSpPr>
          <p:cNvPr id="6" name="Espaço Reservado para Rodapé 5">
            <a:extLst>
              <a:ext uri="{FF2B5EF4-FFF2-40B4-BE49-F238E27FC236}">
                <a16:creationId xmlns:a16="http://schemas.microsoft.com/office/drawing/2014/main" id="{56EB25CE-2B02-AD4D-999A-962A64D15364}"/>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DA0041A3-782E-9077-768B-D9FE99B4DE74}"/>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4141400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0636344-AE6C-AD8A-6073-7C74789BA602}"/>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F534EF67-D029-00DD-0D7D-093CDF6844F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id="{EFA9D8C2-2E50-5BFB-2F48-525DA572C58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9E2582A9-1FCA-8E26-9A6C-75D243AD5A60}"/>
              </a:ext>
            </a:extLst>
          </p:cNvPr>
          <p:cNvSpPr>
            <a:spLocks noGrp="1"/>
          </p:cNvSpPr>
          <p:nvPr>
            <p:ph type="dt" sz="half" idx="10"/>
          </p:nvPr>
        </p:nvSpPr>
        <p:spPr/>
        <p:txBody>
          <a:bodyPr/>
          <a:lstStyle/>
          <a:p>
            <a:fld id="{11C7BEFE-4B67-4275-9DBE-B718A7576177}" type="datetimeFigureOut">
              <a:rPr lang="pt-BR" smtClean="0"/>
              <a:t>15/09/2026</a:t>
            </a:fld>
            <a:endParaRPr lang="pt-BR"/>
          </a:p>
        </p:txBody>
      </p:sp>
      <p:sp>
        <p:nvSpPr>
          <p:cNvPr id="6" name="Espaço Reservado para Rodapé 5">
            <a:extLst>
              <a:ext uri="{FF2B5EF4-FFF2-40B4-BE49-F238E27FC236}">
                <a16:creationId xmlns:a16="http://schemas.microsoft.com/office/drawing/2014/main" id="{9108BA5E-A6DB-CE8F-8AC5-4A6605E94667}"/>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66982E48-07C0-789D-62B4-6E5C9ED56736}"/>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7167769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78B59F4-E6F0-E6CD-C6EF-F69E33A23391}"/>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4C772AF2-F057-579A-3B7C-092BA4A2DDBD}"/>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8CE94A10-A237-0F1A-FCD8-9ADFC9EA3530}"/>
              </a:ext>
            </a:extLst>
          </p:cNvPr>
          <p:cNvSpPr>
            <a:spLocks noGrp="1"/>
          </p:cNvSpPr>
          <p:nvPr>
            <p:ph type="dt" sz="half" idx="10"/>
          </p:nvPr>
        </p:nvSpPr>
        <p:spPr/>
        <p:txBody>
          <a:bodyPr/>
          <a:lstStyle/>
          <a:p>
            <a:fld id="{11C7BEFE-4B67-4275-9DBE-B718A7576177}" type="datetimeFigureOut">
              <a:rPr lang="pt-BR" smtClean="0"/>
              <a:t>15/09/2026</a:t>
            </a:fld>
            <a:endParaRPr lang="pt-BR"/>
          </a:p>
        </p:txBody>
      </p:sp>
      <p:sp>
        <p:nvSpPr>
          <p:cNvPr id="5" name="Espaço Reservado para Rodapé 4">
            <a:extLst>
              <a:ext uri="{FF2B5EF4-FFF2-40B4-BE49-F238E27FC236}">
                <a16:creationId xmlns:a16="http://schemas.microsoft.com/office/drawing/2014/main" id="{C5D5F94A-E23C-E7D7-63B2-690A45693A57}"/>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59A6253C-67AB-22D7-4239-CBE3DB185D7F}"/>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3501443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12D85FEA-A880-6656-00B8-68E2C96A2F10}"/>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AB867634-7EF3-4BED-E640-5AA05D1A0FE1}"/>
              </a:ext>
            </a:extLst>
          </p:cNvPr>
          <p:cNvSpPr>
            <a:spLocks noGrp="1"/>
          </p:cNvSpPr>
          <p:nvPr>
            <p:ph type="body" orient="vert" idx="1"/>
          </p:nvPr>
        </p:nvSpPr>
        <p:spPr>
          <a:xfrm>
            <a:off x="838200"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955D0EF6-2017-9073-BC0E-07AC3286331B}"/>
              </a:ext>
            </a:extLst>
          </p:cNvPr>
          <p:cNvSpPr>
            <a:spLocks noGrp="1"/>
          </p:cNvSpPr>
          <p:nvPr>
            <p:ph type="dt" sz="half" idx="10"/>
          </p:nvPr>
        </p:nvSpPr>
        <p:spPr/>
        <p:txBody>
          <a:bodyPr/>
          <a:lstStyle/>
          <a:p>
            <a:fld id="{11C7BEFE-4B67-4275-9DBE-B718A7576177}" type="datetimeFigureOut">
              <a:rPr lang="pt-BR" smtClean="0"/>
              <a:t>15/09/2026</a:t>
            </a:fld>
            <a:endParaRPr lang="pt-BR"/>
          </a:p>
        </p:txBody>
      </p:sp>
      <p:sp>
        <p:nvSpPr>
          <p:cNvPr id="5" name="Espaço Reservado para Rodapé 4">
            <a:extLst>
              <a:ext uri="{FF2B5EF4-FFF2-40B4-BE49-F238E27FC236}">
                <a16:creationId xmlns:a16="http://schemas.microsoft.com/office/drawing/2014/main" id="{5ECCEA66-BA1F-B765-A8FC-860C66145BAE}"/>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B0097608-A93A-B43C-74E4-0D7EB46DC67D}"/>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42655600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82A9A388-A9ED-BF8C-8EA6-547124D776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C7E1590F-9A3B-C9D4-155F-940EF1F38A3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97FC48DE-05BA-22E6-388C-AFB7C604827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1C7BEFE-4B67-4275-9DBE-B718A7576177}" type="datetimeFigureOut">
              <a:rPr lang="pt-BR" smtClean="0"/>
              <a:t>15/09/2026</a:t>
            </a:fld>
            <a:endParaRPr lang="pt-BR"/>
          </a:p>
        </p:txBody>
      </p:sp>
      <p:sp>
        <p:nvSpPr>
          <p:cNvPr id="5" name="Espaço Reservado para Rodapé 4">
            <a:extLst>
              <a:ext uri="{FF2B5EF4-FFF2-40B4-BE49-F238E27FC236}">
                <a16:creationId xmlns:a16="http://schemas.microsoft.com/office/drawing/2014/main" id="{9C35F1C1-3ED6-49FE-3DA0-0DD1CBB190E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a:extLst>
              <a:ext uri="{FF2B5EF4-FFF2-40B4-BE49-F238E27FC236}">
                <a16:creationId xmlns:a16="http://schemas.microsoft.com/office/drawing/2014/main" id="{5E64E440-424A-C68C-EDD8-150242EC552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3F061E-E1AA-4D40-8FBD-1E02D6D975F7}" type="slidenum">
              <a:rPr lang="pt-BR" smtClean="0"/>
              <a:t>‹nº›</a:t>
            </a:fld>
            <a:endParaRPr lang="pt-BR"/>
          </a:p>
        </p:txBody>
      </p:sp>
    </p:spTree>
    <p:extLst>
      <p:ext uri="{BB962C8B-B14F-4D97-AF65-F5344CB8AC3E}">
        <p14:creationId xmlns:p14="http://schemas.microsoft.com/office/powerpoint/2010/main" val="19860883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hyperlink" Target="https://www.mercadolivre.com.br/jiaxi-bussola-de-mo-magnetica-de-bolso-6-" TargetMode="External"/><Relationship Id="rId2" Type="http://schemas.openxmlformats.org/officeDocument/2006/relationships/image" Target="../media/image6.png"/><Relationship Id="rId1" Type="http://schemas.openxmlformats.org/officeDocument/2006/relationships/slideLayout" Target="../slideLayouts/slideLayout7.xml"/><Relationship Id="rId5" Type="http://schemas.openxmlformats.org/officeDocument/2006/relationships/hyperlink" Target="https://www.tripadvisor.com.br/Attraction_Review-g308272-d9594458-Reviews-Maglev_Transportation-Shanghai.html" TargetMode="Externa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7.xml"/><Relationship Id="rId4" Type="http://schemas.openxmlformats.org/officeDocument/2006/relationships/hyperlink" Target="https://pt.wikipedia.org/wiki/Magnetita" TargetMode="Externa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hyperlink" Target="https://br.freepik.com/fotos-vetores-gratis/ima-eletromagnetico" TargetMode="External"/><Relationship Id="rId2" Type="http://schemas.openxmlformats.org/officeDocument/2006/relationships/image" Target="../media/image15.png"/><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hyperlink" Target="https://www.magnific.com/br/vetores/objetos-ouro" TargetMode="External"/><Relationship Id="rId2" Type="http://schemas.openxmlformats.org/officeDocument/2006/relationships/image" Target="../media/image22.png"/><Relationship Id="rId1" Type="http://schemas.openxmlformats.org/officeDocument/2006/relationships/slideLayout" Target="../slideLayouts/slideLayout7.xml"/><Relationship Id="rId5" Type="http://schemas.openxmlformats.org/officeDocument/2006/relationships/hyperlink" Target="https://www.magnific.com/br/vetores/objetos-cobre" TargetMode="External"/><Relationship Id="rId4" Type="http://schemas.openxmlformats.org/officeDocument/2006/relationships/image" Target="../media/image23.png"/></Relationships>
</file>

<file path=ppt/slides/_rels/slide19.xml.rels><?xml version="1.0" encoding="UTF-8" standalone="yes"?>
<Relationships xmlns="http://schemas.openxmlformats.org/package/2006/relationships"><Relationship Id="rId3" Type="http://schemas.openxmlformats.org/officeDocument/2006/relationships/hyperlink" Target="https://www.magnific.com/br/vetores/objetos-cobre" TargetMode="External"/><Relationship Id="rId7" Type="http://schemas.openxmlformats.org/officeDocument/2006/relationships/hyperlink" Target="https://www.magnific.com/br/vetores/objetos-agua" TargetMode="External"/><Relationship Id="rId2" Type="http://schemas.openxmlformats.org/officeDocument/2006/relationships/image" Target="../media/image24.png"/><Relationship Id="rId1" Type="http://schemas.openxmlformats.org/officeDocument/2006/relationships/slideLayout" Target="../slideLayouts/slideLayout7.xml"/><Relationship Id="rId6" Type="http://schemas.openxmlformats.org/officeDocument/2006/relationships/image" Target="../media/image26.png"/><Relationship Id="rId5" Type="http://schemas.openxmlformats.org/officeDocument/2006/relationships/hyperlink" Target="https://www.magnific.com/br/vetores/objetos-bismuto" TargetMode="External"/><Relationship Id="rId4" Type="http://schemas.openxmlformats.org/officeDocument/2006/relationships/image" Target="../media/image25.png"/></Relationships>
</file>

<file path=ppt/slides/_rels/slide20.xml.rels><?xml version="1.0" encoding="UTF-8" standalone="yes"?>
<Relationships xmlns="http://schemas.openxmlformats.org/package/2006/relationships"><Relationship Id="rId3" Type="http://schemas.openxmlformats.org/officeDocument/2006/relationships/hyperlink" Target="https://www.magnific.com/br/vetores-premium/lata-de-aluminio-sem-etiqueta_7465367.htm" TargetMode="External"/><Relationship Id="rId2" Type="http://schemas.openxmlformats.org/officeDocument/2006/relationships/image" Target="../media/image27.png"/><Relationship Id="rId1" Type="http://schemas.openxmlformats.org/officeDocument/2006/relationships/slideLayout" Target="../slideLayouts/slideLayout7.xml"/><Relationship Id="rId5" Type="http://schemas.openxmlformats.org/officeDocument/2006/relationships/hyperlink" Target="https://www.magnific.com/br/fotos-vetores-gratis/magnesio" TargetMode="External"/><Relationship Id="rId4" Type="http://schemas.openxmlformats.org/officeDocument/2006/relationships/image" Target="../media/image28.png"/></Relationships>
</file>

<file path=ppt/slides/_rels/slide21.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hyperlink" Target="https://www.magnific.com/br/fotos-vetores-gratis/niquel/5" TargetMode="External"/><Relationship Id="rId7" Type="http://schemas.openxmlformats.org/officeDocument/2006/relationships/hyperlink" Target="https://www.magnific.com/br/fotos/liga-metalica" TargetMode="External"/><Relationship Id="rId2" Type="http://schemas.openxmlformats.org/officeDocument/2006/relationships/image" Target="../media/image29.png"/><Relationship Id="rId1" Type="http://schemas.openxmlformats.org/officeDocument/2006/relationships/slideLayout" Target="../slideLayouts/slideLayout7.xml"/><Relationship Id="rId6" Type="http://schemas.openxmlformats.org/officeDocument/2006/relationships/image" Target="../media/image31.png"/><Relationship Id="rId5" Type="http://schemas.openxmlformats.org/officeDocument/2006/relationships/hyperlink" Target="https://pt.wikipedia.org/wiki/Cobalto" TargetMode="External"/><Relationship Id="rId4" Type="http://schemas.openxmlformats.org/officeDocument/2006/relationships/image" Target="../media/image30.png"/><Relationship Id="rId9" Type="http://schemas.openxmlformats.org/officeDocument/2006/relationships/hyperlink" Target="https://www.magnific.com/br/fotos/para-geladeira/5"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jpeg"/><Relationship Id="rId1" Type="http://schemas.openxmlformats.org/officeDocument/2006/relationships/slideLayout" Target="../slideLayouts/slideLayout7.xml"/><Relationship Id="rId4" Type="http://schemas.openxmlformats.org/officeDocument/2006/relationships/hyperlink" Target="https://www.youtube.com/watch?v=bn9HAFkDhCk" TargetMode="External"/></Relationships>
</file>

<file path=ppt/slides/_rels/slide23.xml.rels><?xml version="1.0" encoding="UTF-8" standalone="yes"?>
<Relationships xmlns="http://schemas.openxmlformats.org/package/2006/relationships"><Relationship Id="rId3" Type="http://schemas.openxmlformats.org/officeDocument/2006/relationships/hyperlink" Target="https://pt.wikipedia.org/" TargetMode="External"/><Relationship Id="rId2" Type="http://schemas.openxmlformats.org/officeDocument/2006/relationships/image" Target="../media/image35.gif"/><Relationship Id="rId1" Type="http://schemas.openxmlformats.org/officeDocument/2006/relationships/slideLayout" Target="../slideLayouts/slideLayout7.xml"/><Relationship Id="rId4" Type="http://schemas.openxmlformats.org/officeDocument/2006/relationships/image" Target="../media/image36.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7.xml"/><Relationship Id="rId4" Type="http://schemas.openxmlformats.org/officeDocument/2006/relationships/image" Target="../media/image47.png"/></Relationships>
</file>

<file path=ppt/slides/_rels/slide35.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51.png"/><Relationship Id="rId1" Type="http://schemas.openxmlformats.org/officeDocument/2006/relationships/slideLayout" Target="../slideLayouts/slideLayout7.xml"/><Relationship Id="rId5" Type="http://schemas.openxmlformats.org/officeDocument/2006/relationships/image" Target="../media/image54.png"/><Relationship Id="rId4" Type="http://schemas.openxmlformats.org/officeDocument/2006/relationships/image" Target="../media/image53.png"/></Relationships>
</file>

<file path=ppt/slides/_rels/slide38.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35.gif"/><Relationship Id="rId1" Type="http://schemas.openxmlformats.org/officeDocument/2006/relationships/slideLayout" Target="../slideLayouts/slideLayout7.xml"/><Relationship Id="rId5" Type="http://schemas.openxmlformats.org/officeDocument/2006/relationships/image" Target="../media/image56.png"/><Relationship Id="rId4" Type="http://schemas.openxmlformats.org/officeDocument/2006/relationships/image" Target="../media/image58.png"/></Relationships>
</file>

<file path=ppt/slides/_rels/slide41.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60.png"/><Relationship Id="rId1" Type="http://schemas.openxmlformats.org/officeDocument/2006/relationships/slideLayout" Target="../slideLayouts/slideLayout7.xml"/><Relationship Id="rId4" Type="http://schemas.openxmlformats.org/officeDocument/2006/relationships/image" Target="../media/image61.png"/></Relationships>
</file>

<file path=ppt/slides/_rels/slide42.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2.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7.xml"/><Relationship Id="rId4" Type="http://schemas.openxmlformats.org/officeDocument/2006/relationships/image" Target="../media/image68.png"/></Relationships>
</file>

<file path=ppt/slides/_rels/slide45.xml.rels><?xml version="1.0" encoding="UTF-8" standalone="yes"?>
<Relationships xmlns="http://schemas.openxmlformats.org/package/2006/relationships"><Relationship Id="rId3" Type="http://schemas.openxmlformats.org/officeDocument/2006/relationships/image" Target="../media/image35.gif"/><Relationship Id="rId2" Type="http://schemas.openxmlformats.org/officeDocument/2006/relationships/image" Target="../media/image69.png"/><Relationship Id="rId1" Type="http://schemas.openxmlformats.org/officeDocument/2006/relationships/slideLayout" Target="../slideLayouts/slideLayout7.xml"/><Relationship Id="rId5" Type="http://schemas.openxmlformats.org/officeDocument/2006/relationships/image" Target="../media/image71.png"/><Relationship Id="rId4" Type="http://schemas.openxmlformats.org/officeDocument/2006/relationships/image" Target="../media/image70.png"/></Relationships>
</file>

<file path=ppt/slides/_rels/slide46.xml.rels><?xml version="1.0" encoding="UTF-8" standalone="yes"?>
<Relationships xmlns="http://schemas.openxmlformats.org/package/2006/relationships"><Relationship Id="rId3" Type="http://schemas.openxmlformats.org/officeDocument/2006/relationships/hyperlink" Target="https://pt.wikipedia.org/wiki/Solenoide" TargetMode="External"/><Relationship Id="rId2" Type="http://schemas.openxmlformats.org/officeDocument/2006/relationships/image" Target="../media/image65.png"/><Relationship Id="rId1" Type="http://schemas.openxmlformats.org/officeDocument/2006/relationships/slideLayout" Target="../slideLayouts/slideLayout7.xml"/><Relationship Id="rId6" Type="http://schemas.openxmlformats.org/officeDocument/2006/relationships/hyperlink" Target="https://pt.wikipedia.org/wiki/Andr%C3%A9-Marie_Amp%C3%A8re" TargetMode="External"/><Relationship Id="rId5" Type="http://schemas.openxmlformats.org/officeDocument/2006/relationships/image" Target="../media/image72.png"/><Relationship Id="rId4" Type="http://schemas.openxmlformats.org/officeDocument/2006/relationships/image" Target="../media/image73.png"/></Relationships>
</file>

<file path=ppt/slides/_rels/slide47.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hyperlink" Target="https://www.magnific.com/br/fotos-premium/carregamento-de-sucata-por-guindaste-hidraulico-para-reciclagem_38398871.htm" TargetMode="External"/><Relationship Id="rId2" Type="http://schemas.openxmlformats.org/officeDocument/2006/relationships/image" Target="../media/image75.jpeg"/><Relationship Id="rId1" Type="http://schemas.openxmlformats.org/officeDocument/2006/relationships/slideLayout" Target="../slideLayouts/slideLayout7.xml"/><Relationship Id="rId5" Type="http://schemas.openxmlformats.org/officeDocument/2006/relationships/hyperlink" Target="https://www.magnific.com/br/fotos/motor-eletrico/10" TargetMode="External"/><Relationship Id="rId4" Type="http://schemas.openxmlformats.org/officeDocument/2006/relationships/image" Target="../media/image76.jpeg"/></Relationships>
</file>

<file path=ppt/slides/_rels/slide49.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35.gif"/><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0.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90.png"/><Relationship Id="rId1" Type="http://schemas.openxmlformats.org/officeDocument/2006/relationships/slideLayout" Target="../slideLayouts/slideLayout7.xml"/><Relationship Id="rId4" Type="http://schemas.openxmlformats.org/officeDocument/2006/relationships/image" Target="../media/image92.png"/></Relationships>
</file>

<file path=ppt/slides/_rels/slide60.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93.pn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101.pn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image" Target="../media/image103.png"/><Relationship Id="rId1" Type="http://schemas.openxmlformats.org/officeDocument/2006/relationships/slideLayout" Target="../slideLayouts/slideLayout7.xml"/><Relationship Id="rId5" Type="http://schemas.openxmlformats.org/officeDocument/2006/relationships/image" Target="../media/image104.png"/><Relationship Id="rId4" Type="http://schemas.openxmlformats.org/officeDocument/2006/relationships/image" Target="../media/image105.png"/></Relationships>
</file>

<file path=ppt/slides/_rels/slide73.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image" Target="../media/image106.pn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image" Target="../media/image35.gif"/><Relationship Id="rId1" Type="http://schemas.openxmlformats.org/officeDocument/2006/relationships/slideLayout" Target="../slideLayouts/slideLayout7.xml"/><Relationship Id="rId4" Type="http://schemas.openxmlformats.org/officeDocument/2006/relationships/image" Target="../media/image110.png"/></Relationships>
</file>

<file path=ppt/slides/_rels/slide75.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image" Target="../media/image111.png"/><Relationship Id="rId1" Type="http://schemas.openxmlformats.org/officeDocument/2006/relationships/slideLayout" Target="../slideLayouts/slideLayout7.xml"/><Relationship Id="rId4" Type="http://schemas.openxmlformats.org/officeDocument/2006/relationships/image" Target="../media/image113.png"/></Relationships>
</file>

<file path=ppt/slides/_rels/slide76.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image" Target="../media/image112.pn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image" Target="../media/image114.pn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image" Target="../media/image118.pn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image" Target="../media/image35.gif"/><Relationship Id="rId1" Type="http://schemas.openxmlformats.org/officeDocument/2006/relationships/slideLayout" Target="../slideLayouts/slideLayout7.xml"/><Relationship Id="rId4" Type="http://schemas.openxmlformats.org/officeDocument/2006/relationships/image" Target="../media/image121.png"/></Relationships>
</file>

<file path=ppt/slides/_rels/slide80.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image" Target="../media/image117.pn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hyperlink" Target="https://www.todamateria.com.br/forca-magnetica/" TargetMode="External"/><Relationship Id="rId2" Type="http://schemas.openxmlformats.org/officeDocument/2006/relationships/image" Target="../media/image122.png"/><Relationship Id="rId1" Type="http://schemas.openxmlformats.org/officeDocument/2006/relationships/slideLayout" Target="../slideLayouts/slideLayout7.xml"/><Relationship Id="rId4" Type="http://schemas.openxmlformats.org/officeDocument/2006/relationships/image" Target="../media/image124.png"/></Relationships>
</file>

<file path=ppt/slides/_rels/slide82.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image" Target="../media/image126.png"/><Relationship Id="rId1" Type="http://schemas.openxmlformats.org/officeDocument/2006/relationships/slideLayout" Target="../slideLayouts/slideLayout7.xml"/><Relationship Id="rId6" Type="http://schemas.openxmlformats.org/officeDocument/2006/relationships/image" Target="../media/image130.png"/><Relationship Id="rId5" Type="http://schemas.openxmlformats.org/officeDocument/2006/relationships/image" Target="../media/image127.png"/><Relationship Id="rId4" Type="http://schemas.openxmlformats.org/officeDocument/2006/relationships/image" Target="../media/image128.png"/></Relationships>
</file>

<file path=ppt/slides/_rels/slide83.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image" Target="../media/image131.png"/><Relationship Id="rId1" Type="http://schemas.openxmlformats.org/officeDocument/2006/relationships/slideLayout" Target="../slideLayouts/slideLayout7.xml"/><Relationship Id="rId4" Type="http://schemas.openxmlformats.org/officeDocument/2006/relationships/image" Target="../media/image133.png"/></Relationships>
</file>

<file path=ppt/slides/_rels/slide84.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image" Target="../media/image35.gif"/><Relationship Id="rId1" Type="http://schemas.openxmlformats.org/officeDocument/2006/relationships/slideLayout" Target="../slideLayouts/slideLayout7.xml"/><Relationship Id="rId4" Type="http://schemas.openxmlformats.org/officeDocument/2006/relationships/image" Target="../media/image135.png"/></Relationships>
</file>

<file path=ppt/slides/_rels/slide85.xml.rels><?xml version="1.0" encoding="UTF-8" standalone="yes"?>
<Relationships xmlns="http://schemas.openxmlformats.org/package/2006/relationships"><Relationship Id="rId3" Type="http://schemas.openxmlformats.org/officeDocument/2006/relationships/image" Target="../media/image136.png"/><Relationship Id="rId2" Type="http://schemas.openxmlformats.org/officeDocument/2006/relationships/image" Target="../media/image134.pn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136.png"/><Relationship Id="rId2" Type="http://schemas.openxmlformats.org/officeDocument/2006/relationships/image" Target="../media/image134.pn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image" Target="../media/image138.png"/><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139.png"/><Relationship Id="rId2" Type="http://schemas.openxmlformats.org/officeDocument/2006/relationships/image" Target="../media/image35.gif"/><Relationship Id="rId1" Type="http://schemas.openxmlformats.org/officeDocument/2006/relationships/slideLayout" Target="../slideLayouts/slideLayout7.xml"/><Relationship Id="rId4" Type="http://schemas.openxmlformats.org/officeDocument/2006/relationships/image" Target="../media/image137.png"/></Relationships>
</file>

<file path=ppt/slides/_rels/slide89.xml.rels><?xml version="1.0" encoding="UTF-8" standalone="yes"?>
<Relationships xmlns="http://schemas.openxmlformats.org/package/2006/relationships"><Relationship Id="rId2" Type="http://schemas.openxmlformats.org/officeDocument/2006/relationships/image" Target="../media/image141.png"/><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image" Target="../media/image140.png"/><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142.png"/><Relationship Id="rId2" Type="http://schemas.openxmlformats.org/officeDocument/2006/relationships/image" Target="../media/image143.png"/><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3" Type="http://schemas.openxmlformats.org/officeDocument/2006/relationships/image" Target="../media/image142.png"/><Relationship Id="rId2" Type="http://schemas.openxmlformats.org/officeDocument/2006/relationships/image" Target="../media/image145.png"/><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146.png"/><Relationship Id="rId2" Type="http://schemas.openxmlformats.org/officeDocument/2006/relationships/image" Target="../media/image142.png"/><Relationship Id="rId1" Type="http://schemas.openxmlformats.org/officeDocument/2006/relationships/slideLayout" Target="../slideLayouts/slideLayout7.xml"/><Relationship Id="rId5" Type="http://schemas.openxmlformats.org/officeDocument/2006/relationships/image" Target="../media/image148.png"/><Relationship Id="rId4" Type="http://schemas.openxmlformats.org/officeDocument/2006/relationships/image" Target="../media/image144.png"/></Relationships>
</file>

<file path=ppt/slides/_rels/slide95.xml.rels><?xml version="1.0" encoding="UTF-8" standalone="yes"?>
<Relationships xmlns="http://schemas.openxmlformats.org/package/2006/relationships"><Relationship Id="rId3" Type="http://schemas.openxmlformats.org/officeDocument/2006/relationships/image" Target="../media/image149.png"/><Relationship Id="rId2" Type="http://schemas.openxmlformats.org/officeDocument/2006/relationships/image" Target="../media/image142.png"/><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150.png"/><Relationship Id="rId2" Type="http://schemas.openxmlformats.org/officeDocument/2006/relationships/image" Target="../media/image142.png"/><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151.png"/><Relationship Id="rId2" Type="http://schemas.openxmlformats.org/officeDocument/2006/relationships/image" Target="../media/image142.png"/><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152.png"/><Relationship Id="rId2" Type="http://schemas.openxmlformats.org/officeDocument/2006/relationships/image" Target="../media/image142.png"/><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153.png"/><Relationship Id="rId2" Type="http://schemas.openxmlformats.org/officeDocument/2006/relationships/image" Target="../media/image142.png"/><Relationship Id="rId1" Type="http://schemas.openxmlformats.org/officeDocument/2006/relationships/slideLayout" Target="../slideLayouts/slideLayout7.xml"/><Relationship Id="rId5" Type="http://schemas.openxmlformats.org/officeDocument/2006/relationships/image" Target="../media/image155.png"/><Relationship Id="rId4" Type="http://schemas.openxmlformats.org/officeDocument/2006/relationships/image" Target="../media/image147.png"/></Relationships>
</file>

<file path=ppt/slides/_rels/slide100.xml.rels><?xml version="1.0" encoding="UTF-8" standalone="yes"?>
<Relationships xmlns="http://schemas.openxmlformats.org/package/2006/relationships"><Relationship Id="rId3" Type="http://schemas.openxmlformats.org/officeDocument/2006/relationships/image" Target="../media/image156.png"/><Relationship Id="rId2" Type="http://schemas.openxmlformats.org/officeDocument/2006/relationships/image" Target="../media/image142.png"/><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2" Type="http://schemas.openxmlformats.org/officeDocument/2006/relationships/image" Target="../media/image154.png"/><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hyperlink" Target="https://www.youtube.com/watch?v=wPxQm8mdUi8" TargetMode="External"/><Relationship Id="rId2" Type="http://schemas.openxmlformats.org/officeDocument/2006/relationships/image" Target="../media/image157.png"/><Relationship Id="rId1" Type="http://schemas.openxmlformats.org/officeDocument/2006/relationships/slideLayout" Target="../slideLayouts/slideLayout7.xml"/><Relationship Id="rId6" Type="http://schemas.openxmlformats.org/officeDocument/2006/relationships/hyperlink" Target="https://pt.wikipedia.org/wiki/Nikola_Tesla" TargetMode="External"/><Relationship Id="rId5" Type="http://schemas.openxmlformats.org/officeDocument/2006/relationships/hyperlink" Target="https://pt.wikipedia.org/wiki/Andr%C3%A9-Marie_Amp%C3%A8re" TargetMode="External"/><Relationship Id="rId4" Type="http://schemas.openxmlformats.org/officeDocument/2006/relationships/image" Target="../media/image35.gif"/></Relationships>
</file>

<file path=ppt/slides/_rels/slide103.xml.rels><?xml version="1.0" encoding="UTF-8" standalone="yes"?>
<Relationships xmlns="http://schemas.openxmlformats.org/package/2006/relationships"><Relationship Id="rId2" Type="http://schemas.openxmlformats.org/officeDocument/2006/relationships/image" Target="../media/image158.png"/><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hyperlink" Target="https://www.gov.br/inpe/" TargetMode="External"/><Relationship Id="rId2" Type="http://schemas.openxmlformats.org/officeDocument/2006/relationships/hyperlink" Target="https://brasilescola.uol.com.br/geografia/aurora-boreal" TargetMode="External"/><Relationship Id="rId1" Type="http://schemas.openxmlformats.org/officeDocument/2006/relationships/slideLayout" Target="../slideLayouts/slideLayout7.xml"/><Relationship Id="rId4" Type="http://schemas.openxmlformats.org/officeDocument/2006/relationships/image" Target="../media/image159.png"/></Relationships>
</file>

<file path=ppt/slides/_rels/slide105.xml.rels><?xml version="1.0" encoding="UTF-8" standalone="yes"?>
<Relationships xmlns="http://schemas.openxmlformats.org/package/2006/relationships"><Relationship Id="rId3" Type="http://schemas.openxmlformats.org/officeDocument/2006/relationships/image" Target="../media/image142.png"/><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2" Type="http://schemas.openxmlformats.org/officeDocument/2006/relationships/image" Target="../media/image142.png"/><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2" Type="http://schemas.openxmlformats.org/officeDocument/2006/relationships/image" Target="../media/image142.png"/><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2" Type="http://schemas.openxmlformats.org/officeDocument/2006/relationships/image" Target="../media/image142.png"/><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2" Type="http://schemas.openxmlformats.org/officeDocument/2006/relationships/image" Target="../media/image142.png"/><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61.png"/><Relationship Id="rId2" Type="http://schemas.openxmlformats.org/officeDocument/2006/relationships/image" Target="../media/image160.jpeg"/><Relationship Id="rId1" Type="http://schemas.openxmlformats.org/officeDocument/2006/relationships/slideLayout" Target="../slideLayouts/slideLayout7.xml"/><Relationship Id="rId4" Type="http://schemas.openxmlformats.org/officeDocument/2006/relationships/image" Target="../media/image162.png"/></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142.png"/><Relationship Id="rId2" Type="http://schemas.openxmlformats.org/officeDocument/2006/relationships/hyperlink" Target="https://brasilescola.uol.com.br/fisica/geradores-eletricos-forca-eletromotriz/" TargetMode="Externa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64.jpeg"/><Relationship Id="rId2" Type="http://schemas.openxmlformats.org/officeDocument/2006/relationships/image" Target="../media/image163.jpeg"/><Relationship Id="rId1" Type="http://schemas.openxmlformats.org/officeDocument/2006/relationships/slideLayout" Target="../slideLayouts/slideLayout7.xml"/><Relationship Id="rId4" Type="http://schemas.openxmlformats.org/officeDocument/2006/relationships/hyperlink" Target="https://www.todamateria.com.br/" TargetMode="External"/></Relationships>
</file>

<file path=ppt/slides/_rels/slide122.xml.rels><?xml version="1.0" encoding="UTF-8" standalone="yes"?>
<Relationships xmlns="http://schemas.openxmlformats.org/package/2006/relationships"><Relationship Id="rId2" Type="http://schemas.openxmlformats.org/officeDocument/2006/relationships/image" Target="../media/image142.png"/><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142.png"/><Relationship Id="rId2" Type="http://schemas.openxmlformats.org/officeDocument/2006/relationships/image" Target="../media/image165.png"/><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3" Type="http://schemas.openxmlformats.org/officeDocument/2006/relationships/image" Target="../media/image167.png"/><Relationship Id="rId2" Type="http://schemas.openxmlformats.org/officeDocument/2006/relationships/image" Target="../media/image166.png"/><Relationship Id="rId1" Type="http://schemas.openxmlformats.org/officeDocument/2006/relationships/slideLayout" Target="../slideLayouts/slideLayout7.xml"/><Relationship Id="rId4" Type="http://schemas.openxmlformats.org/officeDocument/2006/relationships/image" Target="../media/image168.png"/></Relationships>
</file>

<file path=ppt/slides/_rels/slide125.xml.rels><?xml version="1.0" encoding="UTF-8" standalone="yes"?>
<Relationships xmlns="http://schemas.openxmlformats.org/package/2006/relationships"><Relationship Id="rId2" Type="http://schemas.openxmlformats.org/officeDocument/2006/relationships/image" Target="../media/image169.png"/><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image" Target="../media/image172.png"/><Relationship Id="rId2" Type="http://schemas.openxmlformats.org/officeDocument/2006/relationships/image" Target="../media/image170.png"/><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3" Type="http://schemas.openxmlformats.org/officeDocument/2006/relationships/image" Target="../media/image173.png"/><Relationship Id="rId2" Type="http://schemas.openxmlformats.org/officeDocument/2006/relationships/image" Target="../media/image171.png"/><Relationship Id="rId1" Type="http://schemas.openxmlformats.org/officeDocument/2006/relationships/slideLayout" Target="../slideLayouts/slideLayout7.xml"/><Relationship Id="rId4" Type="http://schemas.openxmlformats.org/officeDocument/2006/relationships/image" Target="../media/image174.png"/></Relationships>
</file>

<file path=ppt/slides/_rels/slide129.xml.rels><?xml version="1.0" encoding="UTF-8" standalone="yes"?>
<Relationships xmlns="http://schemas.openxmlformats.org/package/2006/relationships"><Relationship Id="rId8" Type="http://schemas.openxmlformats.org/officeDocument/2006/relationships/hyperlink" Target="https://www.adorocinema.com/personalidades/personalidade-69284/" TargetMode="External"/><Relationship Id="rId3" Type="http://schemas.openxmlformats.org/officeDocument/2006/relationships/image" Target="../media/image176.png"/><Relationship Id="rId7" Type="http://schemas.openxmlformats.org/officeDocument/2006/relationships/hyperlink" Target="https://www.adorocinema.com/personalidades/personalidade-13615/" TargetMode="External"/><Relationship Id="rId2" Type="http://schemas.openxmlformats.org/officeDocument/2006/relationships/image" Target="../media/image175.jpeg"/><Relationship Id="rId1" Type="http://schemas.openxmlformats.org/officeDocument/2006/relationships/slideLayout" Target="../slideLayouts/slideLayout7.xml"/><Relationship Id="rId6" Type="http://schemas.openxmlformats.org/officeDocument/2006/relationships/hyperlink" Target="https://www.adorocinema.com/filmes-todos/genero-13021/" TargetMode="External"/><Relationship Id="rId11" Type="http://schemas.openxmlformats.org/officeDocument/2006/relationships/hyperlink" Target="https://www.adorocinema.com/personalidades/personalidade-922/" TargetMode="External"/><Relationship Id="rId5" Type="http://schemas.openxmlformats.org/officeDocument/2006/relationships/hyperlink" Target="https://www.adorocinema.com/filmes-todos/genero-13025/" TargetMode="External"/><Relationship Id="rId10" Type="http://schemas.openxmlformats.org/officeDocument/2006/relationships/hyperlink" Target="https://www.adorocinema.com/personalidades/personalidade-19091/" TargetMode="External"/><Relationship Id="rId4" Type="http://schemas.openxmlformats.org/officeDocument/2006/relationships/hyperlink" Target="https://www.adorocinema.com/filmes-todos/genero-13001/" TargetMode="External"/><Relationship Id="rId9" Type="http://schemas.openxmlformats.org/officeDocument/2006/relationships/hyperlink" Target="https://www.adorocinema.com/personalidades/personalidade-21075/" TargetMode="External"/></Relationships>
</file>

<file path=ppt/slides/_rels/slide130.xml.rels><?xml version="1.0" encoding="UTF-8" standalone="yes"?>
<Relationships xmlns="http://schemas.openxmlformats.org/package/2006/relationships"><Relationship Id="rId8" Type="http://schemas.openxmlformats.org/officeDocument/2006/relationships/hyperlink" Target="https://www.adorocinema.com/personalidades/personalidade-164427/" TargetMode="External"/><Relationship Id="rId3" Type="http://schemas.openxmlformats.org/officeDocument/2006/relationships/hyperlink" Target="https://www.adorocinema.com/filmes-todos/genero-13027/" TargetMode="External"/><Relationship Id="rId7" Type="http://schemas.openxmlformats.org/officeDocument/2006/relationships/hyperlink" Target="https://www.adorocinema.com/personalidades/personalidade-574944/" TargetMode="External"/><Relationship Id="rId2" Type="http://schemas.openxmlformats.org/officeDocument/2006/relationships/image" Target="../media/image177.png"/><Relationship Id="rId1" Type="http://schemas.openxmlformats.org/officeDocument/2006/relationships/slideLayout" Target="../slideLayouts/slideLayout7.xml"/><Relationship Id="rId6" Type="http://schemas.openxmlformats.org/officeDocument/2006/relationships/hyperlink" Target="https://www.adorocinema.com/personalidades/personalidade-149940/" TargetMode="External"/><Relationship Id="rId11" Type="http://schemas.openxmlformats.org/officeDocument/2006/relationships/image" Target="../media/image142.png"/><Relationship Id="rId5" Type="http://schemas.openxmlformats.org/officeDocument/2006/relationships/hyperlink" Target="https://www.adorocinema.com/filmes-todos/genero-13015/" TargetMode="External"/><Relationship Id="rId10" Type="http://schemas.openxmlformats.org/officeDocument/2006/relationships/hyperlink" Target="https://www.adorocinema.com/personalidades/personalidade-79356/" TargetMode="External"/><Relationship Id="rId4" Type="http://schemas.openxmlformats.org/officeDocument/2006/relationships/hyperlink" Target="https://www.adorocinema.com/filmes-todos/genero-13008/" TargetMode="External"/><Relationship Id="rId9" Type="http://schemas.openxmlformats.org/officeDocument/2006/relationships/hyperlink" Target="https://www.adorocinema.com/personalidades/personalidade-61755/" TargetMode="External"/></Relationships>
</file>

<file path=ppt/slides/_rels/slide131.xml.rels><?xml version="1.0" encoding="UTF-8" standalone="yes"?>
<Relationships xmlns="http://schemas.openxmlformats.org/package/2006/relationships"><Relationship Id="rId2" Type="http://schemas.openxmlformats.org/officeDocument/2006/relationships/image" Target="../media/image178.png"/><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2" Type="http://schemas.openxmlformats.org/officeDocument/2006/relationships/image" Target="../media/image17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FCEA167A-F2C7-09A5-3175-79E3359EC32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7" name="CaixaDeTexto 16">
            <a:extLst>
              <a:ext uri="{FF2B5EF4-FFF2-40B4-BE49-F238E27FC236}">
                <a16:creationId xmlns:a16="http://schemas.microsoft.com/office/drawing/2014/main" id="{0C2940D2-74E0-9E09-E895-27BF153E88CC}"/>
              </a:ext>
            </a:extLst>
          </p:cNvPr>
          <p:cNvSpPr txBox="1"/>
          <p:nvPr/>
        </p:nvSpPr>
        <p:spPr>
          <a:xfrm>
            <a:off x="5070870" y="4072723"/>
            <a:ext cx="3673746" cy="707886"/>
          </a:xfrm>
          <a:prstGeom prst="rect">
            <a:avLst/>
          </a:prstGeom>
          <a:noFill/>
        </p:spPr>
        <p:txBody>
          <a:bodyPr wrap="square" rtlCol="0">
            <a:spAutoFit/>
          </a:bodyPr>
          <a:lstStyle/>
          <a:p>
            <a:r>
              <a:rPr lang="pt-BR" sz="4000" b="1" dirty="0">
                <a:solidFill>
                  <a:schemeClr val="bg1"/>
                </a:solidFill>
                <a:ea typeface="Verdana" panose="020B0604030504040204" pitchFamily="34" charset="0"/>
                <a:cs typeface="ADLaM Display" panose="02010000000000000000" pitchFamily="2" charset="0"/>
              </a:rPr>
              <a:t>3ª SÉRIE</a:t>
            </a:r>
          </a:p>
        </p:txBody>
      </p:sp>
      <p:sp>
        <p:nvSpPr>
          <p:cNvPr id="4" name="CaixaDeTexto 3">
            <a:extLst>
              <a:ext uri="{FF2B5EF4-FFF2-40B4-BE49-F238E27FC236}">
                <a16:creationId xmlns:a16="http://schemas.microsoft.com/office/drawing/2014/main" id="{DD1B72A1-903F-5D7B-B52C-806C212F5183}"/>
              </a:ext>
            </a:extLst>
          </p:cNvPr>
          <p:cNvSpPr txBox="1"/>
          <p:nvPr/>
        </p:nvSpPr>
        <p:spPr>
          <a:xfrm>
            <a:off x="5070870" y="5055031"/>
            <a:ext cx="5597130" cy="584775"/>
          </a:xfrm>
          <a:prstGeom prst="rect">
            <a:avLst/>
          </a:prstGeom>
          <a:noFill/>
        </p:spPr>
        <p:txBody>
          <a:bodyPr wrap="square" rtlCol="0">
            <a:spAutoFit/>
          </a:bodyPr>
          <a:lstStyle/>
          <a:p>
            <a:r>
              <a:rPr lang="pt-BR" sz="3200" b="1" dirty="0">
                <a:solidFill>
                  <a:schemeClr val="bg1"/>
                </a:solidFill>
                <a:ea typeface="Verdana" panose="020B0604030504040204" pitchFamily="34" charset="0"/>
                <a:cs typeface="ADLaM Display" panose="02010000000000000000" pitchFamily="2" charset="0"/>
              </a:rPr>
              <a:t>Ciências da Natureza - Física</a:t>
            </a:r>
          </a:p>
        </p:txBody>
      </p:sp>
    </p:spTree>
    <p:extLst>
      <p:ext uri="{BB962C8B-B14F-4D97-AF65-F5344CB8AC3E}">
        <p14:creationId xmlns:p14="http://schemas.microsoft.com/office/powerpoint/2010/main" val="1169689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C0B46690-E47B-CA2E-7A84-6336D0FD189F}"/>
              </a:ext>
            </a:extLst>
          </p:cNvPr>
          <p:cNvPicPr>
            <a:picLocks noChangeAspect="1"/>
          </p:cNvPicPr>
          <p:nvPr/>
        </p:nvPicPr>
        <p:blipFill>
          <a:blip r:embed="rId2"/>
          <a:stretch>
            <a:fillRect/>
          </a:stretch>
        </p:blipFill>
        <p:spPr>
          <a:xfrm>
            <a:off x="511516" y="576605"/>
            <a:ext cx="11168968" cy="6184034"/>
          </a:xfrm>
          <a:prstGeom prst="rect">
            <a:avLst/>
          </a:prstGeom>
        </p:spPr>
      </p:pic>
    </p:spTree>
    <p:extLst>
      <p:ext uri="{BB962C8B-B14F-4D97-AF65-F5344CB8AC3E}">
        <p14:creationId xmlns:p14="http://schemas.microsoft.com/office/powerpoint/2010/main" val="19162475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8AE5FE0C-B385-D581-D172-CDD2E9639AD3}"/>
              </a:ext>
            </a:extLst>
          </p:cNvPr>
          <p:cNvSpPr txBox="1"/>
          <p:nvPr/>
        </p:nvSpPr>
        <p:spPr>
          <a:xfrm>
            <a:off x="134471" y="885046"/>
            <a:ext cx="5725555" cy="769441"/>
          </a:xfrm>
          <a:prstGeom prst="rect">
            <a:avLst/>
          </a:prstGeom>
          <a:noFill/>
        </p:spPr>
        <p:txBody>
          <a:bodyPr wrap="square">
            <a:spAutoFit/>
          </a:bodyPr>
          <a:lstStyle/>
          <a:p>
            <a:pPr indent="228600" algn="just">
              <a:buNone/>
            </a:pPr>
            <a:r>
              <a:rPr lang="pt-BR" sz="2200" dirty="0">
                <a:effectLst/>
                <a:latin typeface="Arial Narrow" panose="020B0606020202030204" pitchFamily="34" charset="0"/>
                <a:ea typeface="Calibri" panose="020F0502020204030204" pitchFamily="34" charset="0"/>
              </a:rPr>
              <a:t>Professor (a): Olá estudante. A temática de nossa aula de física será o Eletromagnetismo. Tudo bem!</a:t>
            </a:r>
            <a:endParaRPr lang="pt-BR" sz="2200" dirty="0">
              <a:effectLst/>
              <a:latin typeface="Calibri" panose="020F0502020204030204" pitchFamily="34" charset="0"/>
              <a:ea typeface="Calibri" panose="020F0502020204030204" pitchFamily="34" charset="0"/>
            </a:endParaRPr>
          </a:p>
        </p:txBody>
      </p:sp>
      <p:pic>
        <p:nvPicPr>
          <p:cNvPr id="4" name="Imagem 3">
            <a:extLst>
              <a:ext uri="{FF2B5EF4-FFF2-40B4-BE49-F238E27FC236}">
                <a16:creationId xmlns:a16="http://schemas.microsoft.com/office/drawing/2014/main" id="{57F845E6-1757-20AF-77AE-66634E50E5B5}"/>
              </a:ext>
            </a:extLst>
          </p:cNvPr>
          <p:cNvPicPr>
            <a:picLocks noChangeAspect="1"/>
          </p:cNvPicPr>
          <p:nvPr/>
        </p:nvPicPr>
        <p:blipFill>
          <a:blip r:embed="rId2"/>
          <a:stretch>
            <a:fillRect/>
          </a:stretch>
        </p:blipFill>
        <p:spPr>
          <a:xfrm>
            <a:off x="1677723" y="1758972"/>
            <a:ext cx="9015848" cy="5016683"/>
          </a:xfrm>
          <a:prstGeom prst="rect">
            <a:avLst/>
          </a:prstGeom>
        </p:spPr>
      </p:pic>
      <p:sp>
        <p:nvSpPr>
          <p:cNvPr id="5" name="Seta: para Baixo 4">
            <a:extLst>
              <a:ext uri="{FF2B5EF4-FFF2-40B4-BE49-F238E27FC236}">
                <a16:creationId xmlns:a16="http://schemas.microsoft.com/office/drawing/2014/main" id="{7EA255E0-D01F-2F66-FA8D-B9CAB76CA045}"/>
              </a:ext>
            </a:extLst>
          </p:cNvPr>
          <p:cNvSpPr/>
          <p:nvPr/>
        </p:nvSpPr>
        <p:spPr>
          <a:xfrm>
            <a:off x="5860026" y="708841"/>
            <a:ext cx="484632" cy="1060755"/>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25868667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BC6766-C2A9-FF47-7175-AE125C748274}"/>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B529AECC-163F-D60E-A704-7E0D9A0C7811}"/>
              </a:ext>
            </a:extLst>
          </p:cNvPr>
          <p:cNvSpPr txBox="1"/>
          <p:nvPr/>
        </p:nvSpPr>
        <p:spPr>
          <a:xfrm>
            <a:off x="152400" y="681335"/>
            <a:ext cx="5764306" cy="1107996"/>
          </a:xfrm>
          <a:prstGeom prst="rect">
            <a:avLst/>
          </a:prstGeom>
          <a:noFill/>
        </p:spPr>
        <p:txBody>
          <a:bodyPr wrap="square">
            <a:spAutoFit/>
          </a:bodyPr>
          <a:lstStyle/>
          <a:p>
            <a:pPr indent="228600" algn="just">
              <a:buNone/>
            </a:pPr>
            <a:r>
              <a:rPr lang="pt-BR" sz="2200" dirty="0">
                <a:effectLst/>
                <a:latin typeface="Arial Narrow" panose="020B0606020202030204" pitchFamily="34" charset="0"/>
                <a:ea typeface="Calibri" panose="020F0502020204030204" pitchFamily="34" charset="0"/>
              </a:rPr>
              <a:t>	Estudante, percebestes que aula está apenas começando e perguntas já estão aflorando? Pois então. Vamos começar falando que:</a:t>
            </a:r>
            <a:endParaRPr lang="pt-BR" sz="2200" dirty="0">
              <a:effectLst/>
              <a:latin typeface="Calibri" panose="020F0502020204030204" pitchFamily="34" charset="0"/>
              <a:ea typeface="Calibri" panose="020F0502020204030204" pitchFamily="34" charset="0"/>
            </a:endParaRPr>
          </a:p>
        </p:txBody>
      </p:sp>
      <p:sp>
        <p:nvSpPr>
          <p:cNvPr id="7" name="CaixaDeTexto 6">
            <a:extLst>
              <a:ext uri="{FF2B5EF4-FFF2-40B4-BE49-F238E27FC236}">
                <a16:creationId xmlns:a16="http://schemas.microsoft.com/office/drawing/2014/main" id="{36B219C1-6C5C-BE14-5D9B-032D713A4737}"/>
              </a:ext>
            </a:extLst>
          </p:cNvPr>
          <p:cNvSpPr txBox="1"/>
          <p:nvPr/>
        </p:nvSpPr>
        <p:spPr>
          <a:xfrm>
            <a:off x="152400" y="1878978"/>
            <a:ext cx="5764306" cy="4832092"/>
          </a:xfrm>
          <a:prstGeom prst="rect">
            <a:avLst/>
          </a:prstGeom>
          <a:noFill/>
        </p:spPr>
        <p:txBody>
          <a:bodyPr wrap="square">
            <a:spAutoFit/>
          </a:bodyPr>
          <a:lstStyle/>
          <a:p>
            <a:pPr algn="just"/>
            <a:r>
              <a:rPr lang="pt-BR" sz="2200" dirty="0">
                <a:effectLst/>
                <a:latin typeface="Arial Narrow" panose="020B0606020202030204" pitchFamily="34" charset="0"/>
                <a:ea typeface="Calibri" panose="020F0502020204030204" pitchFamily="34" charset="0"/>
                <a:cs typeface="Calibri" panose="020F0502020204030204" pitchFamily="34" charset="0"/>
              </a:rPr>
              <a:t>	Vocês se imaginam sem o celular? Como funciona o seu cartão de viagens? E as catracas e  câmeras eletrônicas? Isso é só o começo de nossas indagações. Pois bem, é do nosso conhecimento que, praticamente em toda e qualquer situação de nossas vidas, a física está presente. Seja no deslocamento entre sua morada e a escola quando utilizamos o GPS e outros aplicativos para definir o nosso percurso, entre o amanhecer e o anoitecer e vice-versa quando usamos o ar-condicionado, o relógio digital, os utensílios elétricos para nossa alimentação. Em nossos estudos com a internet e suas habilidades, o google, a IA e muitas outras situações que facilitam sua vida no cotidiano.</a:t>
            </a:r>
            <a:endParaRPr lang="pt-BR" sz="2200" dirty="0"/>
          </a:p>
        </p:txBody>
      </p:sp>
      <p:sp>
        <p:nvSpPr>
          <p:cNvPr id="9" name="CaixaDeTexto 8">
            <a:extLst>
              <a:ext uri="{FF2B5EF4-FFF2-40B4-BE49-F238E27FC236}">
                <a16:creationId xmlns:a16="http://schemas.microsoft.com/office/drawing/2014/main" id="{08545EFD-75B2-42A2-6E18-0F6E59C40022}"/>
              </a:ext>
            </a:extLst>
          </p:cNvPr>
          <p:cNvSpPr txBox="1"/>
          <p:nvPr/>
        </p:nvSpPr>
        <p:spPr>
          <a:xfrm>
            <a:off x="6176682" y="681335"/>
            <a:ext cx="5862918" cy="2462213"/>
          </a:xfrm>
          <a:prstGeom prst="rect">
            <a:avLst/>
          </a:prstGeom>
          <a:noFill/>
        </p:spPr>
        <p:txBody>
          <a:bodyPr wrap="square">
            <a:spAutoFit/>
          </a:bodyPr>
          <a:lstStyle/>
          <a:p>
            <a:pPr algn="just"/>
            <a:r>
              <a:rPr lang="pt-BR" sz="2200" dirty="0">
                <a:effectLst/>
                <a:latin typeface="Arial Narrow" panose="020B0606020202030204" pitchFamily="34" charset="0"/>
                <a:ea typeface="Calibri" panose="020F0502020204030204" pitchFamily="34" charset="0"/>
                <a:cs typeface="Calibri" panose="020F0502020204030204" pitchFamily="34" charset="0"/>
              </a:rPr>
              <a:t>	O eletromagnetismo não poderia ficar de fora. Afinal de contas o que seria de seus dias sem o alto-falante para ouvir uma bela canção? Cantar aquela melodia sem microfone? Tudo isso sem falar dos benefícios que ela traz para a sua saúde em exames de diagnósticos mais precisos que são realizados por meio da ressonância magnética. </a:t>
            </a:r>
            <a:endParaRPr lang="pt-BR" sz="2200" dirty="0"/>
          </a:p>
        </p:txBody>
      </p:sp>
      <p:sp>
        <p:nvSpPr>
          <p:cNvPr id="11" name="CaixaDeTexto 10">
            <a:extLst>
              <a:ext uri="{FF2B5EF4-FFF2-40B4-BE49-F238E27FC236}">
                <a16:creationId xmlns:a16="http://schemas.microsoft.com/office/drawing/2014/main" id="{EE8EE8E4-9761-2CE3-E21B-73E2B8C2C98D}"/>
              </a:ext>
            </a:extLst>
          </p:cNvPr>
          <p:cNvSpPr txBox="1"/>
          <p:nvPr/>
        </p:nvSpPr>
        <p:spPr>
          <a:xfrm>
            <a:off x="6176682" y="3094695"/>
            <a:ext cx="5862918" cy="1785104"/>
          </a:xfrm>
          <a:prstGeom prst="rect">
            <a:avLst/>
          </a:prstGeom>
          <a:noFill/>
        </p:spPr>
        <p:txBody>
          <a:bodyPr wrap="square">
            <a:spAutoFit/>
          </a:bodyPr>
          <a:lstStyle/>
          <a:p>
            <a:pPr algn="just"/>
            <a:r>
              <a:rPr lang="pt-BR" sz="2200" dirty="0">
                <a:effectLst/>
                <a:latin typeface="Arial Narrow" panose="020B0606020202030204" pitchFamily="34" charset="0"/>
                <a:ea typeface="Calibri" panose="020F0502020204030204" pitchFamily="34" charset="0"/>
                <a:cs typeface="Calibri" panose="020F0502020204030204" pitchFamily="34" charset="0"/>
              </a:rPr>
              <a:t>	Com o objetivo de apresentar essa ciência espetacular que é o eletromagnetismo, falaremos nesse estudo sobre campo magnético e a força magnética e outros dispositivos. E pensarmos que tudo isso não nasceu ontem. </a:t>
            </a:r>
            <a:endParaRPr lang="pt-BR" sz="2200" dirty="0"/>
          </a:p>
        </p:txBody>
      </p:sp>
      <p:sp>
        <p:nvSpPr>
          <p:cNvPr id="13" name="CaixaDeTexto 12">
            <a:extLst>
              <a:ext uri="{FF2B5EF4-FFF2-40B4-BE49-F238E27FC236}">
                <a16:creationId xmlns:a16="http://schemas.microsoft.com/office/drawing/2014/main" id="{59B5997C-1D91-46CD-39A5-0EDC304728C2}"/>
              </a:ext>
            </a:extLst>
          </p:cNvPr>
          <p:cNvSpPr txBox="1"/>
          <p:nvPr/>
        </p:nvSpPr>
        <p:spPr>
          <a:xfrm>
            <a:off x="6248401" y="4879799"/>
            <a:ext cx="5791199" cy="1446550"/>
          </a:xfrm>
          <a:prstGeom prst="rect">
            <a:avLst/>
          </a:prstGeom>
          <a:noFill/>
        </p:spPr>
        <p:txBody>
          <a:bodyPr wrap="square">
            <a:spAutoFit/>
          </a:bodyPr>
          <a:lstStyle/>
          <a:p>
            <a:pPr algn="just"/>
            <a:r>
              <a:rPr lang="pt-BR" sz="2200" dirty="0">
                <a:effectLst/>
                <a:latin typeface="Arial Narrow" panose="020B0606020202030204" pitchFamily="34" charset="0"/>
                <a:ea typeface="Calibri" panose="020F0502020204030204" pitchFamily="34" charset="0"/>
                <a:cs typeface="Calibri" panose="020F0502020204030204" pitchFamily="34" charset="0"/>
              </a:rPr>
              <a:t>	O magnetismo faz parte de nossas vidas já a algum tempo, mas a partir do século XIX é que o seu estudo foi tomando proporções cada vez mais significativas no ambiente científico e social. </a:t>
            </a:r>
            <a:endParaRPr lang="pt-BR" sz="2200" dirty="0"/>
          </a:p>
        </p:txBody>
      </p:sp>
    </p:spTree>
    <p:extLst>
      <p:ext uri="{BB962C8B-B14F-4D97-AF65-F5344CB8AC3E}">
        <p14:creationId xmlns:p14="http://schemas.microsoft.com/office/powerpoint/2010/main" val="32527255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35C287-CFBB-58B9-1451-6DA68A49E10A}"/>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793465F5-3C6D-8B89-7C22-5DF7DDBC85AE}"/>
              </a:ext>
            </a:extLst>
          </p:cNvPr>
          <p:cNvSpPr txBox="1"/>
          <p:nvPr/>
        </p:nvSpPr>
        <p:spPr>
          <a:xfrm>
            <a:off x="62753" y="731095"/>
            <a:ext cx="5844988" cy="1446550"/>
          </a:xfrm>
          <a:prstGeom prst="rect">
            <a:avLst/>
          </a:prstGeom>
          <a:noFill/>
        </p:spPr>
        <p:txBody>
          <a:bodyPr wrap="square">
            <a:spAutoFit/>
          </a:bodyPr>
          <a:lstStyle/>
          <a:p>
            <a:pPr indent="228600" algn="just"/>
            <a:r>
              <a:rPr lang="pt-BR" sz="2200" dirty="0">
                <a:effectLst/>
                <a:latin typeface="Arial Narrow" panose="020B0606020202030204" pitchFamily="34" charset="0"/>
                <a:ea typeface="Calibri" panose="020F0502020204030204" pitchFamily="34" charset="0"/>
              </a:rPr>
              <a:t>	E, para citar um, senão, o mais importante de sua aplicação em nossas vidas, a geração e transmissão de energia elétrica a partir dos estudos do eletromagnetismo. </a:t>
            </a:r>
          </a:p>
        </p:txBody>
      </p:sp>
      <p:sp>
        <p:nvSpPr>
          <p:cNvPr id="4" name="CaixaDeTexto 3">
            <a:extLst>
              <a:ext uri="{FF2B5EF4-FFF2-40B4-BE49-F238E27FC236}">
                <a16:creationId xmlns:a16="http://schemas.microsoft.com/office/drawing/2014/main" id="{9A6EC13D-96C4-3618-1C27-8F31B6BEB4AE}"/>
              </a:ext>
            </a:extLst>
          </p:cNvPr>
          <p:cNvSpPr txBox="1"/>
          <p:nvPr/>
        </p:nvSpPr>
        <p:spPr>
          <a:xfrm>
            <a:off x="6804212" y="1529873"/>
            <a:ext cx="4894460" cy="430887"/>
          </a:xfrm>
          <a:prstGeom prst="rect">
            <a:avLst/>
          </a:prstGeom>
          <a:noFill/>
        </p:spPr>
        <p:txBody>
          <a:bodyPr wrap="square">
            <a:spAutoFit/>
          </a:bodyPr>
          <a:lstStyle/>
          <a:p>
            <a:pPr indent="228600" algn="just"/>
            <a:r>
              <a:rPr lang="pt-BR" sz="2200" dirty="0">
                <a:effectLst/>
                <a:latin typeface="Arial Narrow" panose="020B0606020202030204" pitchFamily="34" charset="0"/>
                <a:ea typeface="Calibri" panose="020F0502020204030204" pitchFamily="34" charset="0"/>
              </a:rPr>
              <a:t>Vamos estudar um pouco? Bons estudos!</a:t>
            </a:r>
          </a:p>
        </p:txBody>
      </p:sp>
      <p:pic>
        <p:nvPicPr>
          <p:cNvPr id="5" name="Imagem 4">
            <a:extLst>
              <a:ext uri="{FF2B5EF4-FFF2-40B4-BE49-F238E27FC236}">
                <a16:creationId xmlns:a16="http://schemas.microsoft.com/office/drawing/2014/main" id="{2BB5CD67-DC4F-F556-5680-BEB95F7802BF}"/>
              </a:ext>
            </a:extLst>
          </p:cNvPr>
          <p:cNvPicPr>
            <a:picLocks noChangeAspect="1"/>
          </p:cNvPicPr>
          <p:nvPr/>
        </p:nvPicPr>
        <p:blipFill>
          <a:blip r:embed="rId2"/>
          <a:stretch>
            <a:fillRect/>
          </a:stretch>
        </p:blipFill>
        <p:spPr>
          <a:xfrm>
            <a:off x="1956547" y="2177645"/>
            <a:ext cx="8278906" cy="4646026"/>
          </a:xfrm>
          <a:prstGeom prst="rect">
            <a:avLst/>
          </a:prstGeom>
        </p:spPr>
      </p:pic>
      <p:sp>
        <p:nvSpPr>
          <p:cNvPr id="6" name="Seta: para Baixo 5">
            <a:extLst>
              <a:ext uri="{FF2B5EF4-FFF2-40B4-BE49-F238E27FC236}">
                <a16:creationId xmlns:a16="http://schemas.microsoft.com/office/drawing/2014/main" id="{DDE246FB-E168-B25C-41E2-35ECD036A96B}"/>
              </a:ext>
            </a:extLst>
          </p:cNvPr>
          <p:cNvSpPr/>
          <p:nvPr/>
        </p:nvSpPr>
        <p:spPr>
          <a:xfrm>
            <a:off x="5853684" y="728212"/>
            <a:ext cx="484632" cy="1446550"/>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42060905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91B129-0A11-C220-0836-AB809CA1333B}"/>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ED89194B-B4C7-77E6-8F14-573972AAB705}"/>
              </a:ext>
            </a:extLst>
          </p:cNvPr>
          <p:cNvSpPr txBox="1"/>
          <p:nvPr/>
        </p:nvSpPr>
        <p:spPr>
          <a:xfrm>
            <a:off x="116541" y="846328"/>
            <a:ext cx="5746377" cy="4832092"/>
          </a:xfrm>
          <a:prstGeom prst="rect">
            <a:avLst/>
          </a:prstGeom>
          <a:noFill/>
        </p:spPr>
        <p:txBody>
          <a:bodyPr wrap="square">
            <a:spAutoFit/>
          </a:bodyPr>
          <a:lstStyle/>
          <a:p>
            <a:pPr indent="228600" algn="just"/>
            <a:r>
              <a:rPr lang="pt-BR" sz="2200" dirty="0">
                <a:effectLst/>
                <a:latin typeface="Arial Narrow" panose="020B0606020202030204" pitchFamily="34" charset="0"/>
                <a:ea typeface="Calibri" panose="020F0502020204030204" pitchFamily="34" charset="0"/>
              </a:rPr>
              <a:t>O que é o eletromagnetismo?</a:t>
            </a:r>
          </a:p>
          <a:p>
            <a:pPr indent="228600" algn="just"/>
            <a:r>
              <a:rPr lang="pt-BR" sz="2200" dirty="0">
                <a:effectLst/>
                <a:latin typeface="Arial Narrow" panose="020B0606020202030204" pitchFamily="34" charset="0"/>
                <a:ea typeface="Calibri" panose="020F0502020204030204" pitchFamily="34" charset="0"/>
              </a:rPr>
              <a:t> </a:t>
            </a:r>
          </a:p>
          <a:p>
            <a:pPr indent="457200" algn="just"/>
            <a:r>
              <a:rPr lang="pt-BR" sz="2200" dirty="0">
                <a:effectLst/>
                <a:latin typeface="Arial Narrow" panose="020B0606020202030204" pitchFamily="34" charset="0"/>
                <a:ea typeface="Calibri" panose="020F0502020204030204" pitchFamily="34" charset="0"/>
              </a:rPr>
              <a:t>	É a área da física que estuda a relação entre as forças elétricas e as forças magnéticas. Durante muito tempo, cientistas achavam que a eletricidade e o magnetismo eram fenômenos completamente separados, mas hoje sabemos que eles são duas faces da mesma moeda: a </a:t>
            </a:r>
            <a:r>
              <a:rPr lang="pt-BR" sz="2200" b="1" dirty="0">
                <a:effectLst/>
                <a:latin typeface="Arial Narrow" panose="020B0606020202030204" pitchFamily="34" charset="0"/>
                <a:ea typeface="Calibri" panose="020F0502020204030204" pitchFamily="34" charset="0"/>
              </a:rPr>
              <a:t>força eletromagnética</a:t>
            </a:r>
            <a:r>
              <a:rPr lang="pt-BR" sz="2200" dirty="0">
                <a:effectLst/>
                <a:latin typeface="Arial Narrow" panose="020B0606020202030204" pitchFamily="34" charset="0"/>
                <a:ea typeface="Calibri" panose="020F0502020204030204" pitchFamily="34" charset="0"/>
              </a:rPr>
              <a:t> (uma das quatro forças fundamentais do universo).</a:t>
            </a:r>
          </a:p>
          <a:p>
            <a:pPr indent="457200" algn="just"/>
            <a:endParaRPr lang="pt-BR" sz="2200" dirty="0">
              <a:effectLst/>
              <a:latin typeface="Arial Narrow" panose="020B0606020202030204" pitchFamily="34" charset="0"/>
              <a:ea typeface="Calibri" panose="020F0502020204030204" pitchFamily="34" charset="0"/>
            </a:endParaRPr>
          </a:p>
          <a:p>
            <a:pPr indent="457200" algn="just"/>
            <a:r>
              <a:rPr lang="pt-BR" sz="2200" dirty="0">
                <a:effectLst/>
                <a:latin typeface="Arial Narrow" panose="020B0606020202030204" pitchFamily="34" charset="0"/>
                <a:ea typeface="Calibri" panose="020F0502020204030204" pitchFamily="34" charset="0"/>
              </a:rPr>
              <a:t>	Como já conheces um pouco sobre eletricidade e suas aplicações, cargas, forças, campos,  correntes, potenciais elétricos etc. falemos sobre o magnetismo e suas aplicações.</a:t>
            </a:r>
          </a:p>
        </p:txBody>
      </p:sp>
      <p:pic>
        <p:nvPicPr>
          <p:cNvPr id="4" name="Imagem 3">
            <a:extLst>
              <a:ext uri="{FF2B5EF4-FFF2-40B4-BE49-F238E27FC236}">
                <a16:creationId xmlns:a16="http://schemas.microsoft.com/office/drawing/2014/main" id="{C994635C-704B-FA52-0D1C-2F22E39F9E15}"/>
              </a:ext>
            </a:extLst>
          </p:cNvPr>
          <p:cNvPicPr>
            <a:picLocks noChangeAspect="1"/>
          </p:cNvPicPr>
          <p:nvPr/>
        </p:nvPicPr>
        <p:blipFill>
          <a:blip r:embed="rId2"/>
          <a:stretch>
            <a:fillRect/>
          </a:stretch>
        </p:blipFill>
        <p:spPr>
          <a:xfrm>
            <a:off x="6203577" y="720822"/>
            <a:ext cx="3449665" cy="731460"/>
          </a:xfrm>
          <a:prstGeom prst="rect">
            <a:avLst/>
          </a:prstGeom>
        </p:spPr>
      </p:pic>
      <p:sp>
        <p:nvSpPr>
          <p:cNvPr id="6" name="CaixaDeTexto 5">
            <a:extLst>
              <a:ext uri="{FF2B5EF4-FFF2-40B4-BE49-F238E27FC236}">
                <a16:creationId xmlns:a16="http://schemas.microsoft.com/office/drawing/2014/main" id="{1CDD8675-42B7-D376-6EBA-2D4226D39CD0}"/>
              </a:ext>
            </a:extLst>
          </p:cNvPr>
          <p:cNvSpPr txBox="1"/>
          <p:nvPr/>
        </p:nvSpPr>
        <p:spPr>
          <a:xfrm>
            <a:off x="6203576" y="1452282"/>
            <a:ext cx="4966447" cy="769441"/>
          </a:xfrm>
          <a:prstGeom prst="rect">
            <a:avLst/>
          </a:prstGeom>
          <a:noFill/>
        </p:spPr>
        <p:txBody>
          <a:bodyPr wrap="square">
            <a:spAutoFit/>
          </a:bodyPr>
          <a:lstStyle/>
          <a:p>
            <a:pPr indent="228600" algn="just"/>
            <a:r>
              <a:rPr lang="pt-BR" sz="2200" b="1" i="1" dirty="0">
                <a:effectLst/>
                <a:latin typeface="Arial Narrow" panose="020B0606020202030204" pitchFamily="34" charset="0"/>
                <a:ea typeface="Calibri" panose="020F0502020204030204" pitchFamily="34" charset="0"/>
              </a:rPr>
              <a:t>Leia o texto</a:t>
            </a:r>
            <a:endParaRPr lang="pt-BR" sz="2200" i="1" dirty="0">
              <a:effectLst/>
              <a:latin typeface="Arial Narrow" panose="020B0606020202030204" pitchFamily="34" charset="0"/>
              <a:ea typeface="Calibri" panose="020F0502020204030204" pitchFamily="34" charset="0"/>
            </a:endParaRPr>
          </a:p>
          <a:p>
            <a:pPr indent="228600" algn="just"/>
            <a:r>
              <a:rPr lang="pt-BR" sz="2200" b="1" dirty="0">
                <a:effectLst/>
                <a:latin typeface="Arial Narrow" panose="020B0606020202030204" pitchFamily="34" charset="0"/>
                <a:ea typeface="Calibri" panose="020F0502020204030204" pitchFamily="34" charset="0"/>
              </a:rPr>
              <a:t>Texto I</a:t>
            </a:r>
            <a:endParaRPr lang="pt-BR" sz="2200" dirty="0">
              <a:effectLst/>
              <a:latin typeface="Arial Narrow" panose="020B0606020202030204" pitchFamily="34" charset="0"/>
              <a:ea typeface="Calibri" panose="020F0502020204030204" pitchFamily="34" charset="0"/>
            </a:endParaRPr>
          </a:p>
        </p:txBody>
      </p:sp>
      <p:sp>
        <p:nvSpPr>
          <p:cNvPr id="8" name="CaixaDeTexto 7">
            <a:extLst>
              <a:ext uri="{FF2B5EF4-FFF2-40B4-BE49-F238E27FC236}">
                <a16:creationId xmlns:a16="http://schemas.microsoft.com/office/drawing/2014/main" id="{E003FB28-E760-1B3E-F49C-AB55FBF6BF79}"/>
              </a:ext>
            </a:extLst>
          </p:cNvPr>
          <p:cNvSpPr txBox="1"/>
          <p:nvPr/>
        </p:nvSpPr>
        <p:spPr>
          <a:xfrm>
            <a:off x="6203576" y="2174065"/>
            <a:ext cx="5746377" cy="2462213"/>
          </a:xfrm>
          <a:prstGeom prst="rect">
            <a:avLst/>
          </a:prstGeom>
          <a:noFill/>
        </p:spPr>
        <p:txBody>
          <a:bodyPr wrap="square">
            <a:spAutoFit/>
          </a:bodyPr>
          <a:lstStyle/>
          <a:p>
            <a:pPr indent="228600" algn="ctr"/>
            <a:r>
              <a:rPr lang="pt-BR" sz="2200" b="1" dirty="0">
                <a:effectLst/>
                <a:latin typeface="Arial Narrow" panose="020B0606020202030204" pitchFamily="34" charset="0"/>
                <a:ea typeface="Calibri" panose="020F0502020204030204" pitchFamily="34" charset="0"/>
              </a:rPr>
              <a:t>Magnetismo</a:t>
            </a:r>
            <a:endParaRPr lang="pt-BR" sz="2200" dirty="0">
              <a:effectLst/>
              <a:latin typeface="Arial Narrow" panose="020B0606020202030204" pitchFamily="34" charset="0"/>
              <a:ea typeface="Calibri" panose="020F0502020204030204" pitchFamily="34" charset="0"/>
            </a:endParaRPr>
          </a:p>
          <a:p>
            <a:pPr indent="228600" algn="just"/>
            <a:r>
              <a:rPr lang="pt-BR" sz="2200" dirty="0">
                <a:effectLst/>
                <a:latin typeface="Arial Narrow" panose="020B0606020202030204" pitchFamily="34" charset="0"/>
                <a:ea typeface="Calibri" panose="020F0502020204030204" pitchFamily="34" charset="0"/>
              </a:rPr>
              <a:t> </a:t>
            </a:r>
          </a:p>
          <a:p>
            <a:pPr algn="just"/>
            <a:r>
              <a:rPr lang="pt-BR" sz="2200" dirty="0">
                <a:effectLst/>
                <a:latin typeface="Arial Narrow" panose="020B0606020202030204" pitchFamily="34" charset="0"/>
                <a:ea typeface="Calibri" panose="020F0502020204030204" pitchFamily="34" charset="0"/>
                <a:cs typeface="Calibri" panose="020F0502020204030204" pitchFamily="34" charset="0"/>
              </a:rPr>
              <a:t>	O </a:t>
            </a:r>
            <a:r>
              <a:rPr lang="pt-BR" sz="2200" b="1" dirty="0">
                <a:effectLst/>
                <a:latin typeface="Arial Narrow" panose="020B0606020202030204" pitchFamily="34" charset="0"/>
                <a:ea typeface="Calibri" panose="020F0502020204030204" pitchFamily="34" charset="0"/>
                <a:cs typeface="Calibri" panose="020F0502020204030204" pitchFamily="34" charset="0"/>
              </a:rPr>
              <a:t>magnetismo</a:t>
            </a:r>
            <a:r>
              <a:rPr lang="pt-BR" sz="2200" dirty="0">
                <a:effectLst/>
                <a:latin typeface="Arial Narrow" panose="020B0606020202030204" pitchFamily="34" charset="0"/>
                <a:ea typeface="Calibri" panose="020F0502020204030204" pitchFamily="34" charset="0"/>
                <a:cs typeface="Calibri" panose="020F0502020204030204" pitchFamily="34" charset="0"/>
              </a:rPr>
              <a:t> é um dos fenômenos mais fascinantes da física, ditando desde o funcionamento da bússola que guiou os navegadores no passado até a tecnologia dos discos rígidos e dos trens de levitação magnética (</a:t>
            </a:r>
            <a:r>
              <a:rPr lang="pt-BR" sz="2200" dirty="0" err="1">
                <a:effectLst/>
                <a:latin typeface="Arial Narrow" panose="020B0606020202030204" pitchFamily="34" charset="0"/>
                <a:ea typeface="Calibri" panose="020F0502020204030204" pitchFamily="34" charset="0"/>
                <a:cs typeface="Calibri" panose="020F0502020204030204" pitchFamily="34" charset="0"/>
              </a:rPr>
              <a:t>Maglev</a:t>
            </a:r>
            <a:r>
              <a:rPr lang="pt-BR" sz="2200" dirty="0">
                <a:effectLst/>
                <a:latin typeface="Arial Narrow" panose="020B0606020202030204" pitchFamily="34" charset="0"/>
                <a:ea typeface="Calibri" panose="020F0502020204030204" pitchFamily="34" charset="0"/>
                <a:cs typeface="Calibri" panose="020F0502020204030204" pitchFamily="34" charset="0"/>
              </a:rPr>
              <a:t>) de hoje.</a:t>
            </a:r>
            <a:endParaRPr lang="pt-BR" sz="2200" dirty="0">
              <a:latin typeface="Arial Narrow" panose="020B0606020202030204" pitchFamily="34" charset="0"/>
            </a:endParaRPr>
          </a:p>
        </p:txBody>
      </p:sp>
      <p:sp>
        <p:nvSpPr>
          <p:cNvPr id="9" name="Retângulo 8">
            <a:extLst>
              <a:ext uri="{FF2B5EF4-FFF2-40B4-BE49-F238E27FC236}">
                <a16:creationId xmlns:a16="http://schemas.microsoft.com/office/drawing/2014/main" id="{42DA0078-B050-B8DF-DC1E-D0301EEFA948}"/>
              </a:ext>
            </a:extLst>
          </p:cNvPr>
          <p:cNvSpPr/>
          <p:nvPr/>
        </p:nvSpPr>
        <p:spPr>
          <a:xfrm>
            <a:off x="6329084" y="4778188"/>
            <a:ext cx="5620869" cy="1855694"/>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pt-BR"/>
          </a:p>
        </p:txBody>
      </p:sp>
      <p:sp>
        <p:nvSpPr>
          <p:cNvPr id="10" name="Smiley 9">
            <a:extLst>
              <a:ext uri="{FF2B5EF4-FFF2-40B4-BE49-F238E27FC236}">
                <a16:creationId xmlns:a16="http://schemas.microsoft.com/office/drawing/2014/main" id="{80D7160A-B899-8479-42AC-4DC9D24206A9}"/>
              </a:ext>
            </a:extLst>
          </p:cNvPr>
          <p:cNvSpPr/>
          <p:nvPr/>
        </p:nvSpPr>
        <p:spPr>
          <a:xfrm>
            <a:off x="6355979" y="4805080"/>
            <a:ext cx="295835" cy="331694"/>
          </a:xfrm>
          <a:prstGeom prst="smileyFac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10994975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098BDB-50B1-FD22-ADDD-AFFF7A89B508}"/>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E6E5D0AB-954D-9316-F66F-A49B5EE2C07B}"/>
              </a:ext>
            </a:extLst>
          </p:cNvPr>
          <p:cNvPicPr>
            <a:picLocks noChangeAspect="1"/>
          </p:cNvPicPr>
          <p:nvPr/>
        </p:nvPicPr>
        <p:blipFill>
          <a:blip r:embed="rId2"/>
          <a:stretch>
            <a:fillRect/>
          </a:stretch>
        </p:blipFill>
        <p:spPr>
          <a:xfrm>
            <a:off x="639538" y="871611"/>
            <a:ext cx="4853577" cy="4776153"/>
          </a:xfrm>
          <a:prstGeom prst="rect">
            <a:avLst/>
          </a:prstGeom>
        </p:spPr>
      </p:pic>
      <p:sp>
        <p:nvSpPr>
          <p:cNvPr id="4" name="CaixaDeTexto 3">
            <a:extLst>
              <a:ext uri="{FF2B5EF4-FFF2-40B4-BE49-F238E27FC236}">
                <a16:creationId xmlns:a16="http://schemas.microsoft.com/office/drawing/2014/main" id="{A8AFF231-3D4A-050B-722C-0A506B8ABEFE}"/>
              </a:ext>
            </a:extLst>
          </p:cNvPr>
          <p:cNvSpPr txBox="1"/>
          <p:nvPr/>
        </p:nvSpPr>
        <p:spPr>
          <a:xfrm>
            <a:off x="233082" y="5524724"/>
            <a:ext cx="5755342" cy="461665"/>
          </a:xfrm>
          <a:prstGeom prst="rect">
            <a:avLst/>
          </a:prstGeom>
          <a:noFill/>
        </p:spPr>
        <p:txBody>
          <a:bodyPr wrap="square">
            <a:spAutoFit/>
          </a:bodyPr>
          <a:lstStyle/>
          <a:p>
            <a:pPr marL="228600" indent="228600" algn="r"/>
            <a:r>
              <a:rPr lang="pt-BR" sz="1200" dirty="0">
                <a:effectLst/>
                <a:latin typeface="Arial Narrow" panose="020B0606020202030204" pitchFamily="34" charset="0"/>
                <a:ea typeface="Calibri" panose="020F0502020204030204" pitchFamily="34" charset="0"/>
              </a:rPr>
              <a:t>Disponível em: </a:t>
            </a:r>
            <a:r>
              <a:rPr lang="pt-BR" sz="1200" dirty="0">
                <a:effectLst/>
                <a:latin typeface="Arial Narrow" panose="020B0606020202030204" pitchFamily="34" charset="0"/>
                <a:ea typeface="Calibri" panose="020F0502020204030204" pitchFamily="34" charset="0"/>
                <a:hlinkClick r:id="rId3">
                  <a:extLst>
                    <a:ext uri="{A12FA001-AC4F-418D-AE19-62706E023703}">
                      <ahyp:hlinkClr xmlns:ahyp="http://schemas.microsoft.com/office/drawing/2018/hyperlinkcolor" val="tx"/>
                    </a:ext>
                  </a:extLst>
                </a:hlinkClick>
              </a:rPr>
              <a:t>https://www.mercadolivre.com.br/jiaxi-bussola-de-mo-magnetica-de-bolso-6-</a:t>
            </a:r>
            <a:r>
              <a:rPr lang="pt-BR" sz="1200" dirty="0">
                <a:effectLst/>
                <a:latin typeface="Arial Narrow" panose="020B0606020202030204" pitchFamily="34" charset="0"/>
                <a:ea typeface="Calibri" panose="020F0502020204030204" pitchFamily="34" charset="0"/>
              </a:rPr>
              <a:t>. Acesso em: 2 junho 2026.</a:t>
            </a:r>
            <a:endParaRPr lang="pt-BR" sz="1200" dirty="0">
              <a:effectLst/>
              <a:latin typeface="Calibri" panose="020F0502020204030204" pitchFamily="34" charset="0"/>
              <a:ea typeface="Calibri" panose="020F0502020204030204" pitchFamily="34" charset="0"/>
            </a:endParaRPr>
          </a:p>
        </p:txBody>
      </p:sp>
      <p:pic>
        <p:nvPicPr>
          <p:cNvPr id="5" name="Imagem 4">
            <a:extLst>
              <a:ext uri="{FF2B5EF4-FFF2-40B4-BE49-F238E27FC236}">
                <a16:creationId xmlns:a16="http://schemas.microsoft.com/office/drawing/2014/main" id="{CB099ED1-7397-D4DA-394F-D5BD1086BC95}"/>
              </a:ext>
            </a:extLst>
          </p:cNvPr>
          <p:cNvPicPr>
            <a:picLocks noChangeAspect="1"/>
          </p:cNvPicPr>
          <p:nvPr/>
        </p:nvPicPr>
        <p:blipFill>
          <a:blip r:embed="rId4"/>
          <a:stretch>
            <a:fillRect/>
          </a:stretch>
        </p:blipFill>
        <p:spPr>
          <a:xfrm>
            <a:off x="6178097" y="746105"/>
            <a:ext cx="5881443" cy="3834860"/>
          </a:xfrm>
          <a:prstGeom prst="rect">
            <a:avLst/>
          </a:prstGeom>
        </p:spPr>
      </p:pic>
      <p:sp>
        <p:nvSpPr>
          <p:cNvPr id="7" name="CaixaDeTexto 6">
            <a:extLst>
              <a:ext uri="{FF2B5EF4-FFF2-40B4-BE49-F238E27FC236}">
                <a16:creationId xmlns:a16="http://schemas.microsoft.com/office/drawing/2014/main" id="{D973184E-0AEF-B603-0DCC-A1A381F4A01D}"/>
              </a:ext>
            </a:extLst>
          </p:cNvPr>
          <p:cNvSpPr txBox="1"/>
          <p:nvPr/>
        </p:nvSpPr>
        <p:spPr>
          <a:xfrm>
            <a:off x="6162419" y="4494948"/>
            <a:ext cx="6096000" cy="461665"/>
          </a:xfrm>
          <a:prstGeom prst="rect">
            <a:avLst/>
          </a:prstGeom>
          <a:noFill/>
        </p:spPr>
        <p:txBody>
          <a:bodyPr wrap="square">
            <a:spAutoFit/>
          </a:bodyPr>
          <a:lstStyle/>
          <a:p>
            <a:pPr indent="228600" algn="r"/>
            <a:r>
              <a:rPr lang="pt-BR" sz="1200" dirty="0">
                <a:effectLst/>
                <a:latin typeface="Arial Narrow" panose="020B0606020202030204" pitchFamily="34" charset="0"/>
                <a:ea typeface="Calibri" panose="020F0502020204030204" pitchFamily="34" charset="0"/>
              </a:rPr>
              <a:t>Disponível em: </a:t>
            </a:r>
            <a:r>
              <a:rPr lang="pt-BR" sz="1200" u="sng" dirty="0">
                <a:effectLst/>
                <a:latin typeface="Arial Narrow" panose="020B0606020202030204" pitchFamily="34" charset="0"/>
                <a:ea typeface="Calibri" panose="020F0502020204030204" pitchFamily="34" charset="0"/>
                <a:hlinkClick r:id="rId5">
                  <a:extLst>
                    <a:ext uri="{A12FA001-AC4F-418D-AE19-62706E023703}">
                      <ahyp:hlinkClr xmlns:ahyp="http://schemas.microsoft.com/office/drawing/2018/hyperlinkcolor" val="tx"/>
                    </a:ext>
                  </a:extLst>
                </a:hlinkClick>
              </a:rPr>
              <a:t>https://www.tripadvisor.com.br/Attraction_Review-g308272-d9594458-Reviews-Maglev_Transportation-Shanghai.html</a:t>
            </a:r>
            <a:r>
              <a:rPr lang="pt-BR" sz="1200" dirty="0">
                <a:effectLst/>
                <a:latin typeface="Arial Narrow" panose="020B0606020202030204" pitchFamily="34" charset="0"/>
                <a:ea typeface="Calibri" panose="020F0502020204030204" pitchFamily="34" charset="0"/>
              </a:rPr>
              <a:t>. Acesso em: 2 junho 2026.</a:t>
            </a:r>
            <a:endParaRPr lang="pt-BR" sz="12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39267671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595BFA-904B-39C1-B0D6-C4046218D8B6}"/>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CBF698D5-CAF6-4D46-70FF-F74AFA35F3B3}"/>
              </a:ext>
            </a:extLst>
          </p:cNvPr>
          <p:cNvSpPr txBox="1"/>
          <p:nvPr/>
        </p:nvSpPr>
        <p:spPr>
          <a:xfrm>
            <a:off x="170330" y="502944"/>
            <a:ext cx="5773270" cy="2462213"/>
          </a:xfrm>
          <a:prstGeom prst="rect">
            <a:avLst/>
          </a:prstGeom>
          <a:noFill/>
        </p:spPr>
        <p:txBody>
          <a:bodyPr wrap="square">
            <a:spAutoFit/>
          </a:bodyPr>
          <a:lstStyle/>
          <a:p>
            <a:pPr indent="457200" algn="just"/>
            <a:r>
              <a:rPr lang="pt-BR" sz="2200" dirty="0">
                <a:effectLst/>
                <a:latin typeface="Arial Narrow" panose="020B0606020202030204" pitchFamily="34" charset="0"/>
                <a:ea typeface="Calibri" panose="020F0502020204030204" pitchFamily="34" charset="0"/>
              </a:rPr>
              <a:t>Ao falar de magnetismo, o assunto remonta aos tempos antigos da Grécia antiga. Por meio da descoberta de uma pedra que se tratava de um mineral de ferro (óxido de ferro), pode-se perceber que ela tinha propriedades de atrair o ferro. Mais tarde, foi denominada magnetita que tem sua fórmula química Fe</a:t>
            </a:r>
            <a:r>
              <a:rPr lang="pt-BR" sz="2200" baseline="-25000" dirty="0">
                <a:effectLst/>
                <a:latin typeface="Arial Narrow" panose="020B0606020202030204" pitchFamily="34" charset="0"/>
                <a:ea typeface="Calibri" panose="020F0502020204030204" pitchFamily="34" charset="0"/>
              </a:rPr>
              <a:t>3</a:t>
            </a:r>
            <a:r>
              <a:rPr lang="pt-BR" sz="2200" dirty="0">
                <a:effectLst/>
                <a:latin typeface="Arial Narrow" panose="020B0606020202030204" pitchFamily="34" charset="0"/>
                <a:ea typeface="Calibri" panose="020F0502020204030204" pitchFamily="34" charset="0"/>
              </a:rPr>
              <a:t>O</a:t>
            </a:r>
            <a:r>
              <a:rPr lang="pt-BR" sz="2200" baseline="-25000" dirty="0">
                <a:effectLst/>
                <a:latin typeface="Arial Narrow" panose="020B0606020202030204" pitchFamily="34" charset="0"/>
                <a:ea typeface="Calibri" panose="020F0502020204030204" pitchFamily="34" charset="0"/>
              </a:rPr>
              <a:t>4.</a:t>
            </a:r>
            <a:endParaRPr lang="pt-BR" sz="2200" dirty="0">
              <a:effectLst/>
              <a:latin typeface="Calibri" panose="020F0502020204030204" pitchFamily="34" charset="0"/>
              <a:ea typeface="Calibri" panose="020F0502020204030204" pitchFamily="34" charset="0"/>
            </a:endParaRPr>
          </a:p>
        </p:txBody>
      </p:sp>
      <p:pic>
        <p:nvPicPr>
          <p:cNvPr id="4" name="Imagem 3">
            <a:extLst>
              <a:ext uri="{FF2B5EF4-FFF2-40B4-BE49-F238E27FC236}">
                <a16:creationId xmlns:a16="http://schemas.microsoft.com/office/drawing/2014/main" id="{0EF40E9D-4CF3-67C5-11D4-C686600F17B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429198" y="2956540"/>
            <a:ext cx="3419942" cy="3596659"/>
          </a:xfrm>
          <a:prstGeom prst="rect">
            <a:avLst/>
          </a:prstGeom>
          <a:noFill/>
          <a:ln>
            <a:noFill/>
          </a:ln>
        </p:spPr>
      </p:pic>
      <p:pic>
        <p:nvPicPr>
          <p:cNvPr id="7" name="Imagem 6">
            <a:extLst>
              <a:ext uri="{FF2B5EF4-FFF2-40B4-BE49-F238E27FC236}">
                <a16:creationId xmlns:a16="http://schemas.microsoft.com/office/drawing/2014/main" id="{369177EB-88D9-E8FD-C598-C465A02B407E}"/>
              </a:ext>
            </a:extLst>
          </p:cNvPr>
          <p:cNvPicPr>
            <a:picLocks noChangeAspect="1"/>
          </p:cNvPicPr>
          <p:nvPr/>
        </p:nvPicPr>
        <p:blipFill>
          <a:blip r:embed="rId3"/>
          <a:stretch>
            <a:fillRect/>
          </a:stretch>
        </p:blipFill>
        <p:spPr>
          <a:xfrm>
            <a:off x="6606990" y="601834"/>
            <a:ext cx="4787151" cy="5736860"/>
          </a:xfrm>
          <a:prstGeom prst="rect">
            <a:avLst/>
          </a:prstGeom>
        </p:spPr>
      </p:pic>
      <p:sp>
        <p:nvSpPr>
          <p:cNvPr id="9" name="CaixaDeTexto 8">
            <a:extLst>
              <a:ext uri="{FF2B5EF4-FFF2-40B4-BE49-F238E27FC236}">
                <a16:creationId xmlns:a16="http://schemas.microsoft.com/office/drawing/2014/main" id="{30AED1A8-5FF0-6A8B-81D1-AC3900561BB4}"/>
              </a:ext>
            </a:extLst>
          </p:cNvPr>
          <p:cNvSpPr txBox="1"/>
          <p:nvPr/>
        </p:nvSpPr>
        <p:spPr>
          <a:xfrm>
            <a:off x="5298141" y="6256166"/>
            <a:ext cx="6096000" cy="461665"/>
          </a:xfrm>
          <a:prstGeom prst="rect">
            <a:avLst/>
          </a:prstGeom>
          <a:noFill/>
        </p:spPr>
        <p:txBody>
          <a:bodyPr wrap="square">
            <a:spAutoFit/>
          </a:bodyPr>
          <a:lstStyle/>
          <a:p>
            <a:pPr indent="228600" algn="r"/>
            <a:r>
              <a:rPr lang="pt-BR" sz="1200" dirty="0">
                <a:effectLst/>
                <a:latin typeface="Arial Narrow" panose="020B0606020202030204" pitchFamily="34" charset="0"/>
                <a:ea typeface="Calibri" panose="020F0502020204030204" pitchFamily="34" charset="0"/>
              </a:rPr>
              <a:t>Disponível em: </a:t>
            </a:r>
            <a:r>
              <a:rPr lang="pt-BR" sz="1200" u="sng" dirty="0">
                <a:effectLst/>
                <a:latin typeface="Arial Narrow" panose="020B0606020202030204" pitchFamily="34" charset="0"/>
                <a:ea typeface="Calibri" panose="020F0502020204030204" pitchFamily="34" charset="0"/>
                <a:hlinkClick r:id="rId4">
                  <a:extLst>
                    <a:ext uri="{A12FA001-AC4F-418D-AE19-62706E023703}">
                      <ahyp:hlinkClr xmlns:ahyp="http://schemas.microsoft.com/office/drawing/2018/hyperlinkcolor" val="tx"/>
                    </a:ext>
                  </a:extLst>
                </a:hlinkClick>
              </a:rPr>
              <a:t>https://pt.wikipedia.org/wiki/Magnetita</a:t>
            </a:r>
            <a:r>
              <a:rPr lang="pt-BR" sz="1200" dirty="0">
                <a:effectLst/>
                <a:latin typeface="Arial Narrow" panose="020B0606020202030204" pitchFamily="34" charset="0"/>
                <a:ea typeface="Calibri" panose="020F0502020204030204" pitchFamily="34" charset="0"/>
              </a:rPr>
              <a:t>. </a:t>
            </a:r>
          </a:p>
          <a:p>
            <a:pPr indent="228600" algn="r"/>
            <a:r>
              <a:rPr lang="pt-BR" sz="1200" dirty="0">
                <a:effectLst/>
                <a:latin typeface="Arial Narrow" panose="020B0606020202030204" pitchFamily="34" charset="0"/>
                <a:ea typeface="Calibri" panose="020F0502020204030204" pitchFamily="34" charset="0"/>
              </a:rPr>
              <a:t>Acesso em; 2 junho 2026.</a:t>
            </a:r>
          </a:p>
        </p:txBody>
      </p:sp>
    </p:spTree>
    <p:extLst>
      <p:ext uri="{BB962C8B-B14F-4D97-AF65-F5344CB8AC3E}">
        <p14:creationId xmlns:p14="http://schemas.microsoft.com/office/powerpoint/2010/main" val="40840829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94FCE5-DA0C-817F-C5A6-CC15A2698FC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8DAAACBB-3431-7D48-A628-9CE38158DBFE}"/>
              </a:ext>
            </a:extLst>
          </p:cNvPr>
          <p:cNvSpPr txBox="1"/>
          <p:nvPr/>
        </p:nvSpPr>
        <p:spPr>
          <a:xfrm>
            <a:off x="197223" y="1093311"/>
            <a:ext cx="5450542" cy="1107996"/>
          </a:xfrm>
          <a:prstGeom prst="rect">
            <a:avLst/>
          </a:prstGeom>
          <a:solidFill>
            <a:srgbClr val="FFFF00"/>
          </a:solidFill>
        </p:spPr>
        <p:txBody>
          <a:bodyPr wrap="square">
            <a:spAutoFit/>
          </a:bodyPr>
          <a:lstStyle/>
          <a:p>
            <a:pPr indent="228600" algn="ctr"/>
            <a:r>
              <a:rPr lang="pt-BR" sz="2200" dirty="0">
                <a:solidFill>
                  <a:srgbClr val="000000"/>
                </a:solidFill>
                <a:effectLst/>
                <a:latin typeface="Arial Narrow" panose="020B0606020202030204" pitchFamily="34" charset="0"/>
                <a:ea typeface="Calibri" panose="020F0502020204030204" pitchFamily="34" charset="0"/>
              </a:rPr>
              <a:t>“Tanto a magnetita quanto outros minerais que possuem propriedades magnéticas são denominados imãs naturais.”</a:t>
            </a:r>
            <a:r>
              <a:rPr lang="pt-BR" sz="2200" dirty="0">
                <a:effectLst/>
                <a:latin typeface="Arial Narrow" panose="020B0606020202030204" pitchFamily="34" charset="0"/>
                <a:ea typeface="Calibri" panose="020F0502020204030204" pitchFamily="34" charset="0"/>
              </a:rPr>
              <a:t>	</a:t>
            </a:r>
          </a:p>
        </p:txBody>
      </p:sp>
      <p:sp>
        <p:nvSpPr>
          <p:cNvPr id="4" name="CaixaDeTexto 3">
            <a:extLst>
              <a:ext uri="{FF2B5EF4-FFF2-40B4-BE49-F238E27FC236}">
                <a16:creationId xmlns:a16="http://schemas.microsoft.com/office/drawing/2014/main" id="{52F39FFD-B379-4326-D320-A9E239E51966}"/>
              </a:ext>
            </a:extLst>
          </p:cNvPr>
          <p:cNvSpPr txBox="1"/>
          <p:nvPr/>
        </p:nvSpPr>
        <p:spPr>
          <a:xfrm>
            <a:off x="197223" y="2545594"/>
            <a:ext cx="5450542" cy="3477875"/>
          </a:xfrm>
          <a:prstGeom prst="rect">
            <a:avLst/>
          </a:prstGeom>
          <a:noFill/>
        </p:spPr>
        <p:txBody>
          <a:bodyPr wrap="square">
            <a:spAutoFit/>
          </a:bodyPr>
          <a:lstStyle/>
          <a:p>
            <a:pPr indent="228600" algn="just"/>
            <a:r>
              <a:rPr lang="pt-BR" sz="2200" dirty="0">
                <a:effectLst/>
                <a:latin typeface="Arial Narrow" panose="020B0606020202030204" pitchFamily="34" charset="0"/>
                <a:ea typeface="Calibri" panose="020F0502020204030204" pitchFamily="34" charset="0"/>
              </a:rPr>
              <a:t> 	Já os imãs fabricados, são considerados imãs artificiais. Geralmente esses imãs são feitos a partir de níquel, cobalto, ferro, ligas especiais etc.</a:t>
            </a:r>
          </a:p>
          <a:p>
            <a:pPr indent="228600" algn="just"/>
            <a:r>
              <a:rPr lang="pt-BR" sz="2200" dirty="0">
                <a:effectLst/>
                <a:latin typeface="Arial Narrow" panose="020B0606020202030204" pitchFamily="34" charset="0"/>
                <a:ea typeface="Calibri" panose="020F0502020204030204" pitchFamily="34" charset="0"/>
              </a:rPr>
              <a:t> </a:t>
            </a:r>
          </a:p>
          <a:p>
            <a:pPr indent="228600" algn="just"/>
            <a:r>
              <a:rPr lang="pt-BR" sz="2200" dirty="0">
                <a:effectLst/>
                <a:latin typeface="Arial Narrow" panose="020B0606020202030204" pitchFamily="34" charset="0"/>
                <a:ea typeface="Calibri" panose="020F0502020204030204" pitchFamily="34" charset="0"/>
              </a:rPr>
              <a:t>	Atualmente, os ímãs se destacam em quase todos os meios que envolvem dispositivos eletrônicos, eletrodomésticos, como exemplo, micro-ondas, motores elétricos, microfones, alto-falantes, fechaduras magnéticas, brinquedos, cartões de débito e crédito magnéticos etc.</a:t>
            </a:r>
          </a:p>
        </p:txBody>
      </p:sp>
      <p:pic>
        <p:nvPicPr>
          <p:cNvPr id="5" name="Imagem 4">
            <a:extLst>
              <a:ext uri="{FF2B5EF4-FFF2-40B4-BE49-F238E27FC236}">
                <a16:creationId xmlns:a16="http://schemas.microsoft.com/office/drawing/2014/main" id="{A2FADC9B-D7B4-05D4-3A39-4C4AABB53142}"/>
              </a:ext>
            </a:extLst>
          </p:cNvPr>
          <p:cNvPicPr>
            <a:picLocks noChangeAspect="1"/>
          </p:cNvPicPr>
          <p:nvPr/>
        </p:nvPicPr>
        <p:blipFill>
          <a:blip r:embed="rId2"/>
          <a:stretch>
            <a:fillRect/>
          </a:stretch>
        </p:blipFill>
        <p:spPr>
          <a:xfrm>
            <a:off x="6375963" y="841037"/>
            <a:ext cx="5490259" cy="3677175"/>
          </a:xfrm>
          <a:prstGeom prst="rect">
            <a:avLst/>
          </a:prstGeom>
        </p:spPr>
      </p:pic>
      <p:sp>
        <p:nvSpPr>
          <p:cNvPr id="7" name="CaixaDeTexto 6">
            <a:extLst>
              <a:ext uri="{FF2B5EF4-FFF2-40B4-BE49-F238E27FC236}">
                <a16:creationId xmlns:a16="http://schemas.microsoft.com/office/drawing/2014/main" id="{B5DAA39C-2281-2C5B-E662-5F596EBE4388}"/>
              </a:ext>
            </a:extLst>
          </p:cNvPr>
          <p:cNvSpPr txBox="1"/>
          <p:nvPr/>
        </p:nvSpPr>
        <p:spPr>
          <a:xfrm>
            <a:off x="7906870" y="4518212"/>
            <a:ext cx="4025153" cy="276999"/>
          </a:xfrm>
          <a:prstGeom prst="rect">
            <a:avLst/>
          </a:prstGeom>
          <a:noFill/>
        </p:spPr>
        <p:txBody>
          <a:bodyPr wrap="square">
            <a:spAutoFit/>
          </a:bodyPr>
          <a:lstStyle/>
          <a:p>
            <a:pPr indent="228600" algn="r"/>
            <a:r>
              <a:rPr lang="pt-BR" sz="1200" dirty="0">
                <a:effectLst/>
                <a:latin typeface="Arial Narrow" panose="020B0606020202030204" pitchFamily="34" charset="0"/>
                <a:ea typeface="Calibri" panose="020F0502020204030204" pitchFamily="34" charset="0"/>
              </a:rPr>
              <a:t>Imagem IA</a:t>
            </a:r>
            <a:endParaRPr lang="pt-BR" sz="1200" dirty="0">
              <a:effectLst/>
              <a:latin typeface="Calibri" panose="020F0502020204030204" pitchFamily="34" charset="0"/>
              <a:ea typeface="Calibri" panose="020F0502020204030204" pitchFamily="34" charset="0"/>
            </a:endParaRPr>
          </a:p>
        </p:txBody>
      </p:sp>
      <p:sp>
        <p:nvSpPr>
          <p:cNvPr id="8" name="CaixaDeTexto 7">
            <a:extLst>
              <a:ext uri="{FF2B5EF4-FFF2-40B4-BE49-F238E27FC236}">
                <a16:creationId xmlns:a16="http://schemas.microsoft.com/office/drawing/2014/main" id="{42EFEC26-527A-6623-3BB2-037504BE2C18}"/>
              </a:ext>
            </a:extLst>
          </p:cNvPr>
          <p:cNvSpPr txBox="1"/>
          <p:nvPr/>
        </p:nvSpPr>
        <p:spPr>
          <a:xfrm>
            <a:off x="6194611" y="4908967"/>
            <a:ext cx="5737412" cy="1107996"/>
          </a:xfrm>
          <a:prstGeom prst="rect">
            <a:avLst/>
          </a:prstGeom>
          <a:noFill/>
        </p:spPr>
        <p:txBody>
          <a:bodyPr wrap="square">
            <a:spAutoFit/>
          </a:bodyPr>
          <a:lstStyle/>
          <a:p>
            <a:pPr indent="228600" algn="just"/>
            <a:r>
              <a:rPr lang="pt-BR" sz="2200" dirty="0">
                <a:effectLst/>
                <a:latin typeface="Arial Narrow" panose="020B0606020202030204" pitchFamily="34" charset="0"/>
                <a:ea typeface="Calibri" panose="020F0502020204030204" pitchFamily="34" charset="0"/>
              </a:rPr>
              <a:t>	Algumas características são observadas quando estamos a estudar o magnetismo. Tendo por exemplo o ímã:</a:t>
            </a:r>
            <a:endParaRPr lang="pt-BR" sz="22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17350695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1864C8-B9EA-9E5B-8185-FACFF4C9BE0A}"/>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40D304B5-BB30-F909-D429-E33625535A30}"/>
              </a:ext>
            </a:extLst>
          </p:cNvPr>
          <p:cNvSpPr txBox="1"/>
          <p:nvPr/>
        </p:nvSpPr>
        <p:spPr>
          <a:xfrm>
            <a:off x="89647" y="694330"/>
            <a:ext cx="5737412" cy="1107996"/>
          </a:xfrm>
          <a:prstGeom prst="rect">
            <a:avLst/>
          </a:prstGeom>
          <a:noFill/>
        </p:spPr>
        <p:txBody>
          <a:bodyPr wrap="square">
            <a:spAutoFit/>
          </a:bodyPr>
          <a:lstStyle/>
          <a:p>
            <a:pPr marL="342900" lvl="0" indent="-342900" algn="just">
              <a:buFont typeface="Symbol" panose="05050102010706020507" pitchFamily="18" charset="2"/>
              <a:buChar char=""/>
            </a:pPr>
            <a:r>
              <a:rPr lang="pt-BR" sz="2200" dirty="0">
                <a:effectLst/>
                <a:latin typeface="Arial Narrow" panose="020B0606020202030204" pitchFamily="34" charset="0"/>
                <a:ea typeface="Calibri" panose="020F0502020204030204" pitchFamily="34" charset="0"/>
              </a:rPr>
              <a:t>Todo ímã possui dois polos, que são inseparáveis. São chamados de Norte e Sul em consideração aos polos norte e sul geográficos.</a:t>
            </a:r>
            <a:endParaRPr lang="pt-BR" sz="2200" dirty="0">
              <a:effectLst/>
              <a:latin typeface="Calibri" panose="020F0502020204030204" pitchFamily="34" charset="0"/>
              <a:ea typeface="Calibri" panose="020F0502020204030204" pitchFamily="34" charset="0"/>
            </a:endParaRPr>
          </a:p>
        </p:txBody>
      </p:sp>
      <p:pic>
        <p:nvPicPr>
          <p:cNvPr id="6" name="Imagem 5">
            <a:extLst>
              <a:ext uri="{FF2B5EF4-FFF2-40B4-BE49-F238E27FC236}">
                <a16:creationId xmlns:a16="http://schemas.microsoft.com/office/drawing/2014/main" id="{80E0BBA0-369F-5DE2-1B4D-6351E88122D5}"/>
              </a:ext>
            </a:extLst>
          </p:cNvPr>
          <p:cNvPicPr>
            <a:picLocks noChangeAspect="1"/>
          </p:cNvPicPr>
          <p:nvPr/>
        </p:nvPicPr>
        <p:blipFill>
          <a:blip r:embed="rId2"/>
          <a:stretch>
            <a:fillRect/>
          </a:stretch>
        </p:blipFill>
        <p:spPr>
          <a:xfrm>
            <a:off x="868532" y="1767890"/>
            <a:ext cx="4179642" cy="4206117"/>
          </a:xfrm>
          <a:prstGeom prst="rect">
            <a:avLst/>
          </a:prstGeom>
        </p:spPr>
      </p:pic>
      <p:sp>
        <p:nvSpPr>
          <p:cNvPr id="8" name="CaixaDeTexto 7">
            <a:extLst>
              <a:ext uri="{FF2B5EF4-FFF2-40B4-BE49-F238E27FC236}">
                <a16:creationId xmlns:a16="http://schemas.microsoft.com/office/drawing/2014/main" id="{D66680F7-6564-A071-A2EB-3DF3A9053147}"/>
              </a:ext>
            </a:extLst>
          </p:cNvPr>
          <p:cNvSpPr txBox="1"/>
          <p:nvPr/>
        </p:nvSpPr>
        <p:spPr>
          <a:xfrm>
            <a:off x="347229" y="5974007"/>
            <a:ext cx="5222248" cy="769441"/>
          </a:xfrm>
          <a:prstGeom prst="rect">
            <a:avLst/>
          </a:prstGeom>
          <a:solidFill>
            <a:srgbClr val="FFFF00"/>
          </a:solidFill>
        </p:spPr>
        <p:txBody>
          <a:bodyPr wrap="square">
            <a:spAutoFit/>
          </a:bodyPr>
          <a:lstStyle/>
          <a:p>
            <a:pPr indent="228600" algn="ctr"/>
            <a:r>
              <a:rPr lang="pt-BR" sz="2200" b="1" dirty="0">
                <a:solidFill>
                  <a:srgbClr val="000000"/>
                </a:solidFill>
                <a:effectLst/>
                <a:latin typeface="Arial Narrow" panose="020B0606020202030204" pitchFamily="34" charset="0"/>
                <a:ea typeface="Calibri" panose="020F0502020204030204" pitchFamily="34" charset="0"/>
              </a:rPr>
              <a:t>“Super dica:</a:t>
            </a:r>
            <a:r>
              <a:rPr lang="pt-BR" sz="2200" dirty="0">
                <a:solidFill>
                  <a:srgbClr val="000000"/>
                </a:solidFill>
                <a:effectLst/>
                <a:latin typeface="Arial Narrow" panose="020B0606020202030204" pitchFamily="34" charset="0"/>
                <a:ea typeface="Calibri" panose="020F0502020204030204" pitchFamily="34" charset="0"/>
              </a:rPr>
              <a:t> Não existem monopolos magnéticos na natureza. Todo ímã é um dipolo.”</a:t>
            </a:r>
            <a:endParaRPr lang="pt-BR" sz="2200" dirty="0">
              <a:effectLst/>
              <a:latin typeface="Calibri" panose="020F0502020204030204" pitchFamily="34" charset="0"/>
              <a:ea typeface="Calibri" panose="020F0502020204030204" pitchFamily="34" charset="0"/>
            </a:endParaRPr>
          </a:p>
        </p:txBody>
      </p:sp>
      <p:sp>
        <p:nvSpPr>
          <p:cNvPr id="12" name="CaixaDeTexto 11">
            <a:extLst>
              <a:ext uri="{FF2B5EF4-FFF2-40B4-BE49-F238E27FC236}">
                <a16:creationId xmlns:a16="http://schemas.microsoft.com/office/drawing/2014/main" id="{4BD2DC4C-3FB3-0984-175D-82BDD8EE3DC0}"/>
              </a:ext>
            </a:extLst>
          </p:cNvPr>
          <p:cNvSpPr txBox="1"/>
          <p:nvPr/>
        </p:nvSpPr>
        <p:spPr>
          <a:xfrm>
            <a:off x="6212542" y="694330"/>
            <a:ext cx="5737412" cy="1107996"/>
          </a:xfrm>
          <a:prstGeom prst="rect">
            <a:avLst/>
          </a:prstGeom>
          <a:noFill/>
        </p:spPr>
        <p:txBody>
          <a:bodyPr wrap="square">
            <a:spAutoFit/>
          </a:bodyPr>
          <a:lstStyle/>
          <a:p>
            <a:pPr marL="342900" lvl="0" indent="-342900" algn="just">
              <a:buFont typeface="Symbol" panose="05050102010706020507" pitchFamily="18" charset="2"/>
              <a:buChar char=""/>
            </a:pPr>
            <a:r>
              <a:rPr lang="pt-BR" sz="2200" dirty="0">
                <a:effectLst/>
                <a:latin typeface="Arial Narrow" panose="020B0606020202030204" pitchFamily="34" charset="0"/>
                <a:ea typeface="Calibri" panose="020F0502020204030204" pitchFamily="34" charset="0"/>
              </a:rPr>
              <a:t>Os polos são inseparáveis. Não importa em quantas partes ele é dividido que, sempre surgirá um novo polo norte e sul em cada parte. </a:t>
            </a:r>
            <a:endParaRPr lang="pt-BR" sz="2200" dirty="0">
              <a:effectLst/>
              <a:latin typeface="Calibri" panose="020F0502020204030204" pitchFamily="34" charset="0"/>
              <a:ea typeface="Calibri" panose="020F0502020204030204" pitchFamily="34" charset="0"/>
            </a:endParaRPr>
          </a:p>
        </p:txBody>
      </p:sp>
      <p:pic>
        <p:nvPicPr>
          <p:cNvPr id="13" name="Imagem 12">
            <a:extLst>
              <a:ext uri="{FF2B5EF4-FFF2-40B4-BE49-F238E27FC236}">
                <a16:creationId xmlns:a16="http://schemas.microsoft.com/office/drawing/2014/main" id="{925F6565-5F81-5828-BECD-E243E80F8B6F}"/>
              </a:ext>
            </a:extLst>
          </p:cNvPr>
          <p:cNvPicPr>
            <a:picLocks noChangeAspect="1"/>
          </p:cNvPicPr>
          <p:nvPr/>
        </p:nvPicPr>
        <p:blipFill>
          <a:blip r:embed="rId3"/>
          <a:stretch>
            <a:fillRect/>
          </a:stretch>
        </p:blipFill>
        <p:spPr>
          <a:xfrm>
            <a:off x="6212542" y="2054761"/>
            <a:ext cx="5827075" cy="4395780"/>
          </a:xfrm>
          <a:prstGeom prst="rect">
            <a:avLst/>
          </a:prstGeom>
        </p:spPr>
      </p:pic>
    </p:spTree>
    <p:extLst>
      <p:ext uri="{BB962C8B-B14F-4D97-AF65-F5344CB8AC3E}">
        <p14:creationId xmlns:p14="http://schemas.microsoft.com/office/powerpoint/2010/main" val="14666395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14074E-FB9A-1C65-10E9-C49E6D7F5ABC}"/>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92B91737-BF35-736E-1D6D-A70270160CCB}"/>
              </a:ext>
            </a:extLst>
          </p:cNvPr>
          <p:cNvSpPr txBox="1"/>
          <p:nvPr/>
        </p:nvSpPr>
        <p:spPr>
          <a:xfrm>
            <a:off x="125506" y="642355"/>
            <a:ext cx="5862918" cy="3139321"/>
          </a:xfrm>
          <a:prstGeom prst="rect">
            <a:avLst/>
          </a:prstGeom>
          <a:noFill/>
        </p:spPr>
        <p:txBody>
          <a:bodyPr wrap="square">
            <a:spAutoFit/>
          </a:bodyPr>
          <a:lstStyle/>
          <a:p>
            <a:pPr marL="342900" lvl="0" indent="-342900" algn="just">
              <a:buFont typeface="Symbol" panose="05050102010706020507" pitchFamily="18" charset="2"/>
              <a:buChar char=""/>
            </a:pPr>
            <a:r>
              <a:rPr lang="pt-BR" sz="2200" dirty="0">
                <a:effectLst/>
                <a:latin typeface="Arial Narrow" panose="020B0606020202030204" pitchFamily="34" charset="0"/>
                <a:ea typeface="Calibri" panose="020F0502020204030204" pitchFamily="34" charset="0"/>
              </a:rPr>
              <a:t>A bússola tem uma agulha imantada que aponta sempre aproximadamente para o norte geográfico. Então essa ponta recebe o nome de polo norte do ímã e a outra ponta de polo sul.</a:t>
            </a:r>
          </a:p>
          <a:p>
            <a:pPr lvl="0" algn="just"/>
            <a:r>
              <a:rPr lang="pt-BR" sz="2200" dirty="0">
                <a:effectLst/>
                <a:latin typeface="Arial Narrow" panose="020B0606020202030204" pitchFamily="34" charset="0"/>
                <a:ea typeface="Calibri" panose="020F0502020204030204" pitchFamily="34" charset="0"/>
              </a:rPr>
              <a:t> </a:t>
            </a:r>
          </a:p>
          <a:p>
            <a:pPr lvl="0" algn="just"/>
            <a:r>
              <a:rPr lang="pt-BR" sz="2200" b="1" dirty="0">
                <a:effectLst/>
                <a:latin typeface="Arial Narrow" panose="020B0606020202030204" pitchFamily="34" charset="0"/>
                <a:ea typeface="Calibri" panose="020F0502020204030204" pitchFamily="34" charset="0"/>
              </a:rPr>
              <a:t>Muita atenção! </a:t>
            </a:r>
          </a:p>
          <a:p>
            <a:pPr lvl="0" algn="just"/>
            <a:r>
              <a:rPr lang="pt-BR" sz="2200" b="1" dirty="0">
                <a:latin typeface="Arial Narrow" panose="020B0606020202030204" pitchFamily="34" charset="0"/>
                <a:ea typeface="Calibri" panose="020F0502020204030204" pitchFamily="34" charset="0"/>
              </a:rPr>
              <a:t>	</a:t>
            </a:r>
            <a:r>
              <a:rPr lang="pt-BR" sz="2200" dirty="0">
                <a:effectLst/>
                <a:latin typeface="Arial Narrow" panose="020B0606020202030204" pitchFamily="34" charset="0"/>
                <a:ea typeface="Calibri" panose="020F0502020204030204" pitchFamily="34" charset="0"/>
              </a:rPr>
              <a:t>Fazendo essas observações, o norte geográfico é o sul magnético da Terra e o sul geográfico é o norte magnético Terra. </a:t>
            </a:r>
            <a:endParaRPr lang="pt-BR" sz="2200" dirty="0">
              <a:effectLst/>
              <a:latin typeface="Calibri" panose="020F0502020204030204" pitchFamily="34" charset="0"/>
              <a:ea typeface="Calibri" panose="020F0502020204030204" pitchFamily="34" charset="0"/>
            </a:endParaRPr>
          </a:p>
        </p:txBody>
      </p:sp>
      <p:pic>
        <p:nvPicPr>
          <p:cNvPr id="4" name="Imagem 3">
            <a:extLst>
              <a:ext uri="{FF2B5EF4-FFF2-40B4-BE49-F238E27FC236}">
                <a16:creationId xmlns:a16="http://schemas.microsoft.com/office/drawing/2014/main" id="{26C3825C-516D-C1E8-E587-2A1C99EECBDF}"/>
              </a:ext>
            </a:extLst>
          </p:cNvPr>
          <p:cNvPicPr>
            <a:picLocks noChangeAspect="1"/>
          </p:cNvPicPr>
          <p:nvPr/>
        </p:nvPicPr>
        <p:blipFill>
          <a:blip r:embed="rId2"/>
          <a:stretch>
            <a:fillRect/>
          </a:stretch>
        </p:blipFill>
        <p:spPr>
          <a:xfrm>
            <a:off x="125506" y="4021929"/>
            <a:ext cx="5862918" cy="2377975"/>
          </a:xfrm>
          <a:prstGeom prst="rect">
            <a:avLst/>
          </a:prstGeom>
        </p:spPr>
      </p:pic>
      <p:sp>
        <p:nvSpPr>
          <p:cNvPr id="6" name="CaixaDeTexto 5">
            <a:extLst>
              <a:ext uri="{FF2B5EF4-FFF2-40B4-BE49-F238E27FC236}">
                <a16:creationId xmlns:a16="http://schemas.microsoft.com/office/drawing/2014/main" id="{E2D741CB-5A33-E0BE-F78C-F0EFA7540B9B}"/>
              </a:ext>
            </a:extLst>
          </p:cNvPr>
          <p:cNvSpPr txBox="1"/>
          <p:nvPr/>
        </p:nvSpPr>
        <p:spPr>
          <a:xfrm>
            <a:off x="6203576" y="642355"/>
            <a:ext cx="5862918" cy="1446550"/>
          </a:xfrm>
          <a:prstGeom prst="rect">
            <a:avLst/>
          </a:prstGeom>
          <a:noFill/>
        </p:spPr>
        <p:txBody>
          <a:bodyPr wrap="square">
            <a:spAutoFit/>
          </a:bodyPr>
          <a:lstStyle/>
          <a:p>
            <a:pPr indent="457200" algn="just"/>
            <a:r>
              <a:rPr lang="pt-BR" sz="2200" dirty="0">
                <a:effectLst/>
                <a:latin typeface="Arial Narrow" panose="020B0606020202030204" pitchFamily="34" charset="0"/>
                <a:ea typeface="Calibri" panose="020F0502020204030204" pitchFamily="34" charset="0"/>
              </a:rPr>
              <a:t>“A Terra é um grande ímã.” Ela apresenta um campo magnético com um polo  norte magnético e um polo sul magnético que se encontram respectivamente no sul geográfico e norte geográfico.”</a:t>
            </a:r>
            <a:endParaRPr lang="pt-BR" sz="2200" dirty="0">
              <a:effectLst/>
              <a:latin typeface="Calibri" panose="020F0502020204030204" pitchFamily="34" charset="0"/>
              <a:ea typeface="Calibri" panose="020F0502020204030204" pitchFamily="34" charset="0"/>
            </a:endParaRPr>
          </a:p>
        </p:txBody>
      </p:sp>
      <p:pic>
        <p:nvPicPr>
          <p:cNvPr id="7" name="Imagem 6">
            <a:extLst>
              <a:ext uri="{FF2B5EF4-FFF2-40B4-BE49-F238E27FC236}">
                <a16:creationId xmlns:a16="http://schemas.microsoft.com/office/drawing/2014/main" id="{858E325A-AEB9-16DC-3D95-0E92695A170D}"/>
              </a:ext>
            </a:extLst>
          </p:cNvPr>
          <p:cNvPicPr>
            <a:picLocks noChangeAspect="1"/>
          </p:cNvPicPr>
          <p:nvPr/>
        </p:nvPicPr>
        <p:blipFill>
          <a:blip r:embed="rId3"/>
          <a:stretch>
            <a:fillRect/>
          </a:stretch>
        </p:blipFill>
        <p:spPr>
          <a:xfrm>
            <a:off x="6672132" y="2088905"/>
            <a:ext cx="4928198" cy="4497397"/>
          </a:xfrm>
          <a:prstGeom prst="rect">
            <a:avLst/>
          </a:prstGeom>
        </p:spPr>
      </p:pic>
      <p:sp>
        <p:nvSpPr>
          <p:cNvPr id="9" name="CaixaDeTexto 8">
            <a:extLst>
              <a:ext uri="{FF2B5EF4-FFF2-40B4-BE49-F238E27FC236}">
                <a16:creationId xmlns:a16="http://schemas.microsoft.com/office/drawing/2014/main" id="{3DB926A2-E064-0F12-8DB3-3D8832CFA3F5}"/>
              </a:ext>
            </a:extLst>
          </p:cNvPr>
          <p:cNvSpPr txBox="1"/>
          <p:nvPr/>
        </p:nvSpPr>
        <p:spPr>
          <a:xfrm>
            <a:off x="5519869" y="6570846"/>
            <a:ext cx="6096000" cy="276999"/>
          </a:xfrm>
          <a:prstGeom prst="rect">
            <a:avLst/>
          </a:prstGeom>
          <a:noFill/>
        </p:spPr>
        <p:txBody>
          <a:bodyPr wrap="square">
            <a:spAutoFit/>
          </a:bodyPr>
          <a:lstStyle/>
          <a:p>
            <a:pPr indent="228600" algn="r"/>
            <a:r>
              <a:rPr lang="pt-BR" sz="1200" dirty="0">
                <a:effectLst/>
                <a:latin typeface="Arial Narrow" panose="020B0606020202030204" pitchFamily="34" charset="0"/>
                <a:ea typeface="Calibri" panose="020F0502020204030204" pitchFamily="34" charset="0"/>
              </a:rPr>
              <a:t>Imagem IA</a:t>
            </a:r>
            <a:endParaRPr lang="pt-BR" sz="12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23320791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F0F2A2-C0BB-2EF6-4449-74BDA7D98CCA}"/>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20F11F0F-72B9-3004-6959-C1B8FAB3A64C}"/>
              </a:ext>
            </a:extLst>
          </p:cNvPr>
          <p:cNvSpPr txBox="1"/>
          <p:nvPr/>
        </p:nvSpPr>
        <p:spPr>
          <a:xfrm>
            <a:off x="148788" y="575569"/>
            <a:ext cx="5728447" cy="2800767"/>
          </a:xfrm>
          <a:prstGeom prst="rect">
            <a:avLst/>
          </a:prstGeom>
          <a:noFill/>
        </p:spPr>
        <p:txBody>
          <a:bodyPr wrap="square">
            <a:spAutoFit/>
          </a:bodyPr>
          <a:lstStyle/>
          <a:p>
            <a:pPr marL="342900" lvl="0" indent="-342900" algn="just">
              <a:buFont typeface="Symbol" panose="05050102010706020507" pitchFamily="18" charset="2"/>
              <a:buChar char=""/>
              <a:tabLst>
                <a:tab pos="228600" algn="l"/>
              </a:tabLst>
            </a:pPr>
            <a:r>
              <a:rPr lang="pt-BR" sz="2200" dirty="0">
                <a:effectLst/>
                <a:latin typeface="Arial Narrow" panose="020B0606020202030204" pitchFamily="34" charset="0"/>
                <a:ea typeface="Calibri" panose="020F0502020204030204" pitchFamily="34" charset="0"/>
              </a:rPr>
              <a:t>As linhas de indução saem do polo norte do ímã e entram no polo sul.</a:t>
            </a:r>
          </a:p>
          <a:p>
            <a:pPr indent="228600" algn="just"/>
            <a:r>
              <a:rPr lang="pt-BR" sz="2200" dirty="0">
                <a:effectLst/>
                <a:latin typeface="Arial Narrow" panose="020B0606020202030204" pitchFamily="34" charset="0"/>
                <a:ea typeface="Calibri" panose="020F0502020204030204" pitchFamily="34" charset="0"/>
              </a:rPr>
              <a:t>Com o intuito de visualizar as manifestações do campo de indução magnética, agrega-se as linhas imaginárias, denominadas linhas de indução ou linhas de força. Essas linhas nunca se cruzam e os vetores de indução magnética são sempre tangentes às linhas do campo magnético. </a:t>
            </a:r>
          </a:p>
        </p:txBody>
      </p:sp>
      <p:pic>
        <p:nvPicPr>
          <p:cNvPr id="4" name="Imagem 3">
            <a:extLst>
              <a:ext uri="{FF2B5EF4-FFF2-40B4-BE49-F238E27FC236}">
                <a16:creationId xmlns:a16="http://schemas.microsoft.com/office/drawing/2014/main" id="{E01BDE3A-4056-3F10-C8E5-7AFC4EFBAA83}"/>
              </a:ext>
            </a:extLst>
          </p:cNvPr>
          <p:cNvPicPr>
            <a:picLocks noChangeAspect="1"/>
          </p:cNvPicPr>
          <p:nvPr/>
        </p:nvPicPr>
        <p:blipFill>
          <a:blip r:embed="rId2"/>
          <a:stretch>
            <a:fillRect/>
          </a:stretch>
        </p:blipFill>
        <p:spPr>
          <a:xfrm>
            <a:off x="228240" y="3365120"/>
            <a:ext cx="5569541" cy="2988601"/>
          </a:xfrm>
          <a:prstGeom prst="rect">
            <a:avLst/>
          </a:prstGeom>
        </p:spPr>
      </p:pic>
      <p:sp>
        <p:nvSpPr>
          <p:cNvPr id="6" name="CaixaDeTexto 5">
            <a:extLst>
              <a:ext uri="{FF2B5EF4-FFF2-40B4-BE49-F238E27FC236}">
                <a16:creationId xmlns:a16="http://schemas.microsoft.com/office/drawing/2014/main" id="{03F23689-3DD0-DED8-DC8F-407EAE8439E6}"/>
              </a:ext>
            </a:extLst>
          </p:cNvPr>
          <p:cNvSpPr txBox="1"/>
          <p:nvPr/>
        </p:nvSpPr>
        <p:spPr>
          <a:xfrm>
            <a:off x="941292" y="6353721"/>
            <a:ext cx="4935941" cy="461665"/>
          </a:xfrm>
          <a:prstGeom prst="rect">
            <a:avLst/>
          </a:prstGeom>
          <a:noFill/>
        </p:spPr>
        <p:txBody>
          <a:bodyPr wrap="square">
            <a:spAutoFit/>
          </a:bodyPr>
          <a:lstStyle/>
          <a:p>
            <a:pPr indent="228600" algn="r"/>
            <a:r>
              <a:rPr lang="pt-BR" sz="1200" dirty="0">
                <a:effectLst/>
                <a:latin typeface="Arial Narrow" panose="020B0606020202030204" pitchFamily="34" charset="0"/>
                <a:ea typeface="Calibri" panose="020F0502020204030204" pitchFamily="34" charset="0"/>
              </a:rPr>
              <a:t>Disponível em: </a:t>
            </a:r>
            <a:r>
              <a:rPr lang="pt-BR" sz="1200" u="sng" dirty="0">
                <a:effectLst/>
                <a:latin typeface="Arial Narrow" panose="020B0606020202030204" pitchFamily="34" charset="0"/>
                <a:ea typeface="Calibri" panose="020F0502020204030204" pitchFamily="34" charset="0"/>
                <a:hlinkClick r:id="rId3">
                  <a:extLst>
                    <a:ext uri="{A12FA001-AC4F-418D-AE19-62706E023703}">
                      <ahyp:hlinkClr xmlns:ahyp="http://schemas.microsoft.com/office/drawing/2018/hyperlinkcolor" val="tx"/>
                    </a:ext>
                  </a:extLst>
                </a:hlinkClick>
              </a:rPr>
              <a:t>https://br.freepik.com/fotos-vetores-</a:t>
            </a:r>
            <a:r>
              <a:rPr lang="pt-BR" sz="1200" u="sng" dirty="0" err="1">
                <a:effectLst/>
                <a:latin typeface="Arial Narrow" panose="020B0606020202030204" pitchFamily="34" charset="0"/>
                <a:ea typeface="Calibri" panose="020F0502020204030204" pitchFamily="34" charset="0"/>
                <a:hlinkClick r:id="rId3">
                  <a:extLst>
                    <a:ext uri="{A12FA001-AC4F-418D-AE19-62706E023703}">
                      <ahyp:hlinkClr xmlns:ahyp="http://schemas.microsoft.com/office/drawing/2018/hyperlinkcolor" val="tx"/>
                    </a:ext>
                  </a:extLst>
                </a:hlinkClick>
              </a:rPr>
              <a:t>gratis</a:t>
            </a:r>
            <a:r>
              <a:rPr lang="pt-BR" sz="1200" u="sng" dirty="0">
                <a:effectLst/>
                <a:latin typeface="Arial Narrow" panose="020B0606020202030204" pitchFamily="34" charset="0"/>
                <a:ea typeface="Calibri" panose="020F0502020204030204" pitchFamily="34" charset="0"/>
                <a:hlinkClick r:id="rId3">
                  <a:extLst>
                    <a:ext uri="{A12FA001-AC4F-418D-AE19-62706E023703}">
                      <ahyp:hlinkClr xmlns:ahyp="http://schemas.microsoft.com/office/drawing/2018/hyperlinkcolor" val="tx"/>
                    </a:ext>
                  </a:extLst>
                </a:hlinkClick>
              </a:rPr>
              <a:t>/ima-</a:t>
            </a:r>
            <a:r>
              <a:rPr lang="pt-BR" sz="1200" u="sng" dirty="0" err="1">
                <a:effectLst/>
                <a:latin typeface="Arial Narrow" panose="020B0606020202030204" pitchFamily="34" charset="0"/>
                <a:ea typeface="Calibri" panose="020F0502020204030204" pitchFamily="34" charset="0"/>
                <a:hlinkClick r:id="rId3">
                  <a:extLst>
                    <a:ext uri="{A12FA001-AC4F-418D-AE19-62706E023703}">
                      <ahyp:hlinkClr xmlns:ahyp="http://schemas.microsoft.com/office/drawing/2018/hyperlinkcolor" val="tx"/>
                    </a:ext>
                  </a:extLst>
                </a:hlinkClick>
              </a:rPr>
              <a:t>eletromagnetico</a:t>
            </a:r>
            <a:r>
              <a:rPr lang="pt-BR" sz="1200" dirty="0">
                <a:effectLst/>
                <a:latin typeface="Arial Narrow" panose="020B0606020202030204" pitchFamily="34" charset="0"/>
                <a:ea typeface="Calibri" panose="020F0502020204030204" pitchFamily="34" charset="0"/>
              </a:rPr>
              <a:t>. </a:t>
            </a:r>
          </a:p>
          <a:p>
            <a:pPr indent="228600" algn="r"/>
            <a:r>
              <a:rPr lang="pt-BR" sz="1200" dirty="0">
                <a:effectLst/>
                <a:latin typeface="Arial Narrow" panose="020B0606020202030204" pitchFamily="34" charset="0"/>
                <a:ea typeface="Calibri" panose="020F0502020204030204" pitchFamily="34" charset="0"/>
              </a:rPr>
              <a:t>Acesso em: 02 junho 2026.</a:t>
            </a:r>
            <a:endParaRPr lang="pt-BR" sz="1200" dirty="0">
              <a:effectLst/>
              <a:latin typeface="Calibri" panose="020F0502020204030204" pitchFamily="34" charset="0"/>
              <a:ea typeface="Calibri" panose="020F0502020204030204" pitchFamily="34" charset="0"/>
            </a:endParaRPr>
          </a:p>
        </p:txBody>
      </p:sp>
      <p:sp>
        <p:nvSpPr>
          <p:cNvPr id="8" name="CaixaDeTexto 7">
            <a:extLst>
              <a:ext uri="{FF2B5EF4-FFF2-40B4-BE49-F238E27FC236}">
                <a16:creationId xmlns:a16="http://schemas.microsoft.com/office/drawing/2014/main" id="{B43AF9F1-52DA-CBFB-08EB-4489A39C55D8}"/>
              </a:ext>
            </a:extLst>
          </p:cNvPr>
          <p:cNvSpPr txBox="1"/>
          <p:nvPr/>
        </p:nvSpPr>
        <p:spPr>
          <a:xfrm>
            <a:off x="6244785" y="575569"/>
            <a:ext cx="5796551" cy="769441"/>
          </a:xfrm>
          <a:prstGeom prst="rect">
            <a:avLst/>
          </a:prstGeom>
          <a:noFill/>
        </p:spPr>
        <p:txBody>
          <a:bodyPr wrap="square">
            <a:spAutoFit/>
          </a:bodyPr>
          <a:lstStyle/>
          <a:p>
            <a:pPr marL="342900" lvl="0" indent="-342900" algn="just">
              <a:buFont typeface="Symbol" panose="05050102010706020507" pitchFamily="18" charset="2"/>
              <a:buChar char=""/>
              <a:tabLst>
                <a:tab pos="228600" algn="l"/>
              </a:tabLst>
            </a:pPr>
            <a:r>
              <a:rPr lang="pt-BR" sz="2200" dirty="0">
                <a:effectLst/>
                <a:latin typeface="Arial Narrow" panose="020B0606020202030204" pitchFamily="34" charset="0"/>
                <a:ea typeface="Calibri" panose="020F0502020204030204" pitchFamily="34" charset="0"/>
              </a:rPr>
              <a:t>Internamente, são paralelas com o sentido do polo Sul para o polo norte.</a:t>
            </a:r>
            <a:endParaRPr lang="pt-BR" sz="2200" dirty="0">
              <a:effectLst/>
              <a:latin typeface="Calibri" panose="020F0502020204030204" pitchFamily="34" charset="0"/>
              <a:ea typeface="Calibri" panose="020F0502020204030204" pitchFamily="34" charset="0"/>
            </a:endParaRPr>
          </a:p>
        </p:txBody>
      </p:sp>
      <p:pic>
        <p:nvPicPr>
          <p:cNvPr id="9" name="Imagem 8">
            <a:extLst>
              <a:ext uri="{FF2B5EF4-FFF2-40B4-BE49-F238E27FC236}">
                <a16:creationId xmlns:a16="http://schemas.microsoft.com/office/drawing/2014/main" id="{A6872F2E-D10B-9D48-D0AB-DA9A1F4230F9}"/>
              </a:ext>
            </a:extLst>
          </p:cNvPr>
          <p:cNvPicPr>
            <a:picLocks noChangeAspect="1"/>
          </p:cNvPicPr>
          <p:nvPr/>
        </p:nvPicPr>
        <p:blipFill>
          <a:blip r:embed="rId4"/>
          <a:stretch>
            <a:fillRect/>
          </a:stretch>
        </p:blipFill>
        <p:spPr>
          <a:xfrm>
            <a:off x="6837017" y="1345010"/>
            <a:ext cx="4612085" cy="2259723"/>
          </a:xfrm>
          <a:prstGeom prst="rect">
            <a:avLst/>
          </a:prstGeom>
        </p:spPr>
      </p:pic>
      <p:sp>
        <p:nvSpPr>
          <p:cNvPr id="11" name="CaixaDeTexto 10">
            <a:extLst>
              <a:ext uri="{FF2B5EF4-FFF2-40B4-BE49-F238E27FC236}">
                <a16:creationId xmlns:a16="http://schemas.microsoft.com/office/drawing/2014/main" id="{1B9640C4-2728-9A12-995B-07E6464A05B5}"/>
              </a:ext>
            </a:extLst>
          </p:cNvPr>
          <p:cNvSpPr txBox="1"/>
          <p:nvPr/>
        </p:nvSpPr>
        <p:spPr>
          <a:xfrm>
            <a:off x="6244785" y="3912659"/>
            <a:ext cx="5796551" cy="1107996"/>
          </a:xfrm>
          <a:prstGeom prst="rect">
            <a:avLst/>
          </a:prstGeom>
          <a:noFill/>
        </p:spPr>
        <p:txBody>
          <a:bodyPr wrap="square">
            <a:spAutoFit/>
          </a:bodyPr>
          <a:lstStyle/>
          <a:p>
            <a:pPr marL="342900" lvl="0" indent="-342900" algn="just">
              <a:buFont typeface="Symbol" panose="05050102010706020507" pitchFamily="18" charset="2"/>
              <a:buChar char=""/>
            </a:pPr>
            <a:r>
              <a:rPr lang="pt-BR" sz="2200" dirty="0">
                <a:effectLst/>
                <a:latin typeface="Arial Narrow" panose="020B0606020202030204" pitchFamily="34" charset="0"/>
                <a:ea typeface="Calibri" panose="020F0502020204030204" pitchFamily="34" charset="0"/>
              </a:rPr>
              <a:t>O Sul magnético da Terra é o seu Norte geográfico.</a:t>
            </a:r>
          </a:p>
          <a:p>
            <a:pPr lvl="0" algn="just"/>
            <a:endParaRPr lang="pt-BR" sz="2200" dirty="0">
              <a:latin typeface="Arial Narrow" panose="020B0606020202030204" pitchFamily="34" charset="0"/>
              <a:ea typeface="Calibri" panose="020F0502020204030204" pitchFamily="34" charset="0"/>
            </a:endParaRPr>
          </a:p>
          <a:p>
            <a:pPr marL="342900" lvl="0" indent="-342900" algn="just">
              <a:buFont typeface="Symbol" panose="05050102010706020507" pitchFamily="18" charset="2"/>
              <a:buChar char=""/>
            </a:pPr>
            <a:r>
              <a:rPr lang="pt-BR" sz="2200" dirty="0">
                <a:effectLst/>
                <a:latin typeface="Arial Narrow" panose="020B0606020202030204" pitchFamily="34" charset="0"/>
                <a:ea typeface="Calibri" panose="020F0502020204030204" pitchFamily="34" charset="0"/>
              </a:rPr>
              <a:t>O Norte magnético da Terra é o seu Sul geográfico.</a:t>
            </a:r>
          </a:p>
        </p:txBody>
      </p:sp>
      <p:sp>
        <p:nvSpPr>
          <p:cNvPr id="12" name="Retângulo 11">
            <a:extLst>
              <a:ext uri="{FF2B5EF4-FFF2-40B4-BE49-F238E27FC236}">
                <a16:creationId xmlns:a16="http://schemas.microsoft.com/office/drawing/2014/main" id="{A42773B2-CAA1-40F6-D428-1005CC638A4C}"/>
              </a:ext>
            </a:extLst>
          </p:cNvPr>
          <p:cNvSpPr/>
          <p:nvPr/>
        </p:nvSpPr>
        <p:spPr>
          <a:xfrm>
            <a:off x="6244785" y="5235388"/>
            <a:ext cx="5718975" cy="1407459"/>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pt-BR"/>
          </a:p>
        </p:txBody>
      </p:sp>
      <p:sp>
        <p:nvSpPr>
          <p:cNvPr id="13" name="Smiley 12">
            <a:extLst>
              <a:ext uri="{FF2B5EF4-FFF2-40B4-BE49-F238E27FC236}">
                <a16:creationId xmlns:a16="http://schemas.microsoft.com/office/drawing/2014/main" id="{D9CBD8BA-CE0B-9F96-A361-AC5EB9819FA1}"/>
              </a:ext>
            </a:extLst>
          </p:cNvPr>
          <p:cNvSpPr/>
          <p:nvPr/>
        </p:nvSpPr>
        <p:spPr>
          <a:xfrm>
            <a:off x="6277892" y="5271248"/>
            <a:ext cx="295835" cy="331694"/>
          </a:xfrm>
          <a:prstGeom prst="smileyFac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40985243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220C6A-7203-F637-3C5E-018EBF49A9BB}"/>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C84348E7-250F-302E-6BE1-CDE639B97070}"/>
              </a:ext>
            </a:extLst>
          </p:cNvPr>
          <p:cNvSpPr txBox="1"/>
          <p:nvPr/>
        </p:nvSpPr>
        <p:spPr>
          <a:xfrm>
            <a:off x="143435" y="1021994"/>
            <a:ext cx="5862918" cy="1107996"/>
          </a:xfrm>
          <a:prstGeom prst="rect">
            <a:avLst/>
          </a:prstGeom>
          <a:noFill/>
        </p:spPr>
        <p:txBody>
          <a:bodyPr wrap="square">
            <a:spAutoFit/>
          </a:bodyPr>
          <a:lstStyle/>
          <a:p>
            <a:pPr marL="342900" lvl="0" indent="-342900" algn="just">
              <a:buFont typeface="Wingdings" panose="05000000000000000000" pitchFamily="2" charset="2"/>
              <a:buChar char=""/>
            </a:pPr>
            <a:r>
              <a:rPr lang="pt-BR" sz="2200" dirty="0">
                <a:effectLst/>
                <a:latin typeface="Arial Narrow" panose="020B0606020202030204" pitchFamily="34" charset="0"/>
                <a:ea typeface="Calibri" panose="020F0502020204030204" pitchFamily="34" charset="0"/>
              </a:rPr>
              <a:t>Princípio da atração e repulsão </a:t>
            </a:r>
          </a:p>
          <a:p>
            <a:pPr indent="228600" algn="just"/>
            <a:r>
              <a:rPr lang="pt-BR" sz="2200" dirty="0">
                <a:effectLst/>
                <a:latin typeface="Arial Narrow" panose="020B0606020202030204" pitchFamily="34" charset="0"/>
                <a:ea typeface="Calibri" panose="020F0502020204030204" pitchFamily="34" charset="0"/>
              </a:rPr>
              <a:t> </a:t>
            </a:r>
          </a:p>
          <a:p>
            <a:pPr indent="228600" algn="just"/>
            <a:r>
              <a:rPr lang="pt-BR" sz="2200" dirty="0">
                <a:effectLst/>
                <a:latin typeface="Arial Narrow" panose="020B0606020202030204" pitchFamily="34" charset="0"/>
                <a:ea typeface="Calibri" panose="020F0502020204030204" pitchFamily="34" charset="0"/>
              </a:rPr>
              <a:t>Enquanto, </a:t>
            </a:r>
          </a:p>
        </p:txBody>
      </p:sp>
      <p:sp>
        <p:nvSpPr>
          <p:cNvPr id="5" name="CaixaDeTexto 4">
            <a:extLst>
              <a:ext uri="{FF2B5EF4-FFF2-40B4-BE49-F238E27FC236}">
                <a16:creationId xmlns:a16="http://schemas.microsoft.com/office/drawing/2014/main" id="{A3E9BDBB-ECDF-AD91-549D-8869D055FB5B}"/>
              </a:ext>
            </a:extLst>
          </p:cNvPr>
          <p:cNvSpPr txBox="1"/>
          <p:nvPr/>
        </p:nvSpPr>
        <p:spPr>
          <a:xfrm>
            <a:off x="143435" y="2241194"/>
            <a:ext cx="5862918" cy="769441"/>
          </a:xfrm>
          <a:prstGeom prst="rect">
            <a:avLst/>
          </a:prstGeom>
          <a:noFill/>
        </p:spPr>
        <p:txBody>
          <a:bodyPr wrap="square">
            <a:spAutoFit/>
          </a:bodyPr>
          <a:lstStyle/>
          <a:p>
            <a:pPr marL="342900" lvl="0" indent="-342900" algn="just">
              <a:buFont typeface="+mj-lt"/>
              <a:buAutoNum type="alphaLcParenR"/>
            </a:pPr>
            <a:r>
              <a:rPr lang="pt-BR" sz="2200" dirty="0">
                <a:effectLst/>
                <a:latin typeface="Arial Narrow" panose="020B0606020202030204" pitchFamily="34" charset="0"/>
                <a:ea typeface="Calibri" panose="020F0502020204030204" pitchFamily="34" charset="0"/>
              </a:rPr>
              <a:t>na força gravitacional (Lei da Gravitação Universal), a massa sempre atrai a massa, e,</a:t>
            </a:r>
            <a:endParaRPr lang="pt-BR" sz="2200" dirty="0">
              <a:effectLst/>
              <a:latin typeface="Calibri" panose="020F0502020204030204" pitchFamily="34" charset="0"/>
              <a:ea typeface="Calibri" panose="020F0502020204030204" pitchFamily="34" charset="0"/>
            </a:endParaRPr>
          </a:p>
        </p:txBody>
      </p:sp>
      <p:pic>
        <p:nvPicPr>
          <p:cNvPr id="6" name="Imagem 5">
            <a:extLst>
              <a:ext uri="{FF2B5EF4-FFF2-40B4-BE49-F238E27FC236}">
                <a16:creationId xmlns:a16="http://schemas.microsoft.com/office/drawing/2014/main" id="{1C93D8AD-969E-BB68-8895-CBDD45B0421A}"/>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3435" y="3010635"/>
            <a:ext cx="5800416" cy="3133165"/>
          </a:xfrm>
          <a:prstGeom prst="rect">
            <a:avLst/>
          </a:prstGeom>
          <a:noFill/>
          <a:ln>
            <a:noFill/>
          </a:ln>
        </p:spPr>
      </p:pic>
      <p:sp>
        <p:nvSpPr>
          <p:cNvPr id="8" name="CaixaDeTexto 7">
            <a:extLst>
              <a:ext uri="{FF2B5EF4-FFF2-40B4-BE49-F238E27FC236}">
                <a16:creationId xmlns:a16="http://schemas.microsoft.com/office/drawing/2014/main" id="{75908285-EA1B-30C2-831A-D4993E001457}"/>
              </a:ext>
            </a:extLst>
          </p:cNvPr>
          <p:cNvSpPr txBox="1"/>
          <p:nvPr/>
        </p:nvSpPr>
        <p:spPr>
          <a:xfrm>
            <a:off x="295835" y="6205638"/>
            <a:ext cx="5648016" cy="276999"/>
          </a:xfrm>
          <a:prstGeom prst="rect">
            <a:avLst/>
          </a:prstGeom>
          <a:noFill/>
        </p:spPr>
        <p:txBody>
          <a:bodyPr wrap="square">
            <a:spAutoFit/>
          </a:bodyPr>
          <a:lstStyle/>
          <a:p>
            <a:pPr marL="457200" indent="228600" algn="r"/>
            <a:r>
              <a:rPr lang="pt-BR" sz="1200" dirty="0">
                <a:effectLst/>
                <a:latin typeface="Arial Narrow" panose="020B0606020202030204" pitchFamily="34" charset="0"/>
                <a:ea typeface="Calibri" panose="020F0502020204030204" pitchFamily="34" charset="0"/>
              </a:rPr>
              <a:t>Imagem adaptada IA</a:t>
            </a:r>
            <a:endParaRPr lang="pt-BR" sz="1200" dirty="0">
              <a:effectLst/>
              <a:latin typeface="Calibri" panose="020F0502020204030204" pitchFamily="34" charset="0"/>
              <a:ea typeface="Calibri" panose="020F0502020204030204" pitchFamily="34" charset="0"/>
            </a:endParaRPr>
          </a:p>
        </p:txBody>
      </p:sp>
      <p:sp>
        <p:nvSpPr>
          <p:cNvPr id="10" name="CaixaDeTexto 9">
            <a:extLst>
              <a:ext uri="{FF2B5EF4-FFF2-40B4-BE49-F238E27FC236}">
                <a16:creationId xmlns:a16="http://schemas.microsoft.com/office/drawing/2014/main" id="{CA1445AD-104C-4B99-5FFF-8DEB4CE5B3B4}"/>
              </a:ext>
            </a:extLst>
          </p:cNvPr>
          <p:cNvSpPr txBox="1"/>
          <p:nvPr/>
        </p:nvSpPr>
        <p:spPr>
          <a:xfrm>
            <a:off x="6212543" y="837765"/>
            <a:ext cx="5764304" cy="1107996"/>
          </a:xfrm>
          <a:prstGeom prst="rect">
            <a:avLst/>
          </a:prstGeom>
          <a:noFill/>
        </p:spPr>
        <p:txBody>
          <a:bodyPr wrap="square">
            <a:spAutoFit/>
          </a:bodyPr>
          <a:lstStyle/>
          <a:p>
            <a:pPr algn="just"/>
            <a:r>
              <a:rPr lang="pt-BR" sz="2200" dirty="0">
                <a:effectLst/>
                <a:latin typeface="Arial Narrow" panose="020B0606020202030204" pitchFamily="34" charset="0"/>
                <a:ea typeface="Calibri" panose="020F0502020204030204" pitchFamily="34" charset="0"/>
                <a:cs typeface="Calibri" panose="020F0502020204030204" pitchFamily="34" charset="0"/>
              </a:rPr>
              <a:t>b) na força elétrica (Lei de Coulomb), cargas elétricas de mesmo sinal se repelem e cargas de sinais contrários se atraem, </a:t>
            </a:r>
            <a:endParaRPr lang="pt-BR" sz="2200" dirty="0"/>
          </a:p>
        </p:txBody>
      </p:sp>
      <p:pic>
        <p:nvPicPr>
          <p:cNvPr id="11" name="Imagem 10">
            <a:extLst>
              <a:ext uri="{FF2B5EF4-FFF2-40B4-BE49-F238E27FC236}">
                <a16:creationId xmlns:a16="http://schemas.microsoft.com/office/drawing/2014/main" id="{B64534DD-31AB-6525-44A2-22C524913E03}"/>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48151" y="1945761"/>
            <a:ext cx="5624753" cy="2966479"/>
          </a:xfrm>
          <a:prstGeom prst="rect">
            <a:avLst/>
          </a:prstGeom>
          <a:noFill/>
          <a:ln>
            <a:noFill/>
          </a:ln>
        </p:spPr>
      </p:pic>
      <p:sp>
        <p:nvSpPr>
          <p:cNvPr id="13" name="CaixaDeTexto 12">
            <a:extLst>
              <a:ext uri="{FF2B5EF4-FFF2-40B4-BE49-F238E27FC236}">
                <a16:creationId xmlns:a16="http://schemas.microsoft.com/office/drawing/2014/main" id="{E49B7261-79B4-0964-FA56-4AC85FEA737D}"/>
              </a:ext>
            </a:extLst>
          </p:cNvPr>
          <p:cNvSpPr txBox="1"/>
          <p:nvPr/>
        </p:nvSpPr>
        <p:spPr>
          <a:xfrm>
            <a:off x="5880847" y="4912240"/>
            <a:ext cx="6096000" cy="276999"/>
          </a:xfrm>
          <a:prstGeom prst="rect">
            <a:avLst/>
          </a:prstGeom>
          <a:noFill/>
        </p:spPr>
        <p:txBody>
          <a:bodyPr wrap="square">
            <a:spAutoFit/>
          </a:bodyPr>
          <a:lstStyle/>
          <a:p>
            <a:pPr indent="228600" algn="r"/>
            <a:r>
              <a:rPr lang="pt-BR" sz="1200" dirty="0">
                <a:effectLst/>
                <a:latin typeface="Arial Narrow" panose="020B0606020202030204" pitchFamily="34" charset="0"/>
                <a:ea typeface="Calibri" panose="020F0502020204030204" pitchFamily="34" charset="0"/>
              </a:rPr>
              <a:t>Imagem adaptada IA</a:t>
            </a:r>
            <a:endParaRPr lang="pt-BR" sz="1200" dirty="0">
              <a:effectLst/>
              <a:latin typeface="Calibri" panose="020F0502020204030204" pitchFamily="34" charset="0"/>
              <a:ea typeface="Calibri" panose="020F0502020204030204" pitchFamily="34" charset="0"/>
            </a:endParaRPr>
          </a:p>
        </p:txBody>
      </p:sp>
      <p:sp>
        <p:nvSpPr>
          <p:cNvPr id="14" name="Retângulo 13">
            <a:extLst>
              <a:ext uri="{FF2B5EF4-FFF2-40B4-BE49-F238E27FC236}">
                <a16:creationId xmlns:a16="http://schemas.microsoft.com/office/drawing/2014/main" id="{2488F453-C8FE-DF2A-071D-F5E676018185}"/>
              </a:ext>
            </a:extLst>
          </p:cNvPr>
          <p:cNvSpPr/>
          <p:nvPr/>
        </p:nvSpPr>
        <p:spPr>
          <a:xfrm>
            <a:off x="6328831" y="5298141"/>
            <a:ext cx="5648016" cy="1407459"/>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pt-BR"/>
          </a:p>
        </p:txBody>
      </p:sp>
      <p:sp>
        <p:nvSpPr>
          <p:cNvPr id="15" name="Smiley 14">
            <a:extLst>
              <a:ext uri="{FF2B5EF4-FFF2-40B4-BE49-F238E27FC236}">
                <a16:creationId xmlns:a16="http://schemas.microsoft.com/office/drawing/2014/main" id="{9C6D36C2-76F6-385F-9F27-2EA6769DABD6}"/>
              </a:ext>
            </a:extLst>
          </p:cNvPr>
          <p:cNvSpPr/>
          <p:nvPr/>
        </p:nvSpPr>
        <p:spPr>
          <a:xfrm>
            <a:off x="6394436" y="5334825"/>
            <a:ext cx="295835" cy="331694"/>
          </a:xfrm>
          <a:prstGeom prst="smileyFac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14900720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077BB9-91A8-A6C0-DDDA-92FC20A5ABA8}"/>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7EE13E74-E824-3E6F-61E7-2C99EC006668}"/>
              </a:ext>
            </a:extLst>
          </p:cNvPr>
          <p:cNvSpPr txBox="1"/>
          <p:nvPr/>
        </p:nvSpPr>
        <p:spPr>
          <a:xfrm>
            <a:off x="71717" y="677306"/>
            <a:ext cx="6096000" cy="1446550"/>
          </a:xfrm>
          <a:prstGeom prst="rect">
            <a:avLst/>
          </a:prstGeom>
          <a:noFill/>
        </p:spPr>
        <p:txBody>
          <a:bodyPr wrap="square">
            <a:spAutoFit/>
          </a:bodyPr>
          <a:lstStyle/>
          <a:p>
            <a:pPr lvl="0" algn="just"/>
            <a:r>
              <a:rPr lang="pt-BR" sz="2200" dirty="0">
                <a:effectLst/>
                <a:latin typeface="Arial Narrow" panose="020B0606020202030204" pitchFamily="34" charset="0"/>
                <a:ea typeface="Calibri" panose="020F0502020204030204" pitchFamily="34" charset="0"/>
              </a:rPr>
              <a:t>c) (Lei de Lorentz) no eletromagnetismo, tem-se que</a:t>
            </a:r>
          </a:p>
          <a:p>
            <a:pPr marL="457200" indent="228600" algn="just"/>
            <a:r>
              <a:rPr lang="pt-BR" sz="2200" dirty="0">
                <a:effectLst/>
                <a:latin typeface="Arial Narrow" panose="020B0606020202030204" pitchFamily="34" charset="0"/>
                <a:ea typeface="Calibri" panose="020F0502020204030204" pitchFamily="34" charset="0"/>
              </a:rPr>
              <a:t> </a:t>
            </a:r>
          </a:p>
          <a:p>
            <a:pPr marL="342900" lvl="0" indent="-342900" algn="just">
              <a:buFont typeface="Symbol" panose="05050102010706020507" pitchFamily="18" charset="2"/>
              <a:buChar char=""/>
            </a:pPr>
            <a:r>
              <a:rPr lang="pt-BR" sz="2200" dirty="0">
                <a:effectLst/>
                <a:latin typeface="Arial Narrow" panose="020B0606020202030204" pitchFamily="34" charset="0"/>
                <a:ea typeface="Calibri" panose="020F0502020204030204" pitchFamily="34" charset="0"/>
              </a:rPr>
              <a:t>Polos de mesmo nome se repelem.</a:t>
            </a:r>
          </a:p>
          <a:p>
            <a:pPr marL="342900" lvl="0" indent="-342900" algn="just">
              <a:buFont typeface="Symbol" panose="05050102010706020507" pitchFamily="18" charset="2"/>
              <a:buChar char=""/>
            </a:pPr>
            <a:r>
              <a:rPr lang="pt-BR" sz="2200" dirty="0">
                <a:effectLst/>
                <a:latin typeface="Arial Narrow" panose="020B0606020202030204" pitchFamily="34" charset="0"/>
                <a:ea typeface="Calibri" panose="020F0502020204030204" pitchFamily="34" charset="0"/>
              </a:rPr>
              <a:t>Polos de nomes contrários se atraem.</a:t>
            </a:r>
          </a:p>
        </p:txBody>
      </p:sp>
      <p:pic>
        <p:nvPicPr>
          <p:cNvPr id="4" name="Imagem 3">
            <a:extLst>
              <a:ext uri="{FF2B5EF4-FFF2-40B4-BE49-F238E27FC236}">
                <a16:creationId xmlns:a16="http://schemas.microsoft.com/office/drawing/2014/main" id="{7748AE52-D9DE-3B94-5E6E-F9F4430F69A4}"/>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6036" y="2456815"/>
            <a:ext cx="5810242" cy="2464809"/>
          </a:xfrm>
          <a:prstGeom prst="rect">
            <a:avLst/>
          </a:prstGeom>
          <a:noFill/>
          <a:ln>
            <a:noFill/>
          </a:ln>
        </p:spPr>
      </p:pic>
      <p:sp>
        <p:nvSpPr>
          <p:cNvPr id="6" name="CaixaDeTexto 5">
            <a:extLst>
              <a:ext uri="{FF2B5EF4-FFF2-40B4-BE49-F238E27FC236}">
                <a16:creationId xmlns:a16="http://schemas.microsoft.com/office/drawing/2014/main" id="{8EAED6A1-CEE4-DB73-3373-403DB025D2FB}"/>
              </a:ext>
            </a:extLst>
          </p:cNvPr>
          <p:cNvSpPr txBox="1"/>
          <p:nvPr/>
        </p:nvSpPr>
        <p:spPr>
          <a:xfrm>
            <a:off x="6235724" y="746810"/>
            <a:ext cx="5741123" cy="4154984"/>
          </a:xfrm>
          <a:prstGeom prst="rect">
            <a:avLst/>
          </a:prstGeom>
          <a:noFill/>
        </p:spPr>
        <p:txBody>
          <a:bodyPr wrap="square">
            <a:spAutoFit/>
          </a:bodyPr>
          <a:lstStyle/>
          <a:p>
            <a:pPr marL="342900" lvl="0" indent="-342900">
              <a:buFont typeface="Wingdings" panose="05000000000000000000" pitchFamily="2" charset="2"/>
              <a:buChar char=""/>
              <a:tabLst>
                <a:tab pos="228600" algn="l"/>
              </a:tabLst>
            </a:pPr>
            <a:r>
              <a:rPr lang="pt-BR" sz="2200" dirty="0">
                <a:effectLst/>
                <a:latin typeface="Arial Narrow" panose="020B0606020202030204" pitchFamily="34" charset="0"/>
                <a:ea typeface="Calibri" panose="020F0502020204030204" pitchFamily="34" charset="0"/>
              </a:rPr>
              <a:t>Sobre a imantação magnética é feito a seguinte experiência: </a:t>
            </a:r>
          </a:p>
          <a:p>
            <a:pPr marL="228600" indent="228600" algn="just"/>
            <a:r>
              <a:rPr lang="pt-BR" sz="2200" dirty="0">
                <a:effectLst/>
                <a:latin typeface="Arial Narrow" panose="020B0606020202030204" pitchFamily="34" charset="0"/>
                <a:ea typeface="Calibri" panose="020F0502020204030204" pitchFamily="34" charset="0"/>
              </a:rPr>
              <a:t>	Os ímãs elementares de uma barra de ferro estão desordenados quando afastados de um ímã. Ao aproximarmos um ímã dessa barra de ferro, o campo magnético do ímã faz com que esses ímãs elementares se comportem numa certa ordem de tal maneira que a barra de ferro se magnetize, ou seja, torne-se um “ímã”. Se afastarmos o ímã da barra de ferro e os seus ímãs elementares desalinharem, denominamos o evento de imantação temporária, caso contrário, imantação permanente.</a:t>
            </a:r>
          </a:p>
        </p:txBody>
      </p:sp>
      <p:pic>
        <p:nvPicPr>
          <p:cNvPr id="7" name="Imagem 6">
            <a:extLst>
              <a:ext uri="{FF2B5EF4-FFF2-40B4-BE49-F238E27FC236}">
                <a16:creationId xmlns:a16="http://schemas.microsoft.com/office/drawing/2014/main" id="{CF355B22-5C2D-FE5D-ACFB-74A2336970DE}"/>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09668" y="4901794"/>
            <a:ext cx="4793233" cy="1875524"/>
          </a:xfrm>
          <a:prstGeom prst="rect">
            <a:avLst/>
          </a:prstGeom>
          <a:noFill/>
          <a:ln>
            <a:noFill/>
          </a:ln>
        </p:spPr>
      </p:pic>
      <p:sp>
        <p:nvSpPr>
          <p:cNvPr id="8" name="Retângulo 7">
            <a:extLst>
              <a:ext uri="{FF2B5EF4-FFF2-40B4-BE49-F238E27FC236}">
                <a16:creationId xmlns:a16="http://schemas.microsoft.com/office/drawing/2014/main" id="{46EC0AE0-481A-F31F-03D8-525C7C5E5B91}"/>
              </a:ext>
            </a:extLst>
          </p:cNvPr>
          <p:cNvSpPr/>
          <p:nvPr/>
        </p:nvSpPr>
        <p:spPr>
          <a:xfrm>
            <a:off x="215152" y="4921623"/>
            <a:ext cx="5674659" cy="1792941"/>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pt-BR"/>
          </a:p>
        </p:txBody>
      </p:sp>
      <p:sp>
        <p:nvSpPr>
          <p:cNvPr id="9" name="Smiley 8">
            <a:extLst>
              <a:ext uri="{FF2B5EF4-FFF2-40B4-BE49-F238E27FC236}">
                <a16:creationId xmlns:a16="http://schemas.microsoft.com/office/drawing/2014/main" id="{C4A633AF-83D1-DCC1-BF7C-78EC0C8F98AE}"/>
              </a:ext>
            </a:extLst>
          </p:cNvPr>
          <p:cNvSpPr/>
          <p:nvPr/>
        </p:nvSpPr>
        <p:spPr>
          <a:xfrm>
            <a:off x="289471" y="4993340"/>
            <a:ext cx="295835" cy="331694"/>
          </a:xfrm>
          <a:prstGeom prst="smileyFac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4021817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767BDF-BF12-FC0B-9FA7-F7BEB0BA944D}"/>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541258BF-8B1B-F7AA-D86B-64E6FAB1CA2C}"/>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370692" y="3648635"/>
            <a:ext cx="7698059" cy="3012141"/>
          </a:xfrm>
          <a:prstGeom prst="rect">
            <a:avLst/>
          </a:prstGeom>
          <a:noFill/>
          <a:ln>
            <a:noFill/>
          </a:ln>
        </p:spPr>
      </p:pic>
      <p:pic>
        <p:nvPicPr>
          <p:cNvPr id="3" name="Imagem 2">
            <a:extLst>
              <a:ext uri="{FF2B5EF4-FFF2-40B4-BE49-F238E27FC236}">
                <a16:creationId xmlns:a16="http://schemas.microsoft.com/office/drawing/2014/main" id="{9BEB9A50-5616-1D86-D285-EF6662C63AD1}"/>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5000" y="690768"/>
            <a:ext cx="7269516" cy="3083859"/>
          </a:xfrm>
          <a:prstGeom prst="rect">
            <a:avLst/>
          </a:prstGeom>
          <a:noFill/>
          <a:ln>
            <a:noFill/>
          </a:ln>
        </p:spPr>
      </p:pic>
      <p:sp>
        <p:nvSpPr>
          <p:cNvPr id="4" name="Retângulo 3">
            <a:extLst>
              <a:ext uri="{FF2B5EF4-FFF2-40B4-BE49-F238E27FC236}">
                <a16:creationId xmlns:a16="http://schemas.microsoft.com/office/drawing/2014/main" id="{3411557F-AC38-BA08-88B0-1182F8643562}"/>
              </a:ext>
            </a:extLst>
          </p:cNvPr>
          <p:cNvSpPr/>
          <p:nvPr/>
        </p:nvSpPr>
        <p:spPr>
          <a:xfrm>
            <a:off x="7602071" y="779929"/>
            <a:ext cx="4466680" cy="276113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pt-BR"/>
          </a:p>
        </p:txBody>
      </p:sp>
      <p:sp>
        <p:nvSpPr>
          <p:cNvPr id="5" name="Retângulo 4">
            <a:extLst>
              <a:ext uri="{FF2B5EF4-FFF2-40B4-BE49-F238E27FC236}">
                <a16:creationId xmlns:a16="http://schemas.microsoft.com/office/drawing/2014/main" id="{BBACD9B5-2600-4750-EAF7-6102ABCFDB95}"/>
              </a:ext>
            </a:extLst>
          </p:cNvPr>
          <p:cNvSpPr/>
          <p:nvPr/>
        </p:nvSpPr>
        <p:spPr>
          <a:xfrm>
            <a:off x="123248" y="3774140"/>
            <a:ext cx="4385999" cy="2886636"/>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pt-BR"/>
          </a:p>
        </p:txBody>
      </p:sp>
      <p:sp>
        <p:nvSpPr>
          <p:cNvPr id="6" name="Smiley 5">
            <a:extLst>
              <a:ext uri="{FF2B5EF4-FFF2-40B4-BE49-F238E27FC236}">
                <a16:creationId xmlns:a16="http://schemas.microsoft.com/office/drawing/2014/main" id="{7164B581-B93E-14EC-0338-19347E455EBA}"/>
              </a:ext>
            </a:extLst>
          </p:cNvPr>
          <p:cNvSpPr/>
          <p:nvPr/>
        </p:nvSpPr>
        <p:spPr>
          <a:xfrm>
            <a:off x="7682754" y="815788"/>
            <a:ext cx="295835" cy="331694"/>
          </a:xfrm>
          <a:prstGeom prst="smileyFac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pt-BR"/>
          </a:p>
        </p:txBody>
      </p:sp>
      <p:sp>
        <p:nvSpPr>
          <p:cNvPr id="7" name="Smiley 6">
            <a:extLst>
              <a:ext uri="{FF2B5EF4-FFF2-40B4-BE49-F238E27FC236}">
                <a16:creationId xmlns:a16="http://schemas.microsoft.com/office/drawing/2014/main" id="{B7B6909F-3216-F1D3-70CC-F9ED71DF6271}"/>
              </a:ext>
            </a:extLst>
          </p:cNvPr>
          <p:cNvSpPr/>
          <p:nvPr/>
        </p:nvSpPr>
        <p:spPr>
          <a:xfrm>
            <a:off x="155000" y="3836893"/>
            <a:ext cx="295835" cy="331694"/>
          </a:xfrm>
          <a:prstGeom prst="smileyFac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29597808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A05449-9686-0E73-53C0-CB72E84AA5CB}"/>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504887BB-9192-E199-80A0-1A77D163EEC9}"/>
              </a:ext>
            </a:extLst>
          </p:cNvPr>
          <p:cNvPicPr>
            <a:picLocks noChangeAspect="1"/>
          </p:cNvPicPr>
          <p:nvPr/>
        </p:nvPicPr>
        <p:blipFill>
          <a:blip r:embed="rId2"/>
          <a:stretch>
            <a:fillRect/>
          </a:stretch>
        </p:blipFill>
        <p:spPr>
          <a:xfrm>
            <a:off x="502662" y="674744"/>
            <a:ext cx="11186675" cy="6084644"/>
          </a:xfrm>
          <a:prstGeom prst="rect">
            <a:avLst/>
          </a:prstGeom>
        </p:spPr>
      </p:pic>
    </p:spTree>
    <p:extLst>
      <p:ext uri="{BB962C8B-B14F-4D97-AF65-F5344CB8AC3E}">
        <p14:creationId xmlns:p14="http://schemas.microsoft.com/office/powerpoint/2010/main" val="40552748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CA084C-B74D-648A-61C5-605E0D71415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E0A739F8-377E-B599-F1FB-6AC8E94C5876}"/>
              </a:ext>
            </a:extLst>
          </p:cNvPr>
          <p:cNvSpPr txBox="1"/>
          <p:nvPr/>
        </p:nvSpPr>
        <p:spPr>
          <a:xfrm>
            <a:off x="89647" y="691206"/>
            <a:ext cx="5862918" cy="1785104"/>
          </a:xfrm>
          <a:prstGeom prst="rect">
            <a:avLst/>
          </a:prstGeom>
          <a:noFill/>
        </p:spPr>
        <p:txBody>
          <a:bodyPr wrap="square">
            <a:spAutoFit/>
          </a:bodyPr>
          <a:lstStyle/>
          <a:p>
            <a:pPr marL="342900" lvl="0" indent="-342900" algn="just">
              <a:buFont typeface="Symbol" panose="05050102010706020507" pitchFamily="18" charset="2"/>
              <a:buChar char=""/>
              <a:tabLst>
                <a:tab pos="228600" algn="l"/>
              </a:tabLst>
            </a:pPr>
            <a:r>
              <a:rPr lang="pt-BR" sz="2200" dirty="0">
                <a:effectLst/>
                <a:latin typeface="Arial Narrow" panose="020B0606020202030204" pitchFamily="34" charset="0"/>
                <a:ea typeface="Calibri" panose="020F0502020204030204" pitchFamily="34" charset="0"/>
              </a:rPr>
              <a:t>A partir da experiência da barra de ferro, é possível classificar as substâncias em:</a:t>
            </a:r>
            <a:endParaRPr lang="pt-BR" sz="2200" dirty="0">
              <a:effectLst/>
              <a:latin typeface="Calibri" panose="020F0502020204030204" pitchFamily="34" charset="0"/>
              <a:ea typeface="Calibri" panose="020F0502020204030204" pitchFamily="34" charset="0"/>
            </a:endParaRPr>
          </a:p>
          <a:p>
            <a:pPr indent="228600" algn="just"/>
            <a:r>
              <a:rPr lang="pt-BR" sz="2200" b="1" dirty="0">
                <a:effectLst/>
                <a:latin typeface="Arial Narrow" panose="020B0606020202030204" pitchFamily="34" charset="0"/>
                <a:ea typeface="Calibri" panose="020F0502020204030204" pitchFamily="34" charset="0"/>
              </a:rPr>
              <a:t> </a:t>
            </a:r>
            <a:endParaRPr lang="pt-BR" sz="2200" dirty="0">
              <a:effectLst/>
              <a:latin typeface="Calibri" panose="020F0502020204030204" pitchFamily="34" charset="0"/>
              <a:ea typeface="Calibri" panose="020F0502020204030204" pitchFamily="34" charset="0"/>
            </a:endParaRPr>
          </a:p>
          <a:p>
            <a:pPr indent="228600" algn="just"/>
            <a:r>
              <a:rPr lang="pt-BR" sz="2200" b="1" dirty="0">
                <a:effectLst/>
                <a:latin typeface="Arial Narrow" panose="020B0606020202030204" pitchFamily="34" charset="0"/>
                <a:ea typeface="Calibri" panose="020F0502020204030204" pitchFamily="34" charset="0"/>
              </a:rPr>
              <a:t>Propriedades Magnéticas dos Materiais</a:t>
            </a:r>
            <a:endParaRPr lang="pt-BR" sz="2200" dirty="0">
              <a:effectLst/>
              <a:latin typeface="Calibri" panose="020F0502020204030204" pitchFamily="34" charset="0"/>
              <a:ea typeface="Calibri" panose="020F0502020204030204" pitchFamily="34" charset="0"/>
            </a:endParaRPr>
          </a:p>
          <a:p>
            <a:pPr indent="228600" algn="just"/>
            <a:r>
              <a:rPr lang="pt-BR" sz="2200" b="1" dirty="0">
                <a:effectLst/>
                <a:latin typeface="Arial Narrow" panose="020B0606020202030204" pitchFamily="34" charset="0"/>
                <a:ea typeface="Calibri" panose="020F0502020204030204" pitchFamily="34" charset="0"/>
              </a:rPr>
              <a:t>Introdução</a:t>
            </a:r>
            <a:endParaRPr lang="pt-BR" sz="2200" dirty="0">
              <a:effectLst/>
              <a:latin typeface="Calibri" panose="020F0502020204030204" pitchFamily="34" charset="0"/>
              <a:ea typeface="Calibri" panose="020F0502020204030204" pitchFamily="34" charset="0"/>
            </a:endParaRPr>
          </a:p>
        </p:txBody>
      </p:sp>
      <p:sp>
        <p:nvSpPr>
          <p:cNvPr id="5" name="CaixaDeTexto 4">
            <a:extLst>
              <a:ext uri="{FF2B5EF4-FFF2-40B4-BE49-F238E27FC236}">
                <a16:creationId xmlns:a16="http://schemas.microsoft.com/office/drawing/2014/main" id="{B39C1E76-630D-8AB4-AF44-98FCCFA7F63C}"/>
              </a:ext>
            </a:extLst>
          </p:cNvPr>
          <p:cNvSpPr txBox="1"/>
          <p:nvPr/>
        </p:nvSpPr>
        <p:spPr>
          <a:xfrm>
            <a:off x="89647" y="2811813"/>
            <a:ext cx="5862918" cy="2800767"/>
          </a:xfrm>
          <a:prstGeom prst="rect">
            <a:avLst/>
          </a:prstGeom>
          <a:noFill/>
        </p:spPr>
        <p:txBody>
          <a:bodyPr wrap="square">
            <a:spAutoFit/>
          </a:bodyPr>
          <a:lstStyle/>
          <a:p>
            <a:pPr indent="228600" algn="just"/>
            <a:r>
              <a:rPr lang="pt-BR" sz="2200" dirty="0">
                <a:effectLst/>
                <a:latin typeface="Arial Narrow" panose="020B0606020202030204" pitchFamily="34" charset="0"/>
                <a:ea typeface="Calibri" panose="020F0502020204030204" pitchFamily="34" charset="0"/>
              </a:rPr>
              <a:t>Os materiais apresentam diferentes comportamentos quando são colocados na presença de um campo magnético. Essas propriedades estão relacionadas à organização dos elétrons e aos seus momentos magnéticos.</a:t>
            </a:r>
          </a:p>
          <a:p>
            <a:pPr indent="228600" algn="just"/>
            <a:r>
              <a:rPr lang="pt-BR" sz="2200" dirty="0">
                <a:effectLst/>
                <a:latin typeface="Arial Narrow" panose="020B0606020202030204" pitchFamily="34" charset="0"/>
                <a:ea typeface="Calibri" panose="020F0502020204030204" pitchFamily="34" charset="0"/>
              </a:rPr>
              <a:t>Os materiais podem ser classificados em três grupos principais: </a:t>
            </a:r>
            <a:r>
              <a:rPr lang="pt-BR" sz="2200" b="1" dirty="0">
                <a:effectLst/>
                <a:latin typeface="Arial Narrow" panose="020B0606020202030204" pitchFamily="34" charset="0"/>
                <a:ea typeface="Calibri" panose="020F0502020204030204" pitchFamily="34" charset="0"/>
              </a:rPr>
              <a:t>diamagnéticos</a:t>
            </a:r>
            <a:r>
              <a:rPr lang="pt-BR" sz="2200" dirty="0">
                <a:effectLst/>
                <a:latin typeface="Arial Narrow" panose="020B0606020202030204" pitchFamily="34" charset="0"/>
                <a:ea typeface="Calibri" panose="020F0502020204030204" pitchFamily="34" charset="0"/>
              </a:rPr>
              <a:t>, </a:t>
            </a:r>
            <a:r>
              <a:rPr lang="pt-BR" sz="2200" b="1" dirty="0">
                <a:effectLst/>
                <a:latin typeface="Arial Narrow" panose="020B0606020202030204" pitchFamily="34" charset="0"/>
                <a:ea typeface="Calibri" panose="020F0502020204030204" pitchFamily="34" charset="0"/>
              </a:rPr>
              <a:t>paramagnéticos</a:t>
            </a:r>
            <a:r>
              <a:rPr lang="pt-BR" sz="2200" dirty="0">
                <a:effectLst/>
                <a:latin typeface="Arial Narrow" panose="020B0606020202030204" pitchFamily="34" charset="0"/>
                <a:ea typeface="Calibri" panose="020F0502020204030204" pitchFamily="34" charset="0"/>
              </a:rPr>
              <a:t> e </a:t>
            </a:r>
            <a:r>
              <a:rPr lang="pt-BR" sz="2200" b="1" dirty="0">
                <a:effectLst/>
                <a:latin typeface="Arial Narrow" panose="020B0606020202030204" pitchFamily="34" charset="0"/>
                <a:ea typeface="Calibri" panose="020F0502020204030204" pitchFamily="34" charset="0"/>
              </a:rPr>
              <a:t>ferromagnéticos</a:t>
            </a:r>
            <a:r>
              <a:rPr lang="pt-BR" sz="2200" dirty="0">
                <a:effectLst/>
                <a:latin typeface="Arial Narrow" panose="020B0606020202030204" pitchFamily="34" charset="0"/>
                <a:ea typeface="Calibri" panose="020F0502020204030204" pitchFamily="34" charset="0"/>
              </a:rPr>
              <a:t>.</a:t>
            </a:r>
          </a:p>
        </p:txBody>
      </p:sp>
      <p:sp>
        <p:nvSpPr>
          <p:cNvPr id="8" name="Retângulo 7">
            <a:extLst>
              <a:ext uri="{FF2B5EF4-FFF2-40B4-BE49-F238E27FC236}">
                <a16:creationId xmlns:a16="http://schemas.microsoft.com/office/drawing/2014/main" id="{85CC1DB4-B128-D316-7A6E-3FD77D1B09D3}"/>
              </a:ext>
            </a:extLst>
          </p:cNvPr>
          <p:cNvSpPr/>
          <p:nvPr/>
        </p:nvSpPr>
        <p:spPr>
          <a:xfrm>
            <a:off x="6320118" y="914400"/>
            <a:ext cx="5611906" cy="5728447"/>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pt-BR"/>
          </a:p>
        </p:txBody>
      </p:sp>
      <p:sp>
        <p:nvSpPr>
          <p:cNvPr id="9" name="Smiley 8">
            <a:extLst>
              <a:ext uri="{FF2B5EF4-FFF2-40B4-BE49-F238E27FC236}">
                <a16:creationId xmlns:a16="http://schemas.microsoft.com/office/drawing/2014/main" id="{F40A3596-131E-BC04-CDFF-7074E8B16C56}"/>
              </a:ext>
            </a:extLst>
          </p:cNvPr>
          <p:cNvSpPr/>
          <p:nvPr/>
        </p:nvSpPr>
        <p:spPr>
          <a:xfrm>
            <a:off x="6376505" y="932330"/>
            <a:ext cx="295835" cy="331694"/>
          </a:xfrm>
          <a:prstGeom prst="smileyFac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33006959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CA084C-B74D-648A-61C5-605E0D71415F}"/>
            </a:ext>
          </a:extLst>
        </p:cNvPr>
        <p:cNvGrpSpPr/>
        <p:nvPr/>
      </p:nvGrpSpPr>
      <p:grpSpPr>
        <a:xfrm>
          <a:off x="0" y="0"/>
          <a:ext cx="0" cy="0"/>
          <a:chOff x="0" y="0"/>
          <a:chExt cx="0" cy="0"/>
        </a:xfrm>
      </p:grpSpPr>
      <p:sp>
        <p:nvSpPr>
          <p:cNvPr id="7" name="CaixaDeTexto 6">
            <a:extLst>
              <a:ext uri="{FF2B5EF4-FFF2-40B4-BE49-F238E27FC236}">
                <a16:creationId xmlns:a16="http://schemas.microsoft.com/office/drawing/2014/main" id="{5E754BFF-621C-5DDA-5E84-15F892BF3723}"/>
              </a:ext>
            </a:extLst>
          </p:cNvPr>
          <p:cNvSpPr txBox="1"/>
          <p:nvPr/>
        </p:nvSpPr>
        <p:spPr>
          <a:xfrm>
            <a:off x="152399" y="864257"/>
            <a:ext cx="5737413" cy="4154984"/>
          </a:xfrm>
          <a:prstGeom prst="rect">
            <a:avLst/>
          </a:prstGeom>
          <a:noFill/>
        </p:spPr>
        <p:txBody>
          <a:bodyPr wrap="square">
            <a:spAutoFit/>
          </a:bodyPr>
          <a:lstStyle/>
          <a:p>
            <a:pPr indent="228600" algn="just"/>
            <a:r>
              <a:rPr lang="pt-BR" sz="2200" b="1" dirty="0">
                <a:effectLst/>
                <a:latin typeface="Arial Narrow" panose="020B0606020202030204" pitchFamily="34" charset="0"/>
                <a:ea typeface="Calibri" panose="020F0502020204030204" pitchFamily="34" charset="0"/>
              </a:rPr>
              <a:t>1. Materiais Diamagnéticos</a:t>
            </a:r>
            <a:endParaRPr lang="pt-BR" sz="2200" dirty="0">
              <a:effectLst/>
              <a:latin typeface="Arial Narrow" panose="020B0606020202030204" pitchFamily="34" charset="0"/>
              <a:ea typeface="Calibri" panose="020F0502020204030204" pitchFamily="34" charset="0"/>
            </a:endParaRPr>
          </a:p>
          <a:p>
            <a:pPr indent="228600" algn="just"/>
            <a:r>
              <a:rPr lang="pt-BR" sz="2200" dirty="0">
                <a:effectLst/>
                <a:latin typeface="Arial Narrow" panose="020B0606020202030204" pitchFamily="34" charset="0"/>
                <a:ea typeface="Calibri" panose="020F0502020204030204" pitchFamily="34" charset="0"/>
              </a:rPr>
              <a:t>São materiais que são fracamente repelidos por um campo magnético. Essa repulsão ocorre devido a mudanças induzidas no movimento dos elétrons. </a:t>
            </a:r>
          </a:p>
          <a:p>
            <a:pPr indent="228600" algn="just"/>
            <a:r>
              <a:rPr lang="pt-BR" sz="2200" dirty="0">
                <a:effectLst/>
                <a:latin typeface="Arial Narrow" panose="020B0606020202030204" pitchFamily="34" charset="0"/>
                <a:ea typeface="Calibri" panose="020F0502020204030204" pitchFamily="34" charset="0"/>
              </a:rPr>
              <a:t> </a:t>
            </a:r>
          </a:p>
          <a:p>
            <a:pPr indent="228600" algn="just"/>
            <a:r>
              <a:rPr lang="pt-BR" sz="2200" b="1" dirty="0">
                <a:effectLst/>
                <a:latin typeface="Arial Narrow" panose="020B0606020202030204" pitchFamily="34" charset="0"/>
                <a:ea typeface="Calibri" panose="020F0502020204030204" pitchFamily="34" charset="0"/>
              </a:rPr>
              <a:t>As suas características são:</a:t>
            </a:r>
            <a:endParaRPr lang="pt-BR" sz="2200" dirty="0">
              <a:effectLst/>
              <a:latin typeface="Arial Narrow" panose="020B0606020202030204" pitchFamily="34" charset="0"/>
              <a:ea typeface="Calibri" panose="020F0502020204030204" pitchFamily="34" charset="0"/>
            </a:endParaRPr>
          </a:p>
          <a:p>
            <a:pPr indent="228600" algn="just"/>
            <a:r>
              <a:rPr lang="pt-BR" sz="2200" dirty="0">
                <a:effectLst/>
                <a:latin typeface="Arial Narrow" panose="020B0606020202030204" pitchFamily="34" charset="0"/>
                <a:ea typeface="Calibri" panose="020F0502020204030204" pitchFamily="34" charset="0"/>
              </a:rPr>
              <a:t> </a:t>
            </a:r>
          </a:p>
          <a:p>
            <a:pPr marL="342900" lvl="0" indent="-342900" algn="just">
              <a:buSzPts val="1000"/>
              <a:buFont typeface="Symbol" panose="05050102010706020507" pitchFamily="18" charset="2"/>
              <a:buChar char=""/>
              <a:tabLst>
                <a:tab pos="228600" algn="l"/>
              </a:tabLst>
            </a:pPr>
            <a:r>
              <a:rPr lang="pt-BR" sz="2200" dirty="0">
                <a:effectLst/>
                <a:latin typeface="Arial Narrow" panose="020B0606020202030204" pitchFamily="34" charset="0"/>
                <a:ea typeface="Calibri" panose="020F0502020204030204" pitchFamily="34" charset="0"/>
              </a:rPr>
              <a:t>Não possuem magnetização permanente. </a:t>
            </a:r>
          </a:p>
          <a:p>
            <a:pPr marL="342900" lvl="0" indent="-342900" algn="just">
              <a:buSzPts val="1000"/>
              <a:buFont typeface="Symbol" panose="05050102010706020507" pitchFamily="18" charset="2"/>
              <a:buChar char=""/>
              <a:tabLst>
                <a:tab pos="228600" algn="l"/>
              </a:tabLst>
            </a:pPr>
            <a:r>
              <a:rPr lang="pt-BR" sz="2200" dirty="0">
                <a:effectLst/>
                <a:latin typeface="Arial Narrow" panose="020B0606020202030204" pitchFamily="34" charset="0"/>
                <a:ea typeface="Calibri" panose="020F0502020204030204" pitchFamily="34" charset="0"/>
              </a:rPr>
              <a:t>Quando submetidos a um campo magnético, criam um campo oposto ao aplicado. </a:t>
            </a:r>
          </a:p>
          <a:p>
            <a:pPr marL="342900" lvl="0" indent="-342900" algn="just">
              <a:buSzPts val="1000"/>
              <a:buFont typeface="Symbol" panose="05050102010706020507" pitchFamily="18" charset="2"/>
              <a:buChar char=""/>
              <a:tabLst>
                <a:tab pos="228600" algn="l"/>
              </a:tabLst>
            </a:pPr>
            <a:r>
              <a:rPr lang="pt-BR" sz="2200" dirty="0">
                <a:effectLst/>
                <a:latin typeface="Arial Narrow" panose="020B0606020202030204" pitchFamily="34" charset="0"/>
                <a:ea typeface="Calibri" panose="020F0502020204030204" pitchFamily="34" charset="0"/>
              </a:rPr>
              <a:t>A repulsão é muito fraca. </a:t>
            </a:r>
          </a:p>
          <a:p>
            <a:pPr lvl="0" algn="just">
              <a:buSzPts val="1000"/>
              <a:tabLst>
                <a:tab pos="228600" algn="l"/>
              </a:tabLst>
            </a:pPr>
            <a:endParaRPr lang="pt-BR" sz="2200" dirty="0">
              <a:effectLst/>
              <a:latin typeface="Arial Narrow" panose="020B0606020202030204" pitchFamily="34" charset="0"/>
              <a:ea typeface="Calibri" panose="020F0502020204030204" pitchFamily="34" charset="0"/>
            </a:endParaRPr>
          </a:p>
        </p:txBody>
      </p:sp>
      <p:sp>
        <p:nvSpPr>
          <p:cNvPr id="4" name="CaixaDeTexto 3">
            <a:extLst>
              <a:ext uri="{FF2B5EF4-FFF2-40B4-BE49-F238E27FC236}">
                <a16:creationId xmlns:a16="http://schemas.microsoft.com/office/drawing/2014/main" id="{3D0ED490-E548-E2F5-D0CC-B7915F72E90A}"/>
              </a:ext>
            </a:extLst>
          </p:cNvPr>
          <p:cNvSpPr txBox="1"/>
          <p:nvPr/>
        </p:nvSpPr>
        <p:spPr>
          <a:xfrm>
            <a:off x="152399" y="4938664"/>
            <a:ext cx="5737413" cy="430887"/>
          </a:xfrm>
          <a:prstGeom prst="rect">
            <a:avLst/>
          </a:prstGeom>
          <a:noFill/>
        </p:spPr>
        <p:txBody>
          <a:bodyPr wrap="square">
            <a:spAutoFit/>
          </a:bodyPr>
          <a:lstStyle/>
          <a:p>
            <a:pPr indent="228600" algn="just"/>
            <a:r>
              <a:rPr lang="pt-BR" sz="2200" b="1" dirty="0">
                <a:effectLst/>
                <a:latin typeface="Arial Narrow" panose="020B0606020202030204" pitchFamily="34" charset="0"/>
                <a:ea typeface="Calibri" panose="020F0502020204030204" pitchFamily="34" charset="0"/>
              </a:rPr>
              <a:t>Alguns exemplos: </a:t>
            </a:r>
            <a:endParaRPr lang="pt-BR" sz="2200" dirty="0">
              <a:effectLst/>
              <a:latin typeface="Calibri" panose="020F0502020204030204" pitchFamily="34" charset="0"/>
              <a:ea typeface="Calibri" panose="020F0502020204030204" pitchFamily="34" charset="0"/>
            </a:endParaRPr>
          </a:p>
        </p:txBody>
      </p:sp>
      <p:sp>
        <p:nvSpPr>
          <p:cNvPr id="8" name="CaixaDeTexto 7">
            <a:extLst>
              <a:ext uri="{FF2B5EF4-FFF2-40B4-BE49-F238E27FC236}">
                <a16:creationId xmlns:a16="http://schemas.microsoft.com/office/drawing/2014/main" id="{32E1DEA7-5FD0-3431-F748-AD0E0391A1ED}"/>
              </a:ext>
            </a:extLst>
          </p:cNvPr>
          <p:cNvSpPr txBox="1"/>
          <p:nvPr/>
        </p:nvSpPr>
        <p:spPr>
          <a:xfrm>
            <a:off x="6302190" y="864257"/>
            <a:ext cx="5316069" cy="430887"/>
          </a:xfrm>
          <a:prstGeom prst="rect">
            <a:avLst/>
          </a:prstGeom>
          <a:noFill/>
        </p:spPr>
        <p:txBody>
          <a:bodyPr wrap="square">
            <a:spAutoFit/>
          </a:bodyPr>
          <a:lstStyle/>
          <a:p>
            <a:pPr marL="342900" lvl="0" indent="-342900" algn="just">
              <a:buSzPts val="1000"/>
              <a:buFont typeface="Symbol" panose="05050102010706020507" pitchFamily="18" charset="2"/>
              <a:buChar char=""/>
              <a:tabLst>
                <a:tab pos="228600" algn="l"/>
              </a:tabLst>
            </a:pPr>
            <a:r>
              <a:rPr lang="pt-BR" sz="2200" dirty="0">
                <a:effectLst/>
                <a:latin typeface="Arial Narrow" panose="020B0606020202030204" pitchFamily="34" charset="0"/>
                <a:ea typeface="Calibri" panose="020F0502020204030204" pitchFamily="34" charset="0"/>
              </a:rPr>
              <a:t>Ouro</a:t>
            </a:r>
            <a:r>
              <a:rPr lang="pt-BR" sz="1800" dirty="0">
                <a:effectLst/>
                <a:latin typeface="Arial Narrow" panose="020B0606020202030204" pitchFamily="34" charset="0"/>
                <a:ea typeface="Calibri" panose="020F0502020204030204" pitchFamily="34" charset="0"/>
              </a:rPr>
              <a:t> </a:t>
            </a:r>
            <a:endParaRPr lang="pt-BR" sz="1600" dirty="0">
              <a:effectLst/>
              <a:latin typeface="Calibri" panose="020F0502020204030204" pitchFamily="34" charset="0"/>
              <a:ea typeface="Calibri" panose="020F0502020204030204" pitchFamily="34" charset="0"/>
            </a:endParaRPr>
          </a:p>
        </p:txBody>
      </p:sp>
      <p:pic>
        <p:nvPicPr>
          <p:cNvPr id="11" name="Imagem 10">
            <a:extLst>
              <a:ext uri="{FF2B5EF4-FFF2-40B4-BE49-F238E27FC236}">
                <a16:creationId xmlns:a16="http://schemas.microsoft.com/office/drawing/2014/main" id="{275AD2D4-5881-A9A5-63B4-955435DFCC1C}"/>
              </a:ext>
            </a:extLst>
          </p:cNvPr>
          <p:cNvPicPr>
            <a:picLocks noChangeAspect="1"/>
          </p:cNvPicPr>
          <p:nvPr/>
        </p:nvPicPr>
        <p:blipFill>
          <a:blip r:embed="rId2"/>
          <a:stretch>
            <a:fillRect/>
          </a:stretch>
        </p:blipFill>
        <p:spPr>
          <a:xfrm>
            <a:off x="6209487" y="1295144"/>
            <a:ext cx="5830114" cy="2000529"/>
          </a:xfrm>
          <a:prstGeom prst="rect">
            <a:avLst/>
          </a:prstGeom>
        </p:spPr>
      </p:pic>
      <p:sp>
        <p:nvSpPr>
          <p:cNvPr id="13" name="CaixaDeTexto 12">
            <a:extLst>
              <a:ext uri="{FF2B5EF4-FFF2-40B4-BE49-F238E27FC236}">
                <a16:creationId xmlns:a16="http://schemas.microsoft.com/office/drawing/2014/main" id="{CDEAD129-8235-0EF3-9D20-B3F63D610623}"/>
              </a:ext>
            </a:extLst>
          </p:cNvPr>
          <p:cNvSpPr txBox="1"/>
          <p:nvPr/>
        </p:nvSpPr>
        <p:spPr>
          <a:xfrm>
            <a:off x="5912224" y="3285329"/>
            <a:ext cx="6096000" cy="276999"/>
          </a:xfrm>
          <a:prstGeom prst="rect">
            <a:avLst/>
          </a:prstGeom>
          <a:noFill/>
        </p:spPr>
        <p:txBody>
          <a:bodyPr wrap="square">
            <a:spAutoFit/>
          </a:bodyPr>
          <a:lstStyle/>
          <a:p>
            <a:pPr marL="228600" indent="228600" algn="r"/>
            <a:r>
              <a:rPr lang="pt-BR" sz="1200" dirty="0">
                <a:effectLst/>
                <a:latin typeface="Arial Narrow" panose="020B0606020202030204" pitchFamily="34" charset="0"/>
                <a:ea typeface="Calibri" panose="020F0502020204030204" pitchFamily="34" charset="0"/>
              </a:rPr>
              <a:t>Disponível em: </a:t>
            </a:r>
            <a:r>
              <a:rPr lang="pt-BR" sz="1200" u="sng" dirty="0">
                <a:effectLst/>
                <a:latin typeface="Arial Narrow" panose="020B0606020202030204" pitchFamily="34" charset="0"/>
                <a:ea typeface="Calibri" panose="020F0502020204030204" pitchFamily="34" charset="0"/>
                <a:hlinkClick r:id="rId3">
                  <a:extLst>
                    <a:ext uri="{A12FA001-AC4F-418D-AE19-62706E023703}">
                      <ahyp:hlinkClr xmlns:ahyp="http://schemas.microsoft.com/office/drawing/2018/hyperlinkcolor" val="tx"/>
                    </a:ext>
                  </a:extLst>
                </a:hlinkClick>
              </a:rPr>
              <a:t>https://www.magnific.com/</a:t>
            </a:r>
            <a:r>
              <a:rPr lang="pt-BR" sz="1200" u="sng" dirty="0" err="1">
                <a:effectLst/>
                <a:latin typeface="Arial Narrow" panose="020B0606020202030204" pitchFamily="34" charset="0"/>
                <a:ea typeface="Calibri" panose="020F0502020204030204" pitchFamily="34" charset="0"/>
                <a:hlinkClick r:id="rId3">
                  <a:extLst>
                    <a:ext uri="{A12FA001-AC4F-418D-AE19-62706E023703}">
                      <ahyp:hlinkClr xmlns:ahyp="http://schemas.microsoft.com/office/drawing/2018/hyperlinkcolor" val="tx"/>
                    </a:ext>
                  </a:extLst>
                </a:hlinkClick>
              </a:rPr>
              <a:t>br</a:t>
            </a:r>
            <a:r>
              <a:rPr lang="pt-BR" sz="1200" u="sng" dirty="0">
                <a:effectLst/>
                <a:latin typeface="Arial Narrow" panose="020B0606020202030204" pitchFamily="34" charset="0"/>
                <a:ea typeface="Calibri" panose="020F0502020204030204" pitchFamily="34" charset="0"/>
                <a:hlinkClick r:id="rId3">
                  <a:extLst>
                    <a:ext uri="{A12FA001-AC4F-418D-AE19-62706E023703}">
                      <ahyp:hlinkClr xmlns:ahyp="http://schemas.microsoft.com/office/drawing/2018/hyperlinkcolor" val="tx"/>
                    </a:ext>
                  </a:extLst>
                </a:hlinkClick>
              </a:rPr>
              <a:t>/vetores/objetos-ouro</a:t>
            </a:r>
            <a:r>
              <a:rPr lang="pt-BR" sz="1200" dirty="0">
                <a:effectLst/>
                <a:latin typeface="Arial Narrow" panose="020B0606020202030204" pitchFamily="34" charset="0"/>
                <a:ea typeface="Calibri" panose="020F0502020204030204" pitchFamily="34" charset="0"/>
              </a:rPr>
              <a:t>. Acesso em 3 junho 2026.</a:t>
            </a:r>
          </a:p>
        </p:txBody>
      </p:sp>
      <p:pic>
        <p:nvPicPr>
          <p:cNvPr id="15" name="Imagem 14">
            <a:extLst>
              <a:ext uri="{FF2B5EF4-FFF2-40B4-BE49-F238E27FC236}">
                <a16:creationId xmlns:a16="http://schemas.microsoft.com/office/drawing/2014/main" id="{5CF33BE7-5FDC-508C-D20D-16172CA4052F}"/>
              </a:ext>
            </a:extLst>
          </p:cNvPr>
          <p:cNvPicPr>
            <a:picLocks noChangeAspect="1"/>
          </p:cNvPicPr>
          <p:nvPr/>
        </p:nvPicPr>
        <p:blipFill>
          <a:blip r:embed="rId4"/>
          <a:stretch>
            <a:fillRect/>
          </a:stretch>
        </p:blipFill>
        <p:spPr>
          <a:xfrm>
            <a:off x="6547672" y="4010947"/>
            <a:ext cx="5153744" cy="2286319"/>
          </a:xfrm>
          <a:prstGeom prst="rect">
            <a:avLst/>
          </a:prstGeom>
        </p:spPr>
      </p:pic>
      <p:sp>
        <p:nvSpPr>
          <p:cNvPr id="17" name="CaixaDeTexto 16">
            <a:extLst>
              <a:ext uri="{FF2B5EF4-FFF2-40B4-BE49-F238E27FC236}">
                <a16:creationId xmlns:a16="http://schemas.microsoft.com/office/drawing/2014/main" id="{7BA05022-1EB6-06E5-3EFE-CB6331A038F8}"/>
              </a:ext>
            </a:extLst>
          </p:cNvPr>
          <p:cNvSpPr txBox="1"/>
          <p:nvPr/>
        </p:nvSpPr>
        <p:spPr>
          <a:xfrm>
            <a:off x="6854480" y="6297266"/>
            <a:ext cx="5153744" cy="461665"/>
          </a:xfrm>
          <a:prstGeom prst="rect">
            <a:avLst/>
          </a:prstGeom>
          <a:noFill/>
        </p:spPr>
        <p:txBody>
          <a:bodyPr wrap="square">
            <a:spAutoFit/>
          </a:bodyPr>
          <a:lstStyle/>
          <a:p>
            <a:pPr marL="228600" indent="228600" algn="r"/>
            <a:r>
              <a:rPr lang="pt-BR" sz="1200" dirty="0">
                <a:effectLst/>
                <a:latin typeface="Arial Narrow" panose="020B0606020202030204" pitchFamily="34" charset="0"/>
                <a:ea typeface="Calibri" panose="020F0502020204030204" pitchFamily="34" charset="0"/>
              </a:rPr>
              <a:t>Disponível em: </a:t>
            </a:r>
            <a:r>
              <a:rPr lang="pt-BR" sz="1200" u="sng" dirty="0">
                <a:effectLst/>
                <a:latin typeface="Arial Narrow" panose="020B0606020202030204" pitchFamily="34" charset="0"/>
                <a:ea typeface="Calibri" panose="020F0502020204030204" pitchFamily="34" charset="0"/>
                <a:hlinkClick r:id="rId5">
                  <a:extLst>
                    <a:ext uri="{A12FA001-AC4F-418D-AE19-62706E023703}">
                      <ahyp:hlinkClr xmlns:ahyp="http://schemas.microsoft.com/office/drawing/2018/hyperlinkcolor" val="tx"/>
                    </a:ext>
                  </a:extLst>
                </a:hlinkClick>
              </a:rPr>
              <a:t>https://www.magnific.com/</a:t>
            </a:r>
            <a:r>
              <a:rPr lang="pt-BR" sz="1200" u="sng" dirty="0" err="1">
                <a:effectLst/>
                <a:latin typeface="Arial Narrow" panose="020B0606020202030204" pitchFamily="34" charset="0"/>
                <a:ea typeface="Calibri" panose="020F0502020204030204" pitchFamily="34" charset="0"/>
                <a:hlinkClick r:id="rId5">
                  <a:extLst>
                    <a:ext uri="{A12FA001-AC4F-418D-AE19-62706E023703}">
                      <ahyp:hlinkClr xmlns:ahyp="http://schemas.microsoft.com/office/drawing/2018/hyperlinkcolor" val="tx"/>
                    </a:ext>
                  </a:extLst>
                </a:hlinkClick>
              </a:rPr>
              <a:t>br</a:t>
            </a:r>
            <a:r>
              <a:rPr lang="pt-BR" sz="1200" u="sng" dirty="0">
                <a:effectLst/>
                <a:latin typeface="Arial Narrow" panose="020B0606020202030204" pitchFamily="34" charset="0"/>
                <a:ea typeface="Calibri" panose="020F0502020204030204" pitchFamily="34" charset="0"/>
                <a:hlinkClick r:id="rId5">
                  <a:extLst>
                    <a:ext uri="{A12FA001-AC4F-418D-AE19-62706E023703}">
                      <ahyp:hlinkClr xmlns:ahyp="http://schemas.microsoft.com/office/drawing/2018/hyperlinkcolor" val="tx"/>
                    </a:ext>
                  </a:extLst>
                </a:hlinkClick>
              </a:rPr>
              <a:t>/vetores/objetos-</a:t>
            </a:r>
            <a:r>
              <a:rPr lang="pt-BR" sz="1200" dirty="0">
                <a:effectLst/>
                <a:latin typeface="Arial Narrow" panose="020B0606020202030204" pitchFamily="34" charset="0"/>
                <a:ea typeface="Calibri" panose="020F0502020204030204" pitchFamily="34" charset="0"/>
              </a:rPr>
              <a:t>prata. Acesso em 3 junho 2026.</a:t>
            </a:r>
          </a:p>
        </p:txBody>
      </p:sp>
      <p:sp>
        <p:nvSpPr>
          <p:cNvPr id="18" name="CaixaDeTexto 17">
            <a:extLst>
              <a:ext uri="{FF2B5EF4-FFF2-40B4-BE49-F238E27FC236}">
                <a16:creationId xmlns:a16="http://schemas.microsoft.com/office/drawing/2014/main" id="{EE5210A0-2608-2B79-06D4-65CFD0EF0291}"/>
              </a:ext>
            </a:extLst>
          </p:cNvPr>
          <p:cNvSpPr txBox="1"/>
          <p:nvPr/>
        </p:nvSpPr>
        <p:spPr>
          <a:xfrm>
            <a:off x="6302190" y="3562529"/>
            <a:ext cx="5316069" cy="430887"/>
          </a:xfrm>
          <a:prstGeom prst="rect">
            <a:avLst/>
          </a:prstGeom>
          <a:noFill/>
        </p:spPr>
        <p:txBody>
          <a:bodyPr wrap="square">
            <a:spAutoFit/>
          </a:bodyPr>
          <a:lstStyle/>
          <a:p>
            <a:pPr marL="342900" lvl="0" indent="-342900" algn="just">
              <a:buSzPts val="1000"/>
              <a:buFont typeface="Symbol" panose="05050102010706020507" pitchFamily="18" charset="2"/>
              <a:buChar char=""/>
              <a:tabLst>
                <a:tab pos="228600" algn="l"/>
              </a:tabLst>
            </a:pPr>
            <a:r>
              <a:rPr lang="pt-BR" sz="2200" dirty="0">
                <a:effectLst/>
                <a:latin typeface="Arial Narrow" panose="020B0606020202030204" pitchFamily="34" charset="0"/>
                <a:ea typeface="Calibri" panose="020F0502020204030204" pitchFamily="34" charset="0"/>
              </a:rPr>
              <a:t>Prata</a:t>
            </a:r>
            <a:r>
              <a:rPr lang="pt-BR" sz="1800" dirty="0">
                <a:effectLst/>
                <a:latin typeface="Arial Narrow" panose="020B0606020202030204" pitchFamily="34" charset="0"/>
                <a:ea typeface="Calibri" panose="020F0502020204030204" pitchFamily="34" charset="0"/>
              </a:rPr>
              <a:t> </a:t>
            </a:r>
            <a:endParaRPr lang="pt-BR" sz="16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5273660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36C302-9E9F-BA67-5CB9-98F1D52FF8B1}"/>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42459E12-5BBA-64CB-1316-CBB61D2F63F7}"/>
              </a:ext>
            </a:extLst>
          </p:cNvPr>
          <p:cNvSpPr txBox="1"/>
          <p:nvPr/>
        </p:nvSpPr>
        <p:spPr>
          <a:xfrm>
            <a:off x="141169" y="3913219"/>
            <a:ext cx="3573186" cy="430887"/>
          </a:xfrm>
          <a:prstGeom prst="rect">
            <a:avLst/>
          </a:prstGeom>
          <a:noFill/>
        </p:spPr>
        <p:txBody>
          <a:bodyPr wrap="square">
            <a:spAutoFit/>
          </a:bodyPr>
          <a:lstStyle/>
          <a:p>
            <a:pPr marL="342900" lvl="0" indent="-342900" algn="just">
              <a:buSzPts val="1000"/>
              <a:buFont typeface="Symbol" panose="05050102010706020507" pitchFamily="18" charset="2"/>
              <a:buChar char=""/>
              <a:tabLst>
                <a:tab pos="228600" algn="l"/>
              </a:tabLst>
            </a:pPr>
            <a:r>
              <a:rPr lang="pt-BR" sz="2200" dirty="0">
                <a:effectLst/>
                <a:latin typeface="Arial Narrow" panose="020B0606020202030204" pitchFamily="34" charset="0"/>
                <a:ea typeface="Calibri" panose="020F0502020204030204" pitchFamily="34" charset="0"/>
              </a:rPr>
              <a:t>Bismuto</a:t>
            </a:r>
            <a:endParaRPr lang="pt-BR" sz="1600" dirty="0">
              <a:effectLst/>
              <a:latin typeface="Calibri" panose="020F0502020204030204" pitchFamily="34" charset="0"/>
              <a:ea typeface="Calibri" panose="020F0502020204030204" pitchFamily="34" charset="0"/>
            </a:endParaRPr>
          </a:p>
        </p:txBody>
      </p:sp>
      <p:pic>
        <p:nvPicPr>
          <p:cNvPr id="5" name="Imagem 4">
            <a:extLst>
              <a:ext uri="{FF2B5EF4-FFF2-40B4-BE49-F238E27FC236}">
                <a16:creationId xmlns:a16="http://schemas.microsoft.com/office/drawing/2014/main" id="{C547B00D-A9FD-1ECF-BDA8-3E0598F03803}"/>
              </a:ext>
            </a:extLst>
          </p:cNvPr>
          <p:cNvPicPr>
            <a:picLocks noChangeAspect="1"/>
          </p:cNvPicPr>
          <p:nvPr/>
        </p:nvPicPr>
        <p:blipFill>
          <a:blip r:embed="rId2"/>
          <a:stretch>
            <a:fillRect/>
          </a:stretch>
        </p:blipFill>
        <p:spPr>
          <a:xfrm>
            <a:off x="200190" y="1124176"/>
            <a:ext cx="5817396" cy="2547551"/>
          </a:xfrm>
          <a:prstGeom prst="rect">
            <a:avLst/>
          </a:prstGeom>
        </p:spPr>
      </p:pic>
      <p:sp>
        <p:nvSpPr>
          <p:cNvPr id="7" name="CaixaDeTexto 6">
            <a:extLst>
              <a:ext uri="{FF2B5EF4-FFF2-40B4-BE49-F238E27FC236}">
                <a16:creationId xmlns:a16="http://schemas.microsoft.com/office/drawing/2014/main" id="{901F832E-9D31-6EE3-A737-84EF9878E41A}"/>
              </a:ext>
            </a:extLst>
          </p:cNvPr>
          <p:cNvSpPr txBox="1"/>
          <p:nvPr/>
        </p:nvSpPr>
        <p:spPr>
          <a:xfrm>
            <a:off x="200190" y="3671727"/>
            <a:ext cx="5817396" cy="276999"/>
          </a:xfrm>
          <a:prstGeom prst="rect">
            <a:avLst/>
          </a:prstGeom>
          <a:noFill/>
        </p:spPr>
        <p:txBody>
          <a:bodyPr wrap="square">
            <a:spAutoFit/>
          </a:bodyPr>
          <a:lstStyle/>
          <a:p>
            <a:pPr marL="228600" indent="228600" algn="r"/>
            <a:r>
              <a:rPr lang="pt-BR" sz="1200" dirty="0">
                <a:effectLst/>
                <a:latin typeface="Arial Narrow" panose="020B0606020202030204" pitchFamily="34" charset="0"/>
                <a:ea typeface="Calibri" panose="020F0502020204030204" pitchFamily="34" charset="0"/>
              </a:rPr>
              <a:t>Disponível em: </a:t>
            </a:r>
            <a:r>
              <a:rPr lang="pt-BR" sz="1200" u="sng" dirty="0">
                <a:effectLst/>
                <a:latin typeface="Arial Narrow" panose="020B0606020202030204" pitchFamily="34" charset="0"/>
                <a:ea typeface="Calibri" panose="020F0502020204030204" pitchFamily="34" charset="0"/>
                <a:hlinkClick r:id="rId3">
                  <a:extLst>
                    <a:ext uri="{A12FA001-AC4F-418D-AE19-62706E023703}">
                      <ahyp:hlinkClr xmlns:ahyp="http://schemas.microsoft.com/office/drawing/2018/hyperlinkcolor" val="tx"/>
                    </a:ext>
                  </a:extLst>
                </a:hlinkClick>
              </a:rPr>
              <a:t>https://www.magnific.com/</a:t>
            </a:r>
            <a:r>
              <a:rPr lang="pt-BR" sz="1200" u="sng" dirty="0" err="1">
                <a:effectLst/>
                <a:latin typeface="Arial Narrow" panose="020B0606020202030204" pitchFamily="34" charset="0"/>
                <a:ea typeface="Calibri" panose="020F0502020204030204" pitchFamily="34" charset="0"/>
                <a:hlinkClick r:id="rId3">
                  <a:extLst>
                    <a:ext uri="{A12FA001-AC4F-418D-AE19-62706E023703}">
                      <ahyp:hlinkClr xmlns:ahyp="http://schemas.microsoft.com/office/drawing/2018/hyperlinkcolor" val="tx"/>
                    </a:ext>
                  </a:extLst>
                </a:hlinkClick>
              </a:rPr>
              <a:t>br</a:t>
            </a:r>
            <a:r>
              <a:rPr lang="pt-BR" sz="1200" u="sng" dirty="0">
                <a:effectLst/>
                <a:latin typeface="Arial Narrow" panose="020B0606020202030204" pitchFamily="34" charset="0"/>
                <a:ea typeface="Calibri" panose="020F0502020204030204" pitchFamily="34" charset="0"/>
                <a:hlinkClick r:id="rId3">
                  <a:extLst>
                    <a:ext uri="{A12FA001-AC4F-418D-AE19-62706E023703}">
                      <ahyp:hlinkClr xmlns:ahyp="http://schemas.microsoft.com/office/drawing/2018/hyperlinkcolor" val="tx"/>
                    </a:ext>
                  </a:extLst>
                </a:hlinkClick>
              </a:rPr>
              <a:t>/vetores/objetos-cobre</a:t>
            </a:r>
            <a:r>
              <a:rPr lang="pt-BR" sz="1200" dirty="0">
                <a:effectLst/>
                <a:latin typeface="Arial Narrow" panose="020B0606020202030204" pitchFamily="34" charset="0"/>
                <a:ea typeface="Calibri" panose="020F0502020204030204" pitchFamily="34" charset="0"/>
              </a:rPr>
              <a:t>. Acesso em 3 junho 2026.</a:t>
            </a:r>
          </a:p>
        </p:txBody>
      </p:sp>
      <p:sp>
        <p:nvSpPr>
          <p:cNvPr id="8" name="CaixaDeTexto 7">
            <a:extLst>
              <a:ext uri="{FF2B5EF4-FFF2-40B4-BE49-F238E27FC236}">
                <a16:creationId xmlns:a16="http://schemas.microsoft.com/office/drawing/2014/main" id="{A5229B0C-E5C6-B4CA-7C4D-8AD5A7085FBE}"/>
              </a:ext>
            </a:extLst>
          </p:cNvPr>
          <p:cNvSpPr txBox="1"/>
          <p:nvPr/>
        </p:nvSpPr>
        <p:spPr>
          <a:xfrm>
            <a:off x="137437" y="587208"/>
            <a:ext cx="3576918" cy="430887"/>
          </a:xfrm>
          <a:prstGeom prst="rect">
            <a:avLst/>
          </a:prstGeom>
          <a:noFill/>
        </p:spPr>
        <p:txBody>
          <a:bodyPr wrap="square">
            <a:spAutoFit/>
          </a:bodyPr>
          <a:lstStyle/>
          <a:p>
            <a:pPr marL="342900" lvl="0" indent="-342900" algn="just">
              <a:buSzPts val="1000"/>
              <a:buFont typeface="Symbol" panose="05050102010706020507" pitchFamily="18" charset="2"/>
              <a:buChar char=""/>
              <a:tabLst>
                <a:tab pos="228600" algn="l"/>
              </a:tabLst>
            </a:pPr>
            <a:r>
              <a:rPr lang="pt-BR" sz="2200" dirty="0">
                <a:effectLst/>
                <a:latin typeface="Arial Narrow" panose="020B0606020202030204" pitchFamily="34" charset="0"/>
                <a:ea typeface="Calibri" panose="020F0502020204030204" pitchFamily="34" charset="0"/>
              </a:rPr>
              <a:t>Cobre</a:t>
            </a:r>
            <a:r>
              <a:rPr lang="pt-BR" sz="1800" dirty="0">
                <a:effectLst/>
                <a:latin typeface="Arial Narrow" panose="020B0606020202030204" pitchFamily="34" charset="0"/>
                <a:ea typeface="Calibri" panose="020F0502020204030204" pitchFamily="34" charset="0"/>
              </a:rPr>
              <a:t> </a:t>
            </a:r>
            <a:endParaRPr lang="pt-BR" sz="1600" dirty="0">
              <a:effectLst/>
              <a:latin typeface="Calibri" panose="020F0502020204030204" pitchFamily="34" charset="0"/>
              <a:ea typeface="Calibri" panose="020F0502020204030204" pitchFamily="34" charset="0"/>
            </a:endParaRPr>
          </a:p>
        </p:txBody>
      </p:sp>
      <p:pic>
        <p:nvPicPr>
          <p:cNvPr id="10" name="Imagem 9">
            <a:extLst>
              <a:ext uri="{FF2B5EF4-FFF2-40B4-BE49-F238E27FC236}">
                <a16:creationId xmlns:a16="http://schemas.microsoft.com/office/drawing/2014/main" id="{F6C8D7DF-9A27-A0EA-87A8-1215F590AB17}"/>
              </a:ext>
            </a:extLst>
          </p:cNvPr>
          <p:cNvPicPr>
            <a:picLocks noChangeAspect="1"/>
          </p:cNvPicPr>
          <p:nvPr/>
        </p:nvPicPr>
        <p:blipFill>
          <a:blip r:embed="rId4"/>
          <a:stretch>
            <a:fillRect/>
          </a:stretch>
        </p:blipFill>
        <p:spPr>
          <a:xfrm>
            <a:off x="590782" y="4254842"/>
            <a:ext cx="5036211" cy="2147154"/>
          </a:xfrm>
          <a:prstGeom prst="rect">
            <a:avLst/>
          </a:prstGeom>
        </p:spPr>
      </p:pic>
      <p:sp>
        <p:nvSpPr>
          <p:cNvPr id="12" name="CaixaDeTexto 11">
            <a:extLst>
              <a:ext uri="{FF2B5EF4-FFF2-40B4-BE49-F238E27FC236}">
                <a16:creationId xmlns:a16="http://schemas.microsoft.com/office/drawing/2014/main" id="{C54767DB-87F7-7FB0-2EFE-FE3A3D62C458}"/>
              </a:ext>
            </a:extLst>
          </p:cNvPr>
          <p:cNvSpPr txBox="1"/>
          <p:nvPr/>
        </p:nvSpPr>
        <p:spPr>
          <a:xfrm>
            <a:off x="-768696" y="6366522"/>
            <a:ext cx="6786282" cy="461665"/>
          </a:xfrm>
          <a:prstGeom prst="rect">
            <a:avLst/>
          </a:prstGeom>
          <a:noFill/>
        </p:spPr>
        <p:txBody>
          <a:bodyPr wrap="square">
            <a:spAutoFit/>
          </a:bodyPr>
          <a:lstStyle/>
          <a:p>
            <a:pPr marL="228600" indent="228600" algn="r"/>
            <a:r>
              <a:rPr lang="pt-BR" sz="1200" dirty="0">
                <a:effectLst/>
                <a:latin typeface="Arial Narrow" panose="020B0606020202030204" pitchFamily="34" charset="0"/>
                <a:ea typeface="Calibri" panose="020F0502020204030204" pitchFamily="34" charset="0"/>
              </a:rPr>
              <a:t>Disponível em: </a:t>
            </a:r>
            <a:r>
              <a:rPr lang="pt-BR" sz="1200" u="sng" dirty="0">
                <a:effectLst/>
                <a:latin typeface="Arial Narrow" panose="020B0606020202030204" pitchFamily="34" charset="0"/>
                <a:ea typeface="Calibri" panose="020F0502020204030204" pitchFamily="34" charset="0"/>
                <a:hlinkClick r:id="rId5">
                  <a:extLst>
                    <a:ext uri="{A12FA001-AC4F-418D-AE19-62706E023703}">
                      <ahyp:hlinkClr xmlns:ahyp="http://schemas.microsoft.com/office/drawing/2018/hyperlinkcolor" val="tx"/>
                    </a:ext>
                  </a:extLst>
                </a:hlinkClick>
              </a:rPr>
              <a:t>https://www.magnific.com/</a:t>
            </a:r>
            <a:r>
              <a:rPr lang="pt-BR" sz="1200" u="sng" dirty="0" err="1">
                <a:effectLst/>
                <a:latin typeface="Arial Narrow" panose="020B0606020202030204" pitchFamily="34" charset="0"/>
                <a:ea typeface="Calibri" panose="020F0502020204030204" pitchFamily="34" charset="0"/>
                <a:hlinkClick r:id="rId5">
                  <a:extLst>
                    <a:ext uri="{A12FA001-AC4F-418D-AE19-62706E023703}">
                      <ahyp:hlinkClr xmlns:ahyp="http://schemas.microsoft.com/office/drawing/2018/hyperlinkcolor" val="tx"/>
                    </a:ext>
                  </a:extLst>
                </a:hlinkClick>
              </a:rPr>
              <a:t>br</a:t>
            </a:r>
            <a:r>
              <a:rPr lang="pt-BR" sz="1200" u="sng" dirty="0">
                <a:effectLst/>
                <a:latin typeface="Arial Narrow" panose="020B0606020202030204" pitchFamily="34" charset="0"/>
                <a:ea typeface="Calibri" panose="020F0502020204030204" pitchFamily="34" charset="0"/>
                <a:hlinkClick r:id="rId5">
                  <a:extLst>
                    <a:ext uri="{A12FA001-AC4F-418D-AE19-62706E023703}">
                      <ahyp:hlinkClr xmlns:ahyp="http://schemas.microsoft.com/office/drawing/2018/hyperlinkcolor" val="tx"/>
                    </a:ext>
                  </a:extLst>
                </a:hlinkClick>
              </a:rPr>
              <a:t>/vetores/objetos-bismuto</a:t>
            </a:r>
            <a:r>
              <a:rPr lang="pt-BR" sz="1200" dirty="0">
                <a:effectLst/>
                <a:latin typeface="Arial Narrow" panose="020B0606020202030204" pitchFamily="34" charset="0"/>
                <a:ea typeface="Calibri" panose="020F0502020204030204" pitchFamily="34" charset="0"/>
              </a:rPr>
              <a:t>. </a:t>
            </a:r>
          </a:p>
          <a:p>
            <a:pPr marL="228600" indent="228600" algn="r"/>
            <a:r>
              <a:rPr lang="pt-BR" sz="1200" dirty="0">
                <a:effectLst/>
                <a:latin typeface="Arial Narrow" panose="020B0606020202030204" pitchFamily="34" charset="0"/>
                <a:ea typeface="Calibri" panose="020F0502020204030204" pitchFamily="34" charset="0"/>
              </a:rPr>
              <a:t>Acesso em 3 junho 2026.</a:t>
            </a:r>
          </a:p>
        </p:txBody>
      </p:sp>
      <p:pic>
        <p:nvPicPr>
          <p:cNvPr id="14" name="Imagem 13">
            <a:extLst>
              <a:ext uri="{FF2B5EF4-FFF2-40B4-BE49-F238E27FC236}">
                <a16:creationId xmlns:a16="http://schemas.microsoft.com/office/drawing/2014/main" id="{E2A2BB0A-AA92-5039-A41B-E234EAFAC89D}"/>
              </a:ext>
            </a:extLst>
          </p:cNvPr>
          <p:cNvPicPr>
            <a:picLocks noChangeAspect="1"/>
          </p:cNvPicPr>
          <p:nvPr/>
        </p:nvPicPr>
        <p:blipFill>
          <a:blip r:embed="rId6"/>
          <a:stretch>
            <a:fillRect/>
          </a:stretch>
        </p:blipFill>
        <p:spPr>
          <a:xfrm>
            <a:off x="6430119" y="1061513"/>
            <a:ext cx="5391902" cy="2610214"/>
          </a:xfrm>
          <a:prstGeom prst="rect">
            <a:avLst/>
          </a:prstGeom>
        </p:spPr>
      </p:pic>
      <p:sp>
        <p:nvSpPr>
          <p:cNvPr id="15" name="CaixaDeTexto 14">
            <a:extLst>
              <a:ext uri="{FF2B5EF4-FFF2-40B4-BE49-F238E27FC236}">
                <a16:creationId xmlns:a16="http://schemas.microsoft.com/office/drawing/2014/main" id="{358BF347-050E-53FE-F37E-ADD9FC8C600F}"/>
              </a:ext>
            </a:extLst>
          </p:cNvPr>
          <p:cNvSpPr txBox="1"/>
          <p:nvPr/>
        </p:nvSpPr>
        <p:spPr>
          <a:xfrm>
            <a:off x="6341013" y="693289"/>
            <a:ext cx="3576918" cy="430887"/>
          </a:xfrm>
          <a:prstGeom prst="rect">
            <a:avLst/>
          </a:prstGeom>
          <a:noFill/>
        </p:spPr>
        <p:txBody>
          <a:bodyPr wrap="square">
            <a:spAutoFit/>
          </a:bodyPr>
          <a:lstStyle/>
          <a:p>
            <a:pPr marL="342900" lvl="0" indent="-342900" algn="just">
              <a:buSzPts val="1000"/>
              <a:buFont typeface="Symbol" panose="05050102010706020507" pitchFamily="18" charset="2"/>
              <a:buChar char=""/>
              <a:tabLst>
                <a:tab pos="228600" algn="l"/>
              </a:tabLst>
            </a:pPr>
            <a:r>
              <a:rPr lang="pt-BR" sz="2200" dirty="0">
                <a:effectLst/>
                <a:latin typeface="Arial Narrow" panose="020B0606020202030204" pitchFamily="34" charset="0"/>
                <a:ea typeface="Calibri" panose="020F0502020204030204" pitchFamily="34" charset="0"/>
              </a:rPr>
              <a:t>Água</a:t>
            </a:r>
            <a:endParaRPr lang="pt-BR" sz="1600" dirty="0">
              <a:effectLst/>
              <a:latin typeface="Calibri" panose="020F0502020204030204" pitchFamily="34" charset="0"/>
              <a:ea typeface="Calibri" panose="020F0502020204030204" pitchFamily="34" charset="0"/>
            </a:endParaRPr>
          </a:p>
        </p:txBody>
      </p:sp>
      <p:sp>
        <p:nvSpPr>
          <p:cNvPr id="17" name="CaixaDeTexto 16">
            <a:extLst>
              <a:ext uri="{FF2B5EF4-FFF2-40B4-BE49-F238E27FC236}">
                <a16:creationId xmlns:a16="http://schemas.microsoft.com/office/drawing/2014/main" id="{AB79705E-DABE-8F1C-23B9-795F824F50B9}"/>
              </a:ext>
            </a:extLst>
          </p:cNvPr>
          <p:cNvSpPr txBox="1"/>
          <p:nvPr/>
        </p:nvSpPr>
        <p:spPr>
          <a:xfrm>
            <a:off x="5510328" y="3678204"/>
            <a:ext cx="6481482" cy="276999"/>
          </a:xfrm>
          <a:prstGeom prst="rect">
            <a:avLst/>
          </a:prstGeom>
          <a:noFill/>
        </p:spPr>
        <p:txBody>
          <a:bodyPr wrap="square">
            <a:spAutoFit/>
          </a:bodyPr>
          <a:lstStyle/>
          <a:p>
            <a:pPr marL="228600" indent="228600" algn="r"/>
            <a:r>
              <a:rPr lang="pt-BR" sz="1200" dirty="0">
                <a:effectLst/>
                <a:latin typeface="Arial Narrow" panose="020B0606020202030204" pitchFamily="34" charset="0"/>
                <a:ea typeface="Calibri" panose="020F0502020204030204" pitchFamily="34" charset="0"/>
              </a:rPr>
              <a:t>Disponível em: </a:t>
            </a:r>
            <a:r>
              <a:rPr lang="pt-BR" sz="1200" u="sng" dirty="0">
                <a:effectLst/>
                <a:latin typeface="Arial Narrow" panose="020B0606020202030204" pitchFamily="34" charset="0"/>
                <a:ea typeface="Calibri" panose="020F0502020204030204" pitchFamily="34" charset="0"/>
                <a:hlinkClick r:id="rId7">
                  <a:extLst>
                    <a:ext uri="{A12FA001-AC4F-418D-AE19-62706E023703}">
                      <ahyp:hlinkClr xmlns:ahyp="http://schemas.microsoft.com/office/drawing/2018/hyperlinkcolor" val="tx"/>
                    </a:ext>
                  </a:extLst>
                </a:hlinkClick>
              </a:rPr>
              <a:t>https://www.magnific.com/</a:t>
            </a:r>
            <a:r>
              <a:rPr lang="pt-BR" sz="1200" u="sng" dirty="0" err="1">
                <a:effectLst/>
                <a:latin typeface="Arial Narrow" panose="020B0606020202030204" pitchFamily="34" charset="0"/>
                <a:ea typeface="Calibri" panose="020F0502020204030204" pitchFamily="34" charset="0"/>
                <a:hlinkClick r:id="rId7">
                  <a:extLst>
                    <a:ext uri="{A12FA001-AC4F-418D-AE19-62706E023703}">
                      <ahyp:hlinkClr xmlns:ahyp="http://schemas.microsoft.com/office/drawing/2018/hyperlinkcolor" val="tx"/>
                    </a:ext>
                  </a:extLst>
                </a:hlinkClick>
              </a:rPr>
              <a:t>br</a:t>
            </a:r>
            <a:r>
              <a:rPr lang="pt-BR" sz="1200" u="sng" dirty="0">
                <a:effectLst/>
                <a:latin typeface="Arial Narrow" panose="020B0606020202030204" pitchFamily="34" charset="0"/>
                <a:ea typeface="Calibri" panose="020F0502020204030204" pitchFamily="34" charset="0"/>
                <a:hlinkClick r:id="rId7">
                  <a:extLst>
                    <a:ext uri="{A12FA001-AC4F-418D-AE19-62706E023703}">
                      <ahyp:hlinkClr xmlns:ahyp="http://schemas.microsoft.com/office/drawing/2018/hyperlinkcolor" val="tx"/>
                    </a:ext>
                  </a:extLst>
                </a:hlinkClick>
              </a:rPr>
              <a:t>/vetores/objetos-agua</a:t>
            </a:r>
            <a:r>
              <a:rPr lang="pt-BR" sz="1200" dirty="0">
                <a:effectLst/>
                <a:latin typeface="Arial Narrow" panose="020B0606020202030204" pitchFamily="34" charset="0"/>
                <a:ea typeface="Calibri" panose="020F0502020204030204" pitchFamily="34" charset="0"/>
              </a:rPr>
              <a:t>. Acesso em 3 junho 2026.</a:t>
            </a:r>
          </a:p>
        </p:txBody>
      </p:sp>
      <p:sp>
        <p:nvSpPr>
          <p:cNvPr id="19" name="CaixaDeTexto 18">
            <a:extLst>
              <a:ext uri="{FF2B5EF4-FFF2-40B4-BE49-F238E27FC236}">
                <a16:creationId xmlns:a16="http://schemas.microsoft.com/office/drawing/2014/main" id="{459E6EA4-816D-2DF1-A8F6-2EF12677489F}"/>
              </a:ext>
            </a:extLst>
          </p:cNvPr>
          <p:cNvSpPr txBox="1"/>
          <p:nvPr/>
        </p:nvSpPr>
        <p:spPr>
          <a:xfrm>
            <a:off x="6206925" y="4344106"/>
            <a:ext cx="5838290" cy="1446550"/>
          </a:xfrm>
          <a:prstGeom prst="rect">
            <a:avLst/>
          </a:prstGeom>
          <a:noFill/>
        </p:spPr>
        <p:txBody>
          <a:bodyPr wrap="square">
            <a:spAutoFit/>
          </a:bodyPr>
          <a:lstStyle/>
          <a:p>
            <a:pPr indent="228600" algn="just"/>
            <a:r>
              <a:rPr lang="pt-BR" sz="2200" b="1" dirty="0">
                <a:effectLst/>
                <a:latin typeface="Arial Narrow" panose="020B0606020202030204" pitchFamily="34" charset="0"/>
                <a:ea typeface="Calibri" panose="020F0502020204030204" pitchFamily="34" charset="0"/>
              </a:rPr>
              <a:t>Em nosso cotidiano temos:</a:t>
            </a:r>
            <a:endParaRPr lang="pt-BR" sz="2200" dirty="0">
              <a:effectLst/>
              <a:latin typeface="Calibri" panose="020F0502020204030204" pitchFamily="34" charset="0"/>
              <a:ea typeface="Calibri" panose="020F0502020204030204" pitchFamily="34" charset="0"/>
            </a:endParaRPr>
          </a:p>
          <a:p>
            <a:pPr indent="228600" algn="just"/>
            <a:r>
              <a:rPr lang="pt-BR" sz="2200" dirty="0">
                <a:effectLst/>
                <a:latin typeface="Arial Narrow" panose="020B0606020202030204" pitchFamily="34" charset="0"/>
                <a:ea typeface="Calibri" panose="020F0502020204030204" pitchFamily="34" charset="0"/>
              </a:rPr>
              <a:t> </a:t>
            </a:r>
            <a:endParaRPr lang="pt-BR" sz="2200" dirty="0">
              <a:effectLst/>
              <a:latin typeface="Calibri" panose="020F0502020204030204" pitchFamily="34" charset="0"/>
              <a:ea typeface="Calibri" panose="020F0502020204030204" pitchFamily="34" charset="0"/>
            </a:endParaRPr>
          </a:p>
          <a:p>
            <a:pPr indent="228600" algn="just"/>
            <a:r>
              <a:rPr lang="pt-BR" sz="2200" dirty="0">
                <a:effectLst/>
                <a:latin typeface="Arial Narrow" panose="020B0606020202030204" pitchFamily="34" charset="0"/>
                <a:ea typeface="Calibri" panose="020F0502020204030204" pitchFamily="34" charset="0"/>
              </a:rPr>
              <a:t>Uma moeda de cobre colocada próxima a um ímã não é atraída.</a:t>
            </a:r>
            <a:endParaRPr lang="pt-BR" sz="22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23773911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1406B7-F0CE-216B-7118-86B2BB38B69A}"/>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70E2BDDA-1581-EDAC-FFA8-B24EF7805B62}"/>
              </a:ext>
            </a:extLst>
          </p:cNvPr>
          <p:cNvSpPr txBox="1"/>
          <p:nvPr/>
        </p:nvSpPr>
        <p:spPr>
          <a:xfrm>
            <a:off x="286871" y="757989"/>
            <a:ext cx="5656729" cy="1785104"/>
          </a:xfrm>
          <a:prstGeom prst="rect">
            <a:avLst/>
          </a:prstGeom>
          <a:noFill/>
        </p:spPr>
        <p:txBody>
          <a:bodyPr wrap="square">
            <a:spAutoFit/>
          </a:bodyPr>
          <a:lstStyle/>
          <a:p>
            <a:pPr indent="228600" algn="just"/>
            <a:r>
              <a:rPr lang="pt-BR" sz="2200" b="1" dirty="0">
                <a:effectLst/>
                <a:latin typeface="Arial Narrow" panose="020B0606020202030204" pitchFamily="34" charset="0"/>
                <a:ea typeface="Calibri" panose="020F0502020204030204" pitchFamily="34" charset="0"/>
                <a:cs typeface="Arial" panose="020B0604020202020204" pitchFamily="34" charset="0"/>
              </a:rPr>
              <a:t>2. Materiais Paramagnéticos</a:t>
            </a:r>
            <a:endParaRPr lang="pt-BR" sz="2200" dirty="0">
              <a:effectLst/>
              <a:latin typeface="Arial Narrow" panose="020B0606020202030204" pitchFamily="34" charset="0"/>
              <a:ea typeface="Calibri" panose="020F0502020204030204" pitchFamily="34" charset="0"/>
              <a:cs typeface="Arial" panose="020B0604020202020204" pitchFamily="34" charset="0"/>
            </a:endParaRPr>
          </a:p>
          <a:p>
            <a:pPr indent="228600" algn="just"/>
            <a:r>
              <a:rPr lang="pt-BR" sz="2200" dirty="0">
                <a:effectLst/>
                <a:latin typeface="Arial Narrow" panose="020B0606020202030204" pitchFamily="34" charset="0"/>
                <a:ea typeface="Calibri" panose="020F0502020204030204" pitchFamily="34" charset="0"/>
                <a:cs typeface="Arial" panose="020B0604020202020204" pitchFamily="34" charset="0"/>
              </a:rPr>
              <a:t>São materiais que são levemente atraídos por um campo magnético, ou seja, aquelas substâncias que não permitem a orientação de seus ímãs elementares, como o alumínio, o cobre etc.</a:t>
            </a:r>
          </a:p>
        </p:txBody>
      </p:sp>
      <p:sp>
        <p:nvSpPr>
          <p:cNvPr id="5" name="CaixaDeTexto 4">
            <a:extLst>
              <a:ext uri="{FF2B5EF4-FFF2-40B4-BE49-F238E27FC236}">
                <a16:creationId xmlns:a16="http://schemas.microsoft.com/office/drawing/2014/main" id="{92F4EA48-172C-C06A-5298-9375186557A7}"/>
              </a:ext>
            </a:extLst>
          </p:cNvPr>
          <p:cNvSpPr txBox="1"/>
          <p:nvPr/>
        </p:nvSpPr>
        <p:spPr>
          <a:xfrm>
            <a:off x="286871" y="2982143"/>
            <a:ext cx="5656729" cy="2800767"/>
          </a:xfrm>
          <a:prstGeom prst="rect">
            <a:avLst/>
          </a:prstGeom>
          <a:noFill/>
        </p:spPr>
        <p:txBody>
          <a:bodyPr wrap="square">
            <a:spAutoFit/>
          </a:bodyPr>
          <a:lstStyle/>
          <a:p>
            <a:pPr indent="228600" algn="just"/>
            <a:r>
              <a:rPr lang="pt-BR" sz="2200" b="1" dirty="0">
                <a:effectLst/>
                <a:latin typeface="Arial Narrow" panose="020B0606020202030204" pitchFamily="34" charset="0"/>
                <a:ea typeface="Calibri" panose="020F0502020204030204" pitchFamily="34" charset="0"/>
              </a:rPr>
              <a:t>Suas características são:</a:t>
            </a:r>
            <a:endParaRPr lang="pt-BR" sz="2200" dirty="0">
              <a:effectLst/>
              <a:latin typeface="Arial Narrow" panose="020B0606020202030204" pitchFamily="34" charset="0"/>
              <a:ea typeface="Calibri" panose="020F0502020204030204" pitchFamily="34" charset="0"/>
            </a:endParaRPr>
          </a:p>
          <a:p>
            <a:pPr indent="228600" algn="just"/>
            <a:r>
              <a:rPr lang="pt-BR" sz="2200" b="1" dirty="0">
                <a:effectLst/>
                <a:latin typeface="Arial Narrow" panose="020B0606020202030204" pitchFamily="34" charset="0"/>
                <a:ea typeface="Calibri" panose="020F0502020204030204" pitchFamily="34" charset="0"/>
              </a:rPr>
              <a:t> </a:t>
            </a:r>
            <a:endParaRPr lang="pt-BR" sz="2200" dirty="0">
              <a:effectLst/>
              <a:latin typeface="Arial Narrow" panose="020B0606020202030204" pitchFamily="34" charset="0"/>
              <a:ea typeface="Calibri" panose="020F0502020204030204" pitchFamily="34" charset="0"/>
            </a:endParaRPr>
          </a:p>
          <a:p>
            <a:pPr marL="342900" lvl="0" indent="-342900" algn="just">
              <a:buSzPts val="1000"/>
              <a:buFont typeface="Symbol" panose="05050102010706020507" pitchFamily="18" charset="2"/>
              <a:buChar char=""/>
              <a:tabLst>
                <a:tab pos="228600" algn="l"/>
              </a:tabLst>
            </a:pPr>
            <a:r>
              <a:rPr lang="pt-BR" sz="2200" dirty="0">
                <a:effectLst/>
                <a:latin typeface="Arial Narrow" panose="020B0606020202030204" pitchFamily="34" charset="0"/>
                <a:ea typeface="Calibri" panose="020F0502020204030204" pitchFamily="34" charset="0"/>
              </a:rPr>
              <a:t>Possuem elétrons desemparelhados. </a:t>
            </a:r>
          </a:p>
          <a:p>
            <a:pPr lvl="0" algn="just">
              <a:buSzPts val="1000"/>
              <a:tabLst>
                <a:tab pos="228600" algn="l"/>
              </a:tabLst>
            </a:pPr>
            <a:endParaRPr lang="pt-BR" sz="2200" dirty="0">
              <a:effectLst/>
              <a:latin typeface="Arial Narrow" panose="020B0606020202030204" pitchFamily="34" charset="0"/>
              <a:ea typeface="Calibri" panose="020F0502020204030204" pitchFamily="34" charset="0"/>
            </a:endParaRPr>
          </a:p>
          <a:p>
            <a:pPr marL="342900" lvl="0" indent="-342900" algn="just">
              <a:buSzPts val="1000"/>
              <a:buFont typeface="Symbol" panose="05050102010706020507" pitchFamily="18" charset="2"/>
              <a:buChar char=""/>
              <a:tabLst>
                <a:tab pos="228600" algn="l"/>
              </a:tabLst>
            </a:pPr>
            <a:r>
              <a:rPr lang="pt-BR" sz="2200" dirty="0">
                <a:effectLst/>
                <a:latin typeface="Arial Narrow" panose="020B0606020202030204" pitchFamily="34" charset="0"/>
                <a:ea typeface="Calibri" panose="020F0502020204030204" pitchFamily="34" charset="0"/>
              </a:rPr>
              <a:t>A magnetização desaparece quando o campo magnético é retirado. </a:t>
            </a:r>
          </a:p>
          <a:p>
            <a:pPr lvl="0" algn="just">
              <a:buSzPts val="1000"/>
              <a:tabLst>
                <a:tab pos="228600" algn="l"/>
              </a:tabLst>
            </a:pPr>
            <a:endParaRPr lang="pt-BR" sz="2200" dirty="0">
              <a:effectLst/>
              <a:latin typeface="Arial Narrow" panose="020B0606020202030204" pitchFamily="34" charset="0"/>
              <a:ea typeface="Calibri" panose="020F0502020204030204" pitchFamily="34" charset="0"/>
            </a:endParaRPr>
          </a:p>
          <a:p>
            <a:pPr marL="342900" lvl="0" indent="-342900" algn="just">
              <a:buSzPts val="1000"/>
              <a:buFont typeface="Symbol" panose="05050102010706020507" pitchFamily="18" charset="2"/>
              <a:buChar char=""/>
              <a:tabLst>
                <a:tab pos="228600" algn="l"/>
              </a:tabLst>
            </a:pPr>
            <a:r>
              <a:rPr lang="pt-BR" sz="2200" dirty="0">
                <a:effectLst/>
                <a:latin typeface="Arial Narrow" panose="020B0606020202030204" pitchFamily="34" charset="0"/>
                <a:ea typeface="Calibri" panose="020F0502020204030204" pitchFamily="34" charset="0"/>
              </a:rPr>
              <a:t>A atração é pequena. </a:t>
            </a:r>
          </a:p>
        </p:txBody>
      </p:sp>
      <p:sp>
        <p:nvSpPr>
          <p:cNvPr id="7" name="CaixaDeTexto 6">
            <a:extLst>
              <a:ext uri="{FF2B5EF4-FFF2-40B4-BE49-F238E27FC236}">
                <a16:creationId xmlns:a16="http://schemas.microsoft.com/office/drawing/2014/main" id="{BE115EAC-980E-98CD-0D7A-4D5AA450556C}"/>
              </a:ext>
            </a:extLst>
          </p:cNvPr>
          <p:cNvSpPr txBox="1"/>
          <p:nvPr/>
        </p:nvSpPr>
        <p:spPr>
          <a:xfrm>
            <a:off x="286871" y="5983133"/>
            <a:ext cx="5396753" cy="430887"/>
          </a:xfrm>
          <a:prstGeom prst="rect">
            <a:avLst/>
          </a:prstGeom>
          <a:noFill/>
        </p:spPr>
        <p:txBody>
          <a:bodyPr wrap="square">
            <a:spAutoFit/>
          </a:bodyPr>
          <a:lstStyle/>
          <a:p>
            <a:r>
              <a:rPr lang="pt-BR" sz="2200" b="1" dirty="0">
                <a:effectLst/>
                <a:latin typeface="Arial Narrow" panose="020B0606020202030204" pitchFamily="34" charset="0"/>
                <a:ea typeface="Calibri" panose="020F0502020204030204" pitchFamily="34" charset="0"/>
                <a:cs typeface="Calibri" panose="020F0502020204030204" pitchFamily="34" charset="0"/>
              </a:rPr>
              <a:t>Exemplos</a:t>
            </a:r>
            <a:endParaRPr lang="pt-BR" sz="2200" dirty="0"/>
          </a:p>
        </p:txBody>
      </p:sp>
      <p:sp>
        <p:nvSpPr>
          <p:cNvPr id="9" name="CaixaDeTexto 8">
            <a:extLst>
              <a:ext uri="{FF2B5EF4-FFF2-40B4-BE49-F238E27FC236}">
                <a16:creationId xmlns:a16="http://schemas.microsoft.com/office/drawing/2014/main" id="{DF4B31E3-9768-67A0-E76A-6B6FAF1C7801}"/>
              </a:ext>
            </a:extLst>
          </p:cNvPr>
          <p:cNvSpPr txBox="1"/>
          <p:nvPr/>
        </p:nvSpPr>
        <p:spPr>
          <a:xfrm>
            <a:off x="6454590" y="757989"/>
            <a:ext cx="4150657" cy="430887"/>
          </a:xfrm>
          <a:prstGeom prst="rect">
            <a:avLst/>
          </a:prstGeom>
          <a:noFill/>
        </p:spPr>
        <p:txBody>
          <a:bodyPr wrap="square">
            <a:spAutoFit/>
          </a:bodyPr>
          <a:lstStyle/>
          <a:p>
            <a:pPr marL="285750" indent="-285750">
              <a:buFont typeface="Arial" panose="020B0604020202020204" pitchFamily="34" charset="0"/>
              <a:buChar char="•"/>
            </a:pPr>
            <a:r>
              <a:rPr lang="pt-BR" sz="2200" dirty="0">
                <a:latin typeface="Arial Narrow" panose="020B0606020202030204" pitchFamily="34" charset="0"/>
              </a:rPr>
              <a:t>Alumínio</a:t>
            </a:r>
          </a:p>
        </p:txBody>
      </p:sp>
      <p:pic>
        <p:nvPicPr>
          <p:cNvPr id="11" name="Imagem 10">
            <a:extLst>
              <a:ext uri="{FF2B5EF4-FFF2-40B4-BE49-F238E27FC236}">
                <a16:creationId xmlns:a16="http://schemas.microsoft.com/office/drawing/2014/main" id="{8A952041-B549-20DE-0D58-7FE46B2CFFD3}"/>
              </a:ext>
            </a:extLst>
          </p:cNvPr>
          <p:cNvPicPr>
            <a:picLocks noChangeAspect="1"/>
          </p:cNvPicPr>
          <p:nvPr/>
        </p:nvPicPr>
        <p:blipFill>
          <a:blip r:embed="rId2"/>
          <a:stretch>
            <a:fillRect/>
          </a:stretch>
        </p:blipFill>
        <p:spPr>
          <a:xfrm>
            <a:off x="6265542" y="1235847"/>
            <a:ext cx="5639587" cy="2324424"/>
          </a:xfrm>
          <a:prstGeom prst="rect">
            <a:avLst/>
          </a:prstGeom>
        </p:spPr>
      </p:pic>
      <p:sp>
        <p:nvSpPr>
          <p:cNvPr id="13" name="CaixaDeTexto 12">
            <a:extLst>
              <a:ext uri="{FF2B5EF4-FFF2-40B4-BE49-F238E27FC236}">
                <a16:creationId xmlns:a16="http://schemas.microsoft.com/office/drawing/2014/main" id="{C51AB4ED-1E54-2AA1-F992-43518BDC7983}"/>
              </a:ext>
            </a:extLst>
          </p:cNvPr>
          <p:cNvSpPr txBox="1"/>
          <p:nvPr/>
        </p:nvSpPr>
        <p:spPr>
          <a:xfrm>
            <a:off x="5943600" y="3560271"/>
            <a:ext cx="6096000" cy="461665"/>
          </a:xfrm>
          <a:prstGeom prst="rect">
            <a:avLst/>
          </a:prstGeom>
          <a:noFill/>
        </p:spPr>
        <p:txBody>
          <a:bodyPr wrap="square">
            <a:spAutoFit/>
          </a:bodyPr>
          <a:lstStyle/>
          <a:p>
            <a:pPr indent="228600" algn="r"/>
            <a:r>
              <a:rPr lang="pt-BR" sz="1200" dirty="0">
                <a:effectLst/>
                <a:latin typeface="Arial Narrow" panose="020B0606020202030204" pitchFamily="34" charset="0"/>
                <a:ea typeface="Calibri" panose="020F0502020204030204" pitchFamily="34" charset="0"/>
              </a:rPr>
              <a:t>Disponível em: </a:t>
            </a:r>
            <a:r>
              <a:rPr lang="pt-BR" sz="1200" dirty="0">
                <a:effectLst/>
                <a:latin typeface="Arial Narrow" panose="020B0606020202030204" pitchFamily="34" charset="0"/>
                <a:ea typeface="Calibri" panose="020F0502020204030204" pitchFamily="34" charset="0"/>
                <a:hlinkClick r:id="rId3">
                  <a:extLst>
                    <a:ext uri="{A12FA001-AC4F-418D-AE19-62706E023703}">
                      <ahyp:hlinkClr xmlns:ahyp="http://schemas.microsoft.com/office/drawing/2018/hyperlinkcolor" val="tx"/>
                    </a:ext>
                  </a:extLst>
                </a:hlinkClick>
              </a:rPr>
              <a:t>https://www.magnific.com/</a:t>
            </a:r>
            <a:r>
              <a:rPr lang="pt-BR" sz="1200" dirty="0" err="1">
                <a:effectLst/>
                <a:latin typeface="Arial Narrow" panose="020B0606020202030204" pitchFamily="34" charset="0"/>
                <a:ea typeface="Calibri" panose="020F0502020204030204" pitchFamily="34" charset="0"/>
                <a:hlinkClick r:id="rId3">
                  <a:extLst>
                    <a:ext uri="{A12FA001-AC4F-418D-AE19-62706E023703}">
                      <ahyp:hlinkClr xmlns:ahyp="http://schemas.microsoft.com/office/drawing/2018/hyperlinkcolor" val="tx"/>
                    </a:ext>
                  </a:extLst>
                </a:hlinkClick>
              </a:rPr>
              <a:t>br</a:t>
            </a:r>
            <a:r>
              <a:rPr lang="pt-BR" sz="1200" dirty="0">
                <a:effectLst/>
                <a:latin typeface="Arial Narrow" panose="020B0606020202030204" pitchFamily="34" charset="0"/>
                <a:ea typeface="Calibri" panose="020F0502020204030204" pitchFamily="34" charset="0"/>
                <a:hlinkClick r:id="rId3">
                  <a:extLst>
                    <a:ext uri="{A12FA001-AC4F-418D-AE19-62706E023703}">
                      <ahyp:hlinkClr xmlns:ahyp="http://schemas.microsoft.com/office/drawing/2018/hyperlinkcolor" val="tx"/>
                    </a:ext>
                  </a:extLst>
                </a:hlinkClick>
              </a:rPr>
              <a:t>/vetores-premium/lata-de-aluminio-sem-etiqueta_7465367.htm</a:t>
            </a:r>
            <a:r>
              <a:rPr lang="pt-BR" sz="1200" dirty="0">
                <a:effectLst/>
                <a:latin typeface="Arial Narrow" panose="020B0606020202030204" pitchFamily="34" charset="0"/>
                <a:ea typeface="Calibri" panose="020F0502020204030204" pitchFamily="34" charset="0"/>
              </a:rPr>
              <a:t>. Acesso em: 3 junho 2026.</a:t>
            </a:r>
            <a:endParaRPr lang="pt-BR" sz="1200" dirty="0">
              <a:effectLst/>
              <a:latin typeface="Calibri" panose="020F0502020204030204" pitchFamily="34" charset="0"/>
              <a:ea typeface="Calibri" panose="020F0502020204030204" pitchFamily="34" charset="0"/>
            </a:endParaRPr>
          </a:p>
        </p:txBody>
      </p:sp>
      <p:sp>
        <p:nvSpPr>
          <p:cNvPr id="16" name="CaixaDeTexto 15">
            <a:extLst>
              <a:ext uri="{FF2B5EF4-FFF2-40B4-BE49-F238E27FC236}">
                <a16:creationId xmlns:a16="http://schemas.microsoft.com/office/drawing/2014/main" id="{EF0B669A-B05B-C723-4811-BA821771FADD}"/>
              </a:ext>
            </a:extLst>
          </p:cNvPr>
          <p:cNvSpPr txBox="1"/>
          <p:nvPr/>
        </p:nvSpPr>
        <p:spPr>
          <a:xfrm>
            <a:off x="6265542" y="4101258"/>
            <a:ext cx="4150657" cy="430887"/>
          </a:xfrm>
          <a:prstGeom prst="rect">
            <a:avLst/>
          </a:prstGeom>
          <a:noFill/>
        </p:spPr>
        <p:txBody>
          <a:bodyPr wrap="square">
            <a:spAutoFit/>
          </a:bodyPr>
          <a:lstStyle/>
          <a:p>
            <a:pPr marL="285750" indent="-285750">
              <a:buFont typeface="Arial" panose="020B0604020202020204" pitchFamily="34" charset="0"/>
              <a:buChar char="•"/>
            </a:pPr>
            <a:r>
              <a:rPr lang="pt-BR" sz="2200" dirty="0">
                <a:latin typeface="Arial Narrow" panose="020B0606020202030204" pitchFamily="34" charset="0"/>
              </a:rPr>
              <a:t>Magnésio</a:t>
            </a:r>
            <a:r>
              <a:rPr lang="pt-BR" dirty="0">
                <a:latin typeface="Arial Narrow" panose="020B0606020202030204" pitchFamily="34" charset="0"/>
              </a:rPr>
              <a:t> </a:t>
            </a:r>
          </a:p>
        </p:txBody>
      </p:sp>
      <p:pic>
        <p:nvPicPr>
          <p:cNvPr id="18" name="Imagem 17">
            <a:extLst>
              <a:ext uri="{FF2B5EF4-FFF2-40B4-BE49-F238E27FC236}">
                <a16:creationId xmlns:a16="http://schemas.microsoft.com/office/drawing/2014/main" id="{ED078B0E-4B69-B2D5-AD00-BC8E524E9BC5}"/>
              </a:ext>
            </a:extLst>
          </p:cNvPr>
          <p:cNvPicPr>
            <a:picLocks noChangeAspect="1"/>
          </p:cNvPicPr>
          <p:nvPr/>
        </p:nvPicPr>
        <p:blipFill>
          <a:blip r:embed="rId4"/>
          <a:stretch>
            <a:fillRect/>
          </a:stretch>
        </p:blipFill>
        <p:spPr>
          <a:xfrm>
            <a:off x="6265542" y="4532145"/>
            <a:ext cx="5048955" cy="1714739"/>
          </a:xfrm>
          <a:prstGeom prst="rect">
            <a:avLst/>
          </a:prstGeom>
        </p:spPr>
      </p:pic>
      <p:sp>
        <p:nvSpPr>
          <p:cNvPr id="20" name="CaixaDeTexto 19">
            <a:extLst>
              <a:ext uri="{FF2B5EF4-FFF2-40B4-BE49-F238E27FC236}">
                <a16:creationId xmlns:a16="http://schemas.microsoft.com/office/drawing/2014/main" id="{05E687AD-4E19-8F2B-C3B8-E2B34B1A1B41}"/>
              </a:ext>
            </a:extLst>
          </p:cNvPr>
          <p:cNvSpPr txBox="1"/>
          <p:nvPr/>
        </p:nvSpPr>
        <p:spPr>
          <a:xfrm>
            <a:off x="6454590" y="6125389"/>
            <a:ext cx="4984377" cy="461665"/>
          </a:xfrm>
          <a:prstGeom prst="rect">
            <a:avLst/>
          </a:prstGeom>
          <a:noFill/>
        </p:spPr>
        <p:txBody>
          <a:bodyPr wrap="square">
            <a:spAutoFit/>
          </a:bodyPr>
          <a:lstStyle/>
          <a:p>
            <a:pPr marL="228600" indent="228600" algn="r"/>
            <a:r>
              <a:rPr lang="pt-BR" sz="1200" dirty="0">
                <a:effectLst/>
                <a:latin typeface="Arial Narrow" panose="020B0606020202030204" pitchFamily="34" charset="0"/>
                <a:ea typeface="Calibri" panose="020F0502020204030204" pitchFamily="34" charset="0"/>
              </a:rPr>
              <a:t>Disponível em: </a:t>
            </a:r>
            <a:r>
              <a:rPr lang="pt-BR" sz="1200" u="sng" dirty="0">
                <a:effectLst/>
                <a:latin typeface="Arial Narrow" panose="020B0606020202030204" pitchFamily="34" charset="0"/>
                <a:ea typeface="Calibri" panose="020F0502020204030204" pitchFamily="34" charset="0"/>
                <a:hlinkClick r:id="rId5">
                  <a:extLst>
                    <a:ext uri="{A12FA001-AC4F-418D-AE19-62706E023703}">
                      <ahyp:hlinkClr xmlns:ahyp="http://schemas.microsoft.com/office/drawing/2018/hyperlinkcolor" val="tx"/>
                    </a:ext>
                  </a:extLst>
                </a:hlinkClick>
              </a:rPr>
              <a:t>https://www.magnific.com/</a:t>
            </a:r>
            <a:r>
              <a:rPr lang="pt-BR" sz="1200" u="sng" dirty="0" err="1">
                <a:effectLst/>
                <a:latin typeface="Arial Narrow" panose="020B0606020202030204" pitchFamily="34" charset="0"/>
                <a:ea typeface="Calibri" panose="020F0502020204030204" pitchFamily="34" charset="0"/>
                <a:hlinkClick r:id="rId5">
                  <a:extLst>
                    <a:ext uri="{A12FA001-AC4F-418D-AE19-62706E023703}">
                      <ahyp:hlinkClr xmlns:ahyp="http://schemas.microsoft.com/office/drawing/2018/hyperlinkcolor" val="tx"/>
                    </a:ext>
                  </a:extLst>
                </a:hlinkClick>
              </a:rPr>
              <a:t>br</a:t>
            </a:r>
            <a:r>
              <a:rPr lang="pt-BR" sz="1200" u="sng" dirty="0">
                <a:effectLst/>
                <a:latin typeface="Arial Narrow" panose="020B0606020202030204" pitchFamily="34" charset="0"/>
                <a:ea typeface="Calibri" panose="020F0502020204030204" pitchFamily="34" charset="0"/>
                <a:hlinkClick r:id="rId5">
                  <a:extLst>
                    <a:ext uri="{A12FA001-AC4F-418D-AE19-62706E023703}">
                      <ahyp:hlinkClr xmlns:ahyp="http://schemas.microsoft.com/office/drawing/2018/hyperlinkcolor" val="tx"/>
                    </a:ext>
                  </a:extLst>
                </a:hlinkClick>
              </a:rPr>
              <a:t>/fotos-vetores-</a:t>
            </a:r>
            <a:r>
              <a:rPr lang="pt-BR" sz="1200" u="sng" dirty="0" err="1">
                <a:effectLst/>
                <a:latin typeface="Arial Narrow" panose="020B0606020202030204" pitchFamily="34" charset="0"/>
                <a:ea typeface="Calibri" panose="020F0502020204030204" pitchFamily="34" charset="0"/>
                <a:hlinkClick r:id="rId5">
                  <a:extLst>
                    <a:ext uri="{A12FA001-AC4F-418D-AE19-62706E023703}">
                      <ahyp:hlinkClr xmlns:ahyp="http://schemas.microsoft.com/office/drawing/2018/hyperlinkcolor" val="tx"/>
                    </a:ext>
                  </a:extLst>
                </a:hlinkClick>
              </a:rPr>
              <a:t>gratis</a:t>
            </a:r>
            <a:r>
              <a:rPr lang="pt-BR" sz="1200" u="sng" dirty="0">
                <a:effectLst/>
                <a:latin typeface="Arial Narrow" panose="020B0606020202030204" pitchFamily="34" charset="0"/>
                <a:ea typeface="Calibri" panose="020F0502020204030204" pitchFamily="34" charset="0"/>
                <a:hlinkClick r:id="rId5">
                  <a:extLst>
                    <a:ext uri="{A12FA001-AC4F-418D-AE19-62706E023703}">
                      <ahyp:hlinkClr xmlns:ahyp="http://schemas.microsoft.com/office/drawing/2018/hyperlinkcolor" val="tx"/>
                    </a:ext>
                  </a:extLst>
                </a:hlinkClick>
              </a:rPr>
              <a:t>/</a:t>
            </a:r>
            <a:r>
              <a:rPr lang="pt-BR" sz="1200" u="sng" dirty="0" err="1">
                <a:effectLst/>
                <a:latin typeface="Arial Narrow" panose="020B0606020202030204" pitchFamily="34" charset="0"/>
                <a:ea typeface="Calibri" panose="020F0502020204030204" pitchFamily="34" charset="0"/>
                <a:hlinkClick r:id="rId5">
                  <a:extLst>
                    <a:ext uri="{A12FA001-AC4F-418D-AE19-62706E023703}">
                      <ahyp:hlinkClr xmlns:ahyp="http://schemas.microsoft.com/office/drawing/2018/hyperlinkcolor" val="tx"/>
                    </a:ext>
                  </a:extLst>
                </a:hlinkClick>
              </a:rPr>
              <a:t>magnesio</a:t>
            </a:r>
            <a:r>
              <a:rPr lang="pt-BR" sz="1200" dirty="0">
                <a:effectLst/>
                <a:latin typeface="Arial Narrow" panose="020B0606020202030204" pitchFamily="34" charset="0"/>
                <a:ea typeface="Calibri" panose="020F0502020204030204" pitchFamily="34" charset="0"/>
              </a:rPr>
              <a:t>. Acesso em: 3 junho 2026.</a:t>
            </a:r>
            <a:endParaRPr lang="pt-BR" sz="12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28178759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9518FB-EA86-33D2-2939-B7BAE274D713}"/>
            </a:ext>
          </a:extLst>
        </p:cNvPr>
        <p:cNvGrpSpPr/>
        <p:nvPr/>
      </p:nvGrpSpPr>
      <p:grpSpPr>
        <a:xfrm>
          <a:off x="0" y="0"/>
          <a:ext cx="0" cy="0"/>
          <a:chOff x="0" y="0"/>
          <a:chExt cx="0" cy="0"/>
        </a:xfrm>
      </p:grpSpPr>
      <p:sp>
        <p:nvSpPr>
          <p:cNvPr id="2" name="CaixaDeTexto 1">
            <a:extLst>
              <a:ext uri="{FF2B5EF4-FFF2-40B4-BE49-F238E27FC236}">
                <a16:creationId xmlns:a16="http://schemas.microsoft.com/office/drawing/2014/main" id="{F5A3A4BC-27DB-E739-3325-2C91B835368C}"/>
              </a:ext>
            </a:extLst>
          </p:cNvPr>
          <p:cNvSpPr txBox="1"/>
          <p:nvPr/>
        </p:nvSpPr>
        <p:spPr>
          <a:xfrm>
            <a:off x="88861" y="739493"/>
            <a:ext cx="4150657" cy="430887"/>
          </a:xfrm>
          <a:prstGeom prst="rect">
            <a:avLst/>
          </a:prstGeom>
          <a:noFill/>
        </p:spPr>
        <p:txBody>
          <a:bodyPr wrap="square">
            <a:spAutoFit/>
          </a:bodyPr>
          <a:lstStyle/>
          <a:p>
            <a:pPr marL="285750" indent="-285750">
              <a:buFont typeface="Arial" panose="020B0604020202020204" pitchFamily="34" charset="0"/>
              <a:buChar char="•"/>
            </a:pPr>
            <a:r>
              <a:rPr lang="pt-BR" sz="2200" dirty="0">
                <a:latin typeface="Arial Narrow" panose="020B0606020202030204" pitchFamily="34" charset="0"/>
              </a:rPr>
              <a:t>Níquel</a:t>
            </a:r>
            <a:r>
              <a:rPr lang="pt-BR" dirty="0">
                <a:latin typeface="Arial Narrow" panose="020B0606020202030204" pitchFamily="34" charset="0"/>
              </a:rPr>
              <a:t> </a:t>
            </a:r>
          </a:p>
        </p:txBody>
      </p:sp>
      <p:pic>
        <p:nvPicPr>
          <p:cNvPr id="4" name="Imagem 3">
            <a:extLst>
              <a:ext uri="{FF2B5EF4-FFF2-40B4-BE49-F238E27FC236}">
                <a16:creationId xmlns:a16="http://schemas.microsoft.com/office/drawing/2014/main" id="{EF42EBC6-2A16-EC6F-D941-2C04F3724777}"/>
              </a:ext>
            </a:extLst>
          </p:cNvPr>
          <p:cNvPicPr>
            <a:picLocks noChangeAspect="1"/>
          </p:cNvPicPr>
          <p:nvPr/>
        </p:nvPicPr>
        <p:blipFill>
          <a:blip r:embed="rId2"/>
          <a:stretch>
            <a:fillRect/>
          </a:stretch>
        </p:blipFill>
        <p:spPr>
          <a:xfrm>
            <a:off x="390446" y="1170380"/>
            <a:ext cx="5153744" cy="2133898"/>
          </a:xfrm>
          <a:prstGeom prst="rect">
            <a:avLst/>
          </a:prstGeom>
        </p:spPr>
      </p:pic>
      <p:sp>
        <p:nvSpPr>
          <p:cNvPr id="6" name="CaixaDeTexto 5">
            <a:extLst>
              <a:ext uri="{FF2B5EF4-FFF2-40B4-BE49-F238E27FC236}">
                <a16:creationId xmlns:a16="http://schemas.microsoft.com/office/drawing/2014/main" id="{B32CCC2B-519F-2433-4DA4-579F543EC12C}"/>
              </a:ext>
            </a:extLst>
          </p:cNvPr>
          <p:cNvSpPr txBox="1"/>
          <p:nvPr/>
        </p:nvSpPr>
        <p:spPr>
          <a:xfrm>
            <a:off x="869576" y="3292196"/>
            <a:ext cx="4674614" cy="461665"/>
          </a:xfrm>
          <a:prstGeom prst="rect">
            <a:avLst/>
          </a:prstGeom>
          <a:noFill/>
        </p:spPr>
        <p:txBody>
          <a:bodyPr wrap="square">
            <a:spAutoFit/>
          </a:bodyPr>
          <a:lstStyle/>
          <a:p>
            <a:pPr indent="228600" algn="r"/>
            <a:r>
              <a:rPr lang="pt-BR" sz="1200" dirty="0">
                <a:effectLst/>
                <a:latin typeface="Arial Narrow" panose="020B0606020202030204" pitchFamily="34" charset="0"/>
                <a:ea typeface="Calibri" panose="020F0502020204030204" pitchFamily="34" charset="0"/>
              </a:rPr>
              <a:t>Disponível em: </a:t>
            </a:r>
            <a:r>
              <a:rPr lang="pt-BR" sz="1200" u="sng" dirty="0">
                <a:effectLst/>
                <a:latin typeface="Arial Narrow" panose="020B0606020202030204" pitchFamily="34" charset="0"/>
                <a:ea typeface="Calibri" panose="020F0502020204030204" pitchFamily="34" charset="0"/>
                <a:hlinkClick r:id="rId3">
                  <a:extLst>
                    <a:ext uri="{A12FA001-AC4F-418D-AE19-62706E023703}">
                      <ahyp:hlinkClr xmlns:ahyp="http://schemas.microsoft.com/office/drawing/2018/hyperlinkcolor" val="tx"/>
                    </a:ext>
                  </a:extLst>
                </a:hlinkClick>
              </a:rPr>
              <a:t>https://www.magnific.com/</a:t>
            </a:r>
            <a:r>
              <a:rPr lang="pt-BR" sz="1200" u="sng" dirty="0" err="1">
                <a:effectLst/>
                <a:latin typeface="Arial Narrow" panose="020B0606020202030204" pitchFamily="34" charset="0"/>
                <a:ea typeface="Calibri" panose="020F0502020204030204" pitchFamily="34" charset="0"/>
                <a:hlinkClick r:id="rId3">
                  <a:extLst>
                    <a:ext uri="{A12FA001-AC4F-418D-AE19-62706E023703}">
                      <ahyp:hlinkClr xmlns:ahyp="http://schemas.microsoft.com/office/drawing/2018/hyperlinkcolor" val="tx"/>
                    </a:ext>
                  </a:extLst>
                </a:hlinkClick>
              </a:rPr>
              <a:t>br</a:t>
            </a:r>
            <a:r>
              <a:rPr lang="pt-BR" sz="1200" u="sng" dirty="0">
                <a:effectLst/>
                <a:latin typeface="Arial Narrow" panose="020B0606020202030204" pitchFamily="34" charset="0"/>
                <a:ea typeface="Calibri" panose="020F0502020204030204" pitchFamily="34" charset="0"/>
                <a:hlinkClick r:id="rId3">
                  <a:extLst>
                    <a:ext uri="{A12FA001-AC4F-418D-AE19-62706E023703}">
                      <ahyp:hlinkClr xmlns:ahyp="http://schemas.microsoft.com/office/drawing/2018/hyperlinkcolor" val="tx"/>
                    </a:ext>
                  </a:extLst>
                </a:hlinkClick>
              </a:rPr>
              <a:t>/fotos-vetores-</a:t>
            </a:r>
            <a:r>
              <a:rPr lang="pt-BR" sz="1200" u="sng" dirty="0" err="1">
                <a:effectLst/>
                <a:latin typeface="Arial Narrow" panose="020B0606020202030204" pitchFamily="34" charset="0"/>
                <a:ea typeface="Calibri" panose="020F0502020204030204" pitchFamily="34" charset="0"/>
                <a:hlinkClick r:id="rId3">
                  <a:extLst>
                    <a:ext uri="{A12FA001-AC4F-418D-AE19-62706E023703}">
                      <ahyp:hlinkClr xmlns:ahyp="http://schemas.microsoft.com/office/drawing/2018/hyperlinkcolor" val="tx"/>
                    </a:ext>
                  </a:extLst>
                </a:hlinkClick>
              </a:rPr>
              <a:t>gratis</a:t>
            </a:r>
            <a:r>
              <a:rPr lang="pt-BR" sz="1200" u="sng" dirty="0">
                <a:effectLst/>
                <a:latin typeface="Arial Narrow" panose="020B0606020202030204" pitchFamily="34" charset="0"/>
                <a:ea typeface="Calibri" panose="020F0502020204030204" pitchFamily="34" charset="0"/>
                <a:hlinkClick r:id="rId3">
                  <a:extLst>
                    <a:ext uri="{A12FA001-AC4F-418D-AE19-62706E023703}">
                      <ahyp:hlinkClr xmlns:ahyp="http://schemas.microsoft.com/office/drawing/2018/hyperlinkcolor" val="tx"/>
                    </a:ext>
                  </a:extLst>
                </a:hlinkClick>
              </a:rPr>
              <a:t>/</a:t>
            </a:r>
            <a:r>
              <a:rPr lang="pt-BR" sz="1200" u="sng" dirty="0" err="1">
                <a:effectLst/>
                <a:latin typeface="Arial Narrow" panose="020B0606020202030204" pitchFamily="34" charset="0"/>
                <a:ea typeface="Calibri" panose="020F0502020204030204" pitchFamily="34" charset="0"/>
                <a:hlinkClick r:id="rId3">
                  <a:extLst>
                    <a:ext uri="{A12FA001-AC4F-418D-AE19-62706E023703}">
                      <ahyp:hlinkClr xmlns:ahyp="http://schemas.microsoft.com/office/drawing/2018/hyperlinkcolor" val="tx"/>
                    </a:ext>
                  </a:extLst>
                </a:hlinkClick>
              </a:rPr>
              <a:t>niquel</a:t>
            </a:r>
            <a:r>
              <a:rPr lang="pt-BR" sz="1200" u="sng" dirty="0">
                <a:effectLst/>
                <a:latin typeface="Arial Narrow" panose="020B0606020202030204" pitchFamily="34" charset="0"/>
                <a:ea typeface="Calibri" panose="020F0502020204030204" pitchFamily="34" charset="0"/>
                <a:hlinkClick r:id="rId3">
                  <a:extLst>
                    <a:ext uri="{A12FA001-AC4F-418D-AE19-62706E023703}">
                      <ahyp:hlinkClr xmlns:ahyp="http://schemas.microsoft.com/office/drawing/2018/hyperlinkcolor" val="tx"/>
                    </a:ext>
                  </a:extLst>
                </a:hlinkClick>
              </a:rPr>
              <a:t>/5</a:t>
            </a:r>
            <a:r>
              <a:rPr lang="pt-BR" sz="1200" dirty="0">
                <a:effectLst/>
                <a:latin typeface="Arial Narrow" panose="020B0606020202030204" pitchFamily="34" charset="0"/>
                <a:ea typeface="Calibri" panose="020F0502020204030204" pitchFamily="34" charset="0"/>
              </a:rPr>
              <a:t>. Acesso em: 3 junho 2026.</a:t>
            </a:r>
            <a:endParaRPr lang="pt-BR" sz="1200" dirty="0">
              <a:effectLst/>
              <a:latin typeface="Calibri" panose="020F0502020204030204" pitchFamily="34" charset="0"/>
              <a:ea typeface="Calibri" panose="020F0502020204030204" pitchFamily="34" charset="0"/>
            </a:endParaRPr>
          </a:p>
        </p:txBody>
      </p:sp>
      <p:pic>
        <p:nvPicPr>
          <p:cNvPr id="8" name="Imagem 7">
            <a:extLst>
              <a:ext uri="{FF2B5EF4-FFF2-40B4-BE49-F238E27FC236}">
                <a16:creationId xmlns:a16="http://schemas.microsoft.com/office/drawing/2014/main" id="{F53A50F3-FEDB-B4AD-7FD6-0EE4A8344B0F}"/>
              </a:ext>
            </a:extLst>
          </p:cNvPr>
          <p:cNvPicPr>
            <a:picLocks noChangeAspect="1"/>
          </p:cNvPicPr>
          <p:nvPr/>
        </p:nvPicPr>
        <p:blipFill>
          <a:blip r:embed="rId4"/>
          <a:stretch>
            <a:fillRect/>
          </a:stretch>
        </p:blipFill>
        <p:spPr>
          <a:xfrm>
            <a:off x="634718" y="3894586"/>
            <a:ext cx="4573776" cy="2522607"/>
          </a:xfrm>
          <a:prstGeom prst="rect">
            <a:avLst/>
          </a:prstGeom>
        </p:spPr>
      </p:pic>
      <p:sp>
        <p:nvSpPr>
          <p:cNvPr id="9" name="CaixaDeTexto 8">
            <a:extLst>
              <a:ext uri="{FF2B5EF4-FFF2-40B4-BE49-F238E27FC236}">
                <a16:creationId xmlns:a16="http://schemas.microsoft.com/office/drawing/2014/main" id="{66825488-BA0C-57C0-E280-3C7B790F8348}"/>
              </a:ext>
            </a:extLst>
          </p:cNvPr>
          <p:cNvSpPr txBox="1"/>
          <p:nvPr/>
        </p:nvSpPr>
        <p:spPr>
          <a:xfrm>
            <a:off x="88860" y="3679142"/>
            <a:ext cx="4150657" cy="430887"/>
          </a:xfrm>
          <a:prstGeom prst="rect">
            <a:avLst/>
          </a:prstGeom>
          <a:noFill/>
        </p:spPr>
        <p:txBody>
          <a:bodyPr wrap="square">
            <a:spAutoFit/>
          </a:bodyPr>
          <a:lstStyle/>
          <a:p>
            <a:pPr marL="285750" indent="-285750">
              <a:buFont typeface="Arial" panose="020B0604020202020204" pitchFamily="34" charset="0"/>
              <a:buChar char="•"/>
            </a:pPr>
            <a:r>
              <a:rPr lang="pt-BR" sz="2200" dirty="0">
                <a:latin typeface="Arial Narrow" panose="020B0606020202030204" pitchFamily="34" charset="0"/>
              </a:rPr>
              <a:t>Cobalto </a:t>
            </a:r>
          </a:p>
        </p:txBody>
      </p:sp>
      <p:sp>
        <p:nvSpPr>
          <p:cNvPr id="11" name="CaixaDeTexto 10">
            <a:extLst>
              <a:ext uri="{FF2B5EF4-FFF2-40B4-BE49-F238E27FC236}">
                <a16:creationId xmlns:a16="http://schemas.microsoft.com/office/drawing/2014/main" id="{297A7428-13BC-7D52-7EA8-2514C048A72A}"/>
              </a:ext>
            </a:extLst>
          </p:cNvPr>
          <p:cNvSpPr txBox="1"/>
          <p:nvPr/>
        </p:nvSpPr>
        <p:spPr>
          <a:xfrm>
            <a:off x="-551810" y="6426568"/>
            <a:ext cx="6096000" cy="276999"/>
          </a:xfrm>
          <a:prstGeom prst="rect">
            <a:avLst/>
          </a:prstGeom>
          <a:noFill/>
        </p:spPr>
        <p:txBody>
          <a:bodyPr wrap="square">
            <a:spAutoFit/>
          </a:bodyPr>
          <a:lstStyle/>
          <a:p>
            <a:pPr indent="228600" algn="r"/>
            <a:r>
              <a:rPr lang="pt-BR" sz="1200" dirty="0">
                <a:effectLst/>
                <a:latin typeface="Arial Narrow" panose="020B0606020202030204" pitchFamily="34" charset="0"/>
                <a:ea typeface="Calibri" panose="020F0502020204030204" pitchFamily="34" charset="0"/>
              </a:rPr>
              <a:t>Disponível em: </a:t>
            </a:r>
            <a:r>
              <a:rPr lang="pt-BR" sz="1200" u="sng" dirty="0">
                <a:effectLst/>
                <a:latin typeface="Arial Narrow" panose="020B0606020202030204" pitchFamily="34" charset="0"/>
                <a:ea typeface="Calibri" panose="020F0502020204030204" pitchFamily="34" charset="0"/>
                <a:hlinkClick r:id="rId5">
                  <a:extLst>
                    <a:ext uri="{A12FA001-AC4F-418D-AE19-62706E023703}">
                      <ahyp:hlinkClr xmlns:ahyp="http://schemas.microsoft.com/office/drawing/2018/hyperlinkcolor" val="tx"/>
                    </a:ext>
                  </a:extLst>
                </a:hlinkClick>
              </a:rPr>
              <a:t>https://pt.wikipedia.org/wiki/Cobalto</a:t>
            </a:r>
            <a:r>
              <a:rPr lang="pt-BR" sz="1200" dirty="0">
                <a:effectLst/>
                <a:latin typeface="Arial Narrow" panose="020B0606020202030204" pitchFamily="34" charset="0"/>
                <a:ea typeface="Calibri" panose="020F0502020204030204" pitchFamily="34" charset="0"/>
              </a:rPr>
              <a:t>. Acesso em: 3 junho 2026.</a:t>
            </a:r>
          </a:p>
        </p:txBody>
      </p:sp>
      <p:pic>
        <p:nvPicPr>
          <p:cNvPr id="13" name="Imagem 12">
            <a:extLst>
              <a:ext uri="{FF2B5EF4-FFF2-40B4-BE49-F238E27FC236}">
                <a16:creationId xmlns:a16="http://schemas.microsoft.com/office/drawing/2014/main" id="{F8ABE903-6C5F-EA54-A3A6-A109B3449431}"/>
              </a:ext>
            </a:extLst>
          </p:cNvPr>
          <p:cNvPicPr>
            <a:picLocks noChangeAspect="1"/>
          </p:cNvPicPr>
          <p:nvPr/>
        </p:nvPicPr>
        <p:blipFill>
          <a:blip r:embed="rId6"/>
          <a:stretch>
            <a:fillRect/>
          </a:stretch>
        </p:blipFill>
        <p:spPr>
          <a:xfrm>
            <a:off x="6647812" y="1106775"/>
            <a:ext cx="4952518" cy="2102561"/>
          </a:xfrm>
          <a:prstGeom prst="rect">
            <a:avLst/>
          </a:prstGeom>
        </p:spPr>
      </p:pic>
      <p:sp>
        <p:nvSpPr>
          <p:cNvPr id="14" name="CaixaDeTexto 13">
            <a:extLst>
              <a:ext uri="{FF2B5EF4-FFF2-40B4-BE49-F238E27FC236}">
                <a16:creationId xmlns:a16="http://schemas.microsoft.com/office/drawing/2014/main" id="{220C447E-1C38-6994-3936-F678D0200F1D}"/>
              </a:ext>
            </a:extLst>
          </p:cNvPr>
          <p:cNvSpPr txBox="1"/>
          <p:nvPr/>
        </p:nvSpPr>
        <p:spPr>
          <a:xfrm>
            <a:off x="6244917" y="739493"/>
            <a:ext cx="4150657" cy="430887"/>
          </a:xfrm>
          <a:prstGeom prst="rect">
            <a:avLst/>
          </a:prstGeom>
          <a:noFill/>
        </p:spPr>
        <p:txBody>
          <a:bodyPr wrap="square">
            <a:spAutoFit/>
          </a:bodyPr>
          <a:lstStyle/>
          <a:p>
            <a:pPr marL="285750" indent="-285750">
              <a:buFont typeface="Arial" panose="020B0604020202020204" pitchFamily="34" charset="0"/>
              <a:buChar char="•"/>
            </a:pPr>
            <a:r>
              <a:rPr lang="pt-BR" sz="2200" dirty="0">
                <a:latin typeface="Arial Narrow" panose="020B0606020202030204" pitchFamily="34" charset="0"/>
              </a:rPr>
              <a:t>Algumas ligas metálicas </a:t>
            </a:r>
          </a:p>
        </p:txBody>
      </p:sp>
      <p:sp>
        <p:nvSpPr>
          <p:cNvPr id="16" name="CaixaDeTexto 15">
            <a:extLst>
              <a:ext uri="{FF2B5EF4-FFF2-40B4-BE49-F238E27FC236}">
                <a16:creationId xmlns:a16="http://schemas.microsoft.com/office/drawing/2014/main" id="{9320EFD0-4471-3936-EB12-CD277D9FE759}"/>
              </a:ext>
            </a:extLst>
          </p:cNvPr>
          <p:cNvSpPr txBox="1"/>
          <p:nvPr/>
        </p:nvSpPr>
        <p:spPr>
          <a:xfrm>
            <a:off x="6766425" y="3178746"/>
            <a:ext cx="4952518" cy="461665"/>
          </a:xfrm>
          <a:prstGeom prst="rect">
            <a:avLst/>
          </a:prstGeom>
          <a:noFill/>
        </p:spPr>
        <p:txBody>
          <a:bodyPr wrap="square">
            <a:spAutoFit/>
          </a:bodyPr>
          <a:lstStyle/>
          <a:p>
            <a:pPr indent="228600" algn="r"/>
            <a:r>
              <a:rPr lang="pt-BR" sz="1200" dirty="0">
                <a:effectLst/>
                <a:latin typeface="Arial Narrow" panose="020B0606020202030204" pitchFamily="34" charset="0"/>
                <a:ea typeface="Calibri" panose="020F0502020204030204" pitchFamily="34" charset="0"/>
              </a:rPr>
              <a:t>Disponível em: </a:t>
            </a:r>
            <a:r>
              <a:rPr lang="pt-BR" sz="1200" u="sng" dirty="0">
                <a:effectLst/>
                <a:latin typeface="Arial Narrow" panose="020B0606020202030204" pitchFamily="34" charset="0"/>
                <a:ea typeface="Calibri" panose="020F0502020204030204" pitchFamily="34" charset="0"/>
                <a:hlinkClick r:id="rId7">
                  <a:extLst>
                    <a:ext uri="{A12FA001-AC4F-418D-AE19-62706E023703}">
                      <ahyp:hlinkClr xmlns:ahyp="http://schemas.microsoft.com/office/drawing/2018/hyperlinkcolor" val="tx"/>
                    </a:ext>
                  </a:extLst>
                </a:hlinkClick>
              </a:rPr>
              <a:t>https://www.magnific.com/</a:t>
            </a:r>
            <a:r>
              <a:rPr lang="pt-BR" sz="1200" u="sng" dirty="0" err="1">
                <a:effectLst/>
                <a:latin typeface="Arial Narrow" panose="020B0606020202030204" pitchFamily="34" charset="0"/>
                <a:ea typeface="Calibri" panose="020F0502020204030204" pitchFamily="34" charset="0"/>
                <a:hlinkClick r:id="rId7">
                  <a:extLst>
                    <a:ext uri="{A12FA001-AC4F-418D-AE19-62706E023703}">
                      <ahyp:hlinkClr xmlns:ahyp="http://schemas.microsoft.com/office/drawing/2018/hyperlinkcolor" val="tx"/>
                    </a:ext>
                  </a:extLst>
                </a:hlinkClick>
              </a:rPr>
              <a:t>br</a:t>
            </a:r>
            <a:r>
              <a:rPr lang="pt-BR" sz="1200" u="sng" dirty="0">
                <a:effectLst/>
                <a:latin typeface="Arial Narrow" panose="020B0606020202030204" pitchFamily="34" charset="0"/>
                <a:ea typeface="Calibri" panose="020F0502020204030204" pitchFamily="34" charset="0"/>
                <a:hlinkClick r:id="rId7">
                  <a:extLst>
                    <a:ext uri="{A12FA001-AC4F-418D-AE19-62706E023703}">
                      <ahyp:hlinkClr xmlns:ahyp="http://schemas.microsoft.com/office/drawing/2018/hyperlinkcolor" val="tx"/>
                    </a:ext>
                  </a:extLst>
                </a:hlinkClick>
              </a:rPr>
              <a:t>/fotos/liga-</a:t>
            </a:r>
            <a:r>
              <a:rPr lang="pt-BR" sz="1200" u="sng" dirty="0" err="1">
                <a:effectLst/>
                <a:latin typeface="Arial Narrow" panose="020B0606020202030204" pitchFamily="34" charset="0"/>
                <a:ea typeface="Calibri" panose="020F0502020204030204" pitchFamily="34" charset="0"/>
                <a:hlinkClick r:id="rId7">
                  <a:extLst>
                    <a:ext uri="{A12FA001-AC4F-418D-AE19-62706E023703}">
                      <ahyp:hlinkClr xmlns:ahyp="http://schemas.microsoft.com/office/drawing/2018/hyperlinkcolor" val="tx"/>
                    </a:ext>
                  </a:extLst>
                </a:hlinkClick>
              </a:rPr>
              <a:t>metalica</a:t>
            </a:r>
            <a:r>
              <a:rPr lang="pt-BR" sz="1200" dirty="0">
                <a:effectLst/>
                <a:latin typeface="Arial Narrow" panose="020B0606020202030204" pitchFamily="34" charset="0"/>
                <a:ea typeface="Calibri" panose="020F0502020204030204" pitchFamily="34" charset="0"/>
              </a:rPr>
              <a:t>. </a:t>
            </a:r>
          </a:p>
          <a:p>
            <a:pPr indent="228600" algn="r"/>
            <a:r>
              <a:rPr lang="pt-BR" sz="1200" dirty="0">
                <a:effectLst/>
                <a:latin typeface="Arial Narrow" panose="020B0606020202030204" pitchFamily="34" charset="0"/>
                <a:ea typeface="Calibri" panose="020F0502020204030204" pitchFamily="34" charset="0"/>
              </a:rPr>
              <a:t>Acesso em: 3 junho 2026.</a:t>
            </a:r>
          </a:p>
        </p:txBody>
      </p:sp>
      <p:sp>
        <p:nvSpPr>
          <p:cNvPr id="18" name="CaixaDeTexto 17">
            <a:extLst>
              <a:ext uri="{FF2B5EF4-FFF2-40B4-BE49-F238E27FC236}">
                <a16:creationId xmlns:a16="http://schemas.microsoft.com/office/drawing/2014/main" id="{B6B984CA-474F-E23B-9420-D2F8646FEA7E}"/>
              </a:ext>
            </a:extLst>
          </p:cNvPr>
          <p:cNvSpPr txBox="1"/>
          <p:nvPr/>
        </p:nvSpPr>
        <p:spPr>
          <a:xfrm>
            <a:off x="6244917" y="3523028"/>
            <a:ext cx="5680625" cy="1107996"/>
          </a:xfrm>
          <a:prstGeom prst="rect">
            <a:avLst/>
          </a:prstGeom>
          <a:noFill/>
        </p:spPr>
        <p:txBody>
          <a:bodyPr wrap="square">
            <a:spAutoFit/>
          </a:bodyPr>
          <a:lstStyle/>
          <a:p>
            <a:pPr indent="228600" algn="just"/>
            <a:r>
              <a:rPr lang="pt-BR" sz="2200" b="1" dirty="0">
                <a:effectLst/>
                <a:latin typeface="Arial Narrow" panose="020B0606020202030204" pitchFamily="34" charset="0"/>
                <a:ea typeface="Calibri" panose="020F0502020204030204" pitchFamily="34" charset="0"/>
              </a:rPr>
              <a:t>Exemplo do cotidiano:</a:t>
            </a:r>
            <a:endParaRPr lang="pt-BR" sz="2200" dirty="0">
              <a:effectLst/>
              <a:latin typeface="Arial Narrow" panose="020B0606020202030204" pitchFamily="34" charset="0"/>
              <a:ea typeface="Calibri" panose="020F0502020204030204" pitchFamily="34" charset="0"/>
            </a:endParaRPr>
          </a:p>
          <a:p>
            <a:pPr indent="228600" algn="just"/>
            <a:r>
              <a:rPr lang="pt-BR" sz="2200" dirty="0">
                <a:effectLst/>
                <a:latin typeface="Arial Narrow" panose="020B0606020202030204" pitchFamily="34" charset="0"/>
                <a:ea typeface="Calibri" panose="020F0502020204030204" pitchFamily="34" charset="0"/>
              </a:rPr>
              <a:t>Os ímãs de geladeira são feitos com materiais ferromagnéticos.</a:t>
            </a:r>
          </a:p>
        </p:txBody>
      </p:sp>
      <p:pic>
        <p:nvPicPr>
          <p:cNvPr id="20" name="Imagem 19">
            <a:extLst>
              <a:ext uri="{FF2B5EF4-FFF2-40B4-BE49-F238E27FC236}">
                <a16:creationId xmlns:a16="http://schemas.microsoft.com/office/drawing/2014/main" id="{FF78433F-21D5-7CFA-971B-C0022F5C991B}"/>
              </a:ext>
            </a:extLst>
          </p:cNvPr>
          <p:cNvPicPr>
            <a:picLocks noChangeAspect="1"/>
          </p:cNvPicPr>
          <p:nvPr/>
        </p:nvPicPr>
        <p:blipFill>
          <a:blip r:embed="rId8"/>
          <a:stretch>
            <a:fillRect/>
          </a:stretch>
        </p:blipFill>
        <p:spPr>
          <a:xfrm>
            <a:off x="7058361" y="4541206"/>
            <a:ext cx="4368646" cy="2041556"/>
          </a:xfrm>
          <a:prstGeom prst="rect">
            <a:avLst/>
          </a:prstGeom>
        </p:spPr>
      </p:pic>
      <p:sp>
        <p:nvSpPr>
          <p:cNvPr id="22" name="CaixaDeTexto 21">
            <a:extLst>
              <a:ext uri="{FF2B5EF4-FFF2-40B4-BE49-F238E27FC236}">
                <a16:creationId xmlns:a16="http://schemas.microsoft.com/office/drawing/2014/main" id="{179B4E67-D69B-AD76-9241-0A15F993F5E6}"/>
              </a:ext>
            </a:extLst>
          </p:cNvPr>
          <p:cNvSpPr txBox="1"/>
          <p:nvPr/>
        </p:nvSpPr>
        <p:spPr>
          <a:xfrm>
            <a:off x="5531049" y="6558013"/>
            <a:ext cx="6373906" cy="276999"/>
          </a:xfrm>
          <a:prstGeom prst="rect">
            <a:avLst/>
          </a:prstGeom>
          <a:noFill/>
        </p:spPr>
        <p:txBody>
          <a:bodyPr wrap="square">
            <a:spAutoFit/>
          </a:bodyPr>
          <a:lstStyle/>
          <a:p>
            <a:pPr indent="228600" algn="r"/>
            <a:r>
              <a:rPr lang="pt-BR" sz="1200" dirty="0">
                <a:effectLst/>
                <a:latin typeface="Arial Narrow" panose="020B0606020202030204" pitchFamily="34" charset="0"/>
                <a:ea typeface="Calibri" panose="020F0502020204030204" pitchFamily="34" charset="0"/>
              </a:rPr>
              <a:t>Disponível em: </a:t>
            </a:r>
            <a:r>
              <a:rPr lang="pt-BR" sz="1200" u="sng" dirty="0">
                <a:effectLst/>
                <a:latin typeface="Arial Narrow" panose="020B0606020202030204" pitchFamily="34" charset="0"/>
                <a:ea typeface="Calibri" panose="020F0502020204030204" pitchFamily="34" charset="0"/>
                <a:hlinkClick r:id="rId9">
                  <a:extLst>
                    <a:ext uri="{A12FA001-AC4F-418D-AE19-62706E023703}">
                      <ahyp:hlinkClr xmlns:ahyp="http://schemas.microsoft.com/office/drawing/2018/hyperlinkcolor" val="tx"/>
                    </a:ext>
                  </a:extLst>
                </a:hlinkClick>
              </a:rPr>
              <a:t>https://www.magnific.com/</a:t>
            </a:r>
            <a:r>
              <a:rPr lang="pt-BR" sz="1200" u="sng" dirty="0" err="1">
                <a:effectLst/>
                <a:latin typeface="Arial Narrow" panose="020B0606020202030204" pitchFamily="34" charset="0"/>
                <a:ea typeface="Calibri" panose="020F0502020204030204" pitchFamily="34" charset="0"/>
                <a:hlinkClick r:id="rId9">
                  <a:extLst>
                    <a:ext uri="{A12FA001-AC4F-418D-AE19-62706E023703}">
                      <ahyp:hlinkClr xmlns:ahyp="http://schemas.microsoft.com/office/drawing/2018/hyperlinkcolor" val="tx"/>
                    </a:ext>
                  </a:extLst>
                </a:hlinkClick>
              </a:rPr>
              <a:t>br</a:t>
            </a:r>
            <a:r>
              <a:rPr lang="pt-BR" sz="1200" u="sng" dirty="0">
                <a:effectLst/>
                <a:latin typeface="Arial Narrow" panose="020B0606020202030204" pitchFamily="34" charset="0"/>
                <a:ea typeface="Calibri" panose="020F0502020204030204" pitchFamily="34" charset="0"/>
                <a:hlinkClick r:id="rId9">
                  <a:extLst>
                    <a:ext uri="{A12FA001-AC4F-418D-AE19-62706E023703}">
                      <ahyp:hlinkClr xmlns:ahyp="http://schemas.microsoft.com/office/drawing/2018/hyperlinkcolor" val="tx"/>
                    </a:ext>
                  </a:extLst>
                </a:hlinkClick>
              </a:rPr>
              <a:t>/fotos/para-geladeira/5</a:t>
            </a:r>
            <a:r>
              <a:rPr lang="pt-BR" sz="1200" dirty="0">
                <a:effectLst/>
                <a:latin typeface="Arial Narrow" panose="020B0606020202030204" pitchFamily="34" charset="0"/>
                <a:ea typeface="Calibri" panose="020F0502020204030204" pitchFamily="34" charset="0"/>
              </a:rPr>
              <a:t>. Acesso em: 3 junho 2026.</a:t>
            </a:r>
            <a:endParaRPr lang="pt-BR" sz="12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7012627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8D6701-E20F-15E9-1333-F451F7DE4D03}"/>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828755EC-4FE1-9175-280F-53508B0DC9F9}"/>
              </a:ext>
            </a:extLst>
          </p:cNvPr>
          <p:cNvSpPr txBox="1"/>
          <p:nvPr/>
        </p:nvSpPr>
        <p:spPr>
          <a:xfrm>
            <a:off x="179295" y="744088"/>
            <a:ext cx="5701552" cy="1107996"/>
          </a:xfrm>
          <a:prstGeom prst="rect">
            <a:avLst/>
          </a:prstGeom>
          <a:noFill/>
        </p:spPr>
        <p:txBody>
          <a:bodyPr wrap="square">
            <a:spAutoFit/>
          </a:bodyPr>
          <a:lstStyle/>
          <a:p>
            <a:pPr indent="228600" algn="just"/>
            <a:r>
              <a:rPr lang="pt-BR" sz="2200" dirty="0" err="1">
                <a:effectLst/>
                <a:latin typeface="Arial Narrow" panose="020B0606020202030204" pitchFamily="34" charset="0"/>
                <a:ea typeface="Calibri" panose="020F0502020204030204" pitchFamily="34" charset="0"/>
              </a:rPr>
              <a:t>Ufas</a:t>
            </a:r>
            <a:r>
              <a:rPr lang="pt-BR" sz="2200" dirty="0">
                <a:effectLst/>
                <a:latin typeface="Arial Narrow" panose="020B0606020202030204" pitchFamily="34" charset="0"/>
                <a:ea typeface="Calibri" panose="020F0502020204030204" pitchFamily="34" charset="0"/>
              </a:rPr>
              <a:t>! Estudante, queres descansar um pouco? Imagino que sim. Então, enquanto descansas, siga as dicas.</a:t>
            </a:r>
            <a:endParaRPr lang="pt-BR" sz="2200" dirty="0">
              <a:effectLst/>
              <a:latin typeface="Calibri" panose="020F0502020204030204" pitchFamily="34" charset="0"/>
              <a:ea typeface="Calibri" panose="020F0502020204030204" pitchFamily="34" charset="0"/>
            </a:endParaRPr>
          </a:p>
        </p:txBody>
      </p:sp>
      <p:pic>
        <p:nvPicPr>
          <p:cNvPr id="4" name="Imagem 3">
            <a:extLst>
              <a:ext uri="{FF2B5EF4-FFF2-40B4-BE49-F238E27FC236}">
                <a16:creationId xmlns:a16="http://schemas.microsoft.com/office/drawing/2014/main" id="{F3660706-0B7E-185D-4F13-76919FABEE6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79295" y="1967509"/>
            <a:ext cx="1438438" cy="865338"/>
          </a:xfrm>
          <a:prstGeom prst="rect">
            <a:avLst/>
          </a:prstGeom>
          <a:noFill/>
          <a:ln>
            <a:noFill/>
          </a:ln>
        </p:spPr>
      </p:pic>
      <p:sp>
        <p:nvSpPr>
          <p:cNvPr id="6" name="CaixaDeTexto 5">
            <a:extLst>
              <a:ext uri="{FF2B5EF4-FFF2-40B4-BE49-F238E27FC236}">
                <a16:creationId xmlns:a16="http://schemas.microsoft.com/office/drawing/2014/main" id="{4C382E17-706B-2222-D2C0-DFDE3D1AD251}"/>
              </a:ext>
            </a:extLst>
          </p:cNvPr>
          <p:cNvSpPr txBox="1"/>
          <p:nvPr/>
        </p:nvSpPr>
        <p:spPr>
          <a:xfrm>
            <a:off x="179295" y="2948272"/>
            <a:ext cx="5701552" cy="1785104"/>
          </a:xfrm>
          <a:prstGeom prst="rect">
            <a:avLst/>
          </a:prstGeom>
          <a:noFill/>
        </p:spPr>
        <p:txBody>
          <a:bodyPr wrap="square">
            <a:spAutoFit/>
          </a:bodyPr>
          <a:lstStyle/>
          <a:p>
            <a:pPr marL="342900" lvl="0" indent="-342900" algn="just">
              <a:buFont typeface="Wingdings" panose="05000000000000000000" pitchFamily="2" charset="2"/>
              <a:buChar char=""/>
            </a:pPr>
            <a:r>
              <a:rPr lang="pt-BR" sz="2200" dirty="0">
                <a:effectLst/>
                <a:latin typeface="Arial Narrow" panose="020B0606020202030204" pitchFamily="34" charset="0"/>
                <a:ea typeface="Calibri" panose="020F0502020204030204" pitchFamily="34" charset="0"/>
              </a:rPr>
              <a:t>Assista ao vídeo “</a:t>
            </a:r>
            <a:r>
              <a:rPr lang="pt-BR" sz="2200" b="1" dirty="0">
                <a:effectLst/>
                <a:latin typeface="Arial Narrow" panose="020B0606020202030204" pitchFamily="34" charset="0"/>
                <a:ea typeface="Calibri" panose="020F0502020204030204" pitchFamily="34" charset="0"/>
              </a:rPr>
              <a:t>Eletricidade e Magnetismo”,</a:t>
            </a:r>
            <a:r>
              <a:rPr lang="pt-BR" sz="2200" dirty="0">
                <a:effectLst/>
                <a:latin typeface="Arial Narrow" panose="020B0606020202030204" pitchFamily="34" charset="0"/>
                <a:ea typeface="Calibri" panose="020F0502020204030204" pitchFamily="34" charset="0"/>
              </a:rPr>
              <a:t> do projeto Seduc em Ação com o nosso professor Fontenelle, e aprofunde seus conhecimentos. São apenas 13 minutos de muito conhecimento e riqueza no universo fascinante do magnetismo.</a:t>
            </a:r>
            <a:endParaRPr lang="pt-BR" sz="2200" dirty="0">
              <a:effectLst/>
              <a:latin typeface="Calibri" panose="020F0502020204030204" pitchFamily="34" charset="0"/>
              <a:ea typeface="Calibri" panose="020F0502020204030204" pitchFamily="34" charset="0"/>
            </a:endParaRPr>
          </a:p>
        </p:txBody>
      </p:sp>
      <p:pic>
        <p:nvPicPr>
          <p:cNvPr id="7" name="Imagem 6">
            <a:extLst>
              <a:ext uri="{FF2B5EF4-FFF2-40B4-BE49-F238E27FC236}">
                <a16:creationId xmlns:a16="http://schemas.microsoft.com/office/drawing/2014/main" id="{1113090D-AE9F-78C9-B8C6-88315D20288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68054" y="583522"/>
            <a:ext cx="4500862" cy="4607933"/>
          </a:xfrm>
          <a:prstGeom prst="rect">
            <a:avLst/>
          </a:prstGeom>
        </p:spPr>
      </p:pic>
      <p:sp>
        <p:nvSpPr>
          <p:cNvPr id="9" name="CaixaDeTexto 8">
            <a:extLst>
              <a:ext uri="{FF2B5EF4-FFF2-40B4-BE49-F238E27FC236}">
                <a16:creationId xmlns:a16="http://schemas.microsoft.com/office/drawing/2014/main" id="{37FB2A20-EB7F-6F8C-6182-882D4ED37AE6}"/>
              </a:ext>
            </a:extLst>
          </p:cNvPr>
          <p:cNvSpPr txBox="1"/>
          <p:nvPr/>
        </p:nvSpPr>
        <p:spPr>
          <a:xfrm>
            <a:off x="6096000" y="5006789"/>
            <a:ext cx="6096000" cy="430887"/>
          </a:xfrm>
          <a:prstGeom prst="rect">
            <a:avLst/>
          </a:prstGeom>
          <a:noFill/>
        </p:spPr>
        <p:txBody>
          <a:bodyPr wrap="square">
            <a:spAutoFit/>
          </a:bodyPr>
          <a:lstStyle/>
          <a:p>
            <a:pPr indent="228600" algn="ctr"/>
            <a:r>
              <a:rPr lang="pt-BR" sz="2200" u="sng" dirty="0">
                <a:effectLst/>
                <a:latin typeface="Arial Narrow" panose="020B0606020202030204" pitchFamily="34" charset="0"/>
                <a:ea typeface="Calibri" panose="020F0502020204030204" pitchFamily="34" charset="0"/>
                <a:hlinkClick r:id="rId4">
                  <a:extLst>
                    <a:ext uri="{A12FA001-AC4F-418D-AE19-62706E023703}">
                      <ahyp:hlinkClr xmlns:ahyp="http://schemas.microsoft.com/office/drawing/2018/hyperlinkcolor" val="tx"/>
                    </a:ext>
                  </a:extLst>
                </a:hlinkClick>
              </a:rPr>
              <a:t>https://www.youtube.com/watch?v=bn9HAFkDhCk</a:t>
            </a:r>
            <a:endParaRPr lang="pt-BR" sz="22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11028876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B3F425-E00D-3E9D-C0AF-5F8DB58F6E6B}"/>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213E835F-0C4D-9D30-2B8D-CEF0B018AAEC}"/>
              </a:ext>
            </a:extLst>
          </p:cNvPr>
          <p:cNvSpPr txBox="1"/>
          <p:nvPr/>
        </p:nvSpPr>
        <p:spPr>
          <a:xfrm>
            <a:off x="179294" y="903238"/>
            <a:ext cx="5791200" cy="5170646"/>
          </a:xfrm>
          <a:prstGeom prst="rect">
            <a:avLst/>
          </a:prstGeom>
          <a:noFill/>
        </p:spPr>
        <p:txBody>
          <a:bodyPr wrap="square">
            <a:spAutoFit/>
          </a:bodyPr>
          <a:lstStyle/>
          <a:p>
            <a:pPr marL="342900" lvl="0" indent="-342900">
              <a:buFont typeface="Wingdings" panose="05000000000000000000" pitchFamily="2" charset="2"/>
              <a:buChar char=""/>
            </a:pPr>
            <a:r>
              <a:rPr lang="pt-BR" sz="2200" dirty="0">
                <a:effectLst/>
                <a:latin typeface="Arial Narrow" panose="020B0606020202030204" pitchFamily="34" charset="0"/>
                <a:ea typeface="Calibri" panose="020F0502020204030204" pitchFamily="34" charset="0"/>
              </a:rPr>
              <a:t>Procure ampliar seus conhecimentos sabendo um pouco sobre a vida e obra de:</a:t>
            </a:r>
          </a:p>
          <a:p>
            <a:pPr marL="228600" indent="228600"/>
            <a:r>
              <a:rPr lang="pt-BR" sz="2200" dirty="0">
                <a:effectLst/>
                <a:latin typeface="Arial Narrow" panose="020B0606020202030204" pitchFamily="34" charset="0"/>
                <a:ea typeface="Calibri" panose="020F0502020204030204" pitchFamily="34" charset="0"/>
              </a:rPr>
              <a:t> </a:t>
            </a:r>
          </a:p>
          <a:p>
            <a:pPr marL="228600" indent="228600"/>
            <a:endParaRPr lang="pt-BR" sz="2200" dirty="0">
              <a:effectLst/>
              <a:latin typeface="Arial Narrow" panose="020B0606020202030204" pitchFamily="34" charset="0"/>
              <a:ea typeface="Calibri" panose="020F0502020204030204" pitchFamily="34" charset="0"/>
            </a:endParaRPr>
          </a:p>
          <a:p>
            <a:pPr marL="342900" lvl="0" indent="-342900">
              <a:buFont typeface="Symbol" panose="05050102010706020507" pitchFamily="18" charset="2"/>
              <a:buBlip>
                <a:blip r:embed="rId2"/>
              </a:buBlip>
            </a:pPr>
            <a:r>
              <a:rPr lang="pt-BR" sz="2200" dirty="0">
                <a:effectLst/>
                <a:latin typeface="Arial Narrow" panose="020B0606020202030204" pitchFamily="34" charset="0"/>
                <a:ea typeface="Calibri" panose="020F0502020204030204" pitchFamily="34" charset="0"/>
              </a:rPr>
              <a:t>Charles Augustin de Coulomb </a:t>
            </a:r>
          </a:p>
          <a:p>
            <a:pPr algn="ctr"/>
            <a:r>
              <a:rPr lang="pt-BR" sz="2200" u="sng" dirty="0">
                <a:effectLst/>
                <a:latin typeface="Arial Narrow" panose="020B0606020202030204" pitchFamily="34" charset="0"/>
                <a:ea typeface="Calibri" panose="020F0502020204030204" pitchFamily="34" charset="0"/>
                <a:hlinkClick r:id="rId3">
                  <a:extLst>
                    <a:ext uri="{A12FA001-AC4F-418D-AE19-62706E023703}">
                      <ahyp:hlinkClr xmlns:ahyp="http://schemas.microsoft.com/office/drawing/2018/hyperlinkcolor" val="tx"/>
                    </a:ext>
                  </a:extLst>
                </a:hlinkClick>
              </a:rPr>
              <a:t>https://pt.wikipedia.org</a:t>
            </a:r>
            <a:endParaRPr lang="pt-BR" sz="2200" u="sng" dirty="0">
              <a:effectLst/>
              <a:latin typeface="Arial Narrow" panose="020B0606020202030204" pitchFamily="34" charset="0"/>
              <a:ea typeface="Calibri" panose="020F0502020204030204" pitchFamily="34" charset="0"/>
            </a:endParaRPr>
          </a:p>
          <a:p>
            <a:pPr lvl="0"/>
            <a:endParaRPr lang="pt-BR" sz="2200" dirty="0">
              <a:latin typeface="Arial Narrow" panose="020B0606020202030204" pitchFamily="34" charset="0"/>
              <a:ea typeface="Calibri" panose="020F0502020204030204" pitchFamily="34" charset="0"/>
            </a:endParaRPr>
          </a:p>
          <a:p>
            <a:pPr lvl="0"/>
            <a:endParaRPr lang="pt-BR" sz="2200" dirty="0">
              <a:effectLst/>
              <a:latin typeface="Arial Narrow" panose="020B0606020202030204" pitchFamily="34" charset="0"/>
              <a:ea typeface="Calibri" panose="020F0502020204030204" pitchFamily="34" charset="0"/>
            </a:endParaRPr>
          </a:p>
          <a:p>
            <a:pPr marL="342900" lvl="0" indent="-342900">
              <a:buFont typeface="Symbol" panose="05050102010706020507" pitchFamily="18" charset="2"/>
              <a:buBlip>
                <a:blip r:embed="rId2"/>
              </a:buBlip>
            </a:pPr>
            <a:r>
              <a:rPr lang="pt-BR" sz="2200" dirty="0">
                <a:latin typeface="Arial Narrow" panose="020B0606020202030204" pitchFamily="34" charset="0"/>
                <a:ea typeface="Calibri" panose="020F0502020204030204" pitchFamily="34" charset="0"/>
              </a:rPr>
              <a:t>H</a:t>
            </a:r>
            <a:r>
              <a:rPr lang="pt-BR" sz="2200" dirty="0">
                <a:effectLst/>
                <a:latin typeface="Arial Narrow" panose="020B0606020202030204" pitchFamily="34" charset="0"/>
                <a:ea typeface="Calibri" panose="020F0502020204030204" pitchFamily="34" charset="0"/>
              </a:rPr>
              <a:t>endrik </a:t>
            </a:r>
            <a:r>
              <a:rPr lang="pt-BR" sz="2200" dirty="0" err="1">
                <a:effectLst/>
                <a:latin typeface="Arial Narrow" panose="020B0606020202030204" pitchFamily="34" charset="0"/>
                <a:ea typeface="Calibri" panose="020F0502020204030204" pitchFamily="34" charset="0"/>
              </a:rPr>
              <a:t>Antoon</a:t>
            </a:r>
            <a:r>
              <a:rPr lang="pt-BR" sz="2200" dirty="0">
                <a:effectLst/>
                <a:latin typeface="Arial Narrow" panose="020B0606020202030204" pitchFamily="34" charset="0"/>
                <a:ea typeface="Calibri" panose="020F0502020204030204" pitchFamily="34" charset="0"/>
              </a:rPr>
              <a:t> Lorentz </a:t>
            </a:r>
          </a:p>
          <a:p>
            <a:pPr lvl="0" algn="ctr"/>
            <a:r>
              <a:rPr lang="pt-BR" sz="2200" u="sng" dirty="0">
                <a:effectLst/>
                <a:latin typeface="Arial Narrow" panose="020B0606020202030204" pitchFamily="34" charset="0"/>
                <a:ea typeface="Calibri" panose="020F0502020204030204" pitchFamily="34" charset="0"/>
                <a:hlinkClick r:id="rId3">
                  <a:extLst>
                    <a:ext uri="{A12FA001-AC4F-418D-AE19-62706E023703}">
                      <ahyp:hlinkClr xmlns:ahyp="http://schemas.microsoft.com/office/drawing/2018/hyperlinkcolor" val="tx"/>
                    </a:ext>
                  </a:extLst>
                </a:hlinkClick>
              </a:rPr>
              <a:t>https://pt.wikipedia.org</a:t>
            </a:r>
            <a:endParaRPr lang="pt-BR" sz="2200" u="sng" dirty="0">
              <a:effectLst/>
              <a:latin typeface="Arial Narrow" panose="020B0606020202030204" pitchFamily="34" charset="0"/>
              <a:ea typeface="Calibri" panose="020F0502020204030204" pitchFamily="34" charset="0"/>
            </a:endParaRPr>
          </a:p>
          <a:p>
            <a:pPr lvl="0"/>
            <a:endParaRPr lang="pt-BR" sz="2200" dirty="0">
              <a:effectLst/>
              <a:latin typeface="Arial Narrow" panose="020B0606020202030204" pitchFamily="34" charset="0"/>
              <a:ea typeface="Calibri" panose="020F0502020204030204" pitchFamily="34" charset="0"/>
            </a:endParaRPr>
          </a:p>
          <a:p>
            <a:pPr lvl="0"/>
            <a:endParaRPr lang="pt-BR" sz="2200" dirty="0">
              <a:effectLst/>
              <a:latin typeface="Arial Narrow" panose="020B0606020202030204" pitchFamily="34" charset="0"/>
              <a:ea typeface="Calibri" panose="020F0502020204030204" pitchFamily="34" charset="0"/>
            </a:endParaRPr>
          </a:p>
          <a:p>
            <a:pPr marL="342900" indent="-342900">
              <a:buBlip>
                <a:blip r:embed="rId2"/>
              </a:buBlip>
            </a:pPr>
            <a:r>
              <a:rPr lang="pt-BR" sz="2200" dirty="0">
                <a:effectLst/>
                <a:latin typeface="Arial Narrow" panose="020B0606020202030204" pitchFamily="34" charset="0"/>
                <a:ea typeface="Calibri" panose="020F0502020204030204" pitchFamily="34" charset="0"/>
              </a:rPr>
              <a:t>Isaac Newton </a:t>
            </a:r>
          </a:p>
          <a:p>
            <a:pPr algn="ctr"/>
            <a:r>
              <a:rPr lang="pt-BR" sz="2200" u="sng" dirty="0">
                <a:effectLst/>
                <a:latin typeface="Arial Narrow" panose="020B0606020202030204" pitchFamily="34" charset="0"/>
                <a:ea typeface="Calibri" panose="020F0502020204030204" pitchFamily="34" charset="0"/>
                <a:hlinkClick r:id="rId3">
                  <a:extLst>
                    <a:ext uri="{A12FA001-AC4F-418D-AE19-62706E023703}">
                      <ahyp:hlinkClr xmlns:ahyp="http://schemas.microsoft.com/office/drawing/2018/hyperlinkcolor" val="tx"/>
                    </a:ext>
                  </a:extLst>
                </a:hlinkClick>
              </a:rPr>
              <a:t>https://pt.wikipedia.org</a:t>
            </a:r>
            <a:endParaRPr lang="pt-BR" sz="2200" u="sng" dirty="0">
              <a:effectLst/>
              <a:latin typeface="Arial Narrow" panose="020B0606020202030204" pitchFamily="34" charset="0"/>
              <a:ea typeface="Calibri" panose="020F0502020204030204" pitchFamily="34" charset="0"/>
            </a:endParaRPr>
          </a:p>
          <a:p>
            <a:pPr lvl="0"/>
            <a:endParaRPr lang="pt-BR" sz="2200" dirty="0">
              <a:effectLst/>
              <a:latin typeface="Arial Narrow" panose="020B0606020202030204" pitchFamily="34" charset="0"/>
              <a:ea typeface="Calibri" panose="020F0502020204030204" pitchFamily="34" charset="0"/>
            </a:endParaRPr>
          </a:p>
        </p:txBody>
      </p:sp>
      <p:pic>
        <p:nvPicPr>
          <p:cNvPr id="4" name="Imagem 3" descr="Interface gráfica do usuário, Texto&#10;&#10;O conteúdo gerado por IA pode estar incorreto.">
            <a:extLst>
              <a:ext uri="{FF2B5EF4-FFF2-40B4-BE49-F238E27FC236}">
                <a16:creationId xmlns:a16="http://schemas.microsoft.com/office/drawing/2014/main" id="{1E8C9C91-1992-118D-5561-AF615B6004AB}"/>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276788" y="795150"/>
            <a:ext cx="4234342" cy="800568"/>
          </a:xfrm>
          <a:prstGeom prst="rect">
            <a:avLst/>
          </a:prstGeom>
          <a:noFill/>
          <a:ln>
            <a:noFill/>
          </a:ln>
        </p:spPr>
      </p:pic>
      <p:sp>
        <p:nvSpPr>
          <p:cNvPr id="6" name="CaixaDeTexto 5">
            <a:extLst>
              <a:ext uri="{FF2B5EF4-FFF2-40B4-BE49-F238E27FC236}">
                <a16:creationId xmlns:a16="http://schemas.microsoft.com/office/drawing/2014/main" id="{4EEAF93F-19A7-4171-245F-7FEDC16575F5}"/>
              </a:ext>
            </a:extLst>
          </p:cNvPr>
          <p:cNvSpPr txBox="1"/>
          <p:nvPr/>
        </p:nvSpPr>
        <p:spPr>
          <a:xfrm>
            <a:off x="6221508" y="2068650"/>
            <a:ext cx="5791198" cy="3816429"/>
          </a:xfrm>
          <a:prstGeom prst="rect">
            <a:avLst/>
          </a:prstGeom>
          <a:noFill/>
        </p:spPr>
        <p:txBody>
          <a:bodyPr wrap="square">
            <a:spAutoFit/>
          </a:bodyPr>
          <a:lstStyle/>
          <a:p>
            <a:pPr indent="228600" algn="ctr"/>
            <a:r>
              <a:rPr lang="pt-BR" sz="2200" b="1" dirty="0">
                <a:effectLst/>
                <a:latin typeface="Arial Narrow" panose="020B0606020202030204" pitchFamily="34" charset="0"/>
                <a:ea typeface="Calibri" panose="020F0502020204030204" pitchFamily="34" charset="0"/>
              </a:rPr>
              <a:t>Magnetismo e suas aplicações</a:t>
            </a:r>
            <a:endParaRPr lang="pt-BR" sz="2200" dirty="0">
              <a:effectLst/>
              <a:latin typeface="Arial Narrow" panose="020B0606020202030204" pitchFamily="34" charset="0"/>
              <a:ea typeface="Calibri" panose="020F0502020204030204" pitchFamily="34" charset="0"/>
            </a:endParaRPr>
          </a:p>
          <a:p>
            <a:pPr indent="228600"/>
            <a:r>
              <a:rPr lang="pt-BR" sz="2200" b="1" dirty="0">
                <a:effectLst/>
                <a:latin typeface="Arial Narrow" panose="020B0606020202030204" pitchFamily="34" charset="0"/>
                <a:ea typeface="Calibri" panose="020F0502020204030204" pitchFamily="34" charset="0"/>
              </a:rPr>
              <a:t> </a:t>
            </a:r>
            <a:endParaRPr lang="pt-BR" sz="2200" dirty="0">
              <a:effectLst/>
              <a:latin typeface="Arial Narrow" panose="020B0606020202030204" pitchFamily="34" charset="0"/>
              <a:ea typeface="Calibri" panose="020F0502020204030204" pitchFamily="34" charset="0"/>
            </a:endParaRPr>
          </a:p>
          <a:p>
            <a:pPr indent="228600" algn="just"/>
            <a:r>
              <a:rPr lang="pt-BR" sz="2200" dirty="0">
                <a:effectLst/>
                <a:latin typeface="Arial Narrow" panose="020B0606020202030204" pitchFamily="34" charset="0"/>
                <a:ea typeface="Calibri" panose="020F0502020204030204" pitchFamily="34" charset="0"/>
              </a:rPr>
              <a:t>Estudante, momento muito importante. Colocarmos em prática o nosso aprendizado. Uma sugestões: procure resolver incialmente sem consultar o material e outras fontes. Assim fortalecerá o teu cérebro e, mesmo que a atividade não peça exemplos, complemente tua resposta com exemplos, principalmente aqueles relacionados com o vosso cotidiano. Essa atitude enriquecerá ainda mais o teu conhecimento.  Vamos praticar!</a:t>
            </a:r>
          </a:p>
        </p:txBody>
      </p:sp>
    </p:spTree>
    <p:extLst>
      <p:ext uri="{BB962C8B-B14F-4D97-AF65-F5344CB8AC3E}">
        <p14:creationId xmlns:p14="http://schemas.microsoft.com/office/powerpoint/2010/main" val="34305753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6CF941-758C-D6CB-208B-E9ED9851BF73}"/>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F8F25BCA-6743-90CD-3A7C-F7C7CF563C1C}"/>
              </a:ext>
            </a:extLst>
          </p:cNvPr>
          <p:cNvSpPr txBox="1"/>
          <p:nvPr/>
        </p:nvSpPr>
        <p:spPr>
          <a:xfrm>
            <a:off x="528918" y="924551"/>
            <a:ext cx="5307106" cy="4832092"/>
          </a:xfrm>
          <a:prstGeom prst="rect">
            <a:avLst/>
          </a:prstGeom>
          <a:noFill/>
        </p:spPr>
        <p:txBody>
          <a:bodyPr wrap="square">
            <a:spAutoFit/>
          </a:bodyPr>
          <a:lstStyle/>
          <a:p>
            <a:pPr indent="228600" algn="just"/>
            <a:r>
              <a:rPr lang="pt-BR" sz="2200" b="1" dirty="0">
                <a:effectLst/>
                <a:latin typeface="Arial Narrow" panose="020B0606020202030204" pitchFamily="34" charset="0"/>
                <a:ea typeface="Calibri" panose="020F0502020204030204" pitchFamily="34" charset="0"/>
              </a:rPr>
              <a:t>1.</a:t>
            </a:r>
            <a:r>
              <a:rPr lang="pt-BR" sz="2200" dirty="0">
                <a:effectLst/>
                <a:latin typeface="Arial Narrow" panose="020B0606020202030204" pitchFamily="34" charset="0"/>
                <a:ea typeface="Calibri" panose="020F0502020204030204" pitchFamily="34" charset="0"/>
              </a:rPr>
              <a:t> O que é magnetismo? </a:t>
            </a:r>
          </a:p>
          <a:p>
            <a:pPr indent="228600" algn="just"/>
            <a:r>
              <a:rPr lang="pt-BR" sz="2200" dirty="0">
                <a:effectLst/>
                <a:latin typeface="Arial Narrow" panose="020B0606020202030204" pitchFamily="34" charset="0"/>
                <a:ea typeface="Calibri" panose="020F0502020204030204" pitchFamily="34" charset="0"/>
              </a:rPr>
              <a:t> </a:t>
            </a:r>
          </a:p>
          <a:p>
            <a:pPr indent="228600" algn="just"/>
            <a:endParaRPr lang="pt-BR" sz="2200" dirty="0">
              <a:latin typeface="Arial Narrow" panose="020B0606020202030204" pitchFamily="34" charset="0"/>
              <a:ea typeface="Calibri" panose="020F0502020204030204" pitchFamily="34" charset="0"/>
            </a:endParaRPr>
          </a:p>
          <a:p>
            <a:pPr indent="228600" algn="just"/>
            <a:endParaRPr lang="pt-BR" sz="2200" dirty="0">
              <a:effectLst/>
              <a:latin typeface="Arial Narrow" panose="020B0606020202030204" pitchFamily="34" charset="0"/>
              <a:ea typeface="Calibri" panose="020F0502020204030204" pitchFamily="34" charset="0"/>
            </a:endParaRPr>
          </a:p>
          <a:p>
            <a:pPr indent="228600" algn="just"/>
            <a:endParaRPr lang="pt-BR" sz="2200" dirty="0">
              <a:effectLst/>
              <a:latin typeface="Arial Narrow" panose="020B0606020202030204" pitchFamily="34" charset="0"/>
              <a:ea typeface="Calibri" panose="020F0502020204030204" pitchFamily="34" charset="0"/>
            </a:endParaRPr>
          </a:p>
          <a:p>
            <a:pPr indent="228600" algn="just"/>
            <a:r>
              <a:rPr lang="pt-BR" sz="2200" b="1" dirty="0">
                <a:effectLst/>
                <a:latin typeface="Arial Narrow" panose="020B0606020202030204" pitchFamily="34" charset="0"/>
                <a:ea typeface="Calibri" panose="020F0502020204030204" pitchFamily="34" charset="0"/>
              </a:rPr>
              <a:t>2.</a:t>
            </a:r>
            <a:r>
              <a:rPr lang="pt-BR" sz="2200" dirty="0">
                <a:effectLst/>
                <a:latin typeface="Arial Narrow" panose="020B0606020202030204" pitchFamily="34" charset="0"/>
                <a:ea typeface="Calibri" panose="020F0502020204030204" pitchFamily="34" charset="0"/>
              </a:rPr>
              <a:t> Quais são os polos de um ímã? </a:t>
            </a:r>
          </a:p>
          <a:p>
            <a:pPr indent="228600" algn="just"/>
            <a:endParaRPr lang="pt-BR" sz="2200" dirty="0">
              <a:latin typeface="Arial Narrow" panose="020B0606020202030204" pitchFamily="34" charset="0"/>
              <a:ea typeface="Calibri" panose="020F0502020204030204" pitchFamily="34" charset="0"/>
            </a:endParaRPr>
          </a:p>
          <a:p>
            <a:pPr indent="228600" algn="just"/>
            <a:endParaRPr lang="pt-BR" sz="2200" dirty="0">
              <a:latin typeface="Arial Narrow" panose="020B0606020202030204" pitchFamily="34" charset="0"/>
              <a:ea typeface="Calibri" panose="020F0502020204030204" pitchFamily="34" charset="0"/>
            </a:endParaRPr>
          </a:p>
          <a:p>
            <a:pPr indent="228600" algn="just"/>
            <a:endParaRPr lang="pt-BR" sz="2200" dirty="0">
              <a:latin typeface="Arial Narrow" panose="020B0606020202030204" pitchFamily="34" charset="0"/>
              <a:ea typeface="Calibri" panose="020F0502020204030204" pitchFamily="34" charset="0"/>
            </a:endParaRPr>
          </a:p>
          <a:p>
            <a:pPr indent="228600" algn="just"/>
            <a:endParaRPr lang="pt-BR" sz="2200" dirty="0">
              <a:effectLst/>
              <a:latin typeface="Arial Narrow" panose="020B0606020202030204" pitchFamily="34" charset="0"/>
              <a:ea typeface="Calibri" panose="020F0502020204030204" pitchFamily="34" charset="0"/>
            </a:endParaRPr>
          </a:p>
          <a:p>
            <a:pPr indent="228600" algn="just"/>
            <a:r>
              <a:rPr lang="pt-BR" sz="2200" b="1" dirty="0">
                <a:effectLst/>
                <a:latin typeface="Arial Narrow" panose="020B0606020202030204" pitchFamily="34" charset="0"/>
                <a:ea typeface="Calibri" panose="020F0502020204030204" pitchFamily="34" charset="0"/>
              </a:rPr>
              <a:t>3.</a:t>
            </a:r>
            <a:r>
              <a:rPr lang="pt-BR" sz="2200" dirty="0">
                <a:effectLst/>
                <a:latin typeface="Arial Narrow" panose="020B0606020202030204" pitchFamily="34" charset="0"/>
                <a:ea typeface="Calibri" panose="020F0502020204030204" pitchFamily="34" charset="0"/>
              </a:rPr>
              <a:t> O que acontece quando aproximamos dois polos Sul? </a:t>
            </a:r>
          </a:p>
          <a:p>
            <a:pPr indent="228600" algn="just"/>
            <a:endParaRPr lang="pt-BR" sz="2200" dirty="0">
              <a:latin typeface="Arial Narrow" panose="020B0606020202030204" pitchFamily="34" charset="0"/>
              <a:ea typeface="Calibri" panose="020F0502020204030204" pitchFamily="34" charset="0"/>
            </a:endParaRPr>
          </a:p>
          <a:p>
            <a:pPr indent="228600" algn="just"/>
            <a:endParaRPr lang="pt-BR" sz="2200" dirty="0">
              <a:effectLst/>
              <a:latin typeface="Arial Narrow" panose="020B0606020202030204" pitchFamily="34" charset="0"/>
              <a:ea typeface="Calibri" panose="020F0502020204030204" pitchFamily="34" charset="0"/>
            </a:endParaRPr>
          </a:p>
        </p:txBody>
      </p:sp>
      <p:sp>
        <p:nvSpPr>
          <p:cNvPr id="4" name="CaixaDeTexto 3">
            <a:extLst>
              <a:ext uri="{FF2B5EF4-FFF2-40B4-BE49-F238E27FC236}">
                <a16:creationId xmlns:a16="http://schemas.microsoft.com/office/drawing/2014/main" id="{1D49D82B-FF48-67ED-ECAF-3E6C26175550}"/>
              </a:ext>
            </a:extLst>
          </p:cNvPr>
          <p:cNvSpPr txBox="1"/>
          <p:nvPr/>
        </p:nvSpPr>
        <p:spPr>
          <a:xfrm>
            <a:off x="6355978" y="924551"/>
            <a:ext cx="5307106" cy="3816429"/>
          </a:xfrm>
          <a:prstGeom prst="rect">
            <a:avLst/>
          </a:prstGeom>
          <a:noFill/>
        </p:spPr>
        <p:txBody>
          <a:bodyPr wrap="square">
            <a:spAutoFit/>
          </a:bodyPr>
          <a:lstStyle/>
          <a:p>
            <a:pPr indent="228600" algn="just"/>
            <a:r>
              <a:rPr lang="pt-BR" sz="2200" b="1" dirty="0">
                <a:effectLst/>
                <a:latin typeface="Arial Narrow" panose="020B0606020202030204" pitchFamily="34" charset="0"/>
                <a:ea typeface="Calibri" panose="020F0502020204030204" pitchFamily="34" charset="0"/>
              </a:rPr>
              <a:t>4.</a:t>
            </a:r>
            <a:r>
              <a:rPr lang="pt-BR" sz="2200" dirty="0">
                <a:effectLst/>
                <a:latin typeface="Arial Narrow" panose="020B0606020202030204" pitchFamily="34" charset="0"/>
                <a:ea typeface="Calibri" panose="020F0502020204030204" pitchFamily="34" charset="0"/>
              </a:rPr>
              <a:t> Cite três materiais ferromagnéticos. </a:t>
            </a:r>
          </a:p>
          <a:p>
            <a:pPr indent="228600" algn="just"/>
            <a:endParaRPr lang="pt-BR" sz="2200" dirty="0">
              <a:latin typeface="Arial Narrow" panose="020B0606020202030204" pitchFamily="34" charset="0"/>
              <a:ea typeface="Calibri" panose="020F0502020204030204" pitchFamily="34" charset="0"/>
            </a:endParaRPr>
          </a:p>
          <a:p>
            <a:pPr indent="228600" algn="just"/>
            <a:endParaRPr lang="pt-BR" sz="2200" dirty="0">
              <a:effectLst/>
              <a:latin typeface="Arial Narrow" panose="020B0606020202030204" pitchFamily="34" charset="0"/>
              <a:ea typeface="Calibri" panose="020F0502020204030204" pitchFamily="34" charset="0"/>
            </a:endParaRPr>
          </a:p>
          <a:p>
            <a:pPr indent="228600" algn="just"/>
            <a:endParaRPr lang="pt-BR" sz="2200" dirty="0">
              <a:latin typeface="Arial Narrow" panose="020B0606020202030204" pitchFamily="34" charset="0"/>
              <a:ea typeface="Calibri" panose="020F0502020204030204" pitchFamily="34" charset="0"/>
            </a:endParaRPr>
          </a:p>
          <a:p>
            <a:pPr indent="228600" algn="just"/>
            <a:endParaRPr lang="pt-BR" sz="2200" dirty="0">
              <a:effectLst/>
              <a:latin typeface="Arial Narrow" panose="020B0606020202030204" pitchFamily="34" charset="0"/>
              <a:ea typeface="Calibri" panose="020F0502020204030204" pitchFamily="34" charset="0"/>
            </a:endParaRPr>
          </a:p>
          <a:p>
            <a:pPr indent="228600" algn="just"/>
            <a:r>
              <a:rPr lang="pt-BR" sz="2200" b="1" dirty="0">
                <a:effectLst/>
                <a:latin typeface="Arial Narrow" panose="020B0606020202030204" pitchFamily="34" charset="0"/>
                <a:ea typeface="Calibri" panose="020F0502020204030204" pitchFamily="34" charset="0"/>
              </a:rPr>
              <a:t>5.</a:t>
            </a:r>
            <a:r>
              <a:rPr lang="pt-BR" sz="2200" dirty="0">
                <a:effectLst/>
                <a:latin typeface="Arial Narrow" panose="020B0606020202030204" pitchFamily="34" charset="0"/>
                <a:ea typeface="Calibri" panose="020F0502020204030204" pitchFamily="34" charset="0"/>
              </a:rPr>
              <a:t> Como funciona uma bússola? </a:t>
            </a:r>
          </a:p>
          <a:p>
            <a:pPr indent="228600" algn="just"/>
            <a:endParaRPr lang="pt-BR" sz="2200" dirty="0">
              <a:latin typeface="Arial Narrow" panose="020B0606020202030204" pitchFamily="34" charset="0"/>
              <a:ea typeface="Calibri" panose="020F0502020204030204" pitchFamily="34" charset="0"/>
            </a:endParaRPr>
          </a:p>
          <a:p>
            <a:pPr indent="228600" algn="just"/>
            <a:endParaRPr lang="pt-BR" sz="2200" dirty="0">
              <a:effectLst/>
              <a:latin typeface="Arial Narrow" panose="020B0606020202030204" pitchFamily="34" charset="0"/>
              <a:ea typeface="Calibri" panose="020F0502020204030204" pitchFamily="34" charset="0"/>
            </a:endParaRPr>
          </a:p>
          <a:p>
            <a:pPr indent="228600" algn="just"/>
            <a:endParaRPr lang="pt-BR" sz="2200" dirty="0">
              <a:latin typeface="Arial Narrow" panose="020B0606020202030204" pitchFamily="34" charset="0"/>
              <a:ea typeface="Calibri" panose="020F0502020204030204" pitchFamily="34" charset="0"/>
            </a:endParaRPr>
          </a:p>
          <a:p>
            <a:pPr indent="228600" algn="just"/>
            <a:endParaRPr lang="pt-BR" sz="2200" dirty="0">
              <a:effectLst/>
              <a:latin typeface="Arial Narrow" panose="020B0606020202030204" pitchFamily="34" charset="0"/>
              <a:ea typeface="Calibri" panose="020F0502020204030204" pitchFamily="34" charset="0"/>
            </a:endParaRPr>
          </a:p>
          <a:p>
            <a:pPr indent="228600" algn="just"/>
            <a:r>
              <a:rPr lang="pt-BR" sz="2200" b="1" dirty="0">
                <a:effectLst/>
                <a:latin typeface="Arial Narrow" panose="020B0606020202030204" pitchFamily="34" charset="0"/>
                <a:ea typeface="Calibri" panose="020F0502020204030204" pitchFamily="34" charset="0"/>
              </a:rPr>
              <a:t>6.</a:t>
            </a:r>
            <a:r>
              <a:rPr lang="pt-BR" sz="2200" dirty="0">
                <a:effectLst/>
                <a:latin typeface="Arial Narrow" panose="020B0606020202030204" pitchFamily="34" charset="0"/>
                <a:ea typeface="Calibri" panose="020F0502020204030204" pitchFamily="34" charset="0"/>
              </a:rPr>
              <a:t> Cite duas aplicações do eletromagnetismo. </a:t>
            </a:r>
          </a:p>
        </p:txBody>
      </p:sp>
    </p:spTree>
    <p:extLst>
      <p:ext uri="{BB962C8B-B14F-4D97-AF65-F5344CB8AC3E}">
        <p14:creationId xmlns:p14="http://schemas.microsoft.com/office/powerpoint/2010/main" val="3331645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A2EA4A-A68F-3A2D-85F0-803140875589}"/>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E08E647A-1E6D-6294-82F2-19D0EF17CDD6}"/>
              </a:ext>
            </a:extLst>
          </p:cNvPr>
          <p:cNvSpPr txBox="1"/>
          <p:nvPr/>
        </p:nvSpPr>
        <p:spPr>
          <a:xfrm>
            <a:off x="134471" y="833316"/>
            <a:ext cx="5719482" cy="5925853"/>
          </a:xfrm>
          <a:prstGeom prst="rect">
            <a:avLst/>
          </a:prstGeom>
          <a:noFill/>
        </p:spPr>
        <p:txBody>
          <a:bodyPr wrap="square">
            <a:spAutoFit/>
          </a:bodyPr>
          <a:lstStyle/>
          <a:p>
            <a:pPr indent="228600" algn="just"/>
            <a:r>
              <a:rPr lang="pt-BR" sz="2200" b="1" dirty="0">
                <a:effectLst/>
                <a:latin typeface="Arial Narrow" panose="020B0606020202030204" pitchFamily="34" charset="0"/>
                <a:ea typeface="Calibri" panose="020F0502020204030204" pitchFamily="34" charset="0"/>
              </a:rPr>
              <a:t>7.</a:t>
            </a:r>
            <a:r>
              <a:rPr lang="pt-BR" sz="2200" dirty="0">
                <a:effectLst/>
                <a:latin typeface="Arial Narrow" panose="020B0606020202030204" pitchFamily="34" charset="0"/>
                <a:ea typeface="Calibri" panose="020F0502020204030204" pitchFamily="34" charset="0"/>
              </a:rPr>
              <a:t> A madeira é atraída por ímãs? Justifique. </a:t>
            </a:r>
            <a:endParaRPr lang="pt-BR" sz="2200" dirty="0">
              <a:latin typeface="Arial Narrow" panose="020B0606020202030204" pitchFamily="34" charset="0"/>
              <a:ea typeface="Calibri" panose="020F0502020204030204" pitchFamily="34" charset="0"/>
            </a:endParaRPr>
          </a:p>
          <a:p>
            <a:pPr indent="228600" algn="just"/>
            <a:endParaRPr lang="pt-BR" sz="2200" b="1" dirty="0">
              <a:effectLst/>
              <a:latin typeface="Arial Narrow" panose="020B0606020202030204" pitchFamily="34" charset="0"/>
              <a:ea typeface="Calibri" panose="020F0502020204030204" pitchFamily="34" charset="0"/>
            </a:endParaRPr>
          </a:p>
          <a:p>
            <a:pPr indent="228600" algn="just"/>
            <a:endParaRPr lang="pt-BR" sz="2200" b="1" dirty="0">
              <a:latin typeface="Arial Narrow" panose="020B0606020202030204" pitchFamily="34" charset="0"/>
              <a:ea typeface="Calibri" panose="020F0502020204030204" pitchFamily="34" charset="0"/>
            </a:endParaRPr>
          </a:p>
          <a:p>
            <a:pPr indent="228600" algn="just"/>
            <a:r>
              <a:rPr lang="pt-BR" sz="2200" b="1" dirty="0">
                <a:effectLst/>
                <a:latin typeface="Arial Narrow" panose="020B0606020202030204" pitchFamily="34" charset="0"/>
                <a:ea typeface="Calibri" panose="020F0502020204030204" pitchFamily="34" charset="0"/>
              </a:rPr>
              <a:t>8.</a:t>
            </a:r>
            <a:r>
              <a:rPr lang="pt-BR" sz="2200" dirty="0">
                <a:effectLst/>
                <a:latin typeface="Arial Narrow" panose="020B0606020202030204" pitchFamily="34" charset="0"/>
                <a:ea typeface="Calibri" panose="020F0502020204030204" pitchFamily="34" charset="0"/>
              </a:rPr>
              <a:t> Explique por que a Terra pode ser considerada um grande ímã. </a:t>
            </a:r>
          </a:p>
          <a:p>
            <a:pPr indent="228600" algn="just"/>
            <a:endParaRPr lang="pt-BR" sz="2200" dirty="0">
              <a:latin typeface="Arial Narrow" panose="020B0606020202030204" pitchFamily="34" charset="0"/>
              <a:ea typeface="Calibri" panose="020F0502020204030204" pitchFamily="34" charset="0"/>
            </a:endParaRPr>
          </a:p>
          <a:p>
            <a:pPr marR="55880" algn="just" fontAlgn="auto">
              <a:lnSpc>
                <a:spcPct val="97000"/>
              </a:lnSpc>
              <a:tabLst>
                <a:tab pos="247650" algn="l"/>
              </a:tabLst>
            </a:pPr>
            <a:r>
              <a:rPr lang="pt-BR" sz="2200" b="1" spc="-10" dirty="0">
                <a:solidFill>
                  <a:srgbClr val="231F20"/>
                </a:solidFill>
                <a:effectLst/>
                <a:latin typeface="Arial Narrow" panose="020B0606020202030204" pitchFamily="34" charset="0"/>
                <a:ea typeface="Calibri" panose="020F0502020204030204" pitchFamily="34" charset="0"/>
              </a:rPr>
              <a:t>   9.</a:t>
            </a:r>
            <a:r>
              <a:rPr lang="pt-BR" sz="2200" spc="-10" dirty="0">
                <a:solidFill>
                  <a:srgbClr val="231F20"/>
                </a:solidFill>
                <a:effectLst/>
                <a:latin typeface="Arial Narrow" panose="020B0606020202030204" pitchFamily="34" charset="0"/>
                <a:ea typeface="Calibri" panose="020F0502020204030204" pitchFamily="34" charset="0"/>
              </a:rPr>
              <a:t> Escolha</a:t>
            </a:r>
            <a:r>
              <a:rPr lang="pt-BR" sz="2200" spc="-100" dirty="0">
                <a:solidFill>
                  <a:srgbClr val="231F20"/>
                </a:solidFill>
                <a:effectLst/>
                <a:latin typeface="Arial Narrow" panose="020B0606020202030204" pitchFamily="34" charset="0"/>
                <a:ea typeface="Calibri" panose="020F0502020204030204" pitchFamily="34" charset="0"/>
              </a:rPr>
              <a:t> </a:t>
            </a:r>
            <a:r>
              <a:rPr lang="pt-BR" sz="2200" spc="-10" dirty="0">
                <a:solidFill>
                  <a:srgbClr val="231F20"/>
                </a:solidFill>
                <a:effectLst/>
                <a:latin typeface="Arial Narrow" panose="020B0606020202030204" pitchFamily="34" charset="0"/>
                <a:ea typeface="Calibri" panose="020F0502020204030204" pitchFamily="34" charset="0"/>
              </a:rPr>
              <a:t>uma</a:t>
            </a:r>
            <a:r>
              <a:rPr lang="pt-BR" sz="2200" spc="-100" dirty="0">
                <a:solidFill>
                  <a:srgbClr val="231F20"/>
                </a:solidFill>
                <a:effectLst/>
                <a:latin typeface="Arial Narrow" panose="020B0606020202030204" pitchFamily="34" charset="0"/>
                <a:ea typeface="Calibri" panose="020F0502020204030204" pitchFamily="34" charset="0"/>
              </a:rPr>
              <a:t> </a:t>
            </a:r>
            <a:r>
              <a:rPr lang="pt-BR" sz="2200" spc="-10" dirty="0">
                <a:solidFill>
                  <a:srgbClr val="231F20"/>
                </a:solidFill>
                <a:effectLst/>
                <a:latin typeface="Arial Narrow" panose="020B0606020202030204" pitchFamily="34" charset="0"/>
                <a:ea typeface="Calibri" panose="020F0502020204030204" pitchFamily="34" charset="0"/>
              </a:rPr>
              <a:t>das</a:t>
            </a:r>
            <a:r>
              <a:rPr lang="pt-BR" sz="2200" spc="-100" dirty="0">
                <a:solidFill>
                  <a:srgbClr val="231F20"/>
                </a:solidFill>
                <a:effectLst/>
                <a:latin typeface="Arial Narrow" panose="020B0606020202030204" pitchFamily="34" charset="0"/>
                <a:ea typeface="Calibri" panose="020F0502020204030204" pitchFamily="34" charset="0"/>
              </a:rPr>
              <a:t> </a:t>
            </a:r>
            <a:r>
              <a:rPr lang="pt-BR" sz="2200" spc="-10" dirty="0">
                <a:solidFill>
                  <a:srgbClr val="231F20"/>
                </a:solidFill>
                <a:effectLst/>
                <a:latin typeface="Arial Narrow" panose="020B0606020202030204" pitchFamily="34" charset="0"/>
                <a:ea typeface="Calibri" panose="020F0502020204030204" pitchFamily="34" charset="0"/>
              </a:rPr>
              <a:t>palavras</a:t>
            </a:r>
            <a:r>
              <a:rPr lang="pt-BR" sz="2200" spc="-100" dirty="0">
                <a:solidFill>
                  <a:srgbClr val="231F20"/>
                </a:solidFill>
                <a:effectLst/>
                <a:latin typeface="Arial Narrow" panose="020B0606020202030204" pitchFamily="34" charset="0"/>
                <a:ea typeface="Calibri" panose="020F0502020204030204" pitchFamily="34" charset="0"/>
              </a:rPr>
              <a:t> </a:t>
            </a:r>
            <a:r>
              <a:rPr lang="pt-BR" sz="2200" spc="-10" dirty="0">
                <a:solidFill>
                  <a:srgbClr val="231F20"/>
                </a:solidFill>
                <a:effectLst/>
                <a:latin typeface="Arial Narrow" panose="020B0606020202030204" pitchFamily="34" charset="0"/>
                <a:ea typeface="Calibri" panose="020F0502020204030204" pitchFamily="34" charset="0"/>
              </a:rPr>
              <a:t>que</a:t>
            </a:r>
            <a:r>
              <a:rPr lang="pt-BR" sz="2200" spc="-100" dirty="0">
                <a:solidFill>
                  <a:srgbClr val="231F20"/>
                </a:solidFill>
                <a:effectLst/>
                <a:latin typeface="Arial Narrow" panose="020B0606020202030204" pitchFamily="34" charset="0"/>
                <a:ea typeface="Calibri" panose="020F0502020204030204" pitchFamily="34" charset="0"/>
              </a:rPr>
              <a:t> </a:t>
            </a:r>
            <a:r>
              <a:rPr lang="pt-BR" sz="2200" spc="-10" dirty="0">
                <a:solidFill>
                  <a:srgbClr val="231F20"/>
                </a:solidFill>
                <a:effectLst/>
                <a:latin typeface="Arial Narrow" panose="020B0606020202030204" pitchFamily="34" charset="0"/>
                <a:ea typeface="Calibri" panose="020F0502020204030204" pitchFamily="34" charset="0"/>
              </a:rPr>
              <a:t>estão</a:t>
            </a:r>
            <a:r>
              <a:rPr lang="pt-BR" sz="2200" spc="-100" dirty="0">
                <a:solidFill>
                  <a:srgbClr val="231F20"/>
                </a:solidFill>
                <a:effectLst/>
                <a:latin typeface="Arial Narrow" panose="020B0606020202030204" pitchFamily="34" charset="0"/>
                <a:ea typeface="Calibri" panose="020F0502020204030204" pitchFamily="34" charset="0"/>
              </a:rPr>
              <a:t> </a:t>
            </a:r>
            <a:r>
              <a:rPr lang="pt-BR" sz="2200" spc="-10" dirty="0">
                <a:solidFill>
                  <a:srgbClr val="231F20"/>
                </a:solidFill>
                <a:effectLst/>
                <a:latin typeface="Arial Narrow" panose="020B0606020202030204" pitchFamily="34" charset="0"/>
                <a:ea typeface="Calibri" panose="020F0502020204030204" pitchFamily="34" charset="0"/>
              </a:rPr>
              <a:t>dentro</a:t>
            </a:r>
            <a:r>
              <a:rPr lang="pt-BR" sz="2200" spc="-100" dirty="0">
                <a:solidFill>
                  <a:srgbClr val="231F20"/>
                </a:solidFill>
                <a:effectLst/>
                <a:latin typeface="Arial Narrow" panose="020B0606020202030204" pitchFamily="34" charset="0"/>
                <a:ea typeface="Calibri" panose="020F0502020204030204" pitchFamily="34" charset="0"/>
              </a:rPr>
              <a:t> </a:t>
            </a:r>
            <a:r>
              <a:rPr lang="pt-BR" sz="2200" spc="-10" dirty="0">
                <a:solidFill>
                  <a:srgbClr val="231F20"/>
                </a:solidFill>
                <a:effectLst/>
                <a:latin typeface="Arial Narrow" panose="020B0606020202030204" pitchFamily="34" charset="0"/>
                <a:ea typeface="Calibri" panose="020F0502020204030204" pitchFamily="34" charset="0"/>
              </a:rPr>
              <a:t>dos</a:t>
            </a:r>
            <a:r>
              <a:rPr lang="pt-BR" sz="2200" spc="-100" dirty="0">
                <a:solidFill>
                  <a:srgbClr val="231F20"/>
                </a:solidFill>
                <a:effectLst/>
                <a:latin typeface="Arial Narrow" panose="020B0606020202030204" pitchFamily="34" charset="0"/>
                <a:ea typeface="Calibri" panose="020F0502020204030204" pitchFamily="34" charset="0"/>
              </a:rPr>
              <a:t> </a:t>
            </a:r>
            <a:r>
              <a:rPr lang="pt-BR" sz="2200" spc="-10" dirty="0">
                <a:solidFill>
                  <a:srgbClr val="231F20"/>
                </a:solidFill>
                <a:effectLst/>
                <a:latin typeface="Arial Narrow" panose="020B0606020202030204" pitchFamily="34" charset="0"/>
                <a:ea typeface="Calibri" panose="020F0502020204030204" pitchFamily="34" charset="0"/>
              </a:rPr>
              <a:t>parên</a:t>
            </a:r>
            <a:r>
              <a:rPr lang="pt-BR" sz="2200" dirty="0">
                <a:solidFill>
                  <a:srgbClr val="231F20"/>
                </a:solidFill>
                <a:effectLst/>
                <a:latin typeface="Arial Narrow" panose="020B0606020202030204" pitchFamily="34" charset="0"/>
                <a:ea typeface="Calibri" panose="020F0502020204030204" pitchFamily="34" charset="0"/>
              </a:rPr>
              <a:t>teses</a:t>
            </a:r>
            <a:r>
              <a:rPr lang="pt-BR" sz="2200" spc="-75" dirty="0">
                <a:solidFill>
                  <a:srgbClr val="231F20"/>
                </a:solidFill>
                <a:effectLst/>
                <a:latin typeface="Arial Narrow" panose="020B0606020202030204" pitchFamily="34" charset="0"/>
                <a:ea typeface="Calibri" panose="020F0502020204030204" pitchFamily="34" charset="0"/>
              </a:rPr>
              <a:t> </a:t>
            </a:r>
            <a:r>
              <a:rPr lang="pt-BR" sz="2200" dirty="0">
                <a:solidFill>
                  <a:srgbClr val="231F20"/>
                </a:solidFill>
                <a:effectLst/>
                <a:latin typeface="Arial Narrow" panose="020B0606020202030204" pitchFamily="34" charset="0"/>
                <a:ea typeface="Calibri" panose="020F0502020204030204" pitchFamily="34" charset="0"/>
              </a:rPr>
              <a:t>e</a:t>
            </a:r>
            <a:r>
              <a:rPr lang="pt-BR" sz="2200" spc="-75" dirty="0">
                <a:solidFill>
                  <a:srgbClr val="231F20"/>
                </a:solidFill>
                <a:effectLst/>
                <a:latin typeface="Arial Narrow" panose="020B0606020202030204" pitchFamily="34" charset="0"/>
                <a:ea typeface="Calibri" panose="020F0502020204030204" pitchFamily="34" charset="0"/>
              </a:rPr>
              <a:t> </a:t>
            </a:r>
            <a:r>
              <a:rPr lang="pt-BR" sz="2200" dirty="0">
                <a:solidFill>
                  <a:srgbClr val="231F20"/>
                </a:solidFill>
                <a:effectLst/>
                <a:latin typeface="Arial Narrow" panose="020B0606020202030204" pitchFamily="34" charset="0"/>
                <a:ea typeface="Calibri" panose="020F0502020204030204" pitchFamily="34" charset="0"/>
              </a:rPr>
              <a:t>complete</a:t>
            </a:r>
            <a:r>
              <a:rPr lang="pt-BR" sz="2200" spc="-75" dirty="0">
                <a:solidFill>
                  <a:srgbClr val="231F20"/>
                </a:solidFill>
                <a:effectLst/>
                <a:latin typeface="Arial Narrow" panose="020B0606020202030204" pitchFamily="34" charset="0"/>
                <a:ea typeface="Calibri" panose="020F0502020204030204" pitchFamily="34" charset="0"/>
              </a:rPr>
              <a:t> </a:t>
            </a:r>
            <a:r>
              <a:rPr lang="pt-BR" sz="2200" dirty="0">
                <a:solidFill>
                  <a:srgbClr val="231F20"/>
                </a:solidFill>
                <a:effectLst/>
                <a:latin typeface="Arial Narrow" panose="020B0606020202030204" pitchFamily="34" charset="0"/>
                <a:ea typeface="Calibri" panose="020F0502020204030204" pitchFamily="34" charset="0"/>
              </a:rPr>
              <a:t>as</a:t>
            </a:r>
            <a:r>
              <a:rPr lang="pt-BR" sz="2200" spc="-75" dirty="0">
                <a:solidFill>
                  <a:srgbClr val="231F20"/>
                </a:solidFill>
                <a:effectLst/>
                <a:latin typeface="Arial Narrow" panose="020B0606020202030204" pitchFamily="34" charset="0"/>
                <a:ea typeface="Calibri" panose="020F0502020204030204" pitchFamily="34" charset="0"/>
              </a:rPr>
              <a:t> </a:t>
            </a:r>
            <a:r>
              <a:rPr lang="pt-BR" sz="2200" dirty="0">
                <a:solidFill>
                  <a:srgbClr val="231F20"/>
                </a:solidFill>
                <a:effectLst/>
                <a:latin typeface="Arial Narrow" panose="020B0606020202030204" pitchFamily="34" charset="0"/>
                <a:ea typeface="Calibri" panose="020F0502020204030204" pitchFamily="34" charset="0"/>
              </a:rPr>
              <a:t>frases</a:t>
            </a:r>
            <a:r>
              <a:rPr lang="pt-BR" sz="2200" spc="-75" dirty="0">
                <a:solidFill>
                  <a:srgbClr val="231F20"/>
                </a:solidFill>
                <a:effectLst/>
                <a:latin typeface="Arial Narrow" panose="020B0606020202030204" pitchFamily="34" charset="0"/>
                <a:ea typeface="Calibri" panose="020F0502020204030204" pitchFamily="34" charset="0"/>
              </a:rPr>
              <a:t> </a:t>
            </a:r>
            <a:r>
              <a:rPr lang="pt-BR" sz="2200" dirty="0">
                <a:solidFill>
                  <a:srgbClr val="231F20"/>
                </a:solidFill>
                <a:effectLst/>
                <a:latin typeface="Arial Narrow" panose="020B0606020202030204" pitchFamily="34" charset="0"/>
                <a:ea typeface="Calibri" panose="020F0502020204030204" pitchFamily="34" charset="0"/>
              </a:rPr>
              <a:t>a</a:t>
            </a:r>
            <a:r>
              <a:rPr lang="pt-BR" sz="2200" spc="-75" dirty="0">
                <a:solidFill>
                  <a:srgbClr val="231F20"/>
                </a:solidFill>
                <a:effectLst/>
                <a:latin typeface="Arial Narrow" panose="020B0606020202030204" pitchFamily="34" charset="0"/>
                <a:ea typeface="Calibri" panose="020F0502020204030204" pitchFamily="34" charset="0"/>
              </a:rPr>
              <a:t> </a:t>
            </a:r>
            <a:r>
              <a:rPr lang="pt-BR" sz="2200" dirty="0">
                <a:solidFill>
                  <a:srgbClr val="231F20"/>
                </a:solidFill>
                <a:effectLst/>
                <a:latin typeface="Arial Narrow" panose="020B0606020202030204" pitchFamily="34" charset="0"/>
                <a:ea typeface="Calibri" panose="020F0502020204030204" pitchFamily="34" charset="0"/>
              </a:rPr>
              <a:t>seguir.</a:t>
            </a:r>
          </a:p>
          <a:p>
            <a:pPr marR="55880" algn="just" fontAlgn="auto">
              <a:lnSpc>
                <a:spcPct val="97000"/>
              </a:lnSpc>
              <a:tabLst>
                <a:tab pos="247650" algn="l"/>
              </a:tabLst>
            </a:pPr>
            <a:endParaRPr lang="pt-BR" sz="2200" dirty="0">
              <a:effectLst/>
              <a:latin typeface="Arial Narrow" panose="020B0606020202030204" pitchFamily="34" charset="0"/>
              <a:ea typeface="Calibri" panose="020F0502020204030204" pitchFamily="34" charset="0"/>
            </a:endParaRPr>
          </a:p>
          <a:p>
            <a:pPr algn="just" fontAlgn="auto">
              <a:lnSpc>
                <a:spcPts val="1310"/>
              </a:lnSpc>
              <a:spcBef>
                <a:spcPts val="260"/>
              </a:spcBef>
              <a:tabLst>
                <a:tab pos="237490" algn="l"/>
              </a:tabLst>
            </a:pPr>
            <a:r>
              <a:rPr lang="pt-BR" sz="2200" spc="-10" dirty="0">
                <a:solidFill>
                  <a:srgbClr val="231F20"/>
                </a:solidFill>
                <a:effectLst/>
                <a:latin typeface="Arial Narrow" panose="020B0606020202030204" pitchFamily="34" charset="0"/>
                <a:ea typeface="Calibri" panose="020F0502020204030204" pitchFamily="34" charset="0"/>
              </a:rPr>
              <a:t>a) Uma</a:t>
            </a:r>
            <a:r>
              <a:rPr lang="pt-BR" sz="2200" spc="-150" dirty="0">
                <a:solidFill>
                  <a:srgbClr val="231F20"/>
                </a:solidFill>
                <a:effectLst/>
                <a:latin typeface="Arial Narrow" panose="020B0606020202030204" pitchFamily="34" charset="0"/>
                <a:ea typeface="Calibri" panose="020F0502020204030204" pitchFamily="34" charset="0"/>
              </a:rPr>
              <a:t> </a:t>
            </a:r>
            <a:r>
              <a:rPr lang="pt-BR" sz="2200" spc="-10" dirty="0">
                <a:solidFill>
                  <a:srgbClr val="231F20"/>
                </a:solidFill>
                <a:effectLst/>
                <a:latin typeface="Arial Narrow" panose="020B0606020202030204" pitchFamily="34" charset="0"/>
                <a:ea typeface="Calibri" panose="020F0502020204030204" pitchFamily="34" charset="0"/>
              </a:rPr>
              <a:t>corrente</a:t>
            </a:r>
            <a:r>
              <a:rPr lang="pt-BR" sz="2200" spc="-150" dirty="0">
                <a:solidFill>
                  <a:srgbClr val="231F20"/>
                </a:solidFill>
                <a:effectLst/>
                <a:latin typeface="Arial Narrow" panose="020B0606020202030204" pitchFamily="34" charset="0"/>
                <a:ea typeface="Calibri" panose="020F0502020204030204" pitchFamily="34" charset="0"/>
              </a:rPr>
              <a:t> </a:t>
            </a:r>
            <a:r>
              <a:rPr lang="pt-BR" sz="2200" spc="-10" dirty="0">
                <a:solidFill>
                  <a:srgbClr val="231F20"/>
                </a:solidFill>
                <a:effectLst/>
                <a:latin typeface="Arial Narrow" panose="020B0606020202030204" pitchFamily="34" charset="0"/>
                <a:ea typeface="Calibri" panose="020F0502020204030204" pitchFamily="34" charset="0"/>
              </a:rPr>
              <a:t>elétrica</a:t>
            </a:r>
            <a:r>
              <a:rPr lang="pt-BR" sz="2200" spc="-145" dirty="0">
                <a:solidFill>
                  <a:srgbClr val="231F20"/>
                </a:solidFill>
                <a:effectLst/>
                <a:latin typeface="Arial Narrow" panose="020B0606020202030204" pitchFamily="34" charset="0"/>
                <a:ea typeface="Calibri" panose="020F0502020204030204" pitchFamily="34" charset="0"/>
              </a:rPr>
              <a:t> </a:t>
            </a:r>
            <a:r>
              <a:rPr lang="pt-BR" sz="2200" spc="-10" dirty="0">
                <a:solidFill>
                  <a:srgbClr val="231F20"/>
                </a:solidFill>
                <a:effectLst/>
                <a:latin typeface="Arial Narrow" panose="020B0606020202030204" pitchFamily="34" charset="0"/>
                <a:ea typeface="Calibri" panose="020F0502020204030204" pitchFamily="34" charset="0"/>
              </a:rPr>
              <a:t>cria</a:t>
            </a:r>
            <a:r>
              <a:rPr lang="pt-BR" sz="2200" spc="-150" dirty="0">
                <a:solidFill>
                  <a:srgbClr val="231F20"/>
                </a:solidFill>
                <a:effectLst/>
                <a:latin typeface="Arial Narrow" panose="020B0606020202030204" pitchFamily="34" charset="0"/>
                <a:ea typeface="Calibri" panose="020F0502020204030204" pitchFamily="34" charset="0"/>
              </a:rPr>
              <a:t> </a:t>
            </a:r>
            <a:r>
              <a:rPr lang="pt-BR" sz="2200" spc="-10" dirty="0">
                <a:solidFill>
                  <a:srgbClr val="231F20"/>
                </a:solidFill>
                <a:effectLst/>
                <a:latin typeface="Arial Narrow" panose="020B0606020202030204" pitchFamily="34" charset="0"/>
                <a:ea typeface="Calibri" panose="020F0502020204030204" pitchFamily="34" charset="0"/>
              </a:rPr>
              <a:t>ao</a:t>
            </a:r>
            <a:r>
              <a:rPr lang="pt-BR" sz="2200" spc="-145" dirty="0">
                <a:solidFill>
                  <a:srgbClr val="231F20"/>
                </a:solidFill>
                <a:effectLst/>
                <a:latin typeface="Arial Narrow" panose="020B0606020202030204" pitchFamily="34" charset="0"/>
                <a:ea typeface="Calibri" panose="020F0502020204030204" pitchFamily="34" charset="0"/>
              </a:rPr>
              <a:t> </a:t>
            </a:r>
            <a:r>
              <a:rPr lang="pt-BR" sz="2200" spc="-10" dirty="0">
                <a:solidFill>
                  <a:srgbClr val="231F20"/>
                </a:solidFill>
                <a:effectLst/>
                <a:latin typeface="Arial Narrow" panose="020B0606020202030204" pitchFamily="34" charset="0"/>
                <a:ea typeface="Calibri" panose="020F0502020204030204" pitchFamily="34" charset="0"/>
              </a:rPr>
              <a:t>redor</a:t>
            </a:r>
            <a:r>
              <a:rPr lang="pt-BR" sz="2200" spc="-150" dirty="0">
                <a:solidFill>
                  <a:srgbClr val="231F20"/>
                </a:solidFill>
                <a:effectLst/>
                <a:latin typeface="Arial Narrow" panose="020B0606020202030204" pitchFamily="34" charset="0"/>
                <a:ea typeface="Calibri" panose="020F0502020204030204" pitchFamily="34" charset="0"/>
              </a:rPr>
              <a:t> </a:t>
            </a:r>
            <a:r>
              <a:rPr lang="pt-BR" sz="2200" spc="-10" dirty="0">
                <a:solidFill>
                  <a:srgbClr val="231F20"/>
                </a:solidFill>
                <a:effectLst/>
                <a:latin typeface="Arial Narrow" panose="020B0606020202030204" pitchFamily="34" charset="0"/>
                <a:ea typeface="Calibri" panose="020F0502020204030204" pitchFamily="34" charset="0"/>
              </a:rPr>
              <a:t>de</a:t>
            </a:r>
            <a:r>
              <a:rPr lang="pt-BR" sz="2200" spc="-145" dirty="0">
                <a:solidFill>
                  <a:srgbClr val="231F20"/>
                </a:solidFill>
                <a:effectLst/>
                <a:latin typeface="Arial Narrow" panose="020B0606020202030204" pitchFamily="34" charset="0"/>
                <a:ea typeface="Calibri" panose="020F0502020204030204" pitchFamily="34" charset="0"/>
              </a:rPr>
              <a:t> </a:t>
            </a:r>
            <a:r>
              <a:rPr lang="pt-BR" sz="2200" spc="-10" dirty="0">
                <a:solidFill>
                  <a:srgbClr val="231F20"/>
                </a:solidFill>
                <a:effectLst/>
                <a:latin typeface="Arial Narrow" panose="020B0606020202030204" pitchFamily="34" charset="0"/>
                <a:ea typeface="Calibri" panose="020F0502020204030204" pitchFamily="34" charset="0"/>
              </a:rPr>
              <a:t>um</a:t>
            </a:r>
            <a:r>
              <a:rPr lang="pt-BR" sz="2200" spc="-150" dirty="0">
                <a:solidFill>
                  <a:srgbClr val="231F20"/>
                </a:solidFill>
                <a:effectLst/>
                <a:latin typeface="Arial Narrow" panose="020B0606020202030204" pitchFamily="34" charset="0"/>
                <a:ea typeface="Calibri" panose="020F0502020204030204" pitchFamily="34" charset="0"/>
              </a:rPr>
              <a:t> </a:t>
            </a:r>
            <a:r>
              <a:rPr lang="pt-BR" sz="2200" spc="-10" dirty="0">
                <a:solidFill>
                  <a:srgbClr val="231F20"/>
                </a:solidFill>
                <a:effectLst/>
                <a:latin typeface="Arial Narrow" panose="020B0606020202030204" pitchFamily="34" charset="0"/>
                <a:ea typeface="Calibri" panose="020F0502020204030204" pitchFamily="34" charset="0"/>
              </a:rPr>
              <a:t>fio</a:t>
            </a:r>
            <a:r>
              <a:rPr lang="pt-BR" sz="2200" spc="-150" dirty="0">
                <a:solidFill>
                  <a:srgbClr val="231F20"/>
                </a:solidFill>
                <a:effectLst/>
                <a:latin typeface="Arial Narrow" panose="020B0606020202030204" pitchFamily="34" charset="0"/>
                <a:ea typeface="Calibri" panose="020F0502020204030204" pitchFamily="34" charset="0"/>
              </a:rPr>
              <a:t> </a:t>
            </a:r>
            <a:r>
              <a:rPr lang="pt-BR" sz="2200" spc="-10" dirty="0">
                <a:solidFill>
                  <a:srgbClr val="231F20"/>
                </a:solidFill>
                <a:effectLst/>
                <a:latin typeface="Arial Narrow" panose="020B0606020202030204" pitchFamily="34" charset="0"/>
                <a:ea typeface="Calibri" panose="020F0502020204030204" pitchFamily="34" charset="0"/>
              </a:rPr>
              <a:t>um</a:t>
            </a:r>
            <a:r>
              <a:rPr lang="pt-BR" sz="2200" spc="-145" dirty="0">
                <a:solidFill>
                  <a:srgbClr val="231F20"/>
                </a:solidFill>
                <a:effectLst/>
                <a:latin typeface="Arial Narrow" panose="020B0606020202030204" pitchFamily="34" charset="0"/>
                <a:ea typeface="Calibri" panose="020F0502020204030204" pitchFamily="34" charset="0"/>
              </a:rPr>
              <a:t> </a:t>
            </a:r>
            <a:r>
              <a:rPr lang="pt-BR" sz="2200" spc="-20" dirty="0">
                <a:solidFill>
                  <a:srgbClr val="231F20"/>
                </a:solidFill>
                <a:effectLst/>
                <a:latin typeface="Arial Narrow" panose="020B0606020202030204" pitchFamily="34" charset="0"/>
                <a:ea typeface="Calibri" panose="020F0502020204030204" pitchFamily="34" charset="0"/>
              </a:rPr>
              <a:t>campo</a:t>
            </a:r>
            <a:endParaRPr lang="pt-BR" sz="2200" dirty="0">
              <a:effectLst/>
              <a:latin typeface="Arial Narrow" panose="020B0606020202030204" pitchFamily="34" charset="0"/>
              <a:ea typeface="Calibri" panose="020F0502020204030204" pitchFamily="34" charset="0"/>
            </a:endParaRPr>
          </a:p>
          <a:p>
            <a:pPr marL="104140" algn="just">
              <a:lnSpc>
                <a:spcPts val="1310"/>
              </a:lnSpc>
              <a:spcAft>
                <a:spcPts val="600"/>
              </a:spcAft>
              <a:tabLst>
                <a:tab pos="1245235" algn="l"/>
              </a:tabLst>
            </a:pPr>
            <a:r>
              <a:rPr lang="pt-BR" sz="2200" u="sng" dirty="0">
                <a:solidFill>
                  <a:srgbClr val="231F20"/>
                </a:solidFill>
                <a:effectLst/>
                <a:uFill>
                  <a:solidFill>
                    <a:srgbClr val="231F20"/>
                  </a:solidFill>
                </a:uFill>
                <a:latin typeface="Arial Narrow" panose="020B0606020202030204" pitchFamily="34" charset="0"/>
                <a:ea typeface="Calibri" panose="020F0502020204030204" pitchFamily="34" charset="0"/>
              </a:rPr>
              <a:t>	</a:t>
            </a:r>
            <a:r>
              <a:rPr lang="pt-BR" sz="2200" spc="-20" dirty="0">
                <a:solidFill>
                  <a:srgbClr val="231F20"/>
                </a:solidFill>
                <a:effectLst/>
                <a:latin typeface="Arial Narrow" panose="020B0606020202030204" pitchFamily="34" charset="0"/>
                <a:ea typeface="Calibri" panose="020F0502020204030204" pitchFamily="34" charset="0"/>
              </a:rPr>
              <a:t>.</a:t>
            </a:r>
            <a:r>
              <a:rPr lang="pt-BR" sz="2200" spc="-130" dirty="0">
                <a:solidFill>
                  <a:srgbClr val="231F20"/>
                </a:solidFill>
                <a:effectLst/>
                <a:latin typeface="Arial Narrow" panose="020B0606020202030204" pitchFamily="34" charset="0"/>
                <a:ea typeface="Calibri" panose="020F0502020204030204" pitchFamily="34" charset="0"/>
              </a:rPr>
              <a:t> </a:t>
            </a:r>
            <a:r>
              <a:rPr lang="pt-BR" sz="2200" spc="-20" dirty="0">
                <a:solidFill>
                  <a:srgbClr val="231F20"/>
                </a:solidFill>
                <a:effectLst/>
                <a:latin typeface="Arial Narrow" panose="020B0606020202030204" pitchFamily="34" charset="0"/>
                <a:ea typeface="Calibri" panose="020F0502020204030204" pitchFamily="34" charset="0"/>
              </a:rPr>
              <a:t>(elétrico</a:t>
            </a:r>
            <a:r>
              <a:rPr lang="pt-BR" sz="2200" spc="-125" dirty="0">
                <a:solidFill>
                  <a:srgbClr val="231F20"/>
                </a:solidFill>
                <a:effectLst/>
                <a:latin typeface="Arial Narrow" panose="020B0606020202030204" pitchFamily="34" charset="0"/>
                <a:ea typeface="Calibri" panose="020F0502020204030204" pitchFamily="34" charset="0"/>
              </a:rPr>
              <a:t> </a:t>
            </a:r>
            <a:r>
              <a:rPr lang="pt-BR" sz="2200" spc="-20" dirty="0">
                <a:solidFill>
                  <a:srgbClr val="231F20"/>
                </a:solidFill>
                <a:effectLst/>
                <a:latin typeface="Arial Narrow" panose="020B0606020202030204" pitchFamily="34" charset="0"/>
                <a:ea typeface="Calibri" panose="020F0502020204030204" pitchFamily="34" charset="0"/>
              </a:rPr>
              <a:t>ou</a:t>
            </a:r>
            <a:r>
              <a:rPr lang="pt-BR" sz="2200" spc="-125" dirty="0">
                <a:solidFill>
                  <a:srgbClr val="231F20"/>
                </a:solidFill>
                <a:effectLst/>
                <a:latin typeface="Arial Narrow" panose="020B0606020202030204" pitchFamily="34" charset="0"/>
                <a:ea typeface="Calibri" panose="020F0502020204030204" pitchFamily="34" charset="0"/>
              </a:rPr>
              <a:t> </a:t>
            </a:r>
            <a:r>
              <a:rPr lang="pt-BR" sz="2200" spc="-20" dirty="0">
                <a:solidFill>
                  <a:srgbClr val="231F20"/>
                </a:solidFill>
                <a:effectLst/>
                <a:latin typeface="Arial Narrow" panose="020B0606020202030204" pitchFamily="34" charset="0"/>
                <a:ea typeface="Calibri" panose="020F0502020204030204" pitchFamily="34" charset="0"/>
              </a:rPr>
              <a:t>magnético)</a:t>
            </a:r>
            <a:endParaRPr lang="pt-BR" sz="2200" dirty="0">
              <a:effectLst/>
              <a:latin typeface="Arial Narrow" panose="020B0606020202030204" pitchFamily="34" charset="0"/>
              <a:ea typeface="Calibri" panose="020F0502020204030204" pitchFamily="34" charset="0"/>
            </a:endParaRPr>
          </a:p>
          <a:p>
            <a:pPr marR="55880" algn="just" fontAlgn="auto">
              <a:lnSpc>
                <a:spcPct val="97000"/>
              </a:lnSpc>
              <a:spcBef>
                <a:spcPts val="560"/>
              </a:spcBef>
              <a:spcAft>
                <a:spcPts val="0"/>
              </a:spcAft>
              <a:tabLst>
                <a:tab pos="240665" algn="l"/>
                <a:tab pos="1449705" algn="l"/>
              </a:tabLst>
            </a:pPr>
            <a:r>
              <a:rPr lang="pt-BR" sz="2200" dirty="0">
                <a:solidFill>
                  <a:srgbClr val="231F20"/>
                </a:solidFill>
                <a:effectLst/>
                <a:latin typeface="Arial Narrow" panose="020B0606020202030204" pitchFamily="34" charset="0"/>
                <a:ea typeface="Calibri" panose="020F0502020204030204" pitchFamily="34" charset="0"/>
              </a:rPr>
              <a:t>b) O</a:t>
            </a:r>
            <a:r>
              <a:rPr lang="pt-BR" sz="2200" spc="-175" dirty="0">
                <a:solidFill>
                  <a:srgbClr val="231F20"/>
                </a:solidFill>
                <a:effectLst/>
                <a:latin typeface="Arial Narrow" panose="020B0606020202030204" pitchFamily="34" charset="0"/>
                <a:ea typeface="Calibri" panose="020F0502020204030204" pitchFamily="34" charset="0"/>
              </a:rPr>
              <a:t> </a:t>
            </a:r>
            <a:r>
              <a:rPr lang="pt-BR" sz="2200" dirty="0">
                <a:solidFill>
                  <a:srgbClr val="231F20"/>
                </a:solidFill>
                <a:effectLst/>
                <a:latin typeface="Arial Narrow" panose="020B0606020202030204" pitchFamily="34" charset="0"/>
                <a:ea typeface="Calibri" panose="020F0502020204030204" pitchFamily="34" charset="0"/>
              </a:rPr>
              <a:t>polo</a:t>
            </a:r>
            <a:r>
              <a:rPr lang="pt-BR" sz="2200" spc="-175" dirty="0">
                <a:solidFill>
                  <a:srgbClr val="231F20"/>
                </a:solidFill>
                <a:effectLst/>
                <a:latin typeface="Arial Narrow" panose="020B0606020202030204" pitchFamily="34" charset="0"/>
                <a:ea typeface="Calibri" panose="020F0502020204030204" pitchFamily="34" charset="0"/>
              </a:rPr>
              <a:t> </a:t>
            </a:r>
            <a:r>
              <a:rPr lang="pt-BR" sz="2200" dirty="0">
                <a:solidFill>
                  <a:srgbClr val="231F20"/>
                </a:solidFill>
                <a:effectLst/>
                <a:latin typeface="Arial Narrow" panose="020B0606020202030204" pitchFamily="34" charset="0"/>
                <a:ea typeface="Calibri" panose="020F0502020204030204" pitchFamily="34" charset="0"/>
              </a:rPr>
              <a:t>norte,</a:t>
            </a:r>
            <a:r>
              <a:rPr lang="pt-BR" sz="2200" spc="-175" dirty="0">
                <a:solidFill>
                  <a:srgbClr val="231F20"/>
                </a:solidFill>
                <a:effectLst/>
                <a:latin typeface="Arial Narrow" panose="020B0606020202030204" pitchFamily="34" charset="0"/>
                <a:ea typeface="Calibri" panose="020F0502020204030204" pitchFamily="34" charset="0"/>
              </a:rPr>
              <a:t> </a:t>
            </a:r>
            <a:r>
              <a:rPr lang="pt-BR" sz="2200" dirty="0">
                <a:solidFill>
                  <a:srgbClr val="231F20"/>
                </a:solidFill>
                <a:effectLst/>
                <a:latin typeface="Arial Narrow" panose="020B0606020202030204" pitchFamily="34" charset="0"/>
                <a:ea typeface="Calibri" panose="020F0502020204030204" pitchFamily="34" charset="0"/>
              </a:rPr>
              <a:t>N,</a:t>
            </a:r>
            <a:r>
              <a:rPr lang="pt-BR" sz="2200" spc="-175" dirty="0">
                <a:solidFill>
                  <a:srgbClr val="231F20"/>
                </a:solidFill>
                <a:effectLst/>
                <a:latin typeface="Arial Narrow" panose="020B0606020202030204" pitchFamily="34" charset="0"/>
                <a:ea typeface="Calibri" panose="020F0502020204030204" pitchFamily="34" charset="0"/>
              </a:rPr>
              <a:t> </a:t>
            </a:r>
            <a:r>
              <a:rPr lang="pt-BR" sz="2200" dirty="0">
                <a:solidFill>
                  <a:srgbClr val="231F20"/>
                </a:solidFill>
                <a:effectLst/>
                <a:latin typeface="Arial Narrow" panose="020B0606020202030204" pitchFamily="34" charset="0"/>
                <a:ea typeface="Calibri" panose="020F0502020204030204" pitchFamily="34" charset="0"/>
              </a:rPr>
              <a:t>do</a:t>
            </a:r>
            <a:r>
              <a:rPr lang="pt-BR" sz="2200" spc="-175" dirty="0">
                <a:solidFill>
                  <a:srgbClr val="231F20"/>
                </a:solidFill>
                <a:effectLst/>
                <a:latin typeface="Arial Narrow" panose="020B0606020202030204" pitchFamily="34" charset="0"/>
                <a:ea typeface="Calibri" panose="020F0502020204030204" pitchFamily="34" charset="0"/>
              </a:rPr>
              <a:t> </a:t>
            </a:r>
            <a:r>
              <a:rPr lang="pt-BR" sz="2200" dirty="0">
                <a:solidFill>
                  <a:srgbClr val="231F20"/>
                </a:solidFill>
                <a:effectLst/>
                <a:latin typeface="Arial Narrow" panose="020B0606020202030204" pitchFamily="34" charset="0"/>
                <a:ea typeface="Calibri" panose="020F0502020204030204" pitchFamily="34" charset="0"/>
              </a:rPr>
              <a:t>ímã</a:t>
            </a:r>
            <a:r>
              <a:rPr lang="pt-BR" sz="2200" spc="-175" dirty="0">
                <a:solidFill>
                  <a:srgbClr val="231F20"/>
                </a:solidFill>
                <a:effectLst/>
                <a:latin typeface="Arial Narrow" panose="020B0606020202030204" pitchFamily="34" charset="0"/>
                <a:ea typeface="Calibri" panose="020F0502020204030204" pitchFamily="34" charset="0"/>
              </a:rPr>
              <a:t> </a:t>
            </a:r>
            <a:r>
              <a:rPr lang="pt-BR" sz="2200" dirty="0">
                <a:solidFill>
                  <a:srgbClr val="231F20"/>
                </a:solidFill>
                <a:effectLst/>
                <a:latin typeface="Arial Narrow" panose="020B0606020202030204" pitchFamily="34" charset="0"/>
                <a:ea typeface="Calibri" panose="020F0502020204030204" pitchFamily="34" charset="0"/>
              </a:rPr>
              <a:t>é</a:t>
            </a:r>
            <a:r>
              <a:rPr lang="pt-BR" sz="2200" spc="-175" dirty="0">
                <a:solidFill>
                  <a:srgbClr val="231F20"/>
                </a:solidFill>
                <a:effectLst/>
                <a:latin typeface="Arial Narrow" panose="020B0606020202030204" pitchFamily="34" charset="0"/>
                <a:ea typeface="Calibri" panose="020F0502020204030204" pitchFamily="34" charset="0"/>
              </a:rPr>
              <a:t> </a:t>
            </a:r>
            <a:r>
              <a:rPr lang="pt-BR" sz="2200" dirty="0">
                <a:solidFill>
                  <a:srgbClr val="231F20"/>
                </a:solidFill>
                <a:effectLst/>
                <a:latin typeface="Arial Narrow" panose="020B0606020202030204" pitchFamily="34" charset="0"/>
                <a:ea typeface="Calibri" panose="020F0502020204030204" pitchFamily="34" charset="0"/>
              </a:rPr>
              <a:t>a</a:t>
            </a:r>
            <a:r>
              <a:rPr lang="pt-BR" sz="2200" spc="-175" dirty="0">
                <a:solidFill>
                  <a:srgbClr val="231F20"/>
                </a:solidFill>
                <a:effectLst/>
                <a:latin typeface="Arial Narrow" panose="020B0606020202030204" pitchFamily="34" charset="0"/>
                <a:ea typeface="Calibri" panose="020F0502020204030204" pitchFamily="34" charset="0"/>
              </a:rPr>
              <a:t> </a:t>
            </a:r>
            <a:r>
              <a:rPr lang="pt-BR" sz="2200" dirty="0">
                <a:solidFill>
                  <a:srgbClr val="231F20"/>
                </a:solidFill>
                <a:effectLst/>
                <a:latin typeface="Arial Narrow" panose="020B0606020202030204" pitchFamily="34" charset="0"/>
                <a:ea typeface="Calibri" panose="020F0502020204030204" pitchFamily="34" charset="0"/>
              </a:rPr>
              <a:t>sua</a:t>
            </a:r>
            <a:r>
              <a:rPr lang="pt-BR" sz="2200" spc="-175" dirty="0">
                <a:solidFill>
                  <a:srgbClr val="231F20"/>
                </a:solidFill>
                <a:effectLst/>
                <a:latin typeface="Arial Narrow" panose="020B0606020202030204" pitchFamily="34" charset="0"/>
                <a:ea typeface="Calibri" panose="020F0502020204030204" pitchFamily="34" charset="0"/>
              </a:rPr>
              <a:t> </a:t>
            </a:r>
            <a:r>
              <a:rPr lang="pt-BR" sz="2200" dirty="0">
                <a:solidFill>
                  <a:srgbClr val="231F20"/>
                </a:solidFill>
                <a:effectLst/>
                <a:latin typeface="Arial Narrow" panose="020B0606020202030204" pitchFamily="34" charset="0"/>
                <a:ea typeface="Calibri" panose="020F0502020204030204" pitchFamily="34" charset="0"/>
              </a:rPr>
              <a:t>extremidade</a:t>
            </a:r>
            <a:r>
              <a:rPr lang="pt-BR" sz="2200" spc="-175" dirty="0">
                <a:solidFill>
                  <a:srgbClr val="231F20"/>
                </a:solidFill>
                <a:effectLst/>
                <a:latin typeface="Arial Narrow" panose="020B0606020202030204" pitchFamily="34" charset="0"/>
                <a:ea typeface="Calibri" panose="020F0502020204030204" pitchFamily="34" charset="0"/>
              </a:rPr>
              <a:t> </a:t>
            </a:r>
            <a:r>
              <a:rPr lang="pt-BR" sz="2200" dirty="0">
                <a:solidFill>
                  <a:srgbClr val="231F20"/>
                </a:solidFill>
                <a:effectLst/>
                <a:latin typeface="Arial Narrow" panose="020B0606020202030204" pitchFamily="34" charset="0"/>
                <a:ea typeface="Calibri" panose="020F0502020204030204" pitchFamily="34" charset="0"/>
              </a:rPr>
              <a:t>que</a:t>
            </a:r>
            <a:r>
              <a:rPr lang="pt-BR" sz="2200" spc="-175" dirty="0">
                <a:solidFill>
                  <a:srgbClr val="231F20"/>
                </a:solidFill>
                <a:effectLst/>
                <a:latin typeface="Arial Narrow" panose="020B0606020202030204" pitchFamily="34" charset="0"/>
                <a:ea typeface="Calibri" panose="020F0502020204030204" pitchFamily="34" charset="0"/>
              </a:rPr>
              <a:t> </a:t>
            </a:r>
            <a:r>
              <a:rPr lang="pt-BR" sz="2200" dirty="0">
                <a:solidFill>
                  <a:srgbClr val="231F20"/>
                </a:solidFill>
                <a:effectLst/>
                <a:latin typeface="Arial Narrow" panose="020B0606020202030204" pitchFamily="34" charset="0"/>
                <a:ea typeface="Calibri" panose="020F0502020204030204" pitchFamily="34" charset="0"/>
              </a:rPr>
              <a:t>aponta </a:t>
            </a:r>
            <a:r>
              <a:rPr lang="pt-BR" sz="2200" spc="-20" dirty="0">
                <a:solidFill>
                  <a:srgbClr val="231F20"/>
                </a:solidFill>
                <a:effectLst/>
                <a:latin typeface="Arial Narrow" panose="020B0606020202030204" pitchFamily="34" charset="0"/>
                <a:ea typeface="Calibri" panose="020F0502020204030204" pitchFamily="34" charset="0"/>
              </a:rPr>
              <a:t>para</a:t>
            </a:r>
            <a:r>
              <a:rPr lang="pt-BR" sz="2200" spc="-135" dirty="0">
                <a:solidFill>
                  <a:srgbClr val="231F20"/>
                </a:solidFill>
                <a:effectLst/>
                <a:latin typeface="Arial Narrow" panose="020B0606020202030204" pitchFamily="34" charset="0"/>
                <a:ea typeface="Calibri" panose="020F0502020204030204" pitchFamily="34" charset="0"/>
              </a:rPr>
              <a:t> </a:t>
            </a:r>
            <a:r>
              <a:rPr lang="pt-BR" sz="2200" dirty="0">
                <a:solidFill>
                  <a:srgbClr val="231F20"/>
                </a:solidFill>
                <a:effectLst/>
                <a:latin typeface="Arial Narrow" panose="020B0606020202030204" pitchFamily="34" charset="0"/>
                <a:ea typeface="Calibri" panose="020F0502020204030204" pitchFamily="34" charset="0"/>
              </a:rPr>
              <a:t>o</a:t>
            </a:r>
            <a:r>
              <a:rPr lang="pt-BR" sz="2200" spc="-130" dirty="0">
                <a:solidFill>
                  <a:srgbClr val="231F20"/>
                </a:solidFill>
                <a:effectLst/>
                <a:latin typeface="Arial Narrow" panose="020B0606020202030204" pitchFamily="34" charset="0"/>
                <a:ea typeface="Calibri" panose="020F0502020204030204" pitchFamily="34" charset="0"/>
              </a:rPr>
              <a:t> </a:t>
            </a:r>
            <a:r>
              <a:rPr lang="pt-BR" sz="2200" u="sng" dirty="0">
                <a:solidFill>
                  <a:srgbClr val="231F20"/>
                </a:solidFill>
                <a:effectLst/>
                <a:uFill>
                  <a:solidFill>
                    <a:srgbClr val="231F20"/>
                  </a:solidFill>
                </a:uFill>
                <a:latin typeface="Arial Narrow" panose="020B0606020202030204" pitchFamily="34" charset="0"/>
                <a:ea typeface="Calibri" panose="020F0502020204030204" pitchFamily="34" charset="0"/>
              </a:rPr>
              <a:t>	</a:t>
            </a:r>
            <a:r>
              <a:rPr lang="pt-BR" sz="2200" spc="-145" dirty="0">
                <a:solidFill>
                  <a:srgbClr val="231F20"/>
                </a:solidFill>
                <a:effectLst/>
                <a:latin typeface="Arial Narrow" panose="020B0606020202030204" pitchFamily="34" charset="0"/>
                <a:ea typeface="Calibri" panose="020F0502020204030204" pitchFamily="34" charset="0"/>
              </a:rPr>
              <a:t> </a:t>
            </a:r>
            <a:r>
              <a:rPr lang="pt-BR" sz="2200" spc="-20" dirty="0">
                <a:solidFill>
                  <a:srgbClr val="231F20"/>
                </a:solidFill>
                <a:effectLst/>
                <a:latin typeface="Arial Narrow" panose="020B0606020202030204" pitchFamily="34" charset="0"/>
                <a:ea typeface="Calibri" panose="020F0502020204030204" pitchFamily="34" charset="0"/>
              </a:rPr>
              <a:t>geográfico,</a:t>
            </a:r>
            <a:r>
              <a:rPr lang="pt-BR" sz="2200" spc="-140" dirty="0">
                <a:solidFill>
                  <a:srgbClr val="231F20"/>
                </a:solidFill>
                <a:effectLst/>
                <a:latin typeface="Arial Narrow" panose="020B0606020202030204" pitchFamily="34" charset="0"/>
                <a:ea typeface="Calibri" panose="020F0502020204030204" pitchFamily="34" charset="0"/>
              </a:rPr>
              <a:t> </a:t>
            </a:r>
            <a:r>
              <a:rPr lang="pt-BR" sz="2200" spc="-20" dirty="0">
                <a:solidFill>
                  <a:srgbClr val="231F20"/>
                </a:solidFill>
                <a:effectLst/>
                <a:latin typeface="Arial Narrow" panose="020B0606020202030204" pitchFamily="34" charset="0"/>
                <a:ea typeface="Calibri" panose="020F0502020204030204" pitchFamily="34" charset="0"/>
              </a:rPr>
              <a:t>da</a:t>
            </a:r>
            <a:r>
              <a:rPr lang="pt-BR" sz="2200" spc="-145" dirty="0">
                <a:solidFill>
                  <a:srgbClr val="231F20"/>
                </a:solidFill>
                <a:effectLst/>
                <a:latin typeface="Arial Narrow" panose="020B0606020202030204" pitchFamily="34" charset="0"/>
                <a:ea typeface="Calibri" panose="020F0502020204030204" pitchFamily="34" charset="0"/>
              </a:rPr>
              <a:t> </a:t>
            </a:r>
            <a:r>
              <a:rPr lang="pt-BR" sz="2200" spc="-20" dirty="0">
                <a:solidFill>
                  <a:srgbClr val="231F20"/>
                </a:solidFill>
                <a:effectLst/>
                <a:latin typeface="Arial Narrow" panose="020B0606020202030204" pitchFamily="34" charset="0"/>
                <a:ea typeface="Calibri" panose="020F0502020204030204" pitchFamily="34" charset="0"/>
              </a:rPr>
              <a:t>Terra.</a:t>
            </a:r>
            <a:r>
              <a:rPr lang="pt-BR" sz="2200" spc="-140" dirty="0">
                <a:solidFill>
                  <a:srgbClr val="231F20"/>
                </a:solidFill>
                <a:effectLst/>
                <a:latin typeface="Arial Narrow" panose="020B0606020202030204" pitchFamily="34" charset="0"/>
                <a:ea typeface="Calibri" panose="020F0502020204030204" pitchFamily="34" charset="0"/>
              </a:rPr>
              <a:t> </a:t>
            </a:r>
            <a:r>
              <a:rPr lang="pt-BR" sz="2200" spc="-20" dirty="0">
                <a:solidFill>
                  <a:srgbClr val="231F20"/>
                </a:solidFill>
                <a:effectLst/>
                <a:latin typeface="Arial Narrow" panose="020B0606020202030204" pitchFamily="34" charset="0"/>
                <a:ea typeface="Calibri" panose="020F0502020204030204" pitchFamily="34" charset="0"/>
              </a:rPr>
              <a:t>(norte</a:t>
            </a:r>
            <a:r>
              <a:rPr lang="pt-BR" sz="2200" spc="-140" dirty="0">
                <a:solidFill>
                  <a:srgbClr val="231F20"/>
                </a:solidFill>
                <a:effectLst/>
                <a:latin typeface="Arial Narrow" panose="020B0606020202030204" pitchFamily="34" charset="0"/>
                <a:ea typeface="Calibri" panose="020F0502020204030204" pitchFamily="34" charset="0"/>
              </a:rPr>
              <a:t> </a:t>
            </a:r>
            <a:r>
              <a:rPr lang="pt-BR" sz="2200" spc="-20" dirty="0">
                <a:solidFill>
                  <a:srgbClr val="231F20"/>
                </a:solidFill>
                <a:effectLst/>
                <a:latin typeface="Arial Narrow" panose="020B0606020202030204" pitchFamily="34" charset="0"/>
                <a:ea typeface="Calibri" panose="020F0502020204030204" pitchFamily="34" charset="0"/>
              </a:rPr>
              <a:t>ou</a:t>
            </a:r>
            <a:r>
              <a:rPr lang="pt-BR" sz="2200" spc="-145" dirty="0">
                <a:solidFill>
                  <a:srgbClr val="231F20"/>
                </a:solidFill>
                <a:effectLst/>
                <a:latin typeface="Arial Narrow" panose="020B0606020202030204" pitchFamily="34" charset="0"/>
                <a:ea typeface="Calibri" panose="020F0502020204030204" pitchFamily="34" charset="0"/>
              </a:rPr>
              <a:t> </a:t>
            </a:r>
            <a:r>
              <a:rPr lang="pt-BR" sz="2200" spc="-20" dirty="0">
                <a:solidFill>
                  <a:srgbClr val="231F20"/>
                </a:solidFill>
                <a:effectLst/>
                <a:latin typeface="Arial Narrow" panose="020B0606020202030204" pitchFamily="34" charset="0"/>
                <a:ea typeface="Calibri" panose="020F0502020204030204" pitchFamily="34" charset="0"/>
              </a:rPr>
              <a:t>sul)</a:t>
            </a:r>
            <a:endParaRPr lang="pt-BR" sz="2200" dirty="0">
              <a:effectLst/>
              <a:latin typeface="Arial Narrow" panose="020B0606020202030204" pitchFamily="34" charset="0"/>
              <a:ea typeface="Calibri" panose="020F0502020204030204" pitchFamily="34" charset="0"/>
            </a:endParaRPr>
          </a:p>
          <a:p>
            <a:pPr marR="55880" algn="just" fontAlgn="auto">
              <a:lnSpc>
                <a:spcPct val="97000"/>
              </a:lnSpc>
              <a:spcBef>
                <a:spcPts val="565"/>
              </a:spcBef>
              <a:spcAft>
                <a:spcPts val="0"/>
              </a:spcAft>
              <a:tabLst>
                <a:tab pos="260985" algn="l"/>
                <a:tab pos="3469640" algn="l"/>
              </a:tabLst>
            </a:pPr>
            <a:r>
              <a:rPr lang="pt-BR" sz="2200" dirty="0">
                <a:solidFill>
                  <a:srgbClr val="231F20"/>
                </a:solidFill>
                <a:effectLst/>
                <a:latin typeface="Arial Narrow" panose="020B0606020202030204" pitchFamily="34" charset="0"/>
                <a:ea typeface="Calibri" panose="020F0502020204030204" pitchFamily="34" charset="0"/>
              </a:rPr>
              <a:t>c) A bússola é um detector de campo </a:t>
            </a:r>
            <a:r>
              <a:rPr lang="pt-BR" sz="2200" u="sng" dirty="0">
                <a:solidFill>
                  <a:srgbClr val="231F20"/>
                </a:solidFill>
                <a:effectLst/>
                <a:uFill>
                  <a:solidFill>
                    <a:srgbClr val="231F20"/>
                  </a:solidFill>
                </a:uFill>
                <a:latin typeface="Arial Narrow" panose="020B0606020202030204" pitchFamily="34" charset="0"/>
                <a:ea typeface="Calibri" panose="020F0502020204030204" pitchFamily="34" charset="0"/>
              </a:rPr>
              <a:t>	</a:t>
            </a:r>
            <a:r>
              <a:rPr lang="pt-BR" sz="2200" spc="-120" dirty="0">
                <a:solidFill>
                  <a:srgbClr val="231F20"/>
                </a:solidFill>
                <a:effectLst/>
                <a:latin typeface="Arial Narrow" panose="020B0606020202030204" pitchFamily="34" charset="0"/>
                <a:ea typeface="Calibri" panose="020F0502020204030204" pitchFamily="34" charset="0"/>
              </a:rPr>
              <a:t>. </a:t>
            </a:r>
            <a:r>
              <a:rPr lang="pt-BR" sz="2200" dirty="0">
                <a:solidFill>
                  <a:srgbClr val="231F20"/>
                </a:solidFill>
                <a:effectLst/>
                <a:latin typeface="Arial Narrow" panose="020B0606020202030204" pitchFamily="34" charset="0"/>
                <a:ea typeface="Calibri" panose="020F0502020204030204" pitchFamily="34" charset="0"/>
              </a:rPr>
              <a:t>(gravitacional</a:t>
            </a:r>
            <a:r>
              <a:rPr lang="pt-BR" sz="2200" spc="-40" dirty="0">
                <a:solidFill>
                  <a:srgbClr val="231F20"/>
                </a:solidFill>
                <a:effectLst/>
                <a:latin typeface="Arial Narrow" panose="020B0606020202030204" pitchFamily="34" charset="0"/>
                <a:ea typeface="Calibri" panose="020F0502020204030204" pitchFamily="34" charset="0"/>
              </a:rPr>
              <a:t> </a:t>
            </a:r>
            <a:r>
              <a:rPr lang="pt-BR" sz="2200" dirty="0">
                <a:solidFill>
                  <a:srgbClr val="231F20"/>
                </a:solidFill>
                <a:effectLst/>
                <a:latin typeface="Arial Narrow" panose="020B0606020202030204" pitchFamily="34" charset="0"/>
                <a:ea typeface="Calibri" panose="020F0502020204030204" pitchFamily="34" charset="0"/>
              </a:rPr>
              <a:t>ou</a:t>
            </a:r>
            <a:r>
              <a:rPr lang="pt-BR" sz="2200" spc="-40" dirty="0">
                <a:solidFill>
                  <a:srgbClr val="231F20"/>
                </a:solidFill>
                <a:effectLst/>
                <a:latin typeface="Arial Narrow" panose="020B0606020202030204" pitchFamily="34" charset="0"/>
                <a:ea typeface="Calibri" panose="020F0502020204030204" pitchFamily="34" charset="0"/>
              </a:rPr>
              <a:t> </a:t>
            </a:r>
            <a:r>
              <a:rPr lang="pt-BR" sz="2200" dirty="0">
                <a:solidFill>
                  <a:srgbClr val="231F20"/>
                </a:solidFill>
                <a:effectLst/>
                <a:latin typeface="Arial Narrow" panose="020B0606020202030204" pitchFamily="34" charset="0"/>
                <a:ea typeface="Calibri" panose="020F0502020204030204" pitchFamily="34" charset="0"/>
              </a:rPr>
              <a:t>magnético)</a:t>
            </a:r>
            <a:endParaRPr lang="pt-BR" sz="2200" dirty="0">
              <a:effectLst/>
              <a:latin typeface="Arial Narrow" panose="020B0606020202030204" pitchFamily="34" charset="0"/>
              <a:ea typeface="Calibri" panose="020F0502020204030204" pitchFamily="34" charset="0"/>
            </a:endParaRPr>
          </a:p>
          <a:p>
            <a:pPr marR="55880" algn="just" fontAlgn="auto">
              <a:lnSpc>
                <a:spcPct val="97000"/>
              </a:lnSpc>
              <a:spcBef>
                <a:spcPts val="565"/>
              </a:spcBef>
              <a:spcAft>
                <a:spcPts val="0"/>
              </a:spcAft>
              <a:tabLst>
                <a:tab pos="264795" algn="l"/>
                <a:tab pos="2008505" algn="l"/>
              </a:tabLst>
            </a:pPr>
            <a:r>
              <a:rPr lang="pt-BR" sz="2200" dirty="0">
                <a:solidFill>
                  <a:srgbClr val="231F20"/>
                </a:solidFill>
                <a:effectLst/>
                <a:latin typeface="Arial Narrow" panose="020B0606020202030204" pitchFamily="34" charset="0"/>
                <a:ea typeface="Calibri" panose="020F0502020204030204" pitchFamily="34" charset="0"/>
              </a:rPr>
              <a:t>d) As forças de repulsão somente podem ocorrer entre polos</a:t>
            </a:r>
            <a:r>
              <a:rPr lang="pt-BR" sz="2200" spc="-5" dirty="0">
                <a:solidFill>
                  <a:srgbClr val="231F20"/>
                </a:solidFill>
                <a:effectLst/>
                <a:latin typeface="Arial Narrow" panose="020B0606020202030204" pitchFamily="34" charset="0"/>
                <a:ea typeface="Calibri" panose="020F0502020204030204" pitchFamily="34" charset="0"/>
              </a:rPr>
              <a:t> </a:t>
            </a:r>
            <a:r>
              <a:rPr lang="pt-BR" sz="2200" dirty="0">
                <a:solidFill>
                  <a:srgbClr val="231F20"/>
                </a:solidFill>
                <a:effectLst/>
                <a:latin typeface="Arial Narrow" panose="020B0606020202030204" pitchFamily="34" charset="0"/>
                <a:ea typeface="Calibri" panose="020F0502020204030204" pitchFamily="34" charset="0"/>
              </a:rPr>
              <a:t>de</a:t>
            </a:r>
            <a:r>
              <a:rPr lang="pt-BR" sz="2200" spc="-5" dirty="0">
                <a:solidFill>
                  <a:srgbClr val="231F20"/>
                </a:solidFill>
                <a:effectLst/>
                <a:latin typeface="Arial Narrow" panose="020B0606020202030204" pitchFamily="34" charset="0"/>
                <a:ea typeface="Calibri" panose="020F0502020204030204" pitchFamily="34" charset="0"/>
              </a:rPr>
              <a:t> </a:t>
            </a:r>
            <a:r>
              <a:rPr lang="pt-BR" sz="2200" dirty="0">
                <a:solidFill>
                  <a:srgbClr val="231F20"/>
                </a:solidFill>
                <a:effectLst/>
                <a:latin typeface="Arial Narrow" panose="020B0606020202030204" pitchFamily="34" charset="0"/>
                <a:ea typeface="Calibri" panose="020F0502020204030204" pitchFamily="34" charset="0"/>
              </a:rPr>
              <a:t>nomes</a:t>
            </a:r>
            <a:r>
              <a:rPr lang="pt-BR" sz="2200" spc="-5" dirty="0">
                <a:solidFill>
                  <a:srgbClr val="231F20"/>
                </a:solidFill>
                <a:effectLst/>
                <a:latin typeface="Arial Narrow" panose="020B0606020202030204" pitchFamily="34" charset="0"/>
                <a:ea typeface="Calibri" panose="020F0502020204030204" pitchFamily="34" charset="0"/>
              </a:rPr>
              <a:t> </a:t>
            </a:r>
            <a:r>
              <a:rPr lang="pt-BR" sz="2200" u="sng" dirty="0">
                <a:solidFill>
                  <a:srgbClr val="231F20"/>
                </a:solidFill>
                <a:effectLst/>
                <a:uFill>
                  <a:solidFill>
                    <a:srgbClr val="231F20"/>
                  </a:solidFill>
                </a:uFill>
                <a:latin typeface="Arial Narrow" panose="020B0606020202030204" pitchFamily="34" charset="0"/>
                <a:ea typeface="Calibri" panose="020F0502020204030204" pitchFamily="34" charset="0"/>
              </a:rPr>
              <a:t>	</a:t>
            </a:r>
            <a:r>
              <a:rPr lang="pt-BR" sz="2200" dirty="0">
                <a:solidFill>
                  <a:srgbClr val="231F20"/>
                </a:solidFill>
                <a:effectLst/>
                <a:latin typeface="Arial Narrow" panose="020B0606020202030204" pitchFamily="34" charset="0"/>
                <a:ea typeface="Calibri" panose="020F0502020204030204" pitchFamily="34" charset="0"/>
              </a:rPr>
              <a:t>.</a:t>
            </a:r>
            <a:r>
              <a:rPr lang="pt-BR" sz="2200" spc="-15" dirty="0">
                <a:solidFill>
                  <a:srgbClr val="231F20"/>
                </a:solidFill>
                <a:effectLst/>
                <a:latin typeface="Arial Narrow" panose="020B0606020202030204" pitchFamily="34" charset="0"/>
                <a:ea typeface="Calibri" panose="020F0502020204030204" pitchFamily="34" charset="0"/>
              </a:rPr>
              <a:t> </a:t>
            </a:r>
            <a:r>
              <a:rPr lang="pt-BR" sz="2200" dirty="0">
                <a:solidFill>
                  <a:srgbClr val="231F20"/>
                </a:solidFill>
                <a:effectLst/>
                <a:latin typeface="Arial Narrow" panose="020B0606020202030204" pitchFamily="34" charset="0"/>
                <a:ea typeface="Calibri" panose="020F0502020204030204" pitchFamily="34" charset="0"/>
              </a:rPr>
              <a:t>(contrários</a:t>
            </a:r>
            <a:r>
              <a:rPr lang="pt-BR" sz="2200" spc="-15" dirty="0">
                <a:solidFill>
                  <a:srgbClr val="231F20"/>
                </a:solidFill>
                <a:effectLst/>
                <a:latin typeface="Arial Narrow" panose="020B0606020202030204" pitchFamily="34" charset="0"/>
                <a:ea typeface="Calibri" panose="020F0502020204030204" pitchFamily="34" charset="0"/>
              </a:rPr>
              <a:t> </a:t>
            </a:r>
            <a:r>
              <a:rPr lang="pt-BR" sz="2200" dirty="0">
                <a:solidFill>
                  <a:srgbClr val="231F20"/>
                </a:solidFill>
                <a:effectLst/>
                <a:latin typeface="Arial Narrow" panose="020B0606020202030204" pitchFamily="34" charset="0"/>
                <a:ea typeface="Calibri" panose="020F0502020204030204" pitchFamily="34" charset="0"/>
              </a:rPr>
              <a:t>–</a:t>
            </a:r>
            <a:r>
              <a:rPr lang="pt-BR" sz="2200" spc="-15" dirty="0">
                <a:solidFill>
                  <a:srgbClr val="231F20"/>
                </a:solidFill>
                <a:effectLst/>
                <a:latin typeface="Arial Narrow" panose="020B0606020202030204" pitchFamily="34" charset="0"/>
                <a:ea typeface="Calibri" panose="020F0502020204030204" pitchFamily="34" charset="0"/>
              </a:rPr>
              <a:t> </a:t>
            </a:r>
            <a:r>
              <a:rPr lang="pt-BR" sz="2200" dirty="0">
                <a:solidFill>
                  <a:srgbClr val="231F20"/>
                </a:solidFill>
                <a:effectLst/>
                <a:latin typeface="Arial Narrow" panose="020B0606020202030204" pitchFamily="34" charset="0"/>
                <a:ea typeface="Calibri" panose="020F0502020204030204" pitchFamily="34" charset="0"/>
              </a:rPr>
              <a:t>iguais)</a:t>
            </a:r>
            <a:endParaRPr lang="pt-BR" sz="2200" dirty="0">
              <a:effectLst/>
              <a:latin typeface="Arial Narrow" panose="020B0606020202030204" pitchFamily="34" charset="0"/>
              <a:ea typeface="Calibri" panose="020F0502020204030204" pitchFamily="34" charset="0"/>
            </a:endParaRPr>
          </a:p>
        </p:txBody>
      </p:sp>
      <p:sp>
        <p:nvSpPr>
          <p:cNvPr id="4" name="CaixaDeTexto 3">
            <a:extLst>
              <a:ext uri="{FF2B5EF4-FFF2-40B4-BE49-F238E27FC236}">
                <a16:creationId xmlns:a16="http://schemas.microsoft.com/office/drawing/2014/main" id="{02387838-C347-4F80-2125-174B74CE2BD5}"/>
              </a:ext>
            </a:extLst>
          </p:cNvPr>
          <p:cNvSpPr txBox="1"/>
          <p:nvPr/>
        </p:nvSpPr>
        <p:spPr>
          <a:xfrm>
            <a:off x="6338048" y="932554"/>
            <a:ext cx="5647763" cy="5295039"/>
          </a:xfrm>
          <a:prstGeom prst="rect">
            <a:avLst/>
          </a:prstGeom>
          <a:noFill/>
        </p:spPr>
        <p:txBody>
          <a:bodyPr wrap="square">
            <a:spAutoFit/>
          </a:bodyPr>
          <a:lstStyle/>
          <a:p>
            <a:pPr marR="56515" algn="just" fontAlgn="auto">
              <a:lnSpc>
                <a:spcPct val="97000"/>
              </a:lnSpc>
              <a:spcBef>
                <a:spcPts val="1120"/>
              </a:spcBef>
              <a:spcAft>
                <a:spcPts val="0"/>
              </a:spcAft>
              <a:tabLst>
                <a:tab pos="254635" algn="l"/>
              </a:tabLst>
            </a:pPr>
            <a:r>
              <a:rPr lang="pt-BR" sz="2200" b="1" dirty="0">
                <a:solidFill>
                  <a:srgbClr val="231F20"/>
                </a:solidFill>
                <a:effectLst/>
                <a:latin typeface="Arial Narrow" panose="020B0606020202030204" pitchFamily="34" charset="0"/>
                <a:ea typeface="Calibri" panose="020F0502020204030204" pitchFamily="34" charset="0"/>
              </a:rPr>
              <a:t>10.</a:t>
            </a:r>
            <a:r>
              <a:rPr lang="pt-BR" sz="2200" dirty="0">
                <a:solidFill>
                  <a:srgbClr val="231F20"/>
                </a:solidFill>
                <a:effectLst/>
                <a:latin typeface="Arial Narrow" panose="020B0606020202030204" pitchFamily="34" charset="0"/>
                <a:ea typeface="Calibri" panose="020F0502020204030204" pitchFamily="34" charset="0"/>
              </a:rPr>
              <a:t> De</a:t>
            </a:r>
            <a:r>
              <a:rPr lang="pt-BR" sz="2200" spc="-90" dirty="0">
                <a:solidFill>
                  <a:srgbClr val="231F20"/>
                </a:solidFill>
                <a:effectLst/>
                <a:latin typeface="Arial Narrow" panose="020B0606020202030204" pitchFamily="34" charset="0"/>
                <a:ea typeface="Calibri" panose="020F0502020204030204" pitchFamily="34" charset="0"/>
              </a:rPr>
              <a:t> </a:t>
            </a:r>
            <a:r>
              <a:rPr lang="pt-BR" sz="2200" dirty="0">
                <a:solidFill>
                  <a:srgbClr val="231F20"/>
                </a:solidFill>
                <a:effectLst/>
                <a:latin typeface="Arial Narrow" panose="020B0606020202030204" pitchFamily="34" charset="0"/>
                <a:ea typeface="Calibri" panose="020F0502020204030204" pitchFamily="34" charset="0"/>
              </a:rPr>
              <a:t>acordo</a:t>
            </a:r>
            <a:r>
              <a:rPr lang="pt-BR" sz="2200" spc="-85" dirty="0">
                <a:solidFill>
                  <a:srgbClr val="231F20"/>
                </a:solidFill>
                <a:effectLst/>
                <a:latin typeface="Arial Narrow" panose="020B0606020202030204" pitchFamily="34" charset="0"/>
                <a:ea typeface="Calibri" panose="020F0502020204030204" pitchFamily="34" charset="0"/>
              </a:rPr>
              <a:t> </a:t>
            </a:r>
            <a:r>
              <a:rPr lang="pt-BR" sz="2200" dirty="0">
                <a:solidFill>
                  <a:srgbClr val="231F20"/>
                </a:solidFill>
                <a:effectLst/>
                <a:latin typeface="Arial Narrow" panose="020B0606020202030204" pitchFamily="34" charset="0"/>
                <a:ea typeface="Calibri" panose="020F0502020204030204" pitchFamily="34" charset="0"/>
              </a:rPr>
              <a:t>com</a:t>
            </a:r>
            <a:r>
              <a:rPr lang="pt-BR" sz="2200" spc="-85" dirty="0">
                <a:solidFill>
                  <a:srgbClr val="231F20"/>
                </a:solidFill>
                <a:effectLst/>
                <a:latin typeface="Arial Narrow" panose="020B0606020202030204" pitchFamily="34" charset="0"/>
                <a:ea typeface="Calibri" panose="020F0502020204030204" pitchFamily="34" charset="0"/>
              </a:rPr>
              <a:t> </a:t>
            </a:r>
            <a:r>
              <a:rPr lang="pt-BR" sz="2200" dirty="0">
                <a:solidFill>
                  <a:srgbClr val="231F20"/>
                </a:solidFill>
                <a:effectLst/>
                <a:latin typeface="Arial Narrow" panose="020B0606020202030204" pitchFamily="34" charset="0"/>
                <a:ea typeface="Calibri" panose="020F0502020204030204" pitchFamily="34" charset="0"/>
              </a:rPr>
              <a:t>o</a:t>
            </a:r>
            <a:r>
              <a:rPr lang="pt-BR" sz="2200" spc="-85" dirty="0">
                <a:solidFill>
                  <a:srgbClr val="231F20"/>
                </a:solidFill>
                <a:effectLst/>
                <a:latin typeface="Arial Narrow" panose="020B0606020202030204" pitchFamily="34" charset="0"/>
                <a:ea typeface="Calibri" panose="020F0502020204030204" pitchFamily="34" charset="0"/>
              </a:rPr>
              <a:t> </a:t>
            </a:r>
            <a:r>
              <a:rPr lang="pt-BR" sz="2200" dirty="0">
                <a:solidFill>
                  <a:srgbClr val="231F20"/>
                </a:solidFill>
                <a:effectLst/>
                <a:latin typeface="Arial Narrow" panose="020B0606020202030204" pitchFamily="34" charset="0"/>
                <a:ea typeface="Calibri" panose="020F0502020204030204" pitchFamily="34" charset="0"/>
              </a:rPr>
              <a:t>texto</a:t>
            </a:r>
            <a:r>
              <a:rPr lang="pt-BR" sz="2200" spc="-85" dirty="0">
                <a:solidFill>
                  <a:srgbClr val="231F20"/>
                </a:solidFill>
                <a:effectLst/>
                <a:latin typeface="Arial Narrow" panose="020B0606020202030204" pitchFamily="34" charset="0"/>
                <a:ea typeface="Calibri" panose="020F0502020204030204" pitchFamily="34" charset="0"/>
              </a:rPr>
              <a:t> </a:t>
            </a:r>
            <a:r>
              <a:rPr lang="pt-BR" sz="2200" dirty="0">
                <a:solidFill>
                  <a:srgbClr val="231F20"/>
                </a:solidFill>
                <a:effectLst/>
                <a:latin typeface="Arial Narrow" panose="020B0606020202030204" pitchFamily="34" charset="0"/>
                <a:ea typeface="Calibri" panose="020F0502020204030204" pitchFamily="34" charset="0"/>
              </a:rPr>
              <a:t>I,</a:t>
            </a:r>
            <a:r>
              <a:rPr lang="pt-BR" sz="2200" spc="-90" dirty="0">
                <a:solidFill>
                  <a:srgbClr val="231F20"/>
                </a:solidFill>
                <a:effectLst/>
                <a:latin typeface="Arial Narrow" panose="020B0606020202030204" pitchFamily="34" charset="0"/>
                <a:ea typeface="Calibri" panose="020F0502020204030204" pitchFamily="34" charset="0"/>
              </a:rPr>
              <a:t> </a:t>
            </a:r>
            <a:r>
              <a:rPr lang="pt-BR" sz="2200" dirty="0">
                <a:solidFill>
                  <a:srgbClr val="231F20"/>
                </a:solidFill>
                <a:effectLst/>
                <a:latin typeface="Arial Narrow" panose="020B0606020202030204" pitchFamily="34" charset="0"/>
                <a:ea typeface="Calibri" panose="020F0502020204030204" pitchFamily="34" charset="0"/>
              </a:rPr>
              <a:t>o</a:t>
            </a:r>
            <a:r>
              <a:rPr lang="pt-BR" sz="2200" spc="-85" dirty="0">
                <a:solidFill>
                  <a:srgbClr val="231F20"/>
                </a:solidFill>
                <a:effectLst/>
                <a:latin typeface="Arial Narrow" panose="020B0606020202030204" pitchFamily="34" charset="0"/>
                <a:ea typeface="Calibri" panose="020F0502020204030204" pitchFamily="34" charset="0"/>
              </a:rPr>
              <a:t> </a:t>
            </a:r>
            <a:r>
              <a:rPr lang="pt-BR" sz="2200" dirty="0">
                <a:solidFill>
                  <a:srgbClr val="231F20"/>
                </a:solidFill>
                <a:effectLst/>
                <a:latin typeface="Arial Narrow" panose="020B0606020202030204" pitchFamily="34" charset="0"/>
                <a:ea typeface="Calibri" panose="020F0502020204030204" pitchFamily="34" charset="0"/>
              </a:rPr>
              <a:t>que</a:t>
            </a:r>
            <a:r>
              <a:rPr lang="pt-BR" sz="2200" spc="-85" dirty="0">
                <a:solidFill>
                  <a:srgbClr val="231F20"/>
                </a:solidFill>
                <a:effectLst/>
                <a:latin typeface="Arial Narrow" panose="020B0606020202030204" pitchFamily="34" charset="0"/>
                <a:ea typeface="Calibri" panose="020F0502020204030204" pitchFamily="34" charset="0"/>
              </a:rPr>
              <a:t> </a:t>
            </a:r>
            <a:r>
              <a:rPr lang="pt-BR" sz="2200" dirty="0">
                <a:solidFill>
                  <a:srgbClr val="231F20"/>
                </a:solidFill>
                <a:effectLst/>
                <a:latin typeface="Arial Narrow" panose="020B0606020202030204" pitchFamily="34" charset="0"/>
                <a:ea typeface="Calibri" panose="020F0502020204030204" pitchFamily="34" charset="0"/>
              </a:rPr>
              <a:t>são</a:t>
            </a:r>
            <a:r>
              <a:rPr lang="pt-BR" sz="2200" spc="-85" dirty="0">
                <a:solidFill>
                  <a:srgbClr val="231F20"/>
                </a:solidFill>
                <a:effectLst/>
                <a:latin typeface="Arial Narrow" panose="020B0606020202030204" pitchFamily="34" charset="0"/>
                <a:ea typeface="Calibri" panose="020F0502020204030204" pitchFamily="34" charset="0"/>
              </a:rPr>
              <a:t> </a:t>
            </a:r>
            <a:r>
              <a:rPr lang="pt-BR" sz="2200" dirty="0">
                <a:solidFill>
                  <a:srgbClr val="231F20"/>
                </a:solidFill>
                <a:effectLst/>
                <a:latin typeface="Arial Narrow" panose="020B0606020202030204" pitchFamily="34" charset="0"/>
                <a:ea typeface="Calibri" panose="020F0502020204030204" pitchFamily="34" charset="0"/>
              </a:rPr>
              <a:t>substâncias</a:t>
            </a:r>
            <a:r>
              <a:rPr lang="pt-BR" sz="2200" spc="-85" dirty="0">
                <a:solidFill>
                  <a:srgbClr val="231F20"/>
                </a:solidFill>
                <a:effectLst/>
                <a:latin typeface="Arial Narrow" panose="020B0606020202030204" pitchFamily="34" charset="0"/>
                <a:ea typeface="Calibri" panose="020F0502020204030204" pitchFamily="34" charset="0"/>
              </a:rPr>
              <a:t> </a:t>
            </a:r>
            <a:r>
              <a:rPr lang="pt-BR" sz="2200" dirty="0">
                <a:solidFill>
                  <a:srgbClr val="231F20"/>
                </a:solidFill>
                <a:effectLst/>
                <a:latin typeface="Arial Narrow" panose="020B0606020202030204" pitchFamily="34" charset="0"/>
                <a:ea typeface="Calibri" panose="020F0502020204030204" pitchFamily="34" charset="0"/>
              </a:rPr>
              <a:t>ferromagnéticas?</a:t>
            </a:r>
            <a:r>
              <a:rPr lang="pt-BR" sz="2200" spc="-40" dirty="0">
                <a:solidFill>
                  <a:srgbClr val="231F20"/>
                </a:solidFill>
                <a:effectLst/>
                <a:latin typeface="Arial Narrow" panose="020B0606020202030204" pitchFamily="34" charset="0"/>
                <a:ea typeface="Calibri" panose="020F0502020204030204" pitchFamily="34" charset="0"/>
              </a:rPr>
              <a:t> </a:t>
            </a:r>
            <a:r>
              <a:rPr lang="pt-BR" sz="2200" dirty="0">
                <a:solidFill>
                  <a:srgbClr val="231F20"/>
                </a:solidFill>
                <a:effectLst/>
                <a:latin typeface="Arial Narrow" panose="020B0606020202030204" pitchFamily="34" charset="0"/>
                <a:ea typeface="Calibri" panose="020F0502020204030204" pitchFamily="34" charset="0"/>
              </a:rPr>
              <a:t>Cite</a:t>
            </a:r>
            <a:r>
              <a:rPr lang="pt-BR" sz="2200" spc="-40" dirty="0">
                <a:solidFill>
                  <a:srgbClr val="231F20"/>
                </a:solidFill>
                <a:effectLst/>
                <a:latin typeface="Arial Narrow" panose="020B0606020202030204" pitchFamily="34" charset="0"/>
                <a:ea typeface="Calibri" panose="020F0502020204030204" pitchFamily="34" charset="0"/>
              </a:rPr>
              <a:t> </a:t>
            </a:r>
            <a:r>
              <a:rPr lang="pt-BR" sz="2200" dirty="0">
                <a:solidFill>
                  <a:srgbClr val="231F20"/>
                </a:solidFill>
                <a:effectLst/>
                <a:latin typeface="Arial Narrow" panose="020B0606020202030204" pitchFamily="34" charset="0"/>
                <a:ea typeface="Calibri" panose="020F0502020204030204" pitchFamily="34" charset="0"/>
              </a:rPr>
              <a:t>exemplos.</a:t>
            </a:r>
            <a:endParaRPr lang="pt-BR" sz="2200" dirty="0">
              <a:effectLst/>
              <a:latin typeface="Arial Narrow" panose="020B0606020202030204" pitchFamily="34" charset="0"/>
              <a:ea typeface="Calibri" panose="020F0502020204030204" pitchFamily="34" charset="0"/>
            </a:endParaRPr>
          </a:p>
          <a:p>
            <a:pPr algn="just"/>
            <a:r>
              <a:rPr lang="pt-BR" sz="2200" dirty="0">
                <a:solidFill>
                  <a:srgbClr val="EE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200" dirty="0">
              <a:effectLst/>
              <a:latin typeface="Arial Narrow" panose="020B0606020202030204" pitchFamily="34" charset="0"/>
              <a:ea typeface="Calibri" panose="020F0502020204030204" pitchFamily="34" charset="0"/>
            </a:endParaRPr>
          </a:p>
          <a:p>
            <a:pPr algn="just"/>
            <a:r>
              <a:rPr lang="pt-BR" sz="2200" dirty="0">
                <a:solidFill>
                  <a:srgbClr val="EE0000"/>
                </a:solidFill>
                <a:effectLst/>
                <a:latin typeface="Arial Narrow" panose="020B0606020202030204" pitchFamily="34" charset="0"/>
                <a:ea typeface="Calibri" panose="020F0502020204030204" pitchFamily="34" charset="0"/>
                <a:cs typeface="Times New Roman" panose="02020603050405020304" pitchFamily="18" charset="0"/>
              </a:rPr>
              <a:t> </a:t>
            </a:r>
          </a:p>
          <a:p>
            <a:pPr algn="just"/>
            <a:endParaRPr lang="pt-BR" sz="2200" dirty="0">
              <a:solidFill>
                <a:srgbClr val="EE0000"/>
              </a:solidFill>
              <a:latin typeface="Arial Narrow" panose="020B0606020202030204" pitchFamily="34" charset="0"/>
              <a:ea typeface="Calibri" panose="020F0502020204030204" pitchFamily="34" charset="0"/>
              <a:cs typeface="Times New Roman" panose="02020603050405020304" pitchFamily="18" charset="0"/>
            </a:endParaRPr>
          </a:p>
          <a:p>
            <a:pPr algn="just"/>
            <a:endParaRPr lang="pt-BR" sz="2200" dirty="0">
              <a:effectLst/>
              <a:latin typeface="Arial Narrow" panose="020B0606020202030204" pitchFamily="34" charset="0"/>
              <a:ea typeface="Calibri" panose="020F0502020204030204" pitchFamily="34" charset="0"/>
            </a:endParaRPr>
          </a:p>
          <a:p>
            <a:pPr marR="56515" algn="just" fontAlgn="auto">
              <a:lnSpc>
                <a:spcPct val="97000"/>
              </a:lnSpc>
              <a:spcBef>
                <a:spcPts val="1130"/>
              </a:spcBef>
              <a:spcAft>
                <a:spcPts val="0"/>
              </a:spcAft>
              <a:tabLst>
                <a:tab pos="254000" algn="l"/>
              </a:tabLst>
            </a:pPr>
            <a:r>
              <a:rPr lang="pt-BR" sz="2200" b="1" dirty="0">
                <a:solidFill>
                  <a:srgbClr val="231F20"/>
                </a:solidFill>
                <a:effectLst/>
                <a:latin typeface="Arial Narrow" panose="020B0606020202030204" pitchFamily="34" charset="0"/>
                <a:ea typeface="Calibri" panose="020F0502020204030204" pitchFamily="34" charset="0"/>
              </a:rPr>
              <a:t>11.</a:t>
            </a:r>
            <a:r>
              <a:rPr lang="pt-BR" sz="2200" dirty="0">
                <a:solidFill>
                  <a:srgbClr val="231F20"/>
                </a:solidFill>
                <a:effectLst/>
                <a:latin typeface="Arial Narrow" panose="020B0606020202030204" pitchFamily="34" charset="0"/>
                <a:ea typeface="Calibri" panose="020F0502020204030204" pitchFamily="34" charset="0"/>
              </a:rPr>
              <a:t> Pesquise</a:t>
            </a:r>
            <a:r>
              <a:rPr lang="pt-BR" sz="2200" spc="-90" dirty="0">
                <a:solidFill>
                  <a:srgbClr val="231F20"/>
                </a:solidFill>
                <a:effectLst/>
                <a:latin typeface="Arial Narrow" panose="020B0606020202030204" pitchFamily="34" charset="0"/>
                <a:ea typeface="Calibri" panose="020F0502020204030204" pitchFamily="34" charset="0"/>
              </a:rPr>
              <a:t> </a:t>
            </a:r>
            <a:r>
              <a:rPr lang="pt-BR" sz="2200" dirty="0">
                <a:solidFill>
                  <a:srgbClr val="231F20"/>
                </a:solidFill>
                <a:effectLst/>
                <a:latin typeface="Arial Narrow" panose="020B0606020202030204" pitchFamily="34" charset="0"/>
                <a:ea typeface="Calibri" panose="020F0502020204030204" pitchFamily="34" charset="0"/>
              </a:rPr>
              <a:t>e</a:t>
            </a:r>
            <a:r>
              <a:rPr lang="pt-BR" sz="2200" spc="-85" dirty="0">
                <a:solidFill>
                  <a:srgbClr val="231F20"/>
                </a:solidFill>
                <a:effectLst/>
                <a:latin typeface="Arial Narrow" panose="020B0606020202030204" pitchFamily="34" charset="0"/>
                <a:ea typeface="Calibri" panose="020F0502020204030204" pitchFamily="34" charset="0"/>
              </a:rPr>
              <a:t> </a:t>
            </a:r>
            <a:r>
              <a:rPr lang="pt-BR" sz="2200" dirty="0">
                <a:solidFill>
                  <a:srgbClr val="231F20"/>
                </a:solidFill>
                <a:effectLst/>
                <a:latin typeface="Arial Narrow" panose="020B0606020202030204" pitchFamily="34" charset="0"/>
                <a:ea typeface="Calibri" panose="020F0502020204030204" pitchFamily="34" charset="0"/>
              </a:rPr>
              <a:t>responda</a:t>
            </a:r>
            <a:r>
              <a:rPr lang="pt-BR" sz="2200" spc="-85" dirty="0">
                <a:solidFill>
                  <a:srgbClr val="231F20"/>
                </a:solidFill>
                <a:effectLst/>
                <a:latin typeface="Arial Narrow" panose="020B0606020202030204" pitchFamily="34" charset="0"/>
                <a:ea typeface="Calibri" panose="020F0502020204030204" pitchFamily="34" charset="0"/>
              </a:rPr>
              <a:t> </a:t>
            </a:r>
            <a:r>
              <a:rPr lang="pt-BR" sz="2200" dirty="0">
                <a:solidFill>
                  <a:srgbClr val="231F20"/>
                </a:solidFill>
                <a:effectLst/>
                <a:latin typeface="Arial Narrow" panose="020B0606020202030204" pitchFamily="34" charset="0"/>
                <a:ea typeface="Calibri" panose="020F0502020204030204" pitchFamily="34" charset="0"/>
              </a:rPr>
              <a:t>como</a:t>
            </a:r>
            <a:r>
              <a:rPr lang="pt-BR" sz="2200" spc="-85" dirty="0">
                <a:solidFill>
                  <a:srgbClr val="231F20"/>
                </a:solidFill>
                <a:effectLst/>
                <a:latin typeface="Arial Narrow" panose="020B0606020202030204" pitchFamily="34" charset="0"/>
                <a:ea typeface="Calibri" panose="020F0502020204030204" pitchFamily="34" charset="0"/>
              </a:rPr>
              <a:t> </a:t>
            </a:r>
            <a:r>
              <a:rPr lang="pt-BR" sz="2200" dirty="0">
                <a:solidFill>
                  <a:srgbClr val="231F20"/>
                </a:solidFill>
                <a:effectLst/>
                <a:latin typeface="Arial Narrow" panose="020B0606020202030204" pitchFamily="34" charset="0"/>
                <a:ea typeface="Calibri" panose="020F0502020204030204" pitchFamily="34" charset="0"/>
              </a:rPr>
              <a:t>ocorre</a:t>
            </a:r>
            <a:r>
              <a:rPr lang="pt-BR" sz="2200" spc="-85" dirty="0">
                <a:solidFill>
                  <a:srgbClr val="231F20"/>
                </a:solidFill>
                <a:effectLst/>
                <a:latin typeface="Arial Narrow" panose="020B0606020202030204" pitchFamily="34" charset="0"/>
                <a:ea typeface="Calibri" panose="020F0502020204030204" pitchFamily="34" charset="0"/>
              </a:rPr>
              <a:t> </a:t>
            </a:r>
            <a:r>
              <a:rPr lang="pt-BR" sz="2200" dirty="0">
                <a:solidFill>
                  <a:srgbClr val="231F20"/>
                </a:solidFill>
                <a:effectLst/>
                <a:latin typeface="Arial Narrow" panose="020B0606020202030204" pitchFamily="34" charset="0"/>
                <a:ea typeface="Calibri" panose="020F0502020204030204" pitchFamily="34" charset="0"/>
              </a:rPr>
              <a:t>a</a:t>
            </a:r>
            <a:r>
              <a:rPr lang="pt-BR" sz="2200" spc="-90" dirty="0">
                <a:solidFill>
                  <a:srgbClr val="231F20"/>
                </a:solidFill>
                <a:effectLst/>
                <a:latin typeface="Arial Narrow" panose="020B0606020202030204" pitchFamily="34" charset="0"/>
                <a:ea typeface="Calibri" panose="020F0502020204030204" pitchFamily="34" charset="0"/>
              </a:rPr>
              <a:t> </a:t>
            </a:r>
            <a:r>
              <a:rPr lang="pt-BR" sz="2200" dirty="0">
                <a:solidFill>
                  <a:srgbClr val="231F20"/>
                </a:solidFill>
                <a:effectLst/>
                <a:latin typeface="Arial Narrow" panose="020B0606020202030204" pitchFamily="34" charset="0"/>
                <a:ea typeface="Calibri" panose="020F0502020204030204" pitchFamily="34" charset="0"/>
              </a:rPr>
              <a:t>desmagnetização de</a:t>
            </a:r>
            <a:r>
              <a:rPr lang="pt-BR" sz="2200" spc="-40" dirty="0">
                <a:solidFill>
                  <a:srgbClr val="231F20"/>
                </a:solidFill>
                <a:effectLst/>
                <a:latin typeface="Arial Narrow" panose="020B0606020202030204" pitchFamily="34" charset="0"/>
                <a:ea typeface="Calibri" panose="020F0502020204030204" pitchFamily="34" charset="0"/>
              </a:rPr>
              <a:t> </a:t>
            </a:r>
            <a:r>
              <a:rPr lang="pt-BR" sz="2200" dirty="0">
                <a:solidFill>
                  <a:srgbClr val="231F20"/>
                </a:solidFill>
                <a:effectLst/>
                <a:latin typeface="Arial Narrow" panose="020B0606020202030204" pitchFamily="34" charset="0"/>
                <a:ea typeface="Calibri" panose="020F0502020204030204" pitchFamily="34" charset="0"/>
              </a:rPr>
              <a:t>um</a:t>
            </a:r>
            <a:r>
              <a:rPr lang="pt-BR" sz="2200" spc="-40" dirty="0">
                <a:solidFill>
                  <a:srgbClr val="231F20"/>
                </a:solidFill>
                <a:effectLst/>
                <a:latin typeface="Arial Narrow" panose="020B0606020202030204" pitchFamily="34" charset="0"/>
                <a:ea typeface="Calibri" panose="020F0502020204030204" pitchFamily="34" charset="0"/>
              </a:rPr>
              <a:t> </a:t>
            </a:r>
            <a:r>
              <a:rPr lang="pt-BR" sz="2200" dirty="0">
                <a:solidFill>
                  <a:srgbClr val="231F20"/>
                </a:solidFill>
                <a:effectLst/>
                <a:latin typeface="Arial Narrow" panose="020B0606020202030204" pitchFamily="34" charset="0"/>
                <a:ea typeface="Calibri" panose="020F0502020204030204" pitchFamily="34" charset="0"/>
              </a:rPr>
              <a:t>ímã?</a:t>
            </a:r>
          </a:p>
          <a:p>
            <a:pPr marR="56515" algn="just" fontAlgn="auto">
              <a:lnSpc>
                <a:spcPct val="97000"/>
              </a:lnSpc>
              <a:spcBef>
                <a:spcPts val="1130"/>
              </a:spcBef>
              <a:spcAft>
                <a:spcPts val="0"/>
              </a:spcAft>
              <a:tabLst>
                <a:tab pos="254000" algn="l"/>
              </a:tabLst>
            </a:pPr>
            <a:endParaRPr lang="pt-BR" sz="2200" dirty="0">
              <a:solidFill>
                <a:srgbClr val="231F20"/>
              </a:solidFill>
              <a:latin typeface="Arial Narrow" panose="020B0606020202030204" pitchFamily="34" charset="0"/>
              <a:ea typeface="Calibri" panose="020F0502020204030204" pitchFamily="34" charset="0"/>
            </a:endParaRPr>
          </a:p>
          <a:p>
            <a:pPr marR="56515" algn="just" fontAlgn="auto">
              <a:lnSpc>
                <a:spcPct val="97000"/>
              </a:lnSpc>
              <a:spcBef>
                <a:spcPts val="1130"/>
              </a:spcBef>
              <a:spcAft>
                <a:spcPts val="0"/>
              </a:spcAft>
              <a:tabLst>
                <a:tab pos="254000" algn="l"/>
              </a:tabLst>
            </a:pPr>
            <a:endParaRPr lang="pt-BR" sz="2200" dirty="0">
              <a:effectLst/>
              <a:latin typeface="Arial Narrow" panose="020B0606020202030204" pitchFamily="34" charset="0"/>
              <a:ea typeface="Calibri" panose="020F0502020204030204" pitchFamily="34" charset="0"/>
            </a:endParaRPr>
          </a:p>
          <a:p>
            <a:pPr marR="55880" algn="just" fontAlgn="auto">
              <a:lnSpc>
                <a:spcPct val="97000"/>
              </a:lnSpc>
              <a:spcBef>
                <a:spcPts val="1125"/>
              </a:spcBef>
              <a:spcAft>
                <a:spcPts val="0"/>
              </a:spcAft>
              <a:tabLst>
                <a:tab pos="256540" algn="l"/>
              </a:tabLst>
            </a:pPr>
            <a:r>
              <a:rPr lang="pt-BR" sz="2200" b="1" dirty="0">
                <a:solidFill>
                  <a:srgbClr val="231F20"/>
                </a:solidFill>
                <a:effectLst/>
                <a:latin typeface="Arial Narrow" panose="020B0606020202030204" pitchFamily="34" charset="0"/>
                <a:ea typeface="Calibri" panose="020F0502020204030204" pitchFamily="34" charset="0"/>
              </a:rPr>
              <a:t>12.</a:t>
            </a:r>
            <a:r>
              <a:rPr lang="pt-BR" sz="2200" dirty="0">
                <a:solidFill>
                  <a:srgbClr val="231F20"/>
                </a:solidFill>
                <a:effectLst/>
                <a:latin typeface="Arial Narrow" panose="020B0606020202030204" pitchFamily="34" charset="0"/>
                <a:ea typeface="Calibri" panose="020F0502020204030204" pitchFamily="34" charset="0"/>
              </a:rPr>
              <a:t> Se</a:t>
            </a:r>
            <a:r>
              <a:rPr lang="pt-BR" sz="2200" spc="-65" dirty="0">
                <a:solidFill>
                  <a:srgbClr val="231F20"/>
                </a:solidFill>
                <a:effectLst/>
                <a:latin typeface="Arial Narrow" panose="020B0606020202030204" pitchFamily="34" charset="0"/>
                <a:ea typeface="Calibri" panose="020F0502020204030204" pitchFamily="34" charset="0"/>
              </a:rPr>
              <a:t> </a:t>
            </a:r>
            <a:r>
              <a:rPr lang="pt-BR" sz="2200" dirty="0">
                <a:solidFill>
                  <a:srgbClr val="231F20"/>
                </a:solidFill>
                <a:effectLst/>
                <a:latin typeface="Arial Narrow" panose="020B0606020202030204" pitchFamily="34" charset="0"/>
                <a:ea typeface="Calibri" panose="020F0502020204030204" pitchFamily="34" charset="0"/>
              </a:rPr>
              <a:t>você</a:t>
            </a:r>
            <a:r>
              <a:rPr lang="pt-BR" sz="2200" spc="-65" dirty="0">
                <a:solidFill>
                  <a:srgbClr val="231F20"/>
                </a:solidFill>
                <a:effectLst/>
                <a:latin typeface="Arial Narrow" panose="020B0606020202030204" pitchFamily="34" charset="0"/>
                <a:ea typeface="Calibri" panose="020F0502020204030204" pitchFamily="34" charset="0"/>
              </a:rPr>
              <a:t> </a:t>
            </a:r>
            <a:r>
              <a:rPr lang="pt-BR" sz="2200" dirty="0">
                <a:solidFill>
                  <a:srgbClr val="231F20"/>
                </a:solidFill>
                <a:effectLst/>
                <a:latin typeface="Arial Narrow" panose="020B0606020202030204" pitchFamily="34" charset="0"/>
                <a:ea typeface="Calibri" panose="020F0502020204030204" pitchFamily="34" charset="0"/>
              </a:rPr>
              <a:t>passar</a:t>
            </a:r>
            <a:r>
              <a:rPr lang="pt-BR" sz="2200" spc="-65" dirty="0">
                <a:solidFill>
                  <a:srgbClr val="231F20"/>
                </a:solidFill>
                <a:effectLst/>
                <a:latin typeface="Arial Narrow" panose="020B0606020202030204" pitchFamily="34" charset="0"/>
                <a:ea typeface="Calibri" panose="020F0502020204030204" pitchFamily="34" charset="0"/>
              </a:rPr>
              <a:t> </a:t>
            </a:r>
            <a:r>
              <a:rPr lang="pt-BR" sz="2200" dirty="0">
                <a:solidFill>
                  <a:srgbClr val="231F20"/>
                </a:solidFill>
                <a:effectLst/>
                <a:latin typeface="Arial Narrow" panose="020B0606020202030204" pitchFamily="34" charset="0"/>
                <a:ea typeface="Calibri" panose="020F0502020204030204" pitchFamily="34" charset="0"/>
              </a:rPr>
              <a:t>várias</a:t>
            </a:r>
            <a:r>
              <a:rPr lang="pt-BR" sz="2200" spc="-65" dirty="0">
                <a:solidFill>
                  <a:srgbClr val="231F20"/>
                </a:solidFill>
                <a:effectLst/>
                <a:latin typeface="Arial Narrow" panose="020B0606020202030204" pitchFamily="34" charset="0"/>
                <a:ea typeface="Calibri" panose="020F0502020204030204" pitchFamily="34" charset="0"/>
              </a:rPr>
              <a:t> </a:t>
            </a:r>
            <a:r>
              <a:rPr lang="pt-BR" sz="2200" dirty="0">
                <a:solidFill>
                  <a:srgbClr val="231F20"/>
                </a:solidFill>
                <a:effectLst/>
                <a:latin typeface="Arial Narrow" panose="020B0606020202030204" pitchFamily="34" charset="0"/>
                <a:ea typeface="Calibri" panose="020F0502020204030204" pitchFamily="34" charset="0"/>
              </a:rPr>
              <a:t>vezes</a:t>
            </a:r>
            <a:r>
              <a:rPr lang="pt-BR" sz="2200" spc="-65" dirty="0">
                <a:solidFill>
                  <a:srgbClr val="231F20"/>
                </a:solidFill>
                <a:effectLst/>
                <a:latin typeface="Arial Narrow" panose="020B0606020202030204" pitchFamily="34" charset="0"/>
                <a:ea typeface="Calibri" panose="020F0502020204030204" pitchFamily="34" charset="0"/>
              </a:rPr>
              <a:t> </a:t>
            </a:r>
            <a:r>
              <a:rPr lang="pt-BR" sz="2200" dirty="0">
                <a:solidFill>
                  <a:srgbClr val="231F20"/>
                </a:solidFill>
                <a:effectLst/>
                <a:latin typeface="Arial Narrow" panose="020B0606020202030204" pitchFamily="34" charset="0"/>
                <a:ea typeface="Calibri" panose="020F0502020204030204" pitchFamily="34" charset="0"/>
              </a:rPr>
              <a:t>um</a:t>
            </a:r>
            <a:r>
              <a:rPr lang="pt-BR" sz="2200" spc="-65" dirty="0">
                <a:solidFill>
                  <a:srgbClr val="231F20"/>
                </a:solidFill>
                <a:effectLst/>
                <a:latin typeface="Arial Narrow" panose="020B0606020202030204" pitchFamily="34" charset="0"/>
                <a:ea typeface="Calibri" panose="020F0502020204030204" pitchFamily="34" charset="0"/>
              </a:rPr>
              <a:t> </a:t>
            </a:r>
            <a:r>
              <a:rPr lang="pt-BR" sz="2200" dirty="0">
                <a:solidFill>
                  <a:srgbClr val="231F20"/>
                </a:solidFill>
                <a:effectLst/>
                <a:latin typeface="Arial Narrow" panose="020B0606020202030204" pitchFamily="34" charset="0"/>
                <a:ea typeface="Calibri" panose="020F0502020204030204" pitchFamily="34" charset="0"/>
              </a:rPr>
              <a:t>ímã</a:t>
            </a:r>
            <a:r>
              <a:rPr lang="pt-BR" sz="2200" spc="-65" dirty="0">
                <a:solidFill>
                  <a:srgbClr val="231F20"/>
                </a:solidFill>
                <a:effectLst/>
                <a:latin typeface="Arial Narrow" panose="020B0606020202030204" pitchFamily="34" charset="0"/>
                <a:ea typeface="Calibri" panose="020F0502020204030204" pitchFamily="34" charset="0"/>
              </a:rPr>
              <a:t> </a:t>
            </a:r>
            <a:r>
              <a:rPr lang="pt-BR" sz="2200" dirty="0">
                <a:solidFill>
                  <a:srgbClr val="231F20"/>
                </a:solidFill>
                <a:effectLst/>
                <a:latin typeface="Arial Narrow" panose="020B0606020202030204" pitchFamily="34" charset="0"/>
                <a:ea typeface="Calibri" panose="020F0502020204030204" pitchFamily="34" charset="0"/>
              </a:rPr>
              <a:t>sobre</a:t>
            </a:r>
            <a:r>
              <a:rPr lang="pt-BR" sz="2200" spc="-65" dirty="0">
                <a:solidFill>
                  <a:srgbClr val="231F20"/>
                </a:solidFill>
                <a:effectLst/>
                <a:latin typeface="Arial Narrow" panose="020B0606020202030204" pitchFamily="34" charset="0"/>
                <a:ea typeface="Calibri" panose="020F0502020204030204" pitchFamily="34" charset="0"/>
              </a:rPr>
              <a:t> </a:t>
            </a:r>
            <a:r>
              <a:rPr lang="pt-BR" sz="2200" dirty="0">
                <a:solidFill>
                  <a:srgbClr val="231F20"/>
                </a:solidFill>
                <a:effectLst/>
                <a:latin typeface="Arial Narrow" panose="020B0606020202030204" pitchFamily="34" charset="0"/>
                <a:ea typeface="Calibri" panose="020F0502020204030204" pitchFamily="34" charset="0"/>
              </a:rPr>
              <a:t>a</a:t>
            </a:r>
            <a:r>
              <a:rPr lang="pt-BR" sz="2200" spc="-65" dirty="0">
                <a:solidFill>
                  <a:srgbClr val="231F20"/>
                </a:solidFill>
                <a:effectLst/>
                <a:latin typeface="Arial Narrow" panose="020B0606020202030204" pitchFamily="34" charset="0"/>
                <a:ea typeface="Calibri" panose="020F0502020204030204" pitchFamily="34" charset="0"/>
              </a:rPr>
              <a:t> </a:t>
            </a:r>
            <a:r>
              <a:rPr lang="pt-BR" sz="2200" dirty="0">
                <a:solidFill>
                  <a:srgbClr val="231F20"/>
                </a:solidFill>
                <a:effectLst/>
                <a:latin typeface="Arial Narrow" panose="020B0606020202030204" pitchFamily="34" charset="0"/>
                <a:ea typeface="Calibri" panose="020F0502020204030204" pitchFamily="34" charset="0"/>
              </a:rPr>
              <a:t>ponta</a:t>
            </a:r>
            <a:r>
              <a:rPr lang="pt-BR" sz="2200" spc="-65" dirty="0">
                <a:solidFill>
                  <a:srgbClr val="231F20"/>
                </a:solidFill>
                <a:effectLst/>
                <a:latin typeface="Arial Narrow" panose="020B0606020202030204" pitchFamily="34" charset="0"/>
                <a:ea typeface="Calibri" panose="020F0502020204030204" pitchFamily="34" charset="0"/>
              </a:rPr>
              <a:t> </a:t>
            </a:r>
            <a:r>
              <a:rPr lang="pt-BR" sz="2200" dirty="0">
                <a:solidFill>
                  <a:srgbClr val="231F20"/>
                </a:solidFill>
                <a:effectLst/>
                <a:latin typeface="Arial Narrow" panose="020B0606020202030204" pitchFamily="34" charset="0"/>
                <a:ea typeface="Calibri" panose="020F0502020204030204" pitchFamily="34" charset="0"/>
              </a:rPr>
              <a:t>de </a:t>
            </a:r>
            <a:r>
              <a:rPr lang="pt-BR" sz="2200" spc="-30" dirty="0">
                <a:solidFill>
                  <a:srgbClr val="231F20"/>
                </a:solidFill>
                <a:effectLst/>
                <a:latin typeface="Arial Narrow" panose="020B0606020202030204" pitchFamily="34" charset="0"/>
                <a:ea typeface="Calibri" panose="020F0502020204030204" pitchFamily="34" charset="0"/>
              </a:rPr>
              <a:t>um</a:t>
            </a:r>
            <a:r>
              <a:rPr lang="pt-BR" sz="2200" spc="-60" dirty="0">
                <a:solidFill>
                  <a:srgbClr val="231F20"/>
                </a:solidFill>
                <a:effectLst/>
                <a:latin typeface="Arial Narrow" panose="020B0606020202030204" pitchFamily="34" charset="0"/>
                <a:ea typeface="Calibri" panose="020F0502020204030204" pitchFamily="34" charset="0"/>
              </a:rPr>
              <a:t> </a:t>
            </a:r>
            <a:r>
              <a:rPr lang="pt-BR" sz="2200" spc="-30" dirty="0">
                <a:solidFill>
                  <a:srgbClr val="231F20"/>
                </a:solidFill>
                <a:effectLst/>
                <a:latin typeface="Arial Narrow" panose="020B0606020202030204" pitchFamily="34" charset="0"/>
                <a:ea typeface="Calibri" panose="020F0502020204030204" pitchFamily="34" charset="0"/>
              </a:rPr>
              <a:t>prego,</a:t>
            </a:r>
            <a:r>
              <a:rPr lang="pt-BR" sz="2200" spc="-55" dirty="0">
                <a:solidFill>
                  <a:srgbClr val="231F20"/>
                </a:solidFill>
                <a:effectLst/>
                <a:latin typeface="Arial Narrow" panose="020B0606020202030204" pitchFamily="34" charset="0"/>
                <a:ea typeface="Calibri" panose="020F0502020204030204" pitchFamily="34" charset="0"/>
              </a:rPr>
              <a:t> </a:t>
            </a:r>
            <a:r>
              <a:rPr lang="pt-BR" sz="2200" spc="-30" dirty="0">
                <a:solidFill>
                  <a:srgbClr val="231F20"/>
                </a:solidFill>
                <a:effectLst/>
                <a:latin typeface="Arial Narrow" panose="020B0606020202030204" pitchFamily="34" charset="0"/>
                <a:ea typeface="Calibri" panose="020F0502020204030204" pitchFamily="34" charset="0"/>
              </a:rPr>
              <a:t>sempre</a:t>
            </a:r>
            <a:r>
              <a:rPr lang="pt-BR" sz="2200" spc="-55" dirty="0">
                <a:solidFill>
                  <a:srgbClr val="231F20"/>
                </a:solidFill>
                <a:effectLst/>
                <a:latin typeface="Arial Narrow" panose="020B0606020202030204" pitchFamily="34" charset="0"/>
                <a:ea typeface="Calibri" panose="020F0502020204030204" pitchFamily="34" charset="0"/>
              </a:rPr>
              <a:t> </a:t>
            </a:r>
            <a:r>
              <a:rPr lang="pt-BR" sz="2200" spc="-30" dirty="0">
                <a:solidFill>
                  <a:srgbClr val="231F20"/>
                </a:solidFill>
                <a:effectLst/>
                <a:latin typeface="Arial Narrow" panose="020B0606020202030204" pitchFamily="34" charset="0"/>
                <a:ea typeface="Calibri" panose="020F0502020204030204" pitchFamily="34" charset="0"/>
              </a:rPr>
              <a:t>com</a:t>
            </a:r>
            <a:r>
              <a:rPr lang="pt-BR" sz="2200" spc="-55" dirty="0">
                <a:solidFill>
                  <a:srgbClr val="231F20"/>
                </a:solidFill>
                <a:effectLst/>
                <a:latin typeface="Arial Narrow" panose="020B0606020202030204" pitchFamily="34" charset="0"/>
                <a:ea typeface="Calibri" panose="020F0502020204030204" pitchFamily="34" charset="0"/>
              </a:rPr>
              <a:t> </a:t>
            </a:r>
            <a:r>
              <a:rPr lang="pt-BR" sz="2200" spc="-30" dirty="0">
                <a:solidFill>
                  <a:srgbClr val="231F20"/>
                </a:solidFill>
                <a:effectLst/>
                <a:latin typeface="Arial Narrow" panose="020B0606020202030204" pitchFamily="34" charset="0"/>
                <a:ea typeface="Calibri" panose="020F0502020204030204" pitchFamily="34" charset="0"/>
              </a:rPr>
              <a:t>o</a:t>
            </a:r>
            <a:r>
              <a:rPr lang="pt-BR" sz="2200" spc="-55" dirty="0">
                <a:solidFill>
                  <a:srgbClr val="231F20"/>
                </a:solidFill>
                <a:effectLst/>
                <a:latin typeface="Arial Narrow" panose="020B0606020202030204" pitchFamily="34" charset="0"/>
                <a:ea typeface="Calibri" panose="020F0502020204030204" pitchFamily="34" charset="0"/>
              </a:rPr>
              <a:t> </a:t>
            </a:r>
            <a:r>
              <a:rPr lang="pt-BR" sz="2200" spc="-30" dirty="0">
                <a:solidFill>
                  <a:srgbClr val="231F20"/>
                </a:solidFill>
                <a:effectLst/>
                <a:latin typeface="Arial Narrow" panose="020B0606020202030204" pitchFamily="34" charset="0"/>
                <a:ea typeface="Calibri" panose="020F0502020204030204" pitchFamily="34" charset="0"/>
              </a:rPr>
              <a:t>mesmo</a:t>
            </a:r>
            <a:r>
              <a:rPr lang="pt-BR" sz="2200" spc="-60" dirty="0">
                <a:solidFill>
                  <a:srgbClr val="231F20"/>
                </a:solidFill>
                <a:effectLst/>
                <a:latin typeface="Arial Narrow" panose="020B0606020202030204" pitchFamily="34" charset="0"/>
                <a:ea typeface="Calibri" panose="020F0502020204030204" pitchFamily="34" charset="0"/>
              </a:rPr>
              <a:t> </a:t>
            </a:r>
            <a:r>
              <a:rPr lang="pt-BR" sz="2200" spc="-30" dirty="0">
                <a:solidFill>
                  <a:srgbClr val="231F20"/>
                </a:solidFill>
                <a:effectLst/>
                <a:latin typeface="Arial Narrow" panose="020B0606020202030204" pitchFamily="34" charset="0"/>
                <a:ea typeface="Calibri" panose="020F0502020204030204" pitchFamily="34" charset="0"/>
              </a:rPr>
              <a:t>polo</a:t>
            </a:r>
            <a:r>
              <a:rPr lang="pt-BR" sz="2200" spc="-55" dirty="0">
                <a:solidFill>
                  <a:srgbClr val="231F20"/>
                </a:solidFill>
                <a:effectLst/>
                <a:latin typeface="Arial Narrow" panose="020B0606020202030204" pitchFamily="34" charset="0"/>
                <a:ea typeface="Calibri" panose="020F0502020204030204" pitchFamily="34" charset="0"/>
              </a:rPr>
              <a:t> </a:t>
            </a:r>
            <a:r>
              <a:rPr lang="pt-BR" sz="2200" spc="-30" dirty="0">
                <a:solidFill>
                  <a:srgbClr val="231F20"/>
                </a:solidFill>
                <a:effectLst/>
                <a:latin typeface="Arial Narrow" panose="020B0606020202030204" pitchFamily="34" charset="0"/>
                <a:ea typeface="Calibri" panose="020F0502020204030204" pitchFamily="34" charset="0"/>
              </a:rPr>
              <a:t>e</a:t>
            </a:r>
            <a:r>
              <a:rPr lang="pt-BR" sz="2200" spc="-55" dirty="0">
                <a:solidFill>
                  <a:srgbClr val="231F20"/>
                </a:solidFill>
                <a:effectLst/>
                <a:latin typeface="Arial Narrow" panose="020B0606020202030204" pitchFamily="34" charset="0"/>
                <a:ea typeface="Calibri" panose="020F0502020204030204" pitchFamily="34" charset="0"/>
              </a:rPr>
              <a:t> </a:t>
            </a:r>
            <a:r>
              <a:rPr lang="pt-BR" sz="2200" spc="-30" dirty="0">
                <a:solidFill>
                  <a:srgbClr val="231F20"/>
                </a:solidFill>
                <a:effectLst/>
                <a:latin typeface="Arial Narrow" panose="020B0606020202030204" pitchFamily="34" charset="0"/>
                <a:ea typeface="Calibri" panose="020F0502020204030204" pitchFamily="34" charset="0"/>
              </a:rPr>
              <a:t>o</a:t>
            </a:r>
            <a:r>
              <a:rPr lang="pt-BR" sz="2200" spc="-55" dirty="0">
                <a:solidFill>
                  <a:srgbClr val="231F20"/>
                </a:solidFill>
                <a:effectLst/>
                <a:latin typeface="Arial Narrow" panose="020B0606020202030204" pitchFamily="34" charset="0"/>
                <a:ea typeface="Calibri" panose="020F0502020204030204" pitchFamily="34" charset="0"/>
              </a:rPr>
              <a:t> </a:t>
            </a:r>
            <a:r>
              <a:rPr lang="pt-BR" sz="2200" spc="-30" dirty="0">
                <a:solidFill>
                  <a:srgbClr val="231F20"/>
                </a:solidFill>
                <a:effectLst/>
                <a:latin typeface="Arial Narrow" panose="020B0606020202030204" pitchFamily="34" charset="0"/>
                <a:ea typeface="Calibri" panose="020F0502020204030204" pitchFamily="34" charset="0"/>
              </a:rPr>
              <a:t>mesmo</a:t>
            </a:r>
            <a:r>
              <a:rPr lang="pt-BR" sz="2200" spc="-55" dirty="0">
                <a:solidFill>
                  <a:srgbClr val="231F20"/>
                </a:solidFill>
                <a:effectLst/>
                <a:latin typeface="Arial Narrow" panose="020B0606020202030204" pitchFamily="34" charset="0"/>
                <a:ea typeface="Calibri" panose="020F0502020204030204" pitchFamily="34" charset="0"/>
              </a:rPr>
              <a:t> </a:t>
            </a:r>
            <a:r>
              <a:rPr lang="pt-BR" sz="2200" spc="-30" dirty="0">
                <a:solidFill>
                  <a:srgbClr val="231F20"/>
                </a:solidFill>
                <a:effectLst/>
                <a:latin typeface="Arial Narrow" panose="020B0606020202030204" pitchFamily="34" charset="0"/>
                <a:ea typeface="Calibri" panose="020F0502020204030204" pitchFamily="34" charset="0"/>
              </a:rPr>
              <a:t>sentido, </a:t>
            </a:r>
            <a:r>
              <a:rPr lang="pt-BR" sz="2200" dirty="0">
                <a:solidFill>
                  <a:srgbClr val="231F20"/>
                </a:solidFill>
                <a:effectLst/>
                <a:latin typeface="Arial Narrow" panose="020B0606020202030204" pitchFamily="34" charset="0"/>
                <a:ea typeface="Calibri" panose="020F0502020204030204" pitchFamily="34" charset="0"/>
              </a:rPr>
              <a:t>ele</a:t>
            </a:r>
            <a:r>
              <a:rPr lang="pt-BR" sz="2200" spc="-65" dirty="0">
                <a:solidFill>
                  <a:srgbClr val="231F20"/>
                </a:solidFill>
                <a:effectLst/>
                <a:latin typeface="Arial Narrow" panose="020B0606020202030204" pitchFamily="34" charset="0"/>
                <a:ea typeface="Calibri" panose="020F0502020204030204" pitchFamily="34" charset="0"/>
              </a:rPr>
              <a:t> </a:t>
            </a:r>
            <a:r>
              <a:rPr lang="pt-BR" sz="2200" dirty="0">
                <a:solidFill>
                  <a:srgbClr val="231F20"/>
                </a:solidFill>
                <a:effectLst/>
                <a:latin typeface="Arial Narrow" panose="020B0606020202030204" pitchFamily="34" charset="0"/>
                <a:ea typeface="Calibri" panose="020F0502020204030204" pitchFamily="34" charset="0"/>
              </a:rPr>
              <a:t>passa</a:t>
            </a:r>
            <a:r>
              <a:rPr lang="pt-BR" sz="2200" spc="-65" dirty="0">
                <a:solidFill>
                  <a:srgbClr val="231F20"/>
                </a:solidFill>
                <a:effectLst/>
                <a:latin typeface="Arial Narrow" panose="020B0606020202030204" pitchFamily="34" charset="0"/>
                <a:ea typeface="Calibri" panose="020F0502020204030204" pitchFamily="34" charset="0"/>
              </a:rPr>
              <a:t> </a:t>
            </a:r>
            <a:r>
              <a:rPr lang="pt-BR" sz="2200" dirty="0">
                <a:solidFill>
                  <a:srgbClr val="231F20"/>
                </a:solidFill>
                <a:effectLst/>
                <a:latin typeface="Arial Narrow" panose="020B0606020202030204" pitchFamily="34" charset="0"/>
                <a:ea typeface="Calibri" panose="020F0502020204030204" pitchFamily="34" charset="0"/>
              </a:rPr>
              <a:t>a</a:t>
            </a:r>
            <a:r>
              <a:rPr lang="pt-BR" sz="2200" spc="-65" dirty="0">
                <a:solidFill>
                  <a:srgbClr val="231F20"/>
                </a:solidFill>
                <a:effectLst/>
                <a:latin typeface="Arial Narrow" panose="020B0606020202030204" pitchFamily="34" charset="0"/>
                <a:ea typeface="Calibri" panose="020F0502020204030204" pitchFamily="34" charset="0"/>
              </a:rPr>
              <a:t> </a:t>
            </a:r>
            <a:r>
              <a:rPr lang="pt-BR" sz="2200" dirty="0">
                <a:solidFill>
                  <a:srgbClr val="231F20"/>
                </a:solidFill>
                <a:effectLst/>
                <a:latin typeface="Arial Narrow" panose="020B0606020202030204" pitchFamily="34" charset="0"/>
                <a:ea typeface="Calibri" panose="020F0502020204030204" pitchFamily="34" charset="0"/>
              </a:rPr>
              <a:t>atrair</a:t>
            </a:r>
            <a:r>
              <a:rPr lang="pt-BR" sz="2200" spc="-65" dirty="0">
                <a:solidFill>
                  <a:srgbClr val="231F20"/>
                </a:solidFill>
                <a:effectLst/>
                <a:latin typeface="Arial Narrow" panose="020B0606020202030204" pitchFamily="34" charset="0"/>
                <a:ea typeface="Calibri" panose="020F0502020204030204" pitchFamily="34" charset="0"/>
              </a:rPr>
              <a:t> </a:t>
            </a:r>
            <a:r>
              <a:rPr lang="pt-BR" sz="2200" dirty="0">
                <a:solidFill>
                  <a:srgbClr val="231F20"/>
                </a:solidFill>
                <a:effectLst/>
                <a:latin typeface="Arial Narrow" panose="020B0606020202030204" pitchFamily="34" charset="0"/>
                <a:ea typeface="Calibri" panose="020F0502020204030204" pitchFamily="34" charset="0"/>
              </a:rPr>
              <a:t>outros</a:t>
            </a:r>
            <a:r>
              <a:rPr lang="pt-BR" sz="2200" spc="-65" dirty="0">
                <a:solidFill>
                  <a:srgbClr val="231F20"/>
                </a:solidFill>
                <a:effectLst/>
                <a:latin typeface="Arial Narrow" panose="020B0606020202030204" pitchFamily="34" charset="0"/>
                <a:ea typeface="Calibri" panose="020F0502020204030204" pitchFamily="34" charset="0"/>
              </a:rPr>
              <a:t> </a:t>
            </a:r>
            <a:r>
              <a:rPr lang="pt-BR" sz="2200" dirty="0">
                <a:solidFill>
                  <a:srgbClr val="231F20"/>
                </a:solidFill>
                <a:effectLst/>
                <a:latin typeface="Arial Narrow" panose="020B0606020202030204" pitchFamily="34" charset="0"/>
                <a:ea typeface="Calibri" panose="020F0502020204030204" pitchFamily="34" charset="0"/>
              </a:rPr>
              <a:t>objetos</a:t>
            </a:r>
            <a:r>
              <a:rPr lang="pt-BR" sz="2200" spc="-65" dirty="0">
                <a:solidFill>
                  <a:srgbClr val="231F20"/>
                </a:solidFill>
                <a:effectLst/>
                <a:latin typeface="Arial Narrow" panose="020B0606020202030204" pitchFamily="34" charset="0"/>
                <a:ea typeface="Calibri" panose="020F0502020204030204" pitchFamily="34" charset="0"/>
              </a:rPr>
              <a:t> </a:t>
            </a:r>
            <a:r>
              <a:rPr lang="pt-BR" sz="2200" dirty="0">
                <a:solidFill>
                  <a:srgbClr val="231F20"/>
                </a:solidFill>
                <a:effectLst/>
                <a:latin typeface="Arial Narrow" panose="020B0606020202030204" pitchFamily="34" charset="0"/>
                <a:ea typeface="Calibri" panose="020F0502020204030204" pitchFamily="34" charset="0"/>
              </a:rPr>
              <a:t>metálicos.</a:t>
            </a:r>
            <a:r>
              <a:rPr lang="pt-BR" sz="2200" spc="-65" dirty="0">
                <a:solidFill>
                  <a:srgbClr val="231F20"/>
                </a:solidFill>
                <a:effectLst/>
                <a:latin typeface="Arial Narrow" panose="020B0606020202030204" pitchFamily="34" charset="0"/>
                <a:ea typeface="Calibri" panose="020F0502020204030204" pitchFamily="34" charset="0"/>
              </a:rPr>
              <a:t> </a:t>
            </a:r>
            <a:r>
              <a:rPr lang="pt-BR" sz="2200" dirty="0">
                <a:solidFill>
                  <a:srgbClr val="231F20"/>
                </a:solidFill>
                <a:effectLst/>
                <a:latin typeface="Arial Narrow" panose="020B0606020202030204" pitchFamily="34" charset="0"/>
                <a:ea typeface="Calibri" panose="020F0502020204030204" pitchFamily="34" charset="0"/>
              </a:rPr>
              <a:t>Por</a:t>
            </a:r>
            <a:r>
              <a:rPr lang="pt-BR" sz="2200" spc="-65" dirty="0">
                <a:solidFill>
                  <a:srgbClr val="231F20"/>
                </a:solidFill>
                <a:effectLst/>
                <a:latin typeface="Arial Narrow" panose="020B0606020202030204" pitchFamily="34" charset="0"/>
                <a:ea typeface="Calibri" panose="020F0502020204030204" pitchFamily="34" charset="0"/>
              </a:rPr>
              <a:t> </a:t>
            </a:r>
            <a:r>
              <a:rPr lang="pt-BR" sz="2200" dirty="0">
                <a:solidFill>
                  <a:srgbClr val="231F20"/>
                </a:solidFill>
                <a:effectLst/>
                <a:latin typeface="Arial Narrow" panose="020B0606020202030204" pitchFamily="34" charset="0"/>
                <a:ea typeface="Calibri" panose="020F0502020204030204" pitchFamily="34" charset="0"/>
              </a:rPr>
              <a:t>que</a:t>
            </a:r>
            <a:r>
              <a:rPr lang="pt-BR" sz="2200" spc="-65" dirty="0">
                <a:solidFill>
                  <a:srgbClr val="231F20"/>
                </a:solidFill>
                <a:effectLst/>
                <a:latin typeface="Arial Narrow" panose="020B0606020202030204" pitchFamily="34" charset="0"/>
                <a:ea typeface="Calibri" panose="020F0502020204030204" pitchFamily="34" charset="0"/>
              </a:rPr>
              <a:t> </a:t>
            </a:r>
            <a:r>
              <a:rPr lang="pt-BR" sz="2200" dirty="0">
                <a:solidFill>
                  <a:srgbClr val="231F20"/>
                </a:solidFill>
                <a:effectLst/>
                <a:latin typeface="Arial Narrow" panose="020B0606020202030204" pitchFamily="34" charset="0"/>
                <a:ea typeface="Calibri" panose="020F0502020204030204" pitchFamily="34" charset="0"/>
              </a:rPr>
              <a:t>isso </a:t>
            </a:r>
            <a:r>
              <a:rPr lang="pt-BR" sz="2200" spc="-10" dirty="0">
                <a:solidFill>
                  <a:srgbClr val="231F20"/>
                </a:solidFill>
                <a:effectLst/>
                <a:latin typeface="Arial Narrow" panose="020B0606020202030204" pitchFamily="34" charset="0"/>
                <a:ea typeface="Calibri" panose="020F0502020204030204" pitchFamily="34" charset="0"/>
              </a:rPr>
              <a:t>acontece?</a:t>
            </a:r>
            <a:endParaRPr lang="pt-BR" sz="2200" dirty="0">
              <a:effectLst/>
              <a:latin typeface="Arial Narrow" panose="020B0606020202030204" pitchFamily="34" charset="0"/>
              <a:ea typeface="Calibri" panose="020F0502020204030204" pitchFamily="34" charset="0"/>
            </a:endParaRPr>
          </a:p>
        </p:txBody>
      </p:sp>
    </p:spTree>
    <p:extLst>
      <p:ext uri="{BB962C8B-B14F-4D97-AF65-F5344CB8AC3E}">
        <p14:creationId xmlns:p14="http://schemas.microsoft.com/office/powerpoint/2010/main" val="39860691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B8A28B-91FC-5FF2-36FB-A58FD2839681}"/>
            </a:ext>
          </a:extLst>
        </p:cNvPr>
        <p:cNvGrpSpPr/>
        <p:nvPr/>
      </p:nvGrpSpPr>
      <p:grpSpPr>
        <a:xfrm>
          <a:off x="0" y="0"/>
          <a:ext cx="0" cy="0"/>
          <a:chOff x="0" y="0"/>
          <a:chExt cx="0" cy="0"/>
        </a:xfrm>
      </p:grpSpPr>
      <p:sp>
        <p:nvSpPr>
          <p:cNvPr id="6" name="Graphic 464">
            <a:extLst>
              <a:ext uri="{FF2B5EF4-FFF2-40B4-BE49-F238E27FC236}">
                <a16:creationId xmlns:a16="http://schemas.microsoft.com/office/drawing/2014/main" id="{921BB8A3-5681-35D1-B4D6-65810ECEEDCC}"/>
              </a:ext>
            </a:extLst>
          </p:cNvPr>
          <p:cNvSpPr>
            <a:spLocks/>
          </p:cNvSpPr>
          <p:nvPr/>
        </p:nvSpPr>
        <p:spPr>
          <a:xfrm flipV="1">
            <a:off x="3254935" y="9519324"/>
            <a:ext cx="62230" cy="45719"/>
          </a:xfrm>
          <a:custGeom>
            <a:avLst/>
            <a:gdLst/>
            <a:ahLst/>
            <a:cxnLst/>
            <a:rect l="l" t="t" r="r" b="b"/>
            <a:pathLst>
              <a:path w="62230" h="26034">
                <a:moveTo>
                  <a:pt x="41427" y="0"/>
                </a:moveTo>
                <a:lnTo>
                  <a:pt x="37071" y="3098"/>
                </a:lnTo>
                <a:lnTo>
                  <a:pt x="50241" y="10312"/>
                </a:lnTo>
                <a:lnTo>
                  <a:pt x="0" y="10312"/>
                </a:lnTo>
                <a:lnTo>
                  <a:pt x="0" y="15176"/>
                </a:lnTo>
                <a:lnTo>
                  <a:pt x="50241" y="15176"/>
                </a:lnTo>
                <a:lnTo>
                  <a:pt x="37071" y="22377"/>
                </a:lnTo>
                <a:lnTo>
                  <a:pt x="41427" y="25488"/>
                </a:lnTo>
                <a:lnTo>
                  <a:pt x="62102" y="14249"/>
                </a:lnTo>
                <a:lnTo>
                  <a:pt x="62102" y="11239"/>
                </a:lnTo>
                <a:lnTo>
                  <a:pt x="41427" y="0"/>
                </a:lnTo>
                <a:close/>
              </a:path>
            </a:pathLst>
          </a:custGeom>
          <a:solidFill>
            <a:srgbClr val="231F20"/>
          </a:solidFill>
        </p:spPr>
        <p:txBody>
          <a:bodyPr wrap="square" lIns="0" tIns="0" rIns="0" bIns="0" rtlCol="0">
            <a:prstTxWarp prst="textNoShape">
              <a:avLst/>
            </a:prstTxWarp>
            <a:noAutofit/>
          </a:bodyPr>
          <a:lstStyle/>
          <a:p>
            <a:endParaRPr lang="pt-BR"/>
          </a:p>
        </p:txBody>
      </p:sp>
      <p:sp>
        <p:nvSpPr>
          <p:cNvPr id="12" name="CaixaDeTexto 11">
            <a:extLst>
              <a:ext uri="{FF2B5EF4-FFF2-40B4-BE49-F238E27FC236}">
                <a16:creationId xmlns:a16="http://schemas.microsoft.com/office/drawing/2014/main" id="{350CDB8A-1F8D-0AC0-14E4-C84AB874C234}"/>
              </a:ext>
            </a:extLst>
          </p:cNvPr>
          <p:cNvSpPr txBox="1"/>
          <p:nvPr/>
        </p:nvSpPr>
        <p:spPr>
          <a:xfrm>
            <a:off x="125506" y="805934"/>
            <a:ext cx="5818617" cy="749179"/>
          </a:xfrm>
          <a:prstGeom prst="rect">
            <a:avLst/>
          </a:prstGeom>
          <a:noFill/>
        </p:spPr>
        <p:txBody>
          <a:bodyPr wrap="square">
            <a:spAutoFit/>
          </a:bodyPr>
          <a:lstStyle/>
          <a:p>
            <a:pPr marR="24765" fontAlgn="auto">
              <a:lnSpc>
                <a:spcPct val="97000"/>
              </a:lnSpc>
              <a:spcBef>
                <a:spcPts val="575"/>
              </a:spcBef>
              <a:spcAft>
                <a:spcPts val="0"/>
              </a:spcAft>
              <a:tabLst>
                <a:tab pos="189865" algn="l"/>
              </a:tabLst>
            </a:pPr>
            <a:r>
              <a:rPr lang="pt-BR" sz="2200" b="1" dirty="0">
                <a:solidFill>
                  <a:srgbClr val="231F20"/>
                </a:solidFill>
                <a:effectLst/>
                <a:latin typeface="Arial Narrow" panose="020B0606020202030204" pitchFamily="34" charset="0"/>
                <a:ea typeface="Calibri" panose="020F0502020204030204" pitchFamily="34" charset="0"/>
              </a:rPr>
              <a:t>13.</a:t>
            </a:r>
            <a:r>
              <a:rPr lang="pt-BR" sz="2200" dirty="0">
                <a:solidFill>
                  <a:srgbClr val="231F20"/>
                </a:solidFill>
                <a:effectLst/>
                <a:latin typeface="Arial Narrow" panose="020B0606020202030204" pitchFamily="34" charset="0"/>
                <a:ea typeface="Calibri" panose="020F0502020204030204" pitchFamily="34" charset="0"/>
              </a:rPr>
              <a:t> Assina (V) para</a:t>
            </a:r>
            <a:r>
              <a:rPr lang="pt-BR" sz="2200" spc="-125" dirty="0">
                <a:solidFill>
                  <a:srgbClr val="231F20"/>
                </a:solidFill>
                <a:effectLst/>
                <a:latin typeface="Arial Narrow" panose="020B0606020202030204" pitchFamily="34" charset="0"/>
                <a:ea typeface="Calibri" panose="020F0502020204030204" pitchFamily="34" charset="0"/>
              </a:rPr>
              <a:t> </a:t>
            </a:r>
            <a:r>
              <a:rPr lang="pt-BR" sz="2200" dirty="0">
                <a:solidFill>
                  <a:srgbClr val="231F20"/>
                </a:solidFill>
                <a:effectLst/>
                <a:latin typeface="Arial Narrow" panose="020B0606020202030204" pitchFamily="34" charset="0"/>
                <a:ea typeface="Calibri" panose="020F0502020204030204" pitchFamily="34" charset="0"/>
              </a:rPr>
              <a:t>verdadeiro</a:t>
            </a:r>
            <a:r>
              <a:rPr lang="pt-BR" sz="2200" spc="-125" dirty="0">
                <a:solidFill>
                  <a:srgbClr val="231F20"/>
                </a:solidFill>
                <a:effectLst/>
                <a:latin typeface="Arial Narrow" panose="020B0606020202030204" pitchFamily="34" charset="0"/>
                <a:ea typeface="Calibri" panose="020F0502020204030204" pitchFamily="34" charset="0"/>
              </a:rPr>
              <a:t> </a:t>
            </a:r>
            <a:r>
              <a:rPr lang="pt-BR" sz="2200" dirty="0">
                <a:solidFill>
                  <a:srgbClr val="231F20"/>
                </a:solidFill>
                <a:effectLst/>
                <a:latin typeface="Arial Narrow" panose="020B0606020202030204" pitchFamily="34" charset="0"/>
                <a:ea typeface="Calibri" panose="020F0502020204030204" pitchFamily="34" charset="0"/>
              </a:rPr>
              <a:t>e</a:t>
            </a:r>
            <a:r>
              <a:rPr lang="pt-BR" sz="2200" spc="-125" dirty="0">
                <a:solidFill>
                  <a:srgbClr val="231F20"/>
                </a:solidFill>
                <a:effectLst/>
                <a:latin typeface="Arial Narrow" panose="020B0606020202030204" pitchFamily="34" charset="0"/>
                <a:ea typeface="Calibri" panose="020F0502020204030204" pitchFamily="34" charset="0"/>
              </a:rPr>
              <a:t> </a:t>
            </a:r>
            <a:r>
              <a:rPr lang="pt-BR" sz="2200" dirty="0">
                <a:solidFill>
                  <a:srgbClr val="231F20"/>
                </a:solidFill>
                <a:effectLst/>
                <a:latin typeface="Arial Narrow" panose="020B0606020202030204" pitchFamily="34" charset="0"/>
                <a:ea typeface="Calibri" panose="020F0502020204030204" pitchFamily="34" charset="0"/>
              </a:rPr>
              <a:t>(F)</a:t>
            </a:r>
            <a:r>
              <a:rPr lang="pt-BR" sz="2200" spc="-125" dirty="0">
                <a:solidFill>
                  <a:srgbClr val="231F20"/>
                </a:solidFill>
                <a:effectLst/>
                <a:latin typeface="Arial Narrow" panose="020B0606020202030204" pitchFamily="34" charset="0"/>
                <a:ea typeface="Calibri" panose="020F0502020204030204" pitchFamily="34" charset="0"/>
              </a:rPr>
              <a:t> </a:t>
            </a:r>
            <a:r>
              <a:rPr lang="pt-BR" sz="2200" dirty="0">
                <a:solidFill>
                  <a:srgbClr val="231F20"/>
                </a:solidFill>
                <a:effectLst/>
                <a:latin typeface="Arial Narrow" panose="020B0606020202030204" pitchFamily="34" charset="0"/>
                <a:ea typeface="Calibri" panose="020F0502020204030204" pitchFamily="34" charset="0"/>
              </a:rPr>
              <a:t>para</a:t>
            </a:r>
            <a:r>
              <a:rPr lang="pt-BR" sz="2200" spc="-125" dirty="0">
                <a:solidFill>
                  <a:srgbClr val="231F20"/>
                </a:solidFill>
                <a:effectLst/>
                <a:latin typeface="Arial Narrow" panose="020B0606020202030204" pitchFamily="34" charset="0"/>
                <a:ea typeface="Calibri" panose="020F0502020204030204" pitchFamily="34" charset="0"/>
              </a:rPr>
              <a:t> </a:t>
            </a:r>
            <a:r>
              <a:rPr lang="pt-BR" sz="2200" dirty="0">
                <a:solidFill>
                  <a:srgbClr val="231F20"/>
                </a:solidFill>
                <a:effectLst/>
                <a:latin typeface="Arial Narrow" panose="020B0606020202030204" pitchFamily="34" charset="0"/>
                <a:ea typeface="Calibri" panose="020F0502020204030204" pitchFamily="34" charset="0"/>
              </a:rPr>
              <a:t>falso</a:t>
            </a:r>
            <a:r>
              <a:rPr lang="pt-BR" sz="2200" spc="-125" dirty="0">
                <a:solidFill>
                  <a:srgbClr val="231F20"/>
                </a:solidFill>
                <a:effectLst/>
                <a:latin typeface="Arial Narrow" panose="020B0606020202030204" pitchFamily="34" charset="0"/>
                <a:ea typeface="Calibri" panose="020F0502020204030204" pitchFamily="34" charset="0"/>
              </a:rPr>
              <a:t> </a:t>
            </a:r>
            <a:r>
              <a:rPr lang="pt-BR" sz="2200" dirty="0">
                <a:solidFill>
                  <a:srgbClr val="231F20"/>
                </a:solidFill>
                <a:effectLst/>
                <a:latin typeface="Arial Narrow" panose="020B0606020202030204" pitchFamily="34" charset="0"/>
                <a:ea typeface="Calibri" panose="020F0502020204030204" pitchFamily="34" charset="0"/>
              </a:rPr>
              <a:t>nas</a:t>
            </a:r>
            <a:r>
              <a:rPr lang="pt-BR" sz="2200" spc="-125" dirty="0">
                <a:solidFill>
                  <a:srgbClr val="231F20"/>
                </a:solidFill>
                <a:effectLst/>
                <a:latin typeface="Arial Narrow" panose="020B0606020202030204" pitchFamily="34" charset="0"/>
                <a:ea typeface="Calibri" panose="020F0502020204030204" pitchFamily="34" charset="0"/>
              </a:rPr>
              <a:t> </a:t>
            </a:r>
            <a:r>
              <a:rPr lang="pt-BR" sz="2200" dirty="0">
                <a:solidFill>
                  <a:srgbClr val="231F20"/>
                </a:solidFill>
                <a:effectLst/>
                <a:latin typeface="Arial Narrow" panose="020B0606020202030204" pitchFamily="34" charset="0"/>
                <a:ea typeface="Calibri" panose="020F0502020204030204" pitchFamily="34" charset="0"/>
              </a:rPr>
              <a:t>afirmações</a:t>
            </a:r>
            <a:r>
              <a:rPr lang="pt-BR" sz="2200" spc="-125" dirty="0">
                <a:solidFill>
                  <a:srgbClr val="231F20"/>
                </a:solidFill>
                <a:effectLst/>
                <a:latin typeface="Arial Narrow" panose="020B0606020202030204" pitchFamily="34" charset="0"/>
                <a:ea typeface="Calibri" panose="020F0502020204030204" pitchFamily="34" charset="0"/>
              </a:rPr>
              <a:t> </a:t>
            </a:r>
            <a:r>
              <a:rPr lang="pt-BR" sz="2200" dirty="0">
                <a:solidFill>
                  <a:srgbClr val="231F20"/>
                </a:solidFill>
                <a:effectLst/>
                <a:latin typeface="Arial Narrow" panose="020B0606020202030204" pitchFamily="34" charset="0"/>
                <a:ea typeface="Calibri" panose="020F0502020204030204" pitchFamily="34" charset="0"/>
              </a:rPr>
              <a:t>a</a:t>
            </a:r>
            <a:r>
              <a:rPr lang="pt-BR" sz="2200" spc="-125" dirty="0">
                <a:solidFill>
                  <a:srgbClr val="231F20"/>
                </a:solidFill>
                <a:effectLst/>
                <a:latin typeface="Arial Narrow" panose="020B0606020202030204" pitchFamily="34" charset="0"/>
                <a:ea typeface="Calibri" panose="020F0502020204030204" pitchFamily="34" charset="0"/>
              </a:rPr>
              <a:t> </a:t>
            </a:r>
            <a:r>
              <a:rPr lang="pt-BR" sz="2200" dirty="0">
                <a:solidFill>
                  <a:srgbClr val="231F20"/>
                </a:solidFill>
                <a:effectLst/>
                <a:latin typeface="Arial Narrow" panose="020B0606020202030204" pitchFamily="34" charset="0"/>
                <a:ea typeface="Calibri" panose="020F0502020204030204" pitchFamily="34" charset="0"/>
              </a:rPr>
              <a:t>seguir:</a:t>
            </a:r>
            <a:endParaRPr lang="pt-BR" sz="2200" dirty="0">
              <a:effectLst/>
              <a:latin typeface="Calibri" panose="020F0502020204030204" pitchFamily="34" charset="0"/>
              <a:ea typeface="Calibri" panose="020F0502020204030204" pitchFamily="34" charset="0"/>
            </a:endParaRPr>
          </a:p>
        </p:txBody>
      </p:sp>
      <p:sp>
        <p:nvSpPr>
          <p:cNvPr id="17" name="CaixaDeTexto 16">
            <a:extLst>
              <a:ext uri="{FF2B5EF4-FFF2-40B4-BE49-F238E27FC236}">
                <a16:creationId xmlns:a16="http://schemas.microsoft.com/office/drawing/2014/main" id="{46B3C91A-AD7B-4182-7B09-EC6C8D5C34A6}"/>
              </a:ext>
            </a:extLst>
          </p:cNvPr>
          <p:cNvSpPr txBox="1"/>
          <p:nvPr/>
        </p:nvSpPr>
        <p:spPr>
          <a:xfrm>
            <a:off x="125506" y="1649281"/>
            <a:ext cx="6096000" cy="1521442"/>
          </a:xfrm>
          <a:prstGeom prst="rect">
            <a:avLst/>
          </a:prstGeom>
          <a:noFill/>
        </p:spPr>
        <p:txBody>
          <a:bodyPr wrap="square">
            <a:spAutoFit/>
          </a:bodyPr>
          <a:lstStyle/>
          <a:p>
            <a:pPr marR="24765">
              <a:lnSpc>
                <a:spcPct val="97000"/>
              </a:lnSpc>
              <a:spcBef>
                <a:spcPts val="420"/>
              </a:spcBef>
              <a:spcAft>
                <a:spcPts val="600"/>
              </a:spcAft>
            </a:pPr>
            <a:r>
              <a:rPr lang="pt-BR" sz="2200" spc="-10" dirty="0">
                <a:solidFill>
                  <a:srgbClr val="231F20"/>
                </a:solidFill>
                <a:effectLst/>
                <a:latin typeface="Arial Narrow" panose="020B0606020202030204" pitchFamily="34" charset="0"/>
                <a:ea typeface="Calibri" panose="020F0502020204030204" pitchFamily="34" charset="0"/>
              </a:rPr>
              <a:t>(</a:t>
            </a:r>
            <a:r>
              <a:rPr lang="pt-BR" sz="2200" spc="200" dirty="0">
                <a:solidFill>
                  <a:srgbClr val="231F20"/>
                </a:solidFill>
                <a:effectLst/>
                <a:latin typeface="Arial Narrow" panose="020B0606020202030204" pitchFamily="34" charset="0"/>
                <a:ea typeface="Calibri" panose="020F0502020204030204" pitchFamily="34" charset="0"/>
              </a:rPr>
              <a:t> </a:t>
            </a:r>
            <a:r>
              <a:rPr lang="pt-BR" sz="2200" spc="-10" dirty="0">
                <a:solidFill>
                  <a:srgbClr val="231F20"/>
                </a:solidFill>
                <a:effectLst/>
                <a:latin typeface="Arial Narrow" panose="020B0606020202030204" pitchFamily="34" charset="0"/>
                <a:ea typeface="Calibri" panose="020F0502020204030204" pitchFamily="34" charset="0"/>
              </a:rPr>
              <a:t>)</a:t>
            </a:r>
            <a:r>
              <a:rPr lang="pt-BR" sz="2200" spc="-160" dirty="0">
                <a:solidFill>
                  <a:srgbClr val="231F20"/>
                </a:solidFill>
                <a:effectLst/>
                <a:latin typeface="Arial Narrow" panose="020B0606020202030204" pitchFamily="34" charset="0"/>
                <a:ea typeface="Calibri" panose="020F0502020204030204" pitchFamily="34" charset="0"/>
              </a:rPr>
              <a:t> </a:t>
            </a:r>
            <a:r>
              <a:rPr lang="pt-BR" sz="2200" spc="-10" dirty="0">
                <a:solidFill>
                  <a:srgbClr val="231F20"/>
                </a:solidFill>
                <a:effectLst/>
                <a:latin typeface="Arial Narrow" panose="020B0606020202030204" pitchFamily="34" charset="0"/>
                <a:ea typeface="Calibri" panose="020F0502020204030204" pitchFamily="34" charset="0"/>
              </a:rPr>
              <a:t>As</a:t>
            </a:r>
            <a:r>
              <a:rPr lang="pt-BR" sz="2200" spc="-160" dirty="0">
                <a:solidFill>
                  <a:srgbClr val="231F20"/>
                </a:solidFill>
                <a:effectLst/>
                <a:latin typeface="Arial Narrow" panose="020B0606020202030204" pitchFamily="34" charset="0"/>
                <a:ea typeface="Calibri" panose="020F0502020204030204" pitchFamily="34" charset="0"/>
              </a:rPr>
              <a:t> </a:t>
            </a:r>
            <a:r>
              <a:rPr lang="pt-BR" sz="2200" spc="-10" dirty="0">
                <a:solidFill>
                  <a:srgbClr val="231F20"/>
                </a:solidFill>
                <a:effectLst/>
                <a:latin typeface="Arial Narrow" panose="020B0606020202030204" pitchFamily="34" charset="0"/>
                <a:ea typeface="Calibri" panose="020F0502020204030204" pitchFamily="34" charset="0"/>
              </a:rPr>
              <a:t>linhas</a:t>
            </a:r>
            <a:r>
              <a:rPr lang="pt-BR" sz="2200" spc="-160" dirty="0">
                <a:solidFill>
                  <a:srgbClr val="231F20"/>
                </a:solidFill>
                <a:effectLst/>
                <a:latin typeface="Arial Narrow" panose="020B0606020202030204" pitchFamily="34" charset="0"/>
                <a:ea typeface="Calibri" panose="020F0502020204030204" pitchFamily="34" charset="0"/>
              </a:rPr>
              <a:t> </a:t>
            </a:r>
            <a:r>
              <a:rPr lang="pt-BR" sz="2200" spc="-10" dirty="0">
                <a:solidFill>
                  <a:srgbClr val="231F20"/>
                </a:solidFill>
                <a:effectLst/>
                <a:latin typeface="Arial Narrow" panose="020B0606020202030204" pitchFamily="34" charset="0"/>
                <a:ea typeface="Calibri" panose="020F0502020204030204" pitchFamily="34" charset="0"/>
              </a:rPr>
              <a:t>de</a:t>
            </a:r>
            <a:r>
              <a:rPr lang="pt-BR" sz="2200" spc="-160" dirty="0">
                <a:solidFill>
                  <a:srgbClr val="231F20"/>
                </a:solidFill>
                <a:effectLst/>
                <a:latin typeface="Arial Narrow" panose="020B0606020202030204" pitchFamily="34" charset="0"/>
                <a:ea typeface="Calibri" panose="020F0502020204030204" pitchFamily="34" charset="0"/>
              </a:rPr>
              <a:t> </a:t>
            </a:r>
            <a:r>
              <a:rPr lang="pt-BR" sz="2200" spc="-10" dirty="0">
                <a:solidFill>
                  <a:srgbClr val="231F20"/>
                </a:solidFill>
                <a:effectLst/>
                <a:latin typeface="Arial Narrow" panose="020B0606020202030204" pitchFamily="34" charset="0"/>
                <a:ea typeface="Calibri" panose="020F0502020204030204" pitchFamily="34" charset="0"/>
              </a:rPr>
              <a:t>indução</a:t>
            </a:r>
            <a:r>
              <a:rPr lang="pt-BR" sz="2200" spc="-160" dirty="0">
                <a:solidFill>
                  <a:srgbClr val="231F20"/>
                </a:solidFill>
                <a:effectLst/>
                <a:latin typeface="Arial Narrow" panose="020B0606020202030204" pitchFamily="34" charset="0"/>
                <a:ea typeface="Calibri" panose="020F0502020204030204" pitchFamily="34" charset="0"/>
              </a:rPr>
              <a:t> </a:t>
            </a:r>
            <a:r>
              <a:rPr lang="pt-BR" sz="2200" spc="-10" dirty="0">
                <a:solidFill>
                  <a:srgbClr val="231F20"/>
                </a:solidFill>
                <a:effectLst/>
                <a:latin typeface="Arial Narrow" panose="020B0606020202030204" pitchFamily="34" charset="0"/>
                <a:ea typeface="Calibri" panose="020F0502020204030204" pitchFamily="34" charset="0"/>
              </a:rPr>
              <a:t>magnética</a:t>
            </a:r>
            <a:r>
              <a:rPr lang="pt-BR" sz="2200" spc="-160" dirty="0">
                <a:solidFill>
                  <a:srgbClr val="231F20"/>
                </a:solidFill>
                <a:effectLst/>
                <a:latin typeface="Arial Narrow" panose="020B0606020202030204" pitchFamily="34" charset="0"/>
                <a:ea typeface="Calibri" panose="020F0502020204030204" pitchFamily="34" charset="0"/>
              </a:rPr>
              <a:t> </a:t>
            </a:r>
            <a:r>
              <a:rPr lang="pt-BR" sz="2200" spc="-10" dirty="0">
                <a:solidFill>
                  <a:srgbClr val="231F20"/>
                </a:solidFill>
                <a:effectLst/>
                <a:latin typeface="Arial Narrow" panose="020B0606020202030204" pitchFamily="34" charset="0"/>
                <a:ea typeface="Calibri" panose="020F0502020204030204" pitchFamily="34" charset="0"/>
              </a:rPr>
              <a:t>são</a:t>
            </a:r>
            <a:r>
              <a:rPr lang="pt-BR" sz="2200" spc="-160" dirty="0">
                <a:solidFill>
                  <a:srgbClr val="231F20"/>
                </a:solidFill>
                <a:effectLst/>
                <a:latin typeface="Arial Narrow" panose="020B0606020202030204" pitchFamily="34" charset="0"/>
                <a:ea typeface="Calibri" panose="020F0502020204030204" pitchFamily="34" charset="0"/>
              </a:rPr>
              <a:t> </a:t>
            </a:r>
            <a:r>
              <a:rPr lang="pt-BR" sz="2200" spc="-10" dirty="0">
                <a:solidFill>
                  <a:srgbClr val="231F20"/>
                </a:solidFill>
                <a:effectLst/>
                <a:latin typeface="Arial Narrow" panose="020B0606020202030204" pitchFamily="34" charset="0"/>
                <a:ea typeface="Calibri" panose="020F0502020204030204" pitchFamily="34" charset="0"/>
              </a:rPr>
              <a:t>a</a:t>
            </a:r>
            <a:r>
              <a:rPr lang="pt-BR" sz="2200" spc="-160" dirty="0">
                <a:solidFill>
                  <a:srgbClr val="231F20"/>
                </a:solidFill>
                <a:effectLst/>
                <a:latin typeface="Arial Narrow" panose="020B0606020202030204" pitchFamily="34" charset="0"/>
                <a:ea typeface="Calibri" panose="020F0502020204030204" pitchFamily="34" charset="0"/>
              </a:rPr>
              <a:t> </a:t>
            </a:r>
            <a:r>
              <a:rPr lang="pt-BR" sz="2200" spc="-10" dirty="0">
                <a:solidFill>
                  <a:srgbClr val="231F20"/>
                </a:solidFill>
                <a:effectLst/>
                <a:latin typeface="Arial Narrow" panose="020B0606020202030204" pitchFamily="34" charset="0"/>
                <a:ea typeface="Calibri" panose="020F0502020204030204" pitchFamily="34" charset="0"/>
              </a:rPr>
              <a:t>representação </a:t>
            </a:r>
            <a:r>
              <a:rPr lang="pt-BR" sz="2200" dirty="0">
                <a:solidFill>
                  <a:srgbClr val="231F20"/>
                </a:solidFill>
                <a:effectLst/>
                <a:latin typeface="Arial Narrow" panose="020B0606020202030204" pitchFamily="34" charset="0"/>
                <a:ea typeface="Calibri" panose="020F0502020204030204" pitchFamily="34" charset="0"/>
              </a:rPr>
              <a:t>geométrica</a:t>
            </a:r>
            <a:r>
              <a:rPr lang="pt-BR" sz="2200" spc="-5" dirty="0">
                <a:solidFill>
                  <a:srgbClr val="231F20"/>
                </a:solidFill>
                <a:effectLst/>
                <a:latin typeface="Arial Narrow" panose="020B0606020202030204" pitchFamily="34" charset="0"/>
                <a:ea typeface="Calibri" panose="020F0502020204030204" pitchFamily="34" charset="0"/>
              </a:rPr>
              <a:t> </a:t>
            </a:r>
            <a:r>
              <a:rPr lang="pt-BR" sz="2200" dirty="0">
                <a:solidFill>
                  <a:srgbClr val="231F20"/>
                </a:solidFill>
                <a:effectLst/>
                <a:latin typeface="Arial Narrow" panose="020B0606020202030204" pitchFamily="34" charset="0"/>
                <a:ea typeface="Calibri" panose="020F0502020204030204" pitchFamily="34" charset="0"/>
              </a:rPr>
              <a:t>do</a:t>
            </a:r>
            <a:r>
              <a:rPr lang="pt-BR" sz="2200" spc="-5" dirty="0">
                <a:solidFill>
                  <a:srgbClr val="231F20"/>
                </a:solidFill>
                <a:effectLst/>
                <a:latin typeface="Arial Narrow" panose="020B0606020202030204" pitchFamily="34" charset="0"/>
                <a:ea typeface="Calibri" panose="020F0502020204030204" pitchFamily="34" charset="0"/>
              </a:rPr>
              <a:t> </a:t>
            </a:r>
            <a:r>
              <a:rPr lang="pt-BR" sz="2200" dirty="0">
                <a:solidFill>
                  <a:srgbClr val="231F20"/>
                </a:solidFill>
                <a:effectLst/>
                <a:latin typeface="Arial Narrow" panose="020B0606020202030204" pitchFamily="34" charset="0"/>
                <a:ea typeface="Calibri" panose="020F0502020204030204" pitchFamily="34" charset="0"/>
              </a:rPr>
              <a:t>campo</a:t>
            </a:r>
            <a:r>
              <a:rPr lang="pt-BR" sz="2200" spc="-5" dirty="0">
                <a:solidFill>
                  <a:srgbClr val="231F20"/>
                </a:solidFill>
                <a:effectLst/>
                <a:latin typeface="Arial Narrow" panose="020B0606020202030204" pitchFamily="34" charset="0"/>
                <a:ea typeface="Calibri" panose="020F0502020204030204" pitchFamily="34" charset="0"/>
              </a:rPr>
              <a:t> </a:t>
            </a:r>
            <a:r>
              <a:rPr lang="pt-BR" sz="2200" dirty="0">
                <a:solidFill>
                  <a:srgbClr val="231F20"/>
                </a:solidFill>
                <a:effectLst/>
                <a:latin typeface="Arial Narrow" panose="020B0606020202030204" pitchFamily="34" charset="0"/>
                <a:ea typeface="Calibri" panose="020F0502020204030204" pitchFamily="34" charset="0"/>
              </a:rPr>
              <a:t>elétrico.</a:t>
            </a:r>
            <a:endParaRPr lang="pt-BR" sz="2200" dirty="0">
              <a:effectLst/>
              <a:latin typeface="Arial Narrow" panose="020B0606020202030204" pitchFamily="34" charset="0"/>
              <a:ea typeface="Calibri" panose="020F0502020204030204" pitchFamily="34" charset="0"/>
            </a:endParaRPr>
          </a:p>
          <a:p>
            <a:pPr marR="24765">
              <a:lnSpc>
                <a:spcPct val="97000"/>
              </a:lnSpc>
              <a:spcBef>
                <a:spcPts val="285"/>
              </a:spcBef>
              <a:spcAft>
                <a:spcPts val="600"/>
              </a:spcAft>
            </a:pPr>
            <a:r>
              <a:rPr lang="pt-BR" sz="2200" spc="-10" dirty="0">
                <a:solidFill>
                  <a:srgbClr val="231F20"/>
                </a:solidFill>
                <a:effectLst/>
                <a:latin typeface="Arial Narrow" panose="020B0606020202030204" pitchFamily="34" charset="0"/>
                <a:ea typeface="Calibri" panose="020F0502020204030204" pitchFamily="34" charset="0"/>
              </a:rPr>
              <a:t>(</a:t>
            </a:r>
            <a:r>
              <a:rPr lang="pt-BR" sz="2200" spc="180" dirty="0">
                <a:solidFill>
                  <a:srgbClr val="231F20"/>
                </a:solidFill>
                <a:effectLst/>
                <a:latin typeface="Arial Narrow" panose="020B0606020202030204" pitchFamily="34" charset="0"/>
                <a:ea typeface="Calibri" panose="020F0502020204030204" pitchFamily="34" charset="0"/>
              </a:rPr>
              <a:t> </a:t>
            </a:r>
            <a:r>
              <a:rPr lang="pt-BR" sz="2200" spc="-10" dirty="0">
                <a:solidFill>
                  <a:srgbClr val="231F20"/>
                </a:solidFill>
                <a:effectLst/>
                <a:latin typeface="Arial Narrow" panose="020B0606020202030204" pitchFamily="34" charset="0"/>
                <a:ea typeface="Calibri" panose="020F0502020204030204" pitchFamily="34" charset="0"/>
              </a:rPr>
              <a:t>)</a:t>
            </a:r>
            <a:r>
              <a:rPr lang="pt-BR" sz="2200" spc="-160" dirty="0">
                <a:solidFill>
                  <a:srgbClr val="231F20"/>
                </a:solidFill>
                <a:effectLst/>
                <a:latin typeface="Arial Narrow" panose="020B0606020202030204" pitchFamily="34" charset="0"/>
                <a:ea typeface="Calibri" panose="020F0502020204030204" pitchFamily="34" charset="0"/>
              </a:rPr>
              <a:t> </a:t>
            </a:r>
            <a:r>
              <a:rPr lang="pt-BR" sz="2200" spc="-10" dirty="0">
                <a:solidFill>
                  <a:srgbClr val="231F20"/>
                </a:solidFill>
                <a:effectLst/>
                <a:latin typeface="Arial Narrow" panose="020B0606020202030204" pitchFamily="34" charset="0"/>
                <a:ea typeface="Calibri" panose="020F0502020204030204" pitchFamily="34" charset="0"/>
              </a:rPr>
              <a:t>As</a:t>
            </a:r>
            <a:r>
              <a:rPr lang="pt-BR" sz="2200" spc="-160" dirty="0">
                <a:solidFill>
                  <a:srgbClr val="231F20"/>
                </a:solidFill>
                <a:effectLst/>
                <a:latin typeface="Arial Narrow" panose="020B0606020202030204" pitchFamily="34" charset="0"/>
                <a:ea typeface="Calibri" panose="020F0502020204030204" pitchFamily="34" charset="0"/>
              </a:rPr>
              <a:t> </a:t>
            </a:r>
            <a:r>
              <a:rPr lang="pt-BR" sz="2200" spc="-10" dirty="0">
                <a:solidFill>
                  <a:srgbClr val="231F20"/>
                </a:solidFill>
                <a:effectLst/>
                <a:latin typeface="Arial Narrow" panose="020B0606020202030204" pitchFamily="34" charset="0"/>
                <a:ea typeface="Calibri" panose="020F0502020204030204" pitchFamily="34" charset="0"/>
              </a:rPr>
              <a:t>linhas</a:t>
            </a:r>
            <a:r>
              <a:rPr lang="pt-BR" sz="2200" spc="-160" dirty="0">
                <a:solidFill>
                  <a:srgbClr val="231F20"/>
                </a:solidFill>
                <a:effectLst/>
                <a:latin typeface="Arial Narrow" panose="020B0606020202030204" pitchFamily="34" charset="0"/>
                <a:ea typeface="Calibri" panose="020F0502020204030204" pitchFamily="34" charset="0"/>
              </a:rPr>
              <a:t> </a:t>
            </a:r>
            <a:r>
              <a:rPr lang="pt-BR" sz="2200" spc="-10" dirty="0">
                <a:solidFill>
                  <a:srgbClr val="231F20"/>
                </a:solidFill>
                <a:effectLst/>
                <a:latin typeface="Arial Narrow" panose="020B0606020202030204" pitchFamily="34" charset="0"/>
                <a:ea typeface="Calibri" panose="020F0502020204030204" pitchFamily="34" charset="0"/>
              </a:rPr>
              <a:t>de</a:t>
            </a:r>
            <a:r>
              <a:rPr lang="pt-BR" sz="2200" spc="-160" dirty="0">
                <a:solidFill>
                  <a:srgbClr val="231F20"/>
                </a:solidFill>
                <a:effectLst/>
                <a:latin typeface="Arial Narrow" panose="020B0606020202030204" pitchFamily="34" charset="0"/>
                <a:ea typeface="Calibri" panose="020F0502020204030204" pitchFamily="34" charset="0"/>
              </a:rPr>
              <a:t> </a:t>
            </a:r>
            <a:r>
              <a:rPr lang="pt-BR" sz="2200" spc="-10" dirty="0">
                <a:solidFill>
                  <a:srgbClr val="231F20"/>
                </a:solidFill>
                <a:effectLst/>
                <a:latin typeface="Arial Narrow" panose="020B0606020202030204" pitchFamily="34" charset="0"/>
                <a:ea typeface="Calibri" panose="020F0502020204030204" pitchFamily="34" charset="0"/>
              </a:rPr>
              <a:t>indução</a:t>
            </a:r>
            <a:r>
              <a:rPr lang="pt-BR" sz="2200" spc="-160" dirty="0">
                <a:solidFill>
                  <a:srgbClr val="231F20"/>
                </a:solidFill>
                <a:effectLst/>
                <a:latin typeface="Arial Narrow" panose="020B0606020202030204" pitchFamily="34" charset="0"/>
                <a:ea typeface="Calibri" panose="020F0502020204030204" pitchFamily="34" charset="0"/>
              </a:rPr>
              <a:t> </a:t>
            </a:r>
            <a:r>
              <a:rPr lang="pt-BR" sz="2200" spc="-10" dirty="0">
                <a:solidFill>
                  <a:srgbClr val="231F20"/>
                </a:solidFill>
                <a:effectLst/>
                <a:latin typeface="Arial Narrow" panose="020B0606020202030204" pitchFamily="34" charset="0"/>
                <a:ea typeface="Calibri" panose="020F0502020204030204" pitchFamily="34" charset="0"/>
              </a:rPr>
              <a:t>magnética</a:t>
            </a:r>
            <a:r>
              <a:rPr lang="pt-BR" sz="2200" spc="-160" dirty="0">
                <a:solidFill>
                  <a:srgbClr val="231F20"/>
                </a:solidFill>
                <a:effectLst/>
                <a:latin typeface="Arial Narrow" panose="020B0606020202030204" pitchFamily="34" charset="0"/>
                <a:ea typeface="Calibri" panose="020F0502020204030204" pitchFamily="34" charset="0"/>
              </a:rPr>
              <a:t> </a:t>
            </a:r>
            <a:r>
              <a:rPr lang="pt-BR" sz="2200" spc="-10" dirty="0">
                <a:solidFill>
                  <a:srgbClr val="231F20"/>
                </a:solidFill>
                <a:effectLst/>
                <a:latin typeface="Arial Narrow" panose="020B0606020202030204" pitchFamily="34" charset="0"/>
                <a:ea typeface="Calibri" panose="020F0502020204030204" pitchFamily="34" charset="0"/>
              </a:rPr>
              <a:t>nascem</a:t>
            </a:r>
            <a:r>
              <a:rPr lang="pt-BR" sz="2200" spc="-160" dirty="0">
                <a:solidFill>
                  <a:srgbClr val="231F20"/>
                </a:solidFill>
                <a:effectLst/>
                <a:latin typeface="Arial Narrow" panose="020B0606020202030204" pitchFamily="34" charset="0"/>
                <a:ea typeface="Calibri" panose="020F0502020204030204" pitchFamily="34" charset="0"/>
              </a:rPr>
              <a:t> </a:t>
            </a:r>
            <a:r>
              <a:rPr lang="pt-BR" sz="2200" spc="-10" dirty="0">
                <a:solidFill>
                  <a:srgbClr val="231F20"/>
                </a:solidFill>
                <a:effectLst/>
                <a:latin typeface="Arial Narrow" panose="020B0606020202030204" pitchFamily="34" charset="0"/>
                <a:ea typeface="Calibri" panose="020F0502020204030204" pitchFamily="34" charset="0"/>
              </a:rPr>
              <a:t>no</a:t>
            </a:r>
            <a:r>
              <a:rPr lang="pt-BR" sz="2200" spc="-160" dirty="0">
                <a:solidFill>
                  <a:srgbClr val="231F20"/>
                </a:solidFill>
                <a:effectLst/>
                <a:latin typeface="Arial Narrow" panose="020B0606020202030204" pitchFamily="34" charset="0"/>
                <a:ea typeface="Calibri" panose="020F0502020204030204" pitchFamily="34" charset="0"/>
              </a:rPr>
              <a:t> </a:t>
            </a:r>
            <a:r>
              <a:rPr lang="pt-BR" sz="2200" spc="-10" dirty="0">
                <a:solidFill>
                  <a:srgbClr val="231F20"/>
                </a:solidFill>
                <a:effectLst/>
                <a:latin typeface="Arial Narrow" panose="020B0606020202030204" pitchFamily="34" charset="0"/>
                <a:ea typeface="Calibri" panose="020F0502020204030204" pitchFamily="34" charset="0"/>
              </a:rPr>
              <a:t>polo</a:t>
            </a:r>
            <a:r>
              <a:rPr lang="pt-BR" sz="2200" spc="-160" dirty="0">
                <a:solidFill>
                  <a:srgbClr val="231F20"/>
                </a:solidFill>
                <a:effectLst/>
                <a:latin typeface="Arial Narrow" panose="020B0606020202030204" pitchFamily="34" charset="0"/>
                <a:ea typeface="Calibri" panose="020F0502020204030204" pitchFamily="34" charset="0"/>
              </a:rPr>
              <a:t> </a:t>
            </a:r>
            <a:r>
              <a:rPr lang="pt-BR" sz="2200" spc="-10" dirty="0">
                <a:solidFill>
                  <a:srgbClr val="231F20"/>
                </a:solidFill>
                <a:effectLst/>
                <a:latin typeface="Arial Narrow" panose="020B0606020202030204" pitchFamily="34" charset="0"/>
                <a:ea typeface="Calibri" panose="020F0502020204030204" pitchFamily="34" charset="0"/>
              </a:rPr>
              <a:t>nor</a:t>
            </a:r>
            <a:r>
              <a:rPr lang="pt-BR" sz="2200" dirty="0">
                <a:solidFill>
                  <a:srgbClr val="231F20"/>
                </a:solidFill>
                <a:effectLst/>
                <a:latin typeface="Arial Narrow" panose="020B0606020202030204" pitchFamily="34" charset="0"/>
                <a:ea typeface="Calibri" panose="020F0502020204030204" pitchFamily="34" charset="0"/>
              </a:rPr>
              <a:t>te</a:t>
            </a:r>
            <a:r>
              <a:rPr lang="pt-BR" sz="2200" spc="-40" dirty="0">
                <a:solidFill>
                  <a:srgbClr val="231F20"/>
                </a:solidFill>
                <a:effectLst/>
                <a:latin typeface="Arial Narrow" panose="020B0606020202030204" pitchFamily="34" charset="0"/>
                <a:ea typeface="Calibri" panose="020F0502020204030204" pitchFamily="34" charset="0"/>
              </a:rPr>
              <a:t> </a:t>
            </a:r>
            <a:r>
              <a:rPr lang="pt-BR" sz="2200" dirty="0">
                <a:solidFill>
                  <a:srgbClr val="231F20"/>
                </a:solidFill>
                <a:effectLst/>
                <a:latin typeface="Arial Narrow" panose="020B0606020202030204" pitchFamily="34" charset="0"/>
                <a:ea typeface="Calibri" panose="020F0502020204030204" pitchFamily="34" charset="0"/>
              </a:rPr>
              <a:t>e</a:t>
            </a:r>
            <a:r>
              <a:rPr lang="pt-BR" sz="2200" spc="-40" dirty="0">
                <a:solidFill>
                  <a:srgbClr val="231F20"/>
                </a:solidFill>
                <a:effectLst/>
                <a:latin typeface="Arial Narrow" panose="020B0606020202030204" pitchFamily="34" charset="0"/>
                <a:ea typeface="Calibri" panose="020F0502020204030204" pitchFamily="34" charset="0"/>
              </a:rPr>
              <a:t> </a:t>
            </a:r>
            <a:r>
              <a:rPr lang="pt-BR" sz="2200" dirty="0">
                <a:solidFill>
                  <a:srgbClr val="231F20"/>
                </a:solidFill>
                <a:effectLst/>
                <a:latin typeface="Arial Narrow" panose="020B0606020202030204" pitchFamily="34" charset="0"/>
                <a:ea typeface="Calibri" panose="020F0502020204030204" pitchFamily="34" charset="0"/>
              </a:rPr>
              <a:t>morrem</a:t>
            </a:r>
            <a:r>
              <a:rPr lang="pt-BR" sz="2200" spc="-40" dirty="0">
                <a:solidFill>
                  <a:srgbClr val="231F20"/>
                </a:solidFill>
                <a:effectLst/>
                <a:latin typeface="Arial Narrow" panose="020B0606020202030204" pitchFamily="34" charset="0"/>
                <a:ea typeface="Calibri" panose="020F0502020204030204" pitchFamily="34" charset="0"/>
              </a:rPr>
              <a:t> </a:t>
            </a:r>
            <a:r>
              <a:rPr lang="pt-BR" sz="2200" dirty="0">
                <a:solidFill>
                  <a:srgbClr val="231F20"/>
                </a:solidFill>
                <a:effectLst/>
                <a:latin typeface="Arial Narrow" panose="020B0606020202030204" pitchFamily="34" charset="0"/>
                <a:ea typeface="Calibri" panose="020F0502020204030204" pitchFamily="34" charset="0"/>
              </a:rPr>
              <a:t>no</a:t>
            </a:r>
            <a:r>
              <a:rPr lang="pt-BR" sz="2200" spc="-40" dirty="0">
                <a:solidFill>
                  <a:srgbClr val="231F20"/>
                </a:solidFill>
                <a:effectLst/>
                <a:latin typeface="Arial Narrow" panose="020B0606020202030204" pitchFamily="34" charset="0"/>
                <a:ea typeface="Calibri" panose="020F0502020204030204" pitchFamily="34" charset="0"/>
              </a:rPr>
              <a:t> </a:t>
            </a:r>
            <a:r>
              <a:rPr lang="pt-BR" sz="2200" dirty="0">
                <a:solidFill>
                  <a:srgbClr val="231F20"/>
                </a:solidFill>
                <a:effectLst/>
                <a:latin typeface="Arial Narrow" panose="020B0606020202030204" pitchFamily="34" charset="0"/>
                <a:ea typeface="Calibri" panose="020F0502020204030204" pitchFamily="34" charset="0"/>
              </a:rPr>
              <a:t>polo</a:t>
            </a:r>
            <a:r>
              <a:rPr lang="pt-BR" sz="2200" spc="-40" dirty="0">
                <a:solidFill>
                  <a:srgbClr val="231F20"/>
                </a:solidFill>
                <a:effectLst/>
                <a:latin typeface="Arial Narrow" panose="020B0606020202030204" pitchFamily="34" charset="0"/>
                <a:ea typeface="Calibri" panose="020F0502020204030204" pitchFamily="34" charset="0"/>
              </a:rPr>
              <a:t> </a:t>
            </a:r>
            <a:r>
              <a:rPr lang="pt-BR" sz="2200" dirty="0">
                <a:solidFill>
                  <a:srgbClr val="231F20"/>
                </a:solidFill>
                <a:effectLst/>
                <a:latin typeface="Arial Narrow" panose="020B0606020202030204" pitchFamily="34" charset="0"/>
                <a:ea typeface="Calibri" panose="020F0502020204030204" pitchFamily="34" charset="0"/>
              </a:rPr>
              <a:t>sul</a:t>
            </a:r>
            <a:r>
              <a:rPr lang="pt-BR" sz="2200" spc="-40" dirty="0">
                <a:solidFill>
                  <a:srgbClr val="231F20"/>
                </a:solidFill>
                <a:effectLst/>
                <a:latin typeface="Arial Narrow" panose="020B0606020202030204" pitchFamily="34" charset="0"/>
                <a:ea typeface="Calibri" panose="020F0502020204030204" pitchFamily="34" charset="0"/>
              </a:rPr>
              <a:t> </a:t>
            </a:r>
            <a:r>
              <a:rPr lang="pt-BR" sz="2200" dirty="0">
                <a:solidFill>
                  <a:srgbClr val="231F20"/>
                </a:solidFill>
                <a:effectLst/>
                <a:latin typeface="Arial Narrow" panose="020B0606020202030204" pitchFamily="34" charset="0"/>
                <a:ea typeface="Calibri" panose="020F0502020204030204" pitchFamily="34" charset="0"/>
              </a:rPr>
              <a:t>do</a:t>
            </a:r>
            <a:r>
              <a:rPr lang="pt-BR" sz="2200" spc="-40" dirty="0">
                <a:solidFill>
                  <a:srgbClr val="231F20"/>
                </a:solidFill>
                <a:effectLst/>
                <a:latin typeface="Arial Narrow" panose="020B0606020202030204" pitchFamily="34" charset="0"/>
                <a:ea typeface="Calibri" panose="020F0502020204030204" pitchFamily="34" charset="0"/>
              </a:rPr>
              <a:t> </a:t>
            </a:r>
            <a:r>
              <a:rPr lang="pt-BR" sz="2200" dirty="0">
                <a:solidFill>
                  <a:srgbClr val="231F20"/>
                </a:solidFill>
                <a:effectLst/>
                <a:latin typeface="Arial Narrow" panose="020B0606020202030204" pitchFamily="34" charset="0"/>
                <a:ea typeface="Calibri" panose="020F0502020204030204" pitchFamily="34" charset="0"/>
              </a:rPr>
              <a:t>ímã.</a:t>
            </a:r>
            <a:endParaRPr lang="pt-BR" sz="2200" dirty="0">
              <a:effectLst/>
              <a:latin typeface="Arial Narrow" panose="020B0606020202030204" pitchFamily="34" charset="0"/>
              <a:ea typeface="Calibri" panose="020F0502020204030204" pitchFamily="34" charset="0"/>
            </a:endParaRPr>
          </a:p>
        </p:txBody>
      </p:sp>
      <p:sp>
        <p:nvSpPr>
          <p:cNvPr id="24" name="Rectangle 20">
            <a:extLst>
              <a:ext uri="{FF2B5EF4-FFF2-40B4-BE49-F238E27FC236}">
                <a16:creationId xmlns:a16="http://schemas.microsoft.com/office/drawing/2014/main" id="{74C8B216-2B8D-2D64-4C9B-360D41F3DCE8}"/>
              </a:ext>
            </a:extLst>
          </p:cNvPr>
          <p:cNvSpPr>
            <a:spLocks noChangeArrowheads="1"/>
          </p:cNvSpPr>
          <p:nvPr/>
        </p:nvSpPr>
        <p:spPr bwMode="auto">
          <a:xfrm>
            <a:off x="125506" y="2689824"/>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25" name="Graphic 464">
            <a:extLst>
              <a:ext uri="{FF2B5EF4-FFF2-40B4-BE49-F238E27FC236}">
                <a16:creationId xmlns:a16="http://schemas.microsoft.com/office/drawing/2014/main" id="{6B6A0D0F-7BC5-52D8-26BF-2CCE59506389}"/>
              </a:ext>
            </a:extLst>
          </p:cNvPr>
          <p:cNvSpPr>
            <a:spLocks/>
          </p:cNvSpPr>
          <p:nvPr/>
        </p:nvSpPr>
        <p:spPr>
          <a:xfrm>
            <a:off x="3084606" y="9735784"/>
            <a:ext cx="62230" cy="25400"/>
          </a:xfrm>
          <a:custGeom>
            <a:avLst/>
            <a:gdLst/>
            <a:ahLst/>
            <a:cxnLst/>
            <a:rect l="l" t="t" r="r" b="b"/>
            <a:pathLst>
              <a:path w="62230" h="26034">
                <a:moveTo>
                  <a:pt x="41427" y="0"/>
                </a:moveTo>
                <a:lnTo>
                  <a:pt x="37071" y="3098"/>
                </a:lnTo>
                <a:lnTo>
                  <a:pt x="50241" y="10312"/>
                </a:lnTo>
                <a:lnTo>
                  <a:pt x="0" y="10312"/>
                </a:lnTo>
                <a:lnTo>
                  <a:pt x="0" y="15176"/>
                </a:lnTo>
                <a:lnTo>
                  <a:pt x="50241" y="15176"/>
                </a:lnTo>
                <a:lnTo>
                  <a:pt x="37071" y="22377"/>
                </a:lnTo>
                <a:lnTo>
                  <a:pt x="41427" y="25488"/>
                </a:lnTo>
                <a:lnTo>
                  <a:pt x="62102" y="14249"/>
                </a:lnTo>
                <a:lnTo>
                  <a:pt x="62102" y="11239"/>
                </a:lnTo>
                <a:lnTo>
                  <a:pt x="41427" y="0"/>
                </a:lnTo>
                <a:close/>
              </a:path>
            </a:pathLst>
          </a:custGeom>
          <a:solidFill>
            <a:srgbClr val="231F20"/>
          </a:solidFill>
        </p:spPr>
        <p:txBody>
          <a:bodyPr wrap="square" lIns="0" tIns="0" rIns="0" bIns="0" rtlCol="0">
            <a:prstTxWarp prst="textNoShape">
              <a:avLst/>
            </a:prstTxWarp>
            <a:noAutofit/>
          </a:bodyPr>
          <a:lstStyle/>
          <a:p>
            <a:endParaRPr lang="pt-BR"/>
          </a:p>
        </p:txBody>
      </p:sp>
      <p:sp>
        <p:nvSpPr>
          <p:cNvPr id="26" name="Rectangle 21">
            <a:extLst>
              <a:ext uri="{FF2B5EF4-FFF2-40B4-BE49-F238E27FC236}">
                <a16:creationId xmlns:a16="http://schemas.microsoft.com/office/drawing/2014/main" id="{AE29DA81-51B5-0946-1FC5-444E26B5B9E7}"/>
              </a:ext>
            </a:extLst>
          </p:cNvPr>
          <p:cNvSpPr>
            <a:spLocks noChangeArrowheads="1"/>
          </p:cNvSpPr>
          <p:nvPr/>
        </p:nvSpPr>
        <p:spPr bwMode="auto">
          <a:xfrm>
            <a:off x="125506" y="3121868"/>
            <a:ext cx="5970494" cy="144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pt-BR" altLang="pt-BR" sz="2200" b="0" i="0" u="none" strike="noStrike" cap="none" normalizeH="0" baseline="0" dirty="0">
                <a:ln>
                  <a:noFill/>
                </a:ln>
                <a:solidFill>
                  <a:srgbClr val="231F20"/>
                </a:solidFill>
                <a:effectLst/>
                <a:latin typeface="Arial Narrow" panose="020B0606020202030204" pitchFamily="34" charset="0"/>
                <a:ea typeface="Calibri" panose="020F0502020204030204" pitchFamily="34" charset="0"/>
              </a:rPr>
              <a:t>( ) A cada ponto de uma linha de força magnética está associado um vetor campo magnético B.</a:t>
            </a:r>
            <a:endParaRPr kumimoji="0" lang="pt-BR" altLang="pt-BR" sz="2200" b="0" i="0" u="none" strike="noStrike" cap="none" normalizeH="0" baseline="0" dirty="0">
              <a:ln>
                <a:noFill/>
              </a:ln>
              <a:solidFill>
                <a:schemeClr val="tx1"/>
              </a:solidFill>
              <a:effectLst/>
              <a:latin typeface="Arial Narrow" panose="020B0606020202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pt-BR" altLang="pt-BR" sz="2200" b="0" i="0" u="none" strike="noStrike" cap="none" normalizeH="0" baseline="0" dirty="0">
                <a:ln>
                  <a:noFill/>
                </a:ln>
                <a:solidFill>
                  <a:srgbClr val="231F20"/>
                </a:solidFill>
                <a:effectLst/>
                <a:latin typeface="Arial Narrow" panose="020B0606020202030204" pitchFamily="34" charset="0"/>
                <a:ea typeface="Calibri" panose="020F0502020204030204" pitchFamily="34" charset="0"/>
              </a:rPr>
              <a:t>( ) Onde estão mais afastadas, o campo magnético é mais intenso e, onde estão mais próximas, é mais fraco</a:t>
            </a:r>
            <a:r>
              <a:rPr kumimoji="0" lang="pt-BR" altLang="pt-BR" sz="1200" b="0" i="0" u="none" strike="noStrike" cap="none" normalizeH="0" baseline="0" dirty="0">
                <a:ln>
                  <a:noFill/>
                </a:ln>
                <a:solidFill>
                  <a:srgbClr val="231F20"/>
                </a:solidFill>
                <a:effectLst/>
                <a:latin typeface="Arial Narrow" panose="020B0606020202030204" pitchFamily="34" charset="0"/>
                <a:ea typeface="Calibri" panose="020F0502020204030204" pitchFamily="34" charset="0"/>
              </a:rPr>
              <a:t>.</a:t>
            </a:r>
            <a:endParaRPr kumimoji="0" lang="pt-BR" altLang="pt-BR" sz="1800" b="0" i="0" u="none" strike="noStrike" cap="none" normalizeH="0" baseline="0" dirty="0">
              <a:ln>
                <a:noFill/>
              </a:ln>
              <a:solidFill>
                <a:schemeClr val="tx1"/>
              </a:solidFill>
              <a:effectLst/>
              <a:latin typeface="Arial" panose="020B0604020202020204" pitchFamily="34" charset="0"/>
            </a:endParaRPr>
          </a:p>
        </p:txBody>
      </p:sp>
      <p:pic>
        <p:nvPicPr>
          <p:cNvPr id="28" name="Imagem 27">
            <a:extLst>
              <a:ext uri="{FF2B5EF4-FFF2-40B4-BE49-F238E27FC236}">
                <a16:creationId xmlns:a16="http://schemas.microsoft.com/office/drawing/2014/main" id="{17209923-63CF-042C-46A6-739721AEBE92}"/>
              </a:ext>
            </a:extLst>
          </p:cNvPr>
          <p:cNvPicPr>
            <a:picLocks noChangeAspect="1"/>
          </p:cNvPicPr>
          <p:nvPr/>
        </p:nvPicPr>
        <p:blipFill>
          <a:blip r:embed="rId2"/>
          <a:stretch>
            <a:fillRect/>
          </a:stretch>
        </p:blipFill>
        <p:spPr>
          <a:xfrm>
            <a:off x="6957415" y="553305"/>
            <a:ext cx="4534533" cy="504895"/>
          </a:xfrm>
          <a:prstGeom prst="rect">
            <a:avLst/>
          </a:prstGeom>
        </p:spPr>
      </p:pic>
      <p:sp>
        <p:nvSpPr>
          <p:cNvPr id="30" name="CaixaDeTexto 29">
            <a:extLst>
              <a:ext uri="{FF2B5EF4-FFF2-40B4-BE49-F238E27FC236}">
                <a16:creationId xmlns:a16="http://schemas.microsoft.com/office/drawing/2014/main" id="{20FF0BF9-126A-A4C6-4267-93ECC09CFF19}"/>
              </a:ext>
            </a:extLst>
          </p:cNvPr>
          <p:cNvSpPr txBox="1"/>
          <p:nvPr/>
        </p:nvSpPr>
        <p:spPr>
          <a:xfrm>
            <a:off x="6247879" y="1028538"/>
            <a:ext cx="5818617" cy="5633209"/>
          </a:xfrm>
          <a:prstGeom prst="rect">
            <a:avLst/>
          </a:prstGeom>
          <a:noFill/>
        </p:spPr>
        <p:txBody>
          <a:bodyPr wrap="square">
            <a:spAutoFit/>
          </a:bodyPr>
          <a:lstStyle/>
          <a:p>
            <a:pPr algn="just">
              <a:spcBef>
                <a:spcPts val="1105"/>
              </a:spcBef>
            </a:pPr>
            <a:r>
              <a:rPr lang="pt-BR" sz="2200" b="1" spc="-20" dirty="0">
                <a:solidFill>
                  <a:srgbClr val="231F20"/>
                </a:solidFill>
                <a:effectLst/>
                <a:latin typeface="Arial Narrow" panose="020B0606020202030204" pitchFamily="34" charset="0"/>
                <a:ea typeface="Calibri" panose="020F0502020204030204" pitchFamily="34" charset="0"/>
              </a:rPr>
              <a:t>14. (Mackenzie</a:t>
            </a:r>
            <a:r>
              <a:rPr lang="pt-BR" sz="2200" b="1" spc="-125" dirty="0">
                <a:solidFill>
                  <a:srgbClr val="231F20"/>
                </a:solidFill>
                <a:effectLst/>
                <a:latin typeface="Arial Narrow" panose="020B0606020202030204" pitchFamily="34" charset="0"/>
                <a:ea typeface="Calibri" panose="020F0502020204030204" pitchFamily="34" charset="0"/>
              </a:rPr>
              <a:t> </a:t>
            </a:r>
            <a:r>
              <a:rPr lang="pt-BR" sz="2200" b="1" spc="-20" dirty="0">
                <a:solidFill>
                  <a:srgbClr val="231F20"/>
                </a:solidFill>
                <a:effectLst/>
                <a:latin typeface="Arial Narrow" panose="020B0606020202030204" pitchFamily="34" charset="0"/>
                <a:ea typeface="Calibri" panose="020F0502020204030204" pitchFamily="34" charset="0"/>
              </a:rPr>
              <a:t>–</a:t>
            </a:r>
            <a:r>
              <a:rPr lang="pt-BR" sz="2200" b="1" spc="-130" dirty="0">
                <a:solidFill>
                  <a:srgbClr val="231F20"/>
                </a:solidFill>
                <a:effectLst/>
                <a:latin typeface="Arial Narrow" panose="020B0606020202030204" pitchFamily="34" charset="0"/>
                <a:ea typeface="Calibri" panose="020F0502020204030204" pitchFamily="34" charset="0"/>
              </a:rPr>
              <a:t> </a:t>
            </a:r>
            <a:r>
              <a:rPr lang="pt-BR" sz="2200" b="1" spc="-20" dirty="0">
                <a:solidFill>
                  <a:srgbClr val="231F20"/>
                </a:solidFill>
                <a:effectLst/>
                <a:latin typeface="Arial Narrow" panose="020B0606020202030204" pitchFamily="34" charset="0"/>
                <a:ea typeface="Calibri" panose="020F0502020204030204" pitchFamily="34" charset="0"/>
              </a:rPr>
              <a:t>SP</a:t>
            </a:r>
            <a:r>
              <a:rPr lang="pt-BR" sz="2200" b="1" spc="-125" dirty="0">
                <a:solidFill>
                  <a:srgbClr val="231F20"/>
                </a:solidFill>
                <a:effectLst/>
                <a:latin typeface="Arial Narrow" panose="020B0606020202030204" pitchFamily="34" charset="0"/>
                <a:ea typeface="Calibri" panose="020F0502020204030204" pitchFamily="34" charset="0"/>
              </a:rPr>
              <a:t> </a:t>
            </a:r>
            <a:r>
              <a:rPr lang="pt-BR" sz="2200" b="1" spc="-20" dirty="0">
                <a:solidFill>
                  <a:srgbClr val="231F20"/>
                </a:solidFill>
                <a:effectLst/>
                <a:latin typeface="Arial Narrow" panose="020B0606020202030204" pitchFamily="34" charset="0"/>
                <a:ea typeface="Calibri" panose="020F0502020204030204" pitchFamily="34" charset="0"/>
              </a:rPr>
              <a:t>2018)</a:t>
            </a:r>
            <a:r>
              <a:rPr lang="pt-BR" sz="2200" b="1" spc="-130" dirty="0">
                <a:solidFill>
                  <a:srgbClr val="231F20"/>
                </a:solidFill>
                <a:effectLst/>
                <a:latin typeface="Arial Narrow" panose="020B0606020202030204" pitchFamily="34" charset="0"/>
                <a:ea typeface="Calibri" panose="020F0502020204030204" pitchFamily="34" charset="0"/>
              </a:rPr>
              <a:t> </a:t>
            </a:r>
            <a:r>
              <a:rPr lang="pt-BR" sz="2200" spc="-20" dirty="0">
                <a:solidFill>
                  <a:srgbClr val="231F20"/>
                </a:solidFill>
                <a:effectLst/>
                <a:latin typeface="Arial Narrow" panose="020B0606020202030204" pitchFamily="34" charset="0"/>
                <a:ea typeface="Calibri" panose="020F0502020204030204" pitchFamily="34" charset="0"/>
              </a:rPr>
              <a:t>Considere</a:t>
            </a:r>
            <a:r>
              <a:rPr lang="pt-BR" sz="2200" spc="-145" dirty="0">
                <a:solidFill>
                  <a:srgbClr val="231F20"/>
                </a:solidFill>
                <a:effectLst/>
                <a:latin typeface="Arial Narrow" panose="020B0606020202030204" pitchFamily="34" charset="0"/>
                <a:ea typeface="Calibri" panose="020F0502020204030204" pitchFamily="34" charset="0"/>
              </a:rPr>
              <a:t> </a:t>
            </a:r>
            <a:r>
              <a:rPr lang="pt-BR" sz="2200" spc="-20" dirty="0">
                <a:solidFill>
                  <a:srgbClr val="231F20"/>
                </a:solidFill>
                <a:effectLst/>
                <a:latin typeface="Arial Narrow" panose="020B0606020202030204" pitchFamily="34" charset="0"/>
                <a:ea typeface="Calibri" panose="020F0502020204030204" pitchFamily="34" charset="0"/>
              </a:rPr>
              <a:t>as</a:t>
            </a:r>
            <a:r>
              <a:rPr lang="pt-BR" sz="2200" spc="-140" dirty="0">
                <a:solidFill>
                  <a:srgbClr val="231F20"/>
                </a:solidFill>
                <a:effectLst/>
                <a:latin typeface="Arial Narrow" panose="020B0606020202030204" pitchFamily="34" charset="0"/>
                <a:ea typeface="Calibri" panose="020F0502020204030204" pitchFamily="34" charset="0"/>
              </a:rPr>
              <a:t> </a:t>
            </a:r>
            <a:r>
              <a:rPr lang="pt-BR" sz="2200" spc="-20" dirty="0">
                <a:solidFill>
                  <a:srgbClr val="231F20"/>
                </a:solidFill>
                <a:effectLst/>
                <a:latin typeface="Arial Narrow" panose="020B0606020202030204" pitchFamily="34" charset="0"/>
                <a:ea typeface="Calibri" panose="020F0502020204030204" pitchFamily="34" charset="0"/>
              </a:rPr>
              <a:t>seguintes</a:t>
            </a:r>
            <a:r>
              <a:rPr lang="pt-BR" sz="2200" spc="-145" dirty="0">
                <a:solidFill>
                  <a:srgbClr val="231F20"/>
                </a:solidFill>
                <a:effectLst/>
                <a:latin typeface="Arial Narrow" panose="020B0606020202030204" pitchFamily="34" charset="0"/>
                <a:ea typeface="Calibri" panose="020F0502020204030204" pitchFamily="34" charset="0"/>
              </a:rPr>
              <a:t> </a:t>
            </a:r>
            <a:r>
              <a:rPr lang="pt-BR" sz="2200" spc="-20" dirty="0">
                <a:solidFill>
                  <a:srgbClr val="231F20"/>
                </a:solidFill>
                <a:effectLst/>
                <a:latin typeface="Arial Narrow" panose="020B0606020202030204" pitchFamily="34" charset="0"/>
                <a:ea typeface="Calibri" panose="020F0502020204030204" pitchFamily="34" charset="0"/>
              </a:rPr>
              <a:t>afirmações.</a:t>
            </a:r>
            <a:endParaRPr lang="pt-BR" sz="2200" dirty="0">
              <a:effectLst/>
              <a:latin typeface="Arial Narrow" panose="020B0606020202030204" pitchFamily="34" charset="0"/>
              <a:ea typeface="Calibri" panose="020F0502020204030204" pitchFamily="34" charset="0"/>
            </a:endParaRPr>
          </a:p>
          <a:p>
            <a:pPr marL="342900" marR="24130" lvl="0" indent="-342900" algn="just" fontAlgn="auto">
              <a:lnSpc>
                <a:spcPct val="97000"/>
              </a:lnSpc>
              <a:spcBef>
                <a:spcPts val="420"/>
              </a:spcBef>
              <a:spcAft>
                <a:spcPts val="800"/>
              </a:spcAft>
              <a:buClr>
                <a:srgbClr val="231F20"/>
              </a:buClr>
              <a:buSzPts val="1200"/>
              <a:buFont typeface="Arial Narrow" panose="020B0606020202030204" pitchFamily="34" charset="0"/>
              <a:buAutoNum type="romanUcPeriod"/>
              <a:tabLst>
                <a:tab pos="411480" algn="l"/>
                <a:tab pos="412750" algn="l"/>
              </a:tabLst>
            </a:pPr>
            <a:r>
              <a:rPr lang="pt-BR" sz="2200" spc="-30" dirty="0">
                <a:solidFill>
                  <a:srgbClr val="231F20"/>
                </a:solidFill>
                <a:effectLst/>
                <a:latin typeface="Arial Narrow" panose="020B0606020202030204" pitchFamily="34" charset="0"/>
                <a:ea typeface="Tahoma" panose="020B0604030504040204" pitchFamily="34" charset="0"/>
                <a:cs typeface="Tahoma" panose="020B0604030504040204" pitchFamily="34" charset="0"/>
              </a:rPr>
              <a:t>A</a:t>
            </a:r>
            <a:r>
              <a:rPr lang="pt-BR" sz="2200" spc="-45" dirty="0">
                <a:solidFill>
                  <a:srgbClr val="231F20"/>
                </a:solidFill>
                <a:effectLst/>
                <a:latin typeface="Arial Narrow" panose="020B0606020202030204" pitchFamily="34" charset="0"/>
                <a:ea typeface="Tahoma" panose="020B0604030504040204" pitchFamily="34" charset="0"/>
                <a:cs typeface="Tahoma" panose="020B0604030504040204" pitchFamily="34" charset="0"/>
              </a:rPr>
              <a:t> </a:t>
            </a:r>
            <a:r>
              <a:rPr lang="pt-BR" sz="2200" spc="-30" dirty="0">
                <a:solidFill>
                  <a:srgbClr val="231F20"/>
                </a:solidFill>
                <a:effectLst/>
                <a:latin typeface="Arial Narrow" panose="020B0606020202030204" pitchFamily="34" charset="0"/>
                <a:ea typeface="Tahoma" panose="020B0604030504040204" pitchFamily="34" charset="0"/>
                <a:cs typeface="Tahoma" panose="020B0604030504040204" pitchFamily="34" charset="0"/>
              </a:rPr>
              <a:t>denominação</a:t>
            </a:r>
            <a:r>
              <a:rPr lang="pt-BR" sz="2200" spc="-45" dirty="0">
                <a:solidFill>
                  <a:srgbClr val="231F20"/>
                </a:solidFill>
                <a:effectLst/>
                <a:latin typeface="Arial Narrow" panose="020B0606020202030204" pitchFamily="34" charset="0"/>
                <a:ea typeface="Tahoma" panose="020B0604030504040204" pitchFamily="34" charset="0"/>
                <a:cs typeface="Tahoma" panose="020B0604030504040204" pitchFamily="34" charset="0"/>
              </a:rPr>
              <a:t> </a:t>
            </a:r>
            <a:r>
              <a:rPr lang="pt-BR" sz="2200" spc="-30" dirty="0">
                <a:solidFill>
                  <a:srgbClr val="231F20"/>
                </a:solidFill>
                <a:effectLst/>
                <a:latin typeface="Arial Narrow" panose="020B0606020202030204" pitchFamily="34" charset="0"/>
                <a:ea typeface="Tahoma" panose="020B0604030504040204" pitchFamily="34" charset="0"/>
                <a:cs typeface="Tahoma" panose="020B0604030504040204" pitchFamily="34" charset="0"/>
              </a:rPr>
              <a:t>de</a:t>
            </a:r>
            <a:r>
              <a:rPr lang="pt-BR" sz="2200" spc="-45" dirty="0">
                <a:solidFill>
                  <a:srgbClr val="231F20"/>
                </a:solidFill>
                <a:effectLst/>
                <a:latin typeface="Arial Narrow" panose="020B0606020202030204" pitchFamily="34" charset="0"/>
                <a:ea typeface="Tahoma" panose="020B0604030504040204" pitchFamily="34" charset="0"/>
                <a:cs typeface="Tahoma" panose="020B0604030504040204" pitchFamily="34" charset="0"/>
              </a:rPr>
              <a:t> </a:t>
            </a:r>
            <a:r>
              <a:rPr lang="pt-BR" sz="2200" spc="-30" dirty="0">
                <a:solidFill>
                  <a:srgbClr val="231F20"/>
                </a:solidFill>
                <a:effectLst/>
                <a:latin typeface="Arial Narrow" panose="020B0606020202030204" pitchFamily="34" charset="0"/>
                <a:ea typeface="Tahoma" panose="020B0604030504040204" pitchFamily="34" charset="0"/>
                <a:cs typeface="Tahoma" panose="020B0604030504040204" pitchFamily="34" charset="0"/>
              </a:rPr>
              <a:t>Polo</a:t>
            </a:r>
            <a:r>
              <a:rPr lang="pt-BR" sz="2200" spc="-45" dirty="0">
                <a:solidFill>
                  <a:srgbClr val="231F20"/>
                </a:solidFill>
                <a:effectLst/>
                <a:latin typeface="Arial Narrow" panose="020B0606020202030204" pitchFamily="34" charset="0"/>
                <a:ea typeface="Tahoma" panose="020B0604030504040204" pitchFamily="34" charset="0"/>
                <a:cs typeface="Tahoma" panose="020B0604030504040204" pitchFamily="34" charset="0"/>
              </a:rPr>
              <a:t> </a:t>
            </a:r>
            <a:r>
              <a:rPr lang="pt-BR" sz="2200" spc="-30" dirty="0">
                <a:solidFill>
                  <a:srgbClr val="231F20"/>
                </a:solidFill>
                <a:effectLst/>
                <a:latin typeface="Arial Narrow" panose="020B0606020202030204" pitchFamily="34" charset="0"/>
                <a:ea typeface="Tahoma" panose="020B0604030504040204" pitchFamily="34" charset="0"/>
                <a:cs typeface="Tahoma" panose="020B0604030504040204" pitchFamily="34" charset="0"/>
              </a:rPr>
              <a:t>Norte</a:t>
            </a:r>
            <a:r>
              <a:rPr lang="pt-BR" sz="2200" spc="-45" dirty="0">
                <a:solidFill>
                  <a:srgbClr val="231F20"/>
                </a:solidFill>
                <a:effectLst/>
                <a:latin typeface="Arial Narrow" panose="020B0606020202030204" pitchFamily="34" charset="0"/>
                <a:ea typeface="Tahoma" panose="020B0604030504040204" pitchFamily="34" charset="0"/>
                <a:cs typeface="Tahoma" panose="020B0604030504040204" pitchFamily="34" charset="0"/>
              </a:rPr>
              <a:t> </a:t>
            </a:r>
            <a:r>
              <a:rPr lang="pt-BR" sz="2200" spc="-30" dirty="0">
                <a:solidFill>
                  <a:srgbClr val="231F20"/>
                </a:solidFill>
                <a:effectLst/>
                <a:latin typeface="Arial Narrow" panose="020B0606020202030204" pitchFamily="34" charset="0"/>
                <a:ea typeface="Tahoma" panose="020B0604030504040204" pitchFamily="34" charset="0"/>
                <a:cs typeface="Tahoma" panose="020B0604030504040204" pitchFamily="34" charset="0"/>
              </a:rPr>
              <a:t>do</a:t>
            </a:r>
            <a:r>
              <a:rPr lang="pt-BR" sz="2200" spc="-45" dirty="0">
                <a:solidFill>
                  <a:srgbClr val="231F20"/>
                </a:solidFill>
                <a:effectLst/>
                <a:latin typeface="Arial Narrow" panose="020B0606020202030204" pitchFamily="34" charset="0"/>
                <a:ea typeface="Tahoma" panose="020B0604030504040204" pitchFamily="34" charset="0"/>
                <a:cs typeface="Tahoma" panose="020B0604030504040204" pitchFamily="34" charset="0"/>
              </a:rPr>
              <a:t> </a:t>
            </a:r>
            <a:r>
              <a:rPr lang="pt-BR" sz="2200" spc="-30" dirty="0">
                <a:solidFill>
                  <a:srgbClr val="231F20"/>
                </a:solidFill>
                <a:effectLst/>
                <a:latin typeface="Arial Narrow" panose="020B0606020202030204" pitchFamily="34" charset="0"/>
                <a:ea typeface="Tahoma" panose="020B0604030504040204" pitchFamily="34" charset="0"/>
                <a:cs typeface="Tahoma" panose="020B0604030504040204" pitchFamily="34" charset="0"/>
              </a:rPr>
              <a:t>ímã</a:t>
            </a:r>
            <a:r>
              <a:rPr lang="pt-BR" sz="2200" spc="-45" dirty="0">
                <a:solidFill>
                  <a:srgbClr val="231F20"/>
                </a:solidFill>
                <a:effectLst/>
                <a:latin typeface="Arial Narrow" panose="020B0606020202030204" pitchFamily="34" charset="0"/>
                <a:ea typeface="Tahoma" panose="020B0604030504040204" pitchFamily="34" charset="0"/>
                <a:cs typeface="Tahoma" panose="020B0604030504040204" pitchFamily="34" charset="0"/>
              </a:rPr>
              <a:t> </a:t>
            </a:r>
            <a:r>
              <a:rPr lang="pt-BR" sz="2200" spc="-30" dirty="0">
                <a:solidFill>
                  <a:srgbClr val="231F20"/>
                </a:solidFill>
                <a:effectLst/>
                <a:latin typeface="Arial Narrow" panose="020B0606020202030204" pitchFamily="34" charset="0"/>
                <a:ea typeface="Tahoma" panose="020B0604030504040204" pitchFamily="34" charset="0"/>
                <a:cs typeface="Tahoma" panose="020B0604030504040204" pitchFamily="34" charset="0"/>
              </a:rPr>
              <a:t>é</a:t>
            </a:r>
            <a:r>
              <a:rPr lang="pt-BR" sz="2200" spc="-45" dirty="0">
                <a:solidFill>
                  <a:srgbClr val="231F20"/>
                </a:solidFill>
                <a:effectLst/>
                <a:latin typeface="Arial Narrow" panose="020B0606020202030204" pitchFamily="34" charset="0"/>
                <a:ea typeface="Tahoma" panose="020B0604030504040204" pitchFamily="34" charset="0"/>
                <a:cs typeface="Tahoma" panose="020B0604030504040204" pitchFamily="34" charset="0"/>
              </a:rPr>
              <a:t> </a:t>
            </a:r>
            <a:r>
              <a:rPr lang="pt-BR" sz="2200" spc="-30" dirty="0">
                <a:solidFill>
                  <a:srgbClr val="231F20"/>
                </a:solidFill>
                <a:effectLst/>
                <a:latin typeface="Arial Narrow" panose="020B0606020202030204" pitchFamily="34" charset="0"/>
                <a:ea typeface="Tahoma" panose="020B0604030504040204" pitchFamily="34" charset="0"/>
                <a:cs typeface="Tahoma" panose="020B0604030504040204" pitchFamily="34" charset="0"/>
              </a:rPr>
              <a:t>a</a:t>
            </a:r>
            <a:r>
              <a:rPr lang="pt-BR" sz="2200" spc="-45" dirty="0">
                <a:solidFill>
                  <a:srgbClr val="231F20"/>
                </a:solidFill>
                <a:effectLst/>
                <a:latin typeface="Arial Narrow" panose="020B0606020202030204" pitchFamily="34" charset="0"/>
                <a:ea typeface="Tahoma" panose="020B0604030504040204" pitchFamily="34" charset="0"/>
                <a:cs typeface="Tahoma" panose="020B0604030504040204" pitchFamily="34" charset="0"/>
              </a:rPr>
              <a:t> </a:t>
            </a:r>
            <a:r>
              <a:rPr lang="pt-BR" sz="2200" spc="-30" dirty="0">
                <a:solidFill>
                  <a:srgbClr val="231F20"/>
                </a:solidFill>
                <a:effectLst/>
                <a:latin typeface="Arial Narrow" panose="020B0606020202030204" pitchFamily="34" charset="0"/>
                <a:ea typeface="Tahoma" panose="020B0604030504040204" pitchFamily="34" charset="0"/>
                <a:cs typeface="Tahoma" panose="020B0604030504040204" pitchFamily="34" charset="0"/>
              </a:rPr>
              <a:t>região</a:t>
            </a:r>
            <a:r>
              <a:rPr lang="pt-BR" sz="2200" spc="-45" dirty="0">
                <a:solidFill>
                  <a:srgbClr val="231F20"/>
                </a:solidFill>
                <a:effectLst/>
                <a:latin typeface="Arial Narrow" panose="020B0606020202030204" pitchFamily="34" charset="0"/>
                <a:ea typeface="Tahoma" panose="020B0604030504040204" pitchFamily="34" charset="0"/>
                <a:cs typeface="Tahoma" panose="020B0604030504040204" pitchFamily="34" charset="0"/>
              </a:rPr>
              <a:t> </a:t>
            </a:r>
            <a:r>
              <a:rPr lang="pt-BR" sz="2200" spc="-30" dirty="0">
                <a:solidFill>
                  <a:srgbClr val="231F20"/>
                </a:solidFill>
                <a:effectLst/>
                <a:latin typeface="Arial Narrow" panose="020B0606020202030204" pitchFamily="34" charset="0"/>
                <a:ea typeface="Tahoma" panose="020B0604030504040204" pitchFamily="34" charset="0"/>
                <a:cs typeface="Tahoma" panose="020B0604030504040204" pitchFamily="34" charset="0"/>
              </a:rPr>
              <a:t>que </a:t>
            </a:r>
            <a:r>
              <a:rPr lang="pt-BR" sz="2200" spc="-50" dirty="0">
                <a:solidFill>
                  <a:srgbClr val="231F20"/>
                </a:solidFill>
                <a:effectLst/>
                <a:latin typeface="Arial Narrow" panose="020B0606020202030204" pitchFamily="34" charset="0"/>
                <a:ea typeface="Tahoma" panose="020B0604030504040204" pitchFamily="34" charset="0"/>
                <a:cs typeface="Tahoma" panose="020B0604030504040204" pitchFamily="34" charset="0"/>
              </a:rPr>
              <a:t>se</a:t>
            </a:r>
            <a:r>
              <a:rPr lang="pt-BR" sz="2200" spc="-30" dirty="0">
                <a:solidFill>
                  <a:srgbClr val="231F20"/>
                </a:solidFill>
                <a:effectLst/>
                <a:latin typeface="Arial Narrow" panose="020B0606020202030204" pitchFamily="34" charset="0"/>
                <a:ea typeface="Tahoma" panose="020B0604030504040204" pitchFamily="34" charset="0"/>
                <a:cs typeface="Tahoma" panose="020B0604030504040204" pitchFamily="34" charset="0"/>
              </a:rPr>
              <a:t> </a:t>
            </a:r>
            <a:r>
              <a:rPr lang="pt-BR" sz="2200" spc="-50" dirty="0">
                <a:solidFill>
                  <a:srgbClr val="231F20"/>
                </a:solidFill>
                <a:effectLst/>
                <a:latin typeface="Arial Narrow" panose="020B0606020202030204" pitchFamily="34" charset="0"/>
                <a:ea typeface="Tahoma" panose="020B0604030504040204" pitchFamily="34" charset="0"/>
                <a:cs typeface="Tahoma" panose="020B0604030504040204" pitchFamily="34" charset="0"/>
              </a:rPr>
              <a:t>volta</a:t>
            </a:r>
            <a:r>
              <a:rPr lang="pt-BR" sz="2200" spc="-30" dirty="0">
                <a:solidFill>
                  <a:srgbClr val="231F20"/>
                </a:solidFill>
                <a:effectLst/>
                <a:latin typeface="Arial Narrow" panose="020B0606020202030204" pitchFamily="34" charset="0"/>
                <a:ea typeface="Tahoma" panose="020B0604030504040204" pitchFamily="34" charset="0"/>
                <a:cs typeface="Tahoma" panose="020B0604030504040204" pitchFamily="34" charset="0"/>
              </a:rPr>
              <a:t> </a:t>
            </a:r>
            <a:r>
              <a:rPr lang="pt-BR" sz="2200" spc="-50" dirty="0">
                <a:solidFill>
                  <a:srgbClr val="231F20"/>
                </a:solidFill>
                <a:effectLst/>
                <a:latin typeface="Arial Narrow" panose="020B0606020202030204" pitchFamily="34" charset="0"/>
                <a:ea typeface="Tahoma" panose="020B0604030504040204" pitchFamily="34" charset="0"/>
                <a:cs typeface="Tahoma" panose="020B0604030504040204" pitchFamily="34" charset="0"/>
              </a:rPr>
              <a:t>para</a:t>
            </a:r>
            <a:r>
              <a:rPr lang="pt-BR" sz="2200" spc="-30" dirty="0">
                <a:solidFill>
                  <a:srgbClr val="231F20"/>
                </a:solidFill>
                <a:effectLst/>
                <a:latin typeface="Arial Narrow" panose="020B0606020202030204" pitchFamily="34" charset="0"/>
                <a:ea typeface="Tahoma" panose="020B0604030504040204" pitchFamily="34" charset="0"/>
                <a:cs typeface="Tahoma" panose="020B0604030504040204" pitchFamily="34" charset="0"/>
              </a:rPr>
              <a:t> </a:t>
            </a:r>
            <a:r>
              <a:rPr lang="pt-BR" sz="2200" spc="-50" dirty="0">
                <a:solidFill>
                  <a:srgbClr val="231F20"/>
                </a:solidFill>
                <a:effectLst/>
                <a:latin typeface="Arial Narrow" panose="020B0606020202030204" pitchFamily="34" charset="0"/>
                <a:ea typeface="Tahoma" panose="020B0604030504040204" pitchFamily="34" charset="0"/>
                <a:cs typeface="Tahoma" panose="020B0604030504040204" pitchFamily="34" charset="0"/>
              </a:rPr>
              <a:t>o</a:t>
            </a:r>
            <a:r>
              <a:rPr lang="pt-BR" sz="2200" spc="-30" dirty="0">
                <a:solidFill>
                  <a:srgbClr val="231F20"/>
                </a:solidFill>
                <a:effectLst/>
                <a:latin typeface="Arial Narrow" panose="020B0606020202030204" pitchFamily="34" charset="0"/>
                <a:ea typeface="Tahoma" panose="020B0604030504040204" pitchFamily="34" charset="0"/>
                <a:cs typeface="Tahoma" panose="020B0604030504040204" pitchFamily="34" charset="0"/>
              </a:rPr>
              <a:t> </a:t>
            </a:r>
            <a:r>
              <a:rPr lang="pt-BR" sz="2200" spc="-50" dirty="0">
                <a:solidFill>
                  <a:srgbClr val="231F20"/>
                </a:solidFill>
                <a:effectLst/>
                <a:latin typeface="Arial Narrow" panose="020B0606020202030204" pitchFamily="34" charset="0"/>
                <a:ea typeface="Tahoma" panose="020B0604030504040204" pitchFamily="34" charset="0"/>
                <a:cs typeface="Tahoma" panose="020B0604030504040204" pitchFamily="34" charset="0"/>
              </a:rPr>
              <a:t>Norte</a:t>
            </a:r>
            <a:r>
              <a:rPr lang="pt-BR" sz="2200" spc="-30" dirty="0">
                <a:solidFill>
                  <a:srgbClr val="231F20"/>
                </a:solidFill>
                <a:effectLst/>
                <a:latin typeface="Arial Narrow" panose="020B0606020202030204" pitchFamily="34" charset="0"/>
                <a:ea typeface="Tahoma" panose="020B0604030504040204" pitchFamily="34" charset="0"/>
                <a:cs typeface="Tahoma" panose="020B0604030504040204" pitchFamily="34" charset="0"/>
              </a:rPr>
              <a:t> </a:t>
            </a:r>
            <a:r>
              <a:rPr lang="pt-BR" sz="2200" spc="-50" dirty="0">
                <a:solidFill>
                  <a:srgbClr val="231F20"/>
                </a:solidFill>
                <a:effectLst/>
                <a:latin typeface="Arial Narrow" panose="020B0606020202030204" pitchFamily="34" charset="0"/>
                <a:ea typeface="Tahoma" panose="020B0604030504040204" pitchFamily="34" charset="0"/>
                <a:cs typeface="Tahoma" panose="020B0604030504040204" pitchFamily="34" charset="0"/>
              </a:rPr>
              <a:t>geográfico</a:t>
            </a:r>
            <a:r>
              <a:rPr lang="pt-BR" sz="2200" spc="-30" dirty="0">
                <a:solidFill>
                  <a:srgbClr val="231F20"/>
                </a:solidFill>
                <a:effectLst/>
                <a:latin typeface="Arial Narrow" panose="020B0606020202030204" pitchFamily="34" charset="0"/>
                <a:ea typeface="Tahoma" panose="020B0604030504040204" pitchFamily="34" charset="0"/>
                <a:cs typeface="Tahoma" panose="020B0604030504040204" pitchFamily="34" charset="0"/>
              </a:rPr>
              <a:t> </a:t>
            </a:r>
            <a:r>
              <a:rPr lang="pt-BR" sz="2200" spc="-50" dirty="0">
                <a:solidFill>
                  <a:srgbClr val="231F20"/>
                </a:solidFill>
                <a:effectLst/>
                <a:latin typeface="Arial Narrow" panose="020B0606020202030204" pitchFamily="34" charset="0"/>
                <a:ea typeface="Tahoma" panose="020B0604030504040204" pitchFamily="34" charset="0"/>
                <a:cs typeface="Tahoma" panose="020B0604030504040204" pitchFamily="34" charset="0"/>
              </a:rPr>
              <a:t>da</a:t>
            </a:r>
            <a:r>
              <a:rPr lang="pt-BR" sz="2200" spc="-30" dirty="0">
                <a:solidFill>
                  <a:srgbClr val="231F20"/>
                </a:solidFill>
                <a:effectLst/>
                <a:latin typeface="Arial Narrow" panose="020B0606020202030204" pitchFamily="34" charset="0"/>
                <a:ea typeface="Tahoma" panose="020B0604030504040204" pitchFamily="34" charset="0"/>
                <a:cs typeface="Tahoma" panose="020B0604030504040204" pitchFamily="34" charset="0"/>
              </a:rPr>
              <a:t> </a:t>
            </a:r>
            <a:r>
              <a:rPr lang="pt-BR" sz="2200" spc="-50" dirty="0">
                <a:solidFill>
                  <a:srgbClr val="231F20"/>
                </a:solidFill>
                <a:effectLst/>
                <a:latin typeface="Arial Narrow" panose="020B0606020202030204" pitchFamily="34" charset="0"/>
                <a:ea typeface="Tahoma" panose="020B0604030504040204" pitchFamily="34" charset="0"/>
                <a:cs typeface="Tahoma" panose="020B0604030504040204" pitchFamily="34" charset="0"/>
              </a:rPr>
              <a:t>Terra</a:t>
            </a:r>
            <a:r>
              <a:rPr lang="pt-BR" sz="2200" spc="-30" dirty="0">
                <a:solidFill>
                  <a:srgbClr val="231F20"/>
                </a:solidFill>
                <a:effectLst/>
                <a:latin typeface="Arial Narrow" panose="020B0606020202030204" pitchFamily="34" charset="0"/>
                <a:ea typeface="Tahoma" panose="020B0604030504040204" pitchFamily="34" charset="0"/>
                <a:cs typeface="Tahoma" panose="020B0604030504040204" pitchFamily="34" charset="0"/>
              </a:rPr>
              <a:t> </a:t>
            </a:r>
            <a:r>
              <a:rPr lang="pt-BR" sz="2200" spc="-50" dirty="0">
                <a:solidFill>
                  <a:srgbClr val="231F20"/>
                </a:solidFill>
                <a:effectLst/>
                <a:latin typeface="Arial Narrow" panose="020B0606020202030204" pitchFamily="34" charset="0"/>
                <a:ea typeface="Tahoma" panose="020B0604030504040204" pitchFamily="34" charset="0"/>
                <a:cs typeface="Tahoma" panose="020B0604030504040204" pitchFamily="34" charset="0"/>
              </a:rPr>
              <a:t>e</a:t>
            </a:r>
            <a:r>
              <a:rPr lang="pt-BR" sz="2200" spc="-30" dirty="0">
                <a:solidFill>
                  <a:srgbClr val="231F20"/>
                </a:solidFill>
                <a:effectLst/>
                <a:latin typeface="Arial Narrow" panose="020B0606020202030204" pitchFamily="34" charset="0"/>
                <a:ea typeface="Tahoma" panose="020B0604030504040204" pitchFamily="34" charset="0"/>
                <a:cs typeface="Tahoma" panose="020B0604030504040204" pitchFamily="34" charset="0"/>
              </a:rPr>
              <a:t> </a:t>
            </a:r>
            <a:r>
              <a:rPr lang="pt-BR" sz="2200" spc="-50" dirty="0">
                <a:solidFill>
                  <a:srgbClr val="231F20"/>
                </a:solidFill>
                <a:effectLst/>
                <a:latin typeface="Arial Narrow" panose="020B0606020202030204" pitchFamily="34" charset="0"/>
                <a:ea typeface="Tahoma" panose="020B0604030504040204" pitchFamily="34" charset="0"/>
                <a:cs typeface="Tahoma" panose="020B0604030504040204" pitchFamily="34" charset="0"/>
              </a:rPr>
              <a:t>o</a:t>
            </a:r>
            <a:r>
              <a:rPr lang="pt-BR" sz="2200" spc="-30" dirty="0">
                <a:solidFill>
                  <a:srgbClr val="231F20"/>
                </a:solidFill>
                <a:effectLst/>
                <a:latin typeface="Arial Narrow" panose="020B0606020202030204" pitchFamily="34" charset="0"/>
                <a:ea typeface="Tahoma" panose="020B0604030504040204" pitchFamily="34" charset="0"/>
                <a:cs typeface="Tahoma" panose="020B0604030504040204" pitchFamily="34" charset="0"/>
              </a:rPr>
              <a:t> </a:t>
            </a:r>
            <a:r>
              <a:rPr lang="pt-BR" sz="2200" spc="-50" dirty="0">
                <a:solidFill>
                  <a:srgbClr val="231F20"/>
                </a:solidFill>
                <a:effectLst/>
                <a:latin typeface="Arial Narrow" panose="020B0606020202030204" pitchFamily="34" charset="0"/>
                <a:ea typeface="Tahoma" panose="020B0604030504040204" pitchFamily="34" charset="0"/>
                <a:cs typeface="Tahoma" panose="020B0604030504040204" pitchFamily="34" charset="0"/>
              </a:rPr>
              <a:t>Polo</a:t>
            </a:r>
            <a:r>
              <a:rPr lang="pt-BR" sz="2200" spc="-30" dirty="0">
                <a:solidFill>
                  <a:srgbClr val="231F20"/>
                </a:solidFill>
                <a:effectLst/>
                <a:latin typeface="Arial Narrow" panose="020B0606020202030204" pitchFamily="34" charset="0"/>
                <a:ea typeface="Tahoma" panose="020B0604030504040204" pitchFamily="34" charset="0"/>
                <a:cs typeface="Tahoma" panose="020B0604030504040204" pitchFamily="34" charset="0"/>
              </a:rPr>
              <a:t> </a:t>
            </a:r>
            <a:r>
              <a:rPr lang="pt-BR" sz="2200" spc="-50" dirty="0">
                <a:solidFill>
                  <a:srgbClr val="231F20"/>
                </a:solidFill>
                <a:effectLst/>
                <a:latin typeface="Arial Narrow" panose="020B0606020202030204" pitchFamily="34" charset="0"/>
                <a:ea typeface="Tahoma" panose="020B0604030504040204" pitchFamily="34" charset="0"/>
                <a:cs typeface="Tahoma" panose="020B0604030504040204" pitchFamily="34" charset="0"/>
              </a:rPr>
              <a:t>Sul </a:t>
            </a:r>
            <a:r>
              <a:rPr lang="pt-BR" sz="2200" spc="0" dirty="0">
                <a:solidFill>
                  <a:srgbClr val="231F20"/>
                </a:solidFill>
                <a:effectLst/>
                <a:latin typeface="Arial Narrow" panose="020B0606020202030204" pitchFamily="34" charset="0"/>
                <a:ea typeface="Tahoma" panose="020B0604030504040204" pitchFamily="34" charset="0"/>
                <a:cs typeface="Tahoma" panose="020B0604030504040204" pitchFamily="34" charset="0"/>
              </a:rPr>
              <a:t>a</a:t>
            </a:r>
            <a:r>
              <a:rPr lang="pt-BR" sz="2200" spc="-140" dirty="0">
                <a:solidFill>
                  <a:srgbClr val="231F20"/>
                </a:solidFill>
                <a:effectLst/>
                <a:latin typeface="Arial Narrow" panose="020B0606020202030204" pitchFamily="34" charset="0"/>
                <a:ea typeface="Tahoma" panose="020B0604030504040204" pitchFamily="34" charset="0"/>
                <a:cs typeface="Tahoma" panose="020B0604030504040204" pitchFamily="34" charset="0"/>
              </a:rPr>
              <a:t> </a:t>
            </a:r>
            <a:r>
              <a:rPr lang="pt-BR" sz="2200" spc="0" dirty="0">
                <a:solidFill>
                  <a:srgbClr val="231F20"/>
                </a:solidFill>
                <a:effectLst/>
                <a:latin typeface="Arial Narrow" panose="020B0606020202030204" pitchFamily="34" charset="0"/>
                <a:ea typeface="Tahoma" panose="020B0604030504040204" pitchFamily="34" charset="0"/>
                <a:cs typeface="Tahoma" panose="020B0604030504040204" pitchFamily="34" charset="0"/>
              </a:rPr>
              <a:t>região</a:t>
            </a:r>
            <a:r>
              <a:rPr lang="pt-BR" sz="2200" spc="-140" dirty="0">
                <a:solidFill>
                  <a:srgbClr val="231F20"/>
                </a:solidFill>
                <a:effectLst/>
                <a:latin typeface="Arial Narrow" panose="020B0606020202030204" pitchFamily="34" charset="0"/>
                <a:ea typeface="Tahoma" panose="020B0604030504040204" pitchFamily="34" charset="0"/>
                <a:cs typeface="Tahoma" panose="020B0604030504040204" pitchFamily="34" charset="0"/>
              </a:rPr>
              <a:t> </a:t>
            </a:r>
            <a:r>
              <a:rPr lang="pt-BR" sz="2200" spc="0" dirty="0">
                <a:solidFill>
                  <a:srgbClr val="231F20"/>
                </a:solidFill>
                <a:effectLst/>
                <a:latin typeface="Arial Narrow" panose="020B0606020202030204" pitchFamily="34" charset="0"/>
                <a:ea typeface="Tahoma" panose="020B0604030504040204" pitchFamily="34" charset="0"/>
                <a:cs typeface="Tahoma" panose="020B0604030504040204" pitchFamily="34" charset="0"/>
              </a:rPr>
              <a:t>que</a:t>
            </a:r>
            <a:r>
              <a:rPr lang="pt-BR" sz="2200" spc="-140" dirty="0">
                <a:solidFill>
                  <a:srgbClr val="231F20"/>
                </a:solidFill>
                <a:effectLst/>
                <a:latin typeface="Arial Narrow" panose="020B0606020202030204" pitchFamily="34" charset="0"/>
                <a:ea typeface="Tahoma" panose="020B0604030504040204" pitchFamily="34" charset="0"/>
                <a:cs typeface="Tahoma" panose="020B0604030504040204" pitchFamily="34" charset="0"/>
              </a:rPr>
              <a:t> </a:t>
            </a:r>
            <a:r>
              <a:rPr lang="pt-BR" sz="2200" spc="0" dirty="0">
                <a:solidFill>
                  <a:srgbClr val="231F20"/>
                </a:solidFill>
                <a:effectLst/>
                <a:latin typeface="Arial Narrow" panose="020B0606020202030204" pitchFamily="34" charset="0"/>
                <a:ea typeface="Tahoma" panose="020B0604030504040204" pitchFamily="34" charset="0"/>
                <a:cs typeface="Tahoma" panose="020B0604030504040204" pitchFamily="34" charset="0"/>
              </a:rPr>
              <a:t>volta</a:t>
            </a:r>
            <a:r>
              <a:rPr lang="pt-BR" sz="2200" spc="-140" dirty="0">
                <a:solidFill>
                  <a:srgbClr val="231F20"/>
                </a:solidFill>
                <a:effectLst/>
                <a:latin typeface="Arial Narrow" panose="020B0606020202030204" pitchFamily="34" charset="0"/>
                <a:ea typeface="Tahoma" panose="020B0604030504040204" pitchFamily="34" charset="0"/>
                <a:cs typeface="Tahoma" panose="020B0604030504040204" pitchFamily="34" charset="0"/>
              </a:rPr>
              <a:t> </a:t>
            </a:r>
            <a:r>
              <a:rPr lang="pt-BR" sz="2200" spc="0" dirty="0">
                <a:solidFill>
                  <a:srgbClr val="231F20"/>
                </a:solidFill>
                <a:effectLst/>
                <a:latin typeface="Arial Narrow" panose="020B0606020202030204" pitchFamily="34" charset="0"/>
                <a:ea typeface="Tahoma" panose="020B0604030504040204" pitchFamily="34" charset="0"/>
                <a:cs typeface="Tahoma" panose="020B0604030504040204" pitchFamily="34" charset="0"/>
              </a:rPr>
              <a:t>para</a:t>
            </a:r>
            <a:r>
              <a:rPr lang="pt-BR" sz="2200" spc="-140" dirty="0">
                <a:solidFill>
                  <a:srgbClr val="231F20"/>
                </a:solidFill>
                <a:effectLst/>
                <a:latin typeface="Arial Narrow" panose="020B0606020202030204" pitchFamily="34" charset="0"/>
                <a:ea typeface="Tahoma" panose="020B0604030504040204" pitchFamily="34" charset="0"/>
                <a:cs typeface="Tahoma" panose="020B0604030504040204" pitchFamily="34" charset="0"/>
              </a:rPr>
              <a:t> </a:t>
            </a:r>
            <a:r>
              <a:rPr lang="pt-BR" sz="2200" spc="0" dirty="0">
                <a:solidFill>
                  <a:srgbClr val="231F20"/>
                </a:solidFill>
                <a:effectLst/>
                <a:latin typeface="Arial Narrow" panose="020B0606020202030204" pitchFamily="34" charset="0"/>
                <a:ea typeface="Tahoma" panose="020B0604030504040204" pitchFamily="34" charset="0"/>
                <a:cs typeface="Tahoma" panose="020B0604030504040204" pitchFamily="34" charset="0"/>
              </a:rPr>
              <a:t>o</a:t>
            </a:r>
            <a:r>
              <a:rPr lang="pt-BR" sz="2200" spc="-140" dirty="0">
                <a:solidFill>
                  <a:srgbClr val="231F20"/>
                </a:solidFill>
                <a:effectLst/>
                <a:latin typeface="Arial Narrow" panose="020B0606020202030204" pitchFamily="34" charset="0"/>
                <a:ea typeface="Tahoma" panose="020B0604030504040204" pitchFamily="34" charset="0"/>
                <a:cs typeface="Tahoma" panose="020B0604030504040204" pitchFamily="34" charset="0"/>
              </a:rPr>
              <a:t> </a:t>
            </a:r>
            <a:r>
              <a:rPr lang="pt-BR" sz="2200" spc="0" dirty="0">
                <a:solidFill>
                  <a:srgbClr val="231F20"/>
                </a:solidFill>
                <a:effectLst/>
                <a:latin typeface="Arial Narrow" panose="020B0606020202030204" pitchFamily="34" charset="0"/>
                <a:ea typeface="Tahoma" panose="020B0604030504040204" pitchFamily="34" charset="0"/>
                <a:cs typeface="Tahoma" panose="020B0604030504040204" pitchFamily="34" charset="0"/>
              </a:rPr>
              <a:t>Sul</a:t>
            </a:r>
            <a:r>
              <a:rPr lang="pt-BR" sz="2200" spc="-140" dirty="0">
                <a:solidFill>
                  <a:srgbClr val="231F20"/>
                </a:solidFill>
                <a:effectLst/>
                <a:latin typeface="Arial Narrow" panose="020B0606020202030204" pitchFamily="34" charset="0"/>
                <a:ea typeface="Tahoma" panose="020B0604030504040204" pitchFamily="34" charset="0"/>
                <a:cs typeface="Tahoma" panose="020B0604030504040204" pitchFamily="34" charset="0"/>
              </a:rPr>
              <a:t> </a:t>
            </a:r>
            <a:r>
              <a:rPr lang="pt-BR" sz="2200" spc="0" dirty="0">
                <a:solidFill>
                  <a:srgbClr val="231F20"/>
                </a:solidFill>
                <a:effectLst/>
                <a:latin typeface="Arial Narrow" panose="020B0606020202030204" pitchFamily="34" charset="0"/>
                <a:ea typeface="Tahoma" panose="020B0604030504040204" pitchFamily="34" charset="0"/>
                <a:cs typeface="Tahoma" panose="020B0604030504040204" pitchFamily="34" charset="0"/>
              </a:rPr>
              <a:t>geográfico</a:t>
            </a:r>
            <a:r>
              <a:rPr lang="pt-BR" sz="2200" spc="-140" dirty="0">
                <a:solidFill>
                  <a:srgbClr val="231F20"/>
                </a:solidFill>
                <a:effectLst/>
                <a:latin typeface="Arial Narrow" panose="020B0606020202030204" pitchFamily="34" charset="0"/>
                <a:ea typeface="Tahoma" panose="020B0604030504040204" pitchFamily="34" charset="0"/>
                <a:cs typeface="Tahoma" panose="020B0604030504040204" pitchFamily="34" charset="0"/>
              </a:rPr>
              <a:t> </a:t>
            </a:r>
            <a:r>
              <a:rPr lang="pt-BR" sz="2200" spc="0" dirty="0">
                <a:solidFill>
                  <a:srgbClr val="231F20"/>
                </a:solidFill>
                <a:effectLst/>
                <a:latin typeface="Arial Narrow" panose="020B0606020202030204" pitchFamily="34" charset="0"/>
                <a:ea typeface="Tahoma" panose="020B0604030504040204" pitchFamily="34" charset="0"/>
                <a:cs typeface="Tahoma" panose="020B0604030504040204" pitchFamily="34" charset="0"/>
              </a:rPr>
              <a:t>da</a:t>
            </a:r>
            <a:r>
              <a:rPr lang="pt-BR" sz="2200" spc="-140" dirty="0">
                <a:solidFill>
                  <a:srgbClr val="231F20"/>
                </a:solidFill>
                <a:effectLst/>
                <a:latin typeface="Arial Narrow" panose="020B0606020202030204" pitchFamily="34" charset="0"/>
                <a:ea typeface="Tahoma" panose="020B0604030504040204" pitchFamily="34" charset="0"/>
                <a:cs typeface="Tahoma" panose="020B0604030504040204" pitchFamily="34" charset="0"/>
              </a:rPr>
              <a:t> </a:t>
            </a:r>
            <a:r>
              <a:rPr lang="pt-BR" sz="2200" spc="0" dirty="0">
                <a:solidFill>
                  <a:srgbClr val="231F20"/>
                </a:solidFill>
                <a:effectLst/>
                <a:latin typeface="Arial Narrow" panose="020B0606020202030204" pitchFamily="34" charset="0"/>
                <a:ea typeface="Tahoma" panose="020B0604030504040204" pitchFamily="34" charset="0"/>
                <a:cs typeface="Tahoma" panose="020B0604030504040204" pitchFamily="34" charset="0"/>
              </a:rPr>
              <a:t>Terra.</a:t>
            </a:r>
            <a:endParaRPr lang="pt-BR" sz="2200" spc="0" dirty="0">
              <a:effectLst/>
              <a:latin typeface="Arial Narrow" panose="020B0606020202030204" pitchFamily="34" charset="0"/>
              <a:ea typeface="Tahoma" panose="020B0604030504040204" pitchFamily="34" charset="0"/>
              <a:cs typeface="Tahoma" panose="020B0604030504040204" pitchFamily="34" charset="0"/>
            </a:endParaRPr>
          </a:p>
          <a:p>
            <a:pPr marL="342900" marR="24765" lvl="0" indent="-342900" algn="just" fontAlgn="auto">
              <a:lnSpc>
                <a:spcPct val="97000"/>
              </a:lnSpc>
              <a:spcBef>
                <a:spcPts val="140"/>
              </a:spcBef>
              <a:spcAft>
                <a:spcPts val="800"/>
              </a:spcAft>
              <a:buClr>
                <a:srgbClr val="231F20"/>
              </a:buClr>
              <a:buSzPts val="1200"/>
              <a:buFont typeface="Arial Narrow" panose="020B0606020202030204" pitchFamily="34" charset="0"/>
              <a:buAutoNum type="romanUcPeriod"/>
              <a:tabLst>
                <a:tab pos="410845" algn="l"/>
                <a:tab pos="412750" algn="l"/>
              </a:tabLst>
            </a:pPr>
            <a:r>
              <a:rPr lang="pt-BR" sz="2200" spc="-20" dirty="0">
                <a:solidFill>
                  <a:srgbClr val="231F20"/>
                </a:solidFill>
                <a:effectLst/>
                <a:latin typeface="Arial Narrow" panose="020B0606020202030204" pitchFamily="34" charset="0"/>
                <a:ea typeface="Tahoma" panose="020B0604030504040204" pitchFamily="34" charset="0"/>
                <a:cs typeface="Tahoma" panose="020B0604030504040204" pitchFamily="34" charset="0"/>
              </a:rPr>
              <a:t>Ímãs</a:t>
            </a:r>
            <a:r>
              <a:rPr lang="pt-BR" sz="2200" spc="-70" dirty="0">
                <a:solidFill>
                  <a:srgbClr val="231F20"/>
                </a:solidFill>
                <a:effectLst/>
                <a:latin typeface="Arial Narrow" panose="020B0606020202030204" pitchFamily="34" charset="0"/>
                <a:ea typeface="Tahoma" panose="020B0604030504040204" pitchFamily="34" charset="0"/>
                <a:cs typeface="Tahoma" panose="020B0604030504040204" pitchFamily="34" charset="0"/>
              </a:rPr>
              <a:t> </a:t>
            </a:r>
            <a:r>
              <a:rPr lang="pt-BR" sz="2200" spc="-20" dirty="0">
                <a:solidFill>
                  <a:srgbClr val="231F20"/>
                </a:solidFill>
                <a:effectLst/>
                <a:latin typeface="Arial Narrow" panose="020B0606020202030204" pitchFamily="34" charset="0"/>
                <a:ea typeface="Tahoma" panose="020B0604030504040204" pitchFamily="34" charset="0"/>
                <a:cs typeface="Tahoma" panose="020B0604030504040204" pitchFamily="34" charset="0"/>
              </a:rPr>
              <a:t>naturais</a:t>
            </a:r>
            <a:r>
              <a:rPr lang="pt-BR" sz="2200" spc="-65" dirty="0">
                <a:solidFill>
                  <a:srgbClr val="231F20"/>
                </a:solidFill>
                <a:effectLst/>
                <a:latin typeface="Arial Narrow" panose="020B0606020202030204" pitchFamily="34" charset="0"/>
                <a:ea typeface="Tahoma" panose="020B0604030504040204" pitchFamily="34" charset="0"/>
                <a:cs typeface="Tahoma" panose="020B0604030504040204" pitchFamily="34" charset="0"/>
              </a:rPr>
              <a:t> </a:t>
            </a:r>
            <a:r>
              <a:rPr lang="pt-BR" sz="2200" spc="-20" dirty="0">
                <a:solidFill>
                  <a:srgbClr val="231F20"/>
                </a:solidFill>
                <a:effectLst/>
                <a:latin typeface="Arial Narrow" panose="020B0606020202030204" pitchFamily="34" charset="0"/>
                <a:ea typeface="Tahoma" panose="020B0604030504040204" pitchFamily="34" charset="0"/>
                <a:cs typeface="Tahoma" panose="020B0604030504040204" pitchFamily="34" charset="0"/>
              </a:rPr>
              <a:t>são</a:t>
            </a:r>
            <a:r>
              <a:rPr lang="pt-BR" sz="2200" spc="-65" dirty="0">
                <a:solidFill>
                  <a:srgbClr val="231F20"/>
                </a:solidFill>
                <a:effectLst/>
                <a:latin typeface="Arial Narrow" panose="020B0606020202030204" pitchFamily="34" charset="0"/>
                <a:ea typeface="Tahoma" panose="020B0604030504040204" pitchFamily="34" charset="0"/>
                <a:cs typeface="Tahoma" panose="020B0604030504040204" pitchFamily="34" charset="0"/>
              </a:rPr>
              <a:t> </a:t>
            </a:r>
            <a:r>
              <a:rPr lang="pt-BR" sz="2200" spc="-20" dirty="0">
                <a:solidFill>
                  <a:srgbClr val="231F20"/>
                </a:solidFill>
                <a:effectLst/>
                <a:latin typeface="Arial Narrow" panose="020B0606020202030204" pitchFamily="34" charset="0"/>
                <a:ea typeface="Tahoma" panose="020B0604030504040204" pitchFamily="34" charset="0"/>
                <a:cs typeface="Tahoma" panose="020B0604030504040204" pitchFamily="34" charset="0"/>
              </a:rPr>
              <a:t>formados</a:t>
            </a:r>
            <a:r>
              <a:rPr lang="pt-BR" sz="2200" spc="-65" dirty="0">
                <a:solidFill>
                  <a:srgbClr val="231F20"/>
                </a:solidFill>
                <a:effectLst/>
                <a:latin typeface="Arial Narrow" panose="020B0606020202030204" pitchFamily="34" charset="0"/>
                <a:ea typeface="Tahoma" panose="020B0604030504040204" pitchFamily="34" charset="0"/>
                <a:cs typeface="Tahoma" panose="020B0604030504040204" pitchFamily="34" charset="0"/>
              </a:rPr>
              <a:t> </a:t>
            </a:r>
            <a:r>
              <a:rPr lang="pt-BR" sz="2200" spc="-20" dirty="0">
                <a:solidFill>
                  <a:srgbClr val="231F20"/>
                </a:solidFill>
                <a:effectLst/>
                <a:latin typeface="Arial Narrow" panose="020B0606020202030204" pitchFamily="34" charset="0"/>
                <a:ea typeface="Tahoma" panose="020B0604030504040204" pitchFamily="34" charset="0"/>
                <a:cs typeface="Tahoma" panose="020B0604030504040204" pitchFamily="34" charset="0"/>
              </a:rPr>
              <a:t>por</a:t>
            </a:r>
            <a:r>
              <a:rPr lang="pt-BR" sz="2200" spc="-65" dirty="0">
                <a:solidFill>
                  <a:srgbClr val="231F20"/>
                </a:solidFill>
                <a:effectLst/>
                <a:latin typeface="Arial Narrow" panose="020B0606020202030204" pitchFamily="34" charset="0"/>
                <a:ea typeface="Tahoma" panose="020B0604030504040204" pitchFamily="34" charset="0"/>
                <a:cs typeface="Tahoma" panose="020B0604030504040204" pitchFamily="34" charset="0"/>
              </a:rPr>
              <a:t> </a:t>
            </a:r>
            <a:r>
              <a:rPr lang="pt-BR" sz="2200" spc="-20" dirty="0">
                <a:solidFill>
                  <a:srgbClr val="231F20"/>
                </a:solidFill>
                <a:effectLst/>
                <a:latin typeface="Arial Narrow" panose="020B0606020202030204" pitchFamily="34" charset="0"/>
                <a:ea typeface="Tahoma" panose="020B0604030504040204" pitchFamily="34" charset="0"/>
                <a:cs typeface="Tahoma" panose="020B0604030504040204" pitchFamily="34" charset="0"/>
              </a:rPr>
              <a:t>pedras</a:t>
            </a:r>
            <a:r>
              <a:rPr lang="pt-BR" sz="2200" spc="-70" dirty="0">
                <a:solidFill>
                  <a:srgbClr val="231F20"/>
                </a:solidFill>
                <a:effectLst/>
                <a:latin typeface="Arial Narrow" panose="020B0606020202030204" pitchFamily="34" charset="0"/>
                <a:ea typeface="Tahoma" panose="020B0604030504040204" pitchFamily="34" charset="0"/>
                <a:cs typeface="Tahoma" panose="020B0604030504040204" pitchFamily="34" charset="0"/>
              </a:rPr>
              <a:t> </a:t>
            </a:r>
            <a:r>
              <a:rPr lang="pt-BR" sz="2200" spc="-20" dirty="0">
                <a:solidFill>
                  <a:srgbClr val="231F20"/>
                </a:solidFill>
                <a:effectLst/>
                <a:latin typeface="Arial Narrow" panose="020B0606020202030204" pitchFamily="34" charset="0"/>
                <a:ea typeface="Tahoma" panose="020B0604030504040204" pitchFamily="34" charset="0"/>
                <a:cs typeface="Tahoma" panose="020B0604030504040204" pitchFamily="34" charset="0"/>
              </a:rPr>
              <a:t>que</a:t>
            </a:r>
            <a:r>
              <a:rPr lang="pt-BR" sz="2200" spc="-65" dirty="0">
                <a:solidFill>
                  <a:srgbClr val="231F20"/>
                </a:solidFill>
                <a:effectLst/>
                <a:latin typeface="Arial Narrow" panose="020B0606020202030204" pitchFamily="34" charset="0"/>
                <a:ea typeface="Tahoma" panose="020B0604030504040204" pitchFamily="34" charset="0"/>
                <a:cs typeface="Tahoma" panose="020B0604030504040204" pitchFamily="34" charset="0"/>
              </a:rPr>
              <a:t> </a:t>
            </a:r>
            <a:r>
              <a:rPr lang="pt-BR" sz="2200" spc="-20" dirty="0">
                <a:solidFill>
                  <a:srgbClr val="231F20"/>
                </a:solidFill>
                <a:effectLst/>
                <a:latin typeface="Arial Narrow" panose="020B0606020202030204" pitchFamily="34" charset="0"/>
                <a:ea typeface="Tahoma" panose="020B0604030504040204" pitchFamily="34" charset="0"/>
                <a:cs typeface="Tahoma" panose="020B0604030504040204" pitchFamily="34" charset="0"/>
              </a:rPr>
              <a:t>contém </a:t>
            </a:r>
            <a:r>
              <a:rPr lang="pt-BR" sz="2200" spc="0" dirty="0">
                <a:solidFill>
                  <a:srgbClr val="231F20"/>
                </a:solidFill>
                <a:effectLst/>
                <a:latin typeface="Arial Narrow" panose="020B0606020202030204" pitchFamily="34" charset="0"/>
                <a:ea typeface="Tahoma" panose="020B0604030504040204" pitchFamily="34" charset="0"/>
                <a:cs typeface="Tahoma" panose="020B0604030504040204" pitchFamily="34" charset="0"/>
              </a:rPr>
              <a:t>óxido</a:t>
            </a:r>
            <a:r>
              <a:rPr lang="pt-BR" sz="2200" spc="-155" dirty="0">
                <a:solidFill>
                  <a:srgbClr val="231F20"/>
                </a:solidFill>
                <a:effectLst/>
                <a:latin typeface="Arial Narrow" panose="020B0606020202030204" pitchFamily="34" charset="0"/>
                <a:ea typeface="Tahoma" panose="020B0604030504040204" pitchFamily="34" charset="0"/>
                <a:cs typeface="Tahoma" panose="020B0604030504040204" pitchFamily="34" charset="0"/>
              </a:rPr>
              <a:t> </a:t>
            </a:r>
            <a:r>
              <a:rPr lang="pt-BR" sz="2200" spc="0" dirty="0">
                <a:solidFill>
                  <a:srgbClr val="231F20"/>
                </a:solidFill>
                <a:effectLst/>
                <a:latin typeface="Arial Narrow" panose="020B0606020202030204" pitchFamily="34" charset="0"/>
                <a:ea typeface="Tahoma" panose="020B0604030504040204" pitchFamily="34" charset="0"/>
                <a:cs typeface="Tahoma" panose="020B0604030504040204" pitchFamily="34" charset="0"/>
              </a:rPr>
              <a:t>de</a:t>
            </a:r>
            <a:r>
              <a:rPr lang="pt-BR" sz="2200" spc="-155" dirty="0">
                <a:solidFill>
                  <a:srgbClr val="231F20"/>
                </a:solidFill>
                <a:effectLst/>
                <a:latin typeface="Arial Narrow" panose="020B0606020202030204" pitchFamily="34" charset="0"/>
                <a:ea typeface="Tahoma" panose="020B0604030504040204" pitchFamily="34" charset="0"/>
                <a:cs typeface="Tahoma" panose="020B0604030504040204" pitchFamily="34" charset="0"/>
              </a:rPr>
              <a:t> </a:t>
            </a:r>
            <a:r>
              <a:rPr lang="pt-BR" sz="2200" spc="0" dirty="0">
                <a:solidFill>
                  <a:srgbClr val="231F20"/>
                </a:solidFill>
                <a:effectLst/>
                <a:latin typeface="Arial Narrow" panose="020B0606020202030204" pitchFamily="34" charset="0"/>
                <a:ea typeface="Tahoma" panose="020B0604030504040204" pitchFamily="34" charset="0"/>
                <a:cs typeface="Tahoma" panose="020B0604030504040204" pitchFamily="34" charset="0"/>
              </a:rPr>
              <a:t>ferro</a:t>
            </a:r>
            <a:r>
              <a:rPr lang="pt-BR" sz="2200" spc="-155" dirty="0">
                <a:solidFill>
                  <a:srgbClr val="231F20"/>
                </a:solidFill>
                <a:effectLst/>
                <a:latin typeface="Arial Narrow" panose="020B0606020202030204" pitchFamily="34" charset="0"/>
                <a:ea typeface="Tahoma" panose="020B0604030504040204" pitchFamily="34" charset="0"/>
                <a:cs typeface="Tahoma" panose="020B0604030504040204" pitchFamily="34" charset="0"/>
              </a:rPr>
              <a:t> </a:t>
            </a:r>
            <a:r>
              <a:rPr lang="pt-BR" sz="2200" spc="0" dirty="0">
                <a:solidFill>
                  <a:srgbClr val="231F20"/>
                </a:solidFill>
                <a:effectLst/>
                <a:latin typeface="Arial Narrow" panose="020B0606020202030204" pitchFamily="34" charset="0"/>
                <a:ea typeface="Tahoma" panose="020B0604030504040204" pitchFamily="34" charset="0"/>
                <a:cs typeface="Tahoma" panose="020B0604030504040204" pitchFamily="34" charset="0"/>
              </a:rPr>
              <a:t>(Fe</a:t>
            </a:r>
            <a:r>
              <a:rPr lang="pt-BR" sz="2200" spc="0" baseline="-25000" dirty="0">
                <a:solidFill>
                  <a:srgbClr val="231F20"/>
                </a:solidFill>
                <a:effectLst/>
                <a:latin typeface="Arial Narrow" panose="020B0606020202030204" pitchFamily="34" charset="0"/>
                <a:ea typeface="Tahoma" panose="020B0604030504040204" pitchFamily="34" charset="0"/>
                <a:cs typeface="Tahoma" panose="020B0604030504040204" pitchFamily="34" charset="0"/>
              </a:rPr>
              <a:t>3</a:t>
            </a:r>
            <a:r>
              <a:rPr lang="pt-BR" sz="2200" spc="-150" dirty="0">
                <a:solidFill>
                  <a:srgbClr val="231F20"/>
                </a:solidFill>
                <a:effectLst/>
                <a:latin typeface="Arial Narrow" panose="020B0606020202030204" pitchFamily="34" charset="0"/>
                <a:ea typeface="Tahoma" panose="020B0604030504040204" pitchFamily="34" charset="0"/>
                <a:cs typeface="Tahoma" panose="020B0604030504040204" pitchFamily="34" charset="0"/>
              </a:rPr>
              <a:t> </a:t>
            </a:r>
            <a:r>
              <a:rPr lang="pt-BR" sz="2200" spc="0" dirty="0">
                <a:solidFill>
                  <a:srgbClr val="231F20"/>
                </a:solidFill>
                <a:effectLst/>
                <a:latin typeface="Arial Narrow" panose="020B0606020202030204" pitchFamily="34" charset="0"/>
                <a:ea typeface="Tahoma" panose="020B0604030504040204" pitchFamily="34" charset="0"/>
                <a:cs typeface="Tahoma" panose="020B0604030504040204" pitchFamily="34" charset="0"/>
              </a:rPr>
              <a:t>O</a:t>
            </a:r>
            <a:r>
              <a:rPr lang="pt-BR" sz="2200" spc="0" baseline="-25000" dirty="0">
                <a:solidFill>
                  <a:srgbClr val="231F20"/>
                </a:solidFill>
                <a:effectLst/>
                <a:latin typeface="Arial Narrow" panose="020B0606020202030204" pitchFamily="34" charset="0"/>
                <a:ea typeface="Tahoma" panose="020B0604030504040204" pitchFamily="34" charset="0"/>
                <a:cs typeface="Tahoma" panose="020B0604030504040204" pitchFamily="34" charset="0"/>
              </a:rPr>
              <a:t>4</a:t>
            </a:r>
            <a:r>
              <a:rPr lang="pt-BR" sz="2200" spc="0" dirty="0">
                <a:solidFill>
                  <a:srgbClr val="231F20"/>
                </a:solidFill>
                <a:effectLst/>
                <a:latin typeface="Arial Narrow" panose="020B0606020202030204" pitchFamily="34" charset="0"/>
                <a:ea typeface="Tahoma" panose="020B0604030504040204" pitchFamily="34" charset="0"/>
                <a:cs typeface="Tahoma" panose="020B0604030504040204" pitchFamily="34" charset="0"/>
              </a:rPr>
              <a:t>),</a:t>
            </a:r>
            <a:r>
              <a:rPr lang="pt-BR" sz="2200" spc="-155" dirty="0">
                <a:solidFill>
                  <a:srgbClr val="231F20"/>
                </a:solidFill>
                <a:effectLst/>
                <a:latin typeface="Arial Narrow" panose="020B0606020202030204" pitchFamily="34" charset="0"/>
                <a:ea typeface="Tahoma" panose="020B0604030504040204" pitchFamily="34" charset="0"/>
                <a:cs typeface="Tahoma" panose="020B0604030504040204" pitchFamily="34" charset="0"/>
              </a:rPr>
              <a:t> </a:t>
            </a:r>
            <a:r>
              <a:rPr lang="pt-BR" sz="2200" spc="0" dirty="0">
                <a:solidFill>
                  <a:srgbClr val="231F20"/>
                </a:solidFill>
                <a:effectLst/>
                <a:latin typeface="Arial Narrow" panose="020B0606020202030204" pitchFamily="34" charset="0"/>
                <a:ea typeface="Tahoma" panose="020B0604030504040204" pitchFamily="34" charset="0"/>
                <a:cs typeface="Tahoma" panose="020B0604030504040204" pitchFamily="34" charset="0"/>
              </a:rPr>
              <a:t>denominadas</a:t>
            </a:r>
            <a:r>
              <a:rPr lang="pt-BR" sz="2200" spc="-155" dirty="0">
                <a:solidFill>
                  <a:srgbClr val="231F20"/>
                </a:solidFill>
                <a:effectLst/>
                <a:latin typeface="Arial Narrow" panose="020B0606020202030204" pitchFamily="34" charset="0"/>
                <a:ea typeface="Tahoma" panose="020B0604030504040204" pitchFamily="34" charset="0"/>
                <a:cs typeface="Tahoma" panose="020B0604030504040204" pitchFamily="34" charset="0"/>
              </a:rPr>
              <a:t> </a:t>
            </a:r>
            <a:r>
              <a:rPr lang="pt-BR" sz="2200" spc="0" dirty="0">
                <a:solidFill>
                  <a:srgbClr val="231F20"/>
                </a:solidFill>
                <a:effectLst/>
                <a:latin typeface="Arial Narrow" panose="020B0606020202030204" pitchFamily="34" charset="0"/>
                <a:ea typeface="Tahoma" panose="020B0604030504040204" pitchFamily="34" charset="0"/>
                <a:cs typeface="Tahoma" panose="020B0604030504040204" pitchFamily="34" charset="0"/>
              </a:rPr>
              <a:t>magnetitas.</a:t>
            </a:r>
            <a:endParaRPr lang="pt-BR" sz="2200" spc="0" dirty="0">
              <a:effectLst/>
              <a:latin typeface="Arial Narrow" panose="020B0606020202030204" pitchFamily="34" charset="0"/>
              <a:ea typeface="Tahoma" panose="020B0604030504040204" pitchFamily="34" charset="0"/>
              <a:cs typeface="Tahoma" panose="020B0604030504040204" pitchFamily="34" charset="0"/>
            </a:endParaRPr>
          </a:p>
          <a:p>
            <a:pPr marL="342900" marR="24765" lvl="0" indent="-342900" algn="just" fontAlgn="auto">
              <a:lnSpc>
                <a:spcPct val="97000"/>
              </a:lnSpc>
              <a:spcBef>
                <a:spcPts val="135"/>
              </a:spcBef>
              <a:spcAft>
                <a:spcPts val="800"/>
              </a:spcAft>
              <a:buClr>
                <a:srgbClr val="231F20"/>
              </a:buClr>
              <a:buSzPts val="1200"/>
              <a:buFont typeface="Arial Narrow" panose="020B0606020202030204" pitchFamily="34" charset="0"/>
              <a:buAutoNum type="romanUcPeriod"/>
              <a:tabLst>
                <a:tab pos="410210" algn="l"/>
                <a:tab pos="412750" algn="l"/>
              </a:tabLst>
            </a:pPr>
            <a:r>
              <a:rPr lang="pt-BR" sz="2200" spc="-20" dirty="0">
                <a:solidFill>
                  <a:srgbClr val="231F20"/>
                </a:solidFill>
                <a:effectLst/>
                <a:latin typeface="Arial Narrow" panose="020B0606020202030204" pitchFamily="34" charset="0"/>
                <a:ea typeface="Tahoma" panose="020B0604030504040204" pitchFamily="34" charset="0"/>
                <a:cs typeface="Tahoma" panose="020B0604030504040204" pitchFamily="34" charset="0"/>
              </a:rPr>
              <a:t>Ímãs</a:t>
            </a:r>
            <a:r>
              <a:rPr lang="pt-BR" sz="2200" spc="-70" dirty="0">
                <a:solidFill>
                  <a:srgbClr val="231F20"/>
                </a:solidFill>
                <a:effectLst/>
                <a:latin typeface="Arial Narrow" panose="020B0606020202030204" pitchFamily="34" charset="0"/>
                <a:ea typeface="Tahoma" panose="020B0604030504040204" pitchFamily="34" charset="0"/>
                <a:cs typeface="Tahoma" panose="020B0604030504040204" pitchFamily="34" charset="0"/>
              </a:rPr>
              <a:t> </a:t>
            </a:r>
            <a:r>
              <a:rPr lang="pt-BR" sz="2200" spc="-20" dirty="0">
                <a:solidFill>
                  <a:srgbClr val="231F20"/>
                </a:solidFill>
                <a:effectLst/>
                <a:latin typeface="Arial Narrow" panose="020B0606020202030204" pitchFamily="34" charset="0"/>
                <a:ea typeface="Tahoma" panose="020B0604030504040204" pitchFamily="34" charset="0"/>
                <a:cs typeface="Tahoma" panose="020B0604030504040204" pitchFamily="34" charset="0"/>
              </a:rPr>
              <a:t>artificiais</a:t>
            </a:r>
            <a:r>
              <a:rPr lang="pt-BR" sz="2200" spc="-65" dirty="0">
                <a:solidFill>
                  <a:srgbClr val="231F20"/>
                </a:solidFill>
                <a:effectLst/>
                <a:latin typeface="Arial Narrow" panose="020B0606020202030204" pitchFamily="34" charset="0"/>
                <a:ea typeface="Tahoma" panose="020B0604030504040204" pitchFamily="34" charset="0"/>
                <a:cs typeface="Tahoma" panose="020B0604030504040204" pitchFamily="34" charset="0"/>
              </a:rPr>
              <a:t> </a:t>
            </a:r>
            <a:r>
              <a:rPr lang="pt-BR" sz="2200" spc="-20" dirty="0">
                <a:solidFill>
                  <a:srgbClr val="231F20"/>
                </a:solidFill>
                <a:effectLst/>
                <a:latin typeface="Arial Narrow" panose="020B0606020202030204" pitchFamily="34" charset="0"/>
                <a:ea typeface="Tahoma" panose="020B0604030504040204" pitchFamily="34" charset="0"/>
                <a:cs typeface="Tahoma" panose="020B0604030504040204" pitchFamily="34" charset="0"/>
              </a:rPr>
              <a:t>são</a:t>
            </a:r>
            <a:r>
              <a:rPr lang="pt-BR" sz="2200" spc="-65" dirty="0">
                <a:solidFill>
                  <a:srgbClr val="231F20"/>
                </a:solidFill>
                <a:effectLst/>
                <a:latin typeface="Arial Narrow" panose="020B0606020202030204" pitchFamily="34" charset="0"/>
                <a:ea typeface="Tahoma" panose="020B0604030504040204" pitchFamily="34" charset="0"/>
                <a:cs typeface="Tahoma" panose="020B0604030504040204" pitchFamily="34" charset="0"/>
              </a:rPr>
              <a:t> </a:t>
            </a:r>
            <a:r>
              <a:rPr lang="pt-BR" sz="2200" spc="-20" dirty="0">
                <a:solidFill>
                  <a:srgbClr val="231F20"/>
                </a:solidFill>
                <a:effectLst/>
                <a:latin typeface="Arial Narrow" panose="020B0606020202030204" pitchFamily="34" charset="0"/>
                <a:ea typeface="Tahoma" panose="020B0604030504040204" pitchFamily="34" charset="0"/>
                <a:cs typeface="Tahoma" panose="020B0604030504040204" pitchFamily="34" charset="0"/>
              </a:rPr>
              <a:t>obtidos</a:t>
            </a:r>
            <a:r>
              <a:rPr lang="pt-BR" sz="2200" spc="-65" dirty="0">
                <a:solidFill>
                  <a:srgbClr val="231F20"/>
                </a:solidFill>
                <a:effectLst/>
                <a:latin typeface="Arial Narrow" panose="020B0606020202030204" pitchFamily="34" charset="0"/>
                <a:ea typeface="Tahoma" panose="020B0604030504040204" pitchFamily="34" charset="0"/>
                <a:cs typeface="Tahoma" panose="020B0604030504040204" pitchFamily="34" charset="0"/>
              </a:rPr>
              <a:t> </a:t>
            </a:r>
            <a:r>
              <a:rPr lang="pt-BR" sz="2200" spc="-20" dirty="0">
                <a:solidFill>
                  <a:srgbClr val="231F20"/>
                </a:solidFill>
                <a:effectLst/>
                <a:latin typeface="Arial Narrow" panose="020B0606020202030204" pitchFamily="34" charset="0"/>
                <a:ea typeface="Tahoma" panose="020B0604030504040204" pitchFamily="34" charset="0"/>
                <a:cs typeface="Tahoma" panose="020B0604030504040204" pitchFamily="34" charset="0"/>
              </a:rPr>
              <a:t>a</a:t>
            </a:r>
            <a:r>
              <a:rPr lang="pt-BR" sz="2200" spc="-65" dirty="0">
                <a:solidFill>
                  <a:srgbClr val="231F20"/>
                </a:solidFill>
                <a:effectLst/>
                <a:latin typeface="Arial Narrow" panose="020B0606020202030204" pitchFamily="34" charset="0"/>
                <a:ea typeface="Tahoma" panose="020B0604030504040204" pitchFamily="34" charset="0"/>
                <a:cs typeface="Tahoma" panose="020B0604030504040204" pitchFamily="34" charset="0"/>
              </a:rPr>
              <a:t> </a:t>
            </a:r>
            <a:r>
              <a:rPr lang="pt-BR" sz="2200" spc="-20" dirty="0">
                <a:solidFill>
                  <a:srgbClr val="231F20"/>
                </a:solidFill>
                <a:effectLst/>
                <a:latin typeface="Arial Narrow" panose="020B0606020202030204" pitchFamily="34" charset="0"/>
                <a:ea typeface="Tahoma" panose="020B0604030504040204" pitchFamily="34" charset="0"/>
                <a:cs typeface="Tahoma" panose="020B0604030504040204" pitchFamily="34" charset="0"/>
              </a:rPr>
              <a:t>partir</a:t>
            </a:r>
            <a:r>
              <a:rPr lang="pt-BR" sz="2200" spc="-70" dirty="0">
                <a:solidFill>
                  <a:srgbClr val="231F20"/>
                </a:solidFill>
                <a:effectLst/>
                <a:latin typeface="Arial Narrow" panose="020B0606020202030204" pitchFamily="34" charset="0"/>
                <a:ea typeface="Tahoma" panose="020B0604030504040204" pitchFamily="34" charset="0"/>
                <a:cs typeface="Tahoma" panose="020B0604030504040204" pitchFamily="34" charset="0"/>
              </a:rPr>
              <a:t> </a:t>
            </a:r>
            <a:r>
              <a:rPr lang="pt-BR" sz="2200" spc="-20" dirty="0">
                <a:solidFill>
                  <a:srgbClr val="231F20"/>
                </a:solidFill>
                <a:effectLst/>
                <a:latin typeface="Arial Narrow" panose="020B0606020202030204" pitchFamily="34" charset="0"/>
                <a:ea typeface="Tahoma" panose="020B0604030504040204" pitchFamily="34" charset="0"/>
                <a:cs typeface="Tahoma" panose="020B0604030504040204" pitchFamily="34" charset="0"/>
              </a:rPr>
              <a:t>de</a:t>
            </a:r>
            <a:r>
              <a:rPr lang="pt-BR" sz="2200" spc="-65" dirty="0">
                <a:solidFill>
                  <a:srgbClr val="231F20"/>
                </a:solidFill>
                <a:effectLst/>
                <a:latin typeface="Arial Narrow" panose="020B0606020202030204" pitchFamily="34" charset="0"/>
                <a:ea typeface="Tahoma" panose="020B0604030504040204" pitchFamily="34" charset="0"/>
                <a:cs typeface="Tahoma" panose="020B0604030504040204" pitchFamily="34" charset="0"/>
              </a:rPr>
              <a:t> </a:t>
            </a:r>
            <a:r>
              <a:rPr lang="pt-BR" sz="2200" spc="-20" dirty="0">
                <a:solidFill>
                  <a:srgbClr val="231F20"/>
                </a:solidFill>
                <a:effectLst/>
                <a:latin typeface="Arial Narrow" panose="020B0606020202030204" pitchFamily="34" charset="0"/>
                <a:ea typeface="Tahoma" panose="020B0604030504040204" pitchFamily="34" charset="0"/>
                <a:cs typeface="Tahoma" panose="020B0604030504040204" pitchFamily="34" charset="0"/>
              </a:rPr>
              <a:t>processos</a:t>
            </a:r>
            <a:r>
              <a:rPr lang="pt-BR" sz="2200" spc="-65" dirty="0">
                <a:solidFill>
                  <a:srgbClr val="231F20"/>
                </a:solidFill>
                <a:effectLst/>
                <a:latin typeface="Arial Narrow" panose="020B0606020202030204" pitchFamily="34" charset="0"/>
                <a:ea typeface="Tahoma" panose="020B0604030504040204" pitchFamily="34" charset="0"/>
                <a:cs typeface="Tahoma" panose="020B0604030504040204" pitchFamily="34" charset="0"/>
              </a:rPr>
              <a:t> </a:t>
            </a:r>
            <a:r>
              <a:rPr lang="pt-BR" sz="2200" spc="-20" dirty="0">
                <a:solidFill>
                  <a:srgbClr val="231F20"/>
                </a:solidFill>
                <a:effectLst/>
                <a:latin typeface="Arial Narrow" panose="020B0606020202030204" pitchFamily="34" charset="0"/>
                <a:ea typeface="Tahoma" panose="020B0604030504040204" pitchFamily="34" charset="0"/>
                <a:cs typeface="Tahoma" panose="020B0604030504040204" pitchFamily="34" charset="0"/>
              </a:rPr>
              <a:t>de</a:t>
            </a:r>
            <a:r>
              <a:rPr lang="pt-BR" sz="2200" spc="0" dirty="0">
                <a:solidFill>
                  <a:srgbClr val="231F20"/>
                </a:solidFill>
                <a:effectLst/>
                <a:latin typeface="Arial Narrow" panose="020B0606020202030204" pitchFamily="34" charset="0"/>
                <a:ea typeface="Tahoma" panose="020B0604030504040204" pitchFamily="34" charset="0"/>
                <a:cs typeface="Tahoma" panose="020B0604030504040204" pitchFamily="34" charset="0"/>
              </a:rPr>
              <a:t>nominados</a:t>
            </a:r>
            <a:r>
              <a:rPr lang="pt-BR" sz="2200" spc="-140" dirty="0">
                <a:solidFill>
                  <a:srgbClr val="231F20"/>
                </a:solidFill>
                <a:effectLst/>
                <a:latin typeface="Arial Narrow" panose="020B0606020202030204" pitchFamily="34" charset="0"/>
                <a:ea typeface="Tahoma" panose="020B0604030504040204" pitchFamily="34" charset="0"/>
                <a:cs typeface="Tahoma" panose="020B0604030504040204" pitchFamily="34" charset="0"/>
              </a:rPr>
              <a:t> </a:t>
            </a:r>
            <a:r>
              <a:rPr lang="pt-BR" sz="2200" spc="0" dirty="0">
                <a:solidFill>
                  <a:srgbClr val="231F20"/>
                </a:solidFill>
                <a:effectLst/>
                <a:latin typeface="Arial Narrow" panose="020B0606020202030204" pitchFamily="34" charset="0"/>
                <a:ea typeface="Tahoma" panose="020B0604030504040204" pitchFamily="34" charset="0"/>
                <a:cs typeface="Tahoma" panose="020B0604030504040204" pitchFamily="34" charset="0"/>
              </a:rPr>
              <a:t>imantação.</a:t>
            </a:r>
            <a:endParaRPr lang="pt-BR" sz="2200" spc="0" dirty="0">
              <a:effectLst/>
              <a:latin typeface="Arial Narrow" panose="020B0606020202030204" pitchFamily="34" charset="0"/>
              <a:ea typeface="Tahoma" panose="020B0604030504040204" pitchFamily="34" charset="0"/>
              <a:cs typeface="Tahoma" panose="020B0604030504040204" pitchFamily="34" charset="0"/>
            </a:endParaRPr>
          </a:p>
          <a:p>
            <a:pPr algn="just">
              <a:lnSpc>
                <a:spcPts val="1305"/>
              </a:lnSpc>
              <a:spcAft>
                <a:spcPts val="600"/>
              </a:spcAft>
            </a:pPr>
            <a:r>
              <a:rPr lang="pt-BR" sz="2200" spc="-10" dirty="0">
                <a:solidFill>
                  <a:srgbClr val="231F20"/>
                </a:solidFill>
                <a:effectLst/>
                <a:latin typeface="Arial Narrow" panose="020B0606020202030204" pitchFamily="34" charset="0"/>
                <a:ea typeface="Calibri" panose="020F0502020204030204" pitchFamily="34" charset="0"/>
              </a:rPr>
              <a:t>Com</a:t>
            </a:r>
            <a:r>
              <a:rPr lang="pt-BR" sz="2200" spc="-125" dirty="0">
                <a:solidFill>
                  <a:srgbClr val="231F20"/>
                </a:solidFill>
                <a:effectLst/>
                <a:latin typeface="Arial Narrow" panose="020B0606020202030204" pitchFamily="34" charset="0"/>
                <a:ea typeface="Calibri" panose="020F0502020204030204" pitchFamily="34" charset="0"/>
              </a:rPr>
              <a:t> </a:t>
            </a:r>
            <a:r>
              <a:rPr lang="pt-BR" sz="2200" spc="-10" dirty="0">
                <a:solidFill>
                  <a:srgbClr val="231F20"/>
                </a:solidFill>
                <a:effectLst/>
                <a:latin typeface="Arial Narrow" panose="020B0606020202030204" pitchFamily="34" charset="0"/>
                <a:ea typeface="Calibri" panose="020F0502020204030204" pitchFamily="34" charset="0"/>
              </a:rPr>
              <a:t>relação</a:t>
            </a:r>
            <a:r>
              <a:rPr lang="pt-BR" sz="2200" spc="-125" dirty="0">
                <a:solidFill>
                  <a:srgbClr val="231F20"/>
                </a:solidFill>
                <a:effectLst/>
                <a:latin typeface="Arial Narrow" panose="020B0606020202030204" pitchFamily="34" charset="0"/>
                <a:ea typeface="Calibri" panose="020F0502020204030204" pitchFamily="34" charset="0"/>
              </a:rPr>
              <a:t> </a:t>
            </a:r>
            <a:r>
              <a:rPr lang="pt-BR" sz="2200" spc="-10" dirty="0">
                <a:solidFill>
                  <a:srgbClr val="231F20"/>
                </a:solidFill>
                <a:effectLst/>
                <a:latin typeface="Arial Narrow" panose="020B0606020202030204" pitchFamily="34" charset="0"/>
                <a:ea typeface="Calibri" panose="020F0502020204030204" pitchFamily="34" charset="0"/>
              </a:rPr>
              <a:t>às</a:t>
            </a:r>
            <a:r>
              <a:rPr lang="pt-BR" sz="2200" spc="-125" dirty="0">
                <a:solidFill>
                  <a:srgbClr val="231F20"/>
                </a:solidFill>
                <a:effectLst/>
                <a:latin typeface="Arial Narrow" panose="020B0606020202030204" pitchFamily="34" charset="0"/>
                <a:ea typeface="Calibri" panose="020F0502020204030204" pitchFamily="34" charset="0"/>
              </a:rPr>
              <a:t> </a:t>
            </a:r>
            <a:r>
              <a:rPr lang="pt-BR" sz="2200" spc="-10" dirty="0">
                <a:solidFill>
                  <a:srgbClr val="231F20"/>
                </a:solidFill>
                <a:effectLst/>
                <a:latin typeface="Arial Narrow" panose="020B0606020202030204" pitchFamily="34" charset="0"/>
                <a:ea typeface="Calibri" panose="020F0502020204030204" pitchFamily="34" charset="0"/>
              </a:rPr>
              <a:t>afirmações,</a:t>
            </a:r>
            <a:r>
              <a:rPr lang="pt-BR" sz="2200" spc="-125" dirty="0">
                <a:solidFill>
                  <a:srgbClr val="231F20"/>
                </a:solidFill>
                <a:effectLst/>
                <a:latin typeface="Arial Narrow" panose="020B0606020202030204" pitchFamily="34" charset="0"/>
                <a:ea typeface="Calibri" panose="020F0502020204030204" pitchFamily="34" charset="0"/>
              </a:rPr>
              <a:t> </a:t>
            </a:r>
            <a:r>
              <a:rPr lang="pt-BR" sz="2200" spc="-10" dirty="0">
                <a:solidFill>
                  <a:srgbClr val="231F20"/>
                </a:solidFill>
                <a:effectLst/>
                <a:latin typeface="Arial Narrow" panose="020B0606020202030204" pitchFamily="34" charset="0"/>
                <a:ea typeface="Calibri" panose="020F0502020204030204" pitchFamily="34" charset="0"/>
              </a:rPr>
              <a:t>podemos</a:t>
            </a:r>
            <a:r>
              <a:rPr lang="pt-BR" sz="2200" spc="-120" dirty="0">
                <a:solidFill>
                  <a:srgbClr val="231F20"/>
                </a:solidFill>
                <a:effectLst/>
                <a:latin typeface="Arial Narrow" panose="020B0606020202030204" pitchFamily="34" charset="0"/>
                <a:ea typeface="Calibri" panose="020F0502020204030204" pitchFamily="34" charset="0"/>
              </a:rPr>
              <a:t> </a:t>
            </a:r>
            <a:r>
              <a:rPr lang="pt-BR" sz="2200" spc="-10" dirty="0">
                <a:solidFill>
                  <a:srgbClr val="231F20"/>
                </a:solidFill>
                <a:effectLst/>
                <a:latin typeface="Arial Narrow" panose="020B0606020202030204" pitchFamily="34" charset="0"/>
                <a:ea typeface="Calibri" panose="020F0502020204030204" pitchFamily="34" charset="0"/>
              </a:rPr>
              <a:t>dizer</a:t>
            </a:r>
            <a:r>
              <a:rPr lang="pt-BR" sz="2200" spc="-125" dirty="0">
                <a:solidFill>
                  <a:srgbClr val="231F20"/>
                </a:solidFill>
                <a:effectLst/>
                <a:latin typeface="Arial Narrow" panose="020B0606020202030204" pitchFamily="34" charset="0"/>
                <a:ea typeface="Calibri" panose="020F0502020204030204" pitchFamily="34" charset="0"/>
              </a:rPr>
              <a:t> </a:t>
            </a:r>
            <a:r>
              <a:rPr lang="pt-BR" sz="2200" spc="-25" dirty="0">
                <a:solidFill>
                  <a:srgbClr val="231F20"/>
                </a:solidFill>
                <a:effectLst/>
                <a:latin typeface="Arial Narrow" panose="020B0606020202030204" pitchFamily="34" charset="0"/>
                <a:ea typeface="Calibri" panose="020F0502020204030204" pitchFamily="34" charset="0"/>
              </a:rPr>
              <a:t>que</a:t>
            </a:r>
            <a:endParaRPr lang="pt-BR" sz="2200" dirty="0">
              <a:effectLst/>
              <a:latin typeface="Arial Narrow" panose="020B0606020202030204" pitchFamily="34" charset="0"/>
              <a:ea typeface="Calibri" panose="020F0502020204030204" pitchFamily="34" charset="0"/>
            </a:endParaRPr>
          </a:p>
          <a:p>
            <a:pPr fontAlgn="auto">
              <a:spcBef>
                <a:spcPts val="680"/>
              </a:spcBef>
              <a:tabLst>
                <a:tab pos="401955" algn="l"/>
              </a:tabLst>
            </a:pPr>
            <a:r>
              <a:rPr lang="pt-BR" sz="2200" spc="-30" dirty="0">
                <a:effectLst/>
                <a:latin typeface="Arial Narrow" panose="020B0606020202030204" pitchFamily="34" charset="0"/>
                <a:ea typeface="Calibri" panose="020F0502020204030204" pitchFamily="34" charset="0"/>
              </a:rPr>
              <a:t>(A) apenas</a:t>
            </a:r>
            <a:r>
              <a:rPr lang="pt-BR" sz="2200" spc="-130" dirty="0">
                <a:effectLst/>
                <a:latin typeface="Arial Narrow" panose="020B0606020202030204" pitchFamily="34" charset="0"/>
                <a:ea typeface="Calibri" panose="020F0502020204030204" pitchFamily="34" charset="0"/>
              </a:rPr>
              <a:t> </a:t>
            </a:r>
            <a:r>
              <a:rPr lang="pt-BR" sz="2200" spc="-30" dirty="0">
                <a:effectLst/>
                <a:latin typeface="Arial Narrow" panose="020B0606020202030204" pitchFamily="34" charset="0"/>
                <a:ea typeface="Calibri" panose="020F0502020204030204" pitchFamily="34" charset="0"/>
              </a:rPr>
              <a:t>I</a:t>
            </a:r>
            <a:r>
              <a:rPr lang="pt-BR" sz="2200" spc="-130" dirty="0">
                <a:effectLst/>
                <a:latin typeface="Arial Narrow" panose="020B0606020202030204" pitchFamily="34" charset="0"/>
                <a:ea typeface="Calibri" panose="020F0502020204030204" pitchFamily="34" charset="0"/>
              </a:rPr>
              <a:t> </a:t>
            </a:r>
            <a:r>
              <a:rPr lang="pt-BR" sz="2200" spc="-30" dirty="0">
                <a:effectLst/>
                <a:latin typeface="Arial Narrow" panose="020B0606020202030204" pitchFamily="34" charset="0"/>
                <a:ea typeface="Calibri" panose="020F0502020204030204" pitchFamily="34" charset="0"/>
              </a:rPr>
              <a:t>é</a:t>
            </a:r>
            <a:r>
              <a:rPr lang="pt-BR" sz="2200" spc="-125" dirty="0">
                <a:effectLst/>
                <a:latin typeface="Arial Narrow" panose="020B0606020202030204" pitchFamily="34" charset="0"/>
                <a:ea typeface="Calibri" panose="020F0502020204030204" pitchFamily="34" charset="0"/>
              </a:rPr>
              <a:t> </a:t>
            </a:r>
            <a:r>
              <a:rPr lang="pt-BR" sz="2200" spc="-30" dirty="0">
                <a:effectLst/>
                <a:latin typeface="Arial Narrow" panose="020B0606020202030204" pitchFamily="34" charset="0"/>
                <a:ea typeface="Calibri" panose="020F0502020204030204" pitchFamily="34" charset="0"/>
              </a:rPr>
              <a:t>correta.</a:t>
            </a:r>
            <a:endParaRPr lang="pt-BR" sz="2200" dirty="0">
              <a:effectLst/>
              <a:latin typeface="Arial Narrow" panose="020B0606020202030204" pitchFamily="34" charset="0"/>
              <a:ea typeface="Calibri" panose="020F0502020204030204" pitchFamily="34" charset="0"/>
            </a:endParaRPr>
          </a:p>
          <a:p>
            <a:pPr fontAlgn="auto">
              <a:spcBef>
                <a:spcPts val="255"/>
              </a:spcBef>
              <a:tabLst>
                <a:tab pos="391795" algn="l"/>
              </a:tabLst>
            </a:pPr>
            <a:r>
              <a:rPr lang="pt-BR" sz="2200" spc="-40" dirty="0">
                <a:effectLst/>
                <a:latin typeface="Arial Narrow" panose="020B0606020202030204" pitchFamily="34" charset="0"/>
                <a:ea typeface="Calibri" panose="020F0502020204030204" pitchFamily="34" charset="0"/>
              </a:rPr>
              <a:t>(B) apenas</a:t>
            </a:r>
            <a:r>
              <a:rPr lang="pt-BR" sz="2200" spc="-120" dirty="0">
                <a:effectLst/>
                <a:latin typeface="Arial Narrow" panose="020B0606020202030204" pitchFamily="34" charset="0"/>
                <a:ea typeface="Calibri" panose="020F0502020204030204" pitchFamily="34" charset="0"/>
              </a:rPr>
              <a:t> </a:t>
            </a:r>
            <a:r>
              <a:rPr lang="pt-BR" sz="2200" spc="-40" dirty="0">
                <a:effectLst/>
                <a:latin typeface="Arial Narrow" panose="020B0606020202030204" pitchFamily="34" charset="0"/>
                <a:ea typeface="Calibri" panose="020F0502020204030204" pitchFamily="34" charset="0"/>
              </a:rPr>
              <a:t>I</a:t>
            </a:r>
            <a:r>
              <a:rPr lang="pt-BR" sz="2200" spc="-120" dirty="0">
                <a:effectLst/>
                <a:latin typeface="Arial Narrow" panose="020B0606020202030204" pitchFamily="34" charset="0"/>
                <a:ea typeface="Calibri" panose="020F0502020204030204" pitchFamily="34" charset="0"/>
              </a:rPr>
              <a:t> </a:t>
            </a:r>
            <a:r>
              <a:rPr lang="pt-BR" sz="2200" spc="-40" dirty="0">
                <a:effectLst/>
                <a:latin typeface="Arial Narrow" panose="020B0606020202030204" pitchFamily="34" charset="0"/>
                <a:ea typeface="Calibri" panose="020F0502020204030204" pitchFamily="34" charset="0"/>
              </a:rPr>
              <a:t>e</a:t>
            </a:r>
            <a:r>
              <a:rPr lang="pt-BR" sz="2200" spc="-120" dirty="0">
                <a:effectLst/>
                <a:latin typeface="Arial Narrow" panose="020B0606020202030204" pitchFamily="34" charset="0"/>
                <a:ea typeface="Calibri" panose="020F0502020204030204" pitchFamily="34" charset="0"/>
              </a:rPr>
              <a:t> </a:t>
            </a:r>
            <a:r>
              <a:rPr lang="pt-BR" sz="2200" spc="-40" dirty="0">
                <a:effectLst/>
                <a:latin typeface="Arial Narrow" panose="020B0606020202030204" pitchFamily="34" charset="0"/>
                <a:ea typeface="Calibri" panose="020F0502020204030204" pitchFamily="34" charset="0"/>
              </a:rPr>
              <a:t>II</a:t>
            </a:r>
            <a:r>
              <a:rPr lang="pt-BR" sz="2200" spc="-120" dirty="0">
                <a:effectLst/>
                <a:latin typeface="Arial Narrow" panose="020B0606020202030204" pitchFamily="34" charset="0"/>
                <a:ea typeface="Calibri" panose="020F0502020204030204" pitchFamily="34" charset="0"/>
              </a:rPr>
              <a:t> </a:t>
            </a:r>
            <a:r>
              <a:rPr lang="pt-BR" sz="2200" spc="-40" dirty="0">
                <a:effectLst/>
                <a:latin typeface="Arial Narrow" panose="020B0606020202030204" pitchFamily="34" charset="0"/>
                <a:ea typeface="Calibri" panose="020F0502020204030204" pitchFamily="34" charset="0"/>
              </a:rPr>
              <a:t>são</a:t>
            </a:r>
            <a:r>
              <a:rPr lang="pt-BR" sz="2200" spc="-120" dirty="0">
                <a:effectLst/>
                <a:latin typeface="Arial Narrow" panose="020B0606020202030204" pitchFamily="34" charset="0"/>
                <a:ea typeface="Calibri" panose="020F0502020204030204" pitchFamily="34" charset="0"/>
              </a:rPr>
              <a:t> </a:t>
            </a:r>
            <a:r>
              <a:rPr lang="pt-BR" sz="2200" spc="-40" dirty="0">
                <a:effectLst/>
                <a:latin typeface="Arial Narrow" panose="020B0606020202030204" pitchFamily="34" charset="0"/>
                <a:ea typeface="Calibri" panose="020F0502020204030204" pitchFamily="34" charset="0"/>
              </a:rPr>
              <a:t>corretas.</a:t>
            </a:r>
            <a:endParaRPr lang="pt-BR" sz="2200" dirty="0">
              <a:effectLst/>
              <a:latin typeface="Arial Narrow" panose="020B0606020202030204" pitchFamily="34" charset="0"/>
              <a:ea typeface="Calibri" panose="020F0502020204030204" pitchFamily="34" charset="0"/>
            </a:endParaRPr>
          </a:p>
          <a:p>
            <a:pPr fontAlgn="auto">
              <a:spcBef>
                <a:spcPts val="255"/>
              </a:spcBef>
              <a:tabLst>
                <a:tab pos="396875" algn="l"/>
              </a:tabLst>
            </a:pPr>
            <a:r>
              <a:rPr lang="pt-BR" sz="2200" dirty="0">
                <a:effectLst/>
                <a:latin typeface="Arial Narrow" panose="020B0606020202030204" pitchFamily="34" charset="0"/>
                <a:ea typeface="Calibri" panose="020F0502020204030204" pitchFamily="34" charset="0"/>
              </a:rPr>
              <a:t>(C) apenas</a:t>
            </a:r>
            <a:r>
              <a:rPr lang="pt-BR" sz="2200" spc="-65" dirty="0">
                <a:effectLst/>
                <a:latin typeface="Arial Narrow" panose="020B0606020202030204" pitchFamily="34" charset="0"/>
                <a:ea typeface="Calibri" panose="020F0502020204030204" pitchFamily="34" charset="0"/>
              </a:rPr>
              <a:t> </a:t>
            </a:r>
            <a:r>
              <a:rPr lang="pt-BR" sz="2200" dirty="0">
                <a:effectLst/>
                <a:latin typeface="Arial Narrow" panose="020B0606020202030204" pitchFamily="34" charset="0"/>
                <a:ea typeface="Calibri" panose="020F0502020204030204" pitchFamily="34" charset="0"/>
              </a:rPr>
              <a:t>I</a:t>
            </a:r>
            <a:r>
              <a:rPr lang="pt-BR" sz="2200" spc="-60" dirty="0">
                <a:effectLst/>
                <a:latin typeface="Arial Narrow" panose="020B0606020202030204" pitchFamily="34" charset="0"/>
                <a:ea typeface="Calibri" panose="020F0502020204030204" pitchFamily="34" charset="0"/>
              </a:rPr>
              <a:t> </a:t>
            </a:r>
            <a:r>
              <a:rPr lang="pt-BR" sz="2200" dirty="0">
                <a:effectLst/>
                <a:latin typeface="Arial Narrow" panose="020B0606020202030204" pitchFamily="34" charset="0"/>
                <a:ea typeface="Calibri" panose="020F0502020204030204" pitchFamily="34" charset="0"/>
              </a:rPr>
              <a:t>e</a:t>
            </a:r>
            <a:r>
              <a:rPr lang="pt-BR" sz="2200" spc="-65" dirty="0">
                <a:effectLst/>
                <a:latin typeface="Arial Narrow" panose="020B0606020202030204" pitchFamily="34" charset="0"/>
                <a:ea typeface="Calibri" panose="020F0502020204030204" pitchFamily="34" charset="0"/>
              </a:rPr>
              <a:t> </a:t>
            </a:r>
            <a:r>
              <a:rPr lang="pt-BR" sz="2200" dirty="0">
                <a:effectLst/>
                <a:latin typeface="Arial Narrow" panose="020B0606020202030204" pitchFamily="34" charset="0"/>
                <a:ea typeface="Calibri" panose="020F0502020204030204" pitchFamily="34" charset="0"/>
              </a:rPr>
              <a:t>III</a:t>
            </a:r>
            <a:r>
              <a:rPr lang="pt-BR" sz="2200" spc="-60" dirty="0">
                <a:effectLst/>
                <a:latin typeface="Arial Narrow" panose="020B0606020202030204" pitchFamily="34" charset="0"/>
                <a:ea typeface="Calibri" panose="020F0502020204030204" pitchFamily="34" charset="0"/>
              </a:rPr>
              <a:t> </a:t>
            </a:r>
            <a:r>
              <a:rPr lang="pt-BR" sz="2200" dirty="0">
                <a:effectLst/>
                <a:latin typeface="Arial Narrow" panose="020B0606020202030204" pitchFamily="34" charset="0"/>
                <a:ea typeface="Calibri" panose="020F0502020204030204" pitchFamily="34" charset="0"/>
              </a:rPr>
              <a:t>são</a:t>
            </a:r>
            <a:r>
              <a:rPr lang="pt-BR" sz="2200" spc="-65" dirty="0">
                <a:effectLst/>
                <a:latin typeface="Arial Narrow" panose="020B0606020202030204" pitchFamily="34" charset="0"/>
                <a:ea typeface="Calibri" panose="020F0502020204030204" pitchFamily="34" charset="0"/>
              </a:rPr>
              <a:t> </a:t>
            </a:r>
            <a:r>
              <a:rPr lang="pt-BR" sz="2200" spc="-10" dirty="0">
                <a:effectLst/>
                <a:latin typeface="Arial Narrow" panose="020B0606020202030204" pitchFamily="34" charset="0"/>
                <a:ea typeface="Calibri" panose="020F0502020204030204" pitchFamily="34" charset="0"/>
              </a:rPr>
              <a:t>corretas.</a:t>
            </a:r>
            <a:endParaRPr lang="pt-BR" sz="2200" dirty="0">
              <a:effectLst/>
              <a:latin typeface="Arial Narrow" panose="020B0606020202030204" pitchFamily="34" charset="0"/>
              <a:ea typeface="Calibri" panose="020F0502020204030204" pitchFamily="34" charset="0"/>
            </a:endParaRPr>
          </a:p>
          <a:p>
            <a:pPr fontAlgn="auto">
              <a:spcBef>
                <a:spcPts val="260"/>
              </a:spcBef>
              <a:tabLst>
                <a:tab pos="405130" algn="l"/>
              </a:tabLst>
            </a:pPr>
            <a:r>
              <a:rPr lang="pt-BR" sz="2200" dirty="0">
                <a:effectLst/>
                <a:latin typeface="Arial Narrow" panose="020B0606020202030204" pitchFamily="34" charset="0"/>
                <a:ea typeface="Calibri" panose="020F0502020204030204" pitchFamily="34" charset="0"/>
              </a:rPr>
              <a:t>(D) apenas</a:t>
            </a:r>
            <a:r>
              <a:rPr lang="pt-BR" sz="2200" spc="-75" dirty="0">
                <a:effectLst/>
                <a:latin typeface="Arial Narrow" panose="020B0606020202030204" pitchFamily="34" charset="0"/>
                <a:ea typeface="Calibri" panose="020F0502020204030204" pitchFamily="34" charset="0"/>
              </a:rPr>
              <a:t> </a:t>
            </a:r>
            <a:r>
              <a:rPr lang="pt-BR" sz="2200" dirty="0">
                <a:effectLst/>
                <a:latin typeface="Arial Narrow" panose="020B0606020202030204" pitchFamily="34" charset="0"/>
                <a:ea typeface="Calibri" panose="020F0502020204030204" pitchFamily="34" charset="0"/>
              </a:rPr>
              <a:t>II</a:t>
            </a:r>
            <a:r>
              <a:rPr lang="pt-BR" sz="2200" spc="-75" dirty="0">
                <a:effectLst/>
                <a:latin typeface="Arial Narrow" panose="020B0606020202030204" pitchFamily="34" charset="0"/>
                <a:ea typeface="Calibri" panose="020F0502020204030204" pitchFamily="34" charset="0"/>
              </a:rPr>
              <a:t> </a:t>
            </a:r>
            <a:r>
              <a:rPr lang="pt-BR" sz="2200" dirty="0">
                <a:effectLst/>
                <a:latin typeface="Arial Narrow" panose="020B0606020202030204" pitchFamily="34" charset="0"/>
                <a:ea typeface="Calibri" panose="020F0502020204030204" pitchFamily="34" charset="0"/>
              </a:rPr>
              <a:t>e</a:t>
            </a:r>
            <a:r>
              <a:rPr lang="pt-BR" sz="2200" spc="-75" dirty="0">
                <a:effectLst/>
                <a:latin typeface="Arial Narrow" panose="020B0606020202030204" pitchFamily="34" charset="0"/>
                <a:ea typeface="Calibri" panose="020F0502020204030204" pitchFamily="34" charset="0"/>
              </a:rPr>
              <a:t> </a:t>
            </a:r>
            <a:r>
              <a:rPr lang="pt-BR" sz="2200" dirty="0">
                <a:effectLst/>
                <a:latin typeface="Arial Narrow" panose="020B0606020202030204" pitchFamily="34" charset="0"/>
                <a:ea typeface="Calibri" panose="020F0502020204030204" pitchFamily="34" charset="0"/>
              </a:rPr>
              <a:t>III</a:t>
            </a:r>
            <a:r>
              <a:rPr lang="pt-BR" sz="2200" spc="-70" dirty="0">
                <a:effectLst/>
                <a:latin typeface="Arial Narrow" panose="020B0606020202030204" pitchFamily="34" charset="0"/>
                <a:ea typeface="Calibri" panose="020F0502020204030204" pitchFamily="34" charset="0"/>
              </a:rPr>
              <a:t> </a:t>
            </a:r>
            <a:r>
              <a:rPr lang="pt-BR" sz="2200" dirty="0">
                <a:effectLst/>
                <a:latin typeface="Arial Narrow" panose="020B0606020202030204" pitchFamily="34" charset="0"/>
                <a:ea typeface="Calibri" panose="020F0502020204030204" pitchFamily="34" charset="0"/>
              </a:rPr>
              <a:t>são</a:t>
            </a:r>
            <a:r>
              <a:rPr lang="pt-BR" sz="2200" spc="-75" dirty="0">
                <a:effectLst/>
                <a:latin typeface="Arial Narrow" panose="020B0606020202030204" pitchFamily="34" charset="0"/>
                <a:ea typeface="Calibri" panose="020F0502020204030204" pitchFamily="34" charset="0"/>
              </a:rPr>
              <a:t> </a:t>
            </a:r>
            <a:r>
              <a:rPr lang="pt-BR" sz="2200" spc="-10" dirty="0">
                <a:effectLst/>
                <a:latin typeface="Arial Narrow" panose="020B0606020202030204" pitchFamily="34" charset="0"/>
                <a:ea typeface="Calibri" panose="020F0502020204030204" pitchFamily="34" charset="0"/>
              </a:rPr>
              <a:t>corretas.</a:t>
            </a:r>
            <a:endParaRPr lang="pt-BR" sz="2200" dirty="0">
              <a:effectLst/>
              <a:latin typeface="Arial Narrow" panose="020B0606020202030204" pitchFamily="34" charset="0"/>
              <a:ea typeface="Calibri" panose="020F0502020204030204" pitchFamily="34" charset="0"/>
            </a:endParaRPr>
          </a:p>
          <a:p>
            <a:pPr fontAlgn="auto">
              <a:spcBef>
                <a:spcPts val="260"/>
              </a:spcBef>
              <a:tabLst>
                <a:tab pos="405130" algn="l"/>
              </a:tabLst>
            </a:pPr>
            <a:r>
              <a:rPr lang="pt-BR" sz="2200" spc="-10" dirty="0">
                <a:effectLst/>
                <a:latin typeface="Arial Narrow" panose="020B0606020202030204" pitchFamily="34" charset="0"/>
                <a:ea typeface="Calibri" panose="020F0502020204030204" pitchFamily="34" charset="0"/>
              </a:rPr>
              <a:t>(E) todas são corretas.</a:t>
            </a:r>
            <a:endParaRPr lang="pt-BR" sz="2200" dirty="0">
              <a:effectLst/>
              <a:latin typeface="Arial Narrow" panose="020B0606020202030204" pitchFamily="34" charset="0"/>
              <a:ea typeface="Calibri" panose="020F0502020204030204" pitchFamily="34" charset="0"/>
            </a:endParaRPr>
          </a:p>
        </p:txBody>
      </p:sp>
      <p:sp>
        <p:nvSpPr>
          <p:cNvPr id="31" name="Retângulo 30">
            <a:extLst>
              <a:ext uri="{FF2B5EF4-FFF2-40B4-BE49-F238E27FC236}">
                <a16:creationId xmlns:a16="http://schemas.microsoft.com/office/drawing/2014/main" id="{71DFFC27-800A-C6F0-89CF-99CF90FFD726}"/>
              </a:ext>
            </a:extLst>
          </p:cNvPr>
          <p:cNvSpPr/>
          <p:nvPr/>
        </p:nvSpPr>
        <p:spPr>
          <a:xfrm>
            <a:off x="125506" y="4778188"/>
            <a:ext cx="5827582" cy="1847772"/>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pt-BR"/>
          </a:p>
        </p:txBody>
      </p:sp>
      <p:sp>
        <p:nvSpPr>
          <p:cNvPr id="32" name="Smiley 31">
            <a:extLst>
              <a:ext uri="{FF2B5EF4-FFF2-40B4-BE49-F238E27FC236}">
                <a16:creationId xmlns:a16="http://schemas.microsoft.com/office/drawing/2014/main" id="{B86BFCCA-DD61-192C-52D7-08C6A1DE21BE}"/>
              </a:ext>
            </a:extLst>
          </p:cNvPr>
          <p:cNvSpPr/>
          <p:nvPr/>
        </p:nvSpPr>
        <p:spPr>
          <a:xfrm>
            <a:off x="143434" y="4803241"/>
            <a:ext cx="251759" cy="259976"/>
          </a:xfrm>
          <a:prstGeom prst="smileyFac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427637628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2B2A5A-CF17-3CA2-5EDE-8AEDFAFC0B59}"/>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0CD258B4-837E-7BF8-0528-1C220538CA6B}"/>
              </a:ext>
            </a:extLst>
          </p:cNvPr>
          <p:cNvSpPr txBox="1"/>
          <p:nvPr/>
        </p:nvSpPr>
        <p:spPr>
          <a:xfrm>
            <a:off x="125506" y="807128"/>
            <a:ext cx="6096000" cy="5600892"/>
          </a:xfrm>
          <a:prstGeom prst="rect">
            <a:avLst/>
          </a:prstGeom>
          <a:noFill/>
        </p:spPr>
        <p:txBody>
          <a:bodyPr wrap="square">
            <a:spAutoFit/>
          </a:bodyPr>
          <a:lstStyle/>
          <a:p>
            <a:pPr marR="24130" algn="just" fontAlgn="auto">
              <a:lnSpc>
                <a:spcPct val="97000"/>
              </a:lnSpc>
              <a:spcBef>
                <a:spcPts val="1130"/>
              </a:spcBef>
              <a:spcAft>
                <a:spcPts val="0"/>
              </a:spcAft>
              <a:tabLst>
                <a:tab pos="187325" algn="l"/>
              </a:tabLst>
            </a:pPr>
            <a:r>
              <a:rPr lang="pt-BR" sz="2200" b="1" spc="-40" dirty="0">
                <a:solidFill>
                  <a:srgbClr val="231F20"/>
                </a:solidFill>
                <a:effectLst/>
                <a:latin typeface="Arial Narrow" panose="020B0606020202030204" pitchFamily="34" charset="0"/>
                <a:ea typeface="Calibri" panose="020F0502020204030204" pitchFamily="34" charset="0"/>
              </a:rPr>
              <a:t>15. (UFRR</a:t>
            </a:r>
            <a:r>
              <a:rPr lang="pt-BR" sz="2200" b="1" spc="-10" dirty="0">
                <a:solidFill>
                  <a:srgbClr val="231F20"/>
                </a:solidFill>
                <a:effectLst/>
                <a:latin typeface="Arial Narrow" panose="020B0606020202030204" pitchFamily="34" charset="0"/>
                <a:ea typeface="Calibri" panose="020F0502020204030204" pitchFamily="34" charset="0"/>
              </a:rPr>
              <a:t> </a:t>
            </a:r>
            <a:r>
              <a:rPr lang="pt-BR" sz="2200" b="1" spc="-40" dirty="0">
                <a:solidFill>
                  <a:srgbClr val="231F20"/>
                </a:solidFill>
                <a:effectLst/>
                <a:latin typeface="Arial Narrow" panose="020B0606020202030204" pitchFamily="34" charset="0"/>
                <a:ea typeface="Calibri" panose="020F0502020204030204" pitchFamily="34" charset="0"/>
              </a:rPr>
              <a:t>–</a:t>
            </a:r>
            <a:r>
              <a:rPr lang="pt-BR" sz="2200" b="1" spc="-10" dirty="0">
                <a:solidFill>
                  <a:srgbClr val="231F20"/>
                </a:solidFill>
                <a:effectLst/>
                <a:latin typeface="Arial Narrow" panose="020B0606020202030204" pitchFamily="34" charset="0"/>
                <a:ea typeface="Calibri" panose="020F0502020204030204" pitchFamily="34" charset="0"/>
              </a:rPr>
              <a:t> </a:t>
            </a:r>
            <a:r>
              <a:rPr lang="pt-BR" sz="2200" b="1" spc="-40" dirty="0">
                <a:solidFill>
                  <a:srgbClr val="231F20"/>
                </a:solidFill>
                <a:effectLst/>
                <a:latin typeface="Arial Narrow" panose="020B0606020202030204" pitchFamily="34" charset="0"/>
                <a:ea typeface="Calibri" panose="020F0502020204030204" pitchFamily="34" charset="0"/>
              </a:rPr>
              <a:t>2017)</a:t>
            </a:r>
            <a:r>
              <a:rPr lang="pt-BR" sz="2200" b="1" spc="-10" dirty="0">
                <a:solidFill>
                  <a:srgbClr val="231F20"/>
                </a:solidFill>
                <a:effectLst/>
                <a:latin typeface="Arial Narrow" panose="020B0606020202030204" pitchFamily="34" charset="0"/>
                <a:ea typeface="Calibri" panose="020F0502020204030204" pitchFamily="34" charset="0"/>
              </a:rPr>
              <a:t> </a:t>
            </a:r>
            <a:r>
              <a:rPr lang="pt-BR" sz="2200" spc="-40" dirty="0">
                <a:solidFill>
                  <a:srgbClr val="231F20"/>
                </a:solidFill>
                <a:effectLst/>
                <a:latin typeface="Arial Narrow" panose="020B0606020202030204" pitchFamily="34" charset="0"/>
                <a:ea typeface="Calibri" panose="020F0502020204030204" pitchFamily="34" charset="0"/>
              </a:rPr>
              <a:t>Os fenômenos magnéticos tiveram sua </a:t>
            </a:r>
            <a:r>
              <a:rPr lang="pt-BR" sz="2200" spc="-10" dirty="0">
                <a:solidFill>
                  <a:srgbClr val="231F20"/>
                </a:solidFill>
                <a:effectLst/>
                <a:latin typeface="Arial Narrow" panose="020B0606020202030204" pitchFamily="34" charset="0"/>
                <a:ea typeface="Calibri" panose="020F0502020204030204" pitchFamily="34" charset="0"/>
              </a:rPr>
              <a:t>descoberta</a:t>
            </a:r>
            <a:r>
              <a:rPr lang="pt-BR" sz="2200" spc="-65" dirty="0">
                <a:solidFill>
                  <a:srgbClr val="231F20"/>
                </a:solidFill>
                <a:effectLst/>
                <a:latin typeface="Arial Narrow" panose="020B0606020202030204" pitchFamily="34" charset="0"/>
                <a:ea typeface="Calibri" panose="020F0502020204030204" pitchFamily="34" charset="0"/>
              </a:rPr>
              <a:t> </a:t>
            </a:r>
            <a:r>
              <a:rPr lang="pt-BR" sz="2200" spc="-10" dirty="0">
                <a:solidFill>
                  <a:srgbClr val="231F20"/>
                </a:solidFill>
                <a:effectLst/>
                <a:latin typeface="Arial Narrow" panose="020B0606020202030204" pitchFamily="34" charset="0"/>
                <a:ea typeface="Calibri" panose="020F0502020204030204" pitchFamily="34" charset="0"/>
              </a:rPr>
              <a:t>na</a:t>
            </a:r>
            <a:r>
              <a:rPr lang="pt-BR" sz="2200" spc="-65" dirty="0">
                <a:solidFill>
                  <a:srgbClr val="231F20"/>
                </a:solidFill>
                <a:effectLst/>
                <a:latin typeface="Arial Narrow" panose="020B0606020202030204" pitchFamily="34" charset="0"/>
                <a:ea typeface="Calibri" panose="020F0502020204030204" pitchFamily="34" charset="0"/>
              </a:rPr>
              <a:t> </a:t>
            </a:r>
            <a:r>
              <a:rPr lang="pt-BR" sz="2200" spc="-10" dirty="0">
                <a:solidFill>
                  <a:srgbClr val="231F20"/>
                </a:solidFill>
                <a:effectLst/>
                <a:latin typeface="Arial Narrow" panose="020B0606020202030204" pitchFamily="34" charset="0"/>
                <a:ea typeface="Calibri" panose="020F0502020204030204" pitchFamily="34" charset="0"/>
              </a:rPr>
              <a:t>antiguidade,</a:t>
            </a:r>
            <a:r>
              <a:rPr lang="pt-BR" sz="2200" spc="-65" dirty="0">
                <a:solidFill>
                  <a:srgbClr val="231F20"/>
                </a:solidFill>
                <a:effectLst/>
                <a:latin typeface="Arial Narrow" panose="020B0606020202030204" pitchFamily="34" charset="0"/>
                <a:ea typeface="Calibri" panose="020F0502020204030204" pitchFamily="34" charset="0"/>
              </a:rPr>
              <a:t> </a:t>
            </a:r>
            <a:r>
              <a:rPr lang="pt-BR" sz="2200" spc="-10" dirty="0">
                <a:solidFill>
                  <a:srgbClr val="231F20"/>
                </a:solidFill>
                <a:effectLst/>
                <a:latin typeface="Arial Narrow" panose="020B0606020202030204" pitchFamily="34" charset="0"/>
                <a:ea typeface="Calibri" panose="020F0502020204030204" pitchFamily="34" charset="0"/>
              </a:rPr>
              <a:t>da</a:t>
            </a:r>
            <a:r>
              <a:rPr lang="pt-BR" sz="2200" spc="-65" dirty="0">
                <a:solidFill>
                  <a:srgbClr val="231F20"/>
                </a:solidFill>
                <a:effectLst/>
                <a:latin typeface="Arial Narrow" panose="020B0606020202030204" pitchFamily="34" charset="0"/>
                <a:ea typeface="Calibri" panose="020F0502020204030204" pitchFamily="34" charset="0"/>
              </a:rPr>
              <a:t> </a:t>
            </a:r>
            <a:r>
              <a:rPr lang="pt-BR" sz="2200" spc="-10" dirty="0">
                <a:solidFill>
                  <a:srgbClr val="231F20"/>
                </a:solidFill>
                <a:effectLst/>
                <a:latin typeface="Arial Narrow" panose="020B0606020202030204" pitchFamily="34" charset="0"/>
                <a:ea typeface="Calibri" panose="020F0502020204030204" pitchFamily="34" charset="0"/>
              </a:rPr>
              <a:t>observação</a:t>
            </a:r>
            <a:r>
              <a:rPr lang="pt-BR" sz="2200" spc="-65" dirty="0">
                <a:solidFill>
                  <a:srgbClr val="231F20"/>
                </a:solidFill>
                <a:effectLst/>
                <a:latin typeface="Arial Narrow" panose="020B0606020202030204" pitchFamily="34" charset="0"/>
                <a:ea typeface="Calibri" panose="020F0502020204030204" pitchFamily="34" charset="0"/>
              </a:rPr>
              <a:t> </a:t>
            </a:r>
            <a:r>
              <a:rPr lang="pt-BR" sz="2200" spc="-10" dirty="0">
                <a:solidFill>
                  <a:srgbClr val="231F20"/>
                </a:solidFill>
                <a:effectLst/>
                <a:latin typeface="Arial Narrow" panose="020B0606020202030204" pitchFamily="34" charset="0"/>
                <a:ea typeface="Calibri" panose="020F0502020204030204" pitchFamily="34" charset="0"/>
              </a:rPr>
              <a:t>de</a:t>
            </a:r>
            <a:r>
              <a:rPr lang="pt-BR" sz="2200" spc="-65" dirty="0">
                <a:solidFill>
                  <a:srgbClr val="231F20"/>
                </a:solidFill>
                <a:effectLst/>
                <a:latin typeface="Arial Narrow" panose="020B0606020202030204" pitchFamily="34" charset="0"/>
                <a:ea typeface="Calibri" panose="020F0502020204030204" pitchFamily="34" charset="0"/>
              </a:rPr>
              <a:t> </a:t>
            </a:r>
            <a:r>
              <a:rPr lang="pt-BR" sz="2200" spc="-10" dirty="0">
                <a:solidFill>
                  <a:srgbClr val="231F20"/>
                </a:solidFill>
                <a:effectLst/>
                <a:latin typeface="Arial Narrow" panose="020B0606020202030204" pitchFamily="34" charset="0"/>
                <a:ea typeface="Calibri" panose="020F0502020204030204" pitchFamily="34" charset="0"/>
              </a:rPr>
              <a:t>que</a:t>
            </a:r>
            <a:r>
              <a:rPr lang="pt-BR" sz="2200" spc="-65" dirty="0">
                <a:solidFill>
                  <a:srgbClr val="231F20"/>
                </a:solidFill>
                <a:effectLst/>
                <a:latin typeface="Arial Narrow" panose="020B0606020202030204" pitchFamily="34" charset="0"/>
                <a:ea typeface="Calibri" panose="020F0502020204030204" pitchFamily="34" charset="0"/>
              </a:rPr>
              <a:t> </a:t>
            </a:r>
            <a:r>
              <a:rPr lang="pt-BR" sz="2200" spc="-10" dirty="0">
                <a:solidFill>
                  <a:srgbClr val="231F20"/>
                </a:solidFill>
                <a:effectLst/>
                <a:latin typeface="Arial Narrow" panose="020B0606020202030204" pitchFamily="34" charset="0"/>
                <a:ea typeface="Calibri" panose="020F0502020204030204" pitchFamily="34" charset="0"/>
              </a:rPr>
              <a:t>deter</a:t>
            </a:r>
            <a:r>
              <a:rPr lang="pt-BR" sz="2200" spc="-20" dirty="0">
                <a:solidFill>
                  <a:srgbClr val="231F20"/>
                </a:solidFill>
                <a:effectLst/>
                <a:latin typeface="Arial Narrow" panose="020B0606020202030204" pitchFamily="34" charset="0"/>
                <a:ea typeface="Calibri" panose="020F0502020204030204" pitchFamily="34" charset="0"/>
              </a:rPr>
              <a:t>minadas</a:t>
            </a:r>
            <a:r>
              <a:rPr lang="pt-BR" sz="2200" spc="-50" dirty="0">
                <a:solidFill>
                  <a:srgbClr val="231F20"/>
                </a:solidFill>
                <a:effectLst/>
                <a:latin typeface="Arial Narrow" panose="020B0606020202030204" pitchFamily="34" charset="0"/>
                <a:ea typeface="Calibri" panose="020F0502020204030204" pitchFamily="34" charset="0"/>
              </a:rPr>
              <a:t> </a:t>
            </a:r>
            <a:r>
              <a:rPr lang="pt-BR" sz="2200" spc="-20" dirty="0">
                <a:solidFill>
                  <a:srgbClr val="231F20"/>
                </a:solidFill>
                <a:effectLst/>
                <a:latin typeface="Arial Narrow" panose="020B0606020202030204" pitchFamily="34" charset="0"/>
                <a:ea typeface="Calibri" panose="020F0502020204030204" pitchFamily="34" charset="0"/>
              </a:rPr>
              <a:t>pedras</a:t>
            </a:r>
            <a:r>
              <a:rPr lang="pt-BR" sz="2200" spc="-50" dirty="0">
                <a:solidFill>
                  <a:srgbClr val="231F20"/>
                </a:solidFill>
                <a:effectLst/>
                <a:latin typeface="Arial Narrow" panose="020B0606020202030204" pitchFamily="34" charset="0"/>
                <a:ea typeface="Calibri" panose="020F0502020204030204" pitchFamily="34" charset="0"/>
              </a:rPr>
              <a:t> </a:t>
            </a:r>
            <a:r>
              <a:rPr lang="pt-BR" sz="2200" spc="-20" dirty="0">
                <a:solidFill>
                  <a:srgbClr val="231F20"/>
                </a:solidFill>
                <a:effectLst/>
                <a:latin typeface="Arial Narrow" panose="020B0606020202030204" pitchFamily="34" charset="0"/>
                <a:ea typeface="Calibri" panose="020F0502020204030204" pitchFamily="34" charset="0"/>
              </a:rPr>
              <a:t>encontradas</a:t>
            </a:r>
            <a:r>
              <a:rPr lang="pt-BR" sz="2200" spc="-50" dirty="0">
                <a:solidFill>
                  <a:srgbClr val="231F20"/>
                </a:solidFill>
                <a:effectLst/>
                <a:latin typeface="Arial Narrow" panose="020B0606020202030204" pitchFamily="34" charset="0"/>
                <a:ea typeface="Calibri" panose="020F0502020204030204" pitchFamily="34" charset="0"/>
              </a:rPr>
              <a:t> </a:t>
            </a:r>
            <a:r>
              <a:rPr lang="pt-BR" sz="2200" spc="-20" dirty="0">
                <a:solidFill>
                  <a:srgbClr val="231F20"/>
                </a:solidFill>
                <a:effectLst/>
                <a:latin typeface="Arial Narrow" panose="020B0606020202030204" pitchFamily="34" charset="0"/>
                <a:ea typeface="Calibri" panose="020F0502020204030204" pitchFamily="34" charset="0"/>
              </a:rPr>
              <a:t>na</a:t>
            </a:r>
            <a:r>
              <a:rPr lang="pt-BR" sz="2200" spc="-50" dirty="0">
                <a:solidFill>
                  <a:srgbClr val="231F20"/>
                </a:solidFill>
                <a:effectLst/>
                <a:latin typeface="Arial Narrow" panose="020B0606020202030204" pitchFamily="34" charset="0"/>
                <a:ea typeface="Calibri" panose="020F0502020204030204" pitchFamily="34" charset="0"/>
              </a:rPr>
              <a:t> </a:t>
            </a:r>
            <a:r>
              <a:rPr lang="pt-BR" sz="2200" spc="-20" dirty="0">
                <a:solidFill>
                  <a:srgbClr val="231F20"/>
                </a:solidFill>
                <a:effectLst/>
                <a:latin typeface="Arial Narrow" panose="020B0606020202030204" pitchFamily="34" charset="0"/>
                <a:ea typeface="Calibri" panose="020F0502020204030204" pitchFamily="34" charset="0"/>
              </a:rPr>
              <a:t>natureza,</a:t>
            </a:r>
            <a:r>
              <a:rPr lang="pt-BR" sz="2200" spc="-50" dirty="0">
                <a:solidFill>
                  <a:srgbClr val="231F20"/>
                </a:solidFill>
                <a:effectLst/>
                <a:latin typeface="Arial Narrow" panose="020B0606020202030204" pitchFamily="34" charset="0"/>
                <a:ea typeface="Calibri" panose="020F0502020204030204" pitchFamily="34" charset="0"/>
              </a:rPr>
              <a:t> </a:t>
            </a:r>
            <a:r>
              <a:rPr lang="pt-BR" sz="2200" spc="-20" dirty="0">
                <a:solidFill>
                  <a:srgbClr val="231F20"/>
                </a:solidFill>
                <a:effectLst/>
                <a:latin typeface="Arial Narrow" panose="020B0606020202030204" pitchFamily="34" charset="0"/>
                <a:ea typeface="Calibri" panose="020F0502020204030204" pitchFamily="34" charset="0"/>
              </a:rPr>
              <a:t>as</a:t>
            </a:r>
            <a:r>
              <a:rPr lang="pt-BR" sz="2200" spc="-50" dirty="0">
                <a:solidFill>
                  <a:srgbClr val="231F20"/>
                </a:solidFill>
                <a:effectLst/>
                <a:latin typeface="Arial Narrow" panose="020B0606020202030204" pitchFamily="34" charset="0"/>
                <a:ea typeface="Calibri" panose="020F0502020204030204" pitchFamily="34" charset="0"/>
              </a:rPr>
              <a:t> </a:t>
            </a:r>
            <a:r>
              <a:rPr lang="pt-BR" sz="2200" spc="-20" dirty="0">
                <a:solidFill>
                  <a:srgbClr val="231F20"/>
                </a:solidFill>
                <a:effectLst/>
                <a:latin typeface="Arial Narrow" panose="020B0606020202030204" pitchFamily="34" charset="0"/>
                <a:ea typeface="Calibri" panose="020F0502020204030204" pitchFamily="34" charset="0"/>
              </a:rPr>
              <a:t>magnetitas, </a:t>
            </a:r>
            <a:r>
              <a:rPr lang="pt-BR" sz="2200" spc="-10" dirty="0">
                <a:solidFill>
                  <a:srgbClr val="231F20"/>
                </a:solidFill>
                <a:effectLst/>
                <a:latin typeface="Arial Narrow" panose="020B0606020202030204" pitchFamily="34" charset="0"/>
                <a:ea typeface="Calibri" panose="020F0502020204030204" pitchFamily="34" charset="0"/>
              </a:rPr>
              <a:t>possuíam</a:t>
            </a:r>
            <a:r>
              <a:rPr lang="pt-BR" sz="2200" spc="-80" dirty="0">
                <a:solidFill>
                  <a:srgbClr val="231F20"/>
                </a:solidFill>
                <a:effectLst/>
                <a:latin typeface="Arial Narrow" panose="020B0606020202030204" pitchFamily="34" charset="0"/>
                <a:ea typeface="Calibri" panose="020F0502020204030204" pitchFamily="34" charset="0"/>
              </a:rPr>
              <a:t> </a:t>
            </a:r>
            <a:r>
              <a:rPr lang="pt-BR" sz="2200" spc="-10" dirty="0">
                <a:solidFill>
                  <a:srgbClr val="231F20"/>
                </a:solidFill>
                <a:effectLst/>
                <a:latin typeface="Arial Narrow" panose="020B0606020202030204" pitchFamily="34" charset="0"/>
                <a:ea typeface="Calibri" panose="020F0502020204030204" pitchFamily="34" charset="0"/>
              </a:rPr>
              <a:t>o</a:t>
            </a:r>
            <a:r>
              <a:rPr lang="pt-BR" sz="2200" spc="-75" dirty="0">
                <a:solidFill>
                  <a:srgbClr val="231F20"/>
                </a:solidFill>
                <a:effectLst/>
                <a:latin typeface="Arial Narrow" panose="020B0606020202030204" pitchFamily="34" charset="0"/>
                <a:ea typeface="Calibri" panose="020F0502020204030204" pitchFamily="34" charset="0"/>
              </a:rPr>
              <a:t> </a:t>
            </a:r>
            <a:r>
              <a:rPr lang="pt-BR" sz="2200" spc="-10" dirty="0">
                <a:solidFill>
                  <a:srgbClr val="231F20"/>
                </a:solidFill>
                <a:effectLst/>
                <a:latin typeface="Arial Narrow" panose="020B0606020202030204" pitchFamily="34" charset="0"/>
                <a:ea typeface="Calibri" panose="020F0502020204030204" pitchFamily="34" charset="0"/>
              </a:rPr>
              <a:t>poder</a:t>
            </a:r>
            <a:r>
              <a:rPr lang="pt-BR" sz="2200" spc="-75" dirty="0">
                <a:solidFill>
                  <a:srgbClr val="231F20"/>
                </a:solidFill>
                <a:effectLst/>
                <a:latin typeface="Arial Narrow" panose="020B0606020202030204" pitchFamily="34" charset="0"/>
                <a:ea typeface="Calibri" panose="020F0502020204030204" pitchFamily="34" charset="0"/>
              </a:rPr>
              <a:t> </a:t>
            </a:r>
            <a:r>
              <a:rPr lang="pt-BR" sz="2200" spc="-10" dirty="0">
                <a:solidFill>
                  <a:srgbClr val="231F20"/>
                </a:solidFill>
                <a:effectLst/>
                <a:latin typeface="Arial Narrow" panose="020B0606020202030204" pitchFamily="34" charset="0"/>
                <a:ea typeface="Calibri" panose="020F0502020204030204" pitchFamily="34" charset="0"/>
              </a:rPr>
              <a:t>de</a:t>
            </a:r>
            <a:r>
              <a:rPr lang="pt-BR" sz="2200" spc="-75" dirty="0">
                <a:solidFill>
                  <a:srgbClr val="231F20"/>
                </a:solidFill>
                <a:effectLst/>
                <a:latin typeface="Arial Narrow" panose="020B0606020202030204" pitchFamily="34" charset="0"/>
                <a:ea typeface="Calibri" panose="020F0502020204030204" pitchFamily="34" charset="0"/>
              </a:rPr>
              <a:t> </a:t>
            </a:r>
            <a:r>
              <a:rPr lang="pt-BR" sz="2200" spc="-10" dirty="0">
                <a:solidFill>
                  <a:srgbClr val="231F20"/>
                </a:solidFill>
                <a:effectLst/>
                <a:latin typeface="Arial Narrow" panose="020B0606020202030204" pitchFamily="34" charset="0"/>
                <a:ea typeface="Calibri" panose="020F0502020204030204" pitchFamily="34" charset="0"/>
              </a:rPr>
              <a:t>atrair</a:t>
            </a:r>
            <a:r>
              <a:rPr lang="pt-BR" sz="2200" spc="-75" dirty="0">
                <a:solidFill>
                  <a:srgbClr val="231F20"/>
                </a:solidFill>
                <a:effectLst/>
                <a:latin typeface="Arial Narrow" panose="020B0606020202030204" pitchFamily="34" charset="0"/>
                <a:ea typeface="Calibri" panose="020F0502020204030204" pitchFamily="34" charset="0"/>
              </a:rPr>
              <a:t> </a:t>
            </a:r>
            <a:r>
              <a:rPr lang="pt-BR" sz="2200" spc="-10" dirty="0">
                <a:solidFill>
                  <a:srgbClr val="231F20"/>
                </a:solidFill>
                <a:effectLst/>
                <a:latin typeface="Arial Narrow" panose="020B0606020202030204" pitchFamily="34" charset="0"/>
                <a:ea typeface="Calibri" panose="020F0502020204030204" pitchFamily="34" charset="0"/>
              </a:rPr>
              <a:t>outras.</a:t>
            </a:r>
            <a:r>
              <a:rPr lang="pt-BR" sz="2200" spc="-80" dirty="0">
                <a:solidFill>
                  <a:srgbClr val="231F20"/>
                </a:solidFill>
                <a:effectLst/>
                <a:latin typeface="Arial Narrow" panose="020B0606020202030204" pitchFamily="34" charset="0"/>
                <a:ea typeface="Calibri" panose="020F0502020204030204" pitchFamily="34" charset="0"/>
              </a:rPr>
              <a:t> </a:t>
            </a:r>
            <a:r>
              <a:rPr lang="pt-BR" sz="2200" spc="-10" dirty="0">
                <a:solidFill>
                  <a:srgbClr val="231F20"/>
                </a:solidFill>
                <a:effectLst/>
                <a:latin typeface="Arial Narrow" panose="020B0606020202030204" pitchFamily="34" charset="0"/>
                <a:ea typeface="Calibri" panose="020F0502020204030204" pitchFamily="34" charset="0"/>
              </a:rPr>
              <a:t>Essas</a:t>
            </a:r>
            <a:r>
              <a:rPr lang="pt-BR" sz="2200" spc="-75" dirty="0">
                <a:solidFill>
                  <a:srgbClr val="231F20"/>
                </a:solidFill>
                <a:effectLst/>
                <a:latin typeface="Arial Narrow" panose="020B0606020202030204" pitchFamily="34" charset="0"/>
                <a:ea typeface="Calibri" panose="020F0502020204030204" pitchFamily="34" charset="0"/>
              </a:rPr>
              <a:t> </a:t>
            </a:r>
            <a:r>
              <a:rPr lang="pt-BR" sz="2200" spc="-10" dirty="0">
                <a:solidFill>
                  <a:srgbClr val="231F20"/>
                </a:solidFill>
                <a:effectLst/>
                <a:latin typeface="Arial Narrow" panose="020B0606020202030204" pitchFamily="34" charset="0"/>
                <a:ea typeface="Calibri" panose="020F0502020204030204" pitchFamily="34" charset="0"/>
              </a:rPr>
              <a:t>pedras</a:t>
            </a:r>
            <a:r>
              <a:rPr lang="pt-BR" sz="2200" spc="-75" dirty="0">
                <a:solidFill>
                  <a:srgbClr val="231F20"/>
                </a:solidFill>
                <a:effectLst/>
                <a:latin typeface="Arial Narrow" panose="020B0606020202030204" pitchFamily="34" charset="0"/>
                <a:ea typeface="Calibri" panose="020F0502020204030204" pitchFamily="34" charset="0"/>
              </a:rPr>
              <a:t> </a:t>
            </a:r>
            <a:r>
              <a:rPr lang="pt-BR" sz="2200" spc="-10" dirty="0">
                <a:solidFill>
                  <a:srgbClr val="231F20"/>
                </a:solidFill>
                <a:effectLst/>
                <a:latin typeface="Arial Narrow" panose="020B0606020202030204" pitchFamily="34" charset="0"/>
                <a:ea typeface="Calibri" panose="020F0502020204030204" pitchFamily="34" charset="0"/>
              </a:rPr>
              <a:t>hoje</a:t>
            </a:r>
            <a:r>
              <a:rPr lang="pt-BR" sz="2200" spc="-75" dirty="0">
                <a:solidFill>
                  <a:srgbClr val="231F20"/>
                </a:solidFill>
                <a:effectLst/>
                <a:latin typeface="Arial Narrow" panose="020B0606020202030204" pitchFamily="34" charset="0"/>
                <a:ea typeface="Calibri" panose="020F0502020204030204" pitchFamily="34" charset="0"/>
              </a:rPr>
              <a:t> </a:t>
            </a:r>
            <a:r>
              <a:rPr lang="pt-BR" sz="2200" spc="-10" dirty="0">
                <a:solidFill>
                  <a:srgbClr val="231F20"/>
                </a:solidFill>
                <a:effectLst/>
                <a:latin typeface="Arial Narrow" panose="020B0606020202030204" pitchFamily="34" charset="0"/>
                <a:ea typeface="Calibri" panose="020F0502020204030204" pitchFamily="34" charset="0"/>
              </a:rPr>
              <a:t>são </a:t>
            </a:r>
            <a:r>
              <a:rPr lang="pt-BR" sz="2200" dirty="0">
                <a:solidFill>
                  <a:srgbClr val="231F20"/>
                </a:solidFill>
                <a:effectLst/>
                <a:latin typeface="Arial Narrow" panose="020B0606020202030204" pitchFamily="34" charset="0"/>
                <a:ea typeface="Calibri" panose="020F0502020204030204" pitchFamily="34" charset="0"/>
              </a:rPr>
              <a:t>conhecidas</a:t>
            </a:r>
            <a:r>
              <a:rPr lang="pt-BR" sz="2200" spc="-40" dirty="0">
                <a:solidFill>
                  <a:srgbClr val="231F20"/>
                </a:solidFill>
                <a:effectLst/>
                <a:latin typeface="Arial Narrow" panose="020B0606020202030204" pitchFamily="34" charset="0"/>
                <a:ea typeface="Calibri" panose="020F0502020204030204" pitchFamily="34" charset="0"/>
              </a:rPr>
              <a:t> </a:t>
            </a:r>
            <a:r>
              <a:rPr lang="pt-BR" sz="2200" dirty="0">
                <a:solidFill>
                  <a:srgbClr val="231F20"/>
                </a:solidFill>
                <a:effectLst/>
                <a:latin typeface="Arial Narrow" panose="020B0606020202030204" pitchFamily="34" charset="0"/>
                <a:ea typeface="Calibri" panose="020F0502020204030204" pitchFamily="34" charset="0"/>
              </a:rPr>
              <a:t>como</a:t>
            </a:r>
            <a:r>
              <a:rPr lang="pt-BR" sz="2200" spc="-40" dirty="0">
                <a:solidFill>
                  <a:srgbClr val="231F20"/>
                </a:solidFill>
                <a:effectLst/>
                <a:latin typeface="Arial Narrow" panose="020B0606020202030204" pitchFamily="34" charset="0"/>
                <a:ea typeface="Calibri" panose="020F0502020204030204" pitchFamily="34" charset="0"/>
              </a:rPr>
              <a:t> </a:t>
            </a:r>
            <a:r>
              <a:rPr lang="pt-BR" sz="2200" dirty="0">
                <a:solidFill>
                  <a:srgbClr val="231F20"/>
                </a:solidFill>
                <a:effectLst/>
                <a:latin typeface="Arial Narrow" panose="020B0606020202030204" pitchFamily="34" charset="0"/>
                <a:ea typeface="Calibri" panose="020F0502020204030204" pitchFamily="34" charset="0"/>
              </a:rPr>
              <a:t>ímãs.</a:t>
            </a:r>
            <a:endParaRPr lang="pt-BR" sz="2200" dirty="0">
              <a:effectLst/>
              <a:latin typeface="Arial Narrow" panose="020B0606020202030204" pitchFamily="34" charset="0"/>
              <a:ea typeface="Calibri" panose="020F0502020204030204" pitchFamily="34" charset="0"/>
            </a:endParaRPr>
          </a:p>
          <a:p>
            <a:pPr marR="24130" algn="just">
              <a:lnSpc>
                <a:spcPct val="97000"/>
              </a:lnSpc>
              <a:spcBef>
                <a:spcPts val="275"/>
              </a:spcBef>
              <a:spcAft>
                <a:spcPts val="600"/>
              </a:spcAft>
            </a:pPr>
            <a:r>
              <a:rPr lang="pt-BR" sz="2200" dirty="0">
                <a:solidFill>
                  <a:srgbClr val="231F20"/>
                </a:solidFill>
                <a:effectLst/>
                <a:latin typeface="Arial Narrow" panose="020B0606020202030204" pitchFamily="34" charset="0"/>
                <a:ea typeface="Calibri" panose="020F0502020204030204" pitchFamily="34" charset="0"/>
              </a:rPr>
              <a:t>Considere as seguintes características de ímãs perma</a:t>
            </a:r>
            <a:r>
              <a:rPr lang="pt-BR" sz="2200" spc="-10" dirty="0">
                <a:solidFill>
                  <a:srgbClr val="231F20"/>
                </a:solidFill>
                <a:effectLst/>
                <a:latin typeface="Arial Narrow" panose="020B0606020202030204" pitchFamily="34" charset="0"/>
                <a:ea typeface="Calibri" panose="020F0502020204030204" pitchFamily="34" charset="0"/>
              </a:rPr>
              <a:t>nentes:</a:t>
            </a:r>
            <a:endParaRPr lang="pt-BR" sz="2200" dirty="0">
              <a:effectLst/>
              <a:latin typeface="Arial Narrow" panose="020B0606020202030204" pitchFamily="34" charset="0"/>
              <a:ea typeface="Calibri" panose="020F0502020204030204" pitchFamily="34" charset="0"/>
            </a:endParaRPr>
          </a:p>
          <a:p>
            <a:pPr marR="24130" algn="just" fontAlgn="auto">
              <a:lnSpc>
                <a:spcPct val="97000"/>
              </a:lnSpc>
              <a:spcBef>
                <a:spcPts val="140"/>
              </a:spcBef>
              <a:spcAft>
                <a:spcPts val="0"/>
              </a:spcAft>
              <a:tabLst>
                <a:tab pos="411480" algn="l"/>
                <a:tab pos="412750" algn="l"/>
              </a:tabLst>
            </a:pPr>
            <a:r>
              <a:rPr lang="pt-BR" sz="2200" dirty="0">
                <a:solidFill>
                  <a:srgbClr val="231F20"/>
                </a:solidFill>
                <a:effectLst/>
                <a:latin typeface="Arial Narrow" panose="020B0606020202030204" pitchFamily="34" charset="0"/>
                <a:ea typeface="Calibri" panose="020F0502020204030204" pitchFamily="34" charset="0"/>
              </a:rPr>
              <a:t>I. Todos</a:t>
            </a:r>
            <a:r>
              <a:rPr lang="pt-BR" sz="2200" spc="-90" dirty="0">
                <a:solidFill>
                  <a:srgbClr val="231F20"/>
                </a:solidFill>
                <a:effectLst/>
                <a:latin typeface="Arial Narrow" panose="020B0606020202030204" pitchFamily="34" charset="0"/>
                <a:ea typeface="Calibri" panose="020F0502020204030204" pitchFamily="34" charset="0"/>
              </a:rPr>
              <a:t> </a:t>
            </a:r>
            <a:r>
              <a:rPr lang="pt-BR" sz="2200" dirty="0">
                <a:solidFill>
                  <a:srgbClr val="231F20"/>
                </a:solidFill>
                <a:effectLst/>
                <a:latin typeface="Arial Narrow" panose="020B0606020202030204" pitchFamily="34" charset="0"/>
                <a:ea typeface="Calibri" panose="020F0502020204030204" pitchFamily="34" charset="0"/>
              </a:rPr>
              <a:t>os</a:t>
            </a:r>
            <a:r>
              <a:rPr lang="pt-BR" sz="2200" spc="-85" dirty="0">
                <a:solidFill>
                  <a:srgbClr val="231F20"/>
                </a:solidFill>
                <a:effectLst/>
                <a:latin typeface="Arial Narrow" panose="020B0606020202030204" pitchFamily="34" charset="0"/>
                <a:ea typeface="Calibri" panose="020F0502020204030204" pitchFamily="34" charset="0"/>
              </a:rPr>
              <a:t> </a:t>
            </a:r>
            <a:r>
              <a:rPr lang="pt-BR" sz="2200" dirty="0">
                <a:solidFill>
                  <a:srgbClr val="231F20"/>
                </a:solidFill>
                <a:effectLst/>
                <a:latin typeface="Arial Narrow" panose="020B0606020202030204" pitchFamily="34" charset="0"/>
                <a:ea typeface="Calibri" panose="020F0502020204030204" pitchFamily="34" charset="0"/>
              </a:rPr>
              <a:t>ímãs,</a:t>
            </a:r>
            <a:r>
              <a:rPr lang="pt-BR" sz="2200" spc="-85" dirty="0">
                <a:solidFill>
                  <a:srgbClr val="231F20"/>
                </a:solidFill>
                <a:effectLst/>
                <a:latin typeface="Arial Narrow" panose="020B0606020202030204" pitchFamily="34" charset="0"/>
                <a:ea typeface="Calibri" panose="020F0502020204030204" pitchFamily="34" charset="0"/>
              </a:rPr>
              <a:t> </a:t>
            </a:r>
            <a:r>
              <a:rPr lang="pt-BR" sz="2200" dirty="0">
                <a:solidFill>
                  <a:srgbClr val="231F20"/>
                </a:solidFill>
                <a:effectLst/>
                <a:latin typeface="Arial Narrow" panose="020B0606020202030204" pitchFamily="34" charset="0"/>
                <a:ea typeface="Calibri" panose="020F0502020204030204" pitchFamily="34" charset="0"/>
              </a:rPr>
              <a:t>independentemente</a:t>
            </a:r>
            <a:r>
              <a:rPr lang="pt-BR" sz="2200" spc="-85" dirty="0">
                <a:solidFill>
                  <a:srgbClr val="231F20"/>
                </a:solidFill>
                <a:effectLst/>
                <a:latin typeface="Arial Narrow" panose="020B0606020202030204" pitchFamily="34" charset="0"/>
                <a:ea typeface="Calibri" panose="020F0502020204030204" pitchFamily="34" charset="0"/>
              </a:rPr>
              <a:t> </a:t>
            </a:r>
            <a:r>
              <a:rPr lang="pt-BR" sz="2200" dirty="0">
                <a:solidFill>
                  <a:srgbClr val="231F20"/>
                </a:solidFill>
                <a:effectLst/>
                <a:latin typeface="Arial Narrow" panose="020B0606020202030204" pitchFamily="34" charset="0"/>
                <a:ea typeface="Calibri" panose="020F0502020204030204" pitchFamily="34" charset="0"/>
              </a:rPr>
              <a:t>de</a:t>
            </a:r>
            <a:r>
              <a:rPr lang="pt-BR" sz="2200" spc="-85" dirty="0">
                <a:solidFill>
                  <a:srgbClr val="231F20"/>
                </a:solidFill>
                <a:effectLst/>
                <a:latin typeface="Arial Narrow" panose="020B0606020202030204" pitchFamily="34" charset="0"/>
                <a:ea typeface="Calibri" panose="020F0502020204030204" pitchFamily="34" charset="0"/>
              </a:rPr>
              <a:t> </a:t>
            </a:r>
            <a:r>
              <a:rPr lang="pt-BR" sz="2200" dirty="0">
                <a:solidFill>
                  <a:srgbClr val="231F20"/>
                </a:solidFill>
                <a:effectLst/>
                <a:latin typeface="Arial Narrow" panose="020B0606020202030204" pitchFamily="34" charset="0"/>
                <a:ea typeface="Calibri" panose="020F0502020204030204" pitchFamily="34" charset="0"/>
              </a:rPr>
              <a:t>sua</a:t>
            </a:r>
            <a:r>
              <a:rPr lang="pt-BR" sz="2200" spc="-90" dirty="0">
                <a:solidFill>
                  <a:srgbClr val="231F20"/>
                </a:solidFill>
                <a:effectLst/>
                <a:latin typeface="Arial Narrow" panose="020B0606020202030204" pitchFamily="34" charset="0"/>
                <a:ea typeface="Calibri" panose="020F0502020204030204" pitchFamily="34" charset="0"/>
              </a:rPr>
              <a:t> </a:t>
            </a:r>
            <a:r>
              <a:rPr lang="pt-BR" sz="2200" dirty="0">
                <a:solidFill>
                  <a:srgbClr val="231F20"/>
                </a:solidFill>
                <a:effectLst/>
                <a:latin typeface="Arial Narrow" panose="020B0606020202030204" pitchFamily="34" charset="0"/>
                <a:ea typeface="Calibri" panose="020F0502020204030204" pitchFamily="34" charset="0"/>
              </a:rPr>
              <a:t>forma, possuem</a:t>
            </a:r>
            <a:r>
              <a:rPr lang="pt-BR" sz="2200" spc="-45" dirty="0">
                <a:solidFill>
                  <a:srgbClr val="231F20"/>
                </a:solidFill>
                <a:effectLst/>
                <a:latin typeface="Arial Narrow" panose="020B0606020202030204" pitchFamily="34" charset="0"/>
                <a:ea typeface="Calibri" panose="020F0502020204030204" pitchFamily="34" charset="0"/>
              </a:rPr>
              <a:t> </a:t>
            </a:r>
            <a:r>
              <a:rPr lang="pt-BR" sz="2200" dirty="0">
                <a:solidFill>
                  <a:srgbClr val="231F20"/>
                </a:solidFill>
                <a:effectLst/>
                <a:latin typeface="Arial Narrow" panose="020B0606020202030204" pitchFamily="34" charset="0"/>
                <a:ea typeface="Calibri" panose="020F0502020204030204" pitchFamily="34" charset="0"/>
              </a:rPr>
              <a:t>dois</a:t>
            </a:r>
            <a:r>
              <a:rPr lang="pt-BR" sz="2200" spc="-45" dirty="0">
                <a:solidFill>
                  <a:srgbClr val="231F20"/>
                </a:solidFill>
                <a:effectLst/>
                <a:latin typeface="Arial Narrow" panose="020B0606020202030204" pitchFamily="34" charset="0"/>
                <a:ea typeface="Calibri" panose="020F0502020204030204" pitchFamily="34" charset="0"/>
              </a:rPr>
              <a:t> </a:t>
            </a:r>
            <a:r>
              <a:rPr lang="pt-BR" sz="2200" dirty="0">
                <a:solidFill>
                  <a:srgbClr val="231F20"/>
                </a:solidFill>
                <a:effectLst/>
                <a:latin typeface="Arial Narrow" panose="020B0606020202030204" pitchFamily="34" charset="0"/>
                <a:ea typeface="Calibri" panose="020F0502020204030204" pitchFamily="34" charset="0"/>
              </a:rPr>
              <a:t>polos,</a:t>
            </a:r>
            <a:r>
              <a:rPr lang="pt-BR" sz="2200" spc="-45" dirty="0">
                <a:solidFill>
                  <a:srgbClr val="231F20"/>
                </a:solidFill>
                <a:effectLst/>
                <a:latin typeface="Arial Narrow" panose="020B0606020202030204" pitchFamily="34" charset="0"/>
                <a:ea typeface="Calibri" panose="020F0502020204030204" pitchFamily="34" charset="0"/>
              </a:rPr>
              <a:t> </a:t>
            </a:r>
            <a:r>
              <a:rPr lang="pt-BR" sz="2200" dirty="0">
                <a:solidFill>
                  <a:srgbClr val="231F20"/>
                </a:solidFill>
                <a:effectLst/>
                <a:latin typeface="Arial Narrow" panose="020B0606020202030204" pitchFamily="34" charset="0"/>
                <a:ea typeface="Calibri" panose="020F0502020204030204" pitchFamily="34" charset="0"/>
              </a:rPr>
              <a:t>por</a:t>
            </a:r>
            <a:r>
              <a:rPr lang="pt-BR" sz="2200" spc="-45" dirty="0">
                <a:solidFill>
                  <a:srgbClr val="231F20"/>
                </a:solidFill>
                <a:effectLst/>
                <a:latin typeface="Arial Narrow" panose="020B0606020202030204" pitchFamily="34" charset="0"/>
                <a:ea typeface="Calibri" panose="020F0502020204030204" pitchFamily="34" charset="0"/>
              </a:rPr>
              <a:t> </a:t>
            </a:r>
            <a:r>
              <a:rPr lang="pt-BR" sz="2200" dirty="0">
                <a:solidFill>
                  <a:srgbClr val="231F20"/>
                </a:solidFill>
                <a:effectLst/>
                <a:latin typeface="Arial Narrow" panose="020B0606020202030204" pitchFamily="34" charset="0"/>
                <a:ea typeface="Calibri" panose="020F0502020204030204" pitchFamily="34" charset="0"/>
              </a:rPr>
              <a:t>convenção</a:t>
            </a:r>
            <a:r>
              <a:rPr lang="pt-BR" sz="2200" spc="-45" dirty="0">
                <a:solidFill>
                  <a:srgbClr val="231F20"/>
                </a:solidFill>
                <a:effectLst/>
                <a:latin typeface="Arial Narrow" panose="020B0606020202030204" pitchFamily="34" charset="0"/>
                <a:ea typeface="Calibri" panose="020F0502020204030204" pitchFamily="34" charset="0"/>
              </a:rPr>
              <a:t> </a:t>
            </a:r>
            <a:r>
              <a:rPr lang="pt-BR" sz="2200" dirty="0">
                <a:solidFill>
                  <a:srgbClr val="231F20"/>
                </a:solidFill>
                <a:effectLst/>
                <a:latin typeface="Arial Narrow" panose="020B0606020202030204" pitchFamily="34" charset="0"/>
                <a:ea typeface="Calibri" panose="020F0502020204030204" pitchFamily="34" charset="0"/>
              </a:rPr>
              <a:t>chamados</a:t>
            </a:r>
            <a:r>
              <a:rPr lang="pt-BR" sz="2200" spc="-45" dirty="0">
                <a:solidFill>
                  <a:srgbClr val="231F20"/>
                </a:solidFill>
                <a:effectLst/>
                <a:latin typeface="Arial Narrow" panose="020B0606020202030204" pitchFamily="34" charset="0"/>
                <a:ea typeface="Calibri" panose="020F0502020204030204" pitchFamily="34" charset="0"/>
              </a:rPr>
              <a:t> </a:t>
            </a:r>
            <a:r>
              <a:rPr lang="pt-BR" sz="2200" dirty="0">
                <a:solidFill>
                  <a:srgbClr val="231F20"/>
                </a:solidFill>
                <a:effectLst/>
                <a:latin typeface="Arial Narrow" panose="020B0606020202030204" pitchFamily="34" charset="0"/>
                <a:ea typeface="Calibri" panose="020F0502020204030204" pitchFamily="34" charset="0"/>
              </a:rPr>
              <a:t>de norte</a:t>
            </a:r>
            <a:r>
              <a:rPr lang="pt-BR" sz="2200" spc="-105" dirty="0">
                <a:solidFill>
                  <a:srgbClr val="231F20"/>
                </a:solidFill>
                <a:effectLst/>
                <a:latin typeface="Arial Narrow" panose="020B0606020202030204" pitchFamily="34" charset="0"/>
                <a:ea typeface="Calibri" panose="020F0502020204030204" pitchFamily="34" charset="0"/>
              </a:rPr>
              <a:t> </a:t>
            </a:r>
            <a:r>
              <a:rPr lang="pt-BR" sz="2200" dirty="0">
                <a:solidFill>
                  <a:srgbClr val="231F20"/>
                </a:solidFill>
                <a:effectLst/>
                <a:latin typeface="Arial Narrow" panose="020B0606020202030204" pitchFamily="34" charset="0"/>
                <a:ea typeface="Calibri" panose="020F0502020204030204" pitchFamily="34" charset="0"/>
              </a:rPr>
              <a:t>(</a:t>
            </a:r>
            <a:r>
              <a:rPr lang="pt-BR" sz="2200" b="1" dirty="0">
                <a:solidFill>
                  <a:srgbClr val="231F20"/>
                </a:solidFill>
                <a:effectLst/>
                <a:latin typeface="Arial Narrow" panose="020B0606020202030204" pitchFamily="34" charset="0"/>
                <a:ea typeface="Calibri" panose="020F0502020204030204" pitchFamily="34" charset="0"/>
              </a:rPr>
              <a:t>N</a:t>
            </a:r>
            <a:r>
              <a:rPr lang="pt-BR" sz="2200" dirty="0">
                <a:solidFill>
                  <a:srgbClr val="231F20"/>
                </a:solidFill>
                <a:effectLst/>
                <a:latin typeface="Arial Narrow" panose="020B0606020202030204" pitchFamily="34" charset="0"/>
                <a:ea typeface="Calibri" panose="020F0502020204030204" pitchFamily="34" charset="0"/>
              </a:rPr>
              <a:t>)</a:t>
            </a:r>
            <a:r>
              <a:rPr lang="pt-BR" sz="2200" spc="-105" dirty="0">
                <a:solidFill>
                  <a:srgbClr val="231F20"/>
                </a:solidFill>
                <a:effectLst/>
                <a:latin typeface="Arial Narrow" panose="020B0606020202030204" pitchFamily="34" charset="0"/>
                <a:ea typeface="Calibri" panose="020F0502020204030204" pitchFamily="34" charset="0"/>
              </a:rPr>
              <a:t> </a:t>
            </a:r>
            <a:r>
              <a:rPr lang="pt-BR" sz="2200" dirty="0">
                <a:solidFill>
                  <a:srgbClr val="231F20"/>
                </a:solidFill>
                <a:effectLst/>
                <a:latin typeface="Arial Narrow" panose="020B0606020202030204" pitchFamily="34" charset="0"/>
                <a:ea typeface="Calibri" panose="020F0502020204030204" pitchFamily="34" charset="0"/>
              </a:rPr>
              <a:t>e</a:t>
            </a:r>
            <a:r>
              <a:rPr lang="pt-BR" sz="2200" spc="-105" dirty="0">
                <a:solidFill>
                  <a:srgbClr val="231F20"/>
                </a:solidFill>
                <a:effectLst/>
                <a:latin typeface="Arial Narrow" panose="020B0606020202030204" pitchFamily="34" charset="0"/>
                <a:ea typeface="Calibri" panose="020F0502020204030204" pitchFamily="34" charset="0"/>
              </a:rPr>
              <a:t> </a:t>
            </a:r>
            <a:r>
              <a:rPr lang="pt-BR" sz="2200" dirty="0">
                <a:solidFill>
                  <a:srgbClr val="231F20"/>
                </a:solidFill>
                <a:effectLst/>
                <a:latin typeface="Arial Narrow" panose="020B0606020202030204" pitchFamily="34" charset="0"/>
                <a:ea typeface="Calibri" panose="020F0502020204030204" pitchFamily="34" charset="0"/>
              </a:rPr>
              <a:t>Sul</a:t>
            </a:r>
            <a:r>
              <a:rPr lang="pt-BR" sz="2200" spc="-105" dirty="0">
                <a:solidFill>
                  <a:srgbClr val="231F20"/>
                </a:solidFill>
                <a:effectLst/>
                <a:latin typeface="Arial Narrow" panose="020B0606020202030204" pitchFamily="34" charset="0"/>
                <a:ea typeface="Calibri" panose="020F0502020204030204" pitchFamily="34" charset="0"/>
              </a:rPr>
              <a:t> </a:t>
            </a:r>
            <a:r>
              <a:rPr lang="pt-BR" sz="2200" dirty="0">
                <a:solidFill>
                  <a:srgbClr val="231F20"/>
                </a:solidFill>
                <a:effectLst/>
                <a:latin typeface="Arial Narrow" panose="020B0606020202030204" pitchFamily="34" charset="0"/>
                <a:ea typeface="Calibri" panose="020F0502020204030204" pitchFamily="34" charset="0"/>
              </a:rPr>
              <a:t>(</a:t>
            </a:r>
            <a:r>
              <a:rPr lang="pt-BR" sz="2200" b="1" dirty="0">
                <a:solidFill>
                  <a:srgbClr val="231F20"/>
                </a:solidFill>
                <a:effectLst/>
                <a:latin typeface="Arial Narrow" panose="020B0606020202030204" pitchFamily="34" charset="0"/>
                <a:ea typeface="Calibri" panose="020F0502020204030204" pitchFamily="34" charset="0"/>
              </a:rPr>
              <a:t>S</a:t>
            </a:r>
            <a:r>
              <a:rPr lang="pt-BR" sz="2200" dirty="0">
                <a:solidFill>
                  <a:srgbClr val="231F20"/>
                </a:solidFill>
                <a:effectLst/>
                <a:latin typeface="Arial Narrow" panose="020B0606020202030204" pitchFamily="34" charset="0"/>
                <a:ea typeface="Calibri" panose="020F0502020204030204" pitchFamily="34" charset="0"/>
              </a:rPr>
              <a:t>).</a:t>
            </a:r>
            <a:endParaRPr lang="pt-BR" sz="2200" dirty="0">
              <a:effectLst/>
              <a:latin typeface="Arial Narrow" panose="020B0606020202030204" pitchFamily="34" charset="0"/>
              <a:ea typeface="Calibri" panose="020F0502020204030204" pitchFamily="34" charset="0"/>
            </a:endParaRPr>
          </a:p>
          <a:p>
            <a:pPr marR="24765" algn="just" fontAlgn="auto">
              <a:lnSpc>
                <a:spcPct val="97000"/>
              </a:lnSpc>
              <a:spcBef>
                <a:spcPts val="285"/>
              </a:spcBef>
              <a:spcAft>
                <a:spcPts val="0"/>
              </a:spcAft>
              <a:tabLst>
                <a:tab pos="410845" algn="l"/>
                <a:tab pos="412750" algn="l"/>
              </a:tabLst>
            </a:pPr>
            <a:r>
              <a:rPr lang="pt-BR" sz="2200" spc="-20" dirty="0">
                <a:solidFill>
                  <a:srgbClr val="231F20"/>
                </a:solidFill>
                <a:effectLst/>
                <a:latin typeface="Arial Narrow" panose="020B0606020202030204" pitchFamily="34" charset="0"/>
                <a:ea typeface="Calibri" panose="020F0502020204030204" pitchFamily="34" charset="0"/>
              </a:rPr>
              <a:t>II. Observa-se</a:t>
            </a:r>
            <a:r>
              <a:rPr lang="pt-BR" sz="2200" spc="-65" dirty="0">
                <a:solidFill>
                  <a:srgbClr val="231F20"/>
                </a:solidFill>
                <a:effectLst/>
                <a:latin typeface="Arial Narrow" panose="020B0606020202030204" pitchFamily="34" charset="0"/>
                <a:ea typeface="Calibri" panose="020F0502020204030204" pitchFamily="34" charset="0"/>
              </a:rPr>
              <a:t> </a:t>
            </a:r>
            <a:r>
              <a:rPr lang="pt-BR" sz="2200" spc="-20" dirty="0">
                <a:solidFill>
                  <a:srgbClr val="231F20"/>
                </a:solidFill>
                <a:effectLst/>
                <a:latin typeface="Arial Narrow" panose="020B0606020202030204" pitchFamily="34" charset="0"/>
                <a:ea typeface="Calibri" panose="020F0502020204030204" pitchFamily="34" charset="0"/>
              </a:rPr>
              <a:t>que</a:t>
            </a:r>
            <a:r>
              <a:rPr lang="pt-BR" sz="2200" spc="-65" dirty="0">
                <a:solidFill>
                  <a:srgbClr val="231F20"/>
                </a:solidFill>
                <a:effectLst/>
                <a:latin typeface="Arial Narrow" panose="020B0606020202030204" pitchFamily="34" charset="0"/>
                <a:ea typeface="Calibri" panose="020F0502020204030204" pitchFamily="34" charset="0"/>
              </a:rPr>
              <a:t> </a:t>
            </a:r>
            <a:r>
              <a:rPr lang="pt-BR" sz="2200" spc="-20" dirty="0">
                <a:solidFill>
                  <a:srgbClr val="231F20"/>
                </a:solidFill>
                <a:effectLst/>
                <a:latin typeface="Arial Narrow" panose="020B0606020202030204" pitchFamily="34" charset="0"/>
                <a:ea typeface="Calibri" panose="020F0502020204030204" pitchFamily="34" charset="0"/>
              </a:rPr>
              <a:t>polos</a:t>
            </a:r>
            <a:r>
              <a:rPr lang="pt-BR" sz="2200" spc="-65" dirty="0">
                <a:solidFill>
                  <a:srgbClr val="231F20"/>
                </a:solidFill>
                <a:effectLst/>
                <a:latin typeface="Arial Narrow" panose="020B0606020202030204" pitchFamily="34" charset="0"/>
                <a:ea typeface="Calibri" panose="020F0502020204030204" pitchFamily="34" charset="0"/>
              </a:rPr>
              <a:t> </a:t>
            </a:r>
            <a:r>
              <a:rPr lang="pt-BR" sz="2200" spc="-20" dirty="0">
                <a:solidFill>
                  <a:srgbClr val="231F20"/>
                </a:solidFill>
                <a:effectLst/>
                <a:latin typeface="Arial Narrow" panose="020B0606020202030204" pitchFamily="34" charset="0"/>
                <a:ea typeface="Calibri" panose="020F0502020204030204" pitchFamily="34" charset="0"/>
              </a:rPr>
              <a:t>iguais</a:t>
            </a:r>
            <a:r>
              <a:rPr lang="pt-BR" sz="2200" spc="-65" dirty="0">
                <a:solidFill>
                  <a:srgbClr val="231F20"/>
                </a:solidFill>
                <a:effectLst/>
                <a:latin typeface="Arial Narrow" panose="020B0606020202030204" pitchFamily="34" charset="0"/>
                <a:ea typeface="Calibri" panose="020F0502020204030204" pitchFamily="34" charset="0"/>
              </a:rPr>
              <a:t> </a:t>
            </a:r>
            <a:r>
              <a:rPr lang="pt-BR" sz="2200" spc="-20" dirty="0">
                <a:solidFill>
                  <a:srgbClr val="231F20"/>
                </a:solidFill>
                <a:effectLst/>
                <a:latin typeface="Arial Narrow" panose="020B0606020202030204" pitchFamily="34" charset="0"/>
                <a:ea typeface="Calibri" panose="020F0502020204030204" pitchFamily="34" charset="0"/>
              </a:rPr>
              <a:t>se</a:t>
            </a:r>
            <a:r>
              <a:rPr lang="pt-BR" sz="2200" spc="-65" dirty="0">
                <a:solidFill>
                  <a:srgbClr val="231F20"/>
                </a:solidFill>
                <a:effectLst/>
                <a:latin typeface="Arial Narrow" panose="020B0606020202030204" pitchFamily="34" charset="0"/>
                <a:ea typeface="Calibri" panose="020F0502020204030204" pitchFamily="34" charset="0"/>
              </a:rPr>
              <a:t> </a:t>
            </a:r>
            <a:r>
              <a:rPr lang="pt-BR" sz="2200" spc="-20" dirty="0">
                <a:solidFill>
                  <a:srgbClr val="231F20"/>
                </a:solidFill>
                <a:effectLst/>
                <a:latin typeface="Arial Narrow" panose="020B0606020202030204" pitchFamily="34" charset="0"/>
                <a:ea typeface="Calibri" panose="020F0502020204030204" pitchFamily="34" charset="0"/>
              </a:rPr>
              <a:t>atraem</a:t>
            </a:r>
            <a:r>
              <a:rPr lang="pt-BR" sz="2200" spc="-65" dirty="0">
                <a:solidFill>
                  <a:srgbClr val="231F20"/>
                </a:solidFill>
                <a:effectLst/>
                <a:latin typeface="Arial Narrow" panose="020B0606020202030204" pitchFamily="34" charset="0"/>
                <a:ea typeface="Calibri" panose="020F0502020204030204" pitchFamily="34" charset="0"/>
              </a:rPr>
              <a:t> </a:t>
            </a:r>
            <a:r>
              <a:rPr lang="pt-BR" sz="2200" spc="-20" dirty="0">
                <a:solidFill>
                  <a:srgbClr val="231F20"/>
                </a:solidFill>
                <a:effectLst/>
                <a:latin typeface="Arial Narrow" panose="020B0606020202030204" pitchFamily="34" charset="0"/>
                <a:ea typeface="Calibri" panose="020F0502020204030204" pitchFamily="34" charset="0"/>
              </a:rPr>
              <a:t>e</a:t>
            </a:r>
            <a:r>
              <a:rPr lang="pt-BR" sz="2200" spc="-65" dirty="0">
                <a:solidFill>
                  <a:srgbClr val="231F20"/>
                </a:solidFill>
                <a:effectLst/>
                <a:latin typeface="Arial Narrow" panose="020B0606020202030204" pitchFamily="34" charset="0"/>
                <a:ea typeface="Calibri" panose="020F0502020204030204" pitchFamily="34" charset="0"/>
              </a:rPr>
              <a:t> </a:t>
            </a:r>
            <a:r>
              <a:rPr lang="pt-BR" sz="2200" spc="-20" dirty="0">
                <a:solidFill>
                  <a:srgbClr val="231F20"/>
                </a:solidFill>
                <a:effectLst/>
                <a:latin typeface="Arial Narrow" panose="020B0606020202030204" pitchFamily="34" charset="0"/>
                <a:ea typeface="Calibri" panose="020F0502020204030204" pitchFamily="34" charset="0"/>
              </a:rPr>
              <a:t>polos</a:t>
            </a:r>
            <a:r>
              <a:rPr lang="pt-BR" sz="2200" spc="-65" dirty="0">
                <a:solidFill>
                  <a:srgbClr val="231F20"/>
                </a:solidFill>
                <a:effectLst/>
                <a:latin typeface="Arial Narrow" panose="020B0606020202030204" pitchFamily="34" charset="0"/>
                <a:ea typeface="Calibri" panose="020F0502020204030204" pitchFamily="34" charset="0"/>
              </a:rPr>
              <a:t> </a:t>
            </a:r>
            <a:r>
              <a:rPr lang="pt-BR" sz="2200" spc="-20" dirty="0">
                <a:solidFill>
                  <a:srgbClr val="231F20"/>
                </a:solidFill>
                <a:effectLst/>
                <a:latin typeface="Arial Narrow" panose="020B0606020202030204" pitchFamily="34" charset="0"/>
                <a:ea typeface="Calibri" panose="020F0502020204030204" pitchFamily="34" charset="0"/>
              </a:rPr>
              <a:t>dife</a:t>
            </a:r>
            <a:r>
              <a:rPr lang="pt-BR" sz="2200" dirty="0">
                <a:solidFill>
                  <a:srgbClr val="231F20"/>
                </a:solidFill>
                <a:effectLst/>
                <a:latin typeface="Arial Narrow" panose="020B0606020202030204" pitchFamily="34" charset="0"/>
                <a:ea typeface="Calibri" panose="020F0502020204030204" pitchFamily="34" charset="0"/>
              </a:rPr>
              <a:t>rentes</a:t>
            </a:r>
            <a:r>
              <a:rPr lang="pt-BR" sz="2200" spc="-40" dirty="0">
                <a:solidFill>
                  <a:srgbClr val="231F20"/>
                </a:solidFill>
                <a:effectLst/>
                <a:latin typeface="Arial Narrow" panose="020B0606020202030204" pitchFamily="34" charset="0"/>
                <a:ea typeface="Calibri" panose="020F0502020204030204" pitchFamily="34" charset="0"/>
              </a:rPr>
              <a:t> </a:t>
            </a:r>
            <a:r>
              <a:rPr lang="pt-BR" sz="2200" dirty="0">
                <a:solidFill>
                  <a:srgbClr val="231F20"/>
                </a:solidFill>
                <a:effectLst/>
                <a:latin typeface="Arial Narrow" panose="020B0606020202030204" pitchFamily="34" charset="0"/>
                <a:ea typeface="Calibri" panose="020F0502020204030204" pitchFamily="34" charset="0"/>
              </a:rPr>
              <a:t>se</a:t>
            </a:r>
            <a:r>
              <a:rPr lang="pt-BR" sz="2200" spc="-40" dirty="0">
                <a:solidFill>
                  <a:srgbClr val="231F20"/>
                </a:solidFill>
                <a:effectLst/>
                <a:latin typeface="Arial Narrow" panose="020B0606020202030204" pitchFamily="34" charset="0"/>
                <a:ea typeface="Calibri" panose="020F0502020204030204" pitchFamily="34" charset="0"/>
              </a:rPr>
              <a:t> </a:t>
            </a:r>
            <a:r>
              <a:rPr lang="pt-BR" sz="2200" dirty="0">
                <a:solidFill>
                  <a:srgbClr val="231F20"/>
                </a:solidFill>
                <a:effectLst/>
                <a:latin typeface="Arial Narrow" panose="020B0606020202030204" pitchFamily="34" charset="0"/>
                <a:ea typeface="Calibri" panose="020F0502020204030204" pitchFamily="34" charset="0"/>
              </a:rPr>
              <a:t>repelem.</a:t>
            </a:r>
            <a:endParaRPr lang="pt-BR" sz="2200" dirty="0">
              <a:effectLst/>
              <a:latin typeface="Arial Narrow" panose="020B0606020202030204" pitchFamily="34" charset="0"/>
              <a:ea typeface="Calibri" panose="020F0502020204030204" pitchFamily="34" charset="0"/>
            </a:endParaRPr>
          </a:p>
          <a:p>
            <a:pPr marR="24130" algn="just" fontAlgn="auto">
              <a:lnSpc>
                <a:spcPct val="97000"/>
              </a:lnSpc>
              <a:spcBef>
                <a:spcPts val="280"/>
              </a:spcBef>
              <a:spcAft>
                <a:spcPts val="0"/>
              </a:spcAft>
              <a:tabLst>
                <a:tab pos="410210" algn="l"/>
                <a:tab pos="412750" algn="l"/>
              </a:tabLst>
            </a:pPr>
            <a:r>
              <a:rPr lang="pt-BR" sz="2200" dirty="0">
                <a:solidFill>
                  <a:srgbClr val="231F20"/>
                </a:solidFill>
                <a:effectLst/>
                <a:latin typeface="Arial Narrow" panose="020B0606020202030204" pitchFamily="34" charset="0"/>
                <a:ea typeface="Calibri" panose="020F0502020204030204" pitchFamily="34" charset="0"/>
              </a:rPr>
              <a:t>III. Observa-se</a:t>
            </a:r>
            <a:r>
              <a:rPr lang="pt-BR" sz="2200" spc="-75" dirty="0">
                <a:solidFill>
                  <a:srgbClr val="231F20"/>
                </a:solidFill>
                <a:effectLst/>
                <a:latin typeface="Arial Narrow" panose="020B0606020202030204" pitchFamily="34" charset="0"/>
                <a:ea typeface="Calibri" panose="020F0502020204030204" pitchFamily="34" charset="0"/>
              </a:rPr>
              <a:t> </a:t>
            </a:r>
            <a:r>
              <a:rPr lang="pt-BR" sz="2200" dirty="0">
                <a:solidFill>
                  <a:srgbClr val="231F20"/>
                </a:solidFill>
                <a:effectLst/>
                <a:latin typeface="Arial Narrow" panose="020B0606020202030204" pitchFamily="34" charset="0"/>
                <a:ea typeface="Calibri" panose="020F0502020204030204" pitchFamily="34" charset="0"/>
              </a:rPr>
              <a:t>a</a:t>
            </a:r>
            <a:r>
              <a:rPr lang="pt-BR" sz="2200" spc="-75" dirty="0">
                <a:solidFill>
                  <a:srgbClr val="231F20"/>
                </a:solidFill>
                <a:effectLst/>
                <a:latin typeface="Arial Narrow" panose="020B0606020202030204" pitchFamily="34" charset="0"/>
                <a:ea typeface="Calibri" panose="020F0502020204030204" pitchFamily="34" charset="0"/>
              </a:rPr>
              <a:t> </a:t>
            </a:r>
            <a:r>
              <a:rPr lang="pt-BR" sz="2200" dirty="0">
                <a:solidFill>
                  <a:srgbClr val="231F20"/>
                </a:solidFill>
                <a:effectLst/>
                <a:latin typeface="Arial Narrow" panose="020B0606020202030204" pitchFamily="34" charset="0"/>
                <a:ea typeface="Calibri" panose="020F0502020204030204" pitchFamily="34" charset="0"/>
              </a:rPr>
              <a:t>inseparabilidade</a:t>
            </a:r>
            <a:r>
              <a:rPr lang="pt-BR" sz="2200" spc="-75" dirty="0">
                <a:solidFill>
                  <a:srgbClr val="231F20"/>
                </a:solidFill>
                <a:effectLst/>
                <a:latin typeface="Arial Narrow" panose="020B0606020202030204" pitchFamily="34" charset="0"/>
                <a:ea typeface="Calibri" panose="020F0502020204030204" pitchFamily="34" charset="0"/>
              </a:rPr>
              <a:t> </a:t>
            </a:r>
            <a:r>
              <a:rPr lang="pt-BR" sz="2200" dirty="0">
                <a:solidFill>
                  <a:srgbClr val="231F20"/>
                </a:solidFill>
                <a:effectLst/>
                <a:latin typeface="Arial Narrow" panose="020B0606020202030204" pitchFamily="34" charset="0"/>
                <a:ea typeface="Calibri" panose="020F0502020204030204" pitchFamily="34" charset="0"/>
              </a:rPr>
              <a:t>dos</a:t>
            </a:r>
            <a:r>
              <a:rPr lang="pt-BR" sz="2200" spc="-75" dirty="0">
                <a:solidFill>
                  <a:srgbClr val="231F20"/>
                </a:solidFill>
                <a:effectLst/>
                <a:latin typeface="Arial Narrow" panose="020B0606020202030204" pitchFamily="34" charset="0"/>
                <a:ea typeface="Calibri" panose="020F0502020204030204" pitchFamily="34" charset="0"/>
              </a:rPr>
              <a:t> </a:t>
            </a:r>
            <a:r>
              <a:rPr lang="pt-BR" sz="2200" dirty="0">
                <a:solidFill>
                  <a:srgbClr val="231F20"/>
                </a:solidFill>
                <a:effectLst/>
                <a:latin typeface="Arial Narrow" panose="020B0606020202030204" pitchFamily="34" charset="0"/>
                <a:ea typeface="Calibri" panose="020F0502020204030204" pitchFamily="34" charset="0"/>
              </a:rPr>
              <a:t>polos</a:t>
            </a:r>
            <a:r>
              <a:rPr lang="pt-BR" sz="2200" spc="-75" dirty="0">
                <a:solidFill>
                  <a:srgbClr val="231F20"/>
                </a:solidFill>
                <a:effectLst/>
                <a:latin typeface="Arial Narrow" panose="020B0606020202030204" pitchFamily="34" charset="0"/>
                <a:ea typeface="Calibri" panose="020F0502020204030204" pitchFamily="34" charset="0"/>
              </a:rPr>
              <a:t> </a:t>
            </a:r>
            <a:r>
              <a:rPr lang="pt-BR" sz="2200" dirty="0">
                <a:solidFill>
                  <a:srgbClr val="231F20"/>
                </a:solidFill>
                <a:effectLst/>
                <a:latin typeface="Arial Narrow" panose="020B0606020202030204" pitchFamily="34" charset="0"/>
                <a:ea typeface="Calibri" panose="020F0502020204030204" pitchFamily="34" charset="0"/>
              </a:rPr>
              <a:t>magnéti</a:t>
            </a:r>
            <a:r>
              <a:rPr lang="pt-BR" sz="2200" spc="-50" dirty="0">
                <a:solidFill>
                  <a:srgbClr val="231F20"/>
                </a:solidFill>
                <a:effectLst/>
                <a:latin typeface="Arial Narrow" panose="020B0606020202030204" pitchFamily="34" charset="0"/>
                <a:ea typeface="Calibri" panose="020F0502020204030204" pitchFamily="34" charset="0"/>
              </a:rPr>
              <a:t>cos,</a:t>
            </a:r>
            <a:r>
              <a:rPr lang="pt-BR" sz="2200" spc="-30" dirty="0">
                <a:solidFill>
                  <a:srgbClr val="231F20"/>
                </a:solidFill>
                <a:effectLst/>
                <a:latin typeface="Arial Narrow" panose="020B0606020202030204" pitchFamily="34" charset="0"/>
                <a:ea typeface="Calibri" panose="020F0502020204030204" pitchFamily="34" charset="0"/>
              </a:rPr>
              <a:t> </a:t>
            </a:r>
            <a:r>
              <a:rPr lang="pt-BR" sz="2200" spc="-50" dirty="0">
                <a:solidFill>
                  <a:srgbClr val="231F20"/>
                </a:solidFill>
                <a:effectLst/>
                <a:latin typeface="Arial Narrow" panose="020B0606020202030204" pitchFamily="34" charset="0"/>
                <a:ea typeface="Calibri" panose="020F0502020204030204" pitchFamily="34" charset="0"/>
              </a:rPr>
              <a:t>ou</a:t>
            </a:r>
            <a:r>
              <a:rPr lang="pt-BR" sz="2200" spc="-30" dirty="0">
                <a:solidFill>
                  <a:srgbClr val="231F20"/>
                </a:solidFill>
                <a:effectLst/>
                <a:latin typeface="Arial Narrow" panose="020B0606020202030204" pitchFamily="34" charset="0"/>
                <a:ea typeface="Calibri" panose="020F0502020204030204" pitchFamily="34" charset="0"/>
              </a:rPr>
              <a:t> </a:t>
            </a:r>
            <a:r>
              <a:rPr lang="pt-BR" sz="2200" spc="-50" dirty="0">
                <a:solidFill>
                  <a:srgbClr val="231F20"/>
                </a:solidFill>
                <a:effectLst/>
                <a:latin typeface="Arial Narrow" panose="020B0606020202030204" pitchFamily="34" charset="0"/>
                <a:ea typeface="Calibri" panose="020F0502020204030204" pitchFamily="34" charset="0"/>
              </a:rPr>
              <a:t>seja,</a:t>
            </a:r>
            <a:r>
              <a:rPr lang="pt-BR" sz="2200" spc="-30" dirty="0">
                <a:solidFill>
                  <a:srgbClr val="231F20"/>
                </a:solidFill>
                <a:effectLst/>
                <a:latin typeface="Arial Narrow" panose="020B0606020202030204" pitchFamily="34" charset="0"/>
                <a:ea typeface="Calibri" panose="020F0502020204030204" pitchFamily="34" charset="0"/>
              </a:rPr>
              <a:t> </a:t>
            </a:r>
            <a:r>
              <a:rPr lang="pt-BR" sz="2200" spc="-50" dirty="0">
                <a:solidFill>
                  <a:srgbClr val="231F20"/>
                </a:solidFill>
                <a:effectLst/>
                <a:latin typeface="Arial Narrow" panose="020B0606020202030204" pitchFamily="34" charset="0"/>
                <a:ea typeface="Calibri" panose="020F0502020204030204" pitchFamily="34" charset="0"/>
              </a:rPr>
              <a:t>não</a:t>
            </a:r>
            <a:r>
              <a:rPr lang="pt-BR" sz="2200" spc="-30" dirty="0">
                <a:solidFill>
                  <a:srgbClr val="231F20"/>
                </a:solidFill>
                <a:effectLst/>
                <a:latin typeface="Arial Narrow" panose="020B0606020202030204" pitchFamily="34" charset="0"/>
                <a:ea typeface="Calibri" panose="020F0502020204030204" pitchFamily="34" charset="0"/>
              </a:rPr>
              <a:t> </a:t>
            </a:r>
            <a:r>
              <a:rPr lang="pt-BR" sz="2200" spc="-50" dirty="0">
                <a:solidFill>
                  <a:srgbClr val="231F20"/>
                </a:solidFill>
                <a:effectLst/>
                <a:latin typeface="Arial Narrow" panose="020B0606020202030204" pitchFamily="34" charset="0"/>
                <a:ea typeface="Calibri" panose="020F0502020204030204" pitchFamily="34" charset="0"/>
              </a:rPr>
              <a:t>é</a:t>
            </a:r>
            <a:r>
              <a:rPr lang="pt-BR" sz="2200" spc="-30" dirty="0">
                <a:solidFill>
                  <a:srgbClr val="231F20"/>
                </a:solidFill>
                <a:effectLst/>
                <a:latin typeface="Arial Narrow" panose="020B0606020202030204" pitchFamily="34" charset="0"/>
                <a:ea typeface="Calibri" panose="020F0502020204030204" pitchFamily="34" charset="0"/>
              </a:rPr>
              <a:t> </a:t>
            </a:r>
            <a:r>
              <a:rPr lang="pt-BR" sz="2200" spc="-50" dirty="0">
                <a:solidFill>
                  <a:srgbClr val="231F20"/>
                </a:solidFill>
                <a:effectLst/>
                <a:latin typeface="Arial Narrow" panose="020B0606020202030204" pitchFamily="34" charset="0"/>
                <a:ea typeface="Calibri" panose="020F0502020204030204" pitchFamily="34" charset="0"/>
              </a:rPr>
              <a:t>possível</a:t>
            </a:r>
            <a:r>
              <a:rPr lang="pt-BR" sz="2200" spc="-30" dirty="0">
                <a:solidFill>
                  <a:srgbClr val="231F20"/>
                </a:solidFill>
                <a:effectLst/>
                <a:latin typeface="Arial Narrow" panose="020B0606020202030204" pitchFamily="34" charset="0"/>
                <a:ea typeface="Calibri" panose="020F0502020204030204" pitchFamily="34" charset="0"/>
              </a:rPr>
              <a:t> </a:t>
            </a:r>
            <a:r>
              <a:rPr lang="pt-BR" sz="2200" spc="-50" dirty="0">
                <a:solidFill>
                  <a:srgbClr val="231F20"/>
                </a:solidFill>
                <a:effectLst/>
                <a:latin typeface="Arial Narrow" panose="020B0606020202030204" pitchFamily="34" charset="0"/>
                <a:ea typeface="Calibri" panose="020F0502020204030204" pitchFamily="34" charset="0"/>
              </a:rPr>
              <a:t>encontrar</a:t>
            </a:r>
            <a:r>
              <a:rPr lang="pt-BR" sz="2200" spc="-30" dirty="0">
                <a:solidFill>
                  <a:srgbClr val="231F20"/>
                </a:solidFill>
                <a:effectLst/>
                <a:latin typeface="Arial Narrow" panose="020B0606020202030204" pitchFamily="34" charset="0"/>
                <a:ea typeface="Calibri" panose="020F0502020204030204" pitchFamily="34" charset="0"/>
              </a:rPr>
              <a:t> </a:t>
            </a:r>
            <a:r>
              <a:rPr lang="pt-BR" sz="2200" spc="-50" dirty="0">
                <a:solidFill>
                  <a:srgbClr val="231F20"/>
                </a:solidFill>
                <a:effectLst/>
                <a:latin typeface="Arial Narrow" panose="020B0606020202030204" pitchFamily="34" charset="0"/>
                <a:ea typeface="Calibri" panose="020F0502020204030204" pitchFamily="34" charset="0"/>
              </a:rPr>
              <a:t>um</a:t>
            </a:r>
            <a:r>
              <a:rPr lang="pt-BR" sz="2200" spc="-30" dirty="0">
                <a:solidFill>
                  <a:srgbClr val="231F20"/>
                </a:solidFill>
                <a:effectLst/>
                <a:latin typeface="Arial Narrow" panose="020B0606020202030204" pitchFamily="34" charset="0"/>
                <a:ea typeface="Calibri" panose="020F0502020204030204" pitchFamily="34" charset="0"/>
              </a:rPr>
              <a:t> </a:t>
            </a:r>
            <a:r>
              <a:rPr lang="pt-BR" sz="2200" spc="-50" dirty="0">
                <a:solidFill>
                  <a:srgbClr val="231F20"/>
                </a:solidFill>
                <a:effectLst/>
                <a:latin typeface="Arial Narrow" panose="020B0606020202030204" pitchFamily="34" charset="0"/>
                <a:ea typeface="Calibri" panose="020F0502020204030204" pitchFamily="34" charset="0"/>
              </a:rPr>
              <a:t>ímã</a:t>
            </a:r>
            <a:r>
              <a:rPr lang="pt-BR" sz="2200" spc="-30" dirty="0">
                <a:solidFill>
                  <a:srgbClr val="231F20"/>
                </a:solidFill>
                <a:effectLst/>
                <a:latin typeface="Arial Narrow" panose="020B0606020202030204" pitchFamily="34" charset="0"/>
                <a:ea typeface="Calibri" panose="020F0502020204030204" pitchFamily="34" charset="0"/>
              </a:rPr>
              <a:t> </a:t>
            </a:r>
            <a:r>
              <a:rPr lang="pt-BR" sz="2200" spc="-50" dirty="0">
                <a:solidFill>
                  <a:srgbClr val="231F20"/>
                </a:solidFill>
                <a:effectLst/>
                <a:latin typeface="Arial Narrow" panose="020B0606020202030204" pitchFamily="34" charset="0"/>
                <a:ea typeface="Calibri" panose="020F0502020204030204" pitchFamily="34" charset="0"/>
              </a:rPr>
              <a:t>só</a:t>
            </a:r>
            <a:r>
              <a:rPr lang="pt-BR" sz="2200" spc="-30" dirty="0">
                <a:solidFill>
                  <a:srgbClr val="231F20"/>
                </a:solidFill>
                <a:effectLst/>
                <a:latin typeface="Arial Narrow" panose="020B0606020202030204" pitchFamily="34" charset="0"/>
                <a:ea typeface="Calibri" panose="020F0502020204030204" pitchFamily="34" charset="0"/>
              </a:rPr>
              <a:t> </a:t>
            </a:r>
            <a:r>
              <a:rPr lang="pt-BR" sz="2200" spc="-50" dirty="0">
                <a:solidFill>
                  <a:srgbClr val="231F20"/>
                </a:solidFill>
                <a:effectLst/>
                <a:latin typeface="Arial Narrow" panose="020B0606020202030204" pitchFamily="34" charset="0"/>
                <a:ea typeface="Calibri" panose="020F0502020204030204" pitchFamily="34" charset="0"/>
              </a:rPr>
              <a:t>com </a:t>
            </a:r>
            <a:r>
              <a:rPr lang="pt-BR" sz="2200" dirty="0">
                <a:solidFill>
                  <a:srgbClr val="231F20"/>
                </a:solidFill>
                <a:effectLst/>
                <a:latin typeface="Arial Narrow" panose="020B0606020202030204" pitchFamily="34" charset="0"/>
                <a:ea typeface="Calibri" panose="020F0502020204030204" pitchFamily="34" charset="0"/>
              </a:rPr>
              <a:t>polo</a:t>
            </a:r>
            <a:r>
              <a:rPr lang="pt-BR" sz="2200" spc="-10" dirty="0">
                <a:solidFill>
                  <a:srgbClr val="231F20"/>
                </a:solidFill>
                <a:effectLst/>
                <a:latin typeface="Arial Narrow" panose="020B0606020202030204" pitchFamily="34" charset="0"/>
                <a:ea typeface="Calibri" panose="020F0502020204030204" pitchFamily="34" charset="0"/>
              </a:rPr>
              <a:t> </a:t>
            </a:r>
            <a:r>
              <a:rPr lang="pt-BR" sz="2200" dirty="0">
                <a:solidFill>
                  <a:srgbClr val="231F20"/>
                </a:solidFill>
                <a:effectLst/>
                <a:latin typeface="Arial Narrow" panose="020B0606020202030204" pitchFamily="34" charset="0"/>
                <a:ea typeface="Calibri" panose="020F0502020204030204" pitchFamily="34" charset="0"/>
              </a:rPr>
              <a:t>norte</a:t>
            </a:r>
            <a:r>
              <a:rPr lang="pt-BR" sz="2200" spc="-10" dirty="0">
                <a:solidFill>
                  <a:srgbClr val="231F20"/>
                </a:solidFill>
                <a:effectLst/>
                <a:latin typeface="Arial Narrow" panose="020B0606020202030204" pitchFamily="34" charset="0"/>
                <a:ea typeface="Calibri" panose="020F0502020204030204" pitchFamily="34" charset="0"/>
              </a:rPr>
              <a:t> </a:t>
            </a:r>
            <a:r>
              <a:rPr lang="pt-BR" sz="2200" dirty="0">
                <a:solidFill>
                  <a:srgbClr val="231F20"/>
                </a:solidFill>
                <a:effectLst/>
                <a:latin typeface="Arial Narrow" panose="020B0606020202030204" pitchFamily="34" charset="0"/>
                <a:ea typeface="Calibri" panose="020F0502020204030204" pitchFamily="34" charset="0"/>
              </a:rPr>
              <a:t>ou</a:t>
            </a:r>
            <a:r>
              <a:rPr lang="pt-BR" sz="2200" spc="-10" dirty="0">
                <a:solidFill>
                  <a:srgbClr val="231F20"/>
                </a:solidFill>
                <a:effectLst/>
                <a:latin typeface="Arial Narrow" panose="020B0606020202030204" pitchFamily="34" charset="0"/>
                <a:ea typeface="Calibri" panose="020F0502020204030204" pitchFamily="34" charset="0"/>
              </a:rPr>
              <a:t> </a:t>
            </a:r>
            <a:r>
              <a:rPr lang="pt-BR" sz="2200" dirty="0">
                <a:solidFill>
                  <a:srgbClr val="231F20"/>
                </a:solidFill>
                <a:effectLst/>
                <a:latin typeface="Arial Narrow" panose="020B0606020202030204" pitchFamily="34" charset="0"/>
                <a:ea typeface="Calibri" panose="020F0502020204030204" pitchFamily="34" charset="0"/>
              </a:rPr>
              <a:t>só</a:t>
            </a:r>
            <a:r>
              <a:rPr lang="pt-BR" sz="2200" spc="-10" dirty="0">
                <a:solidFill>
                  <a:srgbClr val="231F20"/>
                </a:solidFill>
                <a:effectLst/>
                <a:latin typeface="Arial Narrow" panose="020B0606020202030204" pitchFamily="34" charset="0"/>
                <a:ea typeface="Calibri" panose="020F0502020204030204" pitchFamily="34" charset="0"/>
              </a:rPr>
              <a:t> </a:t>
            </a:r>
            <a:r>
              <a:rPr lang="pt-BR" sz="2200" dirty="0">
                <a:solidFill>
                  <a:srgbClr val="231F20"/>
                </a:solidFill>
                <a:effectLst/>
                <a:latin typeface="Arial Narrow" panose="020B0606020202030204" pitchFamily="34" charset="0"/>
                <a:ea typeface="Calibri" panose="020F0502020204030204" pitchFamily="34" charset="0"/>
              </a:rPr>
              <a:t>com</a:t>
            </a:r>
            <a:r>
              <a:rPr lang="pt-BR" sz="2200" spc="-10" dirty="0">
                <a:solidFill>
                  <a:srgbClr val="231F20"/>
                </a:solidFill>
                <a:effectLst/>
                <a:latin typeface="Arial Narrow" panose="020B0606020202030204" pitchFamily="34" charset="0"/>
                <a:ea typeface="Calibri" panose="020F0502020204030204" pitchFamily="34" charset="0"/>
              </a:rPr>
              <a:t> </a:t>
            </a:r>
            <a:r>
              <a:rPr lang="pt-BR" sz="2200" dirty="0">
                <a:solidFill>
                  <a:srgbClr val="231F20"/>
                </a:solidFill>
                <a:effectLst/>
                <a:latin typeface="Arial Narrow" panose="020B0606020202030204" pitchFamily="34" charset="0"/>
                <a:ea typeface="Calibri" panose="020F0502020204030204" pitchFamily="34" charset="0"/>
              </a:rPr>
              <a:t>polo</a:t>
            </a:r>
            <a:r>
              <a:rPr lang="pt-BR" sz="2200" spc="-10" dirty="0">
                <a:solidFill>
                  <a:srgbClr val="231F20"/>
                </a:solidFill>
                <a:effectLst/>
                <a:latin typeface="Arial Narrow" panose="020B0606020202030204" pitchFamily="34" charset="0"/>
                <a:ea typeface="Calibri" panose="020F0502020204030204" pitchFamily="34" charset="0"/>
              </a:rPr>
              <a:t> </a:t>
            </a:r>
            <a:r>
              <a:rPr lang="pt-BR" sz="2200" dirty="0">
                <a:solidFill>
                  <a:srgbClr val="231F20"/>
                </a:solidFill>
                <a:effectLst/>
                <a:latin typeface="Arial Narrow" panose="020B0606020202030204" pitchFamily="34" charset="0"/>
                <a:ea typeface="Calibri" panose="020F0502020204030204" pitchFamily="34" charset="0"/>
              </a:rPr>
              <a:t>sul.</a:t>
            </a:r>
            <a:endParaRPr lang="pt-BR" sz="2200" dirty="0">
              <a:effectLst/>
              <a:latin typeface="Arial Narrow" panose="020B0606020202030204" pitchFamily="34" charset="0"/>
              <a:ea typeface="Calibri" panose="020F0502020204030204" pitchFamily="34" charset="0"/>
            </a:endParaRPr>
          </a:p>
          <a:p>
            <a:pPr algn="just" fontAlgn="auto">
              <a:spcBef>
                <a:spcPts val="260"/>
              </a:spcBef>
              <a:tabLst>
                <a:tab pos="412115" algn="l"/>
              </a:tabLst>
            </a:pPr>
            <a:r>
              <a:rPr lang="pt-BR" sz="2200" spc="-20" dirty="0">
                <a:solidFill>
                  <a:srgbClr val="231F20"/>
                </a:solidFill>
                <a:effectLst/>
                <a:latin typeface="Arial Narrow" panose="020B0606020202030204" pitchFamily="34" charset="0"/>
                <a:ea typeface="Calibri" panose="020F0502020204030204" pitchFamily="34" charset="0"/>
              </a:rPr>
              <a:t>IV. O</a:t>
            </a:r>
            <a:r>
              <a:rPr lang="pt-BR" sz="2200" spc="-110" dirty="0">
                <a:solidFill>
                  <a:srgbClr val="231F20"/>
                </a:solidFill>
                <a:effectLst/>
                <a:latin typeface="Arial Narrow" panose="020B0606020202030204" pitchFamily="34" charset="0"/>
                <a:ea typeface="Calibri" panose="020F0502020204030204" pitchFamily="34" charset="0"/>
              </a:rPr>
              <a:t> </a:t>
            </a:r>
            <a:r>
              <a:rPr lang="pt-BR" sz="2200" spc="-20" dirty="0">
                <a:solidFill>
                  <a:srgbClr val="231F20"/>
                </a:solidFill>
                <a:effectLst/>
                <a:latin typeface="Arial Narrow" panose="020B0606020202030204" pitchFamily="34" charset="0"/>
                <a:ea typeface="Calibri" panose="020F0502020204030204" pitchFamily="34" charset="0"/>
              </a:rPr>
              <a:t>ímã</a:t>
            </a:r>
            <a:r>
              <a:rPr lang="pt-BR" sz="2200" spc="-110" dirty="0">
                <a:solidFill>
                  <a:srgbClr val="231F20"/>
                </a:solidFill>
                <a:effectLst/>
                <a:latin typeface="Arial Narrow" panose="020B0606020202030204" pitchFamily="34" charset="0"/>
                <a:ea typeface="Calibri" panose="020F0502020204030204" pitchFamily="34" charset="0"/>
              </a:rPr>
              <a:t> </a:t>
            </a:r>
            <a:r>
              <a:rPr lang="pt-BR" sz="2200" spc="-20" dirty="0">
                <a:solidFill>
                  <a:srgbClr val="231F20"/>
                </a:solidFill>
                <a:effectLst/>
                <a:latin typeface="Arial Narrow" panose="020B0606020202030204" pitchFamily="34" charset="0"/>
                <a:ea typeface="Calibri" panose="020F0502020204030204" pitchFamily="34" charset="0"/>
              </a:rPr>
              <a:t>cria</a:t>
            </a:r>
            <a:r>
              <a:rPr lang="pt-BR" sz="2200" spc="-105" dirty="0">
                <a:solidFill>
                  <a:srgbClr val="231F20"/>
                </a:solidFill>
                <a:effectLst/>
                <a:latin typeface="Arial Narrow" panose="020B0606020202030204" pitchFamily="34" charset="0"/>
                <a:ea typeface="Calibri" panose="020F0502020204030204" pitchFamily="34" charset="0"/>
              </a:rPr>
              <a:t> </a:t>
            </a:r>
            <a:r>
              <a:rPr lang="pt-BR" sz="2200" spc="-20" dirty="0">
                <a:solidFill>
                  <a:srgbClr val="231F20"/>
                </a:solidFill>
                <a:effectLst/>
                <a:latin typeface="Arial Narrow" panose="020B0606020202030204" pitchFamily="34" charset="0"/>
                <a:ea typeface="Calibri" panose="020F0502020204030204" pitchFamily="34" charset="0"/>
              </a:rPr>
              <a:t>um</a:t>
            </a:r>
            <a:r>
              <a:rPr lang="pt-BR" sz="2200" spc="-110" dirty="0">
                <a:solidFill>
                  <a:srgbClr val="231F20"/>
                </a:solidFill>
                <a:effectLst/>
                <a:latin typeface="Arial Narrow" panose="020B0606020202030204" pitchFamily="34" charset="0"/>
                <a:ea typeface="Calibri" panose="020F0502020204030204" pitchFamily="34" charset="0"/>
              </a:rPr>
              <a:t> </a:t>
            </a:r>
            <a:r>
              <a:rPr lang="pt-BR" sz="2200" spc="-20" dirty="0">
                <a:solidFill>
                  <a:srgbClr val="231F20"/>
                </a:solidFill>
                <a:effectLst/>
                <a:latin typeface="Arial Narrow" panose="020B0606020202030204" pitchFamily="34" charset="0"/>
                <a:ea typeface="Calibri" panose="020F0502020204030204" pitchFamily="34" charset="0"/>
              </a:rPr>
              <a:t>campo</a:t>
            </a:r>
            <a:r>
              <a:rPr lang="pt-BR" sz="2200" spc="-105" dirty="0">
                <a:solidFill>
                  <a:srgbClr val="231F20"/>
                </a:solidFill>
                <a:effectLst/>
                <a:latin typeface="Arial Narrow" panose="020B0606020202030204" pitchFamily="34" charset="0"/>
                <a:ea typeface="Calibri" panose="020F0502020204030204" pitchFamily="34" charset="0"/>
              </a:rPr>
              <a:t> </a:t>
            </a:r>
            <a:r>
              <a:rPr lang="pt-BR" sz="2200" spc="-20" dirty="0">
                <a:solidFill>
                  <a:srgbClr val="231F20"/>
                </a:solidFill>
                <a:effectLst/>
                <a:latin typeface="Arial Narrow" panose="020B0606020202030204" pitchFamily="34" charset="0"/>
                <a:ea typeface="Calibri" panose="020F0502020204030204" pitchFamily="34" charset="0"/>
              </a:rPr>
              <a:t>magnético</a:t>
            </a:r>
            <a:r>
              <a:rPr lang="pt-BR" sz="2200" spc="-110" dirty="0">
                <a:solidFill>
                  <a:srgbClr val="231F20"/>
                </a:solidFill>
                <a:effectLst/>
                <a:latin typeface="Arial Narrow" panose="020B0606020202030204" pitchFamily="34" charset="0"/>
                <a:ea typeface="Calibri" panose="020F0502020204030204" pitchFamily="34" charset="0"/>
              </a:rPr>
              <a:t> </a:t>
            </a:r>
            <a:r>
              <a:rPr lang="pt-BR" sz="2200" spc="-20" dirty="0">
                <a:solidFill>
                  <a:srgbClr val="231F20"/>
                </a:solidFill>
                <a:effectLst/>
                <a:latin typeface="Arial Narrow" panose="020B0606020202030204" pitchFamily="34" charset="0"/>
                <a:ea typeface="Calibri" panose="020F0502020204030204" pitchFamily="34" charset="0"/>
              </a:rPr>
              <a:t>em</a:t>
            </a:r>
            <a:r>
              <a:rPr lang="pt-BR" sz="2200" spc="-105" dirty="0">
                <a:solidFill>
                  <a:srgbClr val="231F20"/>
                </a:solidFill>
                <a:effectLst/>
                <a:latin typeface="Arial Narrow" panose="020B0606020202030204" pitchFamily="34" charset="0"/>
                <a:ea typeface="Calibri" panose="020F0502020204030204" pitchFamily="34" charset="0"/>
              </a:rPr>
              <a:t> </a:t>
            </a:r>
            <a:r>
              <a:rPr lang="pt-BR" sz="2200" spc="-20" dirty="0">
                <a:solidFill>
                  <a:srgbClr val="231F20"/>
                </a:solidFill>
                <a:effectLst/>
                <a:latin typeface="Arial Narrow" panose="020B0606020202030204" pitchFamily="34" charset="0"/>
                <a:ea typeface="Calibri" panose="020F0502020204030204" pitchFamily="34" charset="0"/>
              </a:rPr>
              <a:t>sua</a:t>
            </a:r>
            <a:r>
              <a:rPr lang="pt-BR" sz="2200" spc="-110" dirty="0">
                <a:solidFill>
                  <a:srgbClr val="231F20"/>
                </a:solidFill>
                <a:effectLst/>
                <a:latin typeface="Arial Narrow" panose="020B0606020202030204" pitchFamily="34" charset="0"/>
                <a:ea typeface="Calibri" panose="020F0502020204030204" pitchFamily="34" charset="0"/>
              </a:rPr>
              <a:t> </a:t>
            </a:r>
            <a:r>
              <a:rPr lang="pt-BR" sz="2200" spc="-20" dirty="0">
                <a:solidFill>
                  <a:srgbClr val="231F20"/>
                </a:solidFill>
                <a:effectLst/>
                <a:latin typeface="Arial Narrow" panose="020B0606020202030204" pitchFamily="34" charset="0"/>
                <a:ea typeface="Calibri" panose="020F0502020204030204" pitchFamily="34" charset="0"/>
              </a:rPr>
              <a:t>vizinhança.</a:t>
            </a:r>
            <a:endParaRPr lang="pt-BR" sz="2200" dirty="0">
              <a:effectLst/>
              <a:latin typeface="Arial Narrow" panose="020B0606020202030204" pitchFamily="34" charset="0"/>
              <a:ea typeface="Calibri" panose="020F0502020204030204" pitchFamily="34" charset="0"/>
            </a:endParaRPr>
          </a:p>
        </p:txBody>
      </p:sp>
      <p:sp>
        <p:nvSpPr>
          <p:cNvPr id="4" name="CaixaDeTexto 3">
            <a:extLst>
              <a:ext uri="{FF2B5EF4-FFF2-40B4-BE49-F238E27FC236}">
                <a16:creationId xmlns:a16="http://schemas.microsoft.com/office/drawing/2014/main" id="{F80EA12A-9308-B4C7-AA3F-F623225D44E5}"/>
              </a:ext>
            </a:extLst>
          </p:cNvPr>
          <p:cNvSpPr txBox="1"/>
          <p:nvPr/>
        </p:nvSpPr>
        <p:spPr>
          <a:xfrm>
            <a:off x="6535270" y="824753"/>
            <a:ext cx="5459506" cy="2367315"/>
          </a:xfrm>
          <a:prstGeom prst="rect">
            <a:avLst/>
          </a:prstGeom>
          <a:noFill/>
        </p:spPr>
        <p:txBody>
          <a:bodyPr wrap="square">
            <a:spAutoFit/>
          </a:bodyPr>
          <a:lstStyle/>
          <a:p>
            <a:pPr algn="just" fontAlgn="auto">
              <a:spcBef>
                <a:spcPts val="260"/>
              </a:spcBef>
              <a:tabLst>
                <a:tab pos="412115" algn="l"/>
              </a:tabLst>
            </a:pPr>
            <a:r>
              <a:rPr lang="pt-BR" sz="2200" spc="-10" dirty="0">
                <a:solidFill>
                  <a:srgbClr val="231F20"/>
                </a:solidFill>
                <a:effectLst/>
                <a:latin typeface="Arial Narrow" panose="020B0606020202030204" pitchFamily="34" charset="0"/>
                <a:ea typeface="Calibri" panose="020F0502020204030204" pitchFamily="34" charset="0"/>
              </a:rPr>
              <a:t>Com</a:t>
            </a:r>
            <a:r>
              <a:rPr lang="pt-BR" sz="2200" spc="-105" dirty="0">
                <a:solidFill>
                  <a:srgbClr val="231F20"/>
                </a:solidFill>
                <a:effectLst/>
                <a:latin typeface="Arial Narrow" panose="020B0606020202030204" pitchFamily="34" charset="0"/>
                <a:ea typeface="Calibri" panose="020F0502020204030204" pitchFamily="34" charset="0"/>
              </a:rPr>
              <a:t> </a:t>
            </a:r>
            <a:r>
              <a:rPr lang="pt-BR" sz="2200" spc="-10" dirty="0">
                <a:solidFill>
                  <a:srgbClr val="231F20"/>
                </a:solidFill>
                <a:effectLst/>
                <a:latin typeface="Arial Narrow" panose="020B0606020202030204" pitchFamily="34" charset="0"/>
                <a:ea typeface="Calibri" panose="020F0502020204030204" pitchFamily="34" charset="0"/>
              </a:rPr>
              <a:t>relação</a:t>
            </a:r>
            <a:r>
              <a:rPr lang="pt-BR" sz="2200" spc="-105" dirty="0">
                <a:solidFill>
                  <a:srgbClr val="231F20"/>
                </a:solidFill>
                <a:effectLst/>
                <a:latin typeface="Arial Narrow" panose="020B0606020202030204" pitchFamily="34" charset="0"/>
                <a:ea typeface="Calibri" panose="020F0502020204030204" pitchFamily="34" charset="0"/>
              </a:rPr>
              <a:t> </a:t>
            </a:r>
            <a:r>
              <a:rPr lang="pt-BR" sz="2200" spc="-10" dirty="0">
                <a:solidFill>
                  <a:srgbClr val="231F20"/>
                </a:solidFill>
                <a:effectLst/>
                <a:latin typeface="Arial Narrow" panose="020B0606020202030204" pitchFamily="34" charset="0"/>
                <a:ea typeface="Calibri" panose="020F0502020204030204" pitchFamily="34" charset="0"/>
              </a:rPr>
              <a:t>às</a:t>
            </a:r>
            <a:r>
              <a:rPr lang="pt-BR" sz="2200" spc="-100" dirty="0">
                <a:solidFill>
                  <a:srgbClr val="231F20"/>
                </a:solidFill>
                <a:effectLst/>
                <a:latin typeface="Arial Narrow" panose="020B0606020202030204" pitchFamily="34" charset="0"/>
                <a:ea typeface="Calibri" panose="020F0502020204030204" pitchFamily="34" charset="0"/>
              </a:rPr>
              <a:t> </a:t>
            </a:r>
            <a:r>
              <a:rPr lang="pt-BR" sz="2200" spc="-10" dirty="0">
                <a:solidFill>
                  <a:srgbClr val="231F20"/>
                </a:solidFill>
                <a:effectLst/>
                <a:latin typeface="Arial Narrow" panose="020B0606020202030204" pitchFamily="34" charset="0"/>
                <a:ea typeface="Calibri" panose="020F0502020204030204" pitchFamily="34" charset="0"/>
              </a:rPr>
              <a:t>características,</a:t>
            </a:r>
            <a:r>
              <a:rPr lang="pt-BR" sz="2200" spc="-105" dirty="0">
                <a:solidFill>
                  <a:srgbClr val="231F20"/>
                </a:solidFill>
                <a:effectLst/>
                <a:latin typeface="Arial Narrow" panose="020B0606020202030204" pitchFamily="34" charset="0"/>
                <a:ea typeface="Calibri" panose="020F0502020204030204" pitchFamily="34" charset="0"/>
              </a:rPr>
              <a:t> </a:t>
            </a:r>
            <a:r>
              <a:rPr lang="pt-BR" sz="2200" spc="-10" dirty="0">
                <a:solidFill>
                  <a:srgbClr val="231F20"/>
                </a:solidFill>
                <a:effectLst/>
                <a:latin typeface="Arial Narrow" panose="020B0606020202030204" pitchFamily="34" charset="0"/>
                <a:ea typeface="Calibri" panose="020F0502020204030204" pitchFamily="34" charset="0"/>
              </a:rPr>
              <a:t>podemos</a:t>
            </a:r>
            <a:r>
              <a:rPr lang="pt-BR" sz="2200" spc="-105" dirty="0">
                <a:solidFill>
                  <a:srgbClr val="231F20"/>
                </a:solidFill>
                <a:effectLst/>
                <a:latin typeface="Arial Narrow" panose="020B0606020202030204" pitchFamily="34" charset="0"/>
                <a:ea typeface="Calibri" panose="020F0502020204030204" pitchFamily="34" charset="0"/>
              </a:rPr>
              <a:t> </a:t>
            </a:r>
            <a:r>
              <a:rPr lang="pt-BR" sz="2200" spc="-10" dirty="0">
                <a:solidFill>
                  <a:srgbClr val="231F20"/>
                </a:solidFill>
                <a:effectLst/>
                <a:latin typeface="Arial Narrow" panose="020B0606020202030204" pitchFamily="34" charset="0"/>
                <a:ea typeface="Calibri" panose="020F0502020204030204" pitchFamily="34" charset="0"/>
              </a:rPr>
              <a:t>dizer</a:t>
            </a:r>
            <a:r>
              <a:rPr lang="pt-BR" sz="2200" spc="-100" dirty="0">
                <a:solidFill>
                  <a:srgbClr val="231F20"/>
                </a:solidFill>
                <a:effectLst/>
                <a:latin typeface="Arial Narrow" panose="020B0606020202030204" pitchFamily="34" charset="0"/>
                <a:ea typeface="Calibri" panose="020F0502020204030204" pitchFamily="34" charset="0"/>
              </a:rPr>
              <a:t> </a:t>
            </a:r>
            <a:r>
              <a:rPr lang="pt-BR" sz="2200" spc="-25" dirty="0">
                <a:solidFill>
                  <a:srgbClr val="231F20"/>
                </a:solidFill>
                <a:effectLst/>
                <a:latin typeface="Arial Narrow" panose="020B0606020202030204" pitchFamily="34" charset="0"/>
                <a:ea typeface="Calibri" panose="020F0502020204030204" pitchFamily="34" charset="0"/>
              </a:rPr>
              <a:t>que</a:t>
            </a:r>
            <a:endParaRPr lang="pt-BR" sz="2200" dirty="0">
              <a:effectLst/>
              <a:latin typeface="Arial Narrow" panose="020B0606020202030204" pitchFamily="34" charset="0"/>
              <a:ea typeface="Calibri" panose="020F0502020204030204" pitchFamily="34" charset="0"/>
            </a:endParaRPr>
          </a:p>
          <a:p>
            <a:pPr fontAlgn="auto">
              <a:spcBef>
                <a:spcPts val="680"/>
              </a:spcBef>
              <a:tabLst>
                <a:tab pos="401955" algn="l"/>
              </a:tabLst>
            </a:pPr>
            <a:r>
              <a:rPr lang="pt-BR" sz="2200" spc="-20" dirty="0">
                <a:solidFill>
                  <a:srgbClr val="231F20"/>
                </a:solidFill>
                <a:effectLst/>
                <a:latin typeface="Arial Narrow" panose="020B0606020202030204" pitchFamily="34" charset="0"/>
                <a:ea typeface="Calibri" panose="020F0502020204030204" pitchFamily="34" charset="0"/>
              </a:rPr>
              <a:t>(A) apenas</a:t>
            </a:r>
            <a:r>
              <a:rPr lang="pt-BR" sz="2200" spc="-110" dirty="0">
                <a:solidFill>
                  <a:srgbClr val="231F20"/>
                </a:solidFill>
                <a:effectLst/>
                <a:latin typeface="Arial Narrow" panose="020B0606020202030204" pitchFamily="34" charset="0"/>
                <a:ea typeface="Calibri" panose="020F0502020204030204" pitchFamily="34" charset="0"/>
              </a:rPr>
              <a:t> </a:t>
            </a:r>
            <a:r>
              <a:rPr lang="pt-BR" sz="2200" spc="-20" dirty="0">
                <a:solidFill>
                  <a:srgbClr val="231F20"/>
                </a:solidFill>
                <a:effectLst/>
                <a:latin typeface="Arial Narrow" panose="020B0606020202030204" pitchFamily="34" charset="0"/>
                <a:ea typeface="Calibri" panose="020F0502020204030204" pitchFamily="34" charset="0"/>
              </a:rPr>
              <a:t>a</a:t>
            </a:r>
            <a:r>
              <a:rPr lang="pt-BR" sz="2200" spc="-110" dirty="0">
                <a:solidFill>
                  <a:srgbClr val="231F20"/>
                </a:solidFill>
                <a:effectLst/>
                <a:latin typeface="Arial Narrow" panose="020B0606020202030204" pitchFamily="34" charset="0"/>
                <a:ea typeface="Calibri" panose="020F0502020204030204" pitchFamily="34" charset="0"/>
              </a:rPr>
              <a:t> </a:t>
            </a:r>
            <a:r>
              <a:rPr lang="pt-BR" sz="2200" spc="-20" dirty="0">
                <a:solidFill>
                  <a:srgbClr val="231F20"/>
                </a:solidFill>
                <a:effectLst/>
                <a:latin typeface="Arial Narrow" panose="020B0606020202030204" pitchFamily="34" charset="0"/>
                <a:ea typeface="Calibri" panose="020F0502020204030204" pitchFamily="34" charset="0"/>
              </a:rPr>
              <a:t>alternativa</a:t>
            </a:r>
            <a:r>
              <a:rPr lang="pt-BR" sz="2200" spc="-105" dirty="0">
                <a:solidFill>
                  <a:srgbClr val="231F20"/>
                </a:solidFill>
                <a:effectLst/>
                <a:latin typeface="Arial Narrow" panose="020B0606020202030204" pitchFamily="34" charset="0"/>
                <a:ea typeface="Calibri" panose="020F0502020204030204" pitchFamily="34" charset="0"/>
              </a:rPr>
              <a:t> </a:t>
            </a:r>
            <a:r>
              <a:rPr lang="pt-BR" sz="2200" spc="-20" dirty="0">
                <a:solidFill>
                  <a:srgbClr val="231F20"/>
                </a:solidFill>
                <a:effectLst/>
                <a:latin typeface="Arial Narrow" panose="020B0606020202030204" pitchFamily="34" charset="0"/>
                <a:ea typeface="Calibri" panose="020F0502020204030204" pitchFamily="34" charset="0"/>
              </a:rPr>
              <a:t>I</a:t>
            </a:r>
            <a:r>
              <a:rPr lang="pt-BR" sz="2200" spc="-110" dirty="0">
                <a:solidFill>
                  <a:srgbClr val="231F20"/>
                </a:solidFill>
                <a:effectLst/>
                <a:latin typeface="Arial Narrow" panose="020B0606020202030204" pitchFamily="34" charset="0"/>
                <a:ea typeface="Calibri" panose="020F0502020204030204" pitchFamily="34" charset="0"/>
              </a:rPr>
              <a:t> </a:t>
            </a:r>
            <a:r>
              <a:rPr lang="pt-BR" sz="2200" spc="-20" dirty="0">
                <a:solidFill>
                  <a:srgbClr val="231F20"/>
                </a:solidFill>
                <a:effectLst/>
                <a:latin typeface="Arial Narrow" panose="020B0606020202030204" pitchFamily="34" charset="0"/>
                <a:ea typeface="Calibri" panose="020F0502020204030204" pitchFamily="34" charset="0"/>
              </a:rPr>
              <a:t>está</a:t>
            </a:r>
            <a:r>
              <a:rPr lang="pt-BR" sz="2200" spc="-105" dirty="0">
                <a:solidFill>
                  <a:srgbClr val="231F20"/>
                </a:solidFill>
                <a:effectLst/>
                <a:latin typeface="Arial Narrow" panose="020B0606020202030204" pitchFamily="34" charset="0"/>
                <a:ea typeface="Calibri" panose="020F0502020204030204" pitchFamily="34" charset="0"/>
              </a:rPr>
              <a:t> </a:t>
            </a:r>
            <a:r>
              <a:rPr lang="pt-BR" sz="2200" spc="-20" dirty="0">
                <a:solidFill>
                  <a:srgbClr val="231F20"/>
                </a:solidFill>
                <a:effectLst/>
                <a:latin typeface="Arial Narrow" panose="020B0606020202030204" pitchFamily="34" charset="0"/>
                <a:ea typeface="Calibri" panose="020F0502020204030204" pitchFamily="34" charset="0"/>
              </a:rPr>
              <a:t>correta.</a:t>
            </a:r>
            <a:endParaRPr lang="pt-BR" sz="2200" dirty="0">
              <a:effectLst/>
              <a:latin typeface="Arial Narrow" panose="020B0606020202030204" pitchFamily="34" charset="0"/>
              <a:ea typeface="Calibri" panose="020F0502020204030204" pitchFamily="34" charset="0"/>
            </a:endParaRPr>
          </a:p>
          <a:p>
            <a:pPr fontAlgn="auto">
              <a:spcBef>
                <a:spcPts val="255"/>
              </a:spcBef>
              <a:tabLst>
                <a:tab pos="391795" algn="l"/>
              </a:tabLst>
            </a:pPr>
            <a:r>
              <a:rPr lang="pt-BR" sz="2200" spc="-30" dirty="0">
                <a:solidFill>
                  <a:srgbClr val="231F20"/>
                </a:solidFill>
                <a:effectLst/>
                <a:latin typeface="Arial Narrow" panose="020B0606020202030204" pitchFamily="34" charset="0"/>
                <a:ea typeface="Calibri" panose="020F0502020204030204" pitchFamily="34" charset="0"/>
              </a:rPr>
              <a:t>(B) as</a:t>
            </a:r>
            <a:r>
              <a:rPr lang="pt-BR" sz="2200" spc="-110" dirty="0">
                <a:solidFill>
                  <a:srgbClr val="231F20"/>
                </a:solidFill>
                <a:effectLst/>
                <a:latin typeface="Arial Narrow" panose="020B0606020202030204" pitchFamily="34" charset="0"/>
                <a:ea typeface="Calibri" panose="020F0502020204030204" pitchFamily="34" charset="0"/>
              </a:rPr>
              <a:t> </a:t>
            </a:r>
            <a:r>
              <a:rPr lang="pt-BR" sz="2200" spc="-30" dirty="0">
                <a:solidFill>
                  <a:srgbClr val="231F20"/>
                </a:solidFill>
                <a:effectLst/>
                <a:latin typeface="Arial Narrow" panose="020B0606020202030204" pitchFamily="34" charset="0"/>
                <a:ea typeface="Calibri" panose="020F0502020204030204" pitchFamily="34" charset="0"/>
              </a:rPr>
              <a:t>alternativas</a:t>
            </a:r>
            <a:r>
              <a:rPr lang="pt-BR" sz="2200" spc="-110" dirty="0">
                <a:solidFill>
                  <a:srgbClr val="231F20"/>
                </a:solidFill>
                <a:effectLst/>
                <a:latin typeface="Arial Narrow" panose="020B0606020202030204" pitchFamily="34" charset="0"/>
                <a:ea typeface="Calibri" panose="020F0502020204030204" pitchFamily="34" charset="0"/>
              </a:rPr>
              <a:t> </a:t>
            </a:r>
            <a:r>
              <a:rPr lang="pt-BR" sz="2200" spc="-30" dirty="0">
                <a:solidFill>
                  <a:srgbClr val="231F20"/>
                </a:solidFill>
                <a:effectLst/>
                <a:latin typeface="Arial Narrow" panose="020B0606020202030204" pitchFamily="34" charset="0"/>
                <a:ea typeface="Calibri" panose="020F0502020204030204" pitchFamily="34" charset="0"/>
              </a:rPr>
              <a:t>I,</a:t>
            </a:r>
            <a:r>
              <a:rPr lang="pt-BR" sz="2200" spc="-110" dirty="0">
                <a:solidFill>
                  <a:srgbClr val="231F20"/>
                </a:solidFill>
                <a:effectLst/>
                <a:latin typeface="Arial Narrow" panose="020B0606020202030204" pitchFamily="34" charset="0"/>
                <a:ea typeface="Calibri" panose="020F0502020204030204" pitchFamily="34" charset="0"/>
              </a:rPr>
              <a:t> </a:t>
            </a:r>
            <a:r>
              <a:rPr lang="pt-BR" sz="2200" spc="-30" dirty="0">
                <a:solidFill>
                  <a:srgbClr val="231F20"/>
                </a:solidFill>
                <a:effectLst/>
                <a:latin typeface="Arial Narrow" panose="020B0606020202030204" pitchFamily="34" charset="0"/>
                <a:ea typeface="Calibri" panose="020F0502020204030204" pitchFamily="34" charset="0"/>
              </a:rPr>
              <a:t>III</a:t>
            </a:r>
            <a:r>
              <a:rPr lang="pt-BR" sz="2200" spc="-105" dirty="0">
                <a:solidFill>
                  <a:srgbClr val="231F20"/>
                </a:solidFill>
                <a:effectLst/>
                <a:latin typeface="Arial Narrow" panose="020B0606020202030204" pitchFamily="34" charset="0"/>
                <a:ea typeface="Calibri" panose="020F0502020204030204" pitchFamily="34" charset="0"/>
              </a:rPr>
              <a:t> </a:t>
            </a:r>
            <a:r>
              <a:rPr lang="pt-BR" sz="2200" spc="-30" dirty="0">
                <a:solidFill>
                  <a:srgbClr val="231F20"/>
                </a:solidFill>
                <a:effectLst/>
                <a:latin typeface="Arial Narrow" panose="020B0606020202030204" pitchFamily="34" charset="0"/>
                <a:ea typeface="Calibri" panose="020F0502020204030204" pitchFamily="34" charset="0"/>
              </a:rPr>
              <a:t>e</a:t>
            </a:r>
            <a:r>
              <a:rPr lang="pt-BR" sz="2200" spc="-110" dirty="0">
                <a:solidFill>
                  <a:srgbClr val="231F20"/>
                </a:solidFill>
                <a:effectLst/>
                <a:latin typeface="Arial Narrow" panose="020B0606020202030204" pitchFamily="34" charset="0"/>
                <a:ea typeface="Calibri" panose="020F0502020204030204" pitchFamily="34" charset="0"/>
              </a:rPr>
              <a:t> </a:t>
            </a:r>
            <a:r>
              <a:rPr lang="pt-BR" sz="2200" spc="-30" dirty="0">
                <a:solidFill>
                  <a:srgbClr val="231F20"/>
                </a:solidFill>
                <a:effectLst/>
                <a:latin typeface="Arial Narrow" panose="020B0606020202030204" pitchFamily="34" charset="0"/>
                <a:ea typeface="Calibri" panose="020F0502020204030204" pitchFamily="34" charset="0"/>
              </a:rPr>
              <a:t>IV</a:t>
            </a:r>
            <a:r>
              <a:rPr lang="pt-BR" sz="2200" spc="-110" dirty="0">
                <a:solidFill>
                  <a:srgbClr val="231F20"/>
                </a:solidFill>
                <a:effectLst/>
                <a:latin typeface="Arial Narrow" panose="020B0606020202030204" pitchFamily="34" charset="0"/>
                <a:ea typeface="Calibri" panose="020F0502020204030204" pitchFamily="34" charset="0"/>
              </a:rPr>
              <a:t> </a:t>
            </a:r>
            <a:r>
              <a:rPr lang="pt-BR" sz="2200" spc="-30" dirty="0">
                <a:effectLst/>
                <a:latin typeface="Arial Narrow" panose="020B0606020202030204" pitchFamily="34" charset="0"/>
                <a:ea typeface="Calibri" panose="020F0502020204030204" pitchFamily="34" charset="0"/>
              </a:rPr>
              <a:t>estão</a:t>
            </a:r>
            <a:r>
              <a:rPr lang="pt-BR" sz="2200" spc="-105" dirty="0">
                <a:effectLst/>
                <a:latin typeface="Arial Narrow" panose="020B0606020202030204" pitchFamily="34" charset="0"/>
                <a:ea typeface="Calibri" panose="020F0502020204030204" pitchFamily="34" charset="0"/>
              </a:rPr>
              <a:t> </a:t>
            </a:r>
            <a:r>
              <a:rPr lang="pt-BR" sz="2200" spc="-30" dirty="0">
                <a:effectLst/>
                <a:latin typeface="Arial Narrow" panose="020B0606020202030204" pitchFamily="34" charset="0"/>
                <a:ea typeface="Calibri" panose="020F0502020204030204" pitchFamily="34" charset="0"/>
              </a:rPr>
              <a:t>corretas.</a:t>
            </a:r>
            <a:endParaRPr lang="pt-BR" sz="2200" dirty="0">
              <a:effectLst/>
              <a:latin typeface="Arial Narrow" panose="020B0606020202030204" pitchFamily="34" charset="0"/>
              <a:ea typeface="Calibri" panose="020F0502020204030204" pitchFamily="34" charset="0"/>
            </a:endParaRPr>
          </a:p>
          <a:p>
            <a:pPr fontAlgn="auto">
              <a:spcBef>
                <a:spcPts val="260"/>
              </a:spcBef>
              <a:tabLst>
                <a:tab pos="396875" algn="l"/>
              </a:tabLst>
            </a:pPr>
            <a:r>
              <a:rPr lang="pt-BR" sz="2200" spc="-20" dirty="0">
                <a:solidFill>
                  <a:srgbClr val="231F20"/>
                </a:solidFill>
                <a:effectLst/>
                <a:latin typeface="Arial Narrow" panose="020B0606020202030204" pitchFamily="34" charset="0"/>
                <a:ea typeface="Calibri" panose="020F0502020204030204" pitchFamily="34" charset="0"/>
              </a:rPr>
              <a:t>(C) as</a:t>
            </a:r>
            <a:r>
              <a:rPr lang="pt-BR" sz="2200" spc="-130" dirty="0">
                <a:solidFill>
                  <a:srgbClr val="231F20"/>
                </a:solidFill>
                <a:effectLst/>
                <a:latin typeface="Arial Narrow" panose="020B0606020202030204" pitchFamily="34" charset="0"/>
                <a:ea typeface="Calibri" panose="020F0502020204030204" pitchFamily="34" charset="0"/>
              </a:rPr>
              <a:t> </a:t>
            </a:r>
            <a:r>
              <a:rPr lang="pt-BR" sz="2200" spc="-20" dirty="0">
                <a:solidFill>
                  <a:srgbClr val="231F20"/>
                </a:solidFill>
                <a:effectLst/>
                <a:latin typeface="Arial Narrow" panose="020B0606020202030204" pitchFamily="34" charset="0"/>
                <a:ea typeface="Calibri" panose="020F0502020204030204" pitchFamily="34" charset="0"/>
              </a:rPr>
              <a:t>alternativas</a:t>
            </a:r>
            <a:r>
              <a:rPr lang="pt-BR" sz="2200" spc="-130" dirty="0">
                <a:solidFill>
                  <a:srgbClr val="231F20"/>
                </a:solidFill>
                <a:effectLst/>
                <a:latin typeface="Arial Narrow" panose="020B0606020202030204" pitchFamily="34" charset="0"/>
                <a:ea typeface="Calibri" panose="020F0502020204030204" pitchFamily="34" charset="0"/>
              </a:rPr>
              <a:t> </a:t>
            </a:r>
            <a:r>
              <a:rPr lang="pt-BR" sz="2200" spc="-20" dirty="0">
                <a:solidFill>
                  <a:srgbClr val="231F20"/>
                </a:solidFill>
                <a:effectLst/>
                <a:latin typeface="Arial Narrow" panose="020B0606020202030204" pitchFamily="34" charset="0"/>
                <a:ea typeface="Calibri" panose="020F0502020204030204" pitchFamily="34" charset="0"/>
              </a:rPr>
              <a:t>I</a:t>
            </a:r>
            <a:r>
              <a:rPr lang="pt-BR" sz="2200" spc="-130" dirty="0">
                <a:solidFill>
                  <a:srgbClr val="231F20"/>
                </a:solidFill>
                <a:effectLst/>
                <a:latin typeface="Arial Narrow" panose="020B0606020202030204" pitchFamily="34" charset="0"/>
                <a:ea typeface="Calibri" panose="020F0502020204030204" pitchFamily="34" charset="0"/>
              </a:rPr>
              <a:t> </a:t>
            </a:r>
            <a:r>
              <a:rPr lang="pt-BR" sz="2200" spc="-20" dirty="0">
                <a:solidFill>
                  <a:srgbClr val="231F20"/>
                </a:solidFill>
                <a:effectLst/>
                <a:latin typeface="Arial Narrow" panose="020B0606020202030204" pitchFamily="34" charset="0"/>
                <a:ea typeface="Calibri" panose="020F0502020204030204" pitchFamily="34" charset="0"/>
              </a:rPr>
              <a:t>e</a:t>
            </a:r>
            <a:r>
              <a:rPr lang="pt-BR" sz="2200" spc="-130" dirty="0">
                <a:solidFill>
                  <a:srgbClr val="231F20"/>
                </a:solidFill>
                <a:effectLst/>
                <a:latin typeface="Arial Narrow" panose="020B0606020202030204" pitchFamily="34" charset="0"/>
                <a:ea typeface="Calibri" panose="020F0502020204030204" pitchFamily="34" charset="0"/>
              </a:rPr>
              <a:t> </a:t>
            </a:r>
            <a:r>
              <a:rPr lang="pt-BR" sz="2200" spc="-20" dirty="0">
                <a:solidFill>
                  <a:srgbClr val="231F20"/>
                </a:solidFill>
                <a:effectLst/>
                <a:latin typeface="Arial Narrow" panose="020B0606020202030204" pitchFamily="34" charset="0"/>
                <a:ea typeface="Calibri" panose="020F0502020204030204" pitchFamily="34" charset="0"/>
              </a:rPr>
              <a:t>II</a:t>
            </a:r>
            <a:r>
              <a:rPr lang="pt-BR" sz="2200" spc="-130" dirty="0">
                <a:solidFill>
                  <a:srgbClr val="231F20"/>
                </a:solidFill>
                <a:effectLst/>
                <a:latin typeface="Arial Narrow" panose="020B0606020202030204" pitchFamily="34" charset="0"/>
                <a:ea typeface="Calibri" panose="020F0502020204030204" pitchFamily="34" charset="0"/>
              </a:rPr>
              <a:t> </a:t>
            </a:r>
            <a:r>
              <a:rPr lang="pt-BR" sz="2200" spc="-20" dirty="0">
                <a:solidFill>
                  <a:srgbClr val="231F20"/>
                </a:solidFill>
                <a:effectLst/>
                <a:latin typeface="Arial Narrow" panose="020B0606020202030204" pitchFamily="34" charset="0"/>
                <a:ea typeface="Calibri" panose="020F0502020204030204" pitchFamily="34" charset="0"/>
              </a:rPr>
              <a:t>estão</a:t>
            </a:r>
            <a:r>
              <a:rPr lang="pt-BR" sz="2200" spc="-130" dirty="0">
                <a:solidFill>
                  <a:srgbClr val="231F20"/>
                </a:solidFill>
                <a:effectLst/>
                <a:latin typeface="Arial Narrow" panose="020B0606020202030204" pitchFamily="34" charset="0"/>
                <a:ea typeface="Calibri" panose="020F0502020204030204" pitchFamily="34" charset="0"/>
              </a:rPr>
              <a:t> </a:t>
            </a:r>
            <a:r>
              <a:rPr lang="pt-BR" sz="2200" spc="-20" dirty="0">
                <a:solidFill>
                  <a:srgbClr val="231F20"/>
                </a:solidFill>
                <a:effectLst/>
                <a:latin typeface="Arial Narrow" panose="020B0606020202030204" pitchFamily="34" charset="0"/>
                <a:ea typeface="Calibri" panose="020F0502020204030204" pitchFamily="34" charset="0"/>
              </a:rPr>
              <a:t>corretas.</a:t>
            </a:r>
            <a:endParaRPr lang="pt-BR" sz="2200" dirty="0">
              <a:effectLst/>
              <a:latin typeface="Arial Narrow" panose="020B0606020202030204" pitchFamily="34" charset="0"/>
              <a:ea typeface="Calibri" panose="020F0502020204030204" pitchFamily="34" charset="0"/>
            </a:endParaRPr>
          </a:p>
          <a:p>
            <a:pPr fontAlgn="auto">
              <a:spcBef>
                <a:spcPts val="255"/>
              </a:spcBef>
              <a:tabLst>
                <a:tab pos="405130" algn="l"/>
              </a:tabLst>
            </a:pPr>
            <a:r>
              <a:rPr lang="pt-BR" sz="2200" spc="-20" dirty="0">
                <a:solidFill>
                  <a:srgbClr val="231F20"/>
                </a:solidFill>
                <a:effectLst/>
                <a:latin typeface="Arial Narrow" panose="020B0606020202030204" pitchFamily="34" charset="0"/>
                <a:ea typeface="Calibri" panose="020F0502020204030204" pitchFamily="34" charset="0"/>
              </a:rPr>
              <a:t>(D) apenas</a:t>
            </a:r>
            <a:r>
              <a:rPr lang="pt-BR" sz="2200" spc="-140" dirty="0">
                <a:solidFill>
                  <a:srgbClr val="231F20"/>
                </a:solidFill>
                <a:effectLst/>
                <a:latin typeface="Arial Narrow" panose="020B0606020202030204" pitchFamily="34" charset="0"/>
                <a:ea typeface="Calibri" panose="020F0502020204030204" pitchFamily="34" charset="0"/>
              </a:rPr>
              <a:t> </a:t>
            </a:r>
            <a:r>
              <a:rPr lang="pt-BR" sz="2200" spc="-20" dirty="0">
                <a:solidFill>
                  <a:srgbClr val="231F20"/>
                </a:solidFill>
                <a:effectLst/>
                <a:latin typeface="Arial Narrow" panose="020B0606020202030204" pitchFamily="34" charset="0"/>
                <a:ea typeface="Calibri" panose="020F0502020204030204" pitchFamily="34" charset="0"/>
              </a:rPr>
              <a:t>a</a:t>
            </a:r>
            <a:r>
              <a:rPr lang="pt-BR" sz="2200" spc="-140" dirty="0">
                <a:solidFill>
                  <a:srgbClr val="231F20"/>
                </a:solidFill>
                <a:effectLst/>
                <a:latin typeface="Arial Narrow" panose="020B0606020202030204" pitchFamily="34" charset="0"/>
                <a:ea typeface="Calibri" panose="020F0502020204030204" pitchFamily="34" charset="0"/>
              </a:rPr>
              <a:t> </a:t>
            </a:r>
            <a:r>
              <a:rPr lang="pt-BR" sz="2200" spc="-20" dirty="0">
                <a:solidFill>
                  <a:srgbClr val="231F20"/>
                </a:solidFill>
                <a:effectLst/>
                <a:latin typeface="Arial Narrow" panose="020B0606020202030204" pitchFamily="34" charset="0"/>
                <a:ea typeface="Calibri" panose="020F0502020204030204" pitchFamily="34" charset="0"/>
              </a:rPr>
              <a:t>alternativa</a:t>
            </a:r>
            <a:r>
              <a:rPr lang="pt-BR" sz="2200" spc="-140" dirty="0">
                <a:solidFill>
                  <a:srgbClr val="231F20"/>
                </a:solidFill>
                <a:effectLst/>
                <a:latin typeface="Arial Narrow" panose="020B0606020202030204" pitchFamily="34" charset="0"/>
                <a:ea typeface="Calibri" panose="020F0502020204030204" pitchFamily="34" charset="0"/>
              </a:rPr>
              <a:t> </a:t>
            </a:r>
            <a:r>
              <a:rPr lang="pt-BR" sz="2200" spc="-20" dirty="0">
                <a:solidFill>
                  <a:srgbClr val="231F20"/>
                </a:solidFill>
                <a:effectLst/>
                <a:latin typeface="Arial Narrow" panose="020B0606020202030204" pitchFamily="34" charset="0"/>
                <a:ea typeface="Calibri" panose="020F0502020204030204" pitchFamily="34" charset="0"/>
              </a:rPr>
              <a:t>III</a:t>
            </a:r>
            <a:r>
              <a:rPr lang="pt-BR" sz="2200" spc="-140" dirty="0">
                <a:solidFill>
                  <a:srgbClr val="231F20"/>
                </a:solidFill>
                <a:effectLst/>
                <a:latin typeface="Arial Narrow" panose="020B0606020202030204" pitchFamily="34" charset="0"/>
                <a:ea typeface="Calibri" panose="020F0502020204030204" pitchFamily="34" charset="0"/>
              </a:rPr>
              <a:t> </a:t>
            </a:r>
            <a:r>
              <a:rPr lang="pt-BR" sz="2200" spc="-20" dirty="0">
                <a:solidFill>
                  <a:srgbClr val="231F20"/>
                </a:solidFill>
                <a:effectLst/>
                <a:latin typeface="Arial Narrow" panose="020B0606020202030204" pitchFamily="34" charset="0"/>
                <a:ea typeface="Calibri" panose="020F0502020204030204" pitchFamily="34" charset="0"/>
              </a:rPr>
              <a:t>está</a:t>
            </a:r>
            <a:r>
              <a:rPr lang="pt-BR" sz="2200" spc="-140" dirty="0">
                <a:solidFill>
                  <a:srgbClr val="231F20"/>
                </a:solidFill>
                <a:effectLst/>
                <a:latin typeface="Arial Narrow" panose="020B0606020202030204" pitchFamily="34" charset="0"/>
                <a:ea typeface="Calibri" panose="020F0502020204030204" pitchFamily="34" charset="0"/>
              </a:rPr>
              <a:t> </a:t>
            </a:r>
            <a:r>
              <a:rPr lang="pt-BR" sz="2200" spc="-20" dirty="0">
                <a:solidFill>
                  <a:srgbClr val="231F20"/>
                </a:solidFill>
                <a:effectLst/>
                <a:latin typeface="Arial Narrow" panose="020B0606020202030204" pitchFamily="34" charset="0"/>
                <a:ea typeface="Calibri" panose="020F0502020204030204" pitchFamily="34" charset="0"/>
              </a:rPr>
              <a:t>correta.</a:t>
            </a:r>
            <a:endParaRPr lang="pt-BR" sz="2200" dirty="0">
              <a:effectLst/>
              <a:latin typeface="Arial Narrow" panose="020B0606020202030204" pitchFamily="34" charset="0"/>
              <a:ea typeface="Calibri" panose="020F0502020204030204" pitchFamily="34" charset="0"/>
            </a:endParaRPr>
          </a:p>
          <a:p>
            <a:pPr fontAlgn="auto">
              <a:spcBef>
                <a:spcPts val="255"/>
              </a:spcBef>
              <a:tabLst>
                <a:tab pos="384810" algn="l"/>
              </a:tabLst>
            </a:pPr>
            <a:r>
              <a:rPr lang="pt-BR" sz="2200" spc="-30" dirty="0">
                <a:solidFill>
                  <a:srgbClr val="231F20"/>
                </a:solidFill>
                <a:effectLst/>
                <a:latin typeface="Arial Narrow" panose="020B0606020202030204" pitchFamily="34" charset="0"/>
                <a:ea typeface="Calibri" panose="020F0502020204030204" pitchFamily="34" charset="0"/>
              </a:rPr>
              <a:t>(E) as</a:t>
            </a:r>
            <a:r>
              <a:rPr lang="pt-BR" sz="2200" spc="-115" dirty="0">
                <a:solidFill>
                  <a:srgbClr val="231F20"/>
                </a:solidFill>
                <a:effectLst/>
                <a:latin typeface="Arial Narrow" panose="020B0606020202030204" pitchFamily="34" charset="0"/>
                <a:ea typeface="Calibri" panose="020F0502020204030204" pitchFamily="34" charset="0"/>
              </a:rPr>
              <a:t> </a:t>
            </a:r>
            <a:r>
              <a:rPr lang="pt-BR" sz="2200" spc="-30" dirty="0">
                <a:solidFill>
                  <a:srgbClr val="231F20"/>
                </a:solidFill>
                <a:effectLst/>
                <a:latin typeface="Arial Narrow" panose="020B0606020202030204" pitchFamily="34" charset="0"/>
                <a:ea typeface="Calibri" panose="020F0502020204030204" pitchFamily="34" charset="0"/>
              </a:rPr>
              <a:t>alternativas</a:t>
            </a:r>
            <a:r>
              <a:rPr lang="pt-BR" sz="2200" spc="-115" dirty="0">
                <a:solidFill>
                  <a:srgbClr val="231F20"/>
                </a:solidFill>
                <a:effectLst/>
                <a:latin typeface="Arial Narrow" panose="020B0606020202030204" pitchFamily="34" charset="0"/>
                <a:ea typeface="Calibri" panose="020F0502020204030204" pitchFamily="34" charset="0"/>
              </a:rPr>
              <a:t> </a:t>
            </a:r>
            <a:r>
              <a:rPr lang="pt-BR" sz="2200" spc="-30" dirty="0">
                <a:solidFill>
                  <a:srgbClr val="231F20"/>
                </a:solidFill>
                <a:effectLst/>
                <a:latin typeface="Arial Narrow" panose="020B0606020202030204" pitchFamily="34" charset="0"/>
                <a:ea typeface="Calibri" panose="020F0502020204030204" pitchFamily="34" charset="0"/>
              </a:rPr>
              <a:t>II</a:t>
            </a:r>
            <a:r>
              <a:rPr lang="pt-BR" sz="2200" spc="-115" dirty="0">
                <a:solidFill>
                  <a:srgbClr val="231F20"/>
                </a:solidFill>
                <a:effectLst/>
                <a:latin typeface="Arial Narrow" panose="020B0606020202030204" pitchFamily="34" charset="0"/>
                <a:ea typeface="Calibri" panose="020F0502020204030204" pitchFamily="34" charset="0"/>
              </a:rPr>
              <a:t> </a:t>
            </a:r>
            <a:r>
              <a:rPr lang="pt-BR" sz="2200" spc="-30" dirty="0">
                <a:solidFill>
                  <a:srgbClr val="231F20"/>
                </a:solidFill>
                <a:effectLst/>
                <a:latin typeface="Arial Narrow" panose="020B0606020202030204" pitchFamily="34" charset="0"/>
                <a:ea typeface="Calibri" panose="020F0502020204030204" pitchFamily="34" charset="0"/>
              </a:rPr>
              <a:t>e</a:t>
            </a:r>
            <a:r>
              <a:rPr lang="pt-BR" sz="2200" spc="-115" dirty="0">
                <a:solidFill>
                  <a:srgbClr val="231F20"/>
                </a:solidFill>
                <a:effectLst/>
                <a:latin typeface="Arial Narrow" panose="020B0606020202030204" pitchFamily="34" charset="0"/>
                <a:ea typeface="Calibri" panose="020F0502020204030204" pitchFamily="34" charset="0"/>
              </a:rPr>
              <a:t> </a:t>
            </a:r>
            <a:r>
              <a:rPr lang="pt-BR" sz="2200" spc="-30" dirty="0">
                <a:solidFill>
                  <a:srgbClr val="231F20"/>
                </a:solidFill>
                <a:effectLst/>
                <a:latin typeface="Arial Narrow" panose="020B0606020202030204" pitchFamily="34" charset="0"/>
                <a:ea typeface="Calibri" panose="020F0502020204030204" pitchFamily="34" charset="0"/>
              </a:rPr>
              <a:t>III</a:t>
            </a:r>
            <a:r>
              <a:rPr lang="pt-BR" sz="2200" spc="-115" dirty="0">
                <a:solidFill>
                  <a:srgbClr val="231F20"/>
                </a:solidFill>
                <a:effectLst/>
                <a:latin typeface="Arial Narrow" panose="020B0606020202030204" pitchFamily="34" charset="0"/>
                <a:ea typeface="Calibri" panose="020F0502020204030204" pitchFamily="34" charset="0"/>
              </a:rPr>
              <a:t> </a:t>
            </a:r>
            <a:r>
              <a:rPr lang="pt-BR" sz="2200" spc="-30" dirty="0">
                <a:solidFill>
                  <a:srgbClr val="231F20"/>
                </a:solidFill>
                <a:effectLst/>
                <a:latin typeface="Arial Narrow" panose="020B0606020202030204" pitchFamily="34" charset="0"/>
                <a:ea typeface="Calibri" panose="020F0502020204030204" pitchFamily="34" charset="0"/>
              </a:rPr>
              <a:t>estão</a:t>
            </a:r>
            <a:r>
              <a:rPr lang="pt-BR" sz="2200" spc="-110" dirty="0">
                <a:solidFill>
                  <a:srgbClr val="231F20"/>
                </a:solidFill>
                <a:effectLst/>
                <a:latin typeface="Arial Narrow" panose="020B0606020202030204" pitchFamily="34" charset="0"/>
                <a:ea typeface="Calibri" panose="020F0502020204030204" pitchFamily="34" charset="0"/>
              </a:rPr>
              <a:t> </a:t>
            </a:r>
            <a:r>
              <a:rPr lang="pt-BR" sz="2200" spc="-30" dirty="0">
                <a:solidFill>
                  <a:srgbClr val="231F20"/>
                </a:solidFill>
                <a:effectLst/>
                <a:latin typeface="Arial Narrow" panose="020B0606020202030204" pitchFamily="34" charset="0"/>
                <a:ea typeface="Calibri" panose="020F0502020204030204" pitchFamily="34" charset="0"/>
              </a:rPr>
              <a:t>corretas.</a:t>
            </a:r>
            <a:endParaRPr lang="pt-BR" sz="2200" dirty="0">
              <a:effectLst/>
              <a:latin typeface="Arial Narrow" panose="020B0606020202030204" pitchFamily="34" charset="0"/>
              <a:ea typeface="Calibri" panose="020F0502020204030204" pitchFamily="34" charset="0"/>
            </a:endParaRPr>
          </a:p>
        </p:txBody>
      </p:sp>
      <p:sp>
        <p:nvSpPr>
          <p:cNvPr id="5" name="Retângulo 4">
            <a:extLst>
              <a:ext uri="{FF2B5EF4-FFF2-40B4-BE49-F238E27FC236}">
                <a16:creationId xmlns:a16="http://schemas.microsoft.com/office/drawing/2014/main" id="{1794673B-AAC7-48E9-D347-0830585C7252}"/>
              </a:ext>
            </a:extLst>
          </p:cNvPr>
          <p:cNvSpPr/>
          <p:nvPr/>
        </p:nvSpPr>
        <p:spPr>
          <a:xfrm>
            <a:off x="6598024" y="3192068"/>
            <a:ext cx="5396752" cy="3307344"/>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pt-BR"/>
          </a:p>
        </p:txBody>
      </p:sp>
      <p:sp>
        <p:nvSpPr>
          <p:cNvPr id="6" name="Smiley 5">
            <a:extLst>
              <a:ext uri="{FF2B5EF4-FFF2-40B4-BE49-F238E27FC236}">
                <a16:creationId xmlns:a16="http://schemas.microsoft.com/office/drawing/2014/main" id="{AAB445CD-2589-B86F-DA82-8FBA3EF60380}"/>
              </a:ext>
            </a:extLst>
          </p:cNvPr>
          <p:cNvSpPr/>
          <p:nvPr/>
        </p:nvSpPr>
        <p:spPr>
          <a:xfrm>
            <a:off x="6651810" y="3236893"/>
            <a:ext cx="251759" cy="259976"/>
          </a:xfrm>
          <a:prstGeom prst="smileyFac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316601101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BB5AA6-2C17-5D6D-CC6E-98022E62C5B4}"/>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1EB603C3-134B-FAB3-1EFC-A306636DC1D5}"/>
              </a:ext>
            </a:extLst>
          </p:cNvPr>
          <p:cNvSpPr txBox="1"/>
          <p:nvPr/>
        </p:nvSpPr>
        <p:spPr>
          <a:xfrm>
            <a:off x="98612" y="672428"/>
            <a:ext cx="5656729" cy="6008311"/>
          </a:xfrm>
          <a:prstGeom prst="rect">
            <a:avLst/>
          </a:prstGeom>
          <a:noFill/>
        </p:spPr>
        <p:txBody>
          <a:bodyPr wrap="square">
            <a:spAutoFit/>
          </a:bodyPr>
          <a:lstStyle/>
          <a:p>
            <a:pPr marR="55880" algn="just" fontAlgn="auto">
              <a:lnSpc>
                <a:spcPct val="97000"/>
              </a:lnSpc>
              <a:spcBef>
                <a:spcPts val="1130"/>
              </a:spcBef>
              <a:spcAft>
                <a:spcPts val="0"/>
              </a:spcAft>
              <a:tabLst>
                <a:tab pos="194945" algn="l"/>
              </a:tabLst>
            </a:pPr>
            <a:r>
              <a:rPr lang="pt-BR" sz="2000" b="1" spc="-4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16. (ETEC</a:t>
            </a:r>
            <a:r>
              <a:rPr lang="pt-BR" sz="2000" b="1" spc="-45"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 </a:t>
            </a:r>
            <a:r>
              <a:rPr lang="pt-BR" sz="2000" b="1" spc="-4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 SP 2017) </a:t>
            </a:r>
            <a:r>
              <a:rPr lang="pt-BR" sz="2000" spc="-4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Pela</a:t>
            </a:r>
            <a:r>
              <a:rPr lang="pt-BR" sz="2000" spc="-45"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 </a:t>
            </a:r>
            <a:r>
              <a:rPr lang="pt-BR" sz="2000" spc="-4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primeira</a:t>
            </a:r>
            <a:r>
              <a:rPr lang="pt-BR" sz="2000" spc="-45"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 </a:t>
            </a:r>
            <a:r>
              <a:rPr lang="pt-BR" sz="2000" spc="-4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vez,</a:t>
            </a:r>
            <a:r>
              <a:rPr lang="pt-BR" sz="2000" spc="-5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 </a:t>
            </a:r>
            <a:r>
              <a:rPr lang="pt-BR" sz="2000" spc="-4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cientistas</a:t>
            </a:r>
            <a:r>
              <a:rPr lang="pt-BR" sz="2000" spc="-45"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 </a:t>
            </a:r>
            <a:r>
              <a:rPr lang="pt-BR" sz="2000" spc="-4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detecta</a:t>
            </a:r>
            <a:r>
              <a:rPr lang="pt-BR" sz="2000" spc="-1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ram</a:t>
            </a:r>
            <a:r>
              <a:rPr lang="pt-BR" sz="2000" spc="-5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 </a:t>
            </a:r>
            <a:r>
              <a:rPr lang="pt-BR" sz="2000" spc="-1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a</a:t>
            </a:r>
            <a:r>
              <a:rPr lang="pt-BR" sz="2000" spc="-5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 </a:t>
            </a:r>
            <a:r>
              <a:rPr lang="pt-BR" sz="2000" spc="-1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presença</a:t>
            </a:r>
            <a:r>
              <a:rPr lang="pt-BR" sz="2000" spc="-5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 </a:t>
            </a:r>
            <a:r>
              <a:rPr lang="pt-BR" sz="2000" spc="-1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de</a:t>
            </a:r>
            <a:r>
              <a:rPr lang="pt-BR" sz="2000" spc="-5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 </a:t>
            </a:r>
            <a:r>
              <a:rPr lang="pt-BR" sz="2000" spc="-1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partículas</a:t>
            </a:r>
            <a:r>
              <a:rPr lang="pt-BR" sz="2000" spc="-5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 </a:t>
            </a:r>
            <a:r>
              <a:rPr lang="pt-BR" sz="2000" spc="-1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de</a:t>
            </a:r>
            <a:r>
              <a:rPr lang="pt-BR" sz="2000" spc="-5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 </a:t>
            </a:r>
            <a:r>
              <a:rPr lang="pt-BR" sz="2000" spc="-1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poluição</a:t>
            </a:r>
            <a:r>
              <a:rPr lang="pt-BR" sz="2000" spc="-5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 </a:t>
            </a:r>
            <a:r>
              <a:rPr lang="pt-BR" sz="2000" spc="-1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que</a:t>
            </a:r>
            <a:r>
              <a:rPr lang="pt-BR" sz="2000" spc="-5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 </a:t>
            </a:r>
            <a:r>
              <a:rPr lang="pt-BR" sz="2000" spc="-1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interferem </a:t>
            </a:r>
            <a:r>
              <a:rPr lang="pt-BR" sz="2000" spc="-2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no</a:t>
            </a:r>
            <a:r>
              <a:rPr lang="pt-BR" sz="2000" spc="-6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 </a:t>
            </a:r>
            <a:r>
              <a:rPr lang="pt-BR" sz="2000" spc="-2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funcionamento</a:t>
            </a:r>
            <a:r>
              <a:rPr lang="pt-BR" sz="2000" spc="-6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 </a:t>
            </a:r>
            <a:r>
              <a:rPr lang="pt-BR" sz="2000" spc="-2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do</a:t>
            </a:r>
            <a:r>
              <a:rPr lang="pt-BR" sz="2000" spc="-6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 </a:t>
            </a:r>
            <a:r>
              <a:rPr lang="pt-BR" sz="2000" spc="-2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cérebro,</a:t>
            </a:r>
            <a:r>
              <a:rPr lang="pt-BR" sz="2000" spc="-6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 </a:t>
            </a:r>
            <a:r>
              <a:rPr lang="pt-BR" sz="2000" spc="-2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podendo</a:t>
            </a:r>
            <a:r>
              <a:rPr lang="pt-BR" sz="2000" spc="-6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 </a:t>
            </a:r>
            <a:r>
              <a:rPr lang="pt-BR" sz="2000" spc="-2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inclusive</a:t>
            </a:r>
            <a:r>
              <a:rPr lang="pt-BR" sz="2000" spc="-6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 </a:t>
            </a:r>
            <a:r>
              <a:rPr lang="pt-BR" sz="2000" spc="-2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ser</a:t>
            </a:r>
            <a:r>
              <a:rPr lang="pt-BR" sz="2000" spc="-6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 </a:t>
            </a:r>
            <a:r>
              <a:rPr lang="pt-BR" sz="2000" spc="-2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uma das</a:t>
            </a:r>
            <a:r>
              <a:rPr lang="pt-BR" sz="2000" spc="-7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 </a:t>
            </a:r>
            <a:r>
              <a:rPr lang="pt-BR" sz="2000" spc="-2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causas</a:t>
            </a:r>
            <a:r>
              <a:rPr lang="pt-BR" sz="2000" spc="-65"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 </a:t>
            </a:r>
            <a:r>
              <a:rPr lang="pt-BR" sz="2000" spc="-2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de</a:t>
            </a:r>
            <a:r>
              <a:rPr lang="pt-BR" sz="2000" spc="-65"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 </a:t>
            </a:r>
            <a:r>
              <a:rPr lang="pt-BR" sz="2000" spc="-2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Alzheimer.</a:t>
            </a:r>
            <a:r>
              <a:rPr lang="pt-BR" sz="2000" spc="-65"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 </a:t>
            </a:r>
            <a:r>
              <a:rPr lang="pt-BR" sz="2000" spc="-2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A</a:t>
            </a:r>
            <a:r>
              <a:rPr lang="pt-BR" sz="2000" spc="-65"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 </a:t>
            </a:r>
            <a:r>
              <a:rPr lang="pt-BR" sz="2000" spc="-2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conexão</a:t>
            </a:r>
            <a:r>
              <a:rPr lang="pt-BR" sz="2000" spc="-7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 </a:t>
            </a:r>
            <a:r>
              <a:rPr lang="pt-BR" sz="2000" spc="-2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entre</a:t>
            </a:r>
            <a:r>
              <a:rPr lang="pt-BR" sz="2000" spc="-65"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 </a:t>
            </a:r>
            <a:r>
              <a:rPr lang="pt-BR" sz="2000" spc="-2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esses</a:t>
            </a:r>
            <a:r>
              <a:rPr lang="pt-BR" sz="2000" spc="-65"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 </a:t>
            </a:r>
            <a:r>
              <a:rPr lang="pt-BR" sz="2000" spc="-2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materiais </a:t>
            </a:r>
            <a:r>
              <a:rPr lang="pt-BR" sz="200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e</a:t>
            </a:r>
            <a:r>
              <a:rPr lang="pt-BR" sz="2000" spc="-7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 </a:t>
            </a:r>
            <a:r>
              <a:rPr lang="pt-BR" sz="200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o</a:t>
            </a:r>
            <a:r>
              <a:rPr lang="pt-BR" sz="2000" spc="-7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 </a:t>
            </a:r>
            <a:r>
              <a:rPr lang="pt-BR" sz="200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mal</a:t>
            </a:r>
            <a:r>
              <a:rPr lang="pt-BR" sz="2000" spc="-7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 </a:t>
            </a:r>
            <a:r>
              <a:rPr lang="pt-BR" sz="200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de</a:t>
            </a:r>
            <a:r>
              <a:rPr lang="pt-BR" sz="2000" spc="-7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 </a:t>
            </a:r>
            <a:r>
              <a:rPr lang="pt-BR" sz="200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Alzheimer</a:t>
            </a:r>
            <a:r>
              <a:rPr lang="pt-BR" sz="2000" spc="-7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 </a:t>
            </a:r>
            <a:r>
              <a:rPr lang="pt-BR" sz="200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ainda</a:t>
            </a:r>
            <a:r>
              <a:rPr lang="pt-BR" sz="2000" spc="-7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 </a:t>
            </a:r>
            <a:r>
              <a:rPr lang="pt-BR" sz="200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não</a:t>
            </a:r>
            <a:r>
              <a:rPr lang="pt-BR" sz="2000" spc="-7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 </a:t>
            </a:r>
            <a:r>
              <a:rPr lang="pt-BR" sz="200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é</a:t>
            </a:r>
            <a:r>
              <a:rPr lang="pt-BR" sz="2000" spc="-7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 </a:t>
            </a:r>
            <a:r>
              <a:rPr lang="pt-BR" sz="200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conclusiva. </a:t>
            </a:r>
            <a:r>
              <a:rPr lang="pt-BR" sz="2000" spc="-4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Um desses materiais poluentes encontrados no cérebro é a </a:t>
            </a:r>
            <a:r>
              <a:rPr lang="pt-BR" sz="2000" spc="-1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magnetita,</a:t>
            </a:r>
            <a:r>
              <a:rPr lang="pt-BR" sz="2000" spc="-18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 </a:t>
            </a:r>
            <a:r>
              <a:rPr lang="pt-BR" sz="2000" spc="-1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um</a:t>
            </a:r>
            <a:r>
              <a:rPr lang="pt-BR" sz="2000" spc="-18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 </a:t>
            </a:r>
            <a:r>
              <a:rPr lang="pt-BR" sz="2000" spc="-1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óxido</a:t>
            </a:r>
            <a:r>
              <a:rPr lang="pt-BR" sz="2000" spc="-18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 </a:t>
            </a:r>
            <a:r>
              <a:rPr lang="pt-BR" sz="2000" spc="-1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de</a:t>
            </a:r>
            <a:r>
              <a:rPr lang="pt-BR" sz="2000" spc="-18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 </a:t>
            </a:r>
            <a:r>
              <a:rPr lang="pt-BR" sz="2000" spc="-1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ferro</a:t>
            </a:r>
            <a:r>
              <a:rPr lang="pt-BR" sz="2000" spc="-18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 </a:t>
            </a:r>
            <a:r>
              <a:rPr lang="pt-BR" sz="2000" spc="-1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que</a:t>
            </a:r>
            <a:r>
              <a:rPr lang="pt-BR" sz="2000" spc="-18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 </a:t>
            </a:r>
            <a:r>
              <a:rPr lang="pt-BR" sz="2000" spc="-1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constitui</a:t>
            </a:r>
            <a:r>
              <a:rPr lang="pt-BR" sz="2000" spc="-18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 </a:t>
            </a:r>
            <a:r>
              <a:rPr lang="pt-BR" sz="2000" spc="-1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um</a:t>
            </a:r>
            <a:r>
              <a:rPr lang="pt-BR" sz="2000" spc="-18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 </a:t>
            </a:r>
            <a:r>
              <a:rPr lang="pt-BR" sz="2000" spc="-1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ímã</a:t>
            </a:r>
            <a:r>
              <a:rPr lang="pt-BR" sz="2000" spc="-18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 </a:t>
            </a:r>
            <a:r>
              <a:rPr lang="pt-BR" sz="2000" spc="-1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natural. </a:t>
            </a:r>
            <a:r>
              <a:rPr lang="pt-BR" sz="200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Sobre</a:t>
            </a:r>
            <a:r>
              <a:rPr lang="pt-BR" sz="2000" spc="-5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 </a:t>
            </a:r>
            <a:r>
              <a:rPr lang="pt-BR" sz="200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o</a:t>
            </a:r>
            <a:r>
              <a:rPr lang="pt-BR" sz="2000" spc="-5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 </a:t>
            </a:r>
            <a:r>
              <a:rPr lang="pt-BR" sz="200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óxido</a:t>
            </a:r>
            <a:r>
              <a:rPr lang="pt-BR" sz="2000" spc="-5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 </a:t>
            </a:r>
            <a:r>
              <a:rPr lang="pt-BR" sz="200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citado</a:t>
            </a:r>
            <a:r>
              <a:rPr lang="pt-BR" sz="2000" spc="-5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 </a:t>
            </a:r>
            <a:r>
              <a:rPr lang="pt-BR" sz="200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no</a:t>
            </a:r>
            <a:r>
              <a:rPr lang="pt-BR" sz="2000" spc="-5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 </a:t>
            </a:r>
            <a:r>
              <a:rPr lang="pt-BR" sz="200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texto,</a:t>
            </a:r>
            <a:r>
              <a:rPr lang="pt-BR" sz="2000" spc="-5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 </a:t>
            </a:r>
            <a:r>
              <a:rPr lang="pt-BR" sz="200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é</a:t>
            </a:r>
            <a:r>
              <a:rPr lang="pt-BR" sz="2000" spc="-5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 </a:t>
            </a:r>
            <a:r>
              <a:rPr lang="pt-BR" sz="200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correto</a:t>
            </a:r>
            <a:r>
              <a:rPr lang="pt-BR" sz="2000" spc="-5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 </a:t>
            </a:r>
            <a:r>
              <a:rPr lang="pt-BR" sz="200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afirmar</a:t>
            </a:r>
            <a:r>
              <a:rPr lang="pt-BR" sz="2000" spc="-5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 </a:t>
            </a:r>
            <a:r>
              <a:rPr lang="pt-BR" sz="200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que</a:t>
            </a:r>
            <a:r>
              <a:rPr lang="pt-BR" sz="2000" spc="-5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 </a:t>
            </a:r>
            <a:r>
              <a:rPr lang="pt-BR" sz="200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ele </a:t>
            </a:r>
            <a:r>
              <a:rPr lang="pt-BR" sz="2000" spc="-1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apresenta</a:t>
            </a:r>
            <a:endParaRPr lang="pt-BR" sz="2000" dirty="0">
              <a:effectLst/>
              <a:latin typeface="Arial Narrow" panose="020B0606020202030204" pitchFamily="34" charset="0"/>
              <a:ea typeface="Calibri" panose="020F0502020204030204" pitchFamily="34" charset="0"/>
              <a:cs typeface="Arial" panose="020B0604020202020204" pitchFamily="34" charset="0"/>
            </a:endParaRPr>
          </a:p>
          <a:p>
            <a:pPr marR="56515" fontAlgn="auto">
              <a:lnSpc>
                <a:spcPct val="97000"/>
              </a:lnSpc>
              <a:spcBef>
                <a:spcPts val="710"/>
              </a:spcBef>
              <a:spcAft>
                <a:spcPts val="0"/>
              </a:spcAft>
              <a:tabLst>
                <a:tab pos="405130" algn="l"/>
                <a:tab pos="412750" algn="l"/>
              </a:tabLst>
            </a:pPr>
            <a:r>
              <a:rPr lang="pt-BR" sz="2000" spc="-1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(A) dois</a:t>
            </a:r>
            <a:r>
              <a:rPr lang="pt-BR" sz="2000" spc="-11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 </a:t>
            </a:r>
            <a:r>
              <a:rPr lang="pt-BR" sz="2000" spc="-1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polos</a:t>
            </a:r>
            <a:r>
              <a:rPr lang="pt-BR" sz="2000" spc="-11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 </a:t>
            </a:r>
            <a:r>
              <a:rPr lang="pt-BR" sz="2000" spc="-1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magnéticos:</a:t>
            </a:r>
            <a:r>
              <a:rPr lang="pt-BR" sz="2000" spc="-11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 </a:t>
            </a:r>
            <a:r>
              <a:rPr lang="pt-BR" sz="2000" spc="-1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norte</a:t>
            </a:r>
            <a:r>
              <a:rPr lang="pt-BR" sz="2000" spc="-11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 </a:t>
            </a:r>
            <a:r>
              <a:rPr lang="pt-BR" sz="2000" spc="-1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e</a:t>
            </a:r>
            <a:r>
              <a:rPr lang="pt-BR" sz="2000" spc="-11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 </a:t>
            </a:r>
            <a:r>
              <a:rPr lang="pt-BR" sz="2000" spc="-1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sul,</a:t>
            </a:r>
            <a:r>
              <a:rPr lang="pt-BR" sz="2000" spc="-11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 </a:t>
            </a:r>
            <a:r>
              <a:rPr lang="pt-BR" sz="2000" spc="-1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e</a:t>
            </a:r>
            <a:r>
              <a:rPr lang="pt-BR" sz="2000" spc="-11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 </a:t>
            </a:r>
            <a:r>
              <a:rPr lang="pt-BR" sz="2000" spc="-1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ambos</a:t>
            </a:r>
            <a:r>
              <a:rPr lang="pt-BR" sz="2000" spc="-11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 </a:t>
            </a:r>
            <a:r>
              <a:rPr lang="pt-BR" sz="2000" spc="-1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atraem </a:t>
            </a:r>
            <a:r>
              <a:rPr lang="pt-BR" sz="200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o</a:t>
            </a:r>
            <a:r>
              <a:rPr lang="pt-BR" sz="2000" spc="-14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 </a:t>
            </a:r>
            <a:r>
              <a:rPr lang="pt-BR" sz="200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ferro.</a:t>
            </a:r>
            <a:endParaRPr lang="pt-BR" sz="2000" dirty="0">
              <a:effectLst/>
              <a:latin typeface="Arial Narrow" panose="020B0606020202030204" pitchFamily="34" charset="0"/>
              <a:ea typeface="Calibri" panose="020F0502020204030204" pitchFamily="34" charset="0"/>
              <a:cs typeface="Arial" panose="020B0604020202020204" pitchFamily="34" charset="0"/>
            </a:endParaRPr>
          </a:p>
          <a:p>
            <a:pPr marR="55880" fontAlgn="auto">
              <a:lnSpc>
                <a:spcPct val="97000"/>
              </a:lnSpc>
              <a:spcBef>
                <a:spcPts val="280"/>
              </a:spcBef>
              <a:spcAft>
                <a:spcPts val="0"/>
              </a:spcAft>
              <a:tabLst>
                <a:tab pos="412750" algn="l"/>
              </a:tabLst>
            </a:pPr>
            <a:r>
              <a:rPr lang="pt-BR" sz="200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(B) dois</a:t>
            </a:r>
            <a:r>
              <a:rPr lang="pt-BR" sz="2000" spc="-3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 </a:t>
            </a:r>
            <a:r>
              <a:rPr lang="pt-BR" sz="200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polos</a:t>
            </a:r>
            <a:r>
              <a:rPr lang="pt-BR" sz="2000" spc="-35"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 </a:t>
            </a:r>
            <a:r>
              <a:rPr lang="pt-BR" sz="200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magnéticos:</a:t>
            </a:r>
            <a:r>
              <a:rPr lang="pt-BR" sz="2000" spc="-3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 </a:t>
            </a:r>
            <a:r>
              <a:rPr lang="pt-BR" sz="200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norte</a:t>
            </a:r>
            <a:r>
              <a:rPr lang="pt-BR" sz="2000" spc="-35"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 </a:t>
            </a:r>
            <a:r>
              <a:rPr lang="pt-BR" sz="200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e</a:t>
            </a:r>
            <a:r>
              <a:rPr lang="pt-BR" sz="2000" spc="-35"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 </a:t>
            </a:r>
            <a:r>
              <a:rPr lang="pt-BR" sz="200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sul,</a:t>
            </a:r>
            <a:r>
              <a:rPr lang="pt-BR" sz="2000" spc="-3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 </a:t>
            </a:r>
            <a:r>
              <a:rPr lang="pt-BR" sz="200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mas</a:t>
            </a:r>
            <a:r>
              <a:rPr lang="pt-BR" sz="2000" spc="-35"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 </a:t>
            </a:r>
            <a:r>
              <a:rPr lang="pt-BR" sz="200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apenas</a:t>
            </a:r>
            <a:r>
              <a:rPr lang="pt-BR" sz="2000" spc="-3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 </a:t>
            </a:r>
            <a:r>
              <a:rPr lang="pt-BR" sz="200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o polo sul atrai o ferro.</a:t>
            </a:r>
            <a:endParaRPr lang="pt-BR" sz="2000" dirty="0">
              <a:effectLst/>
              <a:latin typeface="Arial Narrow" panose="020B0606020202030204" pitchFamily="34" charset="0"/>
              <a:ea typeface="Calibri" panose="020F0502020204030204" pitchFamily="34" charset="0"/>
              <a:cs typeface="Arial" panose="020B0604020202020204" pitchFamily="34" charset="0"/>
            </a:endParaRPr>
          </a:p>
          <a:p>
            <a:pPr marR="56515" fontAlgn="auto">
              <a:lnSpc>
                <a:spcPct val="97000"/>
              </a:lnSpc>
              <a:spcBef>
                <a:spcPts val="280"/>
              </a:spcBef>
              <a:spcAft>
                <a:spcPts val="0"/>
              </a:spcAft>
              <a:tabLst>
                <a:tab pos="412750" algn="l"/>
                <a:tab pos="417830" algn="l"/>
              </a:tabLst>
            </a:pPr>
            <a:r>
              <a:rPr lang="pt-BR" sz="200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(C) dois</a:t>
            </a:r>
            <a:r>
              <a:rPr lang="pt-BR" sz="2000" spc="-5"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 </a:t>
            </a:r>
            <a:r>
              <a:rPr lang="pt-BR" sz="200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polos</a:t>
            </a:r>
            <a:r>
              <a:rPr lang="pt-BR" sz="2000" spc="-35"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 </a:t>
            </a:r>
            <a:r>
              <a:rPr lang="pt-BR" sz="200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magnéticos:</a:t>
            </a:r>
            <a:r>
              <a:rPr lang="pt-BR" sz="2000" spc="-35"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 </a:t>
            </a:r>
            <a:r>
              <a:rPr lang="pt-BR" sz="200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norte</a:t>
            </a:r>
            <a:r>
              <a:rPr lang="pt-BR" sz="2000" spc="-35"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 </a:t>
            </a:r>
            <a:r>
              <a:rPr lang="pt-BR" sz="200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e</a:t>
            </a:r>
            <a:r>
              <a:rPr lang="pt-BR" sz="2000" spc="-35"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 </a:t>
            </a:r>
            <a:r>
              <a:rPr lang="pt-BR" sz="200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sul,</a:t>
            </a:r>
            <a:r>
              <a:rPr lang="pt-BR" sz="2000" spc="-35"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 </a:t>
            </a:r>
            <a:r>
              <a:rPr lang="pt-BR" sz="200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mas</a:t>
            </a:r>
            <a:r>
              <a:rPr lang="pt-BR" sz="2000" spc="-35"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 </a:t>
            </a:r>
            <a:r>
              <a:rPr lang="pt-BR" sz="200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apenas</a:t>
            </a:r>
            <a:r>
              <a:rPr lang="pt-BR" sz="2000" spc="-35"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 </a:t>
            </a:r>
            <a:r>
              <a:rPr lang="pt-BR" sz="200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o polo norte atrai o ferro.</a:t>
            </a:r>
            <a:endParaRPr lang="pt-BR" sz="2000" dirty="0">
              <a:effectLst/>
              <a:latin typeface="Arial Narrow" panose="020B0606020202030204" pitchFamily="34" charset="0"/>
              <a:ea typeface="Calibri" panose="020F0502020204030204" pitchFamily="34" charset="0"/>
              <a:cs typeface="Arial" panose="020B0604020202020204" pitchFamily="34" charset="0"/>
            </a:endParaRPr>
          </a:p>
          <a:p>
            <a:pPr marR="55880" fontAlgn="auto">
              <a:lnSpc>
                <a:spcPct val="97000"/>
              </a:lnSpc>
              <a:spcBef>
                <a:spcPts val="285"/>
              </a:spcBef>
              <a:spcAft>
                <a:spcPts val="0"/>
              </a:spcAft>
              <a:tabLst>
                <a:tab pos="407035" algn="l"/>
                <a:tab pos="412750" algn="l"/>
              </a:tabLst>
            </a:pPr>
            <a:r>
              <a:rPr lang="pt-BR" sz="2000" spc="-1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(D) quatro</a:t>
            </a:r>
            <a:r>
              <a:rPr lang="pt-BR" sz="2000" spc="-12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 </a:t>
            </a:r>
            <a:r>
              <a:rPr lang="pt-BR" sz="2000" spc="-1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polos</a:t>
            </a:r>
            <a:r>
              <a:rPr lang="pt-BR" sz="2000" spc="-12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 </a:t>
            </a:r>
            <a:r>
              <a:rPr lang="pt-BR" sz="2000" spc="-1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magnéticos:</a:t>
            </a:r>
            <a:r>
              <a:rPr lang="pt-BR" sz="2000" spc="-12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 </a:t>
            </a:r>
            <a:r>
              <a:rPr lang="pt-BR" sz="2000" spc="-1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norte,</a:t>
            </a:r>
            <a:r>
              <a:rPr lang="pt-BR" sz="2000" spc="-12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 </a:t>
            </a:r>
            <a:r>
              <a:rPr lang="pt-BR" sz="2000" spc="-1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sul,</a:t>
            </a:r>
            <a:r>
              <a:rPr lang="pt-BR" sz="2000" spc="-12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 </a:t>
            </a:r>
            <a:r>
              <a:rPr lang="pt-BR" sz="2000" spc="-1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leste</a:t>
            </a:r>
            <a:r>
              <a:rPr lang="pt-BR" sz="2000" spc="-12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 </a:t>
            </a:r>
            <a:r>
              <a:rPr lang="pt-BR" sz="2000" spc="-1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e</a:t>
            </a:r>
            <a:r>
              <a:rPr lang="pt-BR" sz="2000" spc="-12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 </a:t>
            </a:r>
            <a:r>
              <a:rPr lang="pt-BR" sz="2000" spc="-1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oeste,</a:t>
            </a:r>
            <a:r>
              <a:rPr lang="pt-BR" sz="2000" spc="-12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 </a:t>
            </a:r>
            <a:r>
              <a:rPr lang="pt-BR" sz="2000" spc="-1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e </a:t>
            </a:r>
            <a:r>
              <a:rPr lang="pt-BR" sz="200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todos</a:t>
            </a:r>
            <a:r>
              <a:rPr lang="pt-BR" sz="2000" spc="-5"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 </a:t>
            </a:r>
            <a:r>
              <a:rPr lang="pt-BR" sz="200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atraem</a:t>
            </a:r>
            <a:r>
              <a:rPr lang="pt-BR" sz="2000" spc="-5"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 </a:t>
            </a:r>
            <a:r>
              <a:rPr lang="pt-BR" sz="200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o</a:t>
            </a:r>
            <a:r>
              <a:rPr lang="pt-BR" sz="2000" spc="-5"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 </a:t>
            </a:r>
            <a:r>
              <a:rPr lang="pt-BR" sz="200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ferro.</a:t>
            </a:r>
            <a:endParaRPr lang="pt-BR" sz="2000" dirty="0">
              <a:effectLst/>
              <a:latin typeface="Arial Narrow" panose="020B0606020202030204" pitchFamily="34" charset="0"/>
              <a:ea typeface="Calibri" panose="020F0502020204030204" pitchFamily="34" charset="0"/>
              <a:cs typeface="Arial" panose="020B0604020202020204" pitchFamily="34" charset="0"/>
            </a:endParaRPr>
          </a:p>
          <a:p>
            <a:pPr marR="56515" fontAlgn="auto">
              <a:lnSpc>
                <a:spcPct val="97000"/>
              </a:lnSpc>
              <a:spcBef>
                <a:spcPts val="280"/>
              </a:spcBef>
              <a:spcAft>
                <a:spcPts val="0"/>
              </a:spcAft>
              <a:tabLst>
                <a:tab pos="401955" algn="l"/>
                <a:tab pos="412750" algn="l"/>
              </a:tabLst>
            </a:pPr>
            <a:r>
              <a:rPr lang="pt-BR" sz="200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(E) quatro</a:t>
            </a:r>
            <a:r>
              <a:rPr lang="pt-BR" sz="2000" spc="-8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 </a:t>
            </a:r>
            <a:r>
              <a:rPr lang="pt-BR" sz="200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polos</a:t>
            </a:r>
            <a:r>
              <a:rPr lang="pt-BR" sz="2000" spc="-8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 </a:t>
            </a:r>
            <a:r>
              <a:rPr lang="pt-BR" sz="200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magnéticos:</a:t>
            </a:r>
            <a:r>
              <a:rPr lang="pt-BR" sz="2000" spc="-8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 </a:t>
            </a:r>
            <a:r>
              <a:rPr lang="pt-BR" sz="200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norte,</a:t>
            </a:r>
            <a:r>
              <a:rPr lang="pt-BR" sz="2000" spc="-8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 </a:t>
            </a:r>
            <a:r>
              <a:rPr lang="pt-BR" sz="200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sul,</a:t>
            </a:r>
            <a:r>
              <a:rPr lang="pt-BR" sz="2000" spc="-8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 </a:t>
            </a:r>
            <a:r>
              <a:rPr lang="pt-BR" sz="200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leste</a:t>
            </a:r>
            <a:r>
              <a:rPr lang="pt-BR" sz="2000" spc="-8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 </a:t>
            </a:r>
            <a:r>
              <a:rPr lang="pt-BR" sz="200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e</a:t>
            </a:r>
            <a:r>
              <a:rPr lang="pt-BR" sz="2000" spc="-8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 </a:t>
            </a:r>
            <a:r>
              <a:rPr lang="pt-BR" sz="200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oeste, mas</a:t>
            </a:r>
            <a:r>
              <a:rPr lang="pt-BR" sz="2000" spc="-75"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 </a:t>
            </a:r>
            <a:r>
              <a:rPr lang="pt-BR" sz="200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apenas</a:t>
            </a:r>
            <a:r>
              <a:rPr lang="pt-BR" sz="2000" spc="-75"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 </a:t>
            </a:r>
            <a:r>
              <a:rPr lang="pt-BR" sz="200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o</a:t>
            </a:r>
            <a:r>
              <a:rPr lang="pt-BR" sz="2000" spc="-75"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 </a:t>
            </a:r>
            <a:r>
              <a:rPr lang="pt-BR" sz="200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norte</a:t>
            </a:r>
            <a:r>
              <a:rPr lang="pt-BR" sz="2000" spc="-75"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 </a:t>
            </a:r>
            <a:r>
              <a:rPr lang="pt-BR" sz="200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e</a:t>
            </a:r>
            <a:r>
              <a:rPr lang="pt-BR" sz="2000" spc="-75"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 </a:t>
            </a:r>
            <a:r>
              <a:rPr lang="pt-BR" sz="200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o</a:t>
            </a:r>
            <a:r>
              <a:rPr lang="pt-BR" sz="2000" spc="-75"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 </a:t>
            </a:r>
            <a:r>
              <a:rPr lang="pt-BR" sz="200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sul</a:t>
            </a:r>
            <a:r>
              <a:rPr lang="pt-BR" sz="2000" spc="-75"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 </a:t>
            </a:r>
            <a:r>
              <a:rPr lang="pt-BR" sz="200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atraem</a:t>
            </a:r>
            <a:r>
              <a:rPr lang="pt-BR" sz="2000" spc="-75"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 </a:t>
            </a:r>
            <a:r>
              <a:rPr lang="pt-BR" sz="200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o</a:t>
            </a:r>
            <a:r>
              <a:rPr lang="pt-BR" sz="2000" spc="-75"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 </a:t>
            </a:r>
            <a:r>
              <a:rPr lang="pt-BR" sz="2000" dirty="0">
                <a:solidFill>
                  <a:srgbClr val="231F20"/>
                </a:solidFill>
                <a:effectLst/>
                <a:latin typeface="Arial Narrow" panose="020B0606020202030204" pitchFamily="34" charset="0"/>
                <a:ea typeface="Calibri" panose="020F0502020204030204" pitchFamily="34" charset="0"/>
                <a:cs typeface="Arial" panose="020B0604020202020204" pitchFamily="34" charset="0"/>
              </a:rPr>
              <a:t>ferro.</a:t>
            </a:r>
            <a:endParaRPr lang="pt-BR" sz="2000" dirty="0">
              <a:effectLst/>
              <a:latin typeface="Arial Narrow" panose="020B0606020202030204" pitchFamily="34" charset="0"/>
              <a:ea typeface="Calibri" panose="020F0502020204030204" pitchFamily="34" charset="0"/>
              <a:cs typeface="Arial" panose="020B0604020202020204" pitchFamily="34" charset="0"/>
            </a:endParaRPr>
          </a:p>
        </p:txBody>
      </p:sp>
      <p:sp>
        <p:nvSpPr>
          <p:cNvPr id="4" name="Retângulo 3">
            <a:extLst>
              <a:ext uri="{FF2B5EF4-FFF2-40B4-BE49-F238E27FC236}">
                <a16:creationId xmlns:a16="http://schemas.microsoft.com/office/drawing/2014/main" id="{1835B43C-E7C6-2D44-B13C-57AA1A11884F}"/>
              </a:ext>
            </a:extLst>
          </p:cNvPr>
          <p:cNvSpPr/>
          <p:nvPr/>
        </p:nvSpPr>
        <p:spPr>
          <a:xfrm>
            <a:off x="6176682" y="806824"/>
            <a:ext cx="5916706" cy="5873915"/>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pt-BR"/>
          </a:p>
        </p:txBody>
      </p:sp>
      <p:sp>
        <p:nvSpPr>
          <p:cNvPr id="5" name="Smiley 4">
            <a:extLst>
              <a:ext uri="{FF2B5EF4-FFF2-40B4-BE49-F238E27FC236}">
                <a16:creationId xmlns:a16="http://schemas.microsoft.com/office/drawing/2014/main" id="{FF26BA00-5C31-E859-FD4E-52A2F79B0F60}"/>
              </a:ext>
            </a:extLst>
          </p:cNvPr>
          <p:cNvSpPr/>
          <p:nvPr/>
        </p:nvSpPr>
        <p:spPr>
          <a:xfrm>
            <a:off x="6266330" y="851647"/>
            <a:ext cx="331694" cy="367553"/>
          </a:xfrm>
          <a:prstGeom prst="smileyFac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232483311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48AA62-71AA-1080-D3DE-4DBD3F4B4AC2}"/>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0944223E-08FE-2EC3-F3CB-31890DFA5489}"/>
              </a:ext>
            </a:extLst>
          </p:cNvPr>
          <p:cNvSpPr txBox="1"/>
          <p:nvPr/>
        </p:nvSpPr>
        <p:spPr>
          <a:xfrm>
            <a:off x="0" y="666806"/>
            <a:ext cx="6096000" cy="1077603"/>
          </a:xfrm>
          <a:prstGeom prst="rect">
            <a:avLst/>
          </a:prstGeom>
          <a:noFill/>
        </p:spPr>
        <p:txBody>
          <a:bodyPr wrap="square">
            <a:spAutoFit/>
          </a:bodyPr>
          <a:lstStyle/>
          <a:p>
            <a:pPr marR="55880" algn="just" fontAlgn="auto">
              <a:lnSpc>
                <a:spcPct val="97000"/>
              </a:lnSpc>
              <a:spcBef>
                <a:spcPts val="1125"/>
              </a:spcBef>
              <a:spcAft>
                <a:spcPts val="0"/>
              </a:spcAft>
              <a:tabLst>
                <a:tab pos="192405" algn="l"/>
              </a:tabLst>
            </a:pPr>
            <a:r>
              <a:rPr lang="pt-BR" sz="2200" b="1" spc="-30" dirty="0">
                <a:solidFill>
                  <a:srgbClr val="231F20"/>
                </a:solidFill>
                <a:effectLst/>
                <a:latin typeface="Arial Narrow" panose="020B0606020202030204" pitchFamily="34" charset="0"/>
                <a:ea typeface="Calibri" panose="020F0502020204030204" pitchFamily="34" charset="0"/>
              </a:rPr>
              <a:t>17. (UCB</a:t>
            </a:r>
            <a:r>
              <a:rPr lang="pt-BR" sz="2200" b="1" spc="-55" dirty="0">
                <a:solidFill>
                  <a:srgbClr val="231F20"/>
                </a:solidFill>
                <a:effectLst/>
                <a:latin typeface="Arial Narrow" panose="020B0606020202030204" pitchFamily="34" charset="0"/>
                <a:ea typeface="Calibri" panose="020F0502020204030204" pitchFamily="34" charset="0"/>
              </a:rPr>
              <a:t> </a:t>
            </a:r>
            <a:r>
              <a:rPr lang="pt-BR" sz="2200" b="1" spc="-30" dirty="0">
                <a:solidFill>
                  <a:srgbClr val="231F20"/>
                </a:solidFill>
                <a:effectLst/>
                <a:latin typeface="Arial Narrow" panose="020B0606020202030204" pitchFamily="34" charset="0"/>
                <a:ea typeface="Calibri" panose="020F0502020204030204" pitchFamily="34" charset="0"/>
              </a:rPr>
              <a:t>–</a:t>
            </a:r>
            <a:r>
              <a:rPr lang="pt-BR" sz="2200" b="1" spc="-50" dirty="0">
                <a:solidFill>
                  <a:srgbClr val="231F20"/>
                </a:solidFill>
                <a:effectLst/>
                <a:latin typeface="Arial Narrow" panose="020B0606020202030204" pitchFamily="34" charset="0"/>
                <a:ea typeface="Calibri" panose="020F0502020204030204" pitchFamily="34" charset="0"/>
              </a:rPr>
              <a:t> </a:t>
            </a:r>
            <a:r>
              <a:rPr lang="pt-BR" sz="2200" b="1" spc="-30" dirty="0">
                <a:solidFill>
                  <a:srgbClr val="231F20"/>
                </a:solidFill>
                <a:effectLst/>
                <a:latin typeface="Arial Narrow" panose="020B0606020202030204" pitchFamily="34" charset="0"/>
                <a:ea typeface="Calibri" panose="020F0502020204030204" pitchFamily="34" charset="0"/>
              </a:rPr>
              <a:t>DF</a:t>
            </a:r>
            <a:r>
              <a:rPr lang="pt-BR" sz="2200" b="1" spc="-50" dirty="0">
                <a:solidFill>
                  <a:srgbClr val="231F20"/>
                </a:solidFill>
                <a:effectLst/>
                <a:latin typeface="Arial Narrow" panose="020B0606020202030204" pitchFamily="34" charset="0"/>
                <a:ea typeface="Calibri" panose="020F0502020204030204" pitchFamily="34" charset="0"/>
              </a:rPr>
              <a:t> </a:t>
            </a:r>
            <a:r>
              <a:rPr lang="pt-BR" sz="2200" b="1" spc="-30" dirty="0">
                <a:solidFill>
                  <a:srgbClr val="231F20"/>
                </a:solidFill>
                <a:effectLst/>
                <a:latin typeface="Arial Narrow" panose="020B0606020202030204" pitchFamily="34" charset="0"/>
                <a:ea typeface="Calibri" panose="020F0502020204030204" pitchFamily="34" charset="0"/>
              </a:rPr>
              <a:t>2016)</a:t>
            </a:r>
            <a:r>
              <a:rPr lang="pt-BR" sz="2200" b="1" spc="-50" dirty="0">
                <a:solidFill>
                  <a:srgbClr val="231F20"/>
                </a:solidFill>
                <a:effectLst/>
                <a:latin typeface="Arial Narrow" panose="020B0606020202030204" pitchFamily="34" charset="0"/>
                <a:ea typeface="Calibri" panose="020F0502020204030204" pitchFamily="34" charset="0"/>
              </a:rPr>
              <a:t> </a:t>
            </a:r>
            <a:r>
              <a:rPr lang="pt-BR" sz="2200" spc="-30" dirty="0">
                <a:solidFill>
                  <a:srgbClr val="231F20"/>
                </a:solidFill>
                <a:effectLst/>
                <a:latin typeface="Arial Narrow" panose="020B0606020202030204" pitchFamily="34" charset="0"/>
                <a:ea typeface="Calibri" panose="020F0502020204030204" pitchFamily="34" charset="0"/>
              </a:rPr>
              <a:t>A</a:t>
            </a:r>
            <a:r>
              <a:rPr lang="pt-BR" sz="2200" spc="-55" dirty="0">
                <a:solidFill>
                  <a:srgbClr val="231F20"/>
                </a:solidFill>
                <a:effectLst/>
                <a:latin typeface="Arial Narrow" panose="020B0606020202030204" pitchFamily="34" charset="0"/>
                <a:ea typeface="Calibri" panose="020F0502020204030204" pitchFamily="34" charset="0"/>
              </a:rPr>
              <a:t> </a:t>
            </a:r>
            <a:r>
              <a:rPr lang="pt-BR" sz="2200" spc="-30" dirty="0">
                <a:solidFill>
                  <a:srgbClr val="231F20"/>
                </a:solidFill>
                <a:effectLst/>
                <a:latin typeface="Arial Narrow" panose="020B0606020202030204" pitchFamily="34" charset="0"/>
                <a:ea typeface="Calibri" panose="020F0502020204030204" pitchFamily="34" charset="0"/>
              </a:rPr>
              <a:t>figura</a:t>
            </a:r>
            <a:r>
              <a:rPr lang="pt-BR" sz="2200" spc="-55" dirty="0">
                <a:solidFill>
                  <a:srgbClr val="231F20"/>
                </a:solidFill>
                <a:effectLst/>
                <a:latin typeface="Arial Narrow" panose="020B0606020202030204" pitchFamily="34" charset="0"/>
                <a:ea typeface="Calibri" panose="020F0502020204030204" pitchFamily="34" charset="0"/>
              </a:rPr>
              <a:t> </a:t>
            </a:r>
            <a:r>
              <a:rPr lang="pt-BR" sz="2200" spc="-30" dirty="0">
                <a:solidFill>
                  <a:srgbClr val="231F20"/>
                </a:solidFill>
                <a:effectLst/>
                <a:latin typeface="Arial Narrow" panose="020B0606020202030204" pitchFamily="34" charset="0"/>
                <a:ea typeface="Calibri" panose="020F0502020204030204" pitchFamily="34" charset="0"/>
              </a:rPr>
              <a:t>mostra</a:t>
            </a:r>
            <a:r>
              <a:rPr lang="pt-BR" sz="2200" spc="-60" dirty="0">
                <a:solidFill>
                  <a:srgbClr val="231F20"/>
                </a:solidFill>
                <a:effectLst/>
                <a:latin typeface="Arial Narrow" panose="020B0606020202030204" pitchFamily="34" charset="0"/>
                <a:ea typeface="Calibri" panose="020F0502020204030204" pitchFamily="34" charset="0"/>
              </a:rPr>
              <a:t> </a:t>
            </a:r>
            <a:r>
              <a:rPr lang="pt-BR" sz="2200" spc="-30" dirty="0">
                <a:solidFill>
                  <a:srgbClr val="231F20"/>
                </a:solidFill>
                <a:effectLst/>
                <a:latin typeface="Arial Narrow" panose="020B0606020202030204" pitchFamily="34" charset="0"/>
                <a:ea typeface="Calibri" panose="020F0502020204030204" pitchFamily="34" charset="0"/>
              </a:rPr>
              <a:t>um</a:t>
            </a:r>
            <a:r>
              <a:rPr lang="pt-BR" sz="2200" spc="-55" dirty="0">
                <a:solidFill>
                  <a:srgbClr val="231F20"/>
                </a:solidFill>
                <a:effectLst/>
                <a:latin typeface="Arial Narrow" panose="020B0606020202030204" pitchFamily="34" charset="0"/>
                <a:ea typeface="Calibri" panose="020F0502020204030204" pitchFamily="34" charset="0"/>
              </a:rPr>
              <a:t> </a:t>
            </a:r>
            <a:r>
              <a:rPr lang="pt-BR" sz="2200" spc="-30" dirty="0">
                <a:solidFill>
                  <a:srgbClr val="231F20"/>
                </a:solidFill>
                <a:effectLst/>
                <a:latin typeface="Arial Narrow" panose="020B0606020202030204" pitchFamily="34" charset="0"/>
                <a:ea typeface="Calibri" panose="020F0502020204030204" pitchFamily="34" charset="0"/>
              </a:rPr>
              <a:t>ímã</a:t>
            </a:r>
            <a:r>
              <a:rPr lang="pt-BR" sz="2200" spc="-55" dirty="0">
                <a:solidFill>
                  <a:srgbClr val="231F20"/>
                </a:solidFill>
                <a:effectLst/>
                <a:latin typeface="Arial Narrow" panose="020B0606020202030204" pitchFamily="34" charset="0"/>
                <a:ea typeface="Calibri" panose="020F0502020204030204" pitchFamily="34" charset="0"/>
              </a:rPr>
              <a:t> </a:t>
            </a:r>
            <a:r>
              <a:rPr lang="pt-BR" sz="2200" spc="-30" dirty="0">
                <a:solidFill>
                  <a:srgbClr val="231F20"/>
                </a:solidFill>
                <a:effectLst/>
                <a:latin typeface="Arial Narrow" panose="020B0606020202030204" pitchFamily="34" charset="0"/>
                <a:ea typeface="Calibri" panose="020F0502020204030204" pitchFamily="34" charset="0"/>
              </a:rPr>
              <a:t>permanente </a:t>
            </a:r>
            <a:r>
              <a:rPr lang="pt-BR" sz="2200" spc="-10" dirty="0">
                <a:solidFill>
                  <a:srgbClr val="231F20"/>
                </a:solidFill>
                <a:effectLst/>
                <a:latin typeface="Arial Narrow" panose="020B0606020202030204" pitchFamily="34" charset="0"/>
                <a:ea typeface="Calibri" panose="020F0502020204030204" pitchFamily="34" charset="0"/>
              </a:rPr>
              <a:t>cujo</a:t>
            </a:r>
            <a:r>
              <a:rPr lang="pt-BR" sz="2200" spc="-65" dirty="0">
                <a:solidFill>
                  <a:srgbClr val="231F20"/>
                </a:solidFill>
                <a:effectLst/>
                <a:latin typeface="Arial Narrow" panose="020B0606020202030204" pitchFamily="34" charset="0"/>
                <a:ea typeface="Calibri" panose="020F0502020204030204" pitchFamily="34" charset="0"/>
              </a:rPr>
              <a:t> </a:t>
            </a:r>
            <a:r>
              <a:rPr lang="pt-BR" sz="2200" spc="-10" dirty="0">
                <a:solidFill>
                  <a:srgbClr val="231F20"/>
                </a:solidFill>
                <a:effectLst/>
                <a:latin typeface="Arial Narrow" panose="020B0606020202030204" pitchFamily="34" charset="0"/>
                <a:ea typeface="Calibri" panose="020F0502020204030204" pitchFamily="34" charset="0"/>
              </a:rPr>
              <a:t>polo</a:t>
            </a:r>
            <a:r>
              <a:rPr lang="pt-BR" sz="2200" spc="-65" dirty="0">
                <a:solidFill>
                  <a:srgbClr val="231F20"/>
                </a:solidFill>
                <a:effectLst/>
                <a:latin typeface="Arial Narrow" panose="020B0606020202030204" pitchFamily="34" charset="0"/>
                <a:ea typeface="Calibri" panose="020F0502020204030204" pitchFamily="34" charset="0"/>
              </a:rPr>
              <a:t> </a:t>
            </a:r>
            <a:r>
              <a:rPr lang="pt-BR" sz="2200" spc="-10" dirty="0">
                <a:solidFill>
                  <a:srgbClr val="231F20"/>
                </a:solidFill>
                <a:effectLst/>
                <a:latin typeface="Arial Narrow" panose="020B0606020202030204" pitchFamily="34" charset="0"/>
                <a:ea typeface="Calibri" panose="020F0502020204030204" pitchFamily="34" charset="0"/>
              </a:rPr>
              <a:t>Norte</a:t>
            </a:r>
            <a:r>
              <a:rPr lang="pt-BR" sz="2200" spc="-65" dirty="0">
                <a:solidFill>
                  <a:srgbClr val="231F20"/>
                </a:solidFill>
                <a:effectLst/>
                <a:latin typeface="Arial Narrow" panose="020B0606020202030204" pitchFamily="34" charset="0"/>
                <a:ea typeface="Calibri" panose="020F0502020204030204" pitchFamily="34" charset="0"/>
              </a:rPr>
              <a:t> </a:t>
            </a:r>
            <a:r>
              <a:rPr lang="pt-BR" sz="2200" spc="-10" dirty="0">
                <a:solidFill>
                  <a:srgbClr val="231F20"/>
                </a:solidFill>
                <a:effectLst/>
                <a:latin typeface="Arial Narrow" panose="020B0606020202030204" pitchFamily="34" charset="0"/>
                <a:ea typeface="Calibri" panose="020F0502020204030204" pitchFamily="34" charset="0"/>
              </a:rPr>
              <a:t>está</a:t>
            </a:r>
            <a:r>
              <a:rPr lang="pt-BR" sz="2200" spc="-65" dirty="0">
                <a:solidFill>
                  <a:srgbClr val="231F20"/>
                </a:solidFill>
                <a:effectLst/>
                <a:latin typeface="Arial Narrow" panose="020B0606020202030204" pitchFamily="34" charset="0"/>
                <a:ea typeface="Calibri" panose="020F0502020204030204" pitchFamily="34" charset="0"/>
              </a:rPr>
              <a:t> </a:t>
            </a:r>
            <a:r>
              <a:rPr lang="pt-BR" sz="2200" spc="-10" dirty="0">
                <a:solidFill>
                  <a:srgbClr val="231F20"/>
                </a:solidFill>
                <a:effectLst/>
                <a:latin typeface="Arial Narrow" panose="020B0606020202030204" pitchFamily="34" charset="0"/>
                <a:ea typeface="Calibri" panose="020F0502020204030204" pitchFamily="34" charset="0"/>
              </a:rPr>
              <a:t>para</a:t>
            </a:r>
            <a:r>
              <a:rPr lang="pt-BR" sz="2200" spc="-65" dirty="0">
                <a:solidFill>
                  <a:srgbClr val="231F20"/>
                </a:solidFill>
                <a:effectLst/>
                <a:latin typeface="Arial Narrow" panose="020B0606020202030204" pitchFamily="34" charset="0"/>
                <a:ea typeface="Calibri" panose="020F0502020204030204" pitchFamily="34" charset="0"/>
              </a:rPr>
              <a:t> </a:t>
            </a:r>
            <a:r>
              <a:rPr lang="pt-BR" sz="2200" spc="-10" dirty="0">
                <a:solidFill>
                  <a:srgbClr val="231F20"/>
                </a:solidFill>
                <a:effectLst/>
                <a:latin typeface="Arial Narrow" panose="020B0606020202030204" pitchFamily="34" charset="0"/>
                <a:ea typeface="Calibri" panose="020F0502020204030204" pitchFamily="34" charset="0"/>
              </a:rPr>
              <a:t>o</a:t>
            </a:r>
            <a:r>
              <a:rPr lang="pt-BR" sz="2200" spc="-65" dirty="0">
                <a:solidFill>
                  <a:srgbClr val="231F20"/>
                </a:solidFill>
                <a:effectLst/>
                <a:latin typeface="Arial Narrow" panose="020B0606020202030204" pitchFamily="34" charset="0"/>
                <a:ea typeface="Calibri" panose="020F0502020204030204" pitchFamily="34" charset="0"/>
              </a:rPr>
              <a:t> </a:t>
            </a:r>
            <a:r>
              <a:rPr lang="pt-BR" sz="2200" spc="-10" dirty="0">
                <a:solidFill>
                  <a:srgbClr val="231F20"/>
                </a:solidFill>
                <a:effectLst/>
                <a:latin typeface="Arial Narrow" panose="020B0606020202030204" pitchFamily="34" charset="0"/>
                <a:ea typeface="Calibri" panose="020F0502020204030204" pitchFamily="34" charset="0"/>
              </a:rPr>
              <a:t>topo</a:t>
            </a:r>
            <a:r>
              <a:rPr lang="pt-BR" sz="2200" spc="-65" dirty="0">
                <a:solidFill>
                  <a:srgbClr val="231F20"/>
                </a:solidFill>
                <a:effectLst/>
                <a:latin typeface="Arial Narrow" panose="020B0606020202030204" pitchFamily="34" charset="0"/>
                <a:ea typeface="Calibri" panose="020F0502020204030204" pitchFamily="34" charset="0"/>
              </a:rPr>
              <a:t> </a:t>
            </a:r>
            <a:r>
              <a:rPr lang="pt-BR" sz="2200" spc="-10" dirty="0">
                <a:solidFill>
                  <a:srgbClr val="231F20"/>
                </a:solidFill>
                <a:effectLst/>
                <a:latin typeface="Arial Narrow" panose="020B0606020202030204" pitchFamily="34" charset="0"/>
                <a:ea typeface="Calibri" panose="020F0502020204030204" pitchFamily="34" charset="0"/>
              </a:rPr>
              <a:t>da</a:t>
            </a:r>
            <a:r>
              <a:rPr lang="pt-BR" sz="2200" spc="-65" dirty="0">
                <a:solidFill>
                  <a:srgbClr val="231F20"/>
                </a:solidFill>
                <a:effectLst/>
                <a:latin typeface="Arial Narrow" panose="020B0606020202030204" pitchFamily="34" charset="0"/>
                <a:ea typeface="Calibri" panose="020F0502020204030204" pitchFamily="34" charset="0"/>
              </a:rPr>
              <a:t> </a:t>
            </a:r>
            <a:r>
              <a:rPr lang="pt-BR" sz="2200" spc="-10" dirty="0">
                <a:solidFill>
                  <a:srgbClr val="231F20"/>
                </a:solidFill>
                <a:effectLst/>
                <a:latin typeface="Arial Narrow" panose="020B0606020202030204" pitchFamily="34" charset="0"/>
                <a:ea typeface="Calibri" panose="020F0502020204030204" pitchFamily="34" charset="0"/>
              </a:rPr>
              <a:t>página</a:t>
            </a:r>
            <a:r>
              <a:rPr lang="pt-BR" sz="2200" spc="-65" dirty="0">
                <a:solidFill>
                  <a:srgbClr val="231F20"/>
                </a:solidFill>
                <a:effectLst/>
                <a:latin typeface="Arial Narrow" panose="020B0606020202030204" pitchFamily="34" charset="0"/>
                <a:ea typeface="Calibri" panose="020F0502020204030204" pitchFamily="34" charset="0"/>
              </a:rPr>
              <a:t> </a:t>
            </a:r>
            <a:r>
              <a:rPr lang="pt-BR" sz="2200" spc="-10" dirty="0">
                <a:solidFill>
                  <a:srgbClr val="231F20"/>
                </a:solidFill>
                <a:effectLst/>
                <a:latin typeface="Arial Narrow" panose="020B0606020202030204" pitchFamily="34" charset="0"/>
                <a:ea typeface="Calibri" panose="020F0502020204030204" pitchFamily="34" charset="0"/>
              </a:rPr>
              <a:t>e</a:t>
            </a:r>
            <a:r>
              <a:rPr lang="pt-BR" sz="2200" spc="-65" dirty="0">
                <a:solidFill>
                  <a:srgbClr val="231F20"/>
                </a:solidFill>
                <a:effectLst/>
                <a:latin typeface="Arial Narrow" panose="020B0606020202030204" pitchFamily="34" charset="0"/>
                <a:ea typeface="Calibri" panose="020F0502020204030204" pitchFamily="34" charset="0"/>
              </a:rPr>
              <a:t> </a:t>
            </a:r>
            <a:r>
              <a:rPr lang="pt-BR" sz="2200" spc="-10" dirty="0">
                <a:solidFill>
                  <a:srgbClr val="231F20"/>
                </a:solidFill>
                <a:effectLst/>
                <a:latin typeface="Arial Narrow" panose="020B0606020202030204" pitchFamily="34" charset="0"/>
                <a:ea typeface="Calibri" panose="020F0502020204030204" pitchFamily="34" charset="0"/>
              </a:rPr>
              <a:t>o</a:t>
            </a:r>
            <a:r>
              <a:rPr lang="pt-BR" sz="2200" spc="-65" dirty="0">
                <a:solidFill>
                  <a:srgbClr val="231F20"/>
                </a:solidFill>
                <a:effectLst/>
                <a:latin typeface="Arial Narrow" panose="020B0606020202030204" pitchFamily="34" charset="0"/>
                <a:ea typeface="Calibri" panose="020F0502020204030204" pitchFamily="34" charset="0"/>
              </a:rPr>
              <a:t> </a:t>
            </a:r>
            <a:r>
              <a:rPr lang="pt-BR" sz="2200" spc="-10" dirty="0">
                <a:solidFill>
                  <a:srgbClr val="231F20"/>
                </a:solidFill>
                <a:effectLst/>
                <a:latin typeface="Arial Narrow" panose="020B0606020202030204" pitchFamily="34" charset="0"/>
                <a:ea typeface="Calibri" panose="020F0502020204030204" pitchFamily="34" charset="0"/>
              </a:rPr>
              <a:t>sol</a:t>
            </a:r>
            <a:r>
              <a:rPr lang="pt-BR" sz="2200" spc="-65" dirty="0">
                <a:solidFill>
                  <a:srgbClr val="231F20"/>
                </a:solidFill>
                <a:effectLst/>
                <a:latin typeface="Arial Narrow" panose="020B0606020202030204" pitchFamily="34" charset="0"/>
                <a:ea typeface="Calibri" panose="020F0502020204030204" pitchFamily="34" charset="0"/>
              </a:rPr>
              <a:t> </a:t>
            </a:r>
            <a:r>
              <a:rPr lang="pt-BR" sz="2200" spc="-10" dirty="0">
                <a:solidFill>
                  <a:srgbClr val="231F20"/>
                </a:solidFill>
                <a:effectLst/>
                <a:latin typeface="Arial Narrow" panose="020B0606020202030204" pitchFamily="34" charset="0"/>
                <a:ea typeface="Calibri" panose="020F0502020204030204" pitchFamily="34" charset="0"/>
              </a:rPr>
              <a:t>para</a:t>
            </a:r>
            <a:r>
              <a:rPr lang="pt-BR" sz="2200" spc="-65" dirty="0">
                <a:solidFill>
                  <a:srgbClr val="231F20"/>
                </a:solidFill>
                <a:effectLst/>
                <a:latin typeface="Arial Narrow" panose="020B0606020202030204" pitchFamily="34" charset="0"/>
                <a:ea typeface="Calibri" panose="020F0502020204030204" pitchFamily="34" charset="0"/>
              </a:rPr>
              <a:t> </a:t>
            </a:r>
            <a:r>
              <a:rPr lang="pt-BR" sz="2200" spc="-10" dirty="0">
                <a:solidFill>
                  <a:srgbClr val="231F20"/>
                </a:solidFill>
                <a:effectLst/>
                <a:latin typeface="Arial Narrow" panose="020B0606020202030204" pitchFamily="34" charset="0"/>
                <a:ea typeface="Calibri" panose="020F0502020204030204" pitchFamily="34" charset="0"/>
              </a:rPr>
              <a:t>a </a:t>
            </a:r>
            <a:r>
              <a:rPr lang="pt-BR" sz="2200" spc="-20" dirty="0">
                <a:solidFill>
                  <a:srgbClr val="231F20"/>
                </a:solidFill>
                <a:effectLst/>
                <a:latin typeface="Arial Narrow" panose="020B0606020202030204" pitchFamily="34" charset="0"/>
                <a:ea typeface="Calibri" panose="020F0502020204030204" pitchFamily="34" charset="0"/>
              </a:rPr>
              <a:t>base.</a:t>
            </a:r>
            <a:r>
              <a:rPr lang="pt-BR" sz="2200" spc="-70" dirty="0">
                <a:solidFill>
                  <a:srgbClr val="231F20"/>
                </a:solidFill>
                <a:effectLst/>
                <a:latin typeface="Arial Narrow" panose="020B0606020202030204" pitchFamily="34" charset="0"/>
                <a:ea typeface="Calibri" panose="020F0502020204030204" pitchFamily="34" charset="0"/>
              </a:rPr>
              <a:t> </a:t>
            </a:r>
            <a:endParaRPr lang="pt-BR" sz="2200" dirty="0">
              <a:effectLst/>
              <a:latin typeface="Calibri" panose="020F0502020204030204" pitchFamily="34" charset="0"/>
              <a:ea typeface="Calibri" panose="020F0502020204030204" pitchFamily="34" charset="0"/>
            </a:endParaRPr>
          </a:p>
        </p:txBody>
      </p:sp>
      <p:pic>
        <p:nvPicPr>
          <p:cNvPr id="4" name="Imagem 3">
            <a:extLst>
              <a:ext uri="{FF2B5EF4-FFF2-40B4-BE49-F238E27FC236}">
                <a16:creationId xmlns:a16="http://schemas.microsoft.com/office/drawing/2014/main" id="{C393FCBB-256A-F7E2-DF2A-9181F5E95E5B}"/>
              </a:ext>
            </a:extLst>
          </p:cNvPr>
          <p:cNvPicPr>
            <a:picLocks noChangeAspect="1"/>
          </p:cNvPicPr>
          <p:nvPr/>
        </p:nvPicPr>
        <p:blipFill>
          <a:blip r:embed="rId2"/>
          <a:stretch>
            <a:fillRect/>
          </a:stretch>
        </p:blipFill>
        <p:spPr>
          <a:xfrm>
            <a:off x="1386693" y="1485227"/>
            <a:ext cx="3322614" cy="2450277"/>
          </a:xfrm>
          <a:prstGeom prst="rect">
            <a:avLst/>
          </a:prstGeom>
        </p:spPr>
      </p:pic>
      <p:sp>
        <p:nvSpPr>
          <p:cNvPr id="7" name="CaixaDeTexto 6">
            <a:extLst>
              <a:ext uri="{FF2B5EF4-FFF2-40B4-BE49-F238E27FC236}">
                <a16:creationId xmlns:a16="http://schemas.microsoft.com/office/drawing/2014/main" id="{AE1F06D8-B7D9-A142-DC66-18930AABC794}"/>
              </a:ext>
            </a:extLst>
          </p:cNvPr>
          <p:cNvSpPr txBox="1"/>
          <p:nvPr/>
        </p:nvSpPr>
        <p:spPr>
          <a:xfrm>
            <a:off x="6178924" y="693787"/>
            <a:ext cx="5788958" cy="6183488"/>
          </a:xfrm>
          <a:prstGeom prst="rect">
            <a:avLst/>
          </a:prstGeom>
          <a:noFill/>
        </p:spPr>
        <p:txBody>
          <a:bodyPr wrap="square">
            <a:spAutoFit/>
          </a:bodyPr>
          <a:lstStyle/>
          <a:p>
            <a:pPr marR="55880" algn="just" fontAlgn="auto">
              <a:lnSpc>
                <a:spcPct val="97000"/>
              </a:lnSpc>
              <a:spcBef>
                <a:spcPts val="1125"/>
              </a:spcBef>
              <a:spcAft>
                <a:spcPts val="0"/>
              </a:spcAft>
              <a:tabLst>
                <a:tab pos="192405" algn="l"/>
              </a:tabLst>
            </a:pPr>
            <a:r>
              <a:rPr lang="pt-BR" sz="2200" spc="-20" dirty="0">
                <a:solidFill>
                  <a:srgbClr val="231F20"/>
                </a:solidFill>
                <a:effectLst/>
                <a:latin typeface="Arial Narrow" panose="020B0606020202030204" pitchFamily="34" charset="0"/>
                <a:ea typeface="Calibri" panose="020F0502020204030204" pitchFamily="34" charset="0"/>
              </a:rPr>
              <a:t>Assinale</a:t>
            </a:r>
            <a:r>
              <a:rPr lang="pt-BR" sz="2200" spc="-65" dirty="0">
                <a:solidFill>
                  <a:srgbClr val="231F20"/>
                </a:solidFill>
                <a:effectLst/>
                <a:latin typeface="Arial Narrow" panose="020B0606020202030204" pitchFamily="34" charset="0"/>
                <a:ea typeface="Calibri" panose="020F0502020204030204" pitchFamily="34" charset="0"/>
              </a:rPr>
              <a:t> </a:t>
            </a:r>
            <a:r>
              <a:rPr lang="pt-BR" sz="2200" spc="-20" dirty="0">
                <a:solidFill>
                  <a:srgbClr val="231F20"/>
                </a:solidFill>
                <a:effectLst/>
                <a:latin typeface="Arial Narrow" panose="020B0606020202030204" pitchFamily="34" charset="0"/>
                <a:ea typeface="Calibri" panose="020F0502020204030204" pitchFamily="34" charset="0"/>
              </a:rPr>
              <a:t>a</a:t>
            </a:r>
            <a:r>
              <a:rPr lang="pt-BR" sz="2200" spc="-65" dirty="0">
                <a:solidFill>
                  <a:srgbClr val="231F20"/>
                </a:solidFill>
                <a:effectLst/>
                <a:latin typeface="Arial Narrow" panose="020B0606020202030204" pitchFamily="34" charset="0"/>
                <a:ea typeface="Calibri" panose="020F0502020204030204" pitchFamily="34" charset="0"/>
              </a:rPr>
              <a:t> </a:t>
            </a:r>
            <a:r>
              <a:rPr lang="pt-BR" sz="2200" spc="-20" dirty="0">
                <a:solidFill>
                  <a:srgbClr val="231F20"/>
                </a:solidFill>
                <a:effectLst/>
                <a:latin typeface="Arial Narrow" panose="020B0606020202030204" pitchFamily="34" charset="0"/>
                <a:ea typeface="Calibri" panose="020F0502020204030204" pitchFamily="34" charset="0"/>
              </a:rPr>
              <a:t>alternativa</a:t>
            </a:r>
            <a:r>
              <a:rPr lang="pt-BR" sz="2200" spc="-65" dirty="0">
                <a:solidFill>
                  <a:srgbClr val="231F20"/>
                </a:solidFill>
                <a:effectLst/>
                <a:latin typeface="Arial Narrow" panose="020B0606020202030204" pitchFamily="34" charset="0"/>
                <a:ea typeface="Calibri" panose="020F0502020204030204" pitchFamily="34" charset="0"/>
              </a:rPr>
              <a:t> </a:t>
            </a:r>
            <a:r>
              <a:rPr lang="pt-BR" sz="2200" spc="-20" dirty="0">
                <a:solidFill>
                  <a:srgbClr val="231F20"/>
                </a:solidFill>
                <a:effectLst/>
                <a:latin typeface="Arial Narrow" panose="020B0606020202030204" pitchFamily="34" charset="0"/>
                <a:ea typeface="Calibri" panose="020F0502020204030204" pitchFamily="34" charset="0"/>
              </a:rPr>
              <a:t>que</a:t>
            </a:r>
            <a:r>
              <a:rPr lang="pt-BR" sz="2200" spc="-65" dirty="0">
                <a:solidFill>
                  <a:srgbClr val="231F20"/>
                </a:solidFill>
                <a:effectLst/>
                <a:latin typeface="Arial Narrow" panose="020B0606020202030204" pitchFamily="34" charset="0"/>
                <a:ea typeface="Calibri" panose="020F0502020204030204" pitchFamily="34" charset="0"/>
              </a:rPr>
              <a:t> </a:t>
            </a:r>
            <a:r>
              <a:rPr lang="pt-BR" sz="2200" spc="-20" dirty="0">
                <a:solidFill>
                  <a:srgbClr val="231F20"/>
                </a:solidFill>
                <a:effectLst/>
                <a:latin typeface="Arial Narrow" panose="020B0606020202030204" pitchFamily="34" charset="0"/>
                <a:ea typeface="Calibri" panose="020F0502020204030204" pitchFamily="34" charset="0"/>
              </a:rPr>
              <a:t>corresponde</a:t>
            </a:r>
            <a:r>
              <a:rPr lang="pt-BR" sz="2200" spc="-70" dirty="0">
                <a:solidFill>
                  <a:srgbClr val="231F20"/>
                </a:solidFill>
                <a:effectLst/>
                <a:latin typeface="Arial Narrow" panose="020B0606020202030204" pitchFamily="34" charset="0"/>
                <a:ea typeface="Calibri" panose="020F0502020204030204" pitchFamily="34" charset="0"/>
              </a:rPr>
              <a:t> </a:t>
            </a:r>
            <a:r>
              <a:rPr lang="pt-BR" sz="2200" spc="-20" dirty="0">
                <a:solidFill>
                  <a:srgbClr val="231F20"/>
                </a:solidFill>
                <a:effectLst/>
                <a:latin typeface="Arial Narrow" panose="020B0606020202030204" pitchFamily="34" charset="0"/>
                <a:ea typeface="Calibri" panose="020F0502020204030204" pitchFamily="34" charset="0"/>
              </a:rPr>
              <a:t>ao</a:t>
            </a:r>
            <a:r>
              <a:rPr lang="pt-BR" sz="2200" spc="-65" dirty="0">
                <a:solidFill>
                  <a:srgbClr val="231F20"/>
                </a:solidFill>
                <a:effectLst/>
                <a:latin typeface="Arial Narrow" panose="020B0606020202030204" pitchFamily="34" charset="0"/>
                <a:ea typeface="Calibri" panose="020F0502020204030204" pitchFamily="34" charset="0"/>
              </a:rPr>
              <a:t> </a:t>
            </a:r>
            <a:r>
              <a:rPr lang="pt-BR" sz="2200" spc="-20" dirty="0">
                <a:solidFill>
                  <a:srgbClr val="231F20"/>
                </a:solidFill>
                <a:effectLst/>
                <a:latin typeface="Arial Narrow" panose="020B0606020202030204" pitchFamily="34" charset="0"/>
                <a:ea typeface="Calibri" panose="020F0502020204030204" pitchFamily="34" charset="0"/>
              </a:rPr>
              <a:t>que</a:t>
            </a:r>
            <a:r>
              <a:rPr lang="pt-BR" sz="2200" spc="-65" dirty="0">
                <a:solidFill>
                  <a:srgbClr val="231F20"/>
                </a:solidFill>
                <a:effectLst/>
                <a:latin typeface="Arial Narrow" panose="020B0606020202030204" pitchFamily="34" charset="0"/>
                <a:ea typeface="Calibri" panose="020F0502020204030204" pitchFamily="34" charset="0"/>
              </a:rPr>
              <a:t> </a:t>
            </a:r>
            <a:r>
              <a:rPr lang="pt-BR" sz="2200" spc="-20" dirty="0">
                <a:solidFill>
                  <a:srgbClr val="231F20"/>
                </a:solidFill>
                <a:effectLst/>
                <a:latin typeface="Arial Narrow" panose="020B0606020202030204" pitchFamily="34" charset="0"/>
                <a:ea typeface="Calibri" panose="020F0502020204030204" pitchFamily="34" charset="0"/>
              </a:rPr>
              <a:t>ocor</a:t>
            </a:r>
            <a:r>
              <a:rPr lang="pt-BR" sz="2200" dirty="0">
                <a:solidFill>
                  <a:srgbClr val="231F20"/>
                </a:solidFill>
                <a:effectLst/>
                <a:latin typeface="Arial Narrow" panose="020B0606020202030204" pitchFamily="34" charset="0"/>
                <a:ea typeface="Calibri" panose="020F0502020204030204" pitchFamily="34" charset="0"/>
              </a:rPr>
              <a:t>re</a:t>
            </a:r>
            <a:r>
              <a:rPr lang="pt-BR" sz="2200" spc="-55" dirty="0">
                <a:solidFill>
                  <a:srgbClr val="231F20"/>
                </a:solidFill>
                <a:effectLst/>
                <a:latin typeface="Arial Narrow" panose="020B0606020202030204" pitchFamily="34" charset="0"/>
                <a:ea typeface="Calibri" panose="020F0502020204030204" pitchFamily="34" charset="0"/>
              </a:rPr>
              <a:t> </a:t>
            </a:r>
            <a:r>
              <a:rPr lang="pt-BR" sz="2200" dirty="0">
                <a:solidFill>
                  <a:srgbClr val="231F20"/>
                </a:solidFill>
                <a:effectLst/>
                <a:latin typeface="Arial Narrow" panose="020B0606020202030204" pitchFamily="34" charset="0"/>
                <a:ea typeface="Calibri" panose="020F0502020204030204" pitchFamily="34" charset="0"/>
              </a:rPr>
              <a:t>quando</a:t>
            </a:r>
            <a:r>
              <a:rPr lang="pt-BR" sz="2200" spc="-55" dirty="0">
                <a:solidFill>
                  <a:srgbClr val="231F20"/>
                </a:solidFill>
                <a:effectLst/>
                <a:latin typeface="Arial Narrow" panose="020B0606020202030204" pitchFamily="34" charset="0"/>
                <a:ea typeface="Calibri" panose="020F0502020204030204" pitchFamily="34" charset="0"/>
              </a:rPr>
              <a:t> </a:t>
            </a:r>
            <a:r>
              <a:rPr lang="pt-BR" sz="2200" dirty="0">
                <a:solidFill>
                  <a:srgbClr val="231F20"/>
                </a:solidFill>
                <a:effectLst/>
                <a:latin typeface="Arial Narrow" panose="020B0606020202030204" pitchFamily="34" charset="0"/>
                <a:ea typeface="Calibri" panose="020F0502020204030204" pitchFamily="34" charset="0"/>
              </a:rPr>
              <a:t>esse</a:t>
            </a:r>
            <a:r>
              <a:rPr lang="pt-BR" sz="2200" spc="-55" dirty="0">
                <a:solidFill>
                  <a:srgbClr val="231F20"/>
                </a:solidFill>
                <a:effectLst/>
                <a:latin typeface="Arial Narrow" panose="020B0606020202030204" pitchFamily="34" charset="0"/>
                <a:ea typeface="Calibri" panose="020F0502020204030204" pitchFamily="34" charset="0"/>
              </a:rPr>
              <a:t> </a:t>
            </a:r>
            <a:r>
              <a:rPr lang="pt-BR" sz="2200" dirty="0">
                <a:solidFill>
                  <a:srgbClr val="231F20"/>
                </a:solidFill>
                <a:effectLst/>
                <a:latin typeface="Arial Narrow" panose="020B0606020202030204" pitchFamily="34" charset="0"/>
                <a:ea typeface="Calibri" panose="020F0502020204030204" pitchFamily="34" charset="0"/>
              </a:rPr>
              <a:t>ímã</a:t>
            </a:r>
            <a:r>
              <a:rPr lang="pt-BR" sz="2200" spc="-55" dirty="0">
                <a:solidFill>
                  <a:srgbClr val="231F20"/>
                </a:solidFill>
                <a:effectLst/>
                <a:latin typeface="Arial Narrow" panose="020B0606020202030204" pitchFamily="34" charset="0"/>
                <a:ea typeface="Calibri" panose="020F0502020204030204" pitchFamily="34" charset="0"/>
              </a:rPr>
              <a:t> </a:t>
            </a:r>
            <a:r>
              <a:rPr lang="pt-BR" sz="2200" dirty="0">
                <a:solidFill>
                  <a:srgbClr val="231F20"/>
                </a:solidFill>
                <a:effectLst/>
                <a:latin typeface="Arial Narrow" panose="020B0606020202030204" pitchFamily="34" charset="0"/>
                <a:ea typeface="Calibri" panose="020F0502020204030204" pitchFamily="34" charset="0"/>
              </a:rPr>
              <a:t>está</a:t>
            </a:r>
            <a:r>
              <a:rPr lang="pt-BR" sz="2200" spc="-55" dirty="0">
                <a:solidFill>
                  <a:srgbClr val="231F20"/>
                </a:solidFill>
                <a:effectLst/>
                <a:latin typeface="Arial Narrow" panose="020B0606020202030204" pitchFamily="34" charset="0"/>
                <a:ea typeface="Calibri" panose="020F0502020204030204" pitchFamily="34" charset="0"/>
              </a:rPr>
              <a:t> </a:t>
            </a:r>
            <a:r>
              <a:rPr lang="pt-BR" sz="2200" dirty="0">
                <a:solidFill>
                  <a:srgbClr val="231F20"/>
                </a:solidFill>
                <a:effectLst/>
                <a:latin typeface="Arial Narrow" panose="020B0606020202030204" pitchFamily="34" charset="0"/>
                <a:ea typeface="Calibri" panose="020F0502020204030204" pitchFamily="34" charset="0"/>
              </a:rPr>
              <a:t>partido</a:t>
            </a:r>
            <a:r>
              <a:rPr lang="pt-BR" sz="2200" spc="-55" dirty="0">
                <a:solidFill>
                  <a:srgbClr val="231F20"/>
                </a:solidFill>
                <a:effectLst/>
                <a:latin typeface="Arial Narrow" panose="020B0606020202030204" pitchFamily="34" charset="0"/>
                <a:ea typeface="Calibri" panose="020F0502020204030204" pitchFamily="34" charset="0"/>
              </a:rPr>
              <a:t> </a:t>
            </a:r>
            <a:r>
              <a:rPr lang="pt-BR" sz="2200" dirty="0">
                <a:solidFill>
                  <a:srgbClr val="231F20"/>
                </a:solidFill>
                <a:effectLst/>
                <a:latin typeface="Arial Narrow" panose="020B0606020202030204" pitchFamily="34" charset="0"/>
                <a:ea typeface="Calibri" panose="020F0502020204030204" pitchFamily="34" charset="0"/>
              </a:rPr>
              <a:t>ao</a:t>
            </a:r>
            <a:r>
              <a:rPr lang="pt-BR" sz="2200" spc="-55" dirty="0">
                <a:solidFill>
                  <a:srgbClr val="231F20"/>
                </a:solidFill>
                <a:effectLst/>
                <a:latin typeface="Arial Narrow" panose="020B0606020202030204" pitchFamily="34" charset="0"/>
                <a:ea typeface="Calibri" panose="020F0502020204030204" pitchFamily="34" charset="0"/>
              </a:rPr>
              <a:t> </a:t>
            </a:r>
            <a:r>
              <a:rPr lang="pt-BR" sz="2200" dirty="0">
                <a:solidFill>
                  <a:srgbClr val="231F20"/>
                </a:solidFill>
                <a:effectLst/>
                <a:latin typeface="Arial Narrow" panose="020B0606020202030204" pitchFamily="34" charset="0"/>
                <a:ea typeface="Calibri" panose="020F0502020204030204" pitchFamily="34" charset="0"/>
              </a:rPr>
              <a:t>meio.</a:t>
            </a:r>
            <a:endParaRPr lang="pt-BR" sz="2200" dirty="0">
              <a:effectLst/>
              <a:latin typeface="Arial Narrow" panose="020B0606020202030204" pitchFamily="34" charset="0"/>
              <a:ea typeface="Calibri" panose="020F0502020204030204" pitchFamily="34" charset="0"/>
            </a:endParaRPr>
          </a:p>
          <a:p>
            <a:pPr marR="55880" algn="just" fontAlgn="auto">
              <a:lnSpc>
                <a:spcPct val="97000"/>
              </a:lnSpc>
              <a:tabLst>
                <a:tab pos="410845" algn="l"/>
                <a:tab pos="412750" algn="l"/>
              </a:tabLst>
            </a:pPr>
            <a:r>
              <a:rPr lang="pt-BR" sz="2200" spc="-10" dirty="0">
                <a:solidFill>
                  <a:srgbClr val="231F20"/>
                </a:solidFill>
                <a:effectLst/>
                <a:latin typeface="Arial Narrow" panose="020B0606020202030204" pitchFamily="34" charset="0"/>
                <a:ea typeface="Calibri" panose="020F0502020204030204" pitchFamily="34" charset="0"/>
              </a:rPr>
              <a:t>(A) Cada</a:t>
            </a:r>
            <a:r>
              <a:rPr lang="pt-BR" sz="2200" spc="-65" dirty="0">
                <a:solidFill>
                  <a:srgbClr val="231F20"/>
                </a:solidFill>
                <a:effectLst/>
                <a:latin typeface="Arial Narrow" panose="020B0606020202030204" pitchFamily="34" charset="0"/>
                <a:ea typeface="Calibri" panose="020F0502020204030204" pitchFamily="34" charset="0"/>
              </a:rPr>
              <a:t> </a:t>
            </a:r>
            <a:r>
              <a:rPr lang="pt-BR" sz="2200" spc="-10" dirty="0">
                <a:solidFill>
                  <a:srgbClr val="231F20"/>
                </a:solidFill>
                <a:effectLst/>
                <a:latin typeface="Arial Narrow" panose="020B0606020202030204" pitchFamily="34" charset="0"/>
                <a:ea typeface="Calibri" panose="020F0502020204030204" pitchFamily="34" charset="0"/>
              </a:rPr>
              <a:t>metade</a:t>
            </a:r>
            <a:r>
              <a:rPr lang="pt-BR" sz="2200" spc="-65" dirty="0">
                <a:solidFill>
                  <a:srgbClr val="231F20"/>
                </a:solidFill>
                <a:effectLst/>
                <a:latin typeface="Arial Narrow" panose="020B0606020202030204" pitchFamily="34" charset="0"/>
                <a:ea typeface="Calibri" panose="020F0502020204030204" pitchFamily="34" charset="0"/>
              </a:rPr>
              <a:t> </a:t>
            </a:r>
            <a:r>
              <a:rPr lang="pt-BR" sz="2200" spc="-10" dirty="0">
                <a:solidFill>
                  <a:srgbClr val="231F20"/>
                </a:solidFill>
                <a:effectLst/>
                <a:latin typeface="Arial Narrow" panose="020B0606020202030204" pitchFamily="34" charset="0"/>
                <a:ea typeface="Calibri" panose="020F0502020204030204" pitchFamily="34" charset="0"/>
              </a:rPr>
              <a:t>corresponde</a:t>
            </a:r>
            <a:r>
              <a:rPr lang="pt-BR" sz="2200" spc="-65" dirty="0">
                <a:solidFill>
                  <a:srgbClr val="231F20"/>
                </a:solidFill>
                <a:effectLst/>
                <a:latin typeface="Arial Narrow" panose="020B0606020202030204" pitchFamily="34" charset="0"/>
                <a:ea typeface="Calibri" panose="020F0502020204030204" pitchFamily="34" charset="0"/>
              </a:rPr>
              <a:t> </a:t>
            </a:r>
            <a:r>
              <a:rPr lang="pt-BR" sz="2200" spc="-10" dirty="0">
                <a:solidFill>
                  <a:srgbClr val="231F20"/>
                </a:solidFill>
                <a:effectLst/>
                <a:latin typeface="Arial Narrow" panose="020B0606020202030204" pitchFamily="34" charset="0"/>
                <a:ea typeface="Calibri" panose="020F0502020204030204" pitchFamily="34" charset="0"/>
              </a:rPr>
              <a:t>a</a:t>
            </a:r>
            <a:r>
              <a:rPr lang="pt-BR" sz="2200" spc="-65" dirty="0">
                <a:solidFill>
                  <a:srgbClr val="231F20"/>
                </a:solidFill>
                <a:effectLst/>
                <a:latin typeface="Arial Narrow" panose="020B0606020202030204" pitchFamily="34" charset="0"/>
                <a:ea typeface="Calibri" panose="020F0502020204030204" pitchFamily="34" charset="0"/>
              </a:rPr>
              <a:t> </a:t>
            </a:r>
            <a:r>
              <a:rPr lang="pt-BR" sz="2200" spc="-10" dirty="0">
                <a:solidFill>
                  <a:srgbClr val="231F20"/>
                </a:solidFill>
                <a:effectLst/>
                <a:latin typeface="Arial Narrow" panose="020B0606020202030204" pitchFamily="34" charset="0"/>
                <a:ea typeface="Calibri" panose="020F0502020204030204" pitchFamily="34" charset="0"/>
              </a:rPr>
              <a:t>um</a:t>
            </a:r>
            <a:r>
              <a:rPr lang="pt-BR" sz="2200" spc="-65" dirty="0">
                <a:solidFill>
                  <a:srgbClr val="231F20"/>
                </a:solidFill>
                <a:effectLst/>
                <a:latin typeface="Arial Narrow" panose="020B0606020202030204" pitchFamily="34" charset="0"/>
                <a:ea typeface="Calibri" panose="020F0502020204030204" pitchFamily="34" charset="0"/>
              </a:rPr>
              <a:t> </a:t>
            </a:r>
            <a:r>
              <a:rPr lang="pt-BR" sz="2200" spc="-10" dirty="0">
                <a:solidFill>
                  <a:srgbClr val="231F20"/>
                </a:solidFill>
                <a:effectLst/>
                <a:latin typeface="Arial Narrow" panose="020B0606020202030204" pitchFamily="34" charset="0"/>
                <a:ea typeface="Calibri" panose="020F0502020204030204" pitchFamily="34" charset="0"/>
              </a:rPr>
              <a:t>novo</a:t>
            </a:r>
            <a:r>
              <a:rPr lang="pt-BR" sz="2200" spc="-65" dirty="0">
                <a:solidFill>
                  <a:srgbClr val="231F20"/>
                </a:solidFill>
                <a:effectLst/>
                <a:latin typeface="Arial Narrow" panose="020B0606020202030204" pitchFamily="34" charset="0"/>
                <a:ea typeface="Calibri" panose="020F0502020204030204" pitchFamily="34" charset="0"/>
              </a:rPr>
              <a:t> </a:t>
            </a:r>
            <a:r>
              <a:rPr lang="pt-BR" sz="2200" spc="-10" dirty="0">
                <a:solidFill>
                  <a:srgbClr val="231F20"/>
                </a:solidFill>
                <a:effectLst/>
                <a:latin typeface="Arial Narrow" panose="020B0606020202030204" pitchFamily="34" charset="0"/>
                <a:ea typeface="Calibri" panose="020F0502020204030204" pitchFamily="34" charset="0"/>
              </a:rPr>
              <a:t>ímã</a:t>
            </a:r>
            <a:r>
              <a:rPr lang="pt-BR" sz="2200" spc="-65" dirty="0">
                <a:solidFill>
                  <a:srgbClr val="231F20"/>
                </a:solidFill>
                <a:effectLst/>
                <a:latin typeface="Arial Narrow" panose="020B0606020202030204" pitchFamily="34" charset="0"/>
                <a:ea typeface="Calibri" panose="020F0502020204030204" pitchFamily="34" charset="0"/>
              </a:rPr>
              <a:t> </a:t>
            </a:r>
            <a:r>
              <a:rPr lang="pt-BR" sz="2200" spc="-10" dirty="0">
                <a:solidFill>
                  <a:srgbClr val="231F20"/>
                </a:solidFill>
                <a:effectLst/>
                <a:latin typeface="Arial Narrow" panose="020B0606020202030204" pitchFamily="34" charset="0"/>
                <a:ea typeface="Calibri" panose="020F0502020204030204" pitchFamily="34" charset="0"/>
              </a:rPr>
              <a:t>com</a:t>
            </a:r>
            <a:r>
              <a:rPr lang="pt-BR" sz="2200" spc="-65" dirty="0">
                <a:solidFill>
                  <a:srgbClr val="231F20"/>
                </a:solidFill>
                <a:effectLst/>
                <a:latin typeface="Arial Narrow" panose="020B0606020202030204" pitchFamily="34" charset="0"/>
                <a:ea typeface="Calibri" panose="020F0502020204030204" pitchFamily="34" charset="0"/>
              </a:rPr>
              <a:t> </a:t>
            </a:r>
            <a:r>
              <a:rPr lang="pt-BR" sz="2200" spc="-10" dirty="0">
                <a:solidFill>
                  <a:srgbClr val="231F20"/>
                </a:solidFill>
                <a:effectLst/>
                <a:latin typeface="Arial Narrow" panose="020B0606020202030204" pitchFamily="34" charset="0"/>
                <a:ea typeface="Calibri" panose="020F0502020204030204" pitchFamily="34" charset="0"/>
              </a:rPr>
              <a:t>polos</a:t>
            </a:r>
            <a:r>
              <a:rPr lang="pt-BR" sz="2200" spc="-80" dirty="0">
                <a:solidFill>
                  <a:srgbClr val="231F20"/>
                </a:solidFill>
                <a:effectLst/>
                <a:latin typeface="Arial Narrow" panose="020B0606020202030204" pitchFamily="34" charset="0"/>
                <a:ea typeface="Calibri" panose="020F0502020204030204" pitchFamily="34" charset="0"/>
              </a:rPr>
              <a:t> </a:t>
            </a:r>
            <a:r>
              <a:rPr lang="pt-BR" sz="2200" spc="-10" dirty="0">
                <a:solidFill>
                  <a:srgbClr val="231F20"/>
                </a:solidFill>
                <a:effectLst/>
                <a:latin typeface="Arial Narrow" panose="020B0606020202030204" pitchFamily="34" charset="0"/>
                <a:ea typeface="Calibri" panose="020F0502020204030204" pitchFamily="34" charset="0"/>
              </a:rPr>
              <a:t>norte</a:t>
            </a:r>
            <a:r>
              <a:rPr lang="pt-BR" sz="2200" spc="-75" dirty="0">
                <a:solidFill>
                  <a:srgbClr val="231F20"/>
                </a:solidFill>
                <a:effectLst/>
                <a:latin typeface="Arial Narrow" panose="020B0606020202030204" pitchFamily="34" charset="0"/>
                <a:ea typeface="Calibri" panose="020F0502020204030204" pitchFamily="34" charset="0"/>
              </a:rPr>
              <a:t> </a:t>
            </a:r>
            <a:r>
              <a:rPr lang="pt-BR" sz="2200" spc="-10" dirty="0">
                <a:solidFill>
                  <a:srgbClr val="231F20"/>
                </a:solidFill>
                <a:effectLst/>
                <a:latin typeface="Arial Narrow" panose="020B0606020202030204" pitchFamily="34" charset="0"/>
                <a:ea typeface="Calibri" panose="020F0502020204030204" pitchFamily="34" charset="0"/>
              </a:rPr>
              <a:t>e</a:t>
            </a:r>
            <a:r>
              <a:rPr lang="pt-BR" sz="2200" spc="-75" dirty="0">
                <a:solidFill>
                  <a:srgbClr val="231F20"/>
                </a:solidFill>
                <a:effectLst/>
                <a:latin typeface="Arial Narrow" panose="020B0606020202030204" pitchFamily="34" charset="0"/>
                <a:ea typeface="Calibri" panose="020F0502020204030204" pitchFamily="34" charset="0"/>
              </a:rPr>
              <a:t> </a:t>
            </a:r>
            <a:r>
              <a:rPr lang="pt-BR" sz="2200" spc="-10" dirty="0">
                <a:solidFill>
                  <a:srgbClr val="231F20"/>
                </a:solidFill>
                <a:effectLst/>
                <a:latin typeface="Arial Narrow" panose="020B0606020202030204" pitchFamily="34" charset="0"/>
                <a:ea typeface="Calibri" panose="020F0502020204030204" pitchFamily="34" charset="0"/>
              </a:rPr>
              <a:t>sul</a:t>
            </a:r>
            <a:r>
              <a:rPr lang="pt-BR" sz="2200" spc="-75" dirty="0">
                <a:solidFill>
                  <a:srgbClr val="231F20"/>
                </a:solidFill>
                <a:effectLst/>
                <a:latin typeface="Arial Narrow" panose="020B0606020202030204" pitchFamily="34" charset="0"/>
                <a:ea typeface="Calibri" panose="020F0502020204030204" pitchFamily="34" charset="0"/>
              </a:rPr>
              <a:t> </a:t>
            </a:r>
            <a:r>
              <a:rPr lang="pt-BR" sz="2200" spc="-10" dirty="0">
                <a:solidFill>
                  <a:srgbClr val="231F20"/>
                </a:solidFill>
                <a:effectLst/>
                <a:latin typeface="Arial Narrow" panose="020B0606020202030204" pitchFamily="34" charset="0"/>
                <a:ea typeface="Calibri" panose="020F0502020204030204" pitchFamily="34" charset="0"/>
              </a:rPr>
              <a:t>no</a:t>
            </a:r>
            <a:r>
              <a:rPr lang="pt-BR" sz="2200" spc="-75" dirty="0">
                <a:solidFill>
                  <a:srgbClr val="231F20"/>
                </a:solidFill>
                <a:effectLst/>
                <a:latin typeface="Arial Narrow" panose="020B0606020202030204" pitchFamily="34" charset="0"/>
                <a:ea typeface="Calibri" panose="020F0502020204030204" pitchFamily="34" charset="0"/>
              </a:rPr>
              <a:t> </a:t>
            </a:r>
            <a:r>
              <a:rPr lang="pt-BR" sz="2200" spc="-10" dirty="0">
                <a:solidFill>
                  <a:srgbClr val="231F20"/>
                </a:solidFill>
                <a:effectLst/>
                <a:latin typeface="Arial Narrow" panose="020B0606020202030204" pitchFamily="34" charset="0"/>
                <a:ea typeface="Calibri" panose="020F0502020204030204" pitchFamily="34" charset="0"/>
              </a:rPr>
              <a:t>mesmo</a:t>
            </a:r>
            <a:r>
              <a:rPr lang="pt-BR" sz="2200" spc="-80" dirty="0">
                <a:solidFill>
                  <a:srgbClr val="231F20"/>
                </a:solidFill>
                <a:effectLst/>
                <a:latin typeface="Arial Narrow" panose="020B0606020202030204" pitchFamily="34" charset="0"/>
                <a:ea typeface="Calibri" panose="020F0502020204030204" pitchFamily="34" charset="0"/>
              </a:rPr>
              <a:t> </a:t>
            </a:r>
            <a:r>
              <a:rPr lang="pt-BR" sz="2200" spc="-10" dirty="0">
                <a:solidFill>
                  <a:srgbClr val="231F20"/>
                </a:solidFill>
                <a:effectLst/>
                <a:latin typeface="Arial Narrow" panose="020B0606020202030204" pitchFamily="34" charset="0"/>
                <a:ea typeface="Calibri" panose="020F0502020204030204" pitchFamily="34" charset="0"/>
              </a:rPr>
              <a:t>sentido</a:t>
            </a:r>
            <a:r>
              <a:rPr lang="pt-BR" sz="2200" spc="-75" dirty="0">
                <a:solidFill>
                  <a:srgbClr val="231F20"/>
                </a:solidFill>
                <a:effectLst/>
                <a:latin typeface="Arial Narrow" panose="020B0606020202030204" pitchFamily="34" charset="0"/>
                <a:ea typeface="Calibri" panose="020F0502020204030204" pitchFamily="34" charset="0"/>
              </a:rPr>
              <a:t> </a:t>
            </a:r>
            <a:r>
              <a:rPr lang="pt-BR" sz="2200" spc="-10" dirty="0">
                <a:solidFill>
                  <a:srgbClr val="231F20"/>
                </a:solidFill>
                <a:effectLst/>
                <a:latin typeface="Arial Narrow" panose="020B0606020202030204" pitchFamily="34" charset="0"/>
                <a:ea typeface="Calibri" panose="020F0502020204030204" pitchFamily="34" charset="0"/>
              </a:rPr>
              <a:t>do</a:t>
            </a:r>
            <a:r>
              <a:rPr lang="pt-BR" sz="2200" spc="-75" dirty="0">
                <a:solidFill>
                  <a:srgbClr val="231F20"/>
                </a:solidFill>
                <a:effectLst/>
                <a:latin typeface="Arial Narrow" panose="020B0606020202030204" pitchFamily="34" charset="0"/>
                <a:ea typeface="Calibri" panose="020F0502020204030204" pitchFamily="34" charset="0"/>
              </a:rPr>
              <a:t> </a:t>
            </a:r>
            <a:r>
              <a:rPr lang="pt-BR" sz="2200" spc="-10" dirty="0">
                <a:solidFill>
                  <a:srgbClr val="231F20"/>
                </a:solidFill>
                <a:effectLst/>
                <a:latin typeface="Arial Narrow" panose="020B0606020202030204" pitchFamily="34" charset="0"/>
                <a:ea typeface="Calibri" panose="020F0502020204030204" pitchFamily="34" charset="0"/>
              </a:rPr>
              <a:t>original</a:t>
            </a:r>
            <a:r>
              <a:rPr lang="pt-BR" sz="2200" spc="-75" dirty="0">
                <a:solidFill>
                  <a:srgbClr val="231F20"/>
                </a:solidFill>
                <a:effectLst/>
                <a:latin typeface="Arial Narrow" panose="020B0606020202030204" pitchFamily="34" charset="0"/>
                <a:ea typeface="Calibri" panose="020F0502020204030204" pitchFamily="34" charset="0"/>
              </a:rPr>
              <a:t> </a:t>
            </a:r>
            <a:r>
              <a:rPr lang="pt-BR" sz="2200" spc="-10" dirty="0">
                <a:solidFill>
                  <a:srgbClr val="231F20"/>
                </a:solidFill>
                <a:effectLst/>
                <a:latin typeface="Arial Narrow" panose="020B0606020202030204" pitchFamily="34" charset="0"/>
                <a:ea typeface="Calibri" panose="020F0502020204030204" pitchFamily="34" charset="0"/>
              </a:rPr>
              <a:t>(norte </a:t>
            </a:r>
            <a:r>
              <a:rPr lang="pt-BR" sz="2200" dirty="0">
                <a:solidFill>
                  <a:srgbClr val="231F20"/>
                </a:solidFill>
                <a:effectLst/>
                <a:latin typeface="Arial Narrow" panose="020B0606020202030204" pitchFamily="34" charset="0"/>
                <a:ea typeface="Calibri" panose="020F0502020204030204" pitchFamily="34" charset="0"/>
              </a:rPr>
              <a:t>para</a:t>
            </a:r>
            <a:r>
              <a:rPr lang="pt-BR" sz="2200" spc="-40" dirty="0">
                <a:solidFill>
                  <a:srgbClr val="231F20"/>
                </a:solidFill>
                <a:effectLst/>
                <a:latin typeface="Arial Narrow" panose="020B0606020202030204" pitchFamily="34" charset="0"/>
                <a:ea typeface="Calibri" panose="020F0502020204030204" pitchFamily="34" charset="0"/>
              </a:rPr>
              <a:t> </a:t>
            </a:r>
            <a:r>
              <a:rPr lang="pt-BR" sz="2200" dirty="0">
                <a:solidFill>
                  <a:srgbClr val="231F20"/>
                </a:solidFill>
                <a:effectLst/>
                <a:latin typeface="Arial Narrow" panose="020B0606020202030204" pitchFamily="34" charset="0"/>
                <a:ea typeface="Calibri" panose="020F0502020204030204" pitchFamily="34" charset="0"/>
              </a:rPr>
              <a:t>o</a:t>
            </a:r>
            <a:r>
              <a:rPr lang="pt-BR" sz="2200" spc="-40" dirty="0">
                <a:solidFill>
                  <a:srgbClr val="231F20"/>
                </a:solidFill>
                <a:effectLst/>
                <a:latin typeface="Arial Narrow" panose="020B0606020202030204" pitchFamily="34" charset="0"/>
                <a:ea typeface="Calibri" panose="020F0502020204030204" pitchFamily="34" charset="0"/>
              </a:rPr>
              <a:t> </a:t>
            </a:r>
            <a:r>
              <a:rPr lang="pt-BR" sz="2200" dirty="0">
                <a:solidFill>
                  <a:srgbClr val="231F20"/>
                </a:solidFill>
                <a:effectLst/>
                <a:latin typeface="Arial Narrow" panose="020B0606020202030204" pitchFamily="34" charset="0"/>
                <a:ea typeface="Calibri" panose="020F0502020204030204" pitchFamily="34" charset="0"/>
              </a:rPr>
              <a:t>topo</a:t>
            </a:r>
            <a:r>
              <a:rPr lang="pt-BR" sz="2200" spc="-40" dirty="0">
                <a:solidFill>
                  <a:srgbClr val="231F20"/>
                </a:solidFill>
                <a:effectLst/>
                <a:latin typeface="Arial Narrow" panose="020B0606020202030204" pitchFamily="34" charset="0"/>
                <a:ea typeface="Calibri" panose="020F0502020204030204" pitchFamily="34" charset="0"/>
              </a:rPr>
              <a:t> </a:t>
            </a:r>
            <a:r>
              <a:rPr lang="pt-BR" sz="2200" dirty="0">
                <a:solidFill>
                  <a:srgbClr val="231F20"/>
                </a:solidFill>
                <a:effectLst/>
                <a:latin typeface="Arial Narrow" panose="020B0606020202030204" pitchFamily="34" charset="0"/>
                <a:ea typeface="Calibri" panose="020F0502020204030204" pitchFamily="34" charset="0"/>
              </a:rPr>
              <a:t>da</a:t>
            </a:r>
            <a:r>
              <a:rPr lang="pt-BR" sz="2200" spc="-40" dirty="0">
                <a:solidFill>
                  <a:srgbClr val="231F20"/>
                </a:solidFill>
                <a:effectLst/>
                <a:latin typeface="Arial Narrow" panose="020B0606020202030204" pitchFamily="34" charset="0"/>
                <a:ea typeface="Calibri" panose="020F0502020204030204" pitchFamily="34" charset="0"/>
              </a:rPr>
              <a:t> </a:t>
            </a:r>
            <a:r>
              <a:rPr lang="pt-BR" sz="2200" dirty="0">
                <a:solidFill>
                  <a:srgbClr val="231F20"/>
                </a:solidFill>
                <a:effectLst/>
                <a:latin typeface="Arial Narrow" panose="020B0606020202030204" pitchFamily="34" charset="0"/>
                <a:ea typeface="Calibri" panose="020F0502020204030204" pitchFamily="34" charset="0"/>
              </a:rPr>
              <a:t>página).</a:t>
            </a:r>
            <a:endParaRPr lang="pt-BR" sz="2200" dirty="0">
              <a:effectLst/>
              <a:latin typeface="Arial Narrow" panose="020B0606020202030204" pitchFamily="34" charset="0"/>
              <a:ea typeface="Calibri" panose="020F0502020204030204" pitchFamily="34" charset="0"/>
            </a:endParaRPr>
          </a:p>
          <a:p>
            <a:pPr marR="57150" algn="just" fontAlgn="auto">
              <a:lnSpc>
                <a:spcPct val="97000"/>
              </a:lnSpc>
              <a:spcBef>
                <a:spcPts val="215"/>
              </a:spcBef>
              <a:spcAft>
                <a:spcPts val="0"/>
              </a:spcAft>
              <a:tabLst>
                <a:tab pos="411480" algn="l"/>
                <a:tab pos="412750" algn="l"/>
              </a:tabLst>
            </a:pPr>
            <a:r>
              <a:rPr lang="pt-BR" sz="2200" spc="-10" dirty="0">
                <a:solidFill>
                  <a:srgbClr val="231F20"/>
                </a:solidFill>
                <a:effectLst/>
                <a:latin typeface="Arial Narrow" panose="020B0606020202030204" pitchFamily="34" charset="0"/>
                <a:ea typeface="Calibri" panose="020F0502020204030204" pitchFamily="34" charset="0"/>
              </a:rPr>
              <a:t>(B) Cada</a:t>
            </a:r>
            <a:r>
              <a:rPr lang="pt-BR" sz="2200" spc="-65" dirty="0">
                <a:solidFill>
                  <a:srgbClr val="231F20"/>
                </a:solidFill>
                <a:effectLst/>
                <a:latin typeface="Arial Narrow" panose="020B0606020202030204" pitchFamily="34" charset="0"/>
                <a:ea typeface="Calibri" panose="020F0502020204030204" pitchFamily="34" charset="0"/>
              </a:rPr>
              <a:t> </a:t>
            </a:r>
            <a:r>
              <a:rPr lang="pt-BR" sz="2200" spc="-10" dirty="0">
                <a:solidFill>
                  <a:srgbClr val="231F20"/>
                </a:solidFill>
                <a:effectLst/>
                <a:latin typeface="Arial Narrow" panose="020B0606020202030204" pitchFamily="34" charset="0"/>
                <a:ea typeface="Calibri" panose="020F0502020204030204" pitchFamily="34" charset="0"/>
              </a:rPr>
              <a:t>metade</a:t>
            </a:r>
            <a:r>
              <a:rPr lang="pt-BR" sz="2200" spc="-65" dirty="0">
                <a:solidFill>
                  <a:srgbClr val="231F20"/>
                </a:solidFill>
                <a:effectLst/>
                <a:latin typeface="Arial Narrow" panose="020B0606020202030204" pitchFamily="34" charset="0"/>
                <a:ea typeface="Calibri" panose="020F0502020204030204" pitchFamily="34" charset="0"/>
              </a:rPr>
              <a:t> </a:t>
            </a:r>
            <a:r>
              <a:rPr lang="pt-BR" sz="2200" spc="-10" dirty="0">
                <a:solidFill>
                  <a:srgbClr val="231F20"/>
                </a:solidFill>
                <a:effectLst/>
                <a:latin typeface="Arial Narrow" panose="020B0606020202030204" pitchFamily="34" charset="0"/>
                <a:ea typeface="Calibri" panose="020F0502020204030204" pitchFamily="34" charset="0"/>
              </a:rPr>
              <a:t>corresponde</a:t>
            </a:r>
            <a:r>
              <a:rPr lang="pt-BR" sz="2200" spc="-65" dirty="0">
                <a:solidFill>
                  <a:srgbClr val="231F20"/>
                </a:solidFill>
                <a:effectLst/>
                <a:latin typeface="Arial Narrow" panose="020B0606020202030204" pitchFamily="34" charset="0"/>
                <a:ea typeface="Calibri" panose="020F0502020204030204" pitchFamily="34" charset="0"/>
              </a:rPr>
              <a:t> </a:t>
            </a:r>
            <a:r>
              <a:rPr lang="pt-BR" sz="2200" spc="-10" dirty="0">
                <a:solidFill>
                  <a:srgbClr val="231F20"/>
                </a:solidFill>
                <a:effectLst/>
                <a:latin typeface="Arial Narrow" panose="020B0606020202030204" pitchFamily="34" charset="0"/>
                <a:ea typeface="Calibri" panose="020F0502020204030204" pitchFamily="34" charset="0"/>
              </a:rPr>
              <a:t>a</a:t>
            </a:r>
            <a:r>
              <a:rPr lang="pt-BR" sz="2200" spc="-65" dirty="0">
                <a:solidFill>
                  <a:srgbClr val="231F20"/>
                </a:solidFill>
                <a:effectLst/>
                <a:latin typeface="Arial Narrow" panose="020B0606020202030204" pitchFamily="34" charset="0"/>
                <a:ea typeface="Calibri" panose="020F0502020204030204" pitchFamily="34" charset="0"/>
              </a:rPr>
              <a:t> </a:t>
            </a:r>
            <a:r>
              <a:rPr lang="pt-BR" sz="2200" spc="-10" dirty="0">
                <a:solidFill>
                  <a:srgbClr val="231F20"/>
                </a:solidFill>
                <a:effectLst/>
                <a:latin typeface="Arial Narrow" panose="020B0606020202030204" pitchFamily="34" charset="0"/>
                <a:ea typeface="Calibri" panose="020F0502020204030204" pitchFamily="34" charset="0"/>
              </a:rPr>
              <a:t>um</a:t>
            </a:r>
            <a:r>
              <a:rPr lang="pt-BR" sz="2200" spc="-65" dirty="0">
                <a:solidFill>
                  <a:srgbClr val="231F20"/>
                </a:solidFill>
                <a:effectLst/>
                <a:latin typeface="Arial Narrow" panose="020B0606020202030204" pitchFamily="34" charset="0"/>
                <a:ea typeface="Calibri" panose="020F0502020204030204" pitchFamily="34" charset="0"/>
              </a:rPr>
              <a:t> </a:t>
            </a:r>
            <a:r>
              <a:rPr lang="pt-BR" sz="2200" spc="-10" dirty="0">
                <a:solidFill>
                  <a:srgbClr val="231F20"/>
                </a:solidFill>
                <a:effectLst/>
                <a:latin typeface="Arial Narrow" panose="020B0606020202030204" pitchFamily="34" charset="0"/>
                <a:ea typeface="Calibri" panose="020F0502020204030204" pitchFamily="34" charset="0"/>
              </a:rPr>
              <a:t>novo</a:t>
            </a:r>
            <a:r>
              <a:rPr lang="pt-BR" sz="2200" spc="-65" dirty="0">
                <a:solidFill>
                  <a:srgbClr val="231F20"/>
                </a:solidFill>
                <a:effectLst/>
                <a:latin typeface="Arial Narrow" panose="020B0606020202030204" pitchFamily="34" charset="0"/>
                <a:ea typeface="Calibri" panose="020F0502020204030204" pitchFamily="34" charset="0"/>
              </a:rPr>
              <a:t> </a:t>
            </a:r>
            <a:r>
              <a:rPr lang="pt-BR" sz="2200" spc="-10" dirty="0">
                <a:solidFill>
                  <a:srgbClr val="231F20"/>
                </a:solidFill>
                <a:effectLst/>
                <a:latin typeface="Arial Narrow" panose="020B0606020202030204" pitchFamily="34" charset="0"/>
                <a:ea typeface="Calibri" panose="020F0502020204030204" pitchFamily="34" charset="0"/>
              </a:rPr>
              <a:t>ímã</a:t>
            </a:r>
            <a:r>
              <a:rPr lang="pt-BR" sz="2200" spc="-65" dirty="0">
                <a:solidFill>
                  <a:srgbClr val="231F20"/>
                </a:solidFill>
                <a:effectLst/>
                <a:latin typeface="Arial Narrow" panose="020B0606020202030204" pitchFamily="34" charset="0"/>
                <a:ea typeface="Calibri" panose="020F0502020204030204" pitchFamily="34" charset="0"/>
              </a:rPr>
              <a:t> </a:t>
            </a:r>
            <a:r>
              <a:rPr lang="pt-BR" sz="2200" spc="-10" dirty="0">
                <a:solidFill>
                  <a:srgbClr val="231F20"/>
                </a:solidFill>
                <a:effectLst/>
                <a:latin typeface="Arial Narrow" panose="020B0606020202030204" pitchFamily="34" charset="0"/>
                <a:ea typeface="Calibri" panose="020F0502020204030204" pitchFamily="34" charset="0"/>
              </a:rPr>
              <a:t>com</a:t>
            </a:r>
            <a:r>
              <a:rPr lang="pt-BR" sz="2200" spc="-65" dirty="0">
                <a:solidFill>
                  <a:srgbClr val="231F20"/>
                </a:solidFill>
                <a:effectLst/>
                <a:latin typeface="Arial Narrow" panose="020B0606020202030204" pitchFamily="34" charset="0"/>
                <a:ea typeface="Calibri" panose="020F0502020204030204" pitchFamily="34" charset="0"/>
              </a:rPr>
              <a:t> </a:t>
            </a:r>
            <a:r>
              <a:rPr lang="pt-BR" sz="2200" spc="-10" dirty="0">
                <a:solidFill>
                  <a:srgbClr val="231F20"/>
                </a:solidFill>
                <a:effectLst/>
                <a:latin typeface="Arial Narrow" panose="020B0606020202030204" pitchFamily="34" charset="0"/>
                <a:ea typeface="Calibri" panose="020F0502020204030204" pitchFamily="34" charset="0"/>
              </a:rPr>
              <a:t>po</a:t>
            </a:r>
            <a:r>
              <a:rPr lang="pt-BR" sz="2200" spc="-20" dirty="0">
                <a:solidFill>
                  <a:srgbClr val="231F20"/>
                </a:solidFill>
                <a:effectLst/>
                <a:latin typeface="Arial Narrow" panose="020B0606020202030204" pitchFamily="34" charset="0"/>
                <a:ea typeface="Calibri" panose="020F0502020204030204" pitchFamily="34" charset="0"/>
              </a:rPr>
              <a:t>los</a:t>
            </a:r>
            <a:r>
              <a:rPr lang="pt-BR" sz="2200" spc="-60" dirty="0">
                <a:solidFill>
                  <a:srgbClr val="231F20"/>
                </a:solidFill>
                <a:effectLst/>
                <a:latin typeface="Arial Narrow" panose="020B0606020202030204" pitchFamily="34" charset="0"/>
                <a:ea typeface="Calibri" panose="020F0502020204030204" pitchFamily="34" charset="0"/>
              </a:rPr>
              <a:t> </a:t>
            </a:r>
            <a:r>
              <a:rPr lang="pt-BR" sz="2200" spc="-20" dirty="0">
                <a:solidFill>
                  <a:srgbClr val="231F20"/>
                </a:solidFill>
                <a:effectLst/>
                <a:latin typeface="Arial Narrow" panose="020B0606020202030204" pitchFamily="34" charset="0"/>
                <a:ea typeface="Calibri" panose="020F0502020204030204" pitchFamily="34" charset="0"/>
              </a:rPr>
              <a:t>norte</a:t>
            </a:r>
            <a:r>
              <a:rPr lang="pt-BR" sz="2200" spc="-60" dirty="0">
                <a:solidFill>
                  <a:srgbClr val="231F20"/>
                </a:solidFill>
                <a:effectLst/>
                <a:latin typeface="Arial Narrow" panose="020B0606020202030204" pitchFamily="34" charset="0"/>
                <a:ea typeface="Calibri" panose="020F0502020204030204" pitchFamily="34" charset="0"/>
              </a:rPr>
              <a:t> </a:t>
            </a:r>
            <a:r>
              <a:rPr lang="pt-BR" sz="2200" spc="-20" dirty="0">
                <a:solidFill>
                  <a:srgbClr val="231F20"/>
                </a:solidFill>
                <a:effectLst/>
                <a:latin typeface="Arial Narrow" panose="020B0606020202030204" pitchFamily="34" charset="0"/>
                <a:ea typeface="Calibri" panose="020F0502020204030204" pitchFamily="34" charset="0"/>
              </a:rPr>
              <a:t>e</a:t>
            </a:r>
            <a:r>
              <a:rPr lang="pt-BR" sz="2200" spc="-60" dirty="0">
                <a:solidFill>
                  <a:srgbClr val="231F20"/>
                </a:solidFill>
                <a:effectLst/>
                <a:latin typeface="Arial Narrow" panose="020B0606020202030204" pitchFamily="34" charset="0"/>
                <a:ea typeface="Calibri" panose="020F0502020204030204" pitchFamily="34" charset="0"/>
              </a:rPr>
              <a:t> </a:t>
            </a:r>
            <a:r>
              <a:rPr lang="pt-BR" sz="2200" spc="-20" dirty="0">
                <a:solidFill>
                  <a:srgbClr val="231F20"/>
                </a:solidFill>
                <a:effectLst/>
                <a:latin typeface="Arial Narrow" panose="020B0606020202030204" pitchFamily="34" charset="0"/>
                <a:ea typeface="Calibri" panose="020F0502020204030204" pitchFamily="34" charset="0"/>
              </a:rPr>
              <a:t>sul,</a:t>
            </a:r>
            <a:r>
              <a:rPr lang="pt-BR" sz="2200" spc="-60" dirty="0">
                <a:solidFill>
                  <a:srgbClr val="231F20"/>
                </a:solidFill>
                <a:effectLst/>
                <a:latin typeface="Arial Narrow" panose="020B0606020202030204" pitchFamily="34" charset="0"/>
                <a:ea typeface="Calibri" panose="020F0502020204030204" pitchFamily="34" charset="0"/>
              </a:rPr>
              <a:t> </a:t>
            </a:r>
            <a:r>
              <a:rPr lang="pt-BR" sz="2200" spc="-20" dirty="0">
                <a:solidFill>
                  <a:srgbClr val="231F20"/>
                </a:solidFill>
                <a:effectLst/>
                <a:latin typeface="Arial Narrow" panose="020B0606020202030204" pitchFamily="34" charset="0"/>
                <a:ea typeface="Calibri" panose="020F0502020204030204" pitchFamily="34" charset="0"/>
              </a:rPr>
              <a:t>ambos</a:t>
            </a:r>
            <a:r>
              <a:rPr lang="pt-BR" sz="2200" spc="-60" dirty="0">
                <a:solidFill>
                  <a:srgbClr val="231F20"/>
                </a:solidFill>
                <a:effectLst/>
                <a:latin typeface="Arial Narrow" panose="020B0606020202030204" pitchFamily="34" charset="0"/>
                <a:ea typeface="Calibri" panose="020F0502020204030204" pitchFamily="34" charset="0"/>
              </a:rPr>
              <a:t> </a:t>
            </a:r>
            <a:r>
              <a:rPr lang="pt-BR" sz="2200" spc="-20" dirty="0">
                <a:solidFill>
                  <a:srgbClr val="231F20"/>
                </a:solidFill>
                <a:effectLst/>
                <a:latin typeface="Arial Narrow" panose="020B0606020202030204" pitchFamily="34" charset="0"/>
                <a:ea typeface="Calibri" panose="020F0502020204030204" pitchFamily="34" charset="0"/>
              </a:rPr>
              <a:t>com</a:t>
            </a:r>
            <a:r>
              <a:rPr lang="pt-BR" sz="2200" spc="-60" dirty="0">
                <a:solidFill>
                  <a:srgbClr val="231F20"/>
                </a:solidFill>
                <a:effectLst/>
                <a:latin typeface="Arial Narrow" panose="020B0606020202030204" pitchFamily="34" charset="0"/>
                <a:ea typeface="Calibri" panose="020F0502020204030204" pitchFamily="34" charset="0"/>
              </a:rPr>
              <a:t> </a:t>
            </a:r>
            <a:r>
              <a:rPr lang="pt-BR" sz="2200" spc="-20" dirty="0">
                <a:solidFill>
                  <a:srgbClr val="231F20"/>
                </a:solidFill>
                <a:effectLst/>
                <a:latin typeface="Arial Narrow" panose="020B0606020202030204" pitchFamily="34" charset="0"/>
                <a:ea typeface="Calibri" panose="020F0502020204030204" pitchFamily="34" charset="0"/>
              </a:rPr>
              <a:t>sentido</a:t>
            </a:r>
            <a:r>
              <a:rPr lang="pt-BR" sz="2200" spc="-60" dirty="0">
                <a:solidFill>
                  <a:srgbClr val="231F20"/>
                </a:solidFill>
                <a:effectLst/>
                <a:latin typeface="Arial Narrow" panose="020B0606020202030204" pitchFamily="34" charset="0"/>
                <a:ea typeface="Calibri" panose="020F0502020204030204" pitchFamily="34" charset="0"/>
              </a:rPr>
              <a:t> </a:t>
            </a:r>
            <a:r>
              <a:rPr lang="pt-BR" sz="2200" spc="-20" dirty="0">
                <a:solidFill>
                  <a:srgbClr val="231F20"/>
                </a:solidFill>
                <a:effectLst/>
                <a:latin typeface="Arial Narrow" panose="020B0606020202030204" pitchFamily="34" charset="0"/>
                <a:ea typeface="Calibri" panose="020F0502020204030204" pitchFamily="34" charset="0"/>
              </a:rPr>
              <a:t>contrário</a:t>
            </a:r>
            <a:r>
              <a:rPr lang="pt-BR" sz="2200" spc="-60" dirty="0">
                <a:solidFill>
                  <a:srgbClr val="231F20"/>
                </a:solidFill>
                <a:effectLst/>
                <a:latin typeface="Arial Narrow" panose="020B0606020202030204" pitchFamily="34" charset="0"/>
                <a:ea typeface="Calibri" panose="020F0502020204030204" pitchFamily="34" charset="0"/>
              </a:rPr>
              <a:t> </a:t>
            </a:r>
            <a:r>
              <a:rPr lang="pt-BR" sz="2200" spc="-20" dirty="0">
                <a:solidFill>
                  <a:srgbClr val="231F20"/>
                </a:solidFill>
                <a:effectLst/>
                <a:latin typeface="Arial Narrow" panose="020B0606020202030204" pitchFamily="34" charset="0"/>
                <a:ea typeface="Calibri" panose="020F0502020204030204" pitchFamily="34" charset="0"/>
              </a:rPr>
              <a:t>do</a:t>
            </a:r>
            <a:r>
              <a:rPr lang="pt-BR" sz="2200" spc="-60" dirty="0">
                <a:solidFill>
                  <a:srgbClr val="231F20"/>
                </a:solidFill>
                <a:effectLst/>
                <a:latin typeface="Arial Narrow" panose="020B0606020202030204" pitchFamily="34" charset="0"/>
                <a:ea typeface="Calibri" panose="020F0502020204030204" pitchFamily="34" charset="0"/>
              </a:rPr>
              <a:t> </a:t>
            </a:r>
            <a:r>
              <a:rPr lang="pt-BR" sz="2200" spc="-20" dirty="0">
                <a:solidFill>
                  <a:srgbClr val="231F20"/>
                </a:solidFill>
                <a:effectLst/>
                <a:latin typeface="Arial Narrow" panose="020B0606020202030204" pitchFamily="34" charset="0"/>
                <a:ea typeface="Calibri" panose="020F0502020204030204" pitchFamily="34" charset="0"/>
              </a:rPr>
              <a:t>ori</a:t>
            </a:r>
            <a:r>
              <a:rPr lang="pt-BR" sz="2200" dirty="0">
                <a:solidFill>
                  <a:srgbClr val="231F20"/>
                </a:solidFill>
                <a:effectLst/>
                <a:latin typeface="Arial Narrow" panose="020B0606020202030204" pitchFamily="34" charset="0"/>
                <a:ea typeface="Calibri" panose="020F0502020204030204" pitchFamily="34" charset="0"/>
              </a:rPr>
              <a:t>ginal</a:t>
            </a:r>
            <a:r>
              <a:rPr lang="pt-BR" sz="2200" spc="-120" dirty="0">
                <a:solidFill>
                  <a:srgbClr val="231F20"/>
                </a:solidFill>
                <a:effectLst/>
                <a:latin typeface="Arial Narrow" panose="020B0606020202030204" pitchFamily="34" charset="0"/>
                <a:ea typeface="Calibri" panose="020F0502020204030204" pitchFamily="34" charset="0"/>
              </a:rPr>
              <a:t> </a:t>
            </a:r>
            <a:r>
              <a:rPr lang="pt-BR" sz="2200" dirty="0">
                <a:solidFill>
                  <a:srgbClr val="231F20"/>
                </a:solidFill>
                <a:effectLst/>
                <a:latin typeface="Arial Narrow" panose="020B0606020202030204" pitchFamily="34" charset="0"/>
                <a:ea typeface="Calibri" panose="020F0502020204030204" pitchFamily="34" charset="0"/>
              </a:rPr>
              <a:t>(norte</a:t>
            </a:r>
            <a:r>
              <a:rPr lang="pt-BR" sz="2200" spc="-120" dirty="0">
                <a:solidFill>
                  <a:srgbClr val="231F20"/>
                </a:solidFill>
                <a:effectLst/>
                <a:latin typeface="Arial Narrow" panose="020B0606020202030204" pitchFamily="34" charset="0"/>
                <a:ea typeface="Calibri" panose="020F0502020204030204" pitchFamily="34" charset="0"/>
              </a:rPr>
              <a:t> </a:t>
            </a:r>
            <a:r>
              <a:rPr lang="pt-BR" sz="2200" dirty="0">
                <a:solidFill>
                  <a:srgbClr val="231F20"/>
                </a:solidFill>
                <a:effectLst/>
                <a:latin typeface="Arial Narrow" panose="020B0606020202030204" pitchFamily="34" charset="0"/>
                <a:ea typeface="Calibri" panose="020F0502020204030204" pitchFamily="34" charset="0"/>
              </a:rPr>
              <a:t>para</a:t>
            </a:r>
            <a:r>
              <a:rPr lang="pt-BR" sz="2200" spc="-120" dirty="0">
                <a:solidFill>
                  <a:srgbClr val="231F20"/>
                </a:solidFill>
                <a:effectLst/>
                <a:latin typeface="Arial Narrow" panose="020B0606020202030204" pitchFamily="34" charset="0"/>
                <a:ea typeface="Calibri" panose="020F0502020204030204" pitchFamily="34" charset="0"/>
              </a:rPr>
              <a:t> </a:t>
            </a:r>
            <a:r>
              <a:rPr lang="pt-BR" sz="2200" dirty="0">
                <a:solidFill>
                  <a:srgbClr val="231F20"/>
                </a:solidFill>
                <a:effectLst/>
                <a:latin typeface="Arial Narrow" panose="020B0606020202030204" pitchFamily="34" charset="0"/>
                <a:ea typeface="Calibri" panose="020F0502020204030204" pitchFamily="34" charset="0"/>
              </a:rPr>
              <a:t>a</a:t>
            </a:r>
            <a:r>
              <a:rPr lang="pt-BR" sz="2200" spc="-120" dirty="0">
                <a:solidFill>
                  <a:srgbClr val="231F20"/>
                </a:solidFill>
                <a:effectLst/>
                <a:latin typeface="Arial Narrow" panose="020B0606020202030204" pitchFamily="34" charset="0"/>
                <a:ea typeface="Calibri" panose="020F0502020204030204" pitchFamily="34" charset="0"/>
              </a:rPr>
              <a:t> </a:t>
            </a:r>
            <a:r>
              <a:rPr lang="pt-BR" sz="2200" dirty="0">
                <a:solidFill>
                  <a:srgbClr val="231F20"/>
                </a:solidFill>
                <a:effectLst/>
                <a:latin typeface="Arial Narrow" panose="020B0606020202030204" pitchFamily="34" charset="0"/>
                <a:ea typeface="Calibri" panose="020F0502020204030204" pitchFamily="34" charset="0"/>
              </a:rPr>
              <a:t>base</a:t>
            </a:r>
            <a:r>
              <a:rPr lang="pt-BR" sz="2200" spc="-120" dirty="0">
                <a:solidFill>
                  <a:srgbClr val="231F20"/>
                </a:solidFill>
                <a:effectLst/>
                <a:latin typeface="Arial Narrow" panose="020B0606020202030204" pitchFamily="34" charset="0"/>
                <a:ea typeface="Calibri" panose="020F0502020204030204" pitchFamily="34" charset="0"/>
              </a:rPr>
              <a:t> </a:t>
            </a:r>
            <a:r>
              <a:rPr lang="pt-BR" sz="2200" dirty="0">
                <a:solidFill>
                  <a:srgbClr val="231F20"/>
                </a:solidFill>
                <a:effectLst/>
                <a:latin typeface="Arial Narrow" panose="020B0606020202030204" pitchFamily="34" charset="0"/>
                <a:ea typeface="Calibri" panose="020F0502020204030204" pitchFamily="34" charset="0"/>
              </a:rPr>
              <a:t>da</a:t>
            </a:r>
            <a:r>
              <a:rPr lang="pt-BR" sz="2200" spc="-120" dirty="0">
                <a:solidFill>
                  <a:srgbClr val="231F20"/>
                </a:solidFill>
                <a:effectLst/>
                <a:latin typeface="Arial Narrow" panose="020B0606020202030204" pitchFamily="34" charset="0"/>
                <a:ea typeface="Calibri" panose="020F0502020204030204" pitchFamily="34" charset="0"/>
              </a:rPr>
              <a:t> </a:t>
            </a:r>
            <a:r>
              <a:rPr lang="pt-BR" sz="2200" dirty="0">
                <a:solidFill>
                  <a:srgbClr val="231F20"/>
                </a:solidFill>
                <a:effectLst/>
                <a:latin typeface="Arial Narrow" panose="020B0606020202030204" pitchFamily="34" charset="0"/>
                <a:ea typeface="Calibri" panose="020F0502020204030204" pitchFamily="34" charset="0"/>
              </a:rPr>
              <a:t>página).</a:t>
            </a:r>
            <a:endParaRPr lang="pt-BR" sz="2200" dirty="0">
              <a:effectLst/>
              <a:latin typeface="Arial Narrow" panose="020B0606020202030204" pitchFamily="34" charset="0"/>
              <a:ea typeface="Calibri" panose="020F0502020204030204" pitchFamily="34" charset="0"/>
            </a:endParaRPr>
          </a:p>
          <a:p>
            <a:pPr marR="55880" algn="just" fontAlgn="auto">
              <a:lnSpc>
                <a:spcPct val="97000"/>
              </a:lnSpc>
              <a:spcBef>
                <a:spcPts val="280"/>
              </a:spcBef>
              <a:spcAft>
                <a:spcPts val="0"/>
              </a:spcAft>
              <a:tabLst>
                <a:tab pos="411480" algn="l"/>
                <a:tab pos="412750" algn="l"/>
              </a:tabLst>
            </a:pPr>
            <a:r>
              <a:rPr lang="pt-BR" sz="2200" spc="-10" dirty="0">
                <a:solidFill>
                  <a:srgbClr val="231F20"/>
                </a:solidFill>
                <a:effectLst/>
                <a:latin typeface="Arial Narrow" panose="020B0606020202030204" pitchFamily="34" charset="0"/>
                <a:ea typeface="Calibri" panose="020F0502020204030204" pitchFamily="34" charset="0"/>
              </a:rPr>
              <a:t>(C) Cada</a:t>
            </a:r>
            <a:r>
              <a:rPr lang="pt-BR" sz="2200" spc="-65" dirty="0">
                <a:solidFill>
                  <a:srgbClr val="231F20"/>
                </a:solidFill>
                <a:effectLst/>
                <a:latin typeface="Arial Narrow" panose="020B0606020202030204" pitchFamily="34" charset="0"/>
                <a:ea typeface="Calibri" panose="020F0502020204030204" pitchFamily="34" charset="0"/>
              </a:rPr>
              <a:t> </a:t>
            </a:r>
            <a:r>
              <a:rPr lang="pt-BR" sz="2200" spc="-10" dirty="0">
                <a:solidFill>
                  <a:srgbClr val="231F20"/>
                </a:solidFill>
                <a:effectLst/>
                <a:latin typeface="Arial Narrow" panose="020B0606020202030204" pitchFamily="34" charset="0"/>
                <a:ea typeface="Calibri" panose="020F0502020204030204" pitchFamily="34" charset="0"/>
              </a:rPr>
              <a:t>metade</a:t>
            </a:r>
            <a:r>
              <a:rPr lang="pt-BR" sz="2200" spc="-65" dirty="0">
                <a:solidFill>
                  <a:srgbClr val="231F20"/>
                </a:solidFill>
                <a:effectLst/>
                <a:latin typeface="Arial Narrow" panose="020B0606020202030204" pitchFamily="34" charset="0"/>
                <a:ea typeface="Calibri" panose="020F0502020204030204" pitchFamily="34" charset="0"/>
              </a:rPr>
              <a:t> </a:t>
            </a:r>
            <a:r>
              <a:rPr lang="pt-BR" sz="2200" spc="-10" dirty="0">
                <a:solidFill>
                  <a:srgbClr val="231F20"/>
                </a:solidFill>
                <a:effectLst/>
                <a:latin typeface="Arial Narrow" panose="020B0606020202030204" pitchFamily="34" charset="0"/>
                <a:ea typeface="Calibri" panose="020F0502020204030204" pitchFamily="34" charset="0"/>
              </a:rPr>
              <a:t>corresponde</a:t>
            </a:r>
            <a:r>
              <a:rPr lang="pt-BR" sz="2200" spc="-65" dirty="0">
                <a:solidFill>
                  <a:srgbClr val="231F20"/>
                </a:solidFill>
                <a:effectLst/>
                <a:latin typeface="Arial Narrow" panose="020B0606020202030204" pitchFamily="34" charset="0"/>
                <a:ea typeface="Calibri" panose="020F0502020204030204" pitchFamily="34" charset="0"/>
              </a:rPr>
              <a:t> </a:t>
            </a:r>
            <a:r>
              <a:rPr lang="pt-BR" sz="2200" spc="-10" dirty="0">
                <a:solidFill>
                  <a:srgbClr val="231F20"/>
                </a:solidFill>
                <a:effectLst/>
                <a:latin typeface="Arial Narrow" panose="020B0606020202030204" pitchFamily="34" charset="0"/>
                <a:ea typeface="Calibri" panose="020F0502020204030204" pitchFamily="34" charset="0"/>
              </a:rPr>
              <a:t>a</a:t>
            </a:r>
            <a:r>
              <a:rPr lang="pt-BR" sz="2200" spc="-65" dirty="0">
                <a:solidFill>
                  <a:srgbClr val="231F20"/>
                </a:solidFill>
                <a:effectLst/>
                <a:latin typeface="Arial Narrow" panose="020B0606020202030204" pitchFamily="34" charset="0"/>
                <a:ea typeface="Calibri" panose="020F0502020204030204" pitchFamily="34" charset="0"/>
              </a:rPr>
              <a:t> </a:t>
            </a:r>
            <a:r>
              <a:rPr lang="pt-BR" sz="2200" spc="-10" dirty="0">
                <a:solidFill>
                  <a:srgbClr val="231F20"/>
                </a:solidFill>
                <a:effectLst/>
                <a:latin typeface="Arial Narrow" panose="020B0606020202030204" pitchFamily="34" charset="0"/>
                <a:ea typeface="Calibri" panose="020F0502020204030204" pitchFamily="34" charset="0"/>
              </a:rPr>
              <a:t>um</a:t>
            </a:r>
            <a:r>
              <a:rPr lang="pt-BR" sz="2200" spc="-65" dirty="0">
                <a:solidFill>
                  <a:srgbClr val="231F20"/>
                </a:solidFill>
                <a:effectLst/>
                <a:latin typeface="Arial Narrow" panose="020B0606020202030204" pitchFamily="34" charset="0"/>
                <a:ea typeface="Calibri" panose="020F0502020204030204" pitchFamily="34" charset="0"/>
              </a:rPr>
              <a:t> </a:t>
            </a:r>
            <a:r>
              <a:rPr lang="pt-BR" sz="2200" spc="-10" dirty="0">
                <a:solidFill>
                  <a:srgbClr val="231F20"/>
                </a:solidFill>
                <a:effectLst/>
                <a:latin typeface="Arial Narrow" panose="020B0606020202030204" pitchFamily="34" charset="0"/>
                <a:ea typeface="Calibri" panose="020F0502020204030204" pitchFamily="34" charset="0"/>
              </a:rPr>
              <a:t>novo</a:t>
            </a:r>
            <a:r>
              <a:rPr lang="pt-BR" sz="2200" spc="-65" dirty="0">
                <a:solidFill>
                  <a:srgbClr val="231F20"/>
                </a:solidFill>
                <a:effectLst/>
                <a:latin typeface="Arial Narrow" panose="020B0606020202030204" pitchFamily="34" charset="0"/>
                <a:ea typeface="Calibri" panose="020F0502020204030204" pitchFamily="34" charset="0"/>
              </a:rPr>
              <a:t> </a:t>
            </a:r>
            <a:r>
              <a:rPr lang="pt-BR" sz="2200" spc="-10" dirty="0">
                <a:solidFill>
                  <a:srgbClr val="231F20"/>
                </a:solidFill>
                <a:effectLst/>
                <a:latin typeface="Arial Narrow" panose="020B0606020202030204" pitchFamily="34" charset="0"/>
                <a:ea typeface="Calibri" panose="020F0502020204030204" pitchFamily="34" charset="0"/>
              </a:rPr>
              <a:t>ímã</a:t>
            </a:r>
            <a:r>
              <a:rPr lang="pt-BR" sz="2200" spc="-65" dirty="0">
                <a:solidFill>
                  <a:srgbClr val="231F20"/>
                </a:solidFill>
                <a:effectLst/>
                <a:latin typeface="Arial Narrow" panose="020B0606020202030204" pitchFamily="34" charset="0"/>
                <a:ea typeface="Calibri" panose="020F0502020204030204" pitchFamily="34" charset="0"/>
              </a:rPr>
              <a:t> </a:t>
            </a:r>
            <a:r>
              <a:rPr lang="pt-BR" sz="2200" spc="-10" dirty="0">
                <a:solidFill>
                  <a:srgbClr val="231F20"/>
                </a:solidFill>
                <a:effectLst/>
                <a:latin typeface="Arial Narrow" panose="020B0606020202030204" pitchFamily="34" charset="0"/>
                <a:ea typeface="Calibri" panose="020F0502020204030204" pitchFamily="34" charset="0"/>
              </a:rPr>
              <a:t>com</a:t>
            </a:r>
            <a:r>
              <a:rPr lang="pt-BR" sz="2200" spc="-65" dirty="0">
                <a:solidFill>
                  <a:srgbClr val="231F20"/>
                </a:solidFill>
                <a:effectLst/>
                <a:latin typeface="Arial Narrow" panose="020B0606020202030204" pitchFamily="34" charset="0"/>
                <a:ea typeface="Calibri" panose="020F0502020204030204" pitchFamily="34" charset="0"/>
              </a:rPr>
              <a:t> </a:t>
            </a:r>
            <a:r>
              <a:rPr lang="pt-BR" sz="2200" spc="-10" dirty="0">
                <a:solidFill>
                  <a:srgbClr val="231F20"/>
                </a:solidFill>
                <a:effectLst/>
                <a:latin typeface="Arial Narrow" panose="020B0606020202030204" pitchFamily="34" charset="0"/>
                <a:ea typeface="Calibri" panose="020F0502020204030204" pitchFamily="34" charset="0"/>
              </a:rPr>
              <a:t>po</a:t>
            </a:r>
            <a:r>
              <a:rPr lang="pt-BR" sz="2200" dirty="0">
                <a:solidFill>
                  <a:srgbClr val="231F20"/>
                </a:solidFill>
                <a:effectLst/>
                <a:latin typeface="Arial Narrow" panose="020B0606020202030204" pitchFamily="34" charset="0"/>
                <a:ea typeface="Calibri" panose="020F0502020204030204" pitchFamily="34" charset="0"/>
              </a:rPr>
              <a:t>los</a:t>
            </a:r>
            <a:r>
              <a:rPr lang="pt-BR" sz="2200" spc="-90" dirty="0">
                <a:solidFill>
                  <a:srgbClr val="231F20"/>
                </a:solidFill>
                <a:effectLst/>
                <a:latin typeface="Arial Narrow" panose="020B0606020202030204" pitchFamily="34" charset="0"/>
                <a:ea typeface="Calibri" panose="020F0502020204030204" pitchFamily="34" charset="0"/>
              </a:rPr>
              <a:t> </a:t>
            </a:r>
            <a:r>
              <a:rPr lang="pt-BR" sz="2200" dirty="0">
                <a:solidFill>
                  <a:srgbClr val="231F20"/>
                </a:solidFill>
                <a:effectLst/>
                <a:latin typeface="Arial Narrow" panose="020B0606020202030204" pitchFamily="34" charset="0"/>
                <a:ea typeface="Calibri" panose="020F0502020204030204" pitchFamily="34" charset="0"/>
              </a:rPr>
              <a:t>norte</a:t>
            </a:r>
            <a:r>
              <a:rPr lang="pt-BR" sz="2200" spc="-85" dirty="0">
                <a:solidFill>
                  <a:srgbClr val="231F20"/>
                </a:solidFill>
                <a:effectLst/>
                <a:latin typeface="Arial Narrow" panose="020B0606020202030204" pitchFamily="34" charset="0"/>
                <a:ea typeface="Calibri" panose="020F0502020204030204" pitchFamily="34" charset="0"/>
              </a:rPr>
              <a:t> </a:t>
            </a:r>
            <a:r>
              <a:rPr lang="pt-BR" sz="2200" dirty="0">
                <a:solidFill>
                  <a:srgbClr val="231F20"/>
                </a:solidFill>
                <a:effectLst/>
                <a:latin typeface="Arial Narrow" panose="020B0606020202030204" pitchFamily="34" charset="0"/>
                <a:ea typeface="Calibri" panose="020F0502020204030204" pitchFamily="34" charset="0"/>
              </a:rPr>
              <a:t>e</a:t>
            </a:r>
            <a:r>
              <a:rPr lang="pt-BR" sz="2200" spc="-85" dirty="0">
                <a:solidFill>
                  <a:srgbClr val="231F20"/>
                </a:solidFill>
                <a:effectLst/>
                <a:latin typeface="Arial Narrow" panose="020B0606020202030204" pitchFamily="34" charset="0"/>
                <a:ea typeface="Calibri" panose="020F0502020204030204" pitchFamily="34" charset="0"/>
              </a:rPr>
              <a:t> </a:t>
            </a:r>
            <a:r>
              <a:rPr lang="pt-BR" sz="2200" dirty="0">
                <a:solidFill>
                  <a:srgbClr val="231F20"/>
                </a:solidFill>
                <a:effectLst/>
                <a:latin typeface="Arial Narrow" panose="020B0606020202030204" pitchFamily="34" charset="0"/>
                <a:ea typeface="Calibri" panose="020F0502020204030204" pitchFamily="34" charset="0"/>
              </a:rPr>
              <a:t>sul,</a:t>
            </a:r>
            <a:r>
              <a:rPr lang="pt-BR" sz="2200" spc="-85" dirty="0">
                <a:solidFill>
                  <a:srgbClr val="231F20"/>
                </a:solidFill>
                <a:effectLst/>
                <a:latin typeface="Arial Narrow" panose="020B0606020202030204" pitchFamily="34" charset="0"/>
                <a:ea typeface="Calibri" panose="020F0502020204030204" pitchFamily="34" charset="0"/>
              </a:rPr>
              <a:t> </a:t>
            </a:r>
            <a:r>
              <a:rPr lang="pt-BR" sz="2200" dirty="0">
                <a:solidFill>
                  <a:srgbClr val="231F20"/>
                </a:solidFill>
                <a:effectLst/>
                <a:latin typeface="Arial Narrow" panose="020B0606020202030204" pitchFamily="34" charset="0"/>
                <a:ea typeface="Calibri" panose="020F0502020204030204" pitchFamily="34" charset="0"/>
              </a:rPr>
              <a:t>sendo</a:t>
            </a:r>
            <a:r>
              <a:rPr lang="pt-BR" sz="2200" spc="-85" dirty="0">
                <a:solidFill>
                  <a:srgbClr val="231F20"/>
                </a:solidFill>
                <a:effectLst/>
                <a:latin typeface="Arial Narrow" panose="020B0606020202030204" pitchFamily="34" charset="0"/>
                <a:ea typeface="Calibri" panose="020F0502020204030204" pitchFamily="34" charset="0"/>
              </a:rPr>
              <a:t> </a:t>
            </a:r>
            <a:r>
              <a:rPr lang="pt-BR" sz="2200" dirty="0">
                <a:solidFill>
                  <a:srgbClr val="231F20"/>
                </a:solidFill>
                <a:effectLst/>
                <a:latin typeface="Arial Narrow" panose="020B0606020202030204" pitchFamily="34" charset="0"/>
                <a:ea typeface="Calibri" panose="020F0502020204030204" pitchFamily="34" charset="0"/>
              </a:rPr>
              <a:t>a</a:t>
            </a:r>
            <a:r>
              <a:rPr lang="pt-BR" sz="2200" spc="-90" dirty="0">
                <a:solidFill>
                  <a:srgbClr val="231F20"/>
                </a:solidFill>
                <a:effectLst/>
                <a:latin typeface="Arial Narrow" panose="020B0606020202030204" pitchFamily="34" charset="0"/>
                <a:ea typeface="Calibri" panose="020F0502020204030204" pitchFamily="34" charset="0"/>
              </a:rPr>
              <a:t> </a:t>
            </a:r>
            <a:r>
              <a:rPr lang="pt-BR" sz="2200" dirty="0">
                <a:solidFill>
                  <a:srgbClr val="231F20"/>
                </a:solidFill>
                <a:effectLst/>
                <a:latin typeface="Arial Narrow" panose="020B0606020202030204" pitchFamily="34" charset="0"/>
                <a:ea typeface="Calibri" panose="020F0502020204030204" pitchFamily="34" charset="0"/>
              </a:rPr>
              <a:t>parte</a:t>
            </a:r>
            <a:r>
              <a:rPr lang="pt-BR" sz="2200" spc="-85" dirty="0">
                <a:solidFill>
                  <a:srgbClr val="231F20"/>
                </a:solidFill>
                <a:effectLst/>
                <a:latin typeface="Arial Narrow" panose="020B0606020202030204" pitchFamily="34" charset="0"/>
                <a:ea typeface="Calibri" panose="020F0502020204030204" pitchFamily="34" charset="0"/>
              </a:rPr>
              <a:t> </a:t>
            </a:r>
            <a:r>
              <a:rPr lang="pt-BR" sz="2200" dirty="0">
                <a:solidFill>
                  <a:srgbClr val="231F20"/>
                </a:solidFill>
                <a:effectLst/>
                <a:latin typeface="Arial Narrow" panose="020B0606020202030204" pitchFamily="34" charset="0"/>
                <a:ea typeface="Calibri" panose="020F0502020204030204" pitchFamily="34" charset="0"/>
              </a:rPr>
              <a:t>superior</a:t>
            </a:r>
            <a:r>
              <a:rPr lang="pt-BR" sz="2200" spc="-85" dirty="0">
                <a:solidFill>
                  <a:srgbClr val="231F20"/>
                </a:solidFill>
                <a:effectLst/>
                <a:latin typeface="Arial Narrow" panose="020B0606020202030204" pitchFamily="34" charset="0"/>
                <a:ea typeface="Calibri" panose="020F0502020204030204" pitchFamily="34" charset="0"/>
              </a:rPr>
              <a:t> </a:t>
            </a:r>
            <a:r>
              <a:rPr lang="pt-BR" sz="2200" dirty="0">
                <a:solidFill>
                  <a:srgbClr val="231F20"/>
                </a:solidFill>
                <a:effectLst/>
                <a:latin typeface="Arial Narrow" panose="020B0606020202030204" pitchFamily="34" charset="0"/>
                <a:ea typeface="Calibri" panose="020F0502020204030204" pitchFamily="34" charset="0"/>
              </a:rPr>
              <a:t>com</a:t>
            </a:r>
            <a:r>
              <a:rPr lang="pt-BR" sz="2200" spc="-85" dirty="0">
                <a:solidFill>
                  <a:srgbClr val="231F20"/>
                </a:solidFill>
                <a:effectLst/>
                <a:latin typeface="Arial Narrow" panose="020B0606020202030204" pitchFamily="34" charset="0"/>
                <a:ea typeface="Calibri" panose="020F0502020204030204" pitchFamily="34" charset="0"/>
              </a:rPr>
              <a:t> </a:t>
            </a:r>
            <a:r>
              <a:rPr lang="pt-BR" sz="2200" dirty="0">
                <a:solidFill>
                  <a:srgbClr val="231F20"/>
                </a:solidFill>
                <a:effectLst/>
                <a:latin typeface="Arial Narrow" panose="020B0606020202030204" pitchFamily="34" charset="0"/>
                <a:ea typeface="Calibri" panose="020F0502020204030204" pitchFamily="34" charset="0"/>
              </a:rPr>
              <a:t>o</a:t>
            </a:r>
            <a:r>
              <a:rPr lang="pt-BR" sz="2200" spc="-85" dirty="0">
                <a:solidFill>
                  <a:srgbClr val="231F20"/>
                </a:solidFill>
                <a:effectLst/>
                <a:latin typeface="Arial Narrow" panose="020B0606020202030204" pitchFamily="34" charset="0"/>
                <a:ea typeface="Calibri" panose="020F0502020204030204" pitchFamily="34" charset="0"/>
              </a:rPr>
              <a:t> </a:t>
            </a:r>
            <a:r>
              <a:rPr lang="pt-BR" sz="2200" dirty="0">
                <a:solidFill>
                  <a:srgbClr val="231F20"/>
                </a:solidFill>
                <a:effectLst/>
                <a:latin typeface="Arial Narrow" panose="020B0606020202030204" pitchFamily="34" charset="0"/>
                <a:ea typeface="Calibri" panose="020F0502020204030204" pitchFamily="34" charset="0"/>
              </a:rPr>
              <a:t>norte </a:t>
            </a:r>
            <a:r>
              <a:rPr lang="pt-BR" sz="2200" spc="-10" dirty="0">
                <a:solidFill>
                  <a:srgbClr val="231F20"/>
                </a:solidFill>
                <a:effectLst/>
                <a:latin typeface="Arial Narrow" panose="020B0606020202030204" pitchFamily="34" charset="0"/>
                <a:ea typeface="Calibri" panose="020F0502020204030204" pitchFamily="34" charset="0"/>
              </a:rPr>
              <a:t>para</a:t>
            </a:r>
            <a:r>
              <a:rPr lang="pt-BR" sz="2200" spc="-80" dirty="0">
                <a:solidFill>
                  <a:srgbClr val="231F20"/>
                </a:solidFill>
                <a:effectLst/>
                <a:latin typeface="Arial Narrow" panose="020B0606020202030204" pitchFamily="34" charset="0"/>
                <a:ea typeface="Calibri" panose="020F0502020204030204" pitchFamily="34" charset="0"/>
              </a:rPr>
              <a:t> </a:t>
            </a:r>
            <a:r>
              <a:rPr lang="pt-BR" sz="2200" spc="-10" dirty="0">
                <a:solidFill>
                  <a:srgbClr val="231F20"/>
                </a:solidFill>
                <a:effectLst/>
                <a:latin typeface="Arial Narrow" panose="020B0606020202030204" pitchFamily="34" charset="0"/>
                <a:ea typeface="Calibri" panose="020F0502020204030204" pitchFamily="34" charset="0"/>
              </a:rPr>
              <a:t>o</a:t>
            </a:r>
            <a:r>
              <a:rPr lang="pt-BR" sz="2200" spc="-75" dirty="0">
                <a:solidFill>
                  <a:srgbClr val="231F20"/>
                </a:solidFill>
                <a:effectLst/>
                <a:latin typeface="Arial Narrow" panose="020B0606020202030204" pitchFamily="34" charset="0"/>
                <a:ea typeface="Calibri" panose="020F0502020204030204" pitchFamily="34" charset="0"/>
              </a:rPr>
              <a:t> </a:t>
            </a:r>
            <a:r>
              <a:rPr lang="pt-BR" sz="2200" spc="-10" dirty="0">
                <a:solidFill>
                  <a:srgbClr val="231F20"/>
                </a:solidFill>
                <a:effectLst/>
                <a:latin typeface="Arial Narrow" panose="020B0606020202030204" pitchFamily="34" charset="0"/>
                <a:ea typeface="Calibri" panose="020F0502020204030204" pitchFamily="34" charset="0"/>
              </a:rPr>
              <a:t>topo</a:t>
            </a:r>
            <a:r>
              <a:rPr lang="pt-BR" sz="2200" spc="-75" dirty="0">
                <a:solidFill>
                  <a:srgbClr val="231F20"/>
                </a:solidFill>
                <a:effectLst/>
                <a:latin typeface="Arial Narrow" panose="020B0606020202030204" pitchFamily="34" charset="0"/>
                <a:ea typeface="Calibri" panose="020F0502020204030204" pitchFamily="34" charset="0"/>
              </a:rPr>
              <a:t> </a:t>
            </a:r>
            <a:r>
              <a:rPr lang="pt-BR" sz="2200" spc="-10" dirty="0">
                <a:solidFill>
                  <a:srgbClr val="231F20"/>
                </a:solidFill>
                <a:effectLst/>
                <a:latin typeface="Arial Narrow" panose="020B0606020202030204" pitchFamily="34" charset="0"/>
                <a:ea typeface="Calibri" panose="020F0502020204030204" pitchFamily="34" charset="0"/>
              </a:rPr>
              <a:t>da</a:t>
            </a:r>
            <a:r>
              <a:rPr lang="pt-BR" sz="2200" spc="-75" dirty="0">
                <a:solidFill>
                  <a:srgbClr val="231F20"/>
                </a:solidFill>
                <a:effectLst/>
                <a:latin typeface="Arial Narrow" panose="020B0606020202030204" pitchFamily="34" charset="0"/>
                <a:ea typeface="Calibri" panose="020F0502020204030204" pitchFamily="34" charset="0"/>
              </a:rPr>
              <a:t> </a:t>
            </a:r>
            <a:r>
              <a:rPr lang="pt-BR" sz="2200" spc="-10" dirty="0">
                <a:solidFill>
                  <a:srgbClr val="231F20"/>
                </a:solidFill>
                <a:effectLst/>
                <a:latin typeface="Arial Narrow" panose="020B0606020202030204" pitchFamily="34" charset="0"/>
                <a:ea typeface="Calibri" panose="020F0502020204030204" pitchFamily="34" charset="0"/>
              </a:rPr>
              <a:t>página</a:t>
            </a:r>
            <a:r>
              <a:rPr lang="pt-BR" sz="2200" spc="-75" dirty="0">
                <a:solidFill>
                  <a:srgbClr val="231F20"/>
                </a:solidFill>
                <a:effectLst/>
                <a:latin typeface="Arial Narrow" panose="020B0606020202030204" pitchFamily="34" charset="0"/>
                <a:ea typeface="Calibri" panose="020F0502020204030204" pitchFamily="34" charset="0"/>
              </a:rPr>
              <a:t> </a:t>
            </a:r>
            <a:r>
              <a:rPr lang="pt-BR" sz="2200" spc="-10" dirty="0">
                <a:solidFill>
                  <a:srgbClr val="231F20"/>
                </a:solidFill>
                <a:effectLst/>
                <a:latin typeface="Arial Narrow" panose="020B0606020202030204" pitchFamily="34" charset="0"/>
                <a:ea typeface="Calibri" panose="020F0502020204030204" pitchFamily="34" charset="0"/>
              </a:rPr>
              <a:t>e</a:t>
            </a:r>
            <a:r>
              <a:rPr lang="pt-BR" sz="2200" spc="-80" dirty="0">
                <a:solidFill>
                  <a:srgbClr val="231F20"/>
                </a:solidFill>
                <a:effectLst/>
                <a:latin typeface="Arial Narrow" panose="020B0606020202030204" pitchFamily="34" charset="0"/>
                <a:ea typeface="Calibri" panose="020F0502020204030204" pitchFamily="34" charset="0"/>
              </a:rPr>
              <a:t> </a:t>
            </a:r>
            <a:r>
              <a:rPr lang="pt-BR" sz="2200" spc="-10" dirty="0">
                <a:solidFill>
                  <a:srgbClr val="231F20"/>
                </a:solidFill>
                <a:effectLst/>
                <a:latin typeface="Arial Narrow" panose="020B0606020202030204" pitchFamily="34" charset="0"/>
                <a:ea typeface="Calibri" panose="020F0502020204030204" pitchFamily="34" charset="0"/>
              </a:rPr>
              <a:t>a</a:t>
            </a:r>
            <a:r>
              <a:rPr lang="pt-BR" sz="2200" spc="-75" dirty="0">
                <a:solidFill>
                  <a:srgbClr val="231F20"/>
                </a:solidFill>
                <a:effectLst/>
                <a:latin typeface="Arial Narrow" panose="020B0606020202030204" pitchFamily="34" charset="0"/>
                <a:ea typeface="Calibri" panose="020F0502020204030204" pitchFamily="34" charset="0"/>
              </a:rPr>
              <a:t> </a:t>
            </a:r>
            <a:r>
              <a:rPr lang="pt-BR" sz="2200" spc="-10" dirty="0">
                <a:solidFill>
                  <a:srgbClr val="231F20"/>
                </a:solidFill>
                <a:effectLst/>
                <a:latin typeface="Arial Narrow" panose="020B0606020202030204" pitchFamily="34" charset="0"/>
                <a:ea typeface="Calibri" panose="020F0502020204030204" pitchFamily="34" charset="0"/>
              </a:rPr>
              <a:t>inferior</a:t>
            </a:r>
            <a:r>
              <a:rPr lang="pt-BR" sz="2200" spc="-75" dirty="0">
                <a:solidFill>
                  <a:srgbClr val="231F20"/>
                </a:solidFill>
                <a:effectLst/>
                <a:latin typeface="Arial Narrow" panose="020B0606020202030204" pitchFamily="34" charset="0"/>
                <a:ea typeface="Calibri" panose="020F0502020204030204" pitchFamily="34" charset="0"/>
              </a:rPr>
              <a:t> </a:t>
            </a:r>
            <a:r>
              <a:rPr lang="pt-BR" sz="2200" spc="-10" dirty="0">
                <a:solidFill>
                  <a:srgbClr val="231F20"/>
                </a:solidFill>
                <a:effectLst/>
                <a:latin typeface="Arial Narrow" panose="020B0606020202030204" pitchFamily="34" charset="0"/>
                <a:ea typeface="Calibri" panose="020F0502020204030204" pitchFamily="34" charset="0"/>
              </a:rPr>
              <a:t>com</a:t>
            </a:r>
            <a:r>
              <a:rPr lang="pt-BR" sz="2200" spc="-75" dirty="0">
                <a:solidFill>
                  <a:srgbClr val="231F20"/>
                </a:solidFill>
                <a:effectLst/>
                <a:latin typeface="Arial Narrow" panose="020B0606020202030204" pitchFamily="34" charset="0"/>
                <a:ea typeface="Calibri" panose="020F0502020204030204" pitchFamily="34" charset="0"/>
              </a:rPr>
              <a:t> </a:t>
            </a:r>
            <a:r>
              <a:rPr lang="pt-BR" sz="2200" spc="-10" dirty="0">
                <a:solidFill>
                  <a:srgbClr val="231F20"/>
                </a:solidFill>
                <a:effectLst/>
                <a:latin typeface="Arial Narrow" panose="020B0606020202030204" pitchFamily="34" charset="0"/>
                <a:ea typeface="Calibri" panose="020F0502020204030204" pitchFamily="34" charset="0"/>
              </a:rPr>
              <a:t>o</a:t>
            </a:r>
            <a:r>
              <a:rPr lang="pt-BR" sz="2200" spc="-75" dirty="0">
                <a:solidFill>
                  <a:srgbClr val="231F20"/>
                </a:solidFill>
                <a:effectLst/>
                <a:latin typeface="Arial Narrow" panose="020B0606020202030204" pitchFamily="34" charset="0"/>
                <a:ea typeface="Calibri" panose="020F0502020204030204" pitchFamily="34" charset="0"/>
              </a:rPr>
              <a:t> </a:t>
            </a:r>
            <a:r>
              <a:rPr lang="pt-BR" sz="2200" spc="-10" dirty="0">
                <a:solidFill>
                  <a:srgbClr val="231F20"/>
                </a:solidFill>
                <a:effectLst/>
                <a:latin typeface="Arial Narrow" panose="020B0606020202030204" pitchFamily="34" charset="0"/>
                <a:ea typeface="Calibri" panose="020F0502020204030204" pitchFamily="34" charset="0"/>
              </a:rPr>
              <a:t>norte</a:t>
            </a:r>
            <a:r>
              <a:rPr lang="pt-BR" sz="2200" spc="-80" dirty="0">
                <a:solidFill>
                  <a:srgbClr val="231F20"/>
                </a:solidFill>
                <a:effectLst/>
                <a:latin typeface="Arial Narrow" panose="020B0606020202030204" pitchFamily="34" charset="0"/>
                <a:ea typeface="Calibri" panose="020F0502020204030204" pitchFamily="34" charset="0"/>
              </a:rPr>
              <a:t> </a:t>
            </a:r>
            <a:r>
              <a:rPr lang="pt-BR" sz="2200" spc="-10" dirty="0">
                <a:solidFill>
                  <a:srgbClr val="231F20"/>
                </a:solidFill>
                <a:effectLst/>
                <a:latin typeface="Arial Narrow" panose="020B0606020202030204" pitchFamily="34" charset="0"/>
                <a:ea typeface="Calibri" panose="020F0502020204030204" pitchFamily="34" charset="0"/>
              </a:rPr>
              <a:t>para </a:t>
            </a:r>
            <a:r>
              <a:rPr lang="pt-BR" sz="2200" dirty="0">
                <a:solidFill>
                  <a:srgbClr val="231F20"/>
                </a:solidFill>
                <a:effectLst/>
                <a:latin typeface="Arial Narrow" panose="020B0606020202030204" pitchFamily="34" charset="0"/>
                <a:ea typeface="Calibri" panose="020F0502020204030204" pitchFamily="34" charset="0"/>
              </a:rPr>
              <a:t>a</a:t>
            </a:r>
            <a:r>
              <a:rPr lang="pt-BR" sz="2200" spc="-5" dirty="0">
                <a:solidFill>
                  <a:srgbClr val="231F20"/>
                </a:solidFill>
                <a:effectLst/>
                <a:latin typeface="Arial Narrow" panose="020B0606020202030204" pitchFamily="34" charset="0"/>
                <a:ea typeface="Calibri" panose="020F0502020204030204" pitchFamily="34" charset="0"/>
              </a:rPr>
              <a:t> </a:t>
            </a:r>
            <a:r>
              <a:rPr lang="pt-BR" sz="2200" dirty="0">
                <a:solidFill>
                  <a:srgbClr val="231F20"/>
                </a:solidFill>
                <a:effectLst/>
                <a:latin typeface="Arial Narrow" panose="020B0606020202030204" pitchFamily="34" charset="0"/>
                <a:ea typeface="Calibri" panose="020F0502020204030204" pitchFamily="34" charset="0"/>
              </a:rPr>
              <a:t>base</a:t>
            </a:r>
            <a:r>
              <a:rPr lang="pt-BR" sz="2200" spc="-5" dirty="0">
                <a:solidFill>
                  <a:srgbClr val="231F20"/>
                </a:solidFill>
                <a:effectLst/>
                <a:latin typeface="Arial Narrow" panose="020B0606020202030204" pitchFamily="34" charset="0"/>
                <a:ea typeface="Calibri" panose="020F0502020204030204" pitchFamily="34" charset="0"/>
              </a:rPr>
              <a:t> </a:t>
            </a:r>
            <a:r>
              <a:rPr lang="pt-BR" sz="2200" dirty="0">
                <a:solidFill>
                  <a:srgbClr val="231F20"/>
                </a:solidFill>
                <a:effectLst/>
                <a:latin typeface="Arial Narrow" panose="020B0606020202030204" pitchFamily="34" charset="0"/>
                <a:ea typeface="Calibri" panose="020F0502020204030204" pitchFamily="34" charset="0"/>
              </a:rPr>
              <a:t>da</a:t>
            </a:r>
            <a:r>
              <a:rPr lang="pt-BR" sz="2200" spc="-5" dirty="0">
                <a:solidFill>
                  <a:srgbClr val="231F20"/>
                </a:solidFill>
                <a:effectLst/>
                <a:latin typeface="Arial Narrow" panose="020B0606020202030204" pitchFamily="34" charset="0"/>
                <a:ea typeface="Calibri" panose="020F0502020204030204" pitchFamily="34" charset="0"/>
              </a:rPr>
              <a:t> </a:t>
            </a:r>
            <a:r>
              <a:rPr lang="pt-BR" sz="2200" dirty="0">
                <a:solidFill>
                  <a:srgbClr val="231F20"/>
                </a:solidFill>
                <a:effectLst/>
                <a:latin typeface="Arial Narrow" panose="020B0606020202030204" pitchFamily="34" charset="0"/>
                <a:ea typeface="Calibri" panose="020F0502020204030204" pitchFamily="34" charset="0"/>
              </a:rPr>
              <a:t>página.</a:t>
            </a:r>
            <a:endParaRPr lang="pt-BR" sz="2200" dirty="0">
              <a:effectLst/>
              <a:latin typeface="Arial Narrow" panose="020B0606020202030204" pitchFamily="34" charset="0"/>
              <a:ea typeface="Calibri" panose="020F0502020204030204" pitchFamily="34" charset="0"/>
            </a:endParaRPr>
          </a:p>
          <a:p>
            <a:pPr marR="24130" algn="just" fontAlgn="auto">
              <a:lnSpc>
                <a:spcPct val="97000"/>
              </a:lnSpc>
              <a:spcBef>
                <a:spcPts val="570"/>
              </a:spcBef>
              <a:spcAft>
                <a:spcPts val="0"/>
              </a:spcAft>
              <a:tabLst>
                <a:tab pos="410845" algn="l"/>
                <a:tab pos="412750" algn="l"/>
              </a:tabLst>
            </a:pPr>
            <a:r>
              <a:rPr lang="pt-BR" sz="2200" dirty="0">
                <a:solidFill>
                  <a:srgbClr val="231F20"/>
                </a:solidFill>
                <a:effectLst/>
                <a:latin typeface="Arial Narrow" panose="020B0606020202030204" pitchFamily="34" charset="0"/>
                <a:ea typeface="Calibri" panose="020F0502020204030204" pitchFamily="34" charset="0"/>
              </a:rPr>
              <a:t>(D) Cada metade corresponde a um novo ímã com polos</a:t>
            </a:r>
            <a:r>
              <a:rPr lang="pt-BR" sz="2200" spc="-90" dirty="0">
                <a:solidFill>
                  <a:srgbClr val="231F20"/>
                </a:solidFill>
                <a:effectLst/>
                <a:latin typeface="Arial Narrow" panose="020B0606020202030204" pitchFamily="34" charset="0"/>
                <a:ea typeface="Calibri" panose="020F0502020204030204" pitchFamily="34" charset="0"/>
              </a:rPr>
              <a:t> </a:t>
            </a:r>
            <a:r>
              <a:rPr lang="pt-BR" sz="2200" dirty="0">
                <a:solidFill>
                  <a:srgbClr val="231F20"/>
                </a:solidFill>
                <a:effectLst/>
                <a:latin typeface="Arial Narrow" panose="020B0606020202030204" pitchFamily="34" charset="0"/>
                <a:ea typeface="Calibri" panose="020F0502020204030204" pitchFamily="34" charset="0"/>
              </a:rPr>
              <a:t>norte</a:t>
            </a:r>
            <a:r>
              <a:rPr lang="pt-BR" sz="2200" spc="-85" dirty="0">
                <a:solidFill>
                  <a:srgbClr val="231F20"/>
                </a:solidFill>
                <a:effectLst/>
                <a:latin typeface="Arial Narrow" panose="020B0606020202030204" pitchFamily="34" charset="0"/>
                <a:ea typeface="Calibri" panose="020F0502020204030204" pitchFamily="34" charset="0"/>
              </a:rPr>
              <a:t> </a:t>
            </a:r>
            <a:r>
              <a:rPr lang="pt-BR" sz="2200" dirty="0">
                <a:solidFill>
                  <a:srgbClr val="231F20"/>
                </a:solidFill>
                <a:effectLst/>
                <a:latin typeface="Arial Narrow" panose="020B0606020202030204" pitchFamily="34" charset="0"/>
                <a:ea typeface="Calibri" panose="020F0502020204030204" pitchFamily="34" charset="0"/>
              </a:rPr>
              <a:t>e</a:t>
            </a:r>
            <a:r>
              <a:rPr lang="pt-BR" sz="2200" spc="-85" dirty="0">
                <a:solidFill>
                  <a:srgbClr val="231F20"/>
                </a:solidFill>
                <a:effectLst/>
                <a:latin typeface="Arial Narrow" panose="020B0606020202030204" pitchFamily="34" charset="0"/>
                <a:ea typeface="Calibri" panose="020F0502020204030204" pitchFamily="34" charset="0"/>
              </a:rPr>
              <a:t> </a:t>
            </a:r>
            <a:r>
              <a:rPr lang="pt-BR" sz="2200" dirty="0">
                <a:solidFill>
                  <a:srgbClr val="231F20"/>
                </a:solidFill>
                <a:effectLst/>
                <a:latin typeface="Arial Narrow" panose="020B0606020202030204" pitchFamily="34" charset="0"/>
                <a:ea typeface="Calibri" panose="020F0502020204030204" pitchFamily="34" charset="0"/>
              </a:rPr>
              <a:t>sul,</a:t>
            </a:r>
            <a:r>
              <a:rPr lang="pt-BR" sz="2200" spc="-85" dirty="0">
                <a:solidFill>
                  <a:srgbClr val="231F20"/>
                </a:solidFill>
                <a:effectLst/>
                <a:latin typeface="Arial Narrow" panose="020B0606020202030204" pitchFamily="34" charset="0"/>
                <a:ea typeface="Calibri" panose="020F0502020204030204" pitchFamily="34" charset="0"/>
              </a:rPr>
              <a:t> </a:t>
            </a:r>
            <a:r>
              <a:rPr lang="pt-BR" sz="2200" dirty="0">
                <a:solidFill>
                  <a:srgbClr val="231F20"/>
                </a:solidFill>
                <a:effectLst/>
                <a:latin typeface="Arial Narrow" panose="020B0606020202030204" pitchFamily="34" charset="0"/>
                <a:ea typeface="Calibri" panose="020F0502020204030204" pitchFamily="34" charset="0"/>
              </a:rPr>
              <a:t>sendo</a:t>
            </a:r>
            <a:r>
              <a:rPr lang="pt-BR" sz="2200" spc="-85" dirty="0">
                <a:solidFill>
                  <a:srgbClr val="231F20"/>
                </a:solidFill>
                <a:effectLst/>
                <a:latin typeface="Arial Narrow" panose="020B0606020202030204" pitchFamily="34" charset="0"/>
                <a:ea typeface="Calibri" panose="020F0502020204030204" pitchFamily="34" charset="0"/>
              </a:rPr>
              <a:t> </a:t>
            </a:r>
            <a:r>
              <a:rPr lang="pt-BR" sz="2200" dirty="0">
                <a:solidFill>
                  <a:srgbClr val="231F20"/>
                </a:solidFill>
                <a:effectLst/>
                <a:latin typeface="Arial Narrow" panose="020B0606020202030204" pitchFamily="34" charset="0"/>
                <a:ea typeface="Calibri" panose="020F0502020204030204" pitchFamily="34" charset="0"/>
              </a:rPr>
              <a:t>a</a:t>
            </a:r>
            <a:r>
              <a:rPr lang="pt-BR" sz="2200" spc="-90" dirty="0">
                <a:solidFill>
                  <a:srgbClr val="231F20"/>
                </a:solidFill>
                <a:effectLst/>
                <a:latin typeface="Arial Narrow" panose="020B0606020202030204" pitchFamily="34" charset="0"/>
                <a:ea typeface="Calibri" panose="020F0502020204030204" pitchFamily="34" charset="0"/>
              </a:rPr>
              <a:t> </a:t>
            </a:r>
            <a:r>
              <a:rPr lang="pt-BR" sz="2200" dirty="0">
                <a:solidFill>
                  <a:srgbClr val="231F20"/>
                </a:solidFill>
                <a:effectLst/>
                <a:latin typeface="Arial Narrow" panose="020B0606020202030204" pitchFamily="34" charset="0"/>
                <a:ea typeface="Calibri" panose="020F0502020204030204" pitchFamily="34" charset="0"/>
              </a:rPr>
              <a:t>parte</a:t>
            </a:r>
            <a:r>
              <a:rPr lang="pt-BR" sz="2200" spc="-85" dirty="0">
                <a:solidFill>
                  <a:srgbClr val="231F20"/>
                </a:solidFill>
                <a:effectLst/>
                <a:latin typeface="Arial Narrow" panose="020B0606020202030204" pitchFamily="34" charset="0"/>
                <a:ea typeface="Calibri" panose="020F0502020204030204" pitchFamily="34" charset="0"/>
              </a:rPr>
              <a:t> </a:t>
            </a:r>
            <a:r>
              <a:rPr lang="pt-BR" sz="2200" dirty="0">
                <a:solidFill>
                  <a:srgbClr val="231F20"/>
                </a:solidFill>
                <a:effectLst/>
                <a:latin typeface="Arial Narrow" panose="020B0606020202030204" pitchFamily="34" charset="0"/>
                <a:ea typeface="Calibri" panose="020F0502020204030204" pitchFamily="34" charset="0"/>
              </a:rPr>
              <a:t>superior</a:t>
            </a:r>
            <a:r>
              <a:rPr lang="pt-BR" sz="2200" spc="-85" dirty="0">
                <a:solidFill>
                  <a:srgbClr val="231F20"/>
                </a:solidFill>
                <a:effectLst/>
                <a:latin typeface="Arial Narrow" panose="020B0606020202030204" pitchFamily="34" charset="0"/>
                <a:ea typeface="Calibri" panose="020F0502020204030204" pitchFamily="34" charset="0"/>
              </a:rPr>
              <a:t> </a:t>
            </a:r>
            <a:r>
              <a:rPr lang="pt-BR" sz="2200" dirty="0">
                <a:solidFill>
                  <a:srgbClr val="231F20"/>
                </a:solidFill>
                <a:effectLst/>
                <a:latin typeface="Arial Narrow" panose="020B0606020202030204" pitchFamily="34" charset="0"/>
                <a:ea typeface="Calibri" panose="020F0502020204030204" pitchFamily="34" charset="0"/>
              </a:rPr>
              <a:t>com</a:t>
            </a:r>
            <a:r>
              <a:rPr lang="pt-BR" sz="2200" spc="-85" dirty="0">
                <a:solidFill>
                  <a:srgbClr val="231F20"/>
                </a:solidFill>
                <a:effectLst/>
                <a:latin typeface="Arial Narrow" panose="020B0606020202030204" pitchFamily="34" charset="0"/>
                <a:ea typeface="Calibri" panose="020F0502020204030204" pitchFamily="34" charset="0"/>
              </a:rPr>
              <a:t> </a:t>
            </a:r>
            <a:r>
              <a:rPr lang="pt-BR" sz="2200" dirty="0">
                <a:solidFill>
                  <a:srgbClr val="231F20"/>
                </a:solidFill>
                <a:effectLst/>
                <a:latin typeface="Arial Narrow" panose="020B0606020202030204" pitchFamily="34" charset="0"/>
                <a:ea typeface="Calibri" panose="020F0502020204030204" pitchFamily="34" charset="0"/>
              </a:rPr>
              <a:t>o</a:t>
            </a:r>
            <a:r>
              <a:rPr lang="pt-BR" sz="2200" spc="-85" dirty="0">
                <a:solidFill>
                  <a:srgbClr val="231F20"/>
                </a:solidFill>
                <a:effectLst/>
                <a:latin typeface="Arial Narrow" panose="020B0606020202030204" pitchFamily="34" charset="0"/>
                <a:ea typeface="Calibri" panose="020F0502020204030204" pitchFamily="34" charset="0"/>
              </a:rPr>
              <a:t> </a:t>
            </a:r>
            <a:r>
              <a:rPr lang="pt-BR" sz="2200" dirty="0">
                <a:solidFill>
                  <a:srgbClr val="231F20"/>
                </a:solidFill>
                <a:effectLst/>
                <a:latin typeface="Arial Narrow" panose="020B0606020202030204" pitchFamily="34" charset="0"/>
                <a:ea typeface="Calibri" panose="020F0502020204030204" pitchFamily="34" charset="0"/>
              </a:rPr>
              <a:t>norte </a:t>
            </a:r>
            <a:r>
              <a:rPr lang="pt-BR" sz="2200" spc="-10" dirty="0">
                <a:solidFill>
                  <a:srgbClr val="231F20"/>
                </a:solidFill>
                <a:effectLst/>
                <a:latin typeface="Arial Narrow" panose="020B0606020202030204" pitchFamily="34" charset="0"/>
                <a:ea typeface="Calibri" panose="020F0502020204030204" pitchFamily="34" charset="0"/>
              </a:rPr>
              <a:t>para</a:t>
            </a:r>
            <a:r>
              <a:rPr lang="pt-BR" sz="2200" spc="-80" dirty="0">
                <a:solidFill>
                  <a:srgbClr val="231F20"/>
                </a:solidFill>
                <a:effectLst/>
                <a:latin typeface="Arial Narrow" panose="020B0606020202030204" pitchFamily="34" charset="0"/>
                <a:ea typeface="Calibri" panose="020F0502020204030204" pitchFamily="34" charset="0"/>
              </a:rPr>
              <a:t> </a:t>
            </a:r>
            <a:r>
              <a:rPr lang="pt-BR" sz="2200" spc="-10" dirty="0">
                <a:solidFill>
                  <a:srgbClr val="231F20"/>
                </a:solidFill>
                <a:effectLst/>
                <a:latin typeface="Arial Narrow" panose="020B0606020202030204" pitchFamily="34" charset="0"/>
                <a:ea typeface="Calibri" panose="020F0502020204030204" pitchFamily="34" charset="0"/>
              </a:rPr>
              <a:t>a</a:t>
            </a:r>
            <a:r>
              <a:rPr lang="pt-BR" sz="2200" spc="-75" dirty="0">
                <a:solidFill>
                  <a:srgbClr val="231F20"/>
                </a:solidFill>
                <a:effectLst/>
                <a:latin typeface="Arial Narrow" panose="020B0606020202030204" pitchFamily="34" charset="0"/>
                <a:ea typeface="Calibri" panose="020F0502020204030204" pitchFamily="34" charset="0"/>
              </a:rPr>
              <a:t> </a:t>
            </a:r>
            <a:r>
              <a:rPr lang="pt-BR" sz="2200" spc="-10" dirty="0">
                <a:solidFill>
                  <a:srgbClr val="231F20"/>
                </a:solidFill>
                <a:effectLst/>
                <a:latin typeface="Arial Narrow" panose="020B0606020202030204" pitchFamily="34" charset="0"/>
                <a:ea typeface="Calibri" panose="020F0502020204030204" pitchFamily="34" charset="0"/>
              </a:rPr>
              <a:t>base</a:t>
            </a:r>
            <a:r>
              <a:rPr lang="pt-BR" sz="2200" spc="-75" dirty="0">
                <a:solidFill>
                  <a:srgbClr val="231F20"/>
                </a:solidFill>
                <a:effectLst/>
                <a:latin typeface="Arial Narrow" panose="020B0606020202030204" pitchFamily="34" charset="0"/>
                <a:ea typeface="Calibri" panose="020F0502020204030204" pitchFamily="34" charset="0"/>
              </a:rPr>
              <a:t> </a:t>
            </a:r>
            <a:r>
              <a:rPr lang="pt-BR" sz="2200" spc="-10" dirty="0">
                <a:solidFill>
                  <a:srgbClr val="231F20"/>
                </a:solidFill>
                <a:effectLst/>
                <a:latin typeface="Arial Narrow" panose="020B0606020202030204" pitchFamily="34" charset="0"/>
                <a:ea typeface="Calibri" panose="020F0502020204030204" pitchFamily="34" charset="0"/>
              </a:rPr>
              <a:t>da</a:t>
            </a:r>
            <a:r>
              <a:rPr lang="pt-BR" sz="2200" spc="-75" dirty="0">
                <a:solidFill>
                  <a:srgbClr val="231F20"/>
                </a:solidFill>
                <a:effectLst/>
                <a:latin typeface="Arial Narrow" panose="020B0606020202030204" pitchFamily="34" charset="0"/>
                <a:ea typeface="Calibri" panose="020F0502020204030204" pitchFamily="34" charset="0"/>
              </a:rPr>
              <a:t> </a:t>
            </a:r>
            <a:r>
              <a:rPr lang="pt-BR" sz="2200" spc="-10" dirty="0">
                <a:solidFill>
                  <a:srgbClr val="231F20"/>
                </a:solidFill>
                <a:effectLst/>
                <a:latin typeface="Arial Narrow" panose="020B0606020202030204" pitchFamily="34" charset="0"/>
                <a:ea typeface="Calibri" panose="020F0502020204030204" pitchFamily="34" charset="0"/>
              </a:rPr>
              <a:t>página</a:t>
            </a:r>
            <a:r>
              <a:rPr lang="pt-BR" sz="2200" spc="-75" dirty="0">
                <a:solidFill>
                  <a:srgbClr val="231F20"/>
                </a:solidFill>
                <a:effectLst/>
                <a:latin typeface="Arial Narrow" panose="020B0606020202030204" pitchFamily="34" charset="0"/>
                <a:ea typeface="Calibri" panose="020F0502020204030204" pitchFamily="34" charset="0"/>
              </a:rPr>
              <a:t> </a:t>
            </a:r>
            <a:r>
              <a:rPr lang="pt-BR" sz="2200" spc="-10" dirty="0">
                <a:solidFill>
                  <a:srgbClr val="231F20"/>
                </a:solidFill>
                <a:effectLst/>
                <a:latin typeface="Arial Narrow" panose="020B0606020202030204" pitchFamily="34" charset="0"/>
                <a:ea typeface="Calibri" panose="020F0502020204030204" pitchFamily="34" charset="0"/>
              </a:rPr>
              <a:t>e</a:t>
            </a:r>
            <a:r>
              <a:rPr lang="pt-BR" sz="2200" spc="-80" dirty="0">
                <a:solidFill>
                  <a:srgbClr val="231F20"/>
                </a:solidFill>
                <a:effectLst/>
                <a:latin typeface="Arial Narrow" panose="020B0606020202030204" pitchFamily="34" charset="0"/>
                <a:ea typeface="Calibri" panose="020F0502020204030204" pitchFamily="34" charset="0"/>
              </a:rPr>
              <a:t> </a:t>
            </a:r>
            <a:r>
              <a:rPr lang="pt-BR" sz="2200" spc="-10" dirty="0">
                <a:solidFill>
                  <a:srgbClr val="231F20"/>
                </a:solidFill>
                <a:effectLst/>
                <a:latin typeface="Arial Narrow" panose="020B0606020202030204" pitchFamily="34" charset="0"/>
                <a:ea typeface="Calibri" panose="020F0502020204030204" pitchFamily="34" charset="0"/>
              </a:rPr>
              <a:t>a</a:t>
            </a:r>
            <a:r>
              <a:rPr lang="pt-BR" sz="2200" spc="-75" dirty="0">
                <a:solidFill>
                  <a:srgbClr val="231F20"/>
                </a:solidFill>
                <a:effectLst/>
                <a:latin typeface="Arial Narrow" panose="020B0606020202030204" pitchFamily="34" charset="0"/>
                <a:ea typeface="Calibri" panose="020F0502020204030204" pitchFamily="34" charset="0"/>
              </a:rPr>
              <a:t> </a:t>
            </a:r>
            <a:r>
              <a:rPr lang="pt-BR" sz="2200" spc="-10" dirty="0">
                <a:solidFill>
                  <a:srgbClr val="231F20"/>
                </a:solidFill>
                <a:effectLst/>
                <a:latin typeface="Arial Narrow" panose="020B0606020202030204" pitchFamily="34" charset="0"/>
                <a:ea typeface="Calibri" panose="020F0502020204030204" pitchFamily="34" charset="0"/>
              </a:rPr>
              <a:t>inferior</a:t>
            </a:r>
            <a:r>
              <a:rPr lang="pt-BR" sz="2200" spc="-75" dirty="0">
                <a:solidFill>
                  <a:srgbClr val="231F20"/>
                </a:solidFill>
                <a:effectLst/>
                <a:latin typeface="Arial Narrow" panose="020B0606020202030204" pitchFamily="34" charset="0"/>
                <a:ea typeface="Calibri" panose="020F0502020204030204" pitchFamily="34" charset="0"/>
              </a:rPr>
              <a:t> </a:t>
            </a:r>
            <a:r>
              <a:rPr lang="pt-BR" sz="2200" spc="-10" dirty="0">
                <a:solidFill>
                  <a:srgbClr val="231F20"/>
                </a:solidFill>
                <a:effectLst/>
                <a:latin typeface="Arial Narrow" panose="020B0606020202030204" pitchFamily="34" charset="0"/>
                <a:ea typeface="Calibri" panose="020F0502020204030204" pitchFamily="34" charset="0"/>
              </a:rPr>
              <a:t>com</a:t>
            </a:r>
            <a:r>
              <a:rPr lang="pt-BR" sz="2200" spc="-75" dirty="0">
                <a:solidFill>
                  <a:srgbClr val="231F20"/>
                </a:solidFill>
                <a:effectLst/>
                <a:latin typeface="Arial Narrow" panose="020B0606020202030204" pitchFamily="34" charset="0"/>
                <a:ea typeface="Calibri" panose="020F0502020204030204" pitchFamily="34" charset="0"/>
              </a:rPr>
              <a:t> </a:t>
            </a:r>
            <a:r>
              <a:rPr lang="pt-BR" sz="2200" spc="-10" dirty="0">
                <a:solidFill>
                  <a:srgbClr val="231F20"/>
                </a:solidFill>
                <a:effectLst/>
                <a:latin typeface="Arial Narrow" panose="020B0606020202030204" pitchFamily="34" charset="0"/>
                <a:ea typeface="Calibri" panose="020F0502020204030204" pitchFamily="34" charset="0"/>
              </a:rPr>
              <a:t>o</a:t>
            </a:r>
            <a:r>
              <a:rPr lang="pt-BR" sz="2200" spc="-75" dirty="0">
                <a:solidFill>
                  <a:srgbClr val="231F20"/>
                </a:solidFill>
                <a:effectLst/>
                <a:latin typeface="Arial Narrow" panose="020B0606020202030204" pitchFamily="34" charset="0"/>
                <a:ea typeface="Calibri" panose="020F0502020204030204" pitchFamily="34" charset="0"/>
              </a:rPr>
              <a:t> </a:t>
            </a:r>
            <a:r>
              <a:rPr lang="pt-BR" sz="2200" spc="-10" dirty="0">
                <a:solidFill>
                  <a:srgbClr val="231F20"/>
                </a:solidFill>
                <a:effectLst/>
                <a:latin typeface="Arial Narrow" panose="020B0606020202030204" pitchFamily="34" charset="0"/>
                <a:ea typeface="Calibri" panose="020F0502020204030204" pitchFamily="34" charset="0"/>
              </a:rPr>
              <a:t>norte</a:t>
            </a:r>
            <a:r>
              <a:rPr lang="pt-BR" sz="2200" spc="-80" dirty="0">
                <a:solidFill>
                  <a:srgbClr val="231F20"/>
                </a:solidFill>
                <a:effectLst/>
                <a:latin typeface="Arial Narrow" panose="020B0606020202030204" pitchFamily="34" charset="0"/>
                <a:ea typeface="Calibri" panose="020F0502020204030204" pitchFamily="34" charset="0"/>
              </a:rPr>
              <a:t> </a:t>
            </a:r>
            <a:r>
              <a:rPr lang="pt-BR" sz="2200" spc="-10" dirty="0">
                <a:solidFill>
                  <a:srgbClr val="231F20"/>
                </a:solidFill>
                <a:effectLst/>
                <a:latin typeface="Arial Narrow" panose="020B0606020202030204" pitchFamily="34" charset="0"/>
                <a:ea typeface="Calibri" panose="020F0502020204030204" pitchFamily="34" charset="0"/>
              </a:rPr>
              <a:t>para </a:t>
            </a:r>
            <a:r>
              <a:rPr lang="pt-BR" sz="2200" dirty="0">
                <a:solidFill>
                  <a:srgbClr val="231F20"/>
                </a:solidFill>
                <a:effectLst/>
                <a:latin typeface="Arial Narrow" panose="020B0606020202030204" pitchFamily="34" charset="0"/>
                <a:ea typeface="Calibri" panose="020F0502020204030204" pitchFamily="34" charset="0"/>
              </a:rPr>
              <a:t>o topo da página.</a:t>
            </a:r>
            <a:endParaRPr lang="pt-BR" sz="2200" dirty="0">
              <a:effectLst/>
              <a:latin typeface="Arial Narrow" panose="020B0606020202030204" pitchFamily="34" charset="0"/>
              <a:ea typeface="Calibri" panose="020F0502020204030204" pitchFamily="34" charset="0"/>
            </a:endParaRPr>
          </a:p>
          <a:p>
            <a:pPr marR="24130" algn="just" fontAlgn="auto">
              <a:lnSpc>
                <a:spcPct val="97000"/>
              </a:lnSpc>
              <a:spcBef>
                <a:spcPts val="280"/>
              </a:spcBef>
              <a:spcAft>
                <a:spcPts val="0"/>
              </a:spcAft>
              <a:tabLst>
                <a:tab pos="411480" algn="l"/>
                <a:tab pos="412750" algn="l"/>
              </a:tabLst>
            </a:pPr>
            <a:r>
              <a:rPr lang="pt-BR" sz="2200" spc="-30" dirty="0">
                <a:solidFill>
                  <a:srgbClr val="231F20"/>
                </a:solidFill>
                <a:effectLst/>
                <a:latin typeface="Arial Narrow" panose="020B0606020202030204" pitchFamily="34" charset="0"/>
                <a:ea typeface="Calibri" panose="020F0502020204030204" pitchFamily="34" charset="0"/>
              </a:rPr>
              <a:t>(E) Uma</a:t>
            </a:r>
            <a:r>
              <a:rPr lang="pt-BR" sz="2200" spc="-40" dirty="0">
                <a:solidFill>
                  <a:srgbClr val="231F20"/>
                </a:solidFill>
                <a:effectLst/>
                <a:latin typeface="Arial Narrow" panose="020B0606020202030204" pitchFamily="34" charset="0"/>
                <a:ea typeface="Calibri" panose="020F0502020204030204" pitchFamily="34" charset="0"/>
              </a:rPr>
              <a:t> </a:t>
            </a:r>
            <a:r>
              <a:rPr lang="pt-BR" sz="2200" spc="-30" dirty="0">
                <a:solidFill>
                  <a:srgbClr val="231F20"/>
                </a:solidFill>
                <a:effectLst/>
                <a:latin typeface="Arial Narrow" panose="020B0606020202030204" pitchFamily="34" charset="0"/>
                <a:ea typeface="Calibri" panose="020F0502020204030204" pitchFamily="34" charset="0"/>
              </a:rPr>
              <a:t>metade</a:t>
            </a:r>
            <a:r>
              <a:rPr lang="pt-BR" sz="2200" spc="-40" dirty="0">
                <a:solidFill>
                  <a:srgbClr val="231F20"/>
                </a:solidFill>
                <a:effectLst/>
                <a:latin typeface="Arial Narrow" panose="020B0606020202030204" pitchFamily="34" charset="0"/>
                <a:ea typeface="Calibri" panose="020F0502020204030204" pitchFamily="34" charset="0"/>
              </a:rPr>
              <a:t> </a:t>
            </a:r>
            <a:r>
              <a:rPr lang="pt-BR" sz="2200" spc="-30" dirty="0">
                <a:solidFill>
                  <a:srgbClr val="231F20"/>
                </a:solidFill>
                <a:effectLst/>
                <a:latin typeface="Arial Narrow" panose="020B0606020202030204" pitchFamily="34" charset="0"/>
                <a:ea typeface="Calibri" panose="020F0502020204030204" pitchFamily="34" charset="0"/>
              </a:rPr>
              <a:t>terá</a:t>
            </a:r>
            <a:r>
              <a:rPr lang="pt-BR" sz="2200" spc="-40" dirty="0">
                <a:solidFill>
                  <a:srgbClr val="231F20"/>
                </a:solidFill>
                <a:effectLst/>
                <a:latin typeface="Arial Narrow" panose="020B0606020202030204" pitchFamily="34" charset="0"/>
                <a:ea typeface="Calibri" panose="020F0502020204030204" pitchFamily="34" charset="0"/>
              </a:rPr>
              <a:t> </a:t>
            </a:r>
            <a:r>
              <a:rPr lang="pt-BR" sz="2200" spc="-30" dirty="0">
                <a:solidFill>
                  <a:srgbClr val="231F20"/>
                </a:solidFill>
                <a:effectLst/>
                <a:latin typeface="Arial Narrow" panose="020B0606020202030204" pitchFamily="34" charset="0"/>
                <a:ea typeface="Calibri" panose="020F0502020204030204" pitchFamily="34" charset="0"/>
              </a:rPr>
              <a:t>apenas</a:t>
            </a:r>
            <a:r>
              <a:rPr lang="pt-BR" sz="2200" spc="-40" dirty="0">
                <a:solidFill>
                  <a:srgbClr val="231F20"/>
                </a:solidFill>
                <a:effectLst/>
                <a:latin typeface="Arial Narrow" panose="020B0606020202030204" pitchFamily="34" charset="0"/>
                <a:ea typeface="Calibri" panose="020F0502020204030204" pitchFamily="34" charset="0"/>
              </a:rPr>
              <a:t> </a:t>
            </a:r>
            <a:r>
              <a:rPr lang="pt-BR" sz="2200" spc="-30" dirty="0">
                <a:solidFill>
                  <a:srgbClr val="231F20"/>
                </a:solidFill>
                <a:effectLst/>
                <a:latin typeface="Arial Narrow" panose="020B0606020202030204" pitchFamily="34" charset="0"/>
                <a:ea typeface="Calibri" panose="020F0502020204030204" pitchFamily="34" charset="0"/>
              </a:rPr>
              <a:t>polaridade</a:t>
            </a:r>
            <a:r>
              <a:rPr lang="pt-BR" sz="2200" spc="-40" dirty="0">
                <a:solidFill>
                  <a:srgbClr val="231F20"/>
                </a:solidFill>
                <a:effectLst/>
                <a:latin typeface="Arial Narrow" panose="020B0606020202030204" pitchFamily="34" charset="0"/>
                <a:ea typeface="Calibri" panose="020F0502020204030204" pitchFamily="34" charset="0"/>
              </a:rPr>
              <a:t> </a:t>
            </a:r>
            <a:r>
              <a:rPr lang="pt-BR" sz="2200" spc="-30" dirty="0">
                <a:solidFill>
                  <a:srgbClr val="231F20"/>
                </a:solidFill>
                <a:effectLst/>
                <a:latin typeface="Arial Narrow" panose="020B0606020202030204" pitchFamily="34" charset="0"/>
                <a:ea typeface="Calibri" panose="020F0502020204030204" pitchFamily="34" charset="0"/>
              </a:rPr>
              <a:t>norte</a:t>
            </a:r>
            <a:r>
              <a:rPr lang="pt-BR" sz="2200" spc="-40" dirty="0">
                <a:solidFill>
                  <a:srgbClr val="231F20"/>
                </a:solidFill>
                <a:effectLst/>
                <a:latin typeface="Arial Narrow" panose="020B0606020202030204" pitchFamily="34" charset="0"/>
                <a:ea typeface="Calibri" panose="020F0502020204030204" pitchFamily="34" charset="0"/>
              </a:rPr>
              <a:t> </a:t>
            </a:r>
            <a:r>
              <a:rPr lang="pt-BR" sz="2200" spc="-30" dirty="0">
                <a:solidFill>
                  <a:srgbClr val="231F20"/>
                </a:solidFill>
                <a:effectLst/>
                <a:latin typeface="Arial Narrow" panose="020B0606020202030204" pitchFamily="34" charset="0"/>
                <a:ea typeface="Calibri" panose="020F0502020204030204" pitchFamily="34" charset="0"/>
              </a:rPr>
              <a:t>e</a:t>
            </a:r>
            <a:r>
              <a:rPr lang="pt-BR" sz="2200" spc="-40" dirty="0">
                <a:solidFill>
                  <a:srgbClr val="231F20"/>
                </a:solidFill>
                <a:effectLst/>
                <a:latin typeface="Arial Narrow" panose="020B0606020202030204" pitchFamily="34" charset="0"/>
                <a:ea typeface="Calibri" panose="020F0502020204030204" pitchFamily="34" charset="0"/>
              </a:rPr>
              <a:t> </a:t>
            </a:r>
            <a:r>
              <a:rPr lang="pt-BR" sz="2200" spc="-30" dirty="0">
                <a:solidFill>
                  <a:srgbClr val="231F20"/>
                </a:solidFill>
                <a:effectLst/>
                <a:latin typeface="Arial Narrow" panose="020B0606020202030204" pitchFamily="34" charset="0"/>
                <a:ea typeface="Calibri" panose="020F0502020204030204" pitchFamily="34" charset="0"/>
              </a:rPr>
              <a:t>a</a:t>
            </a:r>
            <a:r>
              <a:rPr lang="pt-BR" sz="2200" spc="-40" dirty="0">
                <a:solidFill>
                  <a:srgbClr val="231F20"/>
                </a:solidFill>
                <a:effectLst/>
                <a:latin typeface="Arial Narrow" panose="020B0606020202030204" pitchFamily="34" charset="0"/>
                <a:ea typeface="Calibri" panose="020F0502020204030204" pitchFamily="34" charset="0"/>
              </a:rPr>
              <a:t> </a:t>
            </a:r>
            <a:r>
              <a:rPr lang="pt-BR" sz="2200" spc="-30" dirty="0">
                <a:solidFill>
                  <a:srgbClr val="231F20"/>
                </a:solidFill>
                <a:effectLst/>
                <a:latin typeface="Arial Narrow" panose="020B0606020202030204" pitchFamily="34" charset="0"/>
                <a:ea typeface="Calibri" panose="020F0502020204030204" pitchFamily="34" charset="0"/>
              </a:rPr>
              <a:t>outra </a:t>
            </a:r>
            <a:r>
              <a:rPr lang="pt-BR" sz="2200" dirty="0">
                <a:solidFill>
                  <a:srgbClr val="231F20"/>
                </a:solidFill>
                <a:effectLst/>
                <a:latin typeface="Arial Narrow" panose="020B0606020202030204" pitchFamily="34" charset="0"/>
                <a:ea typeface="Calibri" panose="020F0502020204030204" pitchFamily="34" charset="0"/>
              </a:rPr>
              <a:t>apenas</a:t>
            </a:r>
            <a:r>
              <a:rPr lang="pt-BR" sz="2200" spc="-5" dirty="0">
                <a:solidFill>
                  <a:srgbClr val="231F20"/>
                </a:solidFill>
                <a:effectLst/>
                <a:latin typeface="Arial Narrow" panose="020B0606020202030204" pitchFamily="34" charset="0"/>
                <a:ea typeface="Calibri" panose="020F0502020204030204" pitchFamily="34" charset="0"/>
              </a:rPr>
              <a:t> </a:t>
            </a:r>
            <a:r>
              <a:rPr lang="pt-BR" sz="2200" dirty="0">
                <a:solidFill>
                  <a:srgbClr val="231F20"/>
                </a:solidFill>
                <a:effectLst/>
                <a:latin typeface="Arial Narrow" panose="020B0606020202030204" pitchFamily="34" charset="0"/>
                <a:ea typeface="Calibri" panose="020F0502020204030204" pitchFamily="34" charset="0"/>
              </a:rPr>
              <a:t>para</a:t>
            </a:r>
            <a:r>
              <a:rPr lang="pt-BR" sz="2200" spc="-5" dirty="0">
                <a:solidFill>
                  <a:srgbClr val="231F20"/>
                </a:solidFill>
                <a:effectLst/>
                <a:latin typeface="Arial Narrow" panose="020B0606020202030204" pitchFamily="34" charset="0"/>
                <a:ea typeface="Calibri" panose="020F0502020204030204" pitchFamily="34" charset="0"/>
              </a:rPr>
              <a:t> </a:t>
            </a:r>
            <a:r>
              <a:rPr lang="pt-BR" sz="2200" dirty="0">
                <a:solidFill>
                  <a:srgbClr val="231F20"/>
                </a:solidFill>
                <a:effectLst/>
                <a:latin typeface="Arial Narrow" panose="020B0606020202030204" pitchFamily="34" charset="0"/>
                <a:ea typeface="Calibri" panose="020F0502020204030204" pitchFamily="34" charset="0"/>
              </a:rPr>
              <a:t>o</a:t>
            </a:r>
            <a:r>
              <a:rPr lang="pt-BR" sz="2200" spc="-5" dirty="0">
                <a:solidFill>
                  <a:srgbClr val="231F20"/>
                </a:solidFill>
                <a:effectLst/>
                <a:latin typeface="Arial Narrow" panose="020B0606020202030204" pitchFamily="34" charset="0"/>
                <a:ea typeface="Calibri" panose="020F0502020204030204" pitchFamily="34" charset="0"/>
              </a:rPr>
              <a:t> </a:t>
            </a:r>
            <a:r>
              <a:rPr lang="pt-BR" sz="2200" dirty="0">
                <a:solidFill>
                  <a:srgbClr val="231F20"/>
                </a:solidFill>
                <a:effectLst/>
                <a:latin typeface="Arial Narrow" panose="020B0606020202030204" pitchFamily="34" charset="0"/>
                <a:ea typeface="Calibri" panose="020F0502020204030204" pitchFamily="34" charset="0"/>
              </a:rPr>
              <a:t>sul.</a:t>
            </a:r>
            <a:endParaRPr lang="pt-BR" sz="2200" dirty="0">
              <a:effectLst/>
              <a:latin typeface="Arial Narrow" panose="020B0606020202030204" pitchFamily="34" charset="0"/>
              <a:ea typeface="Calibri" panose="020F0502020204030204" pitchFamily="34" charset="0"/>
            </a:endParaRPr>
          </a:p>
        </p:txBody>
      </p:sp>
      <p:sp>
        <p:nvSpPr>
          <p:cNvPr id="8" name="Retângulo 7">
            <a:extLst>
              <a:ext uri="{FF2B5EF4-FFF2-40B4-BE49-F238E27FC236}">
                <a16:creationId xmlns:a16="http://schemas.microsoft.com/office/drawing/2014/main" id="{0AF615DD-50DB-B100-7FD8-5DAF5650BA03}"/>
              </a:ext>
            </a:extLst>
          </p:cNvPr>
          <p:cNvSpPr/>
          <p:nvPr/>
        </p:nvSpPr>
        <p:spPr>
          <a:xfrm>
            <a:off x="295835" y="4329953"/>
            <a:ext cx="5717242" cy="2450277"/>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pt-BR"/>
          </a:p>
        </p:txBody>
      </p:sp>
      <p:sp>
        <p:nvSpPr>
          <p:cNvPr id="9" name="Smiley 8">
            <a:extLst>
              <a:ext uri="{FF2B5EF4-FFF2-40B4-BE49-F238E27FC236}">
                <a16:creationId xmlns:a16="http://schemas.microsoft.com/office/drawing/2014/main" id="{15BDC6B9-0187-3757-6CE2-8789BA9AD5EC}"/>
              </a:ext>
            </a:extLst>
          </p:cNvPr>
          <p:cNvSpPr/>
          <p:nvPr/>
        </p:nvSpPr>
        <p:spPr>
          <a:xfrm>
            <a:off x="326092" y="4419600"/>
            <a:ext cx="448235" cy="457200"/>
          </a:xfrm>
          <a:prstGeom prst="smileyFac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40629694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34158B-60D5-E423-E367-3C32FB3FC3F9}"/>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1B25335A-5EDB-83C4-C1FA-C9778E5B95F0}"/>
              </a:ext>
            </a:extLst>
          </p:cNvPr>
          <p:cNvSpPr txBox="1"/>
          <p:nvPr/>
        </p:nvSpPr>
        <p:spPr>
          <a:xfrm>
            <a:off x="0" y="810241"/>
            <a:ext cx="6096000" cy="749179"/>
          </a:xfrm>
          <a:prstGeom prst="rect">
            <a:avLst/>
          </a:prstGeom>
          <a:noFill/>
        </p:spPr>
        <p:txBody>
          <a:bodyPr wrap="square">
            <a:spAutoFit/>
          </a:bodyPr>
          <a:lstStyle/>
          <a:p>
            <a:pPr marR="24130" algn="just" fontAlgn="auto">
              <a:lnSpc>
                <a:spcPct val="97000"/>
              </a:lnSpc>
              <a:spcBef>
                <a:spcPts val="1125"/>
              </a:spcBef>
              <a:spcAft>
                <a:spcPts val="0"/>
              </a:spcAft>
              <a:tabLst>
                <a:tab pos="275590" algn="l"/>
              </a:tabLst>
            </a:pPr>
            <a:r>
              <a:rPr lang="pt-BR" sz="2200" b="1" dirty="0">
                <a:effectLst/>
                <a:latin typeface="Arial Narrow" panose="020B0606020202030204" pitchFamily="34" charset="0"/>
                <a:ea typeface="Calibri" panose="020F0502020204030204" pitchFamily="34" charset="0"/>
              </a:rPr>
              <a:t>18.</a:t>
            </a:r>
            <a:r>
              <a:rPr lang="pt-BR" sz="2200" dirty="0">
                <a:effectLst/>
                <a:latin typeface="Arial Narrow" panose="020B0606020202030204" pitchFamily="34" charset="0"/>
                <a:ea typeface="Calibri" panose="020F0502020204030204" pitchFamily="34" charset="0"/>
              </a:rPr>
              <a:t> </a:t>
            </a:r>
            <a:r>
              <a:rPr lang="pt-BR" sz="2200" b="1" spc="-20" dirty="0">
                <a:solidFill>
                  <a:srgbClr val="231F20"/>
                </a:solidFill>
                <a:effectLst/>
                <a:latin typeface="Arial Narrow" panose="020B0606020202030204" pitchFamily="34" charset="0"/>
                <a:ea typeface="Calibri" panose="020F0502020204030204" pitchFamily="34" charset="0"/>
              </a:rPr>
              <a:t>(UFB</a:t>
            </a:r>
            <a:r>
              <a:rPr lang="pt-BR" sz="2200" b="1" spc="-80" dirty="0">
                <a:solidFill>
                  <a:srgbClr val="231F20"/>
                </a:solidFill>
                <a:effectLst/>
                <a:latin typeface="Arial Narrow" panose="020B0606020202030204" pitchFamily="34" charset="0"/>
                <a:ea typeface="Calibri" panose="020F0502020204030204" pitchFamily="34" charset="0"/>
              </a:rPr>
              <a:t> </a:t>
            </a:r>
            <a:r>
              <a:rPr lang="pt-BR" sz="2200" b="1" spc="-20" dirty="0">
                <a:solidFill>
                  <a:srgbClr val="231F20"/>
                </a:solidFill>
                <a:effectLst/>
                <a:latin typeface="Arial Narrow" panose="020B0606020202030204" pitchFamily="34" charset="0"/>
                <a:ea typeface="Calibri" panose="020F0502020204030204" pitchFamily="34" charset="0"/>
              </a:rPr>
              <a:t>–</a:t>
            </a:r>
            <a:r>
              <a:rPr lang="pt-BR" sz="2200" b="1" spc="-80" dirty="0">
                <a:solidFill>
                  <a:srgbClr val="231F20"/>
                </a:solidFill>
                <a:effectLst/>
                <a:latin typeface="Arial Narrow" panose="020B0606020202030204" pitchFamily="34" charset="0"/>
                <a:ea typeface="Calibri" panose="020F0502020204030204" pitchFamily="34" charset="0"/>
              </a:rPr>
              <a:t> </a:t>
            </a:r>
            <a:r>
              <a:rPr lang="pt-BR" sz="2200" b="1" spc="-20" dirty="0">
                <a:solidFill>
                  <a:srgbClr val="231F20"/>
                </a:solidFill>
                <a:effectLst/>
                <a:latin typeface="Arial Narrow" panose="020B0606020202030204" pitchFamily="34" charset="0"/>
                <a:ea typeface="Calibri" panose="020F0502020204030204" pitchFamily="34" charset="0"/>
              </a:rPr>
              <a:t>BA)</a:t>
            </a:r>
            <a:r>
              <a:rPr lang="pt-BR" sz="2200" b="1" spc="-80" dirty="0">
                <a:solidFill>
                  <a:srgbClr val="231F20"/>
                </a:solidFill>
                <a:effectLst/>
                <a:latin typeface="Arial Narrow" panose="020B0606020202030204" pitchFamily="34" charset="0"/>
                <a:ea typeface="Calibri" panose="020F0502020204030204" pitchFamily="34" charset="0"/>
              </a:rPr>
              <a:t> </a:t>
            </a:r>
            <a:r>
              <a:rPr lang="pt-BR" sz="2200" spc="-20" dirty="0">
                <a:solidFill>
                  <a:srgbClr val="231F20"/>
                </a:solidFill>
                <a:effectLst/>
                <a:latin typeface="Arial Narrow" panose="020B0606020202030204" pitchFamily="34" charset="0"/>
                <a:ea typeface="Calibri" panose="020F0502020204030204" pitchFamily="34" charset="0"/>
              </a:rPr>
              <a:t>Pares</a:t>
            </a:r>
            <a:r>
              <a:rPr lang="pt-BR" sz="2200" spc="-100" dirty="0">
                <a:solidFill>
                  <a:srgbClr val="231F20"/>
                </a:solidFill>
                <a:effectLst/>
                <a:latin typeface="Arial Narrow" panose="020B0606020202030204" pitchFamily="34" charset="0"/>
                <a:ea typeface="Calibri" panose="020F0502020204030204" pitchFamily="34" charset="0"/>
              </a:rPr>
              <a:t> </a:t>
            </a:r>
            <a:r>
              <a:rPr lang="pt-BR" sz="2200" spc="-20" dirty="0">
                <a:solidFill>
                  <a:srgbClr val="231F20"/>
                </a:solidFill>
                <a:effectLst/>
                <a:latin typeface="Arial Narrow" panose="020B0606020202030204" pitchFamily="34" charset="0"/>
                <a:ea typeface="Calibri" panose="020F0502020204030204" pitchFamily="34" charset="0"/>
              </a:rPr>
              <a:t>de</a:t>
            </a:r>
            <a:r>
              <a:rPr lang="pt-BR" sz="2200" spc="-100" dirty="0">
                <a:solidFill>
                  <a:srgbClr val="231F20"/>
                </a:solidFill>
                <a:effectLst/>
                <a:latin typeface="Arial Narrow" panose="020B0606020202030204" pitchFamily="34" charset="0"/>
                <a:ea typeface="Calibri" panose="020F0502020204030204" pitchFamily="34" charset="0"/>
              </a:rPr>
              <a:t> </a:t>
            </a:r>
            <a:r>
              <a:rPr lang="pt-BR" sz="2200" spc="-20" dirty="0">
                <a:solidFill>
                  <a:srgbClr val="231F20"/>
                </a:solidFill>
                <a:effectLst/>
                <a:latin typeface="Arial Narrow" panose="020B0606020202030204" pitchFamily="34" charset="0"/>
                <a:ea typeface="Calibri" panose="020F0502020204030204" pitchFamily="34" charset="0"/>
              </a:rPr>
              <a:t>ímãs</a:t>
            </a:r>
            <a:r>
              <a:rPr lang="pt-BR" sz="2200" spc="-100" dirty="0">
                <a:solidFill>
                  <a:srgbClr val="231F20"/>
                </a:solidFill>
                <a:effectLst/>
                <a:latin typeface="Arial Narrow" panose="020B0606020202030204" pitchFamily="34" charset="0"/>
                <a:ea typeface="Calibri" panose="020F0502020204030204" pitchFamily="34" charset="0"/>
              </a:rPr>
              <a:t> </a:t>
            </a:r>
            <a:r>
              <a:rPr lang="pt-BR" sz="2200" spc="-20" dirty="0">
                <a:solidFill>
                  <a:srgbClr val="231F20"/>
                </a:solidFill>
                <a:effectLst/>
                <a:latin typeface="Arial Narrow" panose="020B0606020202030204" pitchFamily="34" charset="0"/>
                <a:ea typeface="Calibri" panose="020F0502020204030204" pitchFamily="34" charset="0"/>
              </a:rPr>
              <a:t>em</a:t>
            </a:r>
            <a:r>
              <a:rPr lang="pt-BR" sz="2200" spc="-100" dirty="0">
                <a:solidFill>
                  <a:srgbClr val="231F20"/>
                </a:solidFill>
                <a:effectLst/>
                <a:latin typeface="Arial Narrow" panose="020B0606020202030204" pitchFamily="34" charset="0"/>
                <a:ea typeface="Calibri" panose="020F0502020204030204" pitchFamily="34" charset="0"/>
              </a:rPr>
              <a:t> </a:t>
            </a:r>
            <a:r>
              <a:rPr lang="pt-BR" sz="2200" spc="-20" dirty="0">
                <a:solidFill>
                  <a:srgbClr val="231F20"/>
                </a:solidFill>
                <a:effectLst/>
                <a:latin typeface="Arial Narrow" panose="020B0606020202030204" pitchFamily="34" charset="0"/>
                <a:ea typeface="Calibri" panose="020F0502020204030204" pitchFamily="34" charset="0"/>
              </a:rPr>
              <a:t>forma</a:t>
            </a:r>
            <a:r>
              <a:rPr lang="pt-BR" sz="2200" spc="-100" dirty="0">
                <a:solidFill>
                  <a:srgbClr val="231F20"/>
                </a:solidFill>
                <a:effectLst/>
                <a:latin typeface="Arial Narrow" panose="020B0606020202030204" pitchFamily="34" charset="0"/>
                <a:ea typeface="Calibri" panose="020F0502020204030204" pitchFamily="34" charset="0"/>
              </a:rPr>
              <a:t> </a:t>
            </a:r>
            <a:r>
              <a:rPr lang="pt-BR" sz="2200" spc="-20" dirty="0">
                <a:solidFill>
                  <a:srgbClr val="231F20"/>
                </a:solidFill>
                <a:effectLst/>
                <a:latin typeface="Arial Narrow" panose="020B0606020202030204" pitchFamily="34" charset="0"/>
                <a:ea typeface="Calibri" panose="020F0502020204030204" pitchFamily="34" charset="0"/>
              </a:rPr>
              <a:t>de</a:t>
            </a:r>
            <a:r>
              <a:rPr lang="pt-BR" sz="2200" spc="-100" dirty="0">
                <a:solidFill>
                  <a:srgbClr val="231F20"/>
                </a:solidFill>
                <a:effectLst/>
                <a:latin typeface="Arial Narrow" panose="020B0606020202030204" pitchFamily="34" charset="0"/>
                <a:ea typeface="Calibri" panose="020F0502020204030204" pitchFamily="34" charset="0"/>
              </a:rPr>
              <a:t> </a:t>
            </a:r>
            <a:r>
              <a:rPr lang="pt-BR" sz="2200" spc="-20" dirty="0">
                <a:solidFill>
                  <a:srgbClr val="231F20"/>
                </a:solidFill>
                <a:effectLst/>
                <a:latin typeface="Arial Narrow" panose="020B0606020202030204" pitchFamily="34" charset="0"/>
                <a:ea typeface="Calibri" panose="020F0502020204030204" pitchFamily="34" charset="0"/>
              </a:rPr>
              <a:t>barra</a:t>
            </a:r>
            <a:r>
              <a:rPr lang="pt-BR" sz="2200" spc="-100" dirty="0">
                <a:solidFill>
                  <a:srgbClr val="231F20"/>
                </a:solidFill>
                <a:effectLst/>
                <a:latin typeface="Arial Narrow" panose="020B0606020202030204" pitchFamily="34" charset="0"/>
                <a:ea typeface="Calibri" panose="020F0502020204030204" pitchFamily="34" charset="0"/>
              </a:rPr>
              <a:t> </a:t>
            </a:r>
            <a:r>
              <a:rPr lang="pt-BR" sz="2200" spc="-20" dirty="0">
                <a:solidFill>
                  <a:srgbClr val="231F20"/>
                </a:solidFill>
                <a:effectLst/>
                <a:latin typeface="Arial Narrow" panose="020B0606020202030204" pitchFamily="34" charset="0"/>
                <a:ea typeface="Calibri" panose="020F0502020204030204" pitchFamily="34" charset="0"/>
              </a:rPr>
              <a:t>são</a:t>
            </a:r>
            <a:r>
              <a:rPr lang="pt-BR" sz="2200" spc="-100" dirty="0">
                <a:solidFill>
                  <a:srgbClr val="231F20"/>
                </a:solidFill>
                <a:effectLst/>
                <a:latin typeface="Arial Narrow" panose="020B0606020202030204" pitchFamily="34" charset="0"/>
                <a:ea typeface="Calibri" panose="020F0502020204030204" pitchFamily="34" charset="0"/>
              </a:rPr>
              <a:t> </a:t>
            </a:r>
            <a:r>
              <a:rPr lang="pt-BR" sz="2200" spc="-20" dirty="0">
                <a:solidFill>
                  <a:srgbClr val="231F20"/>
                </a:solidFill>
                <a:effectLst/>
                <a:latin typeface="Arial Narrow" panose="020B0606020202030204" pitchFamily="34" charset="0"/>
                <a:ea typeface="Calibri" panose="020F0502020204030204" pitchFamily="34" charset="0"/>
              </a:rPr>
              <a:t>dis</a:t>
            </a:r>
            <a:r>
              <a:rPr lang="pt-BR" sz="2200" dirty="0">
                <a:solidFill>
                  <a:srgbClr val="231F20"/>
                </a:solidFill>
                <a:effectLst/>
                <a:latin typeface="Arial Narrow" panose="020B0606020202030204" pitchFamily="34" charset="0"/>
                <a:ea typeface="Calibri" panose="020F0502020204030204" pitchFamily="34" charset="0"/>
              </a:rPr>
              <a:t>postos</a:t>
            </a:r>
            <a:r>
              <a:rPr lang="pt-BR" sz="2200" spc="-60" dirty="0">
                <a:solidFill>
                  <a:srgbClr val="231F20"/>
                </a:solidFill>
                <a:effectLst/>
                <a:latin typeface="Arial Narrow" panose="020B0606020202030204" pitchFamily="34" charset="0"/>
                <a:ea typeface="Calibri" panose="020F0502020204030204" pitchFamily="34" charset="0"/>
              </a:rPr>
              <a:t> </a:t>
            </a:r>
            <a:r>
              <a:rPr lang="pt-BR" sz="2200" dirty="0">
                <a:solidFill>
                  <a:srgbClr val="231F20"/>
                </a:solidFill>
                <a:effectLst/>
                <a:latin typeface="Arial Narrow" panose="020B0606020202030204" pitchFamily="34" charset="0"/>
                <a:ea typeface="Calibri" panose="020F0502020204030204" pitchFamily="34" charset="0"/>
              </a:rPr>
              <a:t>conforme</a:t>
            </a:r>
            <a:r>
              <a:rPr lang="pt-BR" sz="2200" spc="-60" dirty="0">
                <a:solidFill>
                  <a:srgbClr val="231F20"/>
                </a:solidFill>
                <a:effectLst/>
                <a:latin typeface="Arial Narrow" panose="020B0606020202030204" pitchFamily="34" charset="0"/>
                <a:ea typeface="Calibri" panose="020F0502020204030204" pitchFamily="34" charset="0"/>
              </a:rPr>
              <a:t> </a:t>
            </a:r>
            <a:r>
              <a:rPr lang="pt-BR" sz="2200" dirty="0">
                <a:solidFill>
                  <a:srgbClr val="231F20"/>
                </a:solidFill>
                <a:effectLst/>
                <a:latin typeface="Arial Narrow" panose="020B0606020202030204" pitchFamily="34" charset="0"/>
                <a:ea typeface="Calibri" panose="020F0502020204030204" pitchFamily="34" charset="0"/>
              </a:rPr>
              <a:t>indicam</a:t>
            </a:r>
            <a:r>
              <a:rPr lang="pt-BR" sz="2200" spc="-60" dirty="0">
                <a:solidFill>
                  <a:srgbClr val="231F20"/>
                </a:solidFill>
                <a:effectLst/>
                <a:latin typeface="Arial Narrow" panose="020B0606020202030204" pitchFamily="34" charset="0"/>
                <a:ea typeface="Calibri" panose="020F0502020204030204" pitchFamily="34" charset="0"/>
              </a:rPr>
              <a:t> </a:t>
            </a:r>
            <a:r>
              <a:rPr lang="pt-BR" sz="2200" dirty="0">
                <a:solidFill>
                  <a:srgbClr val="231F20"/>
                </a:solidFill>
                <a:effectLst/>
                <a:latin typeface="Arial Narrow" panose="020B0606020202030204" pitchFamily="34" charset="0"/>
                <a:ea typeface="Calibri" panose="020F0502020204030204" pitchFamily="34" charset="0"/>
              </a:rPr>
              <a:t>as</a:t>
            </a:r>
            <a:r>
              <a:rPr lang="pt-BR" sz="2200" spc="-60" dirty="0">
                <a:solidFill>
                  <a:srgbClr val="231F20"/>
                </a:solidFill>
                <a:effectLst/>
                <a:latin typeface="Arial Narrow" panose="020B0606020202030204" pitchFamily="34" charset="0"/>
                <a:ea typeface="Calibri" panose="020F0502020204030204" pitchFamily="34" charset="0"/>
              </a:rPr>
              <a:t> </a:t>
            </a:r>
            <a:r>
              <a:rPr lang="pt-BR" sz="2200" dirty="0">
                <a:solidFill>
                  <a:srgbClr val="231F20"/>
                </a:solidFill>
                <a:effectLst/>
                <a:latin typeface="Arial Narrow" panose="020B0606020202030204" pitchFamily="34" charset="0"/>
                <a:ea typeface="Calibri" panose="020F0502020204030204" pitchFamily="34" charset="0"/>
              </a:rPr>
              <a:t>figuras</a:t>
            </a:r>
            <a:r>
              <a:rPr lang="pt-BR" sz="2200" spc="-60" dirty="0">
                <a:solidFill>
                  <a:srgbClr val="231F20"/>
                </a:solidFill>
                <a:effectLst/>
                <a:latin typeface="Arial Narrow" panose="020B0606020202030204" pitchFamily="34" charset="0"/>
                <a:ea typeface="Calibri" panose="020F0502020204030204" pitchFamily="34" charset="0"/>
              </a:rPr>
              <a:t> </a:t>
            </a:r>
            <a:r>
              <a:rPr lang="pt-BR" sz="2200" dirty="0">
                <a:solidFill>
                  <a:srgbClr val="231F20"/>
                </a:solidFill>
                <a:effectLst/>
                <a:latin typeface="Arial Narrow" panose="020B0606020202030204" pitchFamily="34" charset="0"/>
                <a:ea typeface="Calibri" panose="020F0502020204030204" pitchFamily="34" charset="0"/>
              </a:rPr>
              <a:t>a</a:t>
            </a:r>
            <a:r>
              <a:rPr lang="pt-BR" sz="2200" spc="-60" dirty="0">
                <a:solidFill>
                  <a:srgbClr val="231F20"/>
                </a:solidFill>
                <a:effectLst/>
                <a:latin typeface="Arial Narrow" panose="020B0606020202030204" pitchFamily="34" charset="0"/>
                <a:ea typeface="Calibri" panose="020F0502020204030204" pitchFamily="34" charset="0"/>
              </a:rPr>
              <a:t> </a:t>
            </a:r>
            <a:r>
              <a:rPr lang="pt-BR" sz="2200" dirty="0">
                <a:solidFill>
                  <a:srgbClr val="231F20"/>
                </a:solidFill>
                <a:effectLst/>
                <a:latin typeface="Arial Narrow" panose="020B0606020202030204" pitchFamily="34" charset="0"/>
                <a:ea typeface="Calibri" panose="020F0502020204030204" pitchFamily="34" charset="0"/>
              </a:rPr>
              <a:t>seguir:</a:t>
            </a:r>
            <a:endParaRPr lang="pt-BR" sz="2200" dirty="0">
              <a:effectLst/>
              <a:latin typeface="Calibri" panose="020F0502020204030204" pitchFamily="34" charset="0"/>
              <a:ea typeface="Calibri" panose="020F0502020204030204" pitchFamily="34" charset="0"/>
            </a:endParaRPr>
          </a:p>
        </p:txBody>
      </p:sp>
      <p:pic>
        <p:nvPicPr>
          <p:cNvPr id="6" name="Imagem 5">
            <a:extLst>
              <a:ext uri="{FF2B5EF4-FFF2-40B4-BE49-F238E27FC236}">
                <a16:creationId xmlns:a16="http://schemas.microsoft.com/office/drawing/2014/main" id="{54482A2D-CB97-9C50-E7C5-AC56CFFEB950}"/>
              </a:ext>
            </a:extLst>
          </p:cNvPr>
          <p:cNvPicPr>
            <a:picLocks noChangeAspect="1"/>
          </p:cNvPicPr>
          <p:nvPr/>
        </p:nvPicPr>
        <p:blipFill>
          <a:blip r:embed="rId2"/>
          <a:stretch>
            <a:fillRect/>
          </a:stretch>
        </p:blipFill>
        <p:spPr>
          <a:xfrm>
            <a:off x="109967" y="1785377"/>
            <a:ext cx="5852760" cy="4059611"/>
          </a:xfrm>
          <a:prstGeom prst="rect">
            <a:avLst/>
          </a:prstGeom>
        </p:spPr>
      </p:pic>
      <p:sp>
        <p:nvSpPr>
          <p:cNvPr id="8" name="CaixaDeTexto 7">
            <a:extLst>
              <a:ext uri="{FF2B5EF4-FFF2-40B4-BE49-F238E27FC236}">
                <a16:creationId xmlns:a16="http://schemas.microsoft.com/office/drawing/2014/main" id="{4845FC28-ED5B-C52E-7AA5-E0EF6E0AEA7A}"/>
              </a:ext>
            </a:extLst>
          </p:cNvPr>
          <p:cNvSpPr txBox="1"/>
          <p:nvPr/>
        </p:nvSpPr>
        <p:spPr>
          <a:xfrm>
            <a:off x="6229275" y="718644"/>
            <a:ext cx="5604137" cy="3383619"/>
          </a:xfrm>
          <a:prstGeom prst="rect">
            <a:avLst/>
          </a:prstGeom>
          <a:noFill/>
        </p:spPr>
        <p:txBody>
          <a:bodyPr wrap="square">
            <a:spAutoFit/>
          </a:bodyPr>
          <a:lstStyle/>
          <a:p>
            <a:pPr marR="24130" algn="just">
              <a:lnSpc>
                <a:spcPct val="97000"/>
              </a:lnSpc>
              <a:spcAft>
                <a:spcPts val="600"/>
              </a:spcAft>
            </a:pPr>
            <a:r>
              <a:rPr lang="pt-BR" sz="2200" spc="-30" dirty="0">
                <a:solidFill>
                  <a:srgbClr val="231F20"/>
                </a:solidFill>
                <a:effectLst/>
                <a:latin typeface="Arial Narrow" panose="020B0606020202030204" pitchFamily="34" charset="0"/>
                <a:ea typeface="Calibri" panose="020F0502020204030204" pitchFamily="34" charset="0"/>
              </a:rPr>
              <a:t>A</a:t>
            </a:r>
            <a:r>
              <a:rPr lang="pt-BR" sz="2200" spc="-55" dirty="0">
                <a:solidFill>
                  <a:srgbClr val="231F20"/>
                </a:solidFill>
                <a:effectLst/>
                <a:latin typeface="Arial Narrow" panose="020B0606020202030204" pitchFamily="34" charset="0"/>
                <a:ea typeface="Calibri" panose="020F0502020204030204" pitchFamily="34" charset="0"/>
              </a:rPr>
              <a:t> </a:t>
            </a:r>
            <a:r>
              <a:rPr lang="pt-BR" sz="2200" spc="-30" dirty="0">
                <a:solidFill>
                  <a:srgbClr val="231F20"/>
                </a:solidFill>
                <a:effectLst/>
                <a:latin typeface="Arial Narrow" panose="020B0606020202030204" pitchFamily="34" charset="0"/>
                <a:ea typeface="Calibri" panose="020F0502020204030204" pitchFamily="34" charset="0"/>
              </a:rPr>
              <a:t>letra</a:t>
            </a:r>
            <a:r>
              <a:rPr lang="pt-BR" sz="2200" spc="-55" dirty="0">
                <a:solidFill>
                  <a:srgbClr val="231F20"/>
                </a:solidFill>
                <a:effectLst/>
                <a:latin typeface="Arial Narrow" panose="020B0606020202030204" pitchFamily="34" charset="0"/>
                <a:ea typeface="Calibri" panose="020F0502020204030204" pitchFamily="34" charset="0"/>
              </a:rPr>
              <a:t> </a:t>
            </a:r>
            <a:r>
              <a:rPr lang="pt-BR" sz="2200" b="1" spc="-30" dirty="0">
                <a:solidFill>
                  <a:srgbClr val="231F20"/>
                </a:solidFill>
                <a:effectLst/>
                <a:latin typeface="Arial Narrow" panose="020B0606020202030204" pitchFamily="34" charset="0"/>
                <a:ea typeface="Calibri" panose="020F0502020204030204" pitchFamily="34" charset="0"/>
              </a:rPr>
              <a:t>N</a:t>
            </a:r>
            <a:r>
              <a:rPr lang="pt-BR" sz="2200" b="1" spc="-35" dirty="0">
                <a:solidFill>
                  <a:srgbClr val="231F20"/>
                </a:solidFill>
                <a:effectLst/>
                <a:latin typeface="Arial Narrow" panose="020B0606020202030204" pitchFamily="34" charset="0"/>
                <a:ea typeface="Calibri" panose="020F0502020204030204" pitchFamily="34" charset="0"/>
              </a:rPr>
              <a:t> </a:t>
            </a:r>
            <a:r>
              <a:rPr lang="pt-BR" sz="2200" spc="-30" dirty="0">
                <a:solidFill>
                  <a:srgbClr val="231F20"/>
                </a:solidFill>
                <a:effectLst/>
                <a:latin typeface="Arial Narrow" panose="020B0606020202030204" pitchFamily="34" charset="0"/>
                <a:ea typeface="Calibri" panose="020F0502020204030204" pitchFamily="34" charset="0"/>
              </a:rPr>
              <a:t>indica</a:t>
            </a:r>
            <a:r>
              <a:rPr lang="pt-BR" sz="2200" spc="-55" dirty="0">
                <a:solidFill>
                  <a:srgbClr val="231F20"/>
                </a:solidFill>
                <a:effectLst/>
                <a:latin typeface="Arial Narrow" panose="020B0606020202030204" pitchFamily="34" charset="0"/>
                <a:ea typeface="Calibri" panose="020F0502020204030204" pitchFamily="34" charset="0"/>
              </a:rPr>
              <a:t> </a:t>
            </a:r>
            <a:r>
              <a:rPr lang="pt-BR" sz="2200" spc="-30" dirty="0">
                <a:solidFill>
                  <a:srgbClr val="231F20"/>
                </a:solidFill>
                <a:effectLst/>
                <a:latin typeface="Arial Narrow" panose="020B0606020202030204" pitchFamily="34" charset="0"/>
                <a:ea typeface="Calibri" panose="020F0502020204030204" pitchFamily="34" charset="0"/>
              </a:rPr>
              <a:t>o</a:t>
            </a:r>
            <a:r>
              <a:rPr lang="pt-BR" sz="2200" spc="-55" dirty="0">
                <a:solidFill>
                  <a:srgbClr val="231F20"/>
                </a:solidFill>
                <a:effectLst/>
                <a:latin typeface="Arial Narrow" panose="020B0606020202030204" pitchFamily="34" charset="0"/>
                <a:ea typeface="Calibri" panose="020F0502020204030204" pitchFamily="34" charset="0"/>
              </a:rPr>
              <a:t> </a:t>
            </a:r>
            <a:r>
              <a:rPr lang="pt-BR" sz="2200" spc="-30" dirty="0">
                <a:solidFill>
                  <a:srgbClr val="231F20"/>
                </a:solidFill>
                <a:effectLst/>
                <a:latin typeface="Arial Narrow" panose="020B0606020202030204" pitchFamily="34" charset="0"/>
                <a:ea typeface="Calibri" panose="020F0502020204030204" pitchFamily="34" charset="0"/>
              </a:rPr>
              <a:t>polo</a:t>
            </a:r>
            <a:r>
              <a:rPr lang="pt-BR" sz="2200" spc="-55" dirty="0">
                <a:solidFill>
                  <a:srgbClr val="231F20"/>
                </a:solidFill>
                <a:effectLst/>
                <a:latin typeface="Arial Narrow" panose="020B0606020202030204" pitchFamily="34" charset="0"/>
                <a:ea typeface="Calibri" panose="020F0502020204030204" pitchFamily="34" charset="0"/>
              </a:rPr>
              <a:t> </a:t>
            </a:r>
            <a:r>
              <a:rPr lang="pt-BR" sz="2200" spc="-30" dirty="0">
                <a:solidFill>
                  <a:srgbClr val="231F20"/>
                </a:solidFill>
                <a:effectLst/>
                <a:latin typeface="Arial Narrow" panose="020B0606020202030204" pitchFamily="34" charset="0"/>
                <a:ea typeface="Calibri" panose="020F0502020204030204" pitchFamily="34" charset="0"/>
              </a:rPr>
              <a:t>norte</a:t>
            </a:r>
            <a:r>
              <a:rPr lang="pt-BR" sz="2200" spc="-55" dirty="0">
                <a:solidFill>
                  <a:srgbClr val="231F20"/>
                </a:solidFill>
                <a:effectLst/>
                <a:latin typeface="Arial Narrow" panose="020B0606020202030204" pitchFamily="34" charset="0"/>
                <a:ea typeface="Calibri" panose="020F0502020204030204" pitchFamily="34" charset="0"/>
              </a:rPr>
              <a:t> </a:t>
            </a:r>
            <a:r>
              <a:rPr lang="pt-BR" sz="2200" spc="-30" dirty="0">
                <a:solidFill>
                  <a:srgbClr val="231F20"/>
                </a:solidFill>
                <a:effectLst/>
                <a:latin typeface="Arial Narrow" panose="020B0606020202030204" pitchFamily="34" charset="0"/>
                <a:ea typeface="Calibri" panose="020F0502020204030204" pitchFamily="34" charset="0"/>
              </a:rPr>
              <a:t>e</a:t>
            </a:r>
            <a:r>
              <a:rPr lang="pt-BR" sz="2200" spc="-55" dirty="0">
                <a:solidFill>
                  <a:srgbClr val="231F20"/>
                </a:solidFill>
                <a:effectLst/>
                <a:latin typeface="Arial Narrow" panose="020B0606020202030204" pitchFamily="34" charset="0"/>
                <a:ea typeface="Calibri" panose="020F0502020204030204" pitchFamily="34" charset="0"/>
              </a:rPr>
              <a:t> </a:t>
            </a:r>
            <a:r>
              <a:rPr lang="pt-BR" sz="2200" spc="-30" dirty="0">
                <a:solidFill>
                  <a:srgbClr val="231F20"/>
                </a:solidFill>
                <a:effectLst/>
                <a:latin typeface="Arial Narrow" panose="020B0606020202030204" pitchFamily="34" charset="0"/>
                <a:ea typeface="Calibri" panose="020F0502020204030204" pitchFamily="34" charset="0"/>
              </a:rPr>
              <a:t>o</a:t>
            </a:r>
            <a:r>
              <a:rPr lang="pt-BR" sz="2200" spc="-55" dirty="0">
                <a:solidFill>
                  <a:srgbClr val="231F20"/>
                </a:solidFill>
                <a:effectLst/>
                <a:latin typeface="Arial Narrow" panose="020B0606020202030204" pitchFamily="34" charset="0"/>
                <a:ea typeface="Calibri" panose="020F0502020204030204" pitchFamily="34" charset="0"/>
              </a:rPr>
              <a:t> </a:t>
            </a:r>
            <a:r>
              <a:rPr lang="pt-BR" sz="2200" b="1" spc="-30" dirty="0">
                <a:solidFill>
                  <a:srgbClr val="231F20"/>
                </a:solidFill>
                <a:effectLst/>
                <a:latin typeface="Arial Narrow" panose="020B0606020202030204" pitchFamily="34" charset="0"/>
                <a:ea typeface="Calibri" panose="020F0502020204030204" pitchFamily="34" charset="0"/>
              </a:rPr>
              <a:t>S</a:t>
            </a:r>
            <a:r>
              <a:rPr lang="pt-BR" sz="2200" spc="-30" dirty="0">
                <a:solidFill>
                  <a:srgbClr val="231F20"/>
                </a:solidFill>
                <a:effectLst/>
                <a:latin typeface="Arial Narrow" panose="020B0606020202030204" pitchFamily="34" charset="0"/>
                <a:ea typeface="Calibri" panose="020F0502020204030204" pitchFamily="34" charset="0"/>
              </a:rPr>
              <a:t>,</a:t>
            </a:r>
            <a:r>
              <a:rPr lang="pt-BR" sz="2200" spc="-55" dirty="0">
                <a:solidFill>
                  <a:srgbClr val="231F20"/>
                </a:solidFill>
                <a:effectLst/>
                <a:latin typeface="Arial Narrow" panose="020B0606020202030204" pitchFamily="34" charset="0"/>
                <a:ea typeface="Calibri" panose="020F0502020204030204" pitchFamily="34" charset="0"/>
              </a:rPr>
              <a:t> </a:t>
            </a:r>
            <a:r>
              <a:rPr lang="pt-BR" sz="2200" spc="-30" dirty="0">
                <a:solidFill>
                  <a:srgbClr val="231F20"/>
                </a:solidFill>
                <a:effectLst/>
                <a:latin typeface="Arial Narrow" panose="020B0606020202030204" pitchFamily="34" charset="0"/>
                <a:ea typeface="Calibri" panose="020F0502020204030204" pitchFamily="34" charset="0"/>
              </a:rPr>
              <a:t>o</a:t>
            </a:r>
            <a:r>
              <a:rPr lang="pt-BR" sz="2200" spc="-55" dirty="0">
                <a:solidFill>
                  <a:srgbClr val="231F20"/>
                </a:solidFill>
                <a:effectLst/>
                <a:latin typeface="Arial Narrow" panose="020B0606020202030204" pitchFamily="34" charset="0"/>
                <a:ea typeface="Calibri" panose="020F0502020204030204" pitchFamily="34" charset="0"/>
              </a:rPr>
              <a:t> </a:t>
            </a:r>
            <a:r>
              <a:rPr lang="pt-BR" sz="2200" spc="-30" dirty="0">
                <a:solidFill>
                  <a:srgbClr val="231F20"/>
                </a:solidFill>
                <a:effectLst/>
                <a:latin typeface="Arial Narrow" panose="020B0606020202030204" pitchFamily="34" charset="0"/>
                <a:ea typeface="Calibri" panose="020F0502020204030204" pitchFamily="34" charset="0"/>
              </a:rPr>
              <a:t>polo</a:t>
            </a:r>
            <a:r>
              <a:rPr lang="pt-BR" sz="2200" spc="-55" dirty="0">
                <a:solidFill>
                  <a:srgbClr val="231F20"/>
                </a:solidFill>
                <a:effectLst/>
                <a:latin typeface="Arial Narrow" panose="020B0606020202030204" pitchFamily="34" charset="0"/>
                <a:ea typeface="Calibri" panose="020F0502020204030204" pitchFamily="34" charset="0"/>
              </a:rPr>
              <a:t> </a:t>
            </a:r>
            <a:r>
              <a:rPr lang="pt-BR" sz="2200" spc="-30" dirty="0">
                <a:solidFill>
                  <a:srgbClr val="231F20"/>
                </a:solidFill>
                <a:effectLst/>
                <a:latin typeface="Arial Narrow" panose="020B0606020202030204" pitchFamily="34" charset="0"/>
                <a:ea typeface="Calibri" panose="020F0502020204030204" pitchFamily="34" charset="0"/>
              </a:rPr>
              <a:t>sul</a:t>
            </a:r>
            <a:r>
              <a:rPr lang="pt-BR" sz="2200" spc="-55" dirty="0">
                <a:solidFill>
                  <a:srgbClr val="231F20"/>
                </a:solidFill>
                <a:effectLst/>
                <a:latin typeface="Arial Narrow" panose="020B0606020202030204" pitchFamily="34" charset="0"/>
                <a:ea typeface="Calibri" panose="020F0502020204030204" pitchFamily="34" charset="0"/>
              </a:rPr>
              <a:t> </a:t>
            </a:r>
            <a:r>
              <a:rPr lang="pt-BR" sz="2200" spc="-30" dirty="0">
                <a:solidFill>
                  <a:srgbClr val="231F20"/>
                </a:solidFill>
                <a:effectLst/>
                <a:latin typeface="Arial Narrow" panose="020B0606020202030204" pitchFamily="34" charset="0"/>
                <a:ea typeface="Calibri" panose="020F0502020204030204" pitchFamily="34" charset="0"/>
              </a:rPr>
              <a:t>de</a:t>
            </a:r>
            <a:r>
              <a:rPr lang="pt-BR" sz="2200" spc="-55" dirty="0">
                <a:solidFill>
                  <a:srgbClr val="231F20"/>
                </a:solidFill>
                <a:effectLst/>
                <a:latin typeface="Arial Narrow" panose="020B0606020202030204" pitchFamily="34" charset="0"/>
                <a:ea typeface="Calibri" panose="020F0502020204030204" pitchFamily="34" charset="0"/>
              </a:rPr>
              <a:t> </a:t>
            </a:r>
            <a:r>
              <a:rPr lang="pt-BR" sz="2200" spc="-30" dirty="0">
                <a:solidFill>
                  <a:srgbClr val="231F20"/>
                </a:solidFill>
                <a:effectLst/>
                <a:latin typeface="Arial Narrow" panose="020B0606020202030204" pitchFamily="34" charset="0"/>
                <a:ea typeface="Calibri" panose="020F0502020204030204" pitchFamily="34" charset="0"/>
              </a:rPr>
              <a:t>cada</a:t>
            </a:r>
            <a:r>
              <a:rPr lang="pt-BR" sz="2200" spc="-55" dirty="0">
                <a:solidFill>
                  <a:srgbClr val="231F20"/>
                </a:solidFill>
                <a:effectLst/>
                <a:latin typeface="Arial Narrow" panose="020B0606020202030204" pitchFamily="34" charset="0"/>
                <a:ea typeface="Calibri" panose="020F0502020204030204" pitchFamily="34" charset="0"/>
              </a:rPr>
              <a:t> </a:t>
            </a:r>
            <a:r>
              <a:rPr lang="pt-BR" sz="2200" spc="-30" dirty="0">
                <a:solidFill>
                  <a:srgbClr val="231F20"/>
                </a:solidFill>
                <a:effectLst/>
                <a:latin typeface="Arial Narrow" panose="020B0606020202030204" pitchFamily="34" charset="0"/>
                <a:ea typeface="Calibri" panose="020F0502020204030204" pitchFamily="34" charset="0"/>
              </a:rPr>
              <a:t>uma das</a:t>
            </a:r>
            <a:r>
              <a:rPr lang="pt-BR" sz="2200" spc="-60" dirty="0">
                <a:solidFill>
                  <a:srgbClr val="231F20"/>
                </a:solidFill>
                <a:effectLst/>
                <a:latin typeface="Arial Narrow" panose="020B0606020202030204" pitchFamily="34" charset="0"/>
                <a:ea typeface="Calibri" panose="020F0502020204030204" pitchFamily="34" charset="0"/>
              </a:rPr>
              <a:t> </a:t>
            </a:r>
            <a:r>
              <a:rPr lang="pt-BR" sz="2200" spc="-30" dirty="0">
                <a:solidFill>
                  <a:srgbClr val="231F20"/>
                </a:solidFill>
                <a:effectLst/>
                <a:latin typeface="Arial Narrow" panose="020B0606020202030204" pitchFamily="34" charset="0"/>
                <a:ea typeface="Calibri" panose="020F0502020204030204" pitchFamily="34" charset="0"/>
              </a:rPr>
              <a:t>barras.</a:t>
            </a:r>
            <a:r>
              <a:rPr lang="pt-BR" sz="2200" spc="-55" dirty="0">
                <a:solidFill>
                  <a:srgbClr val="231F20"/>
                </a:solidFill>
                <a:effectLst/>
                <a:latin typeface="Arial Narrow" panose="020B0606020202030204" pitchFamily="34" charset="0"/>
                <a:ea typeface="Calibri" panose="020F0502020204030204" pitchFamily="34" charset="0"/>
              </a:rPr>
              <a:t> </a:t>
            </a:r>
            <a:r>
              <a:rPr lang="pt-BR" sz="2200" spc="-30" dirty="0">
                <a:solidFill>
                  <a:srgbClr val="231F20"/>
                </a:solidFill>
                <a:effectLst/>
                <a:latin typeface="Arial Narrow" panose="020B0606020202030204" pitchFamily="34" charset="0"/>
                <a:ea typeface="Calibri" panose="020F0502020204030204" pitchFamily="34" charset="0"/>
              </a:rPr>
              <a:t>Entre</a:t>
            </a:r>
            <a:r>
              <a:rPr lang="pt-BR" sz="2200" spc="-55" dirty="0">
                <a:solidFill>
                  <a:srgbClr val="231F20"/>
                </a:solidFill>
                <a:effectLst/>
                <a:latin typeface="Arial Narrow" panose="020B0606020202030204" pitchFamily="34" charset="0"/>
                <a:ea typeface="Calibri" panose="020F0502020204030204" pitchFamily="34" charset="0"/>
              </a:rPr>
              <a:t> </a:t>
            </a:r>
            <a:r>
              <a:rPr lang="pt-BR" sz="2200" spc="-30" dirty="0">
                <a:solidFill>
                  <a:srgbClr val="231F20"/>
                </a:solidFill>
                <a:effectLst/>
                <a:latin typeface="Arial Narrow" panose="020B0606020202030204" pitchFamily="34" charset="0"/>
                <a:ea typeface="Calibri" panose="020F0502020204030204" pitchFamily="34" charset="0"/>
              </a:rPr>
              <a:t>os</a:t>
            </a:r>
            <a:r>
              <a:rPr lang="pt-BR" sz="2200" spc="-55" dirty="0">
                <a:solidFill>
                  <a:srgbClr val="231F20"/>
                </a:solidFill>
                <a:effectLst/>
                <a:latin typeface="Arial Narrow" panose="020B0606020202030204" pitchFamily="34" charset="0"/>
                <a:ea typeface="Calibri" panose="020F0502020204030204" pitchFamily="34" charset="0"/>
              </a:rPr>
              <a:t> </a:t>
            </a:r>
            <a:r>
              <a:rPr lang="pt-BR" sz="2200" spc="-30" dirty="0">
                <a:solidFill>
                  <a:srgbClr val="231F20"/>
                </a:solidFill>
                <a:effectLst/>
                <a:latin typeface="Arial Narrow" panose="020B0606020202030204" pitchFamily="34" charset="0"/>
                <a:ea typeface="Calibri" panose="020F0502020204030204" pitchFamily="34" charset="0"/>
              </a:rPr>
              <a:t>imãs</a:t>
            </a:r>
            <a:r>
              <a:rPr lang="pt-BR" sz="2200" spc="-55" dirty="0">
                <a:solidFill>
                  <a:srgbClr val="231F20"/>
                </a:solidFill>
                <a:effectLst/>
                <a:latin typeface="Arial Narrow" panose="020B0606020202030204" pitchFamily="34" charset="0"/>
                <a:ea typeface="Calibri" panose="020F0502020204030204" pitchFamily="34" charset="0"/>
              </a:rPr>
              <a:t> </a:t>
            </a:r>
            <a:r>
              <a:rPr lang="pt-BR" sz="2200" spc="-30" dirty="0">
                <a:solidFill>
                  <a:srgbClr val="231F20"/>
                </a:solidFill>
                <a:effectLst/>
                <a:latin typeface="Arial Narrow" panose="020B0606020202030204" pitchFamily="34" charset="0"/>
                <a:ea typeface="Calibri" panose="020F0502020204030204" pitchFamily="34" charset="0"/>
              </a:rPr>
              <a:t>de</a:t>
            </a:r>
            <a:r>
              <a:rPr lang="pt-BR" sz="2200" spc="-60" dirty="0">
                <a:solidFill>
                  <a:srgbClr val="231F20"/>
                </a:solidFill>
                <a:effectLst/>
                <a:latin typeface="Arial Narrow" panose="020B0606020202030204" pitchFamily="34" charset="0"/>
                <a:ea typeface="Calibri" panose="020F0502020204030204" pitchFamily="34" charset="0"/>
              </a:rPr>
              <a:t> </a:t>
            </a:r>
            <a:r>
              <a:rPr lang="pt-BR" sz="2200" spc="-30" dirty="0">
                <a:solidFill>
                  <a:srgbClr val="231F20"/>
                </a:solidFill>
                <a:effectLst/>
                <a:latin typeface="Arial Narrow" panose="020B0606020202030204" pitchFamily="34" charset="0"/>
                <a:ea typeface="Calibri" panose="020F0502020204030204" pitchFamily="34" charset="0"/>
              </a:rPr>
              <a:t>cada</a:t>
            </a:r>
            <a:r>
              <a:rPr lang="pt-BR" sz="2200" spc="-55" dirty="0">
                <a:solidFill>
                  <a:srgbClr val="231F20"/>
                </a:solidFill>
                <a:effectLst/>
                <a:latin typeface="Arial Narrow" panose="020B0606020202030204" pitchFamily="34" charset="0"/>
                <a:ea typeface="Calibri" panose="020F0502020204030204" pitchFamily="34" charset="0"/>
              </a:rPr>
              <a:t> </a:t>
            </a:r>
            <a:r>
              <a:rPr lang="pt-BR" sz="2200" spc="-30" dirty="0">
                <a:solidFill>
                  <a:srgbClr val="231F20"/>
                </a:solidFill>
                <a:effectLst/>
                <a:latin typeface="Arial Narrow" panose="020B0606020202030204" pitchFamily="34" charset="0"/>
                <a:ea typeface="Calibri" panose="020F0502020204030204" pitchFamily="34" charset="0"/>
              </a:rPr>
              <a:t>um</a:t>
            </a:r>
            <a:r>
              <a:rPr lang="pt-BR" sz="2200" spc="-55" dirty="0">
                <a:solidFill>
                  <a:srgbClr val="231F20"/>
                </a:solidFill>
                <a:effectLst/>
                <a:latin typeface="Arial Narrow" panose="020B0606020202030204" pitchFamily="34" charset="0"/>
                <a:ea typeface="Calibri" panose="020F0502020204030204" pitchFamily="34" charset="0"/>
              </a:rPr>
              <a:t> </a:t>
            </a:r>
            <a:r>
              <a:rPr lang="pt-BR" sz="2200" spc="-30" dirty="0">
                <a:solidFill>
                  <a:srgbClr val="231F20"/>
                </a:solidFill>
                <a:effectLst/>
                <a:latin typeface="Arial Narrow" panose="020B0606020202030204" pitchFamily="34" charset="0"/>
                <a:ea typeface="Calibri" panose="020F0502020204030204" pitchFamily="34" charset="0"/>
              </a:rPr>
              <a:t>dos</a:t>
            </a:r>
            <a:r>
              <a:rPr lang="pt-BR" sz="2200" spc="-55" dirty="0">
                <a:solidFill>
                  <a:srgbClr val="231F20"/>
                </a:solidFill>
                <a:effectLst/>
                <a:latin typeface="Arial Narrow" panose="020B0606020202030204" pitchFamily="34" charset="0"/>
                <a:ea typeface="Calibri" panose="020F0502020204030204" pitchFamily="34" charset="0"/>
              </a:rPr>
              <a:t> </a:t>
            </a:r>
            <a:r>
              <a:rPr lang="pt-BR" sz="2200" spc="-30" dirty="0">
                <a:solidFill>
                  <a:srgbClr val="231F20"/>
                </a:solidFill>
                <a:effectLst/>
                <a:latin typeface="Arial Narrow" panose="020B0606020202030204" pitchFamily="34" charset="0"/>
                <a:ea typeface="Calibri" panose="020F0502020204030204" pitchFamily="34" charset="0"/>
              </a:rPr>
              <a:t>pares</a:t>
            </a:r>
            <a:r>
              <a:rPr lang="pt-BR" sz="2200" spc="-55" dirty="0">
                <a:solidFill>
                  <a:srgbClr val="231F20"/>
                </a:solidFill>
                <a:effectLst/>
                <a:latin typeface="Arial Narrow" panose="020B0606020202030204" pitchFamily="34" charset="0"/>
                <a:ea typeface="Calibri" panose="020F0502020204030204" pitchFamily="34" charset="0"/>
              </a:rPr>
              <a:t> </a:t>
            </a:r>
            <a:r>
              <a:rPr lang="pt-BR" sz="2200" spc="-30" dirty="0">
                <a:solidFill>
                  <a:srgbClr val="231F20"/>
                </a:solidFill>
                <a:effectLst/>
                <a:latin typeface="Arial Narrow" panose="020B0606020202030204" pitchFamily="34" charset="0"/>
                <a:ea typeface="Calibri" panose="020F0502020204030204" pitchFamily="34" charset="0"/>
              </a:rPr>
              <a:t>anteriores </a:t>
            </a:r>
            <a:r>
              <a:rPr lang="pt-BR" sz="2200" spc="-10" dirty="0">
                <a:solidFill>
                  <a:srgbClr val="231F20"/>
                </a:solidFill>
                <a:effectLst/>
                <a:latin typeface="Arial Narrow" panose="020B0606020202030204" pitchFamily="34" charset="0"/>
                <a:ea typeface="Calibri" panose="020F0502020204030204" pitchFamily="34" charset="0"/>
              </a:rPr>
              <a:t>(a),</a:t>
            </a:r>
            <a:r>
              <a:rPr lang="pt-BR" sz="2200" spc="-135" dirty="0">
                <a:solidFill>
                  <a:srgbClr val="231F20"/>
                </a:solidFill>
                <a:effectLst/>
                <a:latin typeface="Arial Narrow" panose="020B0606020202030204" pitchFamily="34" charset="0"/>
                <a:ea typeface="Calibri" panose="020F0502020204030204" pitchFamily="34" charset="0"/>
              </a:rPr>
              <a:t> </a:t>
            </a:r>
            <a:r>
              <a:rPr lang="pt-BR" sz="2200" spc="-10" dirty="0">
                <a:solidFill>
                  <a:srgbClr val="231F20"/>
                </a:solidFill>
                <a:effectLst/>
                <a:latin typeface="Arial Narrow" panose="020B0606020202030204" pitchFamily="34" charset="0"/>
                <a:ea typeface="Calibri" panose="020F0502020204030204" pitchFamily="34" charset="0"/>
              </a:rPr>
              <a:t>(b)</a:t>
            </a:r>
            <a:r>
              <a:rPr lang="pt-BR" sz="2200" spc="-135" dirty="0">
                <a:solidFill>
                  <a:srgbClr val="231F20"/>
                </a:solidFill>
                <a:effectLst/>
                <a:latin typeface="Arial Narrow" panose="020B0606020202030204" pitchFamily="34" charset="0"/>
                <a:ea typeface="Calibri" panose="020F0502020204030204" pitchFamily="34" charset="0"/>
              </a:rPr>
              <a:t> </a:t>
            </a:r>
            <a:r>
              <a:rPr lang="pt-BR" sz="2200" spc="-10" dirty="0">
                <a:solidFill>
                  <a:srgbClr val="231F20"/>
                </a:solidFill>
                <a:effectLst/>
                <a:latin typeface="Arial Narrow" panose="020B0606020202030204" pitchFamily="34" charset="0"/>
                <a:ea typeface="Calibri" panose="020F0502020204030204" pitchFamily="34" charset="0"/>
              </a:rPr>
              <a:t>e</a:t>
            </a:r>
            <a:r>
              <a:rPr lang="pt-BR" sz="2200" spc="-135" dirty="0">
                <a:solidFill>
                  <a:srgbClr val="231F20"/>
                </a:solidFill>
                <a:effectLst/>
                <a:latin typeface="Arial Narrow" panose="020B0606020202030204" pitchFamily="34" charset="0"/>
                <a:ea typeface="Calibri" panose="020F0502020204030204" pitchFamily="34" charset="0"/>
              </a:rPr>
              <a:t> </a:t>
            </a:r>
            <a:r>
              <a:rPr lang="pt-BR" sz="2200" spc="-10" dirty="0">
                <a:solidFill>
                  <a:srgbClr val="231F20"/>
                </a:solidFill>
                <a:effectLst/>
                <a:latin typeface="Arial Narrow" panose="020B0606020202030204" pitchFamily="34" charset="0"/>
                <a:ea typeface="Calibri" panose="020F0502020204030204" pitchFamily="34" charset="0"/>
              </a:rPr>
              <a:t>(c)</a:t>
            </a:r>
            <a:r>
              <a:rPr lang="pt-BR" sz="2200" spc="-135" dirty="0">
                <a:solidFill>
                  <a:srgbClr val="231F20"/>
                </a:solidFill>
                <a:effectLst/>
                <a:latin typeface="Arial Narrow" panose="020B0606020202030204" pitchFamily="34" charset="0"/>
                <a:ea typeface="Calibri" panose="020F0502020204030204" pitchFamily="34" charset="0"/>
              </a:rPr>
              <a:t> </a:t>
            </a:r>
            <a:r>
              <a:rPr lang="pt-BR" sz="2200" spc="-10" dirty="0">
                <a:solidFill>
                  <a:srgbClr val="231F20"/>
                </a:solidFill>
                <a:effectLst/>
                <a:latin typeface="Arial Narrow" panose="020B0606020202030204" pitchFamily="34" charset="0"/>
                <a:ea typeface="Calibri" panose="020F0502020204030204" pitchFamily="34" charset="0"/>
              </a:rPr>
              <a:t>ocorrerão,</a:t>
            </a:r>
            <a:r>
              <a:rPr lang="pt-BR" sz="2200" spc="-135" dirty="0">
                <a:solidFill>
                  <a:srgbClr val="231F20"/>
                </a:solidFill>
                <a:effectLst/>
                <a:latin typeface="Arial Narrow" panose="020B0606020202030204" pitchFamily="34" charset="0"/>
                <a:ea typeface="Calibri" panose="020F0502020204030204" pitchFamily="34" charset="0"/>
              </a:rPr>
              <a:t> </a:t>
            </a:r>
            <a:r>
              <a:rPr lang="pt-BR" sz="2200" spc="-10" dirty="0">
                <a:solidFill>
                  <a:srgbClr val="231F20"/>
                </a:solidFill>
                <a:effectLst/>
                <a:latin typeface="Arial Narrow" panose="020B0606020202030204" pitchFamily="34" charset="0"/>
                <a:ea typeface="Calibri" panose="020F0502020204030204" pitchFamily="34" charset="0"/>
              </a:rPr>
              <a:t>respectivamente,</a:t>
            </a:r>
            <a:r>
              <a:rPr lang="pt-BR" sz="2200" spc="-135" dirty="0">
                <a:solidFill>
                  <a:srgbClr val="231F20"/>
                </a:solidFill>
                <a:effectLst/>
                <a:latin typeface="Arial Narrow" panose="020B0606020202030204" pitchFamily="34" charset="0"/>
                <a:ea typeface="Calibri" panose="020F0502020204030204" pitchFamily="34" charset="0"/>
              </a:rPr>
              <a:t> </a:t>
            </a:r>
            <a:r>
              <a:rPr lang="pt-BR" sz="2200" spc="-10" dirty="0">
                <a:solidFill>
                  <a:srgbClr val="231F20"/>
                </a:solidFill>
                <a:effectLst/>
                <a:latin typeface="Arial Narrow" panose="020B0606020202030204" pitchFamily="34" charset="0"/>
                <a:ea typeface="Calibri" panose="020F0502020204030204" pitchFamily="34" charset="0"/>
              </a:rPr>
              <a:t>forças</a:t>
            </a:r>
            <a:r>
              <a:rPr lang="pt-BR" sz="2200" spc="-135" dirty="0">
                <a:solidFill>
                  <a:srgbClr val="231F20"/>
                </a:solidFill>
                <a:effectLst/>
                <a:latin typeface="Arial Narrow" panose="020B0606020202030204" pitchFamily="34" charset="0"/>
                <a:ea typeface="Calibri" panose="020F0502020204030204" pitchFamily="34" charset="0"/>
              </a:rPr>
              <a:t> </a:t>
            </a:r>
            <a:r>
              <a:rPr lang="pt-BR" sz="2200" spc="-10" dirty="0">
                <a:solidFill>
                  <a:srgbClr val="231F20"/>
                </a:solidFill>
                <a:effectLst/>
                <a:latin typeface="Arial Narrow" panose="020B0606020202030204" pitchFamily="34" charset="0"/>
                <a:ea typeface="Calibri" panose="020F0502020204030204" pitchFamily="34" charset="0"/>
              </a:rPr>
              <a:t>de:</a:t>
            </a:r>
            <a:endParaRPr lang="pt-BR" sz="2200" dirty="0">
              <a:effectLst/>
              <a:latin typeface="Arial Narrow" panose="020B0606020202030204" pitchFamily="34" charset="0"/>
              <a:ea typeface="Calibri" panose="020F0502020204030204" pitchFamily="34" charset="0"/>
            </a:endParaRPr>
          </a:p>
          <a:p>
            <a:pPr fontAlgn="auto">
              <a:spcBef>
                <a:spcPts val="450"/>
              </a:spcBef>
              <a:tabLst>
                <a:tab pos="401955" algn="l"/>
              </a:tabLst>
            </a:pPr>
            <a:r>
              <a:rPr lang="pt-BR" sz="2200" spc="-20" dirty="0">
                <a:solidFill>
                  <a:srgbClr val="231F20"/>
                </a:solidFill>
                <a:effectLst/>
                <a:latin typeface="Arial Narrow" panose="020B0606020202030204" pitchFamily="34" charset="0"/>
                <a:ea typeface="Calibri" panose="020F0502020204030204" pitchFamily="34" charset="0"/>
              </a:rPr>
              <a:t>(A) atração,</a:t>
            </a:r>
            <a:r>
              <a:rPr lang="pt-BR" sz="2200" spc="-125" dirty="0">
                <a:solidFill>
                  <a:srgbClr val="231F20"/>
                </a:solidFill>
                <a:effectLst/>
                <a:latin typeface="Arial Narrow" panose="020B0606020202030204" pitchFamily="34" charset="0"/>
                <a:ea typeface="Calibri" panose="020F0502020204030204" pitchFamily="34" charset="0"/>
              </a:rPr>
              <a:t> </a:t>
            </a:r>
            <a:r>
              <a:rPr lang="pt-BR" sz="2200" spc="-20" dirty="0">
                <a:solidFill>
                  <a:srgbClr val="231F20"/>
                </a:solidFill>
                <a:effectLst/>
                <a:latin typeface="Arial Narrow" panose="020B0606020202030204" pitchFamily="34" charset="0"/>
                <a:ea typeface="Calibri" panose="020F0502020204030204" pitchFamily="34" charset="0"/>
              </a:rPr>
              <a:t>repulsão,</a:t>
            </a:r>
            <a:r>
              <a:rPr lang="pt-BR" sz="2200" spc="-125" dirty="0">
                <a:solidFill>
                  <a:srgbClr val="231F20"/>
                </a:solidFill>
                <a:effectLst/>
                <a:latin typeface="Arial Narrow" panose="020B0606020202030204" pitchFamily="34" charset="0"/>
                <a:ea typeface="Calibri" panose="020F0502020204030204" pitchFamily="34" charset="0"/>
              </a:rPr>
              <a:t> </a:t>
            </a:r>
            <a:r>
              <a:rPr lang="pt-BR" sz="2200" spc="-20" dirty="0">
                <a:solidFill>
                  <a:srgbClr val="231F20"/>
                </a:solidFill>
                <a:effectLst/>
                <a:latin typeface="Arial Narrow" panose="020B0606020202030204" pitchFamily="34" charset="0"/>
                <a:ea typeface="Calibri" panose="020F0502020204030204" pitchFamily="34" charset="0"/>
              </a:rPr>
              <a:t>repulsão.</a:t>
            </a:r>
            <a:endParaRPr lang="pt-BR" sz="2200" dirty="0">
              <a:effectLst/>
              <a:latin typeface="Arial Narrow" panose="020B0606020202030204" pitchFamily="34" charset="0"/>
              <a:ea typeface="Calibri" panose="020F0502020204030204" pitchFamily="34" charset="0"/>
            </a:endParaRPr>
          </a:p>
          <a:p>
            <a:pPr fontAlgn="auto">
              <a:spcBef>
                <a:spcPts val="255"/>
              </a:spcBef>
              <a:tabLst>
                <a:tab pos="391795" algn="l"/>
              </a:tabLst>
            </a:pPr>
            <a:r>
              <a:rPr lang="pt-BR" sz="2200" spc="-20" dirty="0">
                <a:solidFill>
                  <a:srgbClr val="231F20"/>
                </a:solidFill>
                <a:effectLst/>
                <a:latin typeface="Arial Narrow" panose="020B0606020202030204" pitchFamily="34" charset="0"/>
                <a:ea typeface="Calibri" panose="020F0502020204030204" pitchFamily="34" charset="0"/>
              </a:rPr>
              <a:t>(B) atração,</a:t>
            </a:r>
            <a:r>
              <a:rPr lang="pt-BR" sz="2200" spc="-125" dirty="0">
                <a:solidFill>
                  <a:srgbClr val="231F20"/>
                </a:solidFill>
                <a:effectLst/>
                <a:latin typeface="Arial Narrow" panose="020B0606020202030204" pitchFamily="34" charset="0"/>
                <a:ea typeface="Calibri" panose="020F0502020204030204" pitchFamily="34" charset="0"/>
              </a:rPr>
              <a:t> </a:t>
            </a:r>
            <a:r>
              <a:rPr lang="pt-BR" sz="2200" spc="-20" dirty="0">
                <a:solidFill>
                  <a:srgbClr val="231F20"/>
                </a:solidFill>
                <a:effectLst/>
                <a:latin typeface="Arial Narrow" panose="020B0606020202030204" pitchFamily="34" charset="0"/>
                <a:ea typeface="Calibri" panose="020F0502020204030204" pitchFamily="34" charset="0"/>
              </a:rPr>
              <a:t>atração,</a:t>
            </a:r>
            <a:r>
              <a:rPr lang="pt-BR" sz="2200" spc="-125" dirty="0">
                <a:solidFill>
                  <a:srgbClr val="231F20"/>
                </a:solidFill>
                <a:effectLst/>
                <a:latin typeface="Arial Narrow" panose="020B0606020202030204" pitchFamily="34" charset="0"/>
                <a:ea typeface="Calibri" panose="020F0502020204030204" pitchFamily="34" charset="0"/>
              </a:rPr>
              <a:t> </a:t>
            </a:r>
            <a:r>
              <a:rPr lang="pt-BR" sz="2200" spc="-20" dirty="0">
                <a:solidFill>
                  <a:srgbClr val="231F20"/>
                </a:solidFill>
                <a:effectLst/>
                <a:latin typeface="Arial Narrow" panose="020B0606020202030204" pitchFamily="34" charset="0"/>
                <a:ea typeface="Calibri" panose="020F0502020204030204" pitchFamily="34" charset="0"/>
              </a:rPr>
              <a:t>repulsão.</a:t>
            </a:r>
            <a:endParaRPr lang="pt-BR" sz="2200" dirty="0">
              <a:effectLst/>
              <a:latin typeface="Arial Narrow" panose="020B0606020202030204" pitchFamily="34" charset="0"/>
              <a:ea typeface="Calibri" panose="020F0502020204030204" pitchFamily="34" charset="0"/>
            </a:endParaRPr>
          </a:p>
          <a:p>
            <a:pPr fontAlgn="auto">
              <a:spcBef>
                <a:spcPts val="255"/>
              </a:spcBef>
              <a:tabLst>
                <a:tab pos="396875" algn="l"/>
              </a:tabLst>
            </a:pPr>
            <a:r>
              <a:rPr lang="pt-BR" sz="2200" spc="-20" dirty="0">
                <a:solidFill>
                  <a:srgbClr val="231F20"/>
                </a:solidFill>
                <a:effectLst/>
                <a:latin typeface="Arial Narrow" panose="020B0606020202030204" pitchFamily="34" charset="0"/>
                <a:ea typeface="Calibri" panose="020F0502020204030204" pitchFamily="34" charset="0"/>
              </a:rPr>
              <a:t>(C) atração,</a:t>
            </a:r>
            <a:r>
              <a:rPr lang="pt-BR" sz="2200" spc="-125" dirty="0">
                <a:solidFill>
                  <a:srgbClr val="231F20"/>
                </a:solidFill>
                <a:effectLst/>
                <a:latin typeface="Arial Narrow" panose="020B0606020202030204" pitchFamily="34" charset="0"/>
                <a:ea typeface="Calibri" panose="020F0502020204030204" pitchFamily="34" charset="0"/>
              </a:rPr>
              <a:t> </a:t>
            </a:r>
            <a:r>
              <a:rPr lang="pt-BR" sz="2200" spc="-20" dirty="0">
                <a:solidFill>
                  <a:srgbClr val="231F20"/>
                </a:solidFill>
                <a:effectLst/>
                <a:latin typeface="Arial Narrow" panose="020B0606020202030204" pitchFamily="34" charset="0"/>
                <a:ea typeface="Calibri" panose="020F0502020204030204" pitchFamily="34" charset="0"/>
              </a:rPr>
              <a:t>repulsão,</a:t>
            </a:r>
            <a:r>
              <a:rPr lang="pt-BR" sz="2200" spc="-125" dirty="0">
                <a:solidFill>
                  <a:srgbClr val="231F20"/>
                </a:solidFill>
                <a:effectLst/>
                <a:latin typeface="Arial Narrow" panose="020B0606020202030204" pitchFamily="34" charset="0"/>
                <a:ea typeface="Calibri" panose="020F0502020204030204" pitchFamily="34" charset="0"/>
              </a:rPr>
              <a:t> </a:t>
            </a:r>
            <a:r>
              <a:rPr lang="pt-BR" sz="2200" spc="-20" dirty="0">
                <a:solidFill>
                  <a:srgbClr val="231F20"/>
                </a:solidFill>
                <a:effectLst/>
                <a:latin typeface="Arial Narrow" panose="020B0606020202030204" pitchFamily="34" charset="0"/>
                <a:ea typeface="Calibri" panose="020F0502020204030204" pitchFamily="34" charset="0"/>
              </a:rPr>
              <a:t>atração.</a:t>
            </a:r>
            <a:endParaRPr lang="pt-BR" sz="2200" dirty="0">
              <a:effectLst/>
              <a:latin typeface="Arial Narrow" panose="020B0606020202030204" pitchFamily="34" charset="0"/>
              <a:ea typeface="Calibri" panose="020F0502020204030204" pitchFamily="34" charset="0"/>
            </a:endParaRPr>
          </a:p>
          <a:p>
            <a:pPr fontAlgn="auto">
              <a:spcBef>
                <a:spcPts val="255"/>
              </a:spcBef>
              <a:tabLst>
                <a:tab pos="405130" algn="l"/>
              </a:tabLst>
            </a:pPr>
            <a:r>
              <a:rPr lang="pt-BR" sz="2200" spc="-20" dirty="0">
                <a:solidFill>
                  <a:srgbClr val="231F20"/>
                </a:solidFill>
                <a:effectLst/>
                <a:latin typeface="Arial Narrow" panose="020B0606020202030204" pitchFamily="34" charset="0"/>
                <a:ea typeface="Calibri" panose="020F0502020204030204" pitchFamily="34" charset="0"/>
              </a:rPr>
              <a:t>(D) repulsão,</a:t>
            </a:r>
            <a:r>
              <a:rPr lang="pt-BR" sz="2200" spc="-125" dirty="0">
                <a:solidFill>
                  <a:srgbClr val="231F20"/>
                </a:solidFill>
                <a:effectLst/>
                <a:latin typeface="Arial Narrow" panose="020B0606020202030204" pitchFamily="34" charset="0"/>
                <a:ea typeface="Calibri" panose="020F0502020204030204" pitchFamily="34" charset="0"/>
              </a:rPr>
              <a:t> </a:t>
            </a:r>
            <a:r>
              <a:rPr lang="pt-BR" sz="2200" spc="-20" dirty="0">
                <a:solidFill>
                  <a:srgbClr val="231F20"/>
                </a:solidFill>
                <a:effectLst/>
                <a:latin typeface="Arial Narrow" panose="020B0606020202030204" pitchFamily="34" charset="0"/>
                <a:ea typeface="Calibri" panose="020F0502020204030204" pitchFamily="34" charset="0"/>
              </a:rPr>
              <a:t>repulsão,</a:t>
            </a:r>
            <a:r>
              <a:rPr lang="pt-BR" sz="2200" spc="-125" dirty="0">
                <a:solidFill>
                  <a:srgbClr val="231F20"/>
                </a:solidFill>
                <a:effectLst/>
                <a:latin typeface="Arial Narrow" panose="020B0606020202030204" pitchFamily="34" charset="0"/>
                <a:ea typeface="Calibri" panose="020F0502020204030204" pitchFamily="34" charset="0"/>
              </a:rPr>
              <a:t> </a:t>
            </a:r>
            <a:r>
              <a:rPr lang="pt-BR" sz="2200" spc="-20" dirty="0">
                <a:solidFill>
                  <a:srgbClr val="231F20"/>
                </a:solidFill>
                <a:effectLst/>
                <a:latin typeface="Arial Narrow" panose="020B0606020202030204" pitchFamily="34" charset="0"/>
                <a:ea typeface="Calibri" panose="020F0502020204030204" pitchFamily="34" charset="0"/>
              </a:rPr>
              <a:t>atração.</a:t>
            </a:r>
            <a:endParaRPr lang="pt-BR" sz="2200" dirty="0">
              <a:effectLst/>
              <a:latin typeface="Arial Narrow" panose="020B0606020202030204" pitchFamily="34" charset="0"/>
              <a:ea typeface="Calibri" panose="020F0502020204030204" pitchFamily="34" charset="0"/>
            </a:endParaRPr>
          </a:p>
          <a:p>
            <a:pPr marR="55880" algn="just" fontAlgn="auto">
              <a:lnSpc>
                <a:spcPct val="97000"/>
              </a:lnSpc>
              <a:spcBef>
                <a:spcPts val="280"/>
              </a:spcBef>
              <a:spcAft>
                <a:spcPts val="0"/>
              </a:spcAft>
              <a:tabLst>
                <a:tab pos="411480" algn="l"/>
                <a:tab pos="412750" algn="l"/>
              </a:tabLst>
            </a:pPr>
            <a:r>
              <a:rPr lang="pt-BR" sz="2200" spc="-20" dirty="0">
                <a:solidFill>
                  <a:srgbClr val="231F20"/>
                </a:solidFill>
                <a:effectLst/>
                <a:latin typeface="Arial Narrow" panose="020B0606020202030204" pitchFamily="34" charset="0"/>
                <a:ea typeface="Calibri" panose="020F0502020204030204" pitchFamily="34" charset="0"/>
              </a:rPr>
              <a:t>(E) repulsão,</a:t>
            </a:r>
            <a:r>
              <a:rPr lang="pt-BR" sz="2200" spc="-140" dirty="0">
                <a:solidFill>
                  <a:srgbClr val="231F20"/>
                </a:solidFill>
                <a:effectLst/>
                <a:latin typeface="Arial Narrow" panose="020B0606020202030204" pitchFamily="34" charset="0"/>
                <a:ea typeface="Calibri" panose="020F0502020204030204" pitchFamily="34" charset="0"/>
              </a:rPr>
              <a:t> </a:t>
            </a:r>
            <a:r>
              <a:rPr lang="pt-BR" sz="2200" spc="-20" dirty="0">
                <a:solidFill>
                  <a:srgbClr val="231F20"/>
                </a:solidFill>
                <a:effectLst/>
                <a:latin typeface="Arial Narrow" panose="020B0606020202030204" pitchFamily="34" charset="0"/>
                <a:ea typeface="Calibri" panose="020F0502020204030204" pitchFamily="34" charset="0"/>
              </a:rPr>
              <a:t>atração,</a:t>
            </a:r>
            <a:r>
              <a:rPr lang="pt-BR" sz="2200" spc="-140" dirty="0">
                <a:solidFill>
                  <a:srgbClr val="231F20"/>
                </a:solidFill>
                <a:effectLst/>
                <a:latin typeface="Arial Narrow" panose="020B0606020202030204" pitchFamily="34" charset="0"/>
                <a:ea typeface="Calibri" panose="020F0502020204030204" pitchFamily="34" charset="0"/>
              </a:rPr>
              <a:t> </a:t>
            </a:r>
            <a:r>
              <a:rPr lang="pt-BR" sz="2200" spc="-20" dirty="0">
                <a:solidFill>
                  <a:srgbClr val="231F20"/>
                </a:solidFill>
                <a:effectLst/>
                <a:latin typeface="Arial Narrow" panose="020B0606020202030204" pitchFamily="34" charset="0"/>
                <a:ea typeface="Calibri" panose="020F0502020204030204" pitchFamily="34" charset="0"/>
              </a:rPr>
              <a:t>atração.</a:t>
            </a:r>
            <a:endParaRPr lang="pt-BR" sz="2200" dirty="0">
              <a:effectLst/>
              <a:latin typeface="Arial Narrow" panose="020B0606020202030204" pitchFamily="34" charset="0"/>
              <a:ea typeface="Calibri" panose="020F0502020204030204" pitchFamily="34" charset="0"/>
            </a:endParaRPr>
          </a:p>
        </p:txBody>
      </p:sp>
      <p:sp>
        <p:nvSpPr>
          <p:cNvPr id="9" name="Retângulo 8">
            <a:extLst>
              <a:ext uri="{FF2B5EF4-FFF2-40B4-BE49-F238E27FC236}">
                <a16:creationId xmlns:a16="http://schemas.microsoft.com/office/drawing/2014/main" id="{28DECA7C-9707-3ADA-4CB3-50DE982E180D}"/>
              </a:ext>
            </a:extLst>
          </p:cNvPr>
          <p:cNvSpPr/>
          <p:nvPr/>
        </p:nvSpPr>
        <p:spPr>
          <a:xfrm>
            <a:off x="6293224" y="4285129"/>
            <a:ext cx="5788809" cy="2501153"/>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pt-BR"/>
          </a:p>
        </p:txBody>
      </p:sp>
      <p:sp>
        <p:nvSpPr>
          <p:cNvPr id="10" name="Smiley 9">
            <a:extLst>
              <a:ext uri="{FF2B5EF4-FFF2-40B4-BE49-F238E27FC236}">
                <a16:creationId xmlns:a16="http://schemas.microsoft.com/office/drawing/2014/main" id="{AFE82141-F1C1-5CE1-DF6D-78612E8038A3}"/>
              </a:ext>
            </a:extLst>
          </p:cNvPr>
          <p:cNvSpPr/>
          <p:nvPr/>
        </p:nvSpPr>
        <p:spPr>
          <a:xfrm>
            <a:off x="6400801" y="4380169"/>
            <a:ext cx="358588" cy="389055"/>
          </a:xfrm>
          <a:prstGeom prst="smileyFac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236391183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2ECD5C-4F14-5968-96E7-9ACB48051EC4}"/>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E66F7828-AB0E-6937-B548-4CD297094805}"/>
              </a:ext>
            </a:extLst>
          </p:cNvPr>
          <p:cNvPicPr>
            <a:picLocks noChangeAspect="1"/>
          </p:cNvPicPr>
          <p:nvPr/>
        </p:nvPicPr>
        <p:blipFill>
          <a:blip r:embed="rId2"/>
          <a:stretch>
            <a:fillRect/>
          </a:stretch>
        </p:blipFill>
        <p:spPr>
          <a:xfrm>
            <a:off x="907154" y="595536"/>
            <a:ext cx="4547874" cy="964322"/>
          </a:xfrm>
          <a:prstGeom prst="rect">
            <a:avLst/>
          </a:prstGeom>
        </p:spPr>
      </p:pic>
      <p:sp>
        <p:nvSpPr>
          <p:cNvPr id="4" name="CaixaDeTexto 3">
            <a:extLst>
              <a:ext uri="{FF2B5EF4-FFF2-40B4-BE49-F238E27FC236}">
                <a16:creationId xmlns:a16="http://schemas.microsoft.com/office/drawing/2014/main" id="{C6A26E1A-67E2-083F-335E-EC2DB553C164}"/>
              </a:ext>
            </a:extLst>
          </p:cNvPr>
          <p:cNvSpPr txBox="1"/>
          <p:nvPr/>
        </p:nvSpPr>
        <p:spPr>
          <a:xfrm>
            <a:off x="0" y="2311603"/>
            <a:ext cx="6096000" cy="3477875"/>
          </a:xfrm>
          <a:prstGeom prst="rect">
            <a:avLst/>
          </a:prstGeom>
          <a:noFill/>
        </p:spPr>
        <p:txBody>
          <a:bodyPr wrap="square">
            <a:spAutoFit/>
          </a:bodyPr>
          <a:lstStyle/>
          <a:p>
            <a:pPr indent="228600" algn="just"/>
            <a:r>
              <a:rPr lang="pt-BR" sz="2200" dirty="0">
                <a:effectLst/>
                <a:latin typeface="Arial Narrow" panose="020B0606020202030204" pitchFamily="34" charset="0"/>
                <a:ea typeface="Calibri" panose="020F0502020204030204" pitchFamily="34" charset="0"/>
              </a:rPr>
              <a:t>Leia o texto.</a:t>
            </a:r>
          </a:p>
          <a:p>
            <a:pPr indent="228600" algn="just"/>
            <a:r>
              <a:rPr lang="pt-BR" sz="2200" dirty="0">
                <a:effectLst/>
                <a:latin typeface="Arial Narrow" panose="020B0606020202030204" pitchFamily="34" charset="0"/>
                <a:ea typeface="Calibri" panose="020F0502020204030204" pitchFamily="34" charset="0"/>
              </a:rPr>
              <a:t>Texto II</a:t>
            </a:r>
          </a:p>
          <a:p>
            <a:pPr indent="228600" algn="just"/>
            <a:r>
              <a:rPr lang="pt-BR" sz="2200" b="1" dirty="0">
                <a:effectLst/>
                <a:latin typeface="Arial Narrow" panose="020B0606020202030204" pitchFamily="34" charset="0"/>
                <a:ea typeface="Calibri" panose="020F0502020204030204" pitchFamily="34" charset="0"/>
              </a:rPr>
              <a:t>Campos magnéticos</a:t>
            </a:r>
            <a:endParaRPr lang="pt-BR" sz="2200" dirty="0">
              <a:effectLst/>
              <a:latin typeface="Arial Narrow" panose="020B0606020202030204" pitchFamily="34" charset="0"/>
              <a:ea typeface="Calibri" panose="020F0502020204030204" pitchFamily="34" charset="0"/>
            </a:endParaRPr>
          </a:p>
          <a:p>
            <a:pPr indent="228600" algn="just"/>
            <a:r>
              <a:rPr lang="pt-BR" sz="2200" dirty="0">
                <a:effectLst/>
                <a:latin typeface="Arial Narrow" panose="020B0606020202030204" pitchFamily="34" charset="0"/>
                <a:ea typeface="Calibri" panose="020F0502020204030204" pitchFamily="34" charset="0"/>
              </a:rPr>
              <a:t> </a:t>
            </a:r>
          </a:p>
          <a:p>
            <a:pPr indent="228600" algn="just"/>
            <a:r>
              <a:rPr lang="pt-BR" sz="2200" dirty="0">
                <a:effectLst/>
                <a:latin typeface="Arial Narrow" panose="020B0606020202030204" pitchFamily="34" charset="0"/>
                <a:ea typeface="Calibri" panose="020F0502020204030204" pitchFamily="34" charset="0"/>
              </a:rPr>
              <a:t>Estudante, podemos começar com a pergunta:</a:t>
            </a:r>
          </a:p>
          <a:p>
            <a:pPr indent="228600" algn="just"/>
            <a:r>
              <a:rPr lang="pt-BR" sz="2200" dirty="0">
                <a:effectLst/>
                <a:latin typeface="Arial Narrow" panose="020B0606020202030204" pitchFamily="34" charset="0"/>
                <a:ea typeface="Calibri" panose="020F0502020204030204" pitchFamily="34" charset="0"/>
              </a:rPr>
              <a:t>O que é um campo magnético?</a:t>
            </a:r>
          </a:p>
          <a:p>
            <a:pPr indent="228600" algn="just"/>
            <a:r>
              <a:rPr lang="pt-BR" sz="2200" dirty="0">
                <a:effectLst/>
                <a:latin typeface="Arial Narrow" panose="020B0606020202030204" pitchFamily="34" charset="0"/>
                <a:ea typeface="Calibri" panose="020F0502020204030204" pitchFamily="34" charset="0"/>
              </a:rPr>
              <a:t>Consegues responder? Imaginar?</a:t>
            </a:r>
          </a:p>
          <a:p>
            <a:pPr indent="228600" algn="just"/>
            <a:r>
              <a:rPr lang="pt-BR" sz="2200" dirty="0">
                <a:effectLst/>
                <a:latin typeface="Arial Narrow" panose="020B0606020202030204" pitchFamily="34" charset="0"/>
                <a:ea typeface="Calibri" panose="020F0502020204030204" pitchFamily="34" charset="0"/>
              </a:rPr>
              <a:t>Pois bem.</a:t>
            </a:r>
          </a:p>
          <a:p>
            <a:pPr indent="228600" algn="just"/>
            <a:r>
              <a:rPr lang="pt-BR" sz="2200" dirty="0">
                <a:effectLst/>
                <a:latin typeface="Arial Narrow" panose="020B0606020202030204" pitchFamily="34" charset="0"/>
                <a:ea typeface="Calibri" panose="020F0502020204030204" pitchFamily="34" charset="0"/>
              </a:rPr>
              <a:t> </a:t>
            </a:r>
          </a:p>
          <a:p>
            <a:pPr indent="228600" algn="just"/>
            <a:r>
              <a:rPr lang="pt-BR" sz="2200" dirty="0">
                <a:effectLst/>
                <a:latin typeface="Arial Narrow" panose="020B0606020202030204" pitchFamily="34" charset="0"/>
                <a:ea typeface="Calibri" panose="020F0502020204030204" pitchFamily="34" charset="0"/>
              </a:rPr>
              <a:t>Observe a figura a seguir.</a:t>
            </a:r>
          </a:p>
        </p:txBody>
      </p:sp>
      <p:pic>
        <p:nvPicPr>
          <p:cNvPr id="5" name="Imagem 4">
            <a:extLst>
              <a:ext uri="{FF2B5EF4-FFF2-40B4-BE49-F238E27FC236}">
                <a16:creationId xmlns:a16="http://schemas.microsoft.com/office/drawing/2014/main" id="{1FD490D8-0D59-6900-DE2A-BBF6C3ED8258}"/>
              </a:ext>
            </a:extLst>
          </p:cNvPr>
          <p:cNvPicPr>
            <a:picLocks noChangeAspect="1"/>
          </p:cNvPicPr>
          <p:nvPr/>
        </p:nvPicPr>
        <p:blipFill>
          <a:blip r:embed="rId3"/>
          <a:stretch>
            <a:fillRect/>
          </a:stretch>
        </p:blipFill>
        <p:spPr>
          <a:xfrm>
            <a:off x="6265794" y="673248"/>
            <a:ext cx="5937709" cy="4122870"/>
          </a:xfrm>
          <a:prstGeom prst="rect">
            <a:avLst/>
          </a:prstGeom>
        </p:spPr>
      </p:pic>
      <p:sp>
        <p:nvSpPr>
          <p:cNvPr id="7" name="CaixaDeTexto 6">
            <a:extLst>
              <a:ext uri="{FF2B5EF4-FFF2-40B4-BE49-F238E27FC236}">
                <a16:creationId xmlns:a16="http://schemas.microsoft.com/office/drawing/2014/main" id="{AD3C1F0D-FB18-96CD-D0C1-3CF04EF0B00E}"/>
              </a:ext>
            </a:extLst>
          </p:cNvPr>
          <p:cNvSpPr txBox="1"/>
          <p:nvPr/>
        </p:nvSpPr>
        <p:spPr>
          <a:xfrm>
            <a:off x="6265794" y="5143147"/>
            <a:ext cx="5469006" cy="430887"/>
          </a:xfrm>
          <a:prstGeom prst="rect">
            <a:avLst/>
          </a:prstGeom>
          <a:noFill/>
        </p:spPr>
        <p:txBody>
          <a:bodyPr wrap="square">
            <a:spAutoFit/>
          </a:bodyPr>
          <a:lstStyle/>
          <a:p>
            <a:pPr indent="228600" algn="just"/>
            <a:r>
              <a:rPr lang="pt-BR" sz="2200" dirty="0">
                <a:effectLst/>
                <a:latin typeface="Arial Narrow" panose="020B0606020202030204" pitchFamily="34" charset="0"/>
                <a:ea typeface="Calibri" panose="020F0502020204030204" pitchFamily="34" charset="0"/>
              </a:rPr>
              <a:t>Olha o espaço destinado a uma sala ou quarto.</a:t>
            </a:r>
          </a:p>
        </p:txBody>
      </p:sp>
    </p:spTree>
    <p:extLst>
      <p:ext uri="{BB962C8B-B14F-4D97-AF65-F5344CB8AC3E}">
        <p14:creationId xmlns:p14="http://schemas.microsoft.com/office/powerpoint/2010/main" val="270721785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864955-418F-DD9F-B356-41F9E18134D8}"/>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22BB55B4-5311-82EC-AB8B-80D16DAA8F43}"/>
              </a:ext>
            </a:extLst>
          </p:cNvPr>
          <p:cNvPicPr>
            <a:picLocks noChangeAspect="1"/>
          </p:cNvPicPr>
          <p:nvPr/>
        </p:nvPicPr>
        <p:blipFill>
          <a:blip r:embed="rId2"/>
          <a:stretch>
            <a:fillRect/>
          </a:stretch>
        </p:blipFill>
        <p:spPr>
          <a:xfrm>
            <a:off x="256026" y="1568824"/>
            <a:ext cx="4336294" cy="2402541"/>
          </a:xfrm>
          <a:prstGeom prst="rect">
            <a:avLst/>
          </a:prstGeom>
        </p:spPr>
      </p:pic>
      <p:sp>
        <p:nvSpPr>
          <p:cNvPr id="3" name="CaixaDeTexto 2">
            <a:extLst>
              <a:ext uri="{FF2B5EF4-FFF2-40B4-BE49-F238E27FC236}">
                <a16:creationId xmlns:a16="http://schemas.microsoft.com/office/drawing/2014/main" id="{206EBCFD-583C-62D6-B987-DC35D236F0E5}"/>
              </a:ext>
            </a:extLst>
          </p:cNvPr>
          <p:cNvSpPr txBox="1"/>
          <p:nvPr/>
        </p:nvSpPr>
        <p:spPr>
          <a:xfrm>
            <a:off x="0" y="625167"/>
            <a:ext cx="5469006" cy="769441"/>
          </a:xfrm>
          <a:prstGeom prst="rect">
            <a:avLst/>
          </a:prstGeom>
          <a:noFill/>
        </p:spPr>
        <p:txBody>
          <a:bodyPr wrap="square">
            <a:spAutoFit/>
          </a:bodyPr>
          <a:lstStyle/>
          <a:p>
            <a:pPr indent="228600" algn="just"/>
            <a:r>
              <a:rPr lang="pt-BR" sz="2200" dirty="0">
                <a:effectLst/>
                <a:latin typeface="Arial Narrow" panose="020B0606020202030204" pitchFamily="34" charset="0"/>
                <a:ea typeface="Calibri" panose="020F0502020204030204" pitchFamily="34" charset="0"/>
              </a:rPr>
              <a:t>Olha o espaço destinado a uma sala ou quarto.</a:t>
            </a:r>
          </a:p>
          <a:p>
            <a:pPr indent="228600" algn="just"/>
            <a:r>
              <a:rPr lang="pt-BR" sz="2200" dirty="0">
                <a:effectLst/>
                <a:latin typeface="Arial Narrow" panose="020B0606020202030204" pitchFamily="34" charset="0"/>
                <a:ea typeface="Calibri" panose="020F0502020204030204" pitchFamily="34" charset="0"/>
              </a:rPr>
              <a:t>E agora, o que vês?</a:t>
            </a:r>
          </a:p>
        </p:txBody>
      </p:sp>
      <p:pic>
        <p:nvPicPr>
          <p:cNvPr id="4" name="Imagem 3">
            <a:extLst>
              <a:ext uri="{FF2B5EF4-FFF2-40B4-BE49-F238E27FC236}">
                <a16:creationId xmlns:a16="http://schemas.microsoft.com/office/drawing/2014/main" id="{7A7CACBA-EE66-A78F-4834-71B48C04A11E}"/>
              </a:ext>
            </a:extLst>
          </p:cNvPr>
          <p:cNvPicPr>
            <a:picLocks noChangeAspect="1"/>
          </p:cNvPicPr>
          <p:nvPr/>
        </p:nvPicPr>
        <p:blipFill>
          <a:blip r:embed="rId3"/>
          <a:stretch>
            <a:fillRect/>
          </a:stretch>
        </p:blipFill>
        <p:spPr>
          <a:xfrm>
            <a:off x="2100131" y="4229398"/>
            <a:ext cx="3825538" cy="2119555"/>
          </a:xfrm>
          <a:prstGeom prst="rect">
            <a:avLst/>
          </a:prstGeom>
        </p:spPr>
      </p:pic>
      <p:sp>
        <p:nvSpPr>
          <p:cNvPr id="6" name="CaixaDeTexto 5">
            <a:extLst>
              <a:ext uri="{FF2B5EF4-FFF2-40B4-BE49-F238E27FC236}">
                <a16:creationId xmlns:a16="http://schemas.microsoft.com/office/drawing/2014/main" id="{485AF09E-3085-7AB9-595D-EC9772ADBAC9}"/>
              </a:ext>
            </a:extLst>
          </p:cNvPr>
          <p:cNvSpPr txBox="1"/>
          <p:nvPr/>
        </p:nvSpPr>
        <p:spPr>
          <a:xfrm>
            <a:off x="6096000" y="645494"/>
            <a:ext cx="5746376" cy="1446550"/>
          </a:xfrm>
          <a:prstGeom prst="rect">
            <a:avLst/>
          </a:prstGeom>
          <a:noFill/>
        </p:spPr>
        <p:txBody>
          <a:bodyPr wrap="square">
            <a:spAutoFit/>
          </a:bodyPr>
          <a:lstStyle/>
          <a:p>
            <a:pPr indent="228600" algn="just"/>
            <a:r>
              <a:rPr lang="pt-BR" sz="2200" dirty="0">
                <a:effectLst/>
                <a:latin typeface="Arial Narrow" panose="020B0606020202030204" pitchFamily="34" charset="0"/>
                <a:ea typeface="Calibri" panose="020F0502020204030204" pitchFamily="34" charset="0"/>
              </a:rPr>
              <a:t>O primeiro, um campo de futebol e, o segundo, uma quadra polivalente onde se pratica o basquetebol. Concordas? Ambos os exemplos citados representam campos específicos. </a:t>
            </a:r>
          </a:p>
        </p:txBody>
      </p:sp>
      <p:sp>
        <p:nvSpPr>
          <p:cNvPr id="8" name="CaixaDeTexto 7">
            <a:extLst>
              <a:ext uri="{FF2B5EF4-FFF2-40B4-BE49-F238E27FC236}">
                <a16:creationId xmlns:a16="http://schemas.microsoft.com/office/drawing/2014/main" id="{BC8C2658-7101-7870-9207-66FD3BEC33F4}"/>
              </a:ext>
            </a:extLst>
          </p:cNvPr>
          <p:cNvSpPr txBox="1"/>
          <p:nvPr/>
        </p:nvSpPr>
        <p:spPr>
          <a:xfrm>
            <a:off x="-80685" y="6348953"/>
            <a:ext cx="6096000" cy="276999"/>
          </a:xfrm>
          <a:prstGeom prst="rect">
            <a:avLst/>
          </a:prstGeom>
          <a:noFill/>
        </p:spPr>
        <p:txBody>
          <a:bodyPr wrap="square">
            <a:spAutoFit/>
          </a:bodyPr>
          <a:lstStyle/>
          <a:p>
            <a:pPr indent="228600" algn="r"/>
            <a:r>
              <a:rPr lang="pt-BR" sz="1200" dirty="0">
                <a:effectLst/>
                <a:latin typeface="Arial Narrow" panose="020B0606020202030204" pitchFamily="34" charset="0"/>
                <a:ea typeface="Calibri" panose="020F0502020204030204" pitchFamily="34" charset="0"/>
              </a:rPr>
              <a:t>Imagem IA</a:t>
            </a:r>
            <a:endParaRPr lang="pt-BR" sz="1200" dirty="0">
              <a:effectLst/>
              <a:latin typeface="Calibri" panose="020F0502020204030204" pitchFamily="34" charset="0"/>
              <a:ea typeface="Calibri" panose="020F0502020204030204" pitchFamily="34" charset="0"/>
            </a:endParaRPr>
          </a:p>
        </p:txBody>
      </p:sp>
      <p:sp>
        <p:nvSpPr>
          <p:cNvPr id="10" name="CaixaDeTexto 9">
            <a:extLst>
              <a:ext uri="{FF2B5EF4-FFF2-40B4-BE49-F238E27FC236}">
                <a16:creationId xmlns:a16="http://schemas.microsoft.com/office/drawing/2014/main" id="{BD86CDEA-5848-0A9B-775D-0265D129FE19}"/>
              </a:ext>
            </a:extLst>
          </p:cNvPr>
          <p:cNvSpPr txBox="1"/>
          <p:nvPr/>
        </p:nvSpPr>
        <p:spPr>
          <a:xfrm>
            <a:off x="6176687" y="2092044"/>
            <a:ext cx="5836022" cy="4493538"/>
          </a:xfrm>
          <a:prstGeom prst="rect">
            <a:avLst/>
          </a:prstGeom>
          <a:noFill/>
        </p:spPr>
        <p:txBody>
          <a:bodyPr wrap="square">
            <a:spAutoFit/>
          </a:bodyPr>
          <a:lstStyle/>
          <a:p>
            <a:pPr indent="228600" algn="just"/>
            <a:r>
              <a:rPr lang="pt-BR" sz="2200" dirty="0">
                <a:effectLst/>
                <a:latin typeface="Arial Narrow" panose="020B0606020202030204" pitchFamily="34" charset="0"/>
                <a:ea typeface="Calibri" panose="020F0502020204030204" pitchFamily="34" charset="0"/>
              </a:rPr>
              <a:t>Pode-se dizer que um campo é uma região do espaço onde as coisas “acontecem”. Como o campo de futebol, a quadra de basquete, a sala de visitas etc. </a:t>
            </a:r>
          </a:p>
          <a:p>
            <a:pPr indent="228600" algn="just"/>
            <a:r>
              <a:rPr lang="pt-BR" sz="2200" dirty="0">
                <a:effectLst/>
                <a:latin typeface="Arial Narrow" panose="020B0606020202030204" pitchFamily="34" charset="0"/>
                <a:ea typeface="Calibri" panose="020F0502020204030204" pitchFamily="34" charset="0"/>
              </a:rPr>
              <a:t>Falando então sobre campo magnético, vale lembrar do campo elétrico que quando estudado, percebemos que era a região onde ocorria as manifestações elétricas. Lembras disso? Uma carga geradora de um campo elétrico influenciava eletricamente outras cargas uma vez colocadas dentro de seu campo? Essa influência poderia ser de atração quando a carga “visitante” de prova tinha o sinal contrário da carga geradora do campo e repulsão quando se apresentava com o mesmo sinal.</a:t>
            </a:r>
          </a:p>
        </p:txBody>
      </p:sp>
    </p:spTree>
    <p:extLst>
      <p:ext uri="{BB962C8B-B14F-4D97-AF65-F5344CB8AC3E}">
        <p14:creationId xmlns:p14="http://schemas.microsoft.com/office/powerpoint/2010/main" val="295166902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1867E9-DFF8-11AC-76C3-CEDBF12A10A9}"/>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9A958C78-E69C-3ADB-91D5-9545BA70ABD7}"/>
              </a:ext>
            </a:extLst>
          </p:cNvPr>
          <p:cNvPicPr>
            <a:picLocks noChangeAspect="1"/>
          </p:cNvPicPr>
          <p:nvPr/>
        </p:nvPicPr>
        <p:blipFill>
          <a:blip r:embed="rId2"/>
          <a:stretch>
            <a:fillRect/>
          </a:stretch>
        </p:blipFill>
        <p:spPr>
          <a:xfrm>
            <a:off x="69583" y="696595"/>
            <a:ext cx="5883542" cy="3894455"/>
          </a:xfrm>
          <a:prstGeom prst="rect">
            <a:avLst/>
          </a:prstGeom>
        </p:spPr>
      </p:pic>
      <p:pic>
        <p:nvPicPr>
          <p:cNvPr id="3" name="Imagem 2">
            <a:extLst>
              <a:ext uri="{FF2B5EF4-FFF2-40B4-BE49-F238E27FC236}">
                <a16:creationId xmlns:a16="http://schemas.microsoft.com/office/drawing/2014/main" id="{D6992586-B29B-C418-D889-29D2ED046D45}"/>
              </a:ext>
            </a:extLst>
          </p:cNvPr>
          <p:cNvPicPr>
            <a:picLocks noChangeAspect="1"/>
          </p:cNvPicPr>
          <p:nvPr/>
        </p:nvPicPr>
        <p:blipFill>
          <a:blip r:embed="rId3"/>
          <a:stretch>
            <a:fillRect/>
          </a:stretch>
        </p:blipFill>
        <p:spPr>
          <a:xfrm>
            <a:off x="6153837" y="696595"/>
            <a:ext cx="6038163" cy="3434715"/>
          </a:xfrm>
          <a:prstGeom prst="rect">
            <a:avLst/>
          </a:prstGeom>
        </p:spPr>
      </p:pic>
      <p:sp>
        <p:nvSpPr>
          <p:cNvPr id="4" name="Retângulo 3">
            <a:extLst>
              <a:ext uri="{FF2B5EF4-FFF2-40B4-BE49-F238E27FC236}">
                <a16:creationId xmlns:a16="http://schemas.microsoft.com/office/drawing/2014/main" id="{A5E04144-5DF1-5C5F-4E44-2865B2C7473E}"/>
              </a:ext>
            </a:extLst>
          </p:cNvPr>
          <p:cNvSpPr/>
          <p:nvPr/>
        </p:nvSpPr>
        <p:spPr>
          <a:xfrm>
            <a:off x="209550" y="4676775"/>
            <a:ext cx="11801475" cy="2047875"/>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pt-BR"/>
          </a:p>
        </p:txBody>
      </p:sp>
      <p:sp>
        <p:nvSpPr>
          <p:cNvPr id="5" name="Smiley 4">
            <a:extLst>
              <a:ext uri="{FF2B5EF4-FFF2-40B4-BE49-F238E27FC236}">
                <a16:creationId xmlns:a16="http://schemas.microsoft.com/office/drawing/2014/main" id="{0690A0C6-8E33-831C-E3B6-FA196B613697}"/>
              </a:ext>
            </a:extLst>
          </p:cNvPr>
          <p:cNvSpPr/>
          <p:nvPr/>
        </p:nvSpPr>
        <p:spPr>
          <a:xfrm flipH="1">
            <a:off x="285749" y="4724400"/>
            <a:ext cx="295275" cy="295275"/>
          </a:xfrm>
          <a:prstGeom prst="smileyFace">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236789210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FB7FA3-3C2E-C7A2-4A0E-EE1D5C8B1875}"/>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CB14AF7A-95F0-CD11-EA64-95BE9A785813}"/>
              </a:ext>
            </a:extLst>
          </p:cNvPr>
          <p:cNvSpPr txBox="1"/>
          <p:nvPr/>
        </p:nvSpPr>
        <p:spPr>
          <a:xfrm>
            <a:off x="0" y="593289"/>
            <a:ext cx="5895975" cy="3816429"/>
          </a:xfrm>
          <a:prstGeom prst="rect">
            <a:avLst/>
          </a:prstGeom>
          <a:noFill/>
        </p:spPr>
        <p:txBody>
          <a:bodyPr wrap="square">
            <a:spAutoFit/>
          </a:bodyPr>
          <a:lstStyle/>
          <a:p>
            <a:pPr indent="228600" algn="just"/>
            <a:r>
              <a:rPr lang="pt-BR" sz="2200" dirty="0">
                <a:effectLst/>
                <a:latin typeface="Arial Narrow" panose="020B0606020202030204" pitchFamily="34" charset="0"/>
                <a:ea typeface="Calibri" panose="020F0502020204030204" pitchFamily="34" charset="0"/>
              </a:rPr>
              <a:t>Enfim, o que é campo magnético? Podemos então, admitir que o </a:t>
            </a:r>
            <a:r>
              <a:rPr lang="pt-BR" sz="2200" b="1" dirty="0">
                <a:effectLst/>
                <a:latin typeface="Arial Narrow" panose="020B0606020202030204" pitchFamily="34" charset="0"/>
                <a:ea typeface="Calibri" panose="020F0502020204030204" pitchFamily="34" charset="0"/>
              </a:rPr>
              <a:t>campo magnético</a:t>
            </a:r>
            <a:r>
              <a:rPr lang="pt-BR" sz="2200" dirty="0">
                <a:effectLst/>
                <a:latin typeface="Arial Narrow" panose="020B0606020202030204" pitchFamily="34" charset="0"/>
                <a:ea typeface="Calibri" panose="020F0502020204030204" pitchFamily="34" charset="0"/>
              </a:rPr>
              <a:t> é uma região do espaço onde cargas elétricas em movimento (como uma corrente elétrica) ou materiais magnéticos (como ímãs) sofrem a ação de uma </a:t>
            </a:r>
            <a:r>
              <a:rPr lang="pt-BR" sz="2200" b="1" dirty="0">
                <a:effectLst/>
                <a:latin typeface="Arial Narrow" panose="020B0606020202030204" pitchFamily="34" charset="0"/>
                <a:ea typeface="Calibri" panose="020F0502020204030204" pitchFamily="34" charset="0"/>
              </a:rPr>
              <a:t>força magnética</a:t>
            </a:r>
            <a:r>
              <a:rPr lang="pt-BR" sz="2200" dirty="0">
                <a:effectLst/>
                <a:latin typeface="Arial Narrow" panose="020B0606020202030204" pitchFamily="34" charset="0"/>
                <a:ea typeface="Calibri" panose="020F0502020204030204" pitchFamily="34" charset="0"/>
              </a:rPr>
              <a:t>.</a:t>
            </a:r>
          </a:p>
          <a:p>
            <a:pPr indent="228600" algn="just"/>
            <a:r>
              <a:rPr lang="pt-BR" sz="2200" dirty="0">
                <a:effectLst/>
                <a:latin typeface="Arial Narrow" panose="020B0606020202030204" pitchFamily="34" charset="0"/>
                <a:ea typeface="Calibri" panose="020F0502020204030204" pitchFamily="34" charset="0"/>
              </a:rPr>
              <a:t>Para entender de forma simples, pense nele como um "campo de forças" invisível que dita como o magnetismo atua ao redor de um objeto.</a:t>
            </a:r>
          </a:p>
          <a:p>
            <a:r>
              <a:rPr lang="pt-BR" sz="2200" dirty="0">
                <a:effectLst/>
                <a:latin typeface="Arial Narrow" panose="020B0606020202030204" pitchFamily="34" charset="0"/>
                <a:ea typeface="Calibri" panose="020F0502020204030204" pitchFamily="34" charset="0"/>
                <a:cs typeface="Calibri" panose="020F0502020204030204" pitchFamily="34" charset="0"/>
              </a:rPr>
              <a:t>Embora seja invisível a olho nu, podemos visualizá-lo utilizando linhas imaginárias chamadas </a:t>
            </a:r>
            <a:r>
              <a:rPr lang="pt-BR" sz="2200" b="1" dirty="0">
                <a:effectLst/>
                <a:latin typeface="Arial Narrow" panose="020B0606020202030204" pitchFamily="34" charset="0"/>
                <a:ea typeface="Calibri" panose="020F0502020204030204" pitchFamily="34" charset="0"/>
                <a:cs typeface="Calibri" panose="020F0502020204030204" pitchFamily="34" charset="0"/>
              </a:rPr>
              <a:t>linhas de indução</a:t>
            </a:r>
            <a:r>
              <a:rPr lang="pt-BR" sz="2200" dirty="0">
                <a:effectLst/>
                <a:latin typeface="Arial Narrow" panose="020B0606020202030204" pitchFamily="34" charset="0"/>
                <a:ea typeface="Calibri" panose="020F0502020204030204" pitchFamily="34" charset="0"/>
                <a:cs typeface="Calibri" panose="020F0502020204030204" pitchFamily="34" charset="0"/>
              </a:rPr>
              <a:t> (ou linhas de campo). </a:t>
            </a:r>
            <a:endParaRPr lang="pt-BR" sz="2200" dirty="0">
              <a:latin typeface="Arial Narrow" panose="020B0606020202030204" pitchFamily="34" charset="0"/>
            </a:endParaRPr>
          </a:p>
        </p:txBody>
      </p:sp>
      <p:pic>
        <p:nvPicPr>
          <p:cNvPr id="4" name="Imagem 3">
            <a:extLst>
              <a:ext uri="{FF2B5EF4-FFF2-40B4-BE49-F238E27FC236}">
                <a16:creationId xmlns:a16="http://schemas.microsoft.com/office/drawing/2014/main" id="{723474A9-A0AA-1D17-B791-A73BCFCDBEBB}"/>
              </a:ext>
            </a:extLst>
          </p:cNvPr>
          <p:cNvPicPr>
            <a:picLocks noChangeAspect="1"/>
          </p:cNvPicPr>
          <p:nvPr/>
        </p:nvPicPr>
        <p:blipFill>
          <a:blip r:embed="rId2"/>
          <a:stretch>
            <a:fillRect/>
          </a:stretch>
        </p:blipFill>
        <p:spPr>
          <a:xfrm>
            <a:off x="721995" y="4409718"/>
            <a:ext cx="4297680" cy="2312620"/>
          </a:xfrm>
          <a:prstGeom prst="rect">
            <a:avLst/>
          </a:prstGeom>
        </p:spPr>
      </p:pic>
      <p:sp>
        <p:nvSpPr>
          <p:cNvPr id="6" name="CaixaDeTexto 5">
            <a:extLst>
              <a:ext uri="{FF2B5EF4-FFF2-40B4-BE49-F238E27FC236}">
                <a16:creationId xmlns:a16="http://schemas.microsoft.com/office/drawing/2014/main" id="{65A16502-556C-7BF4-572E-615A83678B7F}"/>
              </a:ext>
            </a:extLst>
          </p:cNvPr>
          <p:cNvSpPr txBox="1"/>
          <p:nvPr/>
        </p:nvSpPr>
        <p:spPr>
          <a:xfrm>
            <a:off x="6296027" y="593289"/>
            <a:ext cx="5743573" cy="1446550"/>
          </a:xfrm>
          <a:prstGeom prst="rect">
            <a:avLst/>
          </a:prstGeom>
          <a:noFill/>
        </p:spPr>
        <p:txBody>
          <a:bodyPr wrap="square">
            <a:spAutoFit/>
          </a:bodyPr>
          <a:lstStyle/>
          <a:p>
            <a:pPr indent="228600" algn="just"/>
            <a:r>
              <a:rPr lang="pt-BR" sz="2200" b="1" dirty="0">
                <a:effectLst/>
                <a:latin typeface="Arial Narrow" panose="020B0606020202030204" pitchFamily="34" charset="0"/>
                <a:ea typeface="Calibri" panose="020F0502020204030204" pitchFamily="34" charset="0"/>
              </a:rPr>
              <a:t>Características das linhas de campo:</a:t>
            </a:r>
            <a:endParaRPr lang="pt-BR" sz="2200" dirty="0">
              <a:effectLst/>
              <a:latin typeface="Arial Narrow" panose="020B0606020202030204" pitchFamily="34" charset="0"/>
              <a:ea typeface="Calibri" panose="020F0502020204030204" pitchFamily="34" charset="0"/>
            </a:endParaRPr>
          </a:p>
          <a:p>
            <a:pPr indent="228600" algn="just"/>
            <a:r>
              <a:rPr lang="pt-BR" sz="2200" dirty="0">
                <a:effectLst/>
                <a:latin typeface="Arial Narrow" panose="020B0606020202030204" pitchFamily="34" charset="0"/>
                <a:ea typeface="Calibri" panose="020F0502020204030204" pitchFamily="34" charset="0"/>
              </a:rPr>
              <a:t> </a:t>
            </a:r>
          </a:p>
          <a:p>
            <a:pPr indent="228600" algn="just"/>
            <a:r>
              <a:rPr lang="pt-BR" sz="2200" dirty="0">
                <a:effectLst/>
                <a:latin typeface="Arial Narrow" panose="020B0606020202030204" pitchFamily="34" charset="0"/>
                <a:ea typeface="Calibri" panose="020F0502020204030204" pitchFamily="34" charset="0"/>
              </a:rPr>
              <a:t>Essas linhas, por convenção, saem do polo norte e entram no polo sul (externamente ao ímã).</a:t>
            </a:r>
          </a:p>
        </p:txBody>
      </p:sp>
      <p:pic>
        <p:nvPicPr>
          <p:cNvPr id="7" name="Imagem 6">
            <a:extLst>
              <a:ext uri="{FF2B5EF4-FFF2-40B4-BE49-F238E27FC236}">
                <a16:creationId xmlns:a16="http://schemas.microsoft.com/office/drawing/2014/main" id="{D1EE8A16-FAB4-BFFD-4B6C-7EC328EA8CB3}"/>
              </a:ext>
            </a:extLst>
          </p:cNvPr>
          <p:cNvPicPr>
            <a:picLocks noChangeAspect="1"/>
          </p:cNvPicPr>
          <p:nvPr/>
        </p:nvPicPr>
        <p:blipFill>
          <a:blip r:embed="rId3"/>
          <a:stretch>
            <a:fillRect/>
          </a:stretch>
        </p:blipFill>
        <p:spPr>
          <a:xfrm>
            <a:off x="6948310" y="2039839"/>
            <a:ext cx="4286603" cy="2282190"/>
          </a:xfrm>
          <a:prstGeom prst="rect">
            <a:avLst/>
          </a:prstGeom>
        </p:spPr>
      </p:pic>
      <p:sp>
        <p:nvSpPr>
          <p:cNvPr id="9" name="CaixaDeTexto 8">
            <a:extLst>
              <a:ext uri="{FF2B5EF4-FFF2-40B4-BE49-F238E27FC236}">
                <a16:creationId xmlns:a16="http://schemas.microsoft.com/office/drawing/2014/main" id="{7AA7502A-5039-3F37-B024-81F38C400A21}"/>
              </a:ext>
            </a:extLst>
          </p:cNvPr>
          <p:cNvSpPr txBox="1"/>
          <p:nvPr/>
        </p:nvSpPr>
        <p:spPr>
          <a:xfrm>
            <a:off x="6219825" y="4322029"/>
            <a:ext cx="5895975" cy="430887"/>
          </a:xfrm>
          <a:prstGeom prst="rect">
            <a:avLst/>
          </a:prstGeom>
          <a:noFill/>
        </p:spPr>
        <p:txBody>
          <a:bodyPr wrap="square">
            <a:spAutoFit/>
          </a:bodyPr>
          <a:lstStyle/>
          <a:p>
            <a:pPr indent="228600" algn="just"/>
            <a:r>
              <a:rPr lang="pt-BR" sz="2200" dirty="0">
                <a:effectLst/>
                <a:latin typeface="Arial Narrow" panose="020B0606020202030204" pitchFamily="34" charset="0"/>
                <a:ea typeface="Calibri" panose="020F0502020204030204" pitchFamily="34" charset="0"/>
              </a:rPr>
              <a:t>E, vão do polo Sul ao polo Norte (internamente)</a:t>
            </a:r>
            <a:endParaRPr lang="pt-BR" sz="2200" dirty="0">
              <a:effectLst/>
              <a:latin typeface="Calibri" panose="020F0502020204030204" pitchFamily="34" charset="0"/>
              <a:ea typeface="Calibri" panose="020F0502020204030204" pitchFamily="34" charset="0"/>
            </a:endParaRPr>
          </a:p>
        </p:txBody>
      </p:sp>
      <p:pic>
        <p:nvPicPr>
          <p:cNvPr id="10" name="Imagem 9">
            <a:extLst>
              <a:ext uri="{FF2B5EF4-FFF2-40B4-BE49-F238E27FC236}">
                <a16:creationId xmlns:a16="http://schemas.microsoft.com/office/drawing/2014/main" id="{08DB465E-318A-C160-2000-3F3669893128}"/>
              </a:ext>
            </a:extLst>
          </p:cNvPr>
          <p:cNvPicPr>
            <a:picLocks noChangeAspect="1"/>
          </p:cNvPicPr>
          <p:nvPr/>
        </p:nvPicPr>
        <p:blipFill>
          <a:blip r:embed="rId4"/>
          <a:stretch>
            <a:fillRect/>
          </a:stretch>
        </p:blipFill>
        <p:spPr>
          <a:xfrm>
            <a:off x="6296027" y="5143321"/>
            <a:ext cx="5391150" cy="1480895"/>
          </a:xfrm>
          <a:prstGeom prst="rect">
            <a:avLst/>
          </a:prstGeom>
        </p:spPr>
      </p:pic>
    </p:spTree>
    <p:extLst>
      <p:ext uri="{BB962C8B-B14F-4D97-AF65-F5344CB8AC3E}">
        <p14:creationId xmlns:p14="http://schemas.microsoft.com/office/powerpoint/2010/main" val="380442242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15D45E-EC50-5502-8A23-FB5BB9705C25}"/>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78843545-186E-7796-79F2-14EAB4227502}"/>
              </a:ext>
            </a:extLst>
          </p:cNvPr>
          <p:cNvSpPr txBox="1"/>
          <p:nvPr/>
        </p:nvSpPr>
        <p:spPr>
          <a:xfrm>
            <a:off x="-114300" y="667435"/>
            <a:ext cx="6096000" cy="769441"/>
          </a:xfrm>
          <a:prstGeom prst="rect">
            <a:avLst/>
          </a:prstGeom>
          <a:noFill/>
        </p:spPr>
        <p:txBody>
          <a:bodyPr wrap="square">
            <a:spAutoFit/>
          </a:bodyPr>
          <a:lstStyle/>
          <a:p>
            <a:pPr indent="228600" algn="just"/>
            <a:r>
              <a:rPr lang="pt-BR" sz="2200" dirty="0">
                <a:effectLst/>
                <a:latin typeface="Arial Narrow" panose="020B0606020202030204" pitchFamily="34" charset="0"/>
                <a:ea typeface="Calibri" panose="020F0502020204030204" pitchFamily="34" charset="0"/>
              </a:rPr>
              <a:t>Elas são sempre </a:t>
            </a:r>
            <a:r>
              <a:rPr lang="pt-BR" sz="2200" b="1" dirty="0">
                <a:effectLst/>
                <a:latin typeface="Arial Narrow" panose="020B0606020202030204" pitchFamily="34" charset="0"/>
                <a:ea typeface="Calibri" panose="020F0502020204030204" pitchFamily="34" charset="0"/>
              </a:rPr>
              <a:t>fechadas</a:t>
            </a:r>
            <a:r>
              <a:rPr lang="pt-BR" sz="2200" dirty="0">
                <a:effectLst/>
                <a:latin typeface="Arial Narrow" panose="020B0606020202030204" pitchFamily="34" charset="0"/>
                <a:ea typeface="Calibri" panose="020F0502020204030204" pitchFamily="34" charset="0"/>
              </a:rPr>
              <a:t>. </a:t>
            </a:r>
          </a:p>
          <a:p>
            <a:pPr indent="228600" algn="just"/>
            <a:r>
              <a:rPr lang="pt-BR" sz="2200" dirty="0">
                <a:effectLst/>
                <a:latin typeface="Arial Narrow" panose="020B0606020202030204" pitchFamily="34" charset="0"/>
                <a:ea typeface="Calibri" panose="020F0502020204030204" pitchFamily="34" charset="0"/>
              </a:rPr>
              <a:t>Enfim,</a:t>
            </a:r>
          </a:p>
        </p:txBody>
      </p:sp>
      <p:pic>
        <p:nvPicPr>
          <p:cNvPr id="4" name="Imagem 3">
            <a:extLst>
              <a:ext uri="{FF2B5EF4-FFF2-40B4-BE49-F238E27FC236}">
                <a16:creationId xmlns:a16="http://schemas.microsoft.com/office/drawing/2014/main" id="{D2080787-C6BC-88E5-5EF5-1D809B19E9D4}"/>
              </a:ext>
            </a:extLst>
          </p:cNvPr>
          <p:cNvPicPr>
            <a:picLocks noChangeAspect="1"/>
          </p:cNvPicPr>
          <p:nvPr/>
        </p:nvPicPr>
        <p:blipFill>
          <a:blip r:embed="rId2"/>
          <a:stretch>
            <a:fillRect/>
          </a:stretch>
        </p:blipFill>
        <p:spPr>
          <a:xfrm>
            <a:off x="105728" y="1514474"/>
            <a:ext cx="5873934" cy="2743201"/>
          </a:xfrm>
          <a:prstGeom prst="rect">
            <a:avLst/>
          </a:prstGeom>
        </p:spPr>
      </p:pic>
      <p:sp>
        <p:nvSpPr>
          <p:cNvPr id="6" name="CaixaDeTexto 5">
            <a:extLst>
              <a:ext uri="{FF2B5EF4-FFF2-40B4-BE49-F238E27FC236}">
                <a16:creationId xmlns:a16="http://schemas.microsoft.com/office/drawing/2014/main" id="{F5E1CE45-3215-C99D-145D-56FD1603CC6B}"/>
              </a:ext>
            </a:extLst>
          </p:cNvPr>
          <p:cNvSpPr txBox="1"/>
          <p:nvPr/>
        </p:nvSpPr>
        <p:spPr>
          <a:xfrm>
            <a:off x="6258878" y="762416"/>
            <a:ext cx="5704522" cy="2123658"/>
          </a:xfrm>
          <a:prstGeom prst="rect">
            <a:avLst/>
          </a:prstGeom>
          <a:noFill/>
        </p:spPr>
        <p:txBody>
          <a:bodyPr wrap="square">
            <a:spAutoFit/>
          </a:bodyPr>
          <a:lstStyle/>
          <a:p>
            <a:pPr indent="228600" algn="just"/>
            <a:r>
              <a:rPr lang="pt-BR" sz="2200" dirty="0">
                <a:effectLst/>
                <a:latin typeface="Arial Narrow" panose="020B0606020202030204" pitchFamily="34" charset="0"/>
                <a:ea typeface="Calibri" panose="020F0502020204030204" pitchFamily="34" charset="0"/>
              </a:rPr>
              <a:t>Uma curiosidade é que, quando uma corrente elétrica atravessa um fio reto, espira circular e até mesmo um solenóide, cria ao redor do fio um campo de natureza magnética, ou seja, ele adquire as propriedades de um ímã. </a:t>
            </a:r>
          </a:p>
          <a:p>
            <a:pPr indent="228600" algn="just"/>
            <a:r>
              <a:rPr lang="pt-BR" sz="2200" dirty="0">
                <a:effectLst/>
                <a:latin typeface="Arial Narrow" panose="020B0606020202030204" pitchFamily="34" charset="0"/>
                <a:ea typeface="Calibri" panose="020F0502020204030204" pitchFamily="34" charset="0"/>
              </a:rPr>
              <a:t>Explicando por partes. Pode ser!</a:t>
            </a:r>
          </a:p>
        </p:txBody>
      </p:sp>
      <p:sp>
        <p:nvSpPr>
          <p:cNvPr id="7" name="CaixaDeTexto 6">
            <a:extLst>
              <a:ext uri="{FF2B5EF4-FFF2-40B4-BE49-F238E27FC236}">
                <a16:creationId xmlns:a16="http://schemas.microsoft.com/office/drawing/2014/main" id="{126C7BAE-314F-993C-9987-73904AA9D0A5}"/>
              </a:ext>
            </a:extLst>
          </p:cNvPr>
          <p:cNvSpPr txBox="1"/>
          <p:nvPr/>
        </p:nvSpPr>
        <p:spPr>
          <a:xfrm>
            <a:off x="105728" y="4620251"/>
            <a:ext cx="6153150" cy="1446550"/>
          </a:xfrm>
          <a:prstGeom prst="rect">
            <a:avLst/>
          </a:prstGeom>
          <a:noFill/>
        </p:spPr>
        <p:txBody>
          <a:bodyPr wrap="square">
            <a:spAutoFit/>
          </a:bodyPr>
          <a:lstStyle/>
          <a:p>
            <a:pPr indent="228600" algn="just"/>
            <a:r>
              <a:rPr lang="pt-BR" sz="2200" dirty="0">
                <a:effectLst/>
                <a:latin typeface="Arial Narrow" panose="020B0606020202030204" pitchFamily="34" charset="0"/>
                <a:ea typeface="Calibri" panose="020F0502020204030204" pitchFamily="34" charset="0"/>
              </a:rPr>
              <a:t>Quanto mais próximas as linhas estiverem umas das outras, mais intenso é o campo magnético naquela região (por isso a força é maior perto dos polos).</a:t>
            </a:r>
          </a:p>
          <a:p>
            <a:pPr indent="228600" algn="just"/>
            <a:r>
              <a:rPr lang="pt-BR" sz="2200" dirty="0">
                <a:effectLst/>
                <a:latin typeface="Arial Narrow" panose="020B0606020202030204" pitchFamily="34" charset="0"/>
                <a:ea typeface="Calibri" panose="020F0502020204030204" pitchFamily="34" charset="0"/>
              </a:rPr>
              <a:t>Estudante, tudo bem até aqui!?</a:t>
            </a:r>
          </a:p>
        </p:txBody>
      </p:sp>
      <p:sp>
        <p:nvSpPr>
          <p:cNvPr id="9" name="CaixaDeTexto 8">
            <a:extLst>
              <a:ext uri="{FF2B5EF4-FFF2-40B4-BE49-F238E27FC236}">
                <a16:creationId xmlns:a16="http://schemas.microsoft.com/office/drawing/2014/main" id="{AC773D90-4182-9DFF-2892-349ED7403418}"/>
              </a:ext>
            </a:extLst>
          </p:cNvPr>
          <p:cNvSpPr txBox="1"/>
          <p:nvPr/>
        </p:nvSpPr>
        <p:spPr>
          <a:xfrm>
            <a:off x="6212340" y="3142923"/>
            <a:ext cx="5751060" cy="2462213"/>
          </a:xfrm>
          <a:prstGeom prst="rect">
            <a:avLst/>
          </a:prstGeom>
          <a:noFill/>
        </p:spPr>
        <p:txBody>
          <a:bodyPr wrap="square">
            <a:spAutoFit/>
          </a:bodyPr>
          <a:lstStyle/>
          <a:p>
            <a:pPr marL="342900" lvl="0" indent="-342900" algn="just">
              <a:buFont typeface="Wingdings" panose="05000000000000000000" pitchFamily="2" charset="2"/>
              <a:buChar char=""/>
            </a:pPr>
            <a:r>
              <a:rPr lang="pt-BR" sz="2200" b="1" dirty="0">
                <a:effectLst/>
                <a:latin typeface="Arial Narrow" panose="020B0606020202030204" pitchFamily="34" charset="0"/>
                <a:ea typeface="Calibri" panose="020F0502020204030204" pitchFamily="34" charset="0"/>
              </a:rPr>
              <a:t>Campo magnético de um condutor reto e extenso.</a:t>
            </a:r>
            <a:endParaRPr lang="pt-BR" sz="2200" dirty="0">
              <a:effectLst/>
              <a:latin typeface="Arial Narrow" panose="020B0606020202030204" pitchFamily="34" charset="0"/>
              <a:ea typeface="Calibri" panose="020F0502020204030204" pitchFamily="34" charset="0"/>
            </a:endParaRPr>
          </a:p>
          <a:p>
            <a:pPr indent="228600" algn="just"/>
            <a:r>
              <a:rPr lang="pt-BR" sz="2200" b="1" dirty="0">
                <a:effectLst/>
                <a:latin typeface="Arial Narrow" panose="020B0606020202030204" pitchFamily="34" charset="0"/>
                <a:ea typeface="Calibri" panose="020F0502020204030204" pitchFamily="34" charset="0"/>
              </a:rPr>
              <a:t> </a:t>
            </a:r>
            <a:endParaRPr lang="pt-BR" sz="2200" dirty="0">
              <a:effectLst/>
              <a:latin typeface="Arial Narrow" panose="020B0606020202030204" pitchFamily="34" charset="0"/>
              <a:ea typeface="Calibri" panose="020F0502020204030204" pitchFamily="34" charset="0"/>
            </a:endParaRPr>
          </a:p>
          <a:p>
            <a:pPr indent="228600" algn="just"/>
            <a:r>
              <a:rPr lang="pt-BR" sz="2200" dirty="0">
                <a:effectLst/>
                <a:latin typeface="Arial Narrow" panose="020B0606020202030204" pitchFamily="34" charset="0"/>
                <a:ea typeface="Calibri" panose="020F0502020204030204" pitchFamily="34" charset="0"/>
              </a:rPr>
              <a:t>Quando uma corrente elétrica passa por um fio condutor reto, ela gera um </a:t>
            </a:r>
            <a:r>
              <a:rPr lang="pt-BR" sz="2200" b="1" dirty="0">
                <a:effectLst/>
                <a:latin typeface="Arial Narrow" panose="020B0606020202030204" pitchFamily="34" charset="0"/>
                <a:ea typeface="Calibri" panose="020F0502020204030204" pitchFamily="34" charset="0"/>
              </a:rPr>
              <a:t>campo magnético</a:t>
            </a:r>
            <a:r>
              <a:rPr lang="pt-BR" sz="2200" dirty="0">
                <a:effectLst/>
                <a:latin typeface="Arial Narrow" panose="020B0606020202030204" pitchFamily="34" charset="0"/>
                <a:ea typeface="Calibri" panose="020F0502020204030204" pitchFamily="34" charset="0"/>
              </a:rPr>
              <a:t> ao seu redor. Esse fenômeno é uma das bases do eletromagnetismo.</a:t>
            </a:r>
          </a:p>
        </p:txBody>
      </p:sp>
    </p:spTree>
    <p:extLst>
      <p:ext uri="{BB962C8B-B14F-4D97-AF65-F5344CB8AC3E}">
        <p14:creationId xmlns:p14="http://schemas.microsoft.com/office/powerpoint/2010/main" val="63770996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2D6CE6-B24F-12C5-580C-28221C80D693}"/>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9189160F-ED78-3A8D-7F5D-147F0B64C7F0}"/>
              </a:ext>
            </a:extLst>
          </p:cNvPr>
          <p:cNvSpPr txBox="1"/>
          <p:nvPr/>
        </p:nvSpPr>
        <p:spPr>
          <a:xfrm>
            <a:off x="104776" y="556469"/>
            <a:ext cx="5753100" cy="5509200"/>
          </a:xfrm>
          <a:prstGeom prst="rect">
            <a:avLst/>
          </a:prstGeom>
          <a:noFill/>
        </p:spPr>
        <p:txBody>
          <a:bodyPr wrap="square">
            <a:spAutoFit/>
          </a:bodyPr>
          <a:lstStyle/>
          <a:p>
            <a:pPr indent="228600" algn="just"/>
            <a:r>
              <a:rPr lang="pt-BR" sz="2200" b="1" dirty="0">
                <a:effectLst/>
                <a:latin typeface="Arial Narrow" panose="020B0606020202030204" pitchFamily="34" charset="0"/>
                <a:ea typeface="Calibri" panose="020F0502020204030204" pitchFamily="34" charset="0"/>
              </a:rPr>
              <a:t>As características desse campo são:</a:t>
            </a:r>
            <a:endParaRPr lang="pt-BR" sz="2200" dirty="0">
              <a:effectLst/>
              <a:latin typeface="Arial Narrow" panose="020B0606020202030204" pitchFamily="34" charset="0"/>
              <a:ea typeface="Calibri" panose="020F0502020204030204" pitchFamily="34" charset="0"/>
            </a:endParaRPr>
          </a:p>
          <a:p>
            <a:pPr indent="228600" algn="just"/>
            <a:r>
              <a:rPr lang="pt-BR" sz="2200" b="1" dirty="0">
                <a:effectLst/>
                <a:latin typeface="Arial Narrow" panose="020B0606020202030204" pitchFamily="34" charset="0"/>
                <a:ea typeface="Calibri" panose="020F0502020204030204" pitchFamily="34" charset="0"/>
              </a:rPr>
              <a:t> </a:t>
            </a:r>
            <a:endParaRPr lang="pt-BR" sz="2200" dirty="0">
              <a:effectLst/>
              <a:latin typeface="Arial Narrow" panose="020B0606020202030204" pitchFamily="34" charset="0"/>
              <a:ea typeface="Calibri" panose="020F0502020204030204" pitchFamily="34" charset="0"/>
            </a:endParaRPr>
          </a:p>
          <a:p>
            <a:pPr indent="228600" algn="just"/>
            <a:r>
              <a:rPr lang="pt-BR" sz="2200" dirty="0">
                <a:effectLst/>
                <a:latin typeface="Arial Narrow" panose="020B0606020202030204" pitchFamily="34" charset="0"/>
                <a:ea typeface="Calibri" panose="020F0502020204030204" pitchFamily="34" charset="0"/>
              </a:rPr>
              <a:t>O campo magnético gerado por um fio reto possui propriedades geométricas muito específicas:</a:t>
            </a:r>
          </a:p>
          <a:p>
            <a:pPr indent="228600" algn="just"/>
            <a:r>
              <a:rPr lang="pt-BR" sz="2200" dirty="0">
                <a:effectLst/>
                <a:latin typeface="Arial Narrow" panose="020B0606020202030204" pitchFamily="34" charset="0"/>
                <a:ea typeface="Calibri" panose="020F0502020204030204" pitchFamily="34" charset="0"/>
              </a:rPr>
              <a:t> </a:t>
            </a:r>
          </a:p>
          <a:p>
            <a:pPr marL="342900" lvl="0" indent="-342900" algn="just">
              <a:buSzPts val="1000"/>
              <a:buFont typeface="Symbol" panose="05050102010706020507" pitchFamily="18" charset="2"/>
              <a:buChar char=""/>
              <a:tabLst>
                <a:tab pos="228600" algn="l"/>
              </a:tabLst>
            </a:pPr>
            <a:r>
              <a:rPr lang="pt-BR" sz="2200" b="1" dirty="0">
                <a:effectLst/>
                <a:latin typeface="Arial Narrow" panose="020B0606020202030204" pitchFamily="34" charset="0"/>
                <a:ea typeface="Calibri" panose="020F0502020204030204" pitchFamily="34" charset="0"/>
              </a:rPr>
              <a:t>Forma das linhas de campo:</a:t>
            </a:r>
            <a:r>
              <a:rPr lang="pt-BR" sz="2200" dirty="0">
                <a:effectLst/>
                <a:latin typeface="Arial Narrow" panose="020B0606020202030204" pitchFamily="34" charset="0"/>
                <a:ea typeface="Calibri" panose="020F0502020204030204" pitchFamily="34" charset="0"/>
              </a:rPr>
              <a:t> As linhas de indução magnética são </a:t>
            </a:r>
            <a:r>
              <a:rPr lang="pt-BR" sz="2200" b="1" dirty="0">
                <a:effectLst/>
                <a:latin typeface="Arial Narrow" panose="020B0606020202030204" pitchFamily="34" charset="0"/>
                <a:ea typeface="Calibri" panose="020F0502020204030204" pitchFamily="34" charset="0"/>
              </a:rPr>
              <a:t>circunferências concêntricas</a:t>
            </a:r>
            <a:r>
              <a:rPr lang="pt-BR" sz="2200" dirty="0">
                <a:effectLst/>
                <a:latin typeface="Arial Narrow" panose="020B0606020202030204" pitchFamily="34" charset="0"/>
                <a:ea typeface="Calibri" panose="020F0502020204030204" pitchFamily="34" charset="0"/>
              </a:rPr>
              <a:t> ao fio, situadas em planos perpendiculares a ele.</a:t>
            </a:r>
          </a:p>
          <a:p>
            <a:pPr lvl="0" algn="just">
              <a:buSzPts val="1000"/>
              <a:tabLst>
                <a:tab pos="228600" algn="l"/>
              </a:tabLst>
            </a:pPr>
            <a:endParaRPr lang="pt-BR" sz="2200" dirty="0">
              <a:effectLst/>
              <a:latin typeface="Arial Narrow" panose="020B0606020202030204" pitchFamily="34" charset="0"/>
              <a:ea typeface="Calibri" panose="020F0502020204030204" pitchFamily="34" charset="0"/>
            </a:endParaRPr>
          </a:p>
          <a:p>
            <a:pPr marL="342900" lvl="0" indent="-342900" algn="just">
              <a:buSzPts val="1000"/>
              <a:buFont typeface="Symbol" panose="05050102010706020507" pitchFamily="18" charset="2"/>
              <a:buChar char=""/>
              <a:tabLst>
                <a:tab pos="228600" algn="l"/>
              </a:tabLst>
            </a:pPr>
            <a:r>
              <a:rPr lang="pt-BR" sz="2200" b="1" dirty="0">
                <a:effectLst/>
                <a:latin typeface="Arial Narrow" panose="020B0606020202030204" pitchFamily="34" charset="0"/>
                <a:ea typeface="Calibri" panose="020F0502020204030204" pitchFamily="34" charset="0"/>
              </a:rPr>
              <a:t>Intensidade:</a:t>
            </a:r>
            <a:r>
              <a:rPr lang="pt-BR" sz="2200" dirty="0">
                <a:effectLst/>
                <a:latin typeface="Arial Narrow" panose="020B0606020202030204" pitchFamily="34" charset="0"/>
                <a:ea typeface="Calibri" panose="020F0502020204030204" pitchFamily="34" charset="0"/>
              </a:rPr>
              <a:t> O campo é mais forte perto do fio e vai enfraquecendo à medida que nos afastamos dele.</a:t>
            </a:r>
          </a:p>
          <a:p>
            <a:pPr lvl="0" algn="just">
              <a:buSzPts val="1000"/>
              <a:tabLst>
                <a:tab pos="228600" algn="l"/>
              </a:tabLst>
            </a:pPr>
            <a:endParaRPr lang="pt-BR" sz="2200" dirty="0">
              <a:effectLst/>
              <a:latin typeface="Arial Narrow" panose="020B0606020202030204" pitchFamily="34" charset="0"/>
              <a:ea typeface="Calibri" panose="020F0502020204030204" pitchFamily="34" charset="0"/>
            </a:endParaRPr>
          </a:p>
          <a:p>
            <a:pPr marL="342900" lvl="0" indent="-342900" algn="just">
              <a:buSzPts val="1000"/>
              <a:buFont typeface="Symbol" panose="05050102010706020507" pitchFamily="18" charset="2"/>
              <a:buChar char=""/>
              <a:tabLst>
                <a:tab pos="228600" algn="l"/>
              </a:tabLst>
            </a:pPr>
            <a:r>
              <a:rPr lang="pt-BR" sz="2200" b="1" dirty="0">
                <a:effectLst/>
                <a:latin typeface="Arial Narrow" panose="020B0606020202030204" pitchFamily="34" charset="0"/>
                <a:ea typeface="Calibri" panose="020F0502020204030204" pitchFamily="34" charset="0"/>
              </a:rPr>
              <a:t>Sentido:</a:t>
            </a:r>
            <a:r>
              <a:rPr lang="pt-BR" sz="2200" dirty="0">
                <a:effectLst/>
                <a:latin typeface="Arial Narrow" panose="020B0606020202030204" pitchFamily="34" charset="0"/>
                <a:ea typeface="Calibri" panose="020F0502020204030204" pitchFamily="34" charset="0"/>
              </a:rPr>
              <a:t> O sentido das linhas de campo depende diretamente do sentido da corrente elétrica.</a:t>
            </a:r>
          </a:p>
        </p:txBody>
      </p:sp>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1A377044-3703-8B51-AA48-1D29F8492FF0}"/>
                  </a:ext>
                </a:extLst>
              </p:cNvPr>
              <p:cNvSpPr txBox="1"/>
              <p:nvPr/>
            </p:nvSpPr>
            <p:spPr>
              <a:xfrm>
                <a:off x="6219826" y="556469"/>
                <a:ext cx="5753100" cy="3519040"/>
              </a:xfrm>
              <a:prstGeom prst="rect">
                <a:avLst/>
              </a:prstGeom>
              <a:noFill/>
            </p:spPr>
            <p:txBody>
              <a:bodyPr wrap="square">
                <a:spAutoFit/>
              </a:bodyPr>
              <a:lstStyle/>
              <a:p>
                <a:pPr indent="228600" algn="just"/>
                <a:r>
                  <a:rPr lang="pt-BR" sz="2200" dirty="0">
                    <a:effectLst/>
                    <a:latin typeface="Arial Narrow" panose="020B0606020202030204" pitchFamily="34" charset="0"/>
                    <a:ea typeface="Calibri" panose="020F0502020204030204" pitchFamily="34" charset="0"/>
                  </a:rPr>
                  <a:t>Para determinar o sentido das linhas de campo magnético, utilizamos a </a:t>
                </a:r>
                <a:r>
                  <a:rPr lang="pt-BR" sz="2200" b="1" dirty="0">
                    <a:effectLst/>
                    <a:latin typeface="Arial Narrow" panose="020B0606020202030204" pitchFamily="34" charset="0"/>
                    <a:ea typeface="Calibri" panose="020F0502020204030204" pitchFamily="34" charset="0"/>
                  </a:rPr>
                  <a:t>regra da mão direita</a:t>
                </a:r>
                <a:r>
                  <a:rPr lang="pt-BR" sz="2200" dirty="0">
                    <a:effectLst/>
                    <a:latin typeface="Arial Narrow" panose="020B0606020202030204" pitchFamily="34" charset="0"/>
                    <a:ea typeface="Calibri" panose="020F0502020204030204" pitchFamily="34" charset="0"/>
                  </a:rPr>
                  <a:t>:</a:t>
                </a:r>
              </a:p>
              <a:p>
                <a:pPr indent="228600" algn="just"/>
                <a:r>
                  <a:rPr lang="pt-BR" sz="2200" dirty="0">
                    <a:effectLst/>
                    <a:latin typeface="Arial Narrow" panose="020B0606020202030204" pitchFamily="34" charset="0"/>
                    <a:ea typeface="Calibri" panose="020F0502020204030204" pitchFamily="34" charset="0"/>
                  </a:rPr>
                  <a:t> </a:t>
                </a:r>
              </a:p>
              <a:p>
                <a:pPr marL="342900" lvl="0" indent="-342900">
                  <a:buFont typeface="Wingdings" panose="05000000000000000000" pitchFamily="2" charset="2"/>
                  <a:buChar char="Ø"/>
                </a:pPr>
                <a:r>
                  <a:rPr lang="pt-BR" sz="2200" dirty="0">
                    <a:latin typeface="Arial Narrow" panose="020B0606020202030204" pitchFamily="34" charset="0"/>
                  </a:rPr>
                  <a:t>Aponte o </a:t>
                </a:r>
                <a:r>
                  <a:rPr lang="pt-BR" sz="2200" b="1" dirty="0">
                    <a:latin typeface="Arial Narrow" panose="020B0606020202030204" pitchFamily="34" charset="0"/>
                  </a:rPr>
                  <a:t>polegar</a:t>
                </a:r>
                <a:r>
                  <a:rPr lang="pt-BR" sz="2200" dirty="0">
                    <a:latin typeface="Arial Narrow" panose="020B0606020202030204" pitchFamily="34" charset="0"/>
                  </a:rPr>
                  <a:t> da sua mão direita no sentido da corrente elétrica </a:t>
                </a:r>
                <a14:m>
                  <m:oMath xmlns:m="http://schemas.openxmlformats.org/officeDocument/2006/math">
                    <m:r>
                      <a:rPr lang="pt-BR" sz="2200">
                        <a:latin typeface="Cambria Math" panose="02040503050406030204" pitchFamily="18" charset="0"/>
                      </a:rPr>
                      <m:t>(</m:t>
                    </m:r>
                    <m:r>
                      <m:rPr>
                        <m:sty m:val="p"/>
                      </m:rPr>
                      <a:rPr lang="pt-BR" sz="2200">
                        <a:latin typeface="Cambria Math" panose="02040503050406030204" pitchFamily="18" charset="0"/>
                      </a:rPr>
                      <m:t>i</m:t>
                    </m:r>
                    <m:r>
                      <a:rPr lang="pt-BR" sz="2200">
                        <a:latin typeface="Cambria Math" panose="02040503050406030204" pitchFamily="18" charset="0"/>
                      </a:rPr>
                      <m:t>)</m:t>
                    </m:r>
                  </m:oMath>
                </a14:m>
                <a:r>
                  <a:rPr lang="pt-BR" sz="2200" dirty="0">
                    <a:latin typeface="Arial Narrow" panose="020B0606020202030204" pitchFamily="34" charset="0"/>
                  </a:rPr>
                  <a:t>.</a:t>
                </a:r>
              </a:p>
              <a:p>
                <a:pPr lvl="0"/>
                <a:endParaRPr lang="pt-BR" sz="2200" dirty="0">
                  <a:latin typeface="Arial Narrow" panose="020B0606020202030204" pitchFamily="34" charset="0"/>
                </a:endParaRPr>
              </a:p>
              <a:p>
                <a:pPr marL="342900" lvl="0" indent="-342900">
                  <a:buFont typeface="Wingdings" panose="05000000000000000000" pitchFamily="2" charset="2"/>
                  <a:buChar char="Ø"/>
                </a:pPr>
                <a:r>
                  <a:rPr lang="pt-BR" sz="2200" dirty="0">
                    <a:latin typeface="Arial Narrow" panose="020B0606020202030204" pitchFamily="34" charset="0"/>
                  </a:rPr>
                  <a:t>Feche os outros </a:t>
                </a:r>
                <a:r>
                  <a:rPr lang="pt-BR" sz="2200" b="1" dirty="0">
                    <a:latin typeface="Arial Narrow" panose="020B0606020202030204" pitchFamily="34" charset="0"/>
                  </a:rPr>
                  <a:t>quatro dedos</a:t>
                </a:r>
                <a:r>
                  <a:rPr lang="pt-BR" sz="2200" dirty="0">
                    <a:latin typeface="Arial Narrow" panose="020B0606020202030204" pitchFamily="34" charset="0"/>
                  </a:rPr>
                  <a:t> envolvendo o fio.</a:t>
                </a:r>
              </a:p>
              <a:p>
                <a:pPr lvl="0"/>
                <a:endParaRPr lang="pt-BR" sz="2200" dirty="0">
                  <a:latin typeface="Arial Narrow" panose="020B0606020202030204" pitchFamily="34" charset="0"/>
                </a:endParaRPr>
              </a:p>
              <a:p>
                <a:pPr marL="342900" lvl="0" indent="-342900">
                  <a:buFont typeface="Wingdings" panose="05000000000000000000" pitchFamily="2" charset="2"/>
                  <a:buChar char="Ø"/>
                </a:pPr>
                <a:r>
                  <a:rPr lang="pt-BR" sz="2200" dirty="0">
                    <a:latin typeface="Arial Narrow" panose="020B0606020202030204" pitchFamily="34" charset="0"/>
                  </a:rPr>
                  <a:t>O sentido em que os dedos se dobram indica o </a:t>
                </a:r>
                <a:r>
                  <a:rPr lang="pt-BR" sz="2200" b="1" dirty="0">
                    <a:latin typeface="Arial Narrow" panose="020B0606020202030204" pitchFamily="34" charset="0"/>
                  </a:rPr>
                  <a:t>sentido das linhas de campo magnético</a:t>
                </a:r>
                <a:r>
                  <a:rPr lang="pt-BR" sz="2200" dirty="0">
                    <a:latin typeface="Arial Narrow" panose="020B0606020202030204" pitchFamily="34" charset="0"/>
                  </a:rPr>
                  <a:t> </a:t>
                </a:r>
                <a14:m>
                  <m:oMath xmlns:m="http://schemas.openxmlformats.org/officeDocument/2006/math">
                    <m:r>
                      <a:rPr lang="pt-BR" sz="2200">
                        <a:latin typeface="Cambria Math" panose="02040503050406030204" pitchFamily="18" charset="0"/>
                      </a:rPr>
                      <m:t>(</m:t>
                    </m:r>
                    <m:acc>
                      <m:accPr>
                        <m:chr m:val="⃗"/>
                        <m:ctrlPr>
                          <a:rPr lang="pt-BR" sz="2200" i="1">
                            <a:latin typeface="Cambria Math" panose="02040503050406030204" pitchFamily="18" charset="0"/>
                          </a:rPr>
                        </m:ctrlPr>
                      </m:accPr>
                      <m:e>
                        <m:r>
                          <m:rPr>
                            <m:sty m:val="p"/>
                          </m:rPr>
                          <a:rPr lang="pt-BR" sz="2200">
                            <a:latin typeface="Cambria Math" panose="02040503050406030204" pitchFamily="18" charset="0"/>
                          </a:rPr>
                          <m:t>B</m:t>
                        </m:r>
                      </m:e>
                    </m:acc>
                    <m:r>
                      <a:rPr lang="pt-BR" sz="2200">
                        <a:latin typeface="Cambria Math" panose="02040503050406030204" pitchFamily="18" charset="0"/>
                      </a:rPr>
                      <m:t>)</m:t>
                    </m:r>
                  </m:oMath>
                </a14:m>
                <a:r>
                  <a:rPr lang="pt-BR" sz="2200" dirty="0">
                    <a:latin typeface="Arial Narrow" panose="020B0606020202030204" pitchFamily="34" charset="0"/>
                  </a:rPr>
                  <a:t>.</a:t>
                </a:r>
              </a:p>
            </p:txBody>
          </p:sp>
        </mc:Choice>
        <mc:Fallback xmlns="">
          <p:sp>
            <p:nvSpPr>
              <p:cNvPr id="4" name="CaixaDeTexto 3">
                <a:extLst>
                  <a:ext uri="{FF2B5EF4-FFF2-40B4-BE49-F238E27FC236}">
                    <a16:creationId xmlns:a16="http://schemas.microsoft.com/office/drawing/2014/main" id="{1A377044-3703-8B51-AA48-1D29F8492FF0}"/>
                  </a:ext>
                </a:extLst>
              </p:cNvPr>
              <p:cNvSpPr txBox="1">
                <a:spLocks noRot="1" noChangeAspect="1" noMove="1" noResize="1" noEditPoints="1" noAdjustHandles="1" noChangeArrowheads="1" noChangeShapeType="1" noTextEdit="1"/>
              </p:cNvSpPr>
              <p:nvPr/>
            </p:nvSpPr>
            <p:spPr>
              <a:xfrm>
                <a:off x="6219826" y="556469"/>
                <a:ext cx="5753100" cy="3519040"/>
              </a:xfrm>
              <a:prstGeom prst="rect">
                <a:avLst/>
              </a:prstGeom>
              <a:blipFill>
                <a:blip r:embed="rId2"/>
                <a:stretch>
                  <a:fillRect l="-1377" t="-865" r="-1589" b="-2595"/>
                </a:stretch>
              </a:blipFill>
            </p:spPr>
            <p:txBody>
              <a:bodyPr/>
              <a:lstStyle/>
              <a:p>
                <a:r>
                  <a:rPr lang="pt-BR">
                    <a:noFill/>
                  </a:rPr>
                  <a:t> </a:t>
                </a:r>
              </a:p>
            </p:txBody>
          </p:sp>
        </mc:Fallback>
      </mc:AlternateContent>
      <p:sp>
        <p:nvSpPr>
          <p:cNvPr id="7" name="Retângulo: Cantos Arredondados 6">
            <a:extLst>
              <a:ext uri="{FF2B5EF4-FFF2-40B4-BE49-F238E27FC236}">
                <a16:creationId xmlns:a16="http://schemas.microsoft.com/office/drawing/2014/main" id="{57B5D6D2-82E0-7AD3-7A86-FC5819E766C0}"/>
              </a:ext>
            </a:extLst>
          </p:cNvPr>
          <p:cNvSpPr/>
          <p:nvPr/>
        </p:nvSpPr>
        <p:spPr>
          <a:xfrm>
            <a:off x="6219827" y="4286250"/>
            <a:ext cx="5753100" cy="2362200"/>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pt-BR"/>
          </a:p>
        </p:txBody>
      </p:sp>
      <p:sp>
        <p:nvSpPr>
          <p:cNvPr id="8" name="Smiley 7">
            <a:extLst>
              <a:ext uri="{FF2B5EF4-FFF2-40B4-BE49-F238E27FC236}">
                <a16:creationId xmlns:a16="http://schemas.microsoft.com/office/drawing/2014/main" id="{0DD309F8-62AF-DD84-ED81-7B6B56B5CB7E}"/>
              </a:ext>
            </a:extLst>
          </p:cNvPr>
          <p:cNvSpPr/>
          <p:nvPr/>
        </p:nvSpPr>
        <p:spPr>
          <a:xfrm>
            <a:off x="6324600" y="4381500"/>
            <a:ext cx="504825" cy="495300"/>
          </a:xfrm>
          <a:prstGeom prst="smileyFac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391128348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2D6CE6-B24F-12C5-580C-28221C80D693}"/>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6" name="CaixaDeTexto 5">
                <a:extLst>
                  <a:ext uri="{FF2B5EF4-FFF2-40B4-BE49-F238E27FC236}">
                    <a16:creationId xmlns:a16="http://schemas.microsoft.com/office/drawing/2014/main" id="{D31F6022-5D4F-A1A7-8C09-F090B910CF57}"/>
                  </a:ext>
                </a:extLst>
              </p:cNvPr>
              <p:cNvSpPr txBox="1"/>
              <p:nvPr/>
            </p:nvSpPr>
            <p:spPr>
              <a:xfrm>
                <a:off x="0" y="564981"/>
                <a:ext cx="5753100" cy="3139321"/>
              </a:xfrm>
              <a:prstGeom prst="rect">
                <a:avLst/>
              </a:prstGeom>
              <a:noFill/>
            </p:spPr>
            <p:txBody>
              <a:bodyPr wrap="square">
                <a:spAutoFit/>
              </a:bodyPr>
              <a:lstStyle/>
              <a:p>
                <a:pPr marL="342900" lvl="0" indent="-342900" algn="just">
                  <a:buFont typeface="Wingdings" panose="05000000000000000000" pitchFamily="2" charset="2"/>
                  <a:buChar char=""/>
                  <a:tabLst>
                    <a:tab pos="228600" algn="l"/>
                  </a:tabLst>
                </a:pPr>
                <a:r>
                  <a:rPr lang="pt-BR" sz="2200" dirty="0">
                    <a:effectLst/>
                    <a:latin typeface="Arial Narrow" panose="020B0606020202030204" pitchFamily="34" charset="0"/>
                    <a:ea typeface="Calibri" panose="020F0502020204030204" pitchFamily="34" charset="0"/>
                  </a:rPr>
                  <a:t>Direção: é perpendicular ao plano definido pelo fio condutor e pelo ponto P.</a:t>
                </a:r>
              </a:p>
              <a:p>
                <a:pPr marL="342900" lvl="0" indent="-342900" algn="just">
                  <a:buFont typeface="Wingdings" panose="05000000000000000000" pitchFamily="2" charset="2"/>
                  <a:buChar char=""/>
                  <a:tabLst>
                    <a:tab pos="228600" algn="l"/>
                  </a:tabLst>
                </a:pPr>
                <a:r>
                  <a:rPr lang="pt-BR" sz="2200" dirty="0">
                    <a:effectLst/>
                    <a:latin typeface="Arial Narrow" panose="020B0606020202030204" pitchFamily="34" charset="0"/>
                    <a:ea typeface="Calibri" panose="020F0502020204030204" pitchFamily="34" charset="0"/>
                  </a:rPr>
                  <a:t>Sentido: pode ser verificado pela regra da mão direita.</a:t>
                </a:r>
              </a:p>
              <a:p>
                <a:pPr marL="342900" lvl="0" indent="-342900" algn="just">
                  <a:buFont typeface="Wingdings" panose="05000000000000000000" pitchFamily="2" charset="2"/>
                  <a:buChar char=""/>
                  <a:tabLst>
                    <a:tab pos="228600" algn="l"/>
                  </a:tabLst>
                </a:pPr>
                <a:r>
                  <a:rPr lang="pt-BR" sz="2200" dirty="0">
                    <a:effectLst/>
                    <a:latin typeface="Arial Narrow" panose="020B0606020202030204" pitchFamily="34" charset="0"/>
                    <a:ea typeface="Calibri" panose="020F0502020204030204" pitchFamily="34" charset="0"/>
                  </a:rPr>
                  <a:t>Intensidade: a Lei de Biot-Savart considera que  intensidade (ou módulo) do </a:t>
                </a:r>
                <a:r>
                  <a:rPr lang="pt-BR" sz="2200" b="1" dirty="0">
                    <a:effectLst/>
                    <a:latin typeface="Arial Narrow" panose="020B0606020202030204" pitchFamily="34" charset="0"/>
                    <a:ea typeface="Calibri" panose="020F0502020204030204" pitchFamily="34" charset="0"/>
                  </a:rPr>
                  <a:t>vetor campo magnético</a:t>
                </a:r>
                <a:r>
                  <a:rPr lang="pt-BR" sz="2200" dirty="0">
                    <a:effectLst/>
                    <a:latin typeface="Arial Narrow" panose="020B0606020202030204" pitchFamily="34" charset="0"/>
                    <a:ea typeface="Calibri" panose="020F0502020204030204" pitchFamily="34" charset="0"/>
                  </a:rPr>
                  <a:t> </a:t>
                </a:r>
                <a14:m>
                  <m:oMath xmlns:m="http://schemas.openxmlformats.org/officeDocument/2006/math">
                    <m:r>
                      <a:rPr lang="pt-BR" sz="2200">
                        <a:effectLst/>
                        <a:latin typeface="Cambria Math" panose="02040503050406030204" pitchFamily="18" charset="0"/>
                        <a:ea typeface="Calibri" panose="020F0502020204030204" pitchFamily="34" charset="0"/>
                      </a:rPr>
                      <m:t>(</m:t>
                    </m:r>
                    <m:r>
                      <m:rPr>
                        <m:sty m:val="p"/>
                      </m:rPr>
                      <a:rPr lang="pt-BR" sz="2200">
                        <a:effectLst/>
                        <a:latin typeface="Cambria Math" panose="02040503050406030204" pitchFamily="18" charset="0"/>
                        <a:ea typeface="Calibri" panose="020F0502020204030204" pitchFamily="34" charset="0"/>
                      </a:rPr>
                      <m:t>B</m:t>
                    </m:r>
                    <m:r>
                      <a:rPr lang="pt-BR" sz="2200">
                        <a:effectLst/>
                        <a:latin typeface="Cambria Math" panose="02040503050406030204" pitchFamily="18" charset="0"/>
                        <a:ea typeface="Calibri" panose="020F0502020204030204" pitchFamily="34" charset="0"/>
                      </a:rPr>
                      <m:t>)</m:t>
                    </m:r>
                  </m:oMath>
                </a14:m>
                <a:r>
                  <a:rPr lang="pt-BR" sz="2200" dirty="0">
                    <a:effectLst/>
                    <a:latin typeface="Arial Narrow" panose="020B0606020202030204" pitchFamily="34" charset="0"/>
                    <a:ea typeface="Calibri" panose="020F0502020204030204" pitchFamily="34" charset="0"/>
                  </a:rPr>
                  <a:t> em um ponto situado a uma distância </a:t>
                </a:r>
                <a14:m>
                  <m:oMath xmlns:m="http://schemas.openxmlformats.org/officeDocument/2006/math">
                    <m:r>
                      <a:rPr lang="pt-BR" sz="2200">
                        <a:effectLst/>
                        <a:latin typeface="Cambria Math" panose="02040503050406030204" pitchFamily="18" charset="0"/>
                        <a:ea typeface="Calibri" panose="020F0502020204030204" pitchFamily="34" charset="0"/>
                      </a:rPr>
                      <m:t>(</m:t>
                    </m:r>
                    <m:r>
                      <m:rPr>
                        <m:sty m:val="p"/>
                      </m:rPr>
                      <a:rPr lang="pt-BR" sz="2200">
                        <a:effectLst/>
                        <a:latin typeface="Cambria Math" panose="02040503050406030204" pitchFamily="18" charset="0"/>
                        <a:ea typeface="Calibri" panose="020F0502020204030204" pitchFamily="34" charset="0"/>
                      </a:rPr>
                      <m:t>d</m:t>
                    </m:r>
                    <m:r>
                      <a:rPr lang="pt-BR" sz="2200">
                        <a:effectLst/>
                        <a:latin typeface="Cambria Math" panose="02040503050406030204" pitchFamily="18" charset="0"/>
                        <a:ea typeface="Calibri" panose="020F0502020204030204" pitchFamily="34" charset="0"/>
                      </a:rPr>
                      <m:t>)</m:t>
                    </m:r>
                  </m:oMath>
                </a14:m>
                <a:r>
                  <a:rPr lang="pt-BR" sz="2200" dirty="0">
                    <a:effectLst/>
                    <a:latin typeface="Arial Narrow" panose="020B0606020202030204" pitchFamily="34" charset="0"/>
                    <a:ea typeface="Calibri" panose="020F0502020204030204" pitchFamily="34" charset="0"/>
                  </a:rPr>
                  <a:t> de um fio condutor retilíneo e muito longo é dada pela fórmula:</a:t>
                </a:r>
              </a:p>
            </p:txBody>
          </p:sp>
        </mc:Choice>
        <mc:Fallback xmlns="">
          <p:sp>
            <p:nvSpPr>
              <p:cNvPr id="6" name="CaixaDeTexto 5">
                <a:extLst>
                  <a:ext uri="{FF2B5EF4-FFF2-40B4-BE49-F238E27FC236}">
                    <a16:creationId xmlns:a16="http://schemas.microsoft.com/office/drawing/2014/main" id="{D31F6022-5D4F-A1A7-8C09-F090B910CF57}"/>
                  </a:ext>
                </a:extLst>
              </p:cNvPr>
              <p:cNvSpPr txBox="1">
                <a:spLocks noRot="1" noChangeAspect="1" noMove="1" noResize="1" noEditPoints="1" noAdjustHandles="1" noChangeArrowheads="1" noChangeShapeType="1" noTextEdit="1"/>
              </p:cNvSpPr>
              <p:nvPr/>
            </p:nvSpPr>
            <p:spPr>
              <a:xfrm>
                <a:off x="0" y="564981"/>
                <a:ext cx="5753100" cy="3139321"/>
              </a:xfrm>
              <a:prstGeom prst="rect">
                <a:avLst/>
              </a:prstGeom>
              <a:blipFill>
                <a:blip r:embed="rId2"/>
                <a:stretch>
                  <a:fillRect l="-1165" t="-1165" r="-1377" b="-3107"/>
                </a:stretch>
              </a:blipFill>
            </p:spPr>
            <p:txBody>
              <a:bodyPr/>
              <a:lstStyle/>
              <a:p>
                <a:r>
                  <a:rPr lang="pt-BR">
                    <a:noFill/>
                  </a:rPr>
                  <a:t> </a:t>
                </a:r>
              </a:p>
            </p:txBody>
          </p:sp>
        </mc:Fallback>
      </mc:AlternateContent>
      <p:pic>
        <p:nvPicPr>
          <p:cNvPr id="5" name="Imagem 4">
            <a:extLst>
              <a:ext uri="{FF2B5EF4-FFF2-40B4-BE49-F238E27FC236}">
                <a16:creationId xmlns:a16="http://schemas.microsoft.com/office/drawing/2014/main" id="{59D1B7C6-5E9D-6A48-C8DA-911AC01CF620}"/>
              </a:ext>
            </a:extLst>
          </p:cNvPr>
          <p:cNvPicPr>
            <a:picLocks noChangeAspect="1"/>
          </p:cNvPicPr>
          <p:nvPr/>
        </p:nvPicPr>
        <p:blipFill>
          <a:blip r:embed="rId3"/>
          <a:stretch>
            <a:fillRect/>
          </a:stretch>
        </p:blipFill>
        <p:spPr>
          <a:xfrm>
            <a:off x="2138093" y="3704302"/>
            <a:ext cx="2010155" cy="962948"/>
          </a:xfrm>
          <a:prstGeom prst="rect">
            <a:avLst/>
          </a:prstGeom>
        </p:spPr>
      </p:pic>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CF3C9630-4E67-C068-51E6-8A3FE8C6DAAA}"/>
                  </a:ext>
                </a:extLst>
              </p:cNvPr>
              <p:cNvSpPr txBox="1"/>
              <p:nvPr/>
            </p:nvSpPr>
            <p:spPr>
              <a:xfrm>
                <a:off x="6286341" y="750271"/>
                <a:ext cx="5681541" cy="5170646"/>
              </a:xfrm>
              <a:prstGeom prst="rect">
                <a:avLst/>
              </a:prstGeom>
              <a:noFill/>
            </p:spPr>
            <p:txBody>
              <a:bodyPr wrap="square">
                <a:spAutoFit/>
              </a:bodyPr>
              <a:lstStyle/>
              <a:p>
                <a:pPr marL="342900" lvl="0" indent="-342900" algn="just">
                  <a:buSzPts val="1000"/>
                  <a:buFont typeface="Symbol" panose="05050102010706020507" pitchFamily="18" charset="2"/>
                  <a:buChar char=""/>
                  <a:tabLst>
                    <a:tab pos="228600" algn="l"/>
                  </a:tabLst>
                </a:pPr>
                <a14:m>
                  <m:oMath xmlns:m="http://schemas.openxmlformats.org/officeDocument/2006/math">
                    <m:d>
                      <m:dPr>
                        <m:ctrlPr>
                          <a:rPr lang="pt-BR" sz="2200" i="1">
                            <a:effectLst/>
                            <a:latin typeface="Cambria Math" panose="02040503050406030204" pitchFamily="18" charset="0"/>
                            <a:ea typeface="Calibri" panose="020F0502020204030204" pitchFamily="34" charset="0"/>
                          </a:rPr>
                        </m:ctrlPr>
                      </m:dPr>
                      <m:e>
                        <m:r>
                          <m:rPr>
                            <m:sty m:val="p"/>
                          </m:rPr>
                          <a:rPr lang="pt-BR" sz="2200">
                            <a:effectLst/>
                            <a:latin typeface="Cambria Math" panose="02040503050406030204" pitchFamily="18" charset="0"/>
                            <a:ea typeface="Calibri" panose="020F0502020204030204" pitchFamily="34" charset="0"/>
                          </a:rPr>
                          <m:t>i</m:t>
                        </m:r>
                      </m:e>
                    </m:d>
                    <m:r>
                      <a:rPr lang="pt-BR" sz="2200">
                        <a:effectLst/>
                        <a:latin typeface="Cambria Math" panose="02040503050406030204" pitchFamily="18" charset="0"/>
                        <a:ea typeface="Calibri" panose="020F0502020204030204" pitchFamily="34" charset="0"/>
                      </a:rPr>
                      <m:t> </m:t>
                    </m:r>
                  </m:oMath>
                </a14:m>
                <a:r>
                  <a:rPr lang="pt-BR" sz="2200" dirty="0">
                    <a:effectLst/>
                    <a:latin typeface="Arial Narrow" panose="020B0606020202030204" pitchFamily="34" charset="0"/>
                    <a:ea typeface="Calibri" panose="020F0502020204030204" pitchFamily="34" charset="0"/>
                  </a:rPr>
                  <a:t>é a </a:t>
                </a:r>
                <a:r>
                  <a:rPr lang="pt-BR" sz="2200" b="1" dirty="0">
                    <a:effectLst/>
                    <a:latin typeface="Arial Narrow" panose="020B0606020202030204" pitchFamily="34" charset="0"/>
                    <a:ea typeface="Calibri" panose="020F0502020204030204" pitchFamily="34" charset="0"/>
                  </a:rPr>
                  <a:t>corrente elétrica</a:t>
                </a:r>
                <a:r>
                  <a:rPr lang="pt-BR" sz="2200" dirty="0">
                    <a:effectLst/>
                    <a:latin typeface="Arial Narrow" panose="020B0606020202030204" pitchFamily="34" charset="0"/>
                    <a:ea typeface="Calibri" panose="020F0502020204030204" pitchFamily="34" charset="0"/>
                  </a:rPr>
                  <a:t> que atravessa o fio, medida em </a:t>
                </a:r>
                <a:r>
                  <a:rPr lang="pt-BR" sz="2200" b="1" dirty="0">
                    <a:effectLst/>
                    <a:latin typeface="Arial Narrow" panose="020B0606020202030204" pitchFamily="34" charset="0"/>
                    <a:ea typeface="Calibri" panose="020F0502020204030204" pitchFamily="34" charset="0"/>
                  </a:rPr>
                  <a:t>ampère (A)</a:t>
                </a:r>
                <a:r>
                  <a:rPr lang="pt-BR" sz="2200" dirty="0">
                    <a:effectLst/>
                    <a:latin typeface="Arial Narrow" panose="020B0606020202030204" pitchFamily="34" charset="0"/>
                    <a:ea typeface="Calibri" panose="020F0502020204030204" pitchFamily="34" charset="0"/>
                  </a:rPr>
                  <a:t>.</a:t>
                </a:r>
              </a:p>
              <a:p>
                <a:pPr lvl="0" algn="just">
                  <a:buSzPts val="1000"/>
                  <a:tabLst>
                    <a:tab pos="228600" algn="l"/>
                  </a:tabLst>
                </a:pPr>
                <a:endParaRPr lang="pt-BR" sz="2200" dirty="0">
                  <a:effectLst/>
                  <a:latin typeface="Calibri" panose="020F0502020204030204" pitchFamily="34" charset="0"/>
                  <a:ea typeface="Calibri" panose="020F0502020204030204" pitchFamily="34" charset="0"/>
                </a:endParaRPr>
              </a:p>
              <a:p>
                <a:pPr marL="342900" lvl="0" indent="-342900" algn="just">
                  <a:buSzPts val="1000"/>
                  <a:buFont typeface="Symbol" panose="05050102010706020507" pitchFamily="18" charset="2"/>
                  <a:buChar char=""/>
                  <a:tabLst>
                    <a:tab pos="228600" algn="l"/>
                  </a:tabLst>
                </a:pPr>
                <a14:m>
                  <m:oMath xmlns:m="http://schemas.openxmlformats.org/officeDocument/2006/math">
                    <m:d>
                      <m:dPr>
                        <m:ctrlPr>
                          <a:rPr lang="pt-BR" sz="2200" i="1">
                            <a:effectLst/>
                            <a:latin typeface="Cambria Math" panose="02040503050406030204" pitchFamily="18" charset="0"/>
                            <a:ea typeface="Calibri" panose="020F0502020204030204" pitchFamily="34" charset="0"/>
                          </a:rPr>
                        </m:ctrlPr>
                      </m:dPr>
                      <m:e>
                        <m:r>
                          <m:rPr>
                            <m:sty m:val="p"/>
                          </m:rPr>
                          <a:rPr lang="pt-BR" sz="2200">
                            <a:effectLst/>
                            <a:latin typeface="Cambria Math" panose="02040503050406030204" pitchFamily="18" charset="0"/>
                            <a:ea typeface="Calibri" panose="020F0502020204030204" pitchFamily="34" charset="0"/>
                          </a:rPr>
                          <m:t>d</m:t>
                        </m:r>
                      </m:e>
                    </m:d>
                  </m:oMath>
                </a14:m>
                <a:r>
                  <a:rPr lang="pt-BR" sz="2200" dirty="0">
                    <a:effectLst/>
                    <a:latin typeface="Arial Narrow" panose="020B0606020202030204" pitchFamily="34" charset="0"/>
                    <a:ea typeface="Calibri" panose="020F0502020204030204" pitchFamily="34" charset="0"/>
                  </a:rPr>
                  <a:t> é a </a:t>
                </a:r>
                <a:r>
                  <a:rPr lang="pt-BR" sz="2200" b="1" dirty="0">
                    <a:effectLst/>
                    <a:latin typeface="Arial Narrow" panose="020B0606020202030204" pitchFamily="34" charset="0"/>
                    <a:ea typeface="Calibri" panose="020F0502020204030204" pitchFamily="34" charset="0"/>
                  </a:rPr>
                  <a:t>distância</a:t>
                </a:r>
                <a:r>
                  <a:rPr lang="pt-BR" sz="2200" dirty="0">
                    <a:effectLst/>
                    <a:latin typeface="Arial Narrow" panose="020B0606020202030204" pitchFamily="34" charset="0"/>
                    <a:ea typeface="Calibri" panose="020F0502020204030204" pitchFamily="34" charset="0"/>
                  </a:rPr>
                  <a:t> perpendicular do ponto analisado até o fio, medida em </a:t>
                </a:r>
                <a:r>
                  <a:rPr lang="pt-BR" sz="2200" b="1" dirty="0">
                    <a:effectLst/>
                    <a:latin typeface="Arial Narrow" panose="020B0606020202030204" pitchFamily="34" charset="0"/>
                    <a:ea typeface="Calibri" panose="020F0502020204030204" pitchFamily="34" charset="0"/>
                  </a:rPr>
                  <a:t>metro (m)</a:t>
                </a:r>
                <a:r>
                  <a:rPr lang="pt-BR" sz="2200" dirty="0">
                    <a:effectLst/>
                    <a:latin typeface="Arial Narrow" panose="020B0606020202030204" pitchFamily="34" charset="0"/>
                    <a:ea typeface="Calibri" panose="020F0502020204030204" pitchFamily="34" charset="0"/>
                  </a:rPr>
                  <a:t>.</a:t>
                </a:r>
              </a:p>
              <a:p>
                <a:pPr lvl="0" algn="just">
                  <a:buSzPts val="1000"/>
                  <a:tabLst>
                    <a:tab pos="228600" algn="l"/>
                  </a:tabLst>
                </a:pPr>
                <a:endParaRPr lang="pt-BR" sz="2200" dirty="0">
                  <a:effectLst/>
                  <a:latin typeface="Arial Narrow" panose="020B0606020202030204" pitchFamily="34" charset="0"/>
                  <a:ea typeface="Calibri" panose="020F0502020204030204" pitchFamily="34" charset="0"/>
                </a:endParaRPr>
              </a:p>
              <a:p>
                <a:pPr marL="342900" indent="-342900" algn="just">
                  <a:buSzPts val="1000"/>
                  <a:buFont typeface="Symbol" panose="05050102010706020507" pitchFamily="18" charset="2"/>
                  <a:buChar char=""/>
                  <a:tabLst>
                    <a:tab pos="228600" algn="l"/>
                  </a:tabLst>
                </a:pPr>
                <a:r>
                  <a:rPr lang="pt-BR" sz="2200" dirty="0">
                    <a:effectLst/>
                    <a:latin typeface="Arial Narrow" panose="020B0606020202030204" pitchFamily="34" charset="0"/>
                    <a:ea typeface="Calibri" panose="020F0502020204030204" pitchFamily="34" charset="0"/>
                  </a:rPr>
                  <a:t>Uma curiosidade importante é que, matematicamente, o campo magnético é diretamente proporcional a intensidade da corrente elétrica (se a corrente dobrar mantendo-se o valor da distância), o campo magnético dobra) e inversamente proporcional à distância do fio ao ponto (Se a distância dobrar mantendo-se o valor da corrente, o campo reduz-se à metade). </a:t>
                </a:r>
              </a:p>
              <a:p>
                <a:pPr lvl="0" algn="just">
                  <a:buSzPts val="1000"/>
                  <a:tabLst>
                    <a:tab pos="228600" algn="l"/>
                  </a:tabLst>
                </a:pPr>
                <a:endParaRPr lang="pt-BR" sz="2200" dirty="0">
                  <a:effectLst/>
                  <a:latin typeface="Calibri" panose="020F0502020204030204" pitchFamily="34" charset="0"/>
                  <a:ea typeface="Calibri" panose="020F0502020204030204" pitchFamily="34" charset="0"/>
                </a:endParaRPr>
              </a:p>
            </p:txBody>
          </p:sp>
        </mc:Choice>
        <mc:Fallback xmlns="">
          <p:sp>
            <p:nvSpPr>
              <p:cNvPr id="3" name="CaixaDeTexto 2">
                <a:extLst>
                  <a:ext uri="{FF2B5EF4-FFF2-40B4-BE49-F238E27FC236}">
                    <a16:creationId xmlns:a16="http://schemas.microsoft.com/office/drawing/2014/main" id="{CF3C9630-4E67-C068-51E6-8A3FE8C6DAAA}"/>
                  </a:ext>
                </a:extLst>
              </p:cNvPr>
              <p:cNvSpPr txBox="1">
                <a:spLocks noRot="1" noChangeAspect="1" noMove="1" noResize="1" noEditPoints="1" noAdjustHandles="1" noChangeArrowheads="1" noChangeShapeType="1" noTextEdit="1"/>
              </p:cNvSpPr>
              <p:nvPr/>
            </p:nvSpPr>
            <p:spPr>
              <a:xfrm>
                <a:off x="6286341" y="750271"/>
                <a:ext cx="5681541" cy="5170646"/>
              </a:xfrm>
              <a:prstGeom prst="rect">
                <a:avLst/>
              </a:prstGeom>
              <a:blipFill>
                <a:blip r:embed="rId4"/>
                <a:stretch>
                  <a:fillRect t="-825" r="-1395"/>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7" name="CaixaDeTexto 6">
                <a:extLst>
                  <a:ext uri="{FF2B5EF4-FFF2-40B4-BE49-F238E27FC236}">
                    <a16:creationId xmlns:a16="http://schemas.microsoft.com/office/drawing/2014/main" id="{410699B9-705D-9EF5-A9C0-036AA848CC2D}"/>
                  </a:ext>
                </a:extLst>
              </p:cNvPr>
              <p:cNvSpPr txBox="1"/>
              <p:nvPr/>
            </p:nvSpPr>
            <p:spPr>
              <a:xfrm>
                <a:off x="224118" y="4383150"/>
                <a:ext cx="5528982" cy="2270943"/>
              </a:xfrm>
              <a:prstGeom prst="rect">
                <a:avLst/>
              </a:prstGeom>
              <a:noFill/>
            </p:spPr>
            <p:txBody>
              <a:bodyPr wrap="square">
                <a:spAutoFit/>
              </a:bodyPr>
              <a:lstStyle/>
              <a:p>
                <a:pPr indent="228600" algn="just"/>
                <a:r>
                  <a:rPr lang="pt-BR" sz="2200" dirty="0">
                    <a:effectLst/>
                    <a:latin typeface="Arial Narrow" panose="020B0606020202030204" pitchFamily="34" charset="0"/>
                    <a:ea typeface="Calibri" panose="020F0502020204030204" pitchFamily="34" charset="0"/>
                  </a:rPr>
                  <a:t>Onde: </a:t>
                </a:r>
              </a:p>
              <a:p>
                <a:pPr indent="228600" algn="just"/>
                <a:r>
                  <a:rPr lang="pt-BR" sz="2200" dirty="0">
                    <a:effectLst/>
                    <a:latin typeface="Arial Narrow" panose="020B0606020202030204" pitchFamily="34" charset="0"/>
                    <a:ea typeface="Calibri" panose="020F0502020204030204" pitchFamily="34" charset="0"/>
                  </a:rPr>
                  <a:t> </a:t>
                </a:r>
              </a:p>
              <a:p>
                <a:pPr marL="342900" lvl="0" indent="-342900" algn="just">
                  <a:buSzPts val="1000"/>
                  <a:buFont typeface="Symbol" panose="05050102010706020507" pitchFamily="18" charset="2"/>
                  <a:buChar char=""/>
                  <a:tabLst>
                    <a:tab pos="228600" algn="l"/>
                  </a:tabLst>
                </a:pPr>
                <a14:m>
                  <m:oMath xmlns:m="http://schemas.openxmlformats.org/officeDocument/2006/math">
                    <m:r>
                      <a:rPr lang="pt-BR" sz="2200">
                        <a:effectLst/>
                        <a:latin typeface="Cambria Math" panose="02040503050406030204" pitchFamily="18" charset="0"/>
                        <a:ea typeface="Calibri" panose="020F0502020204030204" pitchFamily="34" charset="0"/>
                      </a:rPr>
                      <m:t>(</m:t>
                    </m:r>
                    <m:r>
                      <m:rPr>
                        <m:sty m:val="p"/>
                      </m:rPr>
                      <a:rPr lang="pt-BR" sz="2200">
                        <a:effectLst/>
                        <a:latin typeface="Cambria Math" panose="02040503050406030204" pitchFamily="18" charset="0"/>
                        <a:ea typeface="Calibri" panose="020F0502020204030204" pitchFamily="34" charset="0"/>
                      </a:rPr>
                      <m:t>B</m:t>
                    </m:r>
                    <m:r>
                      <a:rPr lang="pt-BR" sz="2200">
                        <a:effectLst/>
                        <a:latin typeface="Cambria Math" panose="02040503050406030204" pitchFamily="18" charset="0"/>
                        <a:ea typeface="Calibri" panose="020F0502020204030204" pitchFamily="34" charset="0"/>
                      </a:rPr>
                      <m:t>)</m:t>
                    </m:r>
                  </m:oMath>
                </a14:m>
                <a:r>
                  <a:rPr lang="pt-BR" sz="2200" dirty="0">
                    <a:effectLst/>
                    <a:latin typeface="Arial Narrow" panose="020B0606020202030204" pitchFamily="34" charset="0"/>
                    <a:ea typeface="Calibri" panose="020F0502020204030204" pitchFamily="34" charset="0"/>
                  </a:rPr>
                  <a:t> é a intensidade do campo magnético, medida em </a:t>
                </a:r>
                <a:r>
                  <a:rPr lang="pt-BR" sz="2200" b="1" dirty="0">
                    <a:effectLst/>
                    <a:latin typeface="Arial Narrow" panose="020B0606020202030204" pitchFamily="34" charset="0"/>
                    <a:ea typeface="Calibri" panose="020F0502020204030204" pitchFamily="34" charset="0"/>
                  </a:rPr>
                  <a:t>Tesla (T)</a:t>
                </a:r>
                <a:r>
                  <a:rPr lang="pt-BR" sz="2200" dirty="0">
                    <a:effectLst/>
                    <a:latin typeface="Arial Narrow" panose="020B0606020202030204" pitchFamily="34" charset="0"/>
                    <a:ea typeface="Calibri" panose="020F0502020204030204" pitchFamily="34" charset="0"/>
                  </a:rPr>
                  <a:t> no Sistema Internacional.</a:t>
                </a:r>
              </a:p>
              <a:p>
                <a:pPr marL="342900" lvl="0" indent="-342900" algn="just">
                  <a:buSzPts val="1000"/>
                  <a:buFont typeface="Symbol" panose="05050102010706020507" pitchFamily="18" charset="2"/>
                  <a:buChar char=""/>
                  <a:tabLst>
                    <a:tab pos="228600" algn="l"/>
                  </a:tabLst>
                </a:pPr>
                <a14:m>
                  <m:oMath xmlns:m="http://schemas.openxmlformats.org/officeDocument/2006/math">
                    <m:r>
                      <a:rPr lang="pt-BR" sz="2200">
                        <a:effectLst/>
                        <a:latin typeface="Cambria Math" panose="02040503050406030204" pitchFamily="18" charset="0"/>
                        <a:ea typeface="Calibri" panose="020F0502020204030204" pitchFamily="34" charset="0"/>
                      </a:rPr>
                      <m:t>(</m:t>
                    </m:r>
                    <m:sSub>
                      <m:sSubPr>
                        <m:ctrlPr>
                          <a:rPr lang="pt-BR" sz="2200" b="1" i="1">
                            <a:effectLst/>
                            <a:latin typeface="Cambria Math" panose="02040503050406030204" pitchFamily="18" charset="0"/>
                            <a:ea typeface="Calibri" panose="020F0502020204030204" pitchFamily="34" charset="0"/>
                          </a:rPr>
                        </m:ctrlPr>
                      </m:sSubPr>
                      <m:e>
                        <m:r>
                          <a:rPr lang="pt-BR" sz="2200" b="1" i="1">
                            <a:effectLst/>
                            <a:latin typeface="Cambria Math" panose="02040503050406030204" pitchFamily="18" charset="0"/>
                            <a:ea typeface="Calibri" panose="020F0502020204030204" pitchFamily="34" charset="0"/>
                          </a:rPr>
                          <m:t>𝛍</m:t>
                        </m:r>
                      </m:e>
                      <m:sub>
                        <m:r>
                          <a:rPr lang="pt-BR" sz="2200" b="1" i="1">
                            <a:effectLst/>
                            <a:latin typeface="Cambria Math" panose="02040503050406030204" pitchFamily="18" charset="0"/>
                            <a:ea typeface="Calibri" panose="020F0502020204030204" pitchFamily="34" charset="0"/>
                          </a:rPr>
                          <m:t>𝟎</m:t>
                        </m:r>
                      </m:sub>
                    </m:sSub>
                    <m:r>
                      <a:rPr lang="pt-BR" sz="2200" b="1">
                        <a:effectLst/>
                        <a:latin typeface="Cambria Math" panose="02040503050406030204" pitchFamily="18" charset="0"/>
                        <a:ea typeface="Calibri" panose="020F0502020204030204" pitchFamily="34" charset="0"/>
                      </a:rPr>
                      <m:t>)</m:t>
                    </m:r>
                  </m:oMath>
                </a14:m>
                <a:r>
                  <a:rPr lang="pt-BR" sz="2200" dirty="0">
                    <a:effectLst/>
                    <a:latin typeface="Arial Narrow" panose="020B0606020202030204" pitchFamily="34" charset="0"/>
                    <a:ea typeface="Calibri" panose="020F0502020204030204" pitchFamily="34" charset="0"/>
                  </a:rPr>
                  <a:t> é a </a:t>
                </a:r>
                <a:r>
                  <a:rPr lang="pt-BR" sz="2200" b="1" dirty="0">
                    <a:effectLst/>
                    <a:latin typeface="Arial Narrow" panose="020B0606020202030204" pitchFamily="34" charset="0"/>
                    <a:ea typeface="Calibri" panose="020F0502020204030204" pitchFamily="34" charset="0"/>
                  </a:rPr>
                  <a:t>permeabilidade magnética</a:t>
                </a:r>
                <a:r>
                  <a:rPr lang="pt-BR" sz="2200" dirty="0">
                    <a:effectLst/>
                    <a:latin typeface="Arial Narrow" panose="020B0606020202030204" pitchFamily="34" charset="0"/>
                    <a:ea typeface="Calibri" panose="020F0502020204030204" pitchFamily="34" charset="0"/>
                  </a:rPr>
                  <a:t> do meio. Se o meio for o vácuo, </a:t>
                </a:r>
                <a14:m>
                  <m:oMath xmlns:m="http://schemas.openxmlformats.org/officeDocument/2006/math">
                    <m:r>
                      <a:rPr lang="pt-BR" sz="2200">
                        <a:effectLst/>
                        <a:latin typeface="Cambria Math" panose="02040503050406030204" pitchFamily="18" charset="0"/>
                        <a:ea typeface="Calibri" panose="020F0502020204030204" pitchFamily="34" charset="0"/>
                      </a:rPr>
                      <m:t>4</m:t>
                    </m:r>
                    <m:r>
                      <m:rPr>
                        <m:sty m:val="p"/>
                      </m:rPr>
                      <a:rPr lang="pt-BR" sz="2200">
                        <a:effectLst/>
                        <a:latin typeface="Cambria Math" panose="02040503050406030204" pitchFamily="18" charset="0"/>
                        <a:ea typeface="Calibri" panose="020F0502020204030204" pitchFamily="34" charset="0"/>
                      </a:rPr>
                      <m:t>π</m:t>
                    </m:r>
                    <m:r>
                      <a:rPr lang="pt-BR" sz="2200">
                        <a:effectLst/>
                        <a:latin typeface="Cambria Math" panose="02040503050406030204" pitchFamily="18" charset="0"/>
                        <a:ea typeface="Calibri" panose="020F0502020204030204" pitchFamily="34" charset="0"/>
                      </a:rPr>
                      <m:t>∙</m:t>
                    </m:r>
                    <m:sSup>
                      <m:sSupPr>
                        <m:ctrlPr>
                          <a:rPr lang="pt-BR" sz="2200" i="1">
                            <a:effectLst/>
                            <a:latin typeface="Cambria Math" panose="02040503050406030204" pitchFamily="18" charset="0"/>
                            <a:ea typeface="Calibri" panose="020F0502020204030204" pitchFamily="34" charset="0"/>
                          </a:rPr>
                        </m:ctrlPr>
                      </m:sSupPr>
                      <m:e>
                        <m:r>
                          <a:rPr lang="pt-BR" sz="2200">
                            <a:effectLst/>
                            <a:latin typeface="Cambria Math" panose="02040503050406030204" pitchFamily="18" charset="0"/>
                            <a:ea typeface="Calibri" panose="020F0502020204030204" pitchFamily="34" charset="0"/>
                          </a:rPr>
                          <m:t>10</m:t>
                        </m:r>
                      </m:e>
                      <m:sup>
                        <m:r>
                          <a:rPr lang="pt-BR" sz="2200" i="1">
                            <a:effectLst/>
                            <a:latin typeface="Cambria Math" panose="02040503050406030204" pitchFamily="18" charset="0"/>
                            <a:ea typeface="Calibri" panose="020F0502020204030204" pitchFamily="34" charset="0"/>
                          </a:rPr>
                          <m:t>−</m:t>
                        </m:r>
                        <m:r>
                          <a:rPr lang="pt-BR" sz="2200">
                            <a:effectLst/>
                            <a:latin typeface="Cambria Math" panose="02040503050406030204" pitchFamily="18" charset="0"/>
                            <a:ea typeface="Calibri" panose="020F0502020204030204" pitchFamily="34" charset="0"/>
                          </a:rPr>
                          <m:t>7</m:t>
                        </m:r>
                      </m:sup>
                    </m:sSup>
                    <m:f>
                      <m:fPr>
                        <m:ctrlPr>
                          <a:rPr lang="pt-BR" sz="2200" i="1">
                            <a:effectLst/>
                            <a:latin typeface="Cambria Math" panose="02040503050406030204" pitchFamily="18" charset="0"/>
                            <a:ea typeface="Calibri" panose="020F0502020204030204" pitchFamily="34" charset="0"/>
                          </a:rPr>
                        </m:ctrlPr>
                      </m:fPr>
                      <m:num>
                        <m:r>
                          <m:rPr>
                            <m:sty m:val="p"/>
                          </m:rPr>
                          <a:rPr lang="pt-BR" sz="2200">
                            <a:effectLst/>
                            <a:latin typeface="Cambria Math" panose="02040503050406030204" pitchFamily="18" charset="0"/>
                            <a:ea typeface="Calibri" panose="020F0502020204030204" pitchFamily="34" charset="0"/>
                          </a:rPr>
                          <m:t>T</m:t>
                        </m:r>
                        <m:r>
                          <a:rPr lang="pt-BR" sz="2200">
                            <a:effectLst/>
                            <a:latin typeface="Cambria Math" panose="02040503050406030204" pitchFamily="18" charset="0"/>
                            <a:ea typeface="Calibri" panose="020F0502020204030204" pitchFamily="34" charset="0"/>
                          </a:rPr>
                          <m:t>∙</m:t>
                        </m:r>
                        <m:r>
                          <m:rPr>
                            <m:sty m:val="p"/>
                          </m:rPr>
                          <a:rPr lang="pt-BR" sz="2200">
                            <a:effectLst/>
                            <a:latin typeface="Cambria Math" panose="02040503050406030204" pitchFamily="18" charset="0"/>
                            <a:ea typeface="Calibri" panose="020F0502020204030204" pitchFamily="34" charset="0"/>
                          </a:rPr>
                          <m:t>m</m:t>
                        </m:r>
                      </m:num>
                      <m:den>
                        <m:r>
                          <m:rPr>
                            <m:sty m:val="p"/>
                          </m:rPr>
                          <a:rPr lang="pt-BR" sz="2200">
                            <a:effectLst/>
                            <a:latin typeface="Cambria Math" panose="02040503050406030204" pitchFamily="18" charset="0"/>
                            <a:ea typeface="Calibri" panose="020F0502020204030204" pitchFamily="34" charset="0"/>
                          </a:rPr>
                          <m:t>A</m:t>
                        </m:r>
                      </m:den>
                    </m:f>
                  </m:oMath>
                </a14:m>
                <a:r>
                  <a:rPr lang="pt-BR" sz="2200" dirty="0">
                    <a:effectLst/>
                    <a:latin typeface="Arial Narrow" panose="020B0606020202030204" pitchFamily="34" charset="0"/>
                    <a:ea typeface="Calibri" panose="020F0502020204030204" pitchFamily="34" charset="0"/>
                  </a:rPr>
                  <a:t>.</a:t>
                </a:r>
              </a:p>
            </p:txBody>
          </p:sp>
        </mc:Choice>
        <mc:Fallback xmlns="">
          <p:sp>
            <p:nvSpPr>
              <p:cNvPr id="7" name="CaixaDeTexto 6">
                <a:extLst>
                  <a:ext uri="{FF2B5EF4-FFF2-40B4-BE49-F238E27FC236}">
                    <a16:creationId xmlns:a16="http://schemas.microsoft.com/office/drawing/2014/main" id="{410699B9-705D-9EF5-A9C0-036AA848CC2D}"/>
                  </a:ext>
                </a:extLst>
              </p:cNvPr>
              <p:cNvSpPr txBox="1">
                <a:spLocks noRot="1" noChangeAspect="1" noMove="1" noResize="1" noEditPoints="1" noAdjustHandles="1" noChangeArrowheads="1" noChangeShapeType="1" noTextEdit="1"/>
              </p:cNvSpPr>
              <p:nvPr/>
            </p:nvSpPr>
            <p:spPr>
              <a:xfrm>
                <a:off x="224118" y="4383150"/>
                <a:ext cx="5528982" cy="2270943"/>
              </a:xfrm>
              <a:prstGeom prst="rect">
                <a:avLst/>
              </a:prstGeom>
              <a:blipFill>
                <a:blip r:embed="rId5"/>
                <a:stretch>
                  <a:fillRect t="-1609" r="-1433" b="-1340"/>
                </a:stretch>
              </a:blipFill>
            </p:spPr>
            <p:txBody>
              <a:bodyPr/>
              <a:lstStyle/>
              <a:p>
                <a:r>
                  <a:rPr lang="pt-BR">
                    <a:noFill/>
                  </a:rPr>
                  <a:t> </a:t>
                </a:r>
              </a:p>
            </p:txBody>
          </p:sp>
        </mc:Fallback>
      </mc:AlternateContent>
    </p:spTree>
    <p:extLst>
      <p:ext uri="{BB962C8B-B14F-4D97-AF65-F5344CB8AC3E}">
        <p14:creationId xmlns:p14="http://schemas.microsoft.com/office/powerpoint/2010/main" val="209389581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AA2CCB-D3DB-817A-957C-8346E5474047}"/>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A819A6F9-BCEC-CEB2-FB3B-1DC86B70CA98}"/>
              </a:ext>
            </a:extLst>
          </p:cNvPr>
          <p:cNvPicPr>
            <a:picLocks noChangeAspect="1"/>
          </p:cNvPicPr>
          <p:nvPr/>
        </p:nvPicPr>
        <p:blipFill>
          <a:blip r:embed="rId2"/>
          <a:stretch>
            <a:fillRect/>
          </a:stretch>
        </p:blipFill>
        <p:spPr>
          <a:xfrm>
            <a:off x="194087" y="867147"/>
            <a:ext cx="11878630" cy="5784664"/>
          </a:xfrm>
          <a:prstGeom prst="rect">
            <a:avLst/>
          </a:prstGeom>
        </p:spPr>
      </p:pic>
      <p:sp>
        <p:nvSpPr>
          <p:cNvPr id="5" name="CaixaDeTexto 4">
            <a:extLst>
              <a:ext uri="{FF2B5EF4-FFF2-40B4-BE49-F238E27FC236}">
                <a16:creationId xmlns:a16="http://schemas.microsoft.com/office/drawing/2014/main" id="{EDE53060-88A4-7E19-8603-67B0BB37C2A6}"/>
              </a:ext>
            </a:extLst>
          </p:cNvPr>
          <p:cNvSpPr txBox="1"/>
          <p:nvPr/>
        </p:nvSpPr>
        <p:spPr>
          <a:xfrm>
            <a:off x="37402" y="651704"/>
            <a:ext cx="6096000" cy="430887"/>
          </a:xfrm>
          <a:prstGeom prst="rect">
            <a:avLst/>
          </a:prstGeom>
          <a:noFill/>
        </p:spPr>
        <p:txBody>
          <a:bodyPr wrap="square">
            <a:spAutoFit/>
          </a:bodyPr>
          <a:lstStyle/>
          <a:p>
            <a:pPr marL="342900" lvl="0" indent="-342900" algn="just">
              <a:buSzPts val="1000"/>
              <a:buFont typeface="Symbol" panose="05050102010706020507" pitchFamily="18" charset="2"/>
              <a:buChar char=""/>
              <a:tabLst>
                <a:tab pos="228600" algn="l"/>
              </a:tabLst>
            </a:pPr>
            <a:r>
              <a:rPr lang="pt-BR" sz="2200" dirty="0">
                <a:effectLst/>
                <a:latin typeface="Arial Narrow" panose="020B0606020202030204" pitchFamily="34" charset="0"/>
                <a:ea typeface="Calibri" panose="020F0502020204030204" pitchFamily="34" charset="0"/>
              </a:rPr>
              <a:t>Em resumo:</a:t>
            </a:r>
            <a:endParaRPr lang="pt-BR" sz="22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14354938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AA2CCB-D3DB-817A-957C-8346E5474047}"/>
            </a:ext>
          </a:extLst>
        </p:cNvPr>
        <p:cNvGrpSpPr/>
        <p:nvPr/>
      </p:nvGrpSpPr>
      <p:grpSpPr>
        <a:xfrm>
          <a:off x="0" y="0"/>
          <a:ext cx="0" cy="0"/>
          <a:chOff x="0" y="0"/>
          <a:chExt cx="0" cy="0"/>
        </a:xfrm>
      </p:grpSpPr>
      <p:pic>
        <p:nvPicPr>
          <p:cNvPr id="3" name="Imagem 2">
            <a:extLst>
              <a:ext uri="{FF2B5EF4-FFF2-40B4-BE49-F238E27FC236}">
                <a16:creationId xmlns:a16="http://schemas.microsoft.com/office/drawing/2014/main" id="{93FC4CCA-2EA9-4B6B-0C9F-8E82F4E39058}"/>
              </a:ext>
            </a:extLst>
          </p:cNvPr>
          <p:cNvPicPr>
            <a:picLocks noChangeAspect="1"/>
          </p:cNvPicPr>
          <p:nvPr/>
        </p:nvPicPr>
        <p:blipFill>
          <a:blip r:embed="rId2"/>
          <a:stretch>
            <a:fillRect/>
          </a:stretch>
        </p:blipFill>
        <p:spPr>
          <a:xfrm>
            <a:off x="811444" y="681681"/>
            <a:ext cx="10569112" cy="6026199"/>
          </a:xfrm>
          <a:prstGeom prst="rect">
            <a:avLst/>
          </a:prstGeom>
        </p:spPr>
      </p:pic>
    </p:spTree>
    <p:extLst>
      <p:ext uri="{BB962C8B-B14F-4D97-AF65-F5344CB8AC3E}">
        <p14:creationId xmlns:p14="http://schemas.microsoft.com/office/powerpoint/2010/main" val="421530558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DE9153-8220-A68A-8E39-108E8BCF4688}"/>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8E8BA7F3-B35A-3598-9125-2D60B8FB64C4}"/>
                  </a:ext>
                </a:extLst>
              </p:cNvPr>
              <p:cNvSpPr txBox="1"/>
              <p:nvPr/>
            </p:nvSpPr>
            <p:spPr>
              <a:xfrm>
                <a:off x="179294" y="676836"/>
                <a:ext cx="5728447" cy="5750870"/>
              </a:xfrm>
              <a:prstGeom prst="rect">
                <a:avLst/>
              </a:prstGeom>
              <a:noFill/>
            </p:spPr>
            <p:txBody>
              <a:bodyPr wrap="square">
                <a:spAutoFit/>
              </a:bodyPr>
              <a:lstStyle/>
              <a:p>
                <a:pPr marL="342900" lvl="0" indent="-342900" algn="just">
                  <a:buFont typeface="Symbol" panose="05050102010706020507" pitchFamily="18" charset="2"/>
                  <a:buBlip>
                    <a:blip r:embed="rId2"/>
                  </a:buBlip>
                </a:pPr>
                <a:r>
                  <a:rPr lang="pt-BR" sz="2200" dirty="0">
                    <a:effectLst/>
                    <a:latin typeface="Arial Narrow" panose="020B0606020202030204" pitchFamily="34" charset="0"/>
                    <a:ea typeface="Calibri" panose="020F0502020204030204" pitchFamily="34" charset="0"/>
                  </a:rPr>
                  <a:t>Vejamos o exemplo a seguir:</a:t>
                </a:r>
              </a:p>
              <a:p>
                <a:pPr indent="228600" algn="just"/>
                <a:endParaRPr lang="pt-BR" sz="2200" dirty="0">
                  <a:effectLst/>
                  <a:latin typeface="Arial Narrow" panose="020B0606020202030204" pitchFamily="34" charset="0"/>
                  <a:ea typeface="Calibri" panose="020F0502020204030204" pitchFamily="34" charset="0"/>
                </a:endParaRPr>
              </a:p>
              <a:p>
                <a:pPr indent="228600" algn="just"/>
                <a:r>
                  <a:rPr lang="pt-BR" sz="2200" dirty="0">
                    <a:effectLst/>
                    <a:latin typeface="Arial Narrow" panose="020B0606020202030204" pitchFamily="34" charset="0"/>
                    <a:ea typeface="Calibri" panose="020F0502020204030204" pitchFamily="34" charset="0"/>
                  </a:rPr>
                  <a:t>Se um fio reto no vácuo é percorrido por uma corrente elétrica de </a:t>
                </a:r>
                <a14:m>
                  <m:oMath xmlns:m="http://schemas.openxmlformats.org/officeDocument/2006/math">
                    <m:r>
                      <a:rPr lang="pt-BR" sz="2200">
                        <a:effectLst/>
                        <a:latin typeface="Cambria Math" panose="02040503050406030204" pitchFamily="18" charset="0"/>
                        <a:ea typeface="Calibri" panose="020F0502020204030204" pitchFamily="34" charset="0"/>
                      </a:rPr>
                      <m:t>10 </m:t>
                    </m:r>
                    <m:r>
                      <m:rPr>
                        <m:sty m:val="p"/>
                      </m:rPr>
                      <a:rPr lang="pt-BR" sz="2200">
                        <a:effectLst/>
                        <a:latin typeface="Cambria Math" panose="02040503050406030204" pitchFamily="18" charset="0"/>
                        <a:ea typeface="Calibri" panose="020F0502020204030204" pitchFamily="34" charset="0"/>
                      </a:rPr>
                      <m:t>A</m:t>
                    </m:r>
                  </m:oMath>
                </a14:m>
                <a:r>
                  <a:rPr lang="pt-BR" sz="2200" dirty="0">
                    <a:effectLst/>
                    <a:latin typeface="Arial Narrow" panose="020B0606020202030204" pitchFamily="34" charset="0"/>
                    <a:ea typeface="Calibri" panose="020F0502020204030204" pitchFamily="34" charset="0"/>
                  </a:rPr>
                  <a:t>, calcule a intensidade do campo magnético a uma distância de </a:t>
                </a:r>
                <a14:m>
                  <m:oMath xmlns:m="http://schemas.openxmlformats.org/officeDocument/2006/math">
                    <m:r>
                      <a:rPr lang="pt-BR" sz="2200">
                        <a:effectLst/>
                        <a:latin typeface="Cambria Math" panose="02040503050406030204" pitchFamily="18" charset="0"/>
                        <a:ea typeface="Calibri" panose="020F0502020204030204" pitchFamily="34" charset="0"/>
                      </a:rPr>
                      <m:t>2,0 </m:t>
                    </m:r>
                    <m:r>
                      <m:rPr>
                        <m:sty m:val="p"/>
                      </m:rPr>
                      <a:rPr lang="pt-BR" sz="2200">
                        <a:effectLst/>
                        <a:latin typeface="Cambria Math" panose="02040503050406030204" pitchFamily="18" charset="0"/>
                        <a:ea typeface="Calibri" panose="020F0502020204030204" pitchFamily="34" charset="0"/>
                      </a:rPr>
                      <m:t>cm</m:t>
                    </m:r>
                  </m:oMath>
                </a14:m>
                <a:r>
                  <a:rPr lang="pt-BR" sz="2200" dirty="0">
                    <a:effectLst/>
                    <a:latin typeface="Arial Narrow" panose="020B0606020202030204" pitchFamily="34" charset="0"/>
                    <a:ea typeface="Calibri" panose="020F0502020204030204" pitchFamily="34" charset="0"/>
                  </a:rPr>
                  <a:t> do fio.</a:t>
                </a:r>
              </a:p>
              <a:p>
                <a:pPr indent="228600" algn="just"/>
                <a:r>
                  <a:rPr lang="pt-BR" sz="2200" dirty="0">
                    <a:effectLst/>
                    <a:latin typeface="Arial Narrow" panose="020B0606020202030204" pitchFamily="34" charset="0"/>
                    <a:ea typeface="Calibri" panose="020F0502020204030204" pitchFamily="34" charset="0"/>
                  </a:rPr>
                  <a:t>Resolvendo:</a:t>
                </a:r>
              </a:p>
              <a:p>
                <a:pPr indent="228600" algn="just"/>
                <a:endParaRPr lang="pt-BR" sz="2200" dirty="0">
                  <a:latin typeface="Arial Narrow" panose="020B0606020202030204" pitchFamily="34" charset="0"/>
                  <a:ea typeface="Calibri" panose="020F0502020204030204" pitchFamily="34" charset="0"/>
                </a:endParaRPr>
              </a:p>
              <a:p>
                <a:pPr indent="228600" algn="just"/>
                <a:r>
                  <a:rPr lang="pt-BR" sz="2200" dirty="0">
                    <a:effectLst/>
                    <a:latin typeface="Arial Narrow" panose="020B0606020202030204" pitchFamily="34" charset="0"/>
                    <a:ea typeface="Calibri" panose="020F0502020204030204" pitchFamily="34" charset="0"/>
                  </a:rPr>
                  <a:t>Dado que a permeabilidade magnética do meio sendo o vácuo é </a:t>
                </a:r>
                <a:r>
                  <a:rPr lang="pt-BR" sz="2200" b="1" dirty="0">
                    <a:effectLst/>
                    <a:latin typeface="Arial Narrow" panose="020B0606020202030204" pitchFamily="34" charset="0"/>
                    <a:ea typeface="Calibri" panose="020F0502020204030204" pitchFamily="34" charset="0"/>
                  </a:rPr>
                  <a:t> </a:t>
                </a:r>
                <a14:m>
                  <m:oMath xmlns:m="http://schemas.openxmlformats.org/officeDocument/2006/math">
                    <m:sSub>
                      <m:sSubPr>
                        <m:ctrlPr>
                          <a:rPr lang="pt-BR" sz="2200" i="1">
                            <a:effectLst/>
                            <a:latin typeface="Cambria Math" panose="02040503050406030204" pitchFamily="18" charset="0"/>
                            <a:ea typeface="Calibri" panose="020F0502020204030204" pitchFamily="34" charset="0"/>
                          </a:rPr>
                        </m:ctrlPr>
                      </m:sSubPr>
                      <m:e>
                        <m:r>
                          <m:rPr>
                            <m:sty m:val="p"/>
                          </m:rPr>
                          <a:rPr lang="pt-BR" sz="2200">
                            <a:effectLst/>
                            <a:latin typeface="Cambria Math" panose="02040503050406030204" pitchFamily="18" charset="0"/>
                            <a:ea typeface="Calibri" panose="020F0502020204030204" pitchFamily="34" charset="0"/>
                          </a:rPr>
                          <m:t>μ</m:t>
                        </m:r>
                      </m:e>
                      <m:sub>
                        <m:r>
                          <a:rPr lang="pt-BR" sz="2200">
                            <a:effectLst/>
                            <a:latin typeface="Cambria Math" panose="02040503050406030204" pitchFamily="18" charset="0"/>
                            <a:ea typeface="Calibri" panose="020F0502020204030204" pitchFamily="34" charset="0"/>
                          </a:rPr>
                          <m:t>0</m:t>
                        </m:r>
                      </m:sub>
                    </m:sSub>
                    <m:r>
                      <a:rPr lang="pt-BR" sz="2200">
                        <a:effectLst/>
                        <a:latin typeface="Cambria Math" panose="02040503050406030204" pitchFamily="18" charset="0"/>
                        <a:ea typeface="Calibri" panose="020F0502020204030204" pitchFamily="34" charset="0"/>
                      </a:rPr>
                      <m:t>=4</m:t>
                    </m:r>
                    <m:r>
                      <m:rPr>
                        <m:sty m:val="p"/>
                      </m:rPr>
                      <a:rPr lang="pt-BR" sz="2200">
                        <a:effectLst/>
                        <a:latin typeface="Cambria Math" panose="02040503050406030204" pitchFamily="18" charset="0"/>
                        <a:ea typeface="Calibri" panose="020F0502020204030204" pitchFamily="34" charset="0"/>
                      </a:rPr>
                      <m:t>π</m:t>
                    </m:r>
                    <m:r>
                      <a:rPr lang="pt-BR" sz="2200">
                        <a:effectLst/>
                        <a:latin typeface="Cambria Math" panose="02040503050406030204" pitchFamily="18" charset="0"/>
                        <a:ea typeface="Calibri" panose="020F0502020204030204" pitchFamily="34" charset="0"/>
                      </a:rPr>
                      <m:t>∙</m:t>
                    </m:r>
                    <m:sSup>
                      <m:sSupPr>
                        <m:ctrlPr>
                          <a:rPr lang="pt-BR" sz="2200" i="1">
                            <a:effectLst/>
                            <a:latin typeface="Cambria Math" panose="02040503050406030204" pitchFamily="18" charset="0"/>
                            <a:ea typeface="Calibri" panose="020F0502020204030204" pitchFamily="34" charset="0"/>
                          </a:rPr>
                        </m:ctrlPr>
                      </m:sSupPr>
                      <m:e>
                        <m:r>
                          <a:rPr lang="pt-BR" sz="2200">
                            <a:effectLst/>
                            <a:latin typeface="Cambria Math" panose="02040503050406030204" pitchFamily="18" charset="0"/>
                            <a:ea typeface="Calibri" panose="020F0502020204030204" pitchFamily="34" charset="0"/>
                          </a:rPr>
                          <m:t>10</m:t>
                        </m:r>
                      </m:e>
                      <m:sup>
                        <m:r>
                          <a:rPr lang="pt-BR" sz="2200" i="1">
                            <a:effectLst/>
                            <a:latin typeface="Cambria Math" panose="02040503050406030204" pitchFamily="18" charset="0"/>
                            <a:ea typeface="Calibri" panose="020F0502020204030204" pitchFamily="34" charset="0"/>
                          </a:rPr>
                          <m:t>−</m:t>
                        </m:r>
                        <m:r>
                          <a:rPr lang="pt-BR" sz="2200">
                            <a:effectLst/>
                            <a:latin typeface="Cambria Math" panose="02040503050406030204" pitchFamily="18" charset="0"/>
                            <a:ea typeface="Calibri" panose="020F0502020204030204" pitchFamily="34" charset="0"/>
                          </a:rPr>
                          <m:t>7</m:t>
                        </m:r>
                      </m:sup>
                    </m:sSup>
                    <m:f>
                      <m:fPr>
                        <m:ctrlPr>
                          <a:rPr lang="pt-BR" sz="2200" i="1">
                            <a:effectLst/>
                            <a:latin typeface="Cambria Math" panose="02040503050406030204" pitchFamily="18" charset="0"/>
                            <a:ea typeface="Calibri" panose="020F0502020204030204" pitchFamily="34" charset="0"/>
                          </a:rPr>
                        </m:ctrlPr>
                      </m:fPr>
                      <m:num>
                        <m:r>
                          <m:rPr>
                            <m:sty m:val="p"/>
                          </m:rPr>
                          <a:rPr lang="pt-BR" sz="2200">
                            <a:effectLst/>
                            <a:latin typeface="Cambria Math" panose="02040503050406030204" pitchFamily="18" charset="0"/>
                            <a:ea typeface="Calibri" panose="020F0502020204030204" pitchFamily="34" charset="0"/>
                          </a:rPr>
                          <m:t>T</m:t>
                        </m:r>
                        <m:r>
                          <a:rPr lang="pt-BR" sz="2200">
                            <a:effectLst/>
                            <a:latin typeface="Cambria Math" panose="02040503050406030204" pitchFamily="18" charset="0"/>
                            <a:ea typeface="Calibri" panose="020F0502020204030204" pitchFamily="34" charset="0"/>
                          </a:rPr>
                          <m:t>∙</m:t>
                        </m:r>
                        <m:r>
                          <m:rPr>
                            <m:sty m:val="p"/>
                          </m:rPr>
                          <a:rPr lang="pt-BR" sz="2200">
                            <a:effectLst/>
                            <a:latin typeface="Cambria Math" panose="02040503050406030204" pitchFamily="18" charset="0"/>
                            <a:ea typeface="Calibri" panose="020F0502020204030204" pitchFamily="34" charset="0"/>
                          </a:rPr>
                          <m:t>m</m:t>
                        </m:r>
                      </m:num>
                      <m:den>
                        <m:r>
                          <m:rPr>
                            <m:sty m:val="p"/>
                          </m:rPr>
                          <a:rPr lang="pt-BR" sz="2200">
                            <a:effectLst/>
                            <a:latin typeface="Cambria Math" panose="02040503050406030204" pitchFamily="18" charset="0"/>
                            <a:ea typeface="Calibri" panose="020F0502020204030204" pitchFamily="34" charset="0"/>
                          </a:rPr>
                          <m:t>A</m:t>
                        </m:r>
                      </m:den>
                    </m:f>
                  </m:oMath>
                </a14:m>
                <a:r>
                  <a:rPr lang="pt-BR" sz="2200" dirty="0">
                    <a:effectLst/>
                    <a:latin typeface="Arial Narrow" panose="020B0606020202030204" pitchFamily="34" charset="0"/>
                    <a:ea typeface="Calibri" panose="020F0502020204030204" pitchFamily="34" charset="0"/>
                  </a:rPr>
                  <a:t> e que a distância de </a:t>
                </a:r>
                <a14:m>
                  <m:oMath xmlns:m="http://schemas.openxmlformats.org/officeDocument/2006/math">
                    <m:r>
                      <a:rPr lang="pt-BR" sz="2200">
                        <a:effectLst/>
                        <a:latin typeface="Cambria Math" panose="02040503050406030204" pitchFamily="18" charset="0"/>
                        <a:ea typeface="Calibri" panose="020F0502020204030204" pitchFamily="34" charset="0"/>
                      </a:rPr>
                      <m:t>2 </m:t>
                    </m:r>
                    <m:r>
                      <m:rPr>
                        <m:sty m:val="p"/>
                      </m:rPr>
                      <a:rPr lang="pt-BR" sz="2200">
                        <a:effectLst/>
                        <a:latin typeface="Cambria Math" panose="02040503050406030204" pitchFamily="18" charset="0"/>
                        <a:ea typeface="Calibri" panose="020F0502020204030204" pitchFamily="34" charset="0"/>
                      </a:rPr>
                      <m:t>cm</m:t>
                    </m:r>
                    <m:r>
                      <a:rPr lang="pt-BR" sz="2200">
                        <a:effectLst/>
                        <a:latin typeface="Cambria Math" panose="02040503050406030204" pitchFamily="18" charset="0"/>
                        <a:ea typeface="Calibri" panose="020F0502020204030204" pitchFamily="34" charset="0"/>
                      </a:rPr>
                      <m:t>=0,02 </m:t>
                    </m:r>
                    <m:r>
                      <m:rPr>
                        <m:sty m:val="p"/>
                      </m:rPr>
                      <a:rPr lang="pt-BR" sz="2200">
                        <a:effectLst/>
                        <a:latin typeface="Cambria Math" panose="02040503050406030204" pitchFamily="18" charset="0"/>
                        <a:ea typeface="Calibri" panose="020F0502020204030204" pitchFamily="34" charset="0"/>
                      </a:rPr>
                      <m:t>m</m:t>
                    </m:r>
                    <m:r>
                      <a:rPr lang="pt-BR" sz="2200">
                        <a:effectLst/>
                        <a:latin typeface="Cambria Math" panose="02040503050406030204" pitchFamily="18" charset="0"/>
                        <a:ea typeface="Calibri" panose="020F0502020204030204" pitchFamily="34" charset="0"/>
                      </a:rPr>
                      <m:t>=2∙</m:t>
                    </m:r>
                    <m:sSup>
                      <m:sSupPr>
                        <m:ctrlPr>
                          <a:rPr lang="pt-BR" sz="2200" i="1">
                            <a:effectLst/>
                            <a:latin typeface="Cambria Math" panose="02040503050406030204" pitchFamily="18" charset="0"/>
                            <a:ea typeface="Calibri" panose="020F0502020204030204" pitchFamily="34" charset="0"/>
                          </a:rPr>
                        </m:ctrlPr>
                      </m:sSupPr>
                      <m:e>
                        <m:r>
                          <a:rPr lang="pt-BR" sz="2200">
                            <a:effectLst/>
                            <a:latin typeface="Cambria Math" panose="02040503050406030204" pitchFamily="18" charset="0"/>
                            <a:ea typeface="Calibri" panose="020F0502020204030204" pitchFamily="34" charset="0"/>
                          </a:rPr>
                          <m:t>10</m:t>
                        </m:r>
                      </m:e>
                      <m:sup>
                        <m:r>
                          <a:rPr lang="pt-BR" sz="2200" i="1">
                            <a:effectLst/>
                            <a:latin typeface="Cambria Math" panose="02040503050406030204" pitchFamily="18" charset="0"/>
                            <a:ea typeface="Calibri" panose="020F0502020204030204" pitchFamily="34" charset="0"/>
                          </a:rPr>
                          <m:t>−</m:t>
                        </m:r>
                        <m:r>
                          <a:rPr lang="pt-BR" sz="2200">
                            <a:effectLst/>
                            <a:latin typeface="Cambria Math" panose="02040503050406030204" pitchFamily="18" charset="0"/>
                            <a:ea typeface="Calibri" panose="020F0502020204030204" pitchFamily="34" charset="0"/>
                          </a:rPr>
                          <m:t>2</m:t>
                        </m:r>
                      </m:sup>
                    </m:sSup>
                    <m:r>
                      <m:rPr>
                        <m:sty m:val="p"/>
                      </m:rPr>
                      <a:rPr lang="pt-BR" sz="2200">
                        <a:effectLst/>
                        <a:latin typeface="Cambria Math" panose="02040503050406030204" pitchFamily="18" charset="0"/>
                        <a:ea typeface="Calibri" panose="020F0502020204030204" pitchFamily="34" charset="0"/>
                      </a:rPr>
                      <m:t>m</m:t>
                    </m:r>
                  </m:oMath>
                </a14:m>
                <a:r>
                  <a:rPr lang="pt-BR" sz="2200" dirty="0">
                    <a:effectLst/>
                    <a:latin typeface="Arial Narrow" panose="020B0606020202030204" pitchFamily="34" charset="0"/>
                    <a:ea typeface="Calibri" panose="020F0502020204030204" pitchFamily="34" charset="0"/>
                  </a:rPr>
                  <a:t>, temos</a:t>
                </a:r>
              </a:p>
              <a:p>
                <a:pPr indent="228600" algn="just"/>
                <a:endParaRPr lang="pt-BR" sz="2200" dirty="0">
                  <a:effectLst/>
                  <a:latin typeface="Arial Narrow" panose="020B0606020202030204" pitchFamily="34" charset="0"/>
                  <a:ea typeface="Calibri" panose="020F0502020204030204" pitchFamily="34" charset="0"/>
                </a:endParaRPr>
              </a:p>
              <a:p>
                <a:pPr indent="228600" algn="just"/>
                <a:r>
                  <a:rPr lang="pt-BR" sz="2200" dirty="0">
                    <a:effectLst/>
                    <a:latin typeface="Arial Narrow" panose="020B0606020202030204" pitchFamily="34" charset="0"/>
                    <a:ea typeface="Calibri" panose="020F0502020204030204" pitchFamily="34" charset="0"/>
                  </a:rPr>
                  <a:t> </a:t>
                </a:r>
              </a:p>
              <a:p>
                <a:pPr marL="228600" indent="228600" algn="just"/>
                <a14:m>
                  <m:oMathPara xmlns:m="http://schemas.openxmlformats.org/officeDocument/2006/math">
                    <m:oMathParaPr>
                      <m:jc m:val="centerGroup"/>
                    </m:oMathParaPr>
                    <m:oMath xmlns:m="http://schemas.openxmlformats.org/officeDocument/2006/math">
                      <m:r>
                        <a:rPr lang="pt-BR" sz="5000" b="1" i="1">
                          <a:effectLst/>
                          <a:latin typeface="Cambria Math" panose="02040503050406030204" pitchFamily="18" charset="0"/>
                          <a:ea typeface="Calibri" panose="020F0502020204030204" pitchFamily="34" charset="0"/>
                        </a:rPr>
                        <m:t>𝐁</m:t>
                      </m:r>
                      <m:r>
                        <a:rPr lang="pt-BR" sz="5000" b="1">
                          <a:effectLst/>
                          <a:latin typeface="Cambria Math" panose="02040503050406030204" pitchFamily="18" charset="0"/>
                          <a:ea typeface="Calibri" panose="020F0502020204030204" pitchFamily="34" charset="0"/>
                        </a:rPr>
                        <m:t>=</m:t>
                      </m:r>
                      <m:f>
                        <m:fPr>
                          <m:ctrlPr>
                            <a:rPr lang="pt-BR" sz="5000" b="1" i="1">
                              <a:effectLst/>
                              <a:latin typeface="Cambria Math" panose="02040503050406030204" pitchFamily="18" charset="0"/>
                              <a:ea typeface="Calibri" panose="020F0502020204030204" pitchFamily="34" charset="0"/>
                            </a:rPr>
                          </m:ctrlPr>
                        </m:fPr>
                        <m:num>
                          <m:sSub>
                            <m:sSubPr>
                              <m:ctrlPr>
                                <a:rPr lang="pt-BR" sz="5000" b="1" i="1">
                                  <a:effectLst/>
                                  <a:latin typeface="Cambria Math" panose="02040503050406030204" pitchFamily="18" charset="0"/>
                                  <a:ea typeface="Calibri" panose="020F0502020204030204" pitchFamily="34" charset="0"/>
                                </a:rPr>
                              </m:ctrlPr>
                            </m:sSubPr>
                            <m:e>
                              <m:r>
                                <a:rPr lang="pt-BR" sz="5000" b="1" i="1">
                                  <a:effectLst/>
                                  <a:latin typeface="Cambria Math" panose="02040503050406030204" pitchFamily="18" charset="0"/>
                                  <a:ea typeface="Calibri" panose="020F0502020204030204" pitchFamily="34" charset="0"/>
                                </a:rPr>
                                <m:t>𝛍</m:t>
                              </m:r>
                            </m:e>
                            <m:sub>
                              <m:r>
                                <a:rPr lang="pt-BR" sz="5000" b="1" i="1">
                                  <a:effectLst/>
                                  <a:latin typeface="Cambria Math" panose="02040503050406030204" pitchFamily="18" charset="0"/>
                                  <a:ea typeface="Calibri" panose="020F0502020204030204" pitchFamily="34" charset="0"/>
                                </a:rPr>
                                <m:t>𝟎</m:t>
                              </m:r>
                            </m:sub>
                          </m:sSub>
                          <m:r>
                            <a:rPr lang="pt-BR" sz="5000" b="1">
                              <a:effectLst/>
                              <a:latin typeface="Cambria Math" panose="02040503050406030204" pitchFamily="18" charset="0"/>
                              <a:ea typeface="Calibri" panose="020F0502020204030204" pitchFamily="34" charset="0"/>
                            </a:rPr>
                            <m:t>∙</m:t>
                          </m:r>
                          <m:r>
                            <a:rPr lang="pt-BR" sz="5000" b="1" i="1">
                              <a:effectLst/>
                              <a:latin typeface="Cambria Math" panose="02040503050406030204" pitchFamily="18" charset="0"/>
                              <a:ea typeface="Calibri" panose="020F0502020204030204" pitchFamily="34" charset="0"/>
                            </a:rPr>
                            <m:t>𝐢</m:t>
                          </m:r>
                        </m:num>
                        <m:den>
                          <m:r>
                            <a:rPr lang="pt-BR" sz="5000" b="1" i="1">
                              <a:effectLst/>
                              <a:latin typeface="Cambria Math" panose="02040503050406030204" pitchFamily="18" charset="0"/>
                              <a:ea typeface="Calibri" panose="020F0502020204030204" pitchFamily="34" charset="0"/>
                            </a:rPr>
                            <m:t>𝟐</m:t>
                          </m:r>
                          <m:r>
                            <a:rPr lang="pt-BR" sz="5000" b="1" i="1">
                              <a:effectLst/>
                              <a:latin typeface="Cambria Math" panose="02040503050406030204" pitchFamily="18" charset="0"/>
                              <a:ea typeface="Calibri" panose="020F0502020204030204" pitchFamily="34" charset="0"/>
                            </a:rPr>
                            <m:t>𝛑</m:t>
                          </m:r>
                          <m:r>
                            <a:rPr lang="pt-BR" sz="5000" b="1">
                              <a:effectLst/>
                              <a:latin typeface="Cambria Math" panose="02040503050406030204" pitchFamily="18" charset="0"/>
                              <a:ea typeface="Calibri" panose="020F0502020204030204" pitchFamily="34" charset="0"/>
                            </a:rPr>
                            <m:t>∙</m:t>
                          </m:r>
                          <m:r>
                            <a:rPr lang="pt-BR" sz="5000" b="1" i="1">
                              <a:effectLst/>
                              <a:latin typeface="Cambria Math" panose="02040503050406030204" pitchFamily="18" charset="0"/>
                              <a:ea typeface="Calibri" panose="020F0502020204030204" pitchFamily="34" charset="0"/>
                            </a:rPr>
                            <m:t>𝐝</m:t>
                          </m:r>
                        </m:den>
                      </m:f>
                    </m:oMath>
                  </m:oMathPara>
                </a14:m>
                <a:endParaRPr lang="pt-BR" sz="5000" dirty="0">
                  <a:effectLst/>
                  <a:latin typeface="Arial Narrow" panose="020B0606020202030204" pitchFamily="34" charset="0"/>
                  <a:ea typeface="Calibri" panose="020F0502020204030204" pitchFamily="34" charset="0"/>
                </a:endParaRPr>
              </a:p>
            </p:txBody>
          </p:sp>
        </mc:Choice>
        <mc:Fallback xmlns="">
          <p:sp>
            <p:nvSpPr>
              <p:cNvPr id="3" name="CaixaDeTexto 2">
                <a:extLst>
                  <a:ext uri="{FF2B5EF4-FFF2-40B4-BE49-F238E27FC236}">
                    <a16:creationId xmlns:a16="http://schemas.microsoft.com/office/drawing/2014/main" id="{8E8BA7F3-B35A-3598-9125-2D60B8FB64C4}"/>
                  </a:ext>
                </a:extLst>
              </p:cNvPr>
              <p:cNvSpPr txBox="1">
                <a:spLocks noRot="1" noChangeAspect="1" noMove="1" noResize="1" noEditPoints="1" noAdjustHandles="1" noChangeArrowheads="1" noChangeShapeType="1" noTextEdit="1"/>
              </p:cNvSpPr>
              <p:nvPr/>
            </p:nvSpPr>
            <p:spPr>
              <a:xfrm>
                <a:off x="179294" y="676836"/>
                <a:ext cx="5728447" cy="5750870"/>
              </a:xfrm>
              <a:prstGeom prst="rect">
                <a:avLst/>
              </a:prstGeom>
              <a:blipFill>
                <a:blip r:embed="rId3"/>
                <a:stretch>
                  <a:fillRect l="-1383" t="-636" r="-1383"/>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5" name="CaixaDeTexto 4">
                <a:extLst>
                  <a:ext uri="{FF2B5EF4-FFF2-40B4-BE49-F238E27FC236}">
                    <a16:creationId xmlns:a16="http://schemas.microsoft.com/office/drawing/2014/main" id="{05C0E05F-C389-8419-B86F-A6668D9027E4}"/>
                  </a:ext>
                </a:extLst>
              </p:cNvPr>
              <p:cNvSpPr txBox="1"/>
              <p:nvPr/>
            </p:nvSpPr>
            <p:spPr>
              <a:xfrm>
                <a:off x="5735950" y="984103"/>
                <a:ext cx="5199530" cy="2815386"/>
              </a:xfrm>
              <a:prstGeom prst="rect">
                <a:avLst/>
              </a:prstGeom>
              <a:noFill/>
            </p:spPr>
            <p:txBody>
              <a:bodyPr wrap="square">
                <a:spAutoFit/>
              </a:bodyPr>
              <a:lstStyle/>
              <a:p>
                <a:pPr marL="228600" indent="228600" algn="just"/>
                <a14:m>
                  <m:oMathPara xmlns:m="http://schemas.openxmlformats.org/officeDocument/2006/math">
                    <m:oMathParaPr>
                      <m:jc m:val="centerGroup"/>
                    </m:oMathParaPr>
                    <m:oMath xmlns:m="http://schemas.openxmlformats.org/officeDocument/2006/math">
                      <m:r>
                        <m:rPr>
                          <m:sty m:val="p"/>
                        </m:rPr>
                        <a:rPr lang="pt-BR" sz="2200" smtClean="0">
                          <a:effectLst/>
                          <a:latin typeface="Cambria Math" panose="02040503050406030204" pitchFamily="18" charset="0"/>
                          <a:ea typeface="Calibri" panose="020F0502020204030204" pitchFamily="34" charset="0"/>
                        </a:rPr>
                        <m:t>B</m:t>
                      </m:r>
                      <m:r>
                        <a:rPr lang="pt-BR" sz="2200" smtClean="0">
                          <a:effectLst/>
                          <a:latin typeface="Cambria Math" panose="02040503050406030204" pitchFamily="18" charset="0"/>
                          <a:ea typeface="Calibri" panose="020F0502020204030204" pitchFamily="34" charset="0"/>
                        </a:rPr>
                        <m:t>=</m:t>
                      </m:r>
                      <m:f>
                        <m:fPr>
                          <m:ctrlPr>
                            <a:rPr lang="pt-BR" sz="2200" i="1">
                              <a:effectLst/>
                              <a:latin typeface="Cambria Math" panose="02040503050406030204" pitchFamily="18" charset="0"/>
                              <a:ea typeface="Calibri" panose="020F0502020204030204" pitchFamily="34" charset="0"/>
                            </a:rPr>
                          </m:ctrlPr>
                        </m:fPr>
                        <m:num>
                          <m:r>
                            <a:rPr lang="pt-BR" sz="2200">
                              <a:effectLst/>
                              <a:latin typeface="Cambria Math" panose="02040503050406030204" pitchFamily="18" charset="0"/>
                              <a:ea typeface="Calibri" panose="020F0502020204030204" pitchFamily="34" charset="0"/>
                            </a:rPr>
                            <m:t>4</m:t>
                          </m:r>
                          <m:r>
                            <m:rPr>
                              <m:sty m:val="p"/>
                            </m:rPr>
                            <a:rPr lang="pt-BR" sz="2200">
                              <a:effectLst/>
                              <a:latin typeface="Cambria Math" panose="02040503050406030204" pitchFamily="18" charset="0"/>
                              <a:ea typeface="Calibri" panose="020F0502020204030204" pitchFamily="34" charset="0"/>
                            </a:rPr>
                            <m:t>π</m:t>
                          </m:r>
                          <m:r>
                            <a:rPr lang="pt-BR" sz="2200">
                              <a:effectLst/>
                              <a:latin typeface="Cambria Math" panose="02040503050406030204" pitchFamily="18" charset="0"/>
                              <a:ea typeface="Calibri" panose="020F0502020204030204" pitchFamily="34" charset="0"/>
                            </a:rPr>
                            <m:t>∙</m:t>
                          </m:r>
                          <m:sSup>
                            <m:sSupPr>
                              <m:ctrlPr>
                                <a:rPr lang="pt-BR" sz="2200" i="1">
                                  <a:effectLst/>
                                  <a:latin typeface="Cambria Math" panose="02040503050406030204" pitchFamily="18" charset="0"/>
                                  <a:ea typeface="Calibri" panose="020F0502020204030204" pitchFamily="34" charset="0"/>
                                </a:rPr>
                              </m:ctrlPr>
                            </m:sSupPr>
                            <m:e>
                              <m:r>
                                <a:rPr lang="pt-BR" sz="2200">
                                  <a:effectLst/>
                                  <a:latin typeface="Cambria Math" panose="02040503050406030204" pitchFamily="18" charset="0"/>
                                  <a:ea typeface="Calibri" panose="020F0502020204030204" pitchFamily="34" charset="0"/>
                                </a:rPr>
                                <m:t>10</m:t>
                              </m:r>
                            </m:e>
                            <m:sup>
                              <m:r>
                                <a:rPr lang="pt-BR" sz="2200" i="1">
                                  <a:effectLst/>
                                  <a:latin typeface="Cambria Math" panose="02040503050406030204" pitchFamily="18" charset="0"/>
                                  <a:ea typeface="Calibri" panose="020F0502020204030204" pitchFamily="34" charset="0"/>
                                </a:rPr>
                                <m:t>−</m:t>
                              </m:r>
                              <m:r>
                                <a:rPr lang="pt-BR" sz="2200">
                                  <a:effectLst/>
                                  <a:latin typeface="Cambria Math" panose="02040503050406030204" pitchFamily="18" charset="0"/>
                                  <a:ea typeface="Calibri" panose="020F0502020204030204" pitchFamily="34" charset="0"/>
                                </a:rPr>
                                <m:t>7</m:t>
                              </m:r>
                            </m:sup>
                          </m:sSup>
                          <m:r>
                            <a:rPr lang="pt-BR" sz="2200">
                              <a:effectLst/>
                              <a:latin typeface="Cambria Math" panose="02040503050406030204" pitchFamily="18" charset="0"/>
                              <a:ea typeface="Calibri" panose="020F0502020204030204" pitchFamily="34" charset="0"/>
                            </a:rPr>
                            <m:t>∙10</m:t>
                          </m:r>
                        </m:num>
                        <m:den>
                          <m:r>
                            <a:rPr lang="pt-BR" sz="2200">
                              <a:effectLst/>
                              <a:latin typeface="Cambria Math" panose="02040503050406030204" pitchFamily="18" charset="0"/>
                              <a:ea typeface="Calibri" panose="020F0502020204030204" pitchFamily="34" charset="0"/>
                            </a:rPr>
                            <m:t>2</m:t>
                          </m:r>
                          <m:r>
                            <m:rPr>
                              <m:sty m:val="p"/>
                            </m:rPr>
                            <a:rPr lang="pt-BR" sz="2200">
                              <a:effectLst/>
                              <a:latin typeface="Cambria Math" panose="02040503050406030204" pitchFamily="18" charset="0"/>
                              <a:ea typeface="Calibri" panose="020F0502020204030204" pitchFamily="34" charset="0"/>
                            </a:rPr>
                            <m:t>π</m:t>
                          </m:r>
                          <m:r>
                            <a:rPr lang="pt-BR" sz="2200">
                              <a:effectLst/>
                              <a:latin typeface="Cambria Math" panose="02040503050406030204" pitchFamily="18" charset="0"/>
                              <a:ea typeface="Calibri" panose="020F0502020204030204" pitchFamily="34" charset="0"/>
                            </a:rPr>
                            <m:t>∙2∙</m:t>
                          </m:r>
                          <m:sSup>
                            <m:sSupPr>
                              <m:ctrlPr>
                                <a:rPr lang="pt-BR" sz="2200" i="1">
                                  <a:effectLst/>
                                  <a:latin typeface="Cambria Math" panose="02040503050406030204" pitchFamily="18" charset="0"/>
                                  <a:ea typeface="Calibri" panose="020F0502020204030204" pitchFamily="34" charset="0"/>
                                </a:rPr>
                              </m:ctrlPr>
                            </m:sSupPr>
                            <m:e>
                              <m:r>
                                <a:rPr lang="pt-BR" sz="2200">
                                  <a:effectLst/>
                                  <a:latin typeface="Cambria Math" panose="02040503050406030204" pitchFamily="18" charset="0"/>
                                  <a:ea typeface="Calibri" panose="020F0502020204030204" pitchFamily="34" charset="0"/>
                                </a:rPr>
                                <m:t>10</m:t>
                              </m:r>
                            </m:e>
                            <m:sup>
                              <m:r>
                                <a:rPr lang="pt-BR" sz="2200" i="1">
                                  <a:effectLst/>
                                  <a:latin typeface="Cambria Math" panose="02040503050406030204" pitchFamily="18" charset="0"/>
                                  <a:ea typeface="Calibri" panose="020F0502020204030204" pitchFamily="34" charset="0"/>
                                </a:rPr>
                                <m:t>−</m:t>
                              </m:r>
                              <m:r>
                                <a:rPr lang="pt-BR" sz="2200">
                                  <a:effectLst/>
                                  <a:latin typeface="Cambria Math" panose="02040503050406030204" pitchFamily="18" charset="0"/>
                                  <a:ea typeface="Calibri" panose="020F0502020204030204" pitchFamily="34" charset="0"/>
                                </a:rPr>
                                <m:t>2</m:t>
                              </m:r>
                            </m:sup>
                          </m:sSup>
                        </m:den>
                      </m:f>
                    </m:oMath>
                  </m:oMathPara>
                </a14:m>
                <a:endParaRPr lang="pt-BR" sz="2200" dirty="0">
                  <a:effectLst/>
                  <a:latin typeface="Arial Narrow" panose="020B0606020202030204" pitchFamily="34" charset="0"/>
                  <a:ea typeface="Calibri" panose="020F0502020204030204" pitchFamily="34" charset="0"/>
                </a:endParaRPr>
              </a:p>
              <a:p>
                <a:pPr indent="228600" algn="just"/>
                <a:r>
                  <a:rPr lang="pt-BR" sz="2200" dirty="0">
                    <a:effectLst/>
                    <a:latin typeface="Arial Narrow" panose="020B0606020202030204" pitchFamily="34" charset="0"/>
                    <a:ea typeface="Calibri" panose="020F0502020204030204" pitchFamily="34" charset="0"/>
                  </a:rPr>
                  <a:t> </a:t>
                </a:r>
              </a:p>
              <a:p>
                <a:pPr marL="228600" indent="228600" algn="just"/>
                <a14:m>
                  <m:oMathPara xmlns:m="http://schemas.openxmlformats.org/officeDocument/2006/math">
                    <m:oMathParaPr>
                      <m:jc m:val="centerGroup"/>
                    </m:oMathParaPr>
                    <m:oMath xmlns:m="http://schemas.openxmlformats.org/officeDocument/2006/math">
                      <m:r>
                        <m:rPr>
                          <m:sty m:val="p"/>
                        </m:rPr>
                        <a:rPr lang="pt-BR" sz="2200">
                          <a:effectLst/>
                          <a:latin typeface="Cambria Math" panose="02040503050406030204" pitchFamily="18" charset="0"/>
                          <a:ea typeface="Calibri" panose="020F0502020204030204" pitchFamily="34" charset="0"/>
                        </a:rPr>
                        <m:t>B</m:t>
                      </m:r>
                      <m:r>
                        <a:rPr lang="pt-BR" sz="2200">
                          <a:effectLst/>
                          <a:latin typeface="Cambria Math" panose="02040503050406030204" pitchFamily="18" charset="0"/>
                          <a:ea typeface="Calibri" panose="020F0502020204030204" pitchFamily="34" charset="0"/>
                        </a:rPr>
                        <m:t>=</m:t>
                      </m:r>
                      <m:f>
                        <m:fPr>
                          <m:ctrlPr>
                            <a:rPr lang="pt-BR" sz="2200" i="1">
                              <a:effectLst/>
                              <a:latin typeface="Cambria Math" panose="02040503050406030204" pitchFamily="18" charset="0"/>
                              <a:ea typeface="Calibri" panose="020F0502020204030204" pitchFamily="34" charset="0"/>
                            </a:rPr>
                          </m:ctrlPr>
                        </m:fPr>
                        <m:num>
                          <m:sSup>
                            <m:sSupPr>
                              <m:ctrlPr>
                                <a:rPr lang="pt-BR" sz="2200" i="1">
                                  <a:effectLst/>
                                  <a:latin typeface="Cambria Math" panose="02040503050406030204" pitchFamily="18" charset="0"/>
                                  <a:ea typeface="Calibri" panose="020F0502020204030204" pitchFamily="34" charset="0"/>
                                </a:rPr>
                              </m:ctrlPr>
                            </m:sSupPr>
                            <m:e>
                              <m:r>
                                <a:rPr lang="pt-BR" sz="2200">
                                  <a:effectLst/>
                                  <a:latin typeface="Cambria Math" panose="02040503050406030204" pitchFamily="18" charset="0"/>
                                  <a:ea typeface="Calibri" panose="020F0502020204030204" pitchFamily="34" charset="0"/>
                                </a:rPr>
                                <m:t>10</m:t>
                              </m:r>
                            </m:e>
                            <m:sup>
                              <m:r>
                                <a:rPr lang="pt-BR" sz="2200" i="1">
                                  <a:effectLst/>
                                  <a:latin typeface="Cambria Math" panose="02040503050406030204" pitchFamily="18" charset="0"/>
                                  <a:ea typeface="Calibri" panose="020F0502020204030204" pitchFamily="34" charset="0"/>
                                </a:rPr>
                                <m:t>−</m:t>
                              </m:r>
                              <m:r>
                                <a:rPr lang="pt-BR" sz="2200">
                                  <a:effectLst/>
                                  <a:latin typeface="Cambria Math" panose="02040503050406030204" pitchFamily="18" charset="0"/>
                                  <a:ea typeface="Calibri" panose="020F0502020204030204" pitchFamily="34" charset="0"/>
                                </a:rPr>
                                <m:t>7</m:t>
                              </m:r>
                            </m:sup>
                          </m:sSup>
                          <m:r>
                            <a:rPr lang="pt-BR" sz="2200">
                              <a:effectLst/>
                              <a:latin typeface="Cambria Math" panose="02040503050406030204" pitchFamily="18" charset="0"/>
                              <a:ea typeface="Calibri" panose="020F0502020204030204" pitchFamily="34" charset="0"/>
                            </a:rPr>
                            <m:t>∙10</m:t>
                          </m:r>
                        </m:num>
                        <m:den>
                          <m:sSup>
                            <m:sSupPr>
                              <m:ctrlPr>
                                <a:rPr lang="pt-BR" sz="2200" i="1">
                                  <a:effectLst/>
                                  <a:latin typeface="Cambria Math" panose="02040503050406030204" pitchFamily="18" charset="0"/>
                                  <a:ea typeface="Calibri" panose="020F0502020204030204" pitchFamily="34" charset="0"/>
                                </a:rPr>
                              </m:ctrlPr>
                            </m:sSupPr>
                            <m:e>
                              <m:r>
                                <a:rPr lang="pt-BR" sz="2200">
                                  <a:effectLst/>
                                  <a:latin typeface="Cambria Math" panose="02040503050406030204" pitchFamily="18" charset="0"/>
                                  <a:ea typeface="Calibri" panose="020F0502020204030204" pitchFamily="34" charset="0"/>
                                </a:rPr>
                                <m:t>10</m:t>
                              </m:r>
                            </m:e>
                            <m:sup>
                              <m:r>
                                <a:rPr lang="pt-BR" sz="2200" i="1">
                                  <a:effectLst/>
                                  <a:latin typeface="Cambria Math" panose="02040503050406030204" pitchFamily="18" charset="0"/>
                                  <a:ea typeface="Calibri" panose="020F0502020204030204" pitchFamily="34" charset="0"/>
                                </a:rPr>
                                <m:t>−</m:t>
                              </m:r>
                              <m:r>
                                <a:rPr lang="pt-BR" sz="2200">
                                  <a:effectLst/>
                                  <a:latin typeface="Cambria Math" panose="02040503050406030204" pitchFamily="18" charset="0"/>
                                  <a:ea typeface="Calibri" panose="020F0502020204030204" pitchFamily="34" charset="0"/>
                                </a:rPr>
                                <m:t>2</m:t>
                              </m:r>
                            </m:sup>
                          </m:sSup>
                        </m:den>
                      </m:f>
                    </m:oMath>
                  </m:oMathPara>
                </a14:m>
                <a:endParaRPr lang="pt-BR" sz="2200" dirty="0">
                  <a:effectLst/>
                  <a:latin typeface="Arial Narrow" panose="020B0606020202030204" pitchFamily="34" charset="0"/>
                  <a:ea typeface="Calibri" panose="020F0502020204030204" pitchFamily="34" charset="0"/>
                </a:endParaRPr>
              </a:p>
              <a:p>
                <a:pPr marL="228600" indent="228600" algn="just"/>
                <a14:m>
                  <m:oMathPara xmlns:m="http://schemas.openxmlformats.org/officeDocument/2006/math">
                    <m:oMathParaPr>
                      <m:jc m:val="centerGroup"/>
                    </m:oMathParaPr>
                    <m:oMath xmlns:m="http://schemas.openxmlformats.org/officeDocument/2006/math">
                      <m:r>
                        <m:rPr>
                          <m:sty m:val="p"/>
                        </m:rPr>
                        <a:rPr lang="pt-BR" sz="2200">
                          <a:effectLst/>
                          <a:latin typeface="Cambria Math" panose="02040503050406030204" pitchFamily="18" charset="0"/>
                          <a:ea typeface="Calibri" panose="020F0502020204030204" pitchFamily="34" charset="0"/>
                        </a:rPr>
                        <m:t>B</m:t>
                      </m:r>
                      <m:r>
                        <a:rPr lang="pt-BR" sz="2200">
                          <a:effectLst/>
                          <a:latin typeface="Cambria Math" panose="02040503050406030204" pitchFamily="18" charset="0"/>
                          <a:ea typeface="Calibri" panose="020F0502020204030204" pitchFamily="34" charset="0"/>
                        </a:rPr>
                        <m:t>=</m:t>
                      </m:r>
                      <m:sSup>
                        <m:sSupPr>
                          <m:ctrlPr>
                            <a:rPr lang="pt-BR" sz="2200" i="1">
                              <a:effectLst/>
                              <a:latin typeface="Cambria Math" panose="02040503050406030204" pitchFamily="18" charset="0"/>
                              <a:ea typeface="Calibri" panose="020F0502020204030204" pitchFamily="34" charset="0"/>
                            </a:rPr>
                          </m:ctrlPr>
                        </m:sSupPr>
                        <m:e>
                          <m:r>
                            <a:rPr lang="pt-BR" sz="2200">
                              <a:effectLst/>
                              <a:latin typeface="Cambria Math" panose="02040503050406030204" pitchFamily="18" charset="0"/>
                              <a:ea typeface="Calibri" panose="020F0502020204030204" pitchFamily="34" charset="0"/>
                            </a:rPr>
                            <m:t>10</m:t>
                          </m:r>
                        </m:e>
                        <m:sup>
                          <m:r>
                            <a:rPr lang="pt-BR" sz="2200" i="1">
                              <a:effectLst/>
                              <a:latin typeface="Cambria Math" panose="02040503050406030204" pitchFamily="18" charset="0"/>
                              <a:ea typeface="Calibri" panose="020F0502020204030204" pitchFamily="34" charset="0"/>
                            </a:rPr>
                            <m:t>−</m:t>
                          </m:r>
                          <m:r>
                            <a:rPr lang="pt-BR" sz="2200">
                              <a:effectLst/>
                              <a:latin typeface="Cambria Math" panose="02040503050406030204" pitchFamily="18" charset="0"/>
                              <a:ea typeface="Calibri" panose="020F0502020204030204" pitchFamily="34" charset="0"/>
                            </a:rPr>
                            <m:t>7+1</m:t>
                          </m:r>
                          <m:r>
                            <a:rPr lang="pt-BR" sz="2200" i="1">
                              <a:effectLst/>
                              <a:latin typeface="Cambria Math" panose="02040503050406030204" pitchFamily="18" charset="0"/>
                              <a:ea typeface="Calibri" panose="020F0502020204030204" pitchFamily="34" charset="0"/>
                            </a:rPr>
                            <m:t>−</m:t>
                          </m:r>
                          <m:r>
                            <a:rPr lang="pt-BR" sz="2200">
                              <a:effectLst/>
                              <a:latin typeface="Cambria Math" panose="02040503050406030204" pitchFamily="18" charset="0"/>
                              <a:ea typeface="Calibri" panose="020F0502020204030204" pitchFamily="34" charset="0"/>
                            </a:rPr>
                            <m:t>(</m:t>
                          </m:r>
                          <m:r>
                            <a:rPr lang="pt-BR" sz="2200" i="1">
                              <a:effectLst/>
                              <a:latin typeface="Cambria Math" panose="02040503050406030204" pitchFamily="18" charset="0"/>
                              <a:ea typeface="Calibri" panose="020F0502020204030204" pitchFamily="34" charset="0"/>
                            </a:rPr>
                            <m:t>−</m:t>
                          </m:r>
                          <m:r>
                            <a:rPr lang="pt-BR" sz="2200">
                              <a:effectLst/>
                              <a:latin typeface="Cambria Math" panose="02040503050406030204" pitchFamily="18" charset="0"/>
                              <a:ea typeface="Calibri" panose="020F0502020204030204" pitchFamily="34" charset="0"/>
                            </a:rPr>
                            <m:t>2)</m:t>
                          </m:r>
                        </m:sup>
                      </m:sSup>
                    </m:oMath>
                  </m:oMathPara>
                </a14:m>
                <a:endParaRPr lang="pt-BR" sz="2200" dirty="0">
                  <a:effectLst/>
                  <a:latin typeface="Arial Narrow" panose="020B0606020202030204" pitchFamily="34" charset="0"/>
                  <a:ea typeface="Calibri" panose="020F0502020204030204" pitchFamily="34" charset="0"/>
                </a:endParaRPr>
              </a:p>
              <a:p>
                <a:pPr marL="228600" indent="228600" algn="just"/>
                <a14:m>
                  <m:oMathPara xmlns:m="http://schemas.openxmlformats.org/officeDocument/2006/math">
                    <m:oMathParaPr>
                      <m:jc m:val="centerGroup"/>
                    </m:oMathParaPr>
                    <m:oMath xmlns:m="http://schemas.openxmlformats.org/officeDocument/2006/math">
                      <m:r>
                        <m:rPr>
                          <m:sty m:val="p"/>
                        </m:rPr>
                        <a:rPr lang="pt-BR" sz="2200">
                          <a:effectLst/>
                          <a:latin typeface="Cambria Math" panose="02040503050406030204" pitchFamily="18" charset="0"/>
                          <a:ea typeface="Calibri" panose="020F0502020204030204" pitchFamily="34" charset="0"/>
                        </a:rPr>
                        <m:t>B</m:t>
                      </m:r>
                      <m:r>
                        <a:rPr lang="pt-BR" sz="2200">
                          <a:effectLst/>
                          <a:latin typeface="Cambria Math" panose="02040503050406030204" pitchFamily="18" charset="0"/>
                          <a:ea typeface="Calibri" panose="020F0502020204030204" pitchFamily="34" charset="0"/>
                        </a:rPr>
                        <m:t>=</m:t>
                      </m:r>
                      <m:sSup>
                        <m:sSupPr>
                          <m:ctrlPr>
                            <a:rPr lang="pt-BR" sz="2200" i="1">
                              <a:effectLst/>
                              <a:latin typeface="Cambria Math" panose="02040503050406030204" pitchFamily="18" charset="0"/>
                              <a:ea typeface="Calibri" panose="020F0502020204030204" pitchFamily="34" charset="0"/>
                            </a:rPr>
                          </m:ctrlPr>
                        </m:sSupPr>
                        <m:e>
                          <m:r>
                            <a:rPr lang="pt-BR" sz="2200">
                              <a:effectLst/>
                              <a:latin typeface="Cambria Math" panose="02040503050406030204" pitchFamily="18" charset="0"/>
                              <a:ea typeface="Calibri" panose="020F0502020204030204" pitchFamily="34" charset="0"/>
                            </a:rPr>
                            <m:t>10</m:t>
                          </m:r>
                        </m:e>
                        <m:sup>
                          <m:r>
                            <a:rPr lang="pt-BR" sz="2200" i="1">
                              <a:effectLst/>
                              <a:latin typeface="Cambria Math" panose="02040503050406030204" pitchFamily="18" charset="0"/>
                              <a:ea typeface="Calibri" panose="020F0502020204030204" pitchFamily="34" charset="0"/>
                            </a:rPr>
                            <m:t>−</m:t>
                          </m:r>
                          <m:r>
                            <a:rPr lang="pt-BR" sz="2200">
                              <a:effectLst/>
                              <a:latin typeface="Cambria Math" panose="02040503050406030204" pitchFamily="18" charset="0"/>
                              <a:ea typeface="Calibri" panose="020F0502020204030204" pitchFamily="34" charset="0"/>
                            </a:rPr>
                            <m:t>7+1+2</m:t>
                          </m:r>
                        </m:sup>
                      </m:sSup>
                    </m:oMath>
                  </m:oMathPara>
                </a14:m>
                <a:endParaRPr lang="pt-BR" sz="2200" dirty="0">
                  <a:effectLst/>
                  <a:latin typeface="Arial Narrow" panose="020B0606020202030204" pitchFamily="34" charset="0"/>
                  <a:ea typeface="Calibri" panose="020F0502020204030204" pitchFamily="34" charset="0"/>
                </a:endParaRPr>
              </a:p>
              <a:p>
                <a:pPr marL="228600" indent="228600" algn="just"/>
                <a14:m>
                  <m:oMathPara xmlns:m="http://schemas.openxmlformats.org/officeDocument/2006/math">
                    <m:oMathParaPr>
                      <m:jc m:val="centerGroup"/>
                    </m:oMathParaPr>
                    <m:oMath xmlns:m="http://schemas.openxmlformats.org/officeDocument/2006/math">
                      <m:r>
                        <m:rPr>
                          <m:sty m:val="p"/>
                        </m:rPr>
                        <a:rPr lang="pt-BR" sz="2200">
                          <a:effectLst/>
                          <a:latin typeface="Cambria Math" panose="02040503050406030204" pitchFamily="18" charset="0"/>
                          <a:ea typeface="Calibri" panose="020F0502020204030204" pitchFamily="34" charset="0"/>
                        </a:rPr>
                        <m:t>B</m:t>
                      </m:r>
                      <m:r>
                        <a:rPr lang="pt-BR" sz="2200">
                          <a:effectLst/>
                          <a:latin typeface="Cambria Math" panose="02040503050406030204" pitchFamily="18" charset="0"/>
                          <a:ea typeface="Calibri" panose="020F0502020204030204" pitchFamily="34" charset="0"/>
                        </a:rPr>
                        <m:t>=</m:t>
                      </m:r>
                      <m:sSup>
                        <m:sSupPr>
                          <m:ctrlPr>
                            <a:rPr lang="pt-BR" sz="2200" i="1">
                              <a:effectLst/>
                              <a:latin typeface="Cambria Math" panose="02040503050406030204" pitchFamily="18" charset="0"/>
                              <a:ea typeface="Calibri" panose="020F0502020204030204" pitchFamily="34" charset="0"/>
                            </a:rPr>
                          </m:ctrlPr>
                        </m:sSupPr>
                        <m:e>
                          <m:r>
                            <a:rPr lang="pt-BR" sz="2200">
                              <a:effectLst/>
                              <a:latin typeface="Cambria Math" panose="02040503050406030204" pitchFamily="18" charset="0"/>
                              <a:ea typeface="Calibri" panose="020F0502020204030204" pitchFamily="34" charset="0"/>
                            </a:rPr>
                            <m:t>10</m:t>
                          </m:r>
                        </m:e>
                        <m:sup>
                          <m:r>
                            <a:rPr lang="pt-BR" sz="2200" i="1">
                              <a:effectLst/>
                              <a:latin typeface="Cambria Math" panose="02040503050406030204" pitchFamily="18" charset="0"/>
                              <a:ea typeface="Calibri" panose="020F0502020204030204" pitchFamily="34" charset="0"/>
                            </a:rPr>
                            <m:t>−</m:t>
                          </m:r>
                          <m:r>
                            <a:rPr lang="pt-BR" sz="2200">
                              <a:effectLst/>
                              <a:latin typeface="Cambria Math" panose="02040503050406030204" pitchFamily="18" charset="0"/>
                              <a:ea typeface="Calibri" panose="020F0502020204030204" pitchFamily="34" charset="0"/>
                            </a:rPr>
                            <m:t>4</m:t>
                          </m:r>
                        </m:sup>
                      </m:sSup>
                      <m:r>
                        <m:rPr>
                          <m:sty m:val="p"/>
                        </m:rPr>
                        <a:rPr lang="pt-BR" sz="2200">
                          <a:effectLst/>
                          <a:latin typeface="Cambria Math" panose="02040503050406030204" pitchFamily="18" charset="0"/>
                          <a:ea typeface="Calibri" panose="020F0502020204030204" pitchFamily="34" charset="0"/>
                        </a:rPr>
                        <m:t>T</m:t>
                      </m:r>
                    </m:oMath>
                  </m:oMathPara>
                </a14:m>
                <a:endParaRPr lang="pt-BR" sz="2200" dirty="0">
                  <a:effectLst/>
                  <a:latin typeface="Arial Narrow" panose="020B0606020202030204" pitchFamily="34" charset="0"/>
                  <a:ea typeface="Calibri" panose="020F0502020204030204" pitchFamily="34" charset="0"/>
                </a:endParaRPr>
              </a:p>
            </p:txBody>
          </p:sp>
        </mc:Choice>
        <mc:Fallback xmlns="">
          <p:sp>
            <p:nvSpPr>
              <p:cNvPr id="5" name="CaixaDeTexto 4">
                <a:extLst>
                  <a:ext uri="{FF2B5EF4-FFF2-40B4-BE49-F238E27FC236}">
                    <a16:creationId xmlns:a16="http://schemas.microsoft.com/office/drawing/2014/main" id="{05C0E05F-C389-8419-B86F-A6668D9027E4}"/>
                  </a:ext>
                </a:extLst>
              </p:cNvPr>
              <p:cNvSpPr txBox="1">
                <a:spLocks noRot="1" noChangeAspect="1" noMove="1" noResize="1" noEditPoints="1" noAdjustHandles="1" noChangeArrowheads="1" noChangeShapeType="1" noTextEdit="1"/>
              </p:cNvSpPr>
              <p:nvPr/>
            </p:nvSpPr>
            <p:spPr>
              <a:xfrm>
                <a:off x="5735950" y="984103"/>
                <a:ext cx="5199530" cy="2815386"/>
              </a:xfrm>
              <a:prstGeom prst="rect">
                <a:avLst/>
              </a:prstGeom>
              <a:blipFill>
                <a:blip r:embed="rId4"/>
                <a:stretch>
                  <a:fillRect/>
                </a:stretch>
              </a:blipFill>
            </p:spPr>
            <p:txBody>
              <a:bodyPr/>
              <a:lstStyle/>
              <a:p>
                <a:r>
                  <a:rPr lang="pt-BR">
                    <a:noFill/>
                  </a:rPr>
                  <a:t> </a:t>
                </a:r>
              </a:p>
            </p:txBody>
          </p:sp>
        </mc:Fallback>
      </mc:AlternateContent>
      <p:sp>
        <p:nvSpPr>
          <p:cNvPr id="6" name="Retângulo: Cantos Arredondados 5">
            <a:extLst>
              <a:ext uri="{FF2B5EF4-FFF2-40B4-BE49-F238E27FC236}">
                <a16:creationId xmlns:a16="http://schemas.microsoft.com/office/drawing/2014/main" id="{94FF677A-DD61-ECE3-BEA8-174FC0D38A84}"/>
              </a:ext>
            </a:extLst>
          </p:cNvPr>
          <p:cNvSpPr/>
          <p:nvPr/>
        </p:nvSpPr>
        <p:spPr>
          <a:xfrm>
            <a:off x="6219827" y="4286250"/>
            <a:ext cx="5753100" cy="2362200"/>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pt-BR"/>
          </a:p>
        </p:txBody>
      </p:sp>
      <p:sp>
        <p:nvSpPr>
          <p:cNvPr id="7" name="Smiley 6">
            <a:extLst>
              <a:ext uri="{FF2B5EF4-FFF2-40B4-BE49-F238E27FC236}">
                <a16:creationId xmlns:a16="http://schemas.microsoft.com/office/drawing/2014/main" id="{E5FD6ED4-7162-C681-7813-9DD782879C3E}"/>
              </a:ext>
            </a:extLst>
          </p:cNvPr>
          <p:cNvSpPr/>
          <p:nvPr/>
        </p:nvSpPr>
        <p:spPr>
          <a:xfrm>
            <a:off x="6324600" y="4381500"/>
            <a:ext cx="504825" cy="495300"/>
          </a:xfrm>
          <a:prstGeom prst="smileyFac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pt-BR"/>
          </a:p>
        </p:txBody>
      </p:sp>
      <p:pic>
        <p:nvPicPr>
          <p:cNvPr id="9" name="Imagem 8">
            <a:extLst>
              <a:ext uri="{FF2B5EF4-FFF2-40B4-BE49-F238E27FC236}">
                <a16:creationId xmlns:a16="http://schemas.microsoft.com/office/drawing/2014/main" id="{CA47C37A-D924-82F7-7BC4-9FB9E57C82BD}"/>
              </a:ext>
            </a:extLst>
          </p:cNvPr>
          <p:cNvPicPr>
            <a:picLocks noChangeAspect="1"/>
          </p:cNvPicPr>
          <p:nvPr/>
        </p:nvPicPr>
        <p:blipFill>
          <a:blip r:embed="rId5"/>
          <a:stretch>
            <a:fillRect/>
          </a:stretch>
        </p:blipFill>
        <p:spPr>
          <a:xfrm>
            <a:off x="9356232" y="871440"/>
            <a:ext cx="2674403" cy="2928049"/>
          </a:xfrm>
          <a:prstGeom prst="rect">
            <a:avLst/>
          </a:prstGeom>
        </p:spPr>
      </p:pic>
    </p:spTree>
    <p:extLst>
      <p:ext uri="{BB962C8B-B14F-4D97-AF65-F5344CB8AC3E}">
        <p14:creationId xmlns:p14="http://schemas.microsoft.com/office/powerpoint/2010/main" val="208932126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A8EBB5-F589-478E-3CC2-15B0CBAC5245}"/>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F7F191E7-FEC7-495B-4535-907ACCAD5212}"/>
                  </a:ext>
                </a:extLst>
              </p:cNvPr>
              <p:cNvSpPr txBox="1"/>
              <p:nvPr/>
            </p:nvSpPr>
            <p:spPr>
              <a:xfrm>
                <a:off x="134471" y="1137227"/>
                <a:ext cx="5862917" cy="4832092"/>
              </a:xfrm>
              <a:prstGeom prst="rect">
                <a:avLst/>
              </a:prstGeom>
              <a:noFill/>
            </p:spPr>
            <p:txBody>
              <a:bodyPr wrap="square">
                <a:spAutoFit/>
              </a:bodyPr>
              <a:lstStyle/>
              <a:p>
                <a:pPr marL="342900" lvl="0" indent="-342900" algn="just">
                  <a:buFont typeface="Wingdings" panose="05000000000000000000" pitchFamily="2" charset="2"/>
                  <a:buChar char=""/>
                </a:pPr>
                <a:r>
                  <a:rPr lang="pt-BR" sz="2200" b="1" dirty="0">
                    <a:effectLst/>
                    <a:latin typeface="Arial Narrow" panose="020B0606020202030204" pitchFamily="34" charset="0"/>
                    <a:ea typeface="Calibri" panose="020F0502020204030204" pitchFamily="34" charset="0"/>
                  </a:rPr>
                  <a:t>Campo magnético criado por uma espira circular.</a:t>
                </a:r>
                <a:endParaRPr lang="pt-BR" sz="2200" dirty="0">
                  <a:effectLst/>
                  <a:latin typeface="Arial Narrow" panose="020B0606020202030204" pitchFamily="34" charset="0"/>
                  <a:ea typeface="Calibri" panose="020F0502020204030204" pitchFamily="34" charset="0"/>
                </a:endParaRPr>
              </a:p>
              <a:p>
                <a:pPr indent="228600" algn="just"/>
                <a:r>
                  <a:rPr lang="pt-BR" sz="2200" b="1" dirty="0">
                    <a:effectLst/>
                    <a:latin typeface="Arial Narrow" panose="020B0606020202030204" pitchFamily="34" charset="0"/>
                    <a:ea typeface="Calibri" panose="020F0502020204030204" pitchFamily="34" charset="0"/>
                  </a:rPr>
                  <a:t> </a:t>
                </a:r>
                <a:endParaRPr lang="pt-BR" sz="2200" dirty="0">
                  <a:effectLst/>
                  <a:latin typeface="Arial Narrow" panose="020B0606020202030204" pitchFamily="34" charset="0"/>
                  <a:ea typeface="Calibri" panose="020F0502020204030204" pitchFamily="34" charset="0"/>
                </a:endParaRPr>
              </a:p>
              <a:p>
                <a:pPr indent="228600" algn="just"/>
                <a:r>
                  <a:rPr lang="pt-BR" sz="2200" dirty="0">
                    <a:effectLst/>
                    <a:latin typeface="Arial Narrow" panose="020B0606020202030204" pitchFamily="34" charset="0"/>
                    <a:ea typeface="Calibri" panose="020F0502020204030204" pitchFamily="34" charset="0"/>
                  </a:rPr>
                  <a:t>Quando uma corrente elétrica </a:t>
                </a:r>
                <a14:m>
                  <m:oMath xmlns:m="http://schemas.openxmlformats.org/officeDocument/2006/math">
                    <m:d>
                      <m:dPr>
                        <m:ctrlPr>
                          <a:rPr lang="pt-BR" sz="2200" i="1">
                            <a:effectLst/>
                            <a:latin typeface="Cambria Math" panose="02040503050406030204" pitchFamily="18" charset="0"/>
                            <a:ea typeface="Calibri" panose="020F0502020204030204" pitchFamily="34" charset="0"/>
                          </a:rPr>
                        </m:ctrlPr>
                      </m:dPr>
                      <m:e>
                        <m:r>
                          <m:rPr>
                            <m:sty m:val="p"/>
                          </m:rPr>
                          <a:rPr lang="pt-BR" sz="2200">
                            <a:effectLst/>
                            <a:latin typeface="Cambria Math" panose="02040503050406030204" pitchFamily="18" charset="0"/>
                            <a:ea typeface="Calibri" panose="020F0502020204030204" pitchFamily="34" charset="0"/>
                          </a:rPr>
                          <m:t>i</m:t>
                        </m:r>
                      </m:e>
                    </m:d>
                    <m:r>
                      <a:rPr lang="pt-BR" sz="2200">
                        <a:effectLst/>
                        <a:latin typeface="Cambria Math" panose="02040503050406030204" pitchFamily="18" charset="0"/>
                        <a:ea typeface="Calibri" panose="020F0502020204030204" pitchFamily="34" charset="0"/>
                      </a:rPr>
                      <m:t> </m:t>
                    </m:r>
                  </m:oMath>
                </a14:m>
                <a:r>
                  <a:rPr lang="pt-BR" sz="2200" dirty="0">
                    <a:effectLst/>
                    <a:latin typeface="Arial Narrow" panose="020B0606020202030204" pitchFamily="34" charset="0"/>
                    <a:ea typeface="Calibri" panose="020F0502020204030204" pitchFamily="34" charset="0"/>
                  </a:rPr>
                  <a:t>passa por uma </a:t>
                </a:r>
                <a:r>
                  <a:rPr lang="pt-BR" sz="2200" b="1" dirty="0">
                    <a:effectLst/>
                    <a:latin typeface="Arial Narrow" panose="020B0606020202030204" pitchFamily="34" charset="0"/>
                    <a:ea typeface="Calibri" panose="020F0502020204030204" pitchFamily="34" charset="0"/>
                  </a:rPr>
                  <a:t>espira circular</a:t>
                </a:r>
                <a:r>
                  <a:rPr lang="pt-BR" sz="2200" dirty="0">
                    <a:effectLst/>
                    <a:latin typeface="Arial Narrow" panose="020B0606020202030204" pitchFamily="34" charset="0"/>
                    <a:ea typeface="Calibri" panose="020F0502020204030204" pitchFamily="34" charset="0"/>
                  </a:rPr>
                  <a:t> (um fio condutor dobrado em forma de anel), o campo magnético gerado se concentra de maneira muito intensa na região interna desse anel.</a:t>
                </a:r>
              </a:p>
              <a:p>
                <a:pPr indent="228600" algn="just"/>
                <a:endParaRPr lang="pt-BR" sz="2200" dirty="0">
                  <a:effectLst/>
                  <a:latin typeface="Arial Narrow" panose="020B0606020202030204" pitchFamily="34" charset="0"/>
                  <a:ea typeface="Calibri" panose="020F0502020204030204" pitchFamily="34" charset="0"/>
                </a:endParaRPr>
              </a:p>
              <a:p>
                <a:pPr indent="228600" algn="just"/>
                <a:r>
                  <a:rPr lang="pt-BR" sz="2200" dirty="0">
                    <a:effectLst/>
                    <a:latin typeface="Arial Narrow" panose="020B0606020202030204" pitchFamily="34" charset="0"/>
                    <a:ea typeface="Calibri" panose="020F0502020204030204" pitchFamily="34" charset="0"/>
                  </a:rPr>
                  <a:t>A geometria desse campo é diferente da de um fio reto, e o ponto de maior interesse para o estudo da física é o seu </a:t>
                </a:r>
                <a:r>
                  <a:rPr lang="pt-BR" sz="2200" b="1" dirty="0">
                    <a:effectLst/>
                    <a:latin typeface="Arial Narrow" panose="020B0606020202030204" pitchFamily="34" charset="0"/>
                    <a:ea typeface="Calibri" panose="020F0502020204030204" pitchFamily="34" charset="0"/>
                  </a:rPr>
                  <a:t>centro geométrico</a:t>
                </a:r>
                <a:r>
                  <a:rPr lang="pt-BR" sz="2200" dirty="0">
                    <a:effectLst/>
                    <a:latin typeface="Arial Narrow" panose="020B0606020202030204" pitchFamily="34" charset="0"/>
                    <a:ea typeface="Calibri" panose="020F0502020204030204" pitchFamily="34" charset="0"/>
                  </a:rPr>
                  <a:t>. </a:t>
                </a:r>
              </a:p>
              <a:p>
                <a:pPr indent="228600" algn="just"/>
                <a:endParaRPr lang="pt-BR" sz="2200" dirty="0">
                  <a:effectLst/>
                  <a:latin typeface="Arial Narrow" panose="020B0606020202030204" pitchFamily="34" charset="0"/>
                  <a:ea typeface="Calibri" panose="020F0502020204030204" pitchFamily="34" charset="0"/>
                </a:endParaRPr>
              </a:p>
              <a:p>
                <a:pPr indent="228600" algn="just"/>
                <a:r>
                  <a:rPr lang="pt-BR" sz="2200" dirty="0">
                    <a:effectLst/>
                    <a:latin typeface="Arial Narrow" panose="020B0606020202030204" pitchFamily="34" charset="0"/>
                    <a:ea typeface="Calibri" panose="020F0502020204030204" pitchFamily="34" charset="0"/>
                  </a:rPr>
                  <a:t>Estudante: Como seria isso professor? Me mostre um desenho de espira circular por favor?</a:t>
                </a:r>
              </a:p>
            </p:txBody>
          </p:sp>
        </mc:Choice>
        <mc:Fallback xmlns="">
          <p:sp>
            <p:nvSpPr>
              <p:cNvPr id="3" name="CaixaDeTexto 2">
                <a:extLst>
                  <a:ext uri="{FF2B5EF4-FFF2-40B4-BE49-F238E27FC236}">
                    <a16:creationId xmlns:a16="http://schemas.microsoft.com/office/drawing/2014/main" id="{F7F191E7-FEC7-495B-4535-907ACCAD5212}"/>
                  </a:ext>
                </a:extLst>
              </p:cNvPr>
              <p:cNvSpPr txBox="1">
                <a:spLocks noRot="1" noChangeAspect="1" noMove="1" noResize="1" noEditPoints="1" noAdjustHandles="1" noChangeArrowheads="1" noChangeShapeType="1" noTextEdit="1"/>
              </p:cNvSpPr>
              <p:nvPr/>
            </p:nvSpPr>
            <p:spPr>
              <a:xfrm>
                <a:off x="134471" y="1137227"/>
                <a:ext cx="5862917" cy="4832092"/>
              </a:xfrm>
              <a:prstGeom prst="rect">
                <a:avLst/>
              </a:prstGeom>
              <a:blipFill>
                <a:blip r:embed="rId2"/>
                <a:stretch>
                  <a:fillRect l="-1351" t="-884" r="-1351" b="-1768"/>
                </a:stretch>
              </a:blipFill>
            </p:spPr>
            <p:txBody>
              <a:bodyPr/>
              <a:lstStyle/>
              <a:p>
                <a:r>
                  <a:rPr lang="pt-BR">
                    <a:noFill/>
                  </a:rPr>
                  <a:t> </a:t>
                </a:r>
              </a:p>
            </p:txBody>
          </p:sp>
        </mc:Fallback>
      </mc:AlternateContent>
      <p:pic>
        <p:nvPicPr>
          <p:cNvPr id="4" name="Imagem 3">
            <a:extLst>
              <a:ext uri="{FF2B5EF4-FFF2-40B4-BE49-F238E27FC236}">
                <a16:creationId xmlns:a16="http://schemas.microsoft.com/office/drawing/2014/main" id="{549BA855-FF71-6A04-AD13-3B01F656AE42}"/>
              </a:ext>
            </a:extLst>
          </p:cNvPr>
          <p:cNvPicPr>
            <a:picLocks noChangeAspect="1"/>
          </p:cNvPicPr>
          <p:nvPr/>
        </p:nvPicPr>
        <p:blipFill>
          <a:blip r:embed="rId3"/>
          <a:stretch>
            <a:fillRect/>
          </a:stretch>
        </p:blipFill>
        <p:spPr>
          <a:xfrm>
            <a:off x="6139365" y="733593"/>
            <a:ext cx="5918164" cy="2834360"/>
          </a:xfrm>
          <a:prstGeom prst="rect">
            <a:avLst/>
          </a:prstGeom>
        </p:spPr>
      </p:pic>
      <p:pic>
        <p:nvPicPr>
          <p:cNvPr id="5" name="Imagem 4">
            <a:extLst>
              <a:ext uri="{FF2B5EF4-FFF2-40B4-BE49-F238E27FC236}">
                <a16:creationId xmlns:a16="http://schemas.microsoft.com/office/drawing/2014/main" id="{196AAC21-1744-8882-E4E7-D0234F4E142E}"/>
              </a:ext>
            </a:extLst>
          </p:cNvPr>
          <p:cNvPicPr>
            <a:picLocks noChangeAspect="1"/>
          </p:cNvPicPr>
          <p:nvPr/>
        </p:nvPicPr>
        <p:blipFill>
          <a:blip r:embed="rId4"/>
          <a:stretch>
            <a:fillRect/>
          </a:stretch>
        </p:blipFill>
        <p:spPr>
          <a:xfrm>
            <a:off x="6696018" y="3553273"/>
            <a:ext cx="4804858" cy="3237524"/>
          </a:xfrm>
          <a:prstGeom prst="rect">
            <a:avLst/>
          </a:prstGeom>
        </p:spPr>
      </p:pic>
    </p:spTree>
    <p:extLst>
      <p:ext uri="{BB962C8B-B14F-4D97-AF65-F5344CB8AC3E}">
        <p14:creationId xmlns:p14="http://schemas.microsoft.com/office/powerpoint/2010/main" val="5786895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5FBD64-258A-299A-A207-D970DB9D9BFB}"/>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E5CD1AA7-E0AD-1E5E-FEFB-D98E05A5FA6F}"/>
              </a:ext>
            </a:extLst>
          </p:cNvPr>
          <p:cNvSpPr txBox="1"/>
          <p:nvPr/>
        </p:nvSpPr>
        <p:spPr>
          <a:xfrm>
            <a:off x="89647" y="579358"/>
            <a:ext cx="5862918" cy="3108543"/>
          </a:xfrm>
          <a:prstGeom prst="rect">
            <a:avLst/>
          </a:prstGeom>
          <a:noFill/>
        </p:spPr>
        <p:txBody>
          <a:bodyPr wrap="square">
            <a:spAutoFit/>
          </a:bodyPr>
          <a:lstStyle/>
          <a:p>
            <a:pPr indent="228600" algn="just"/>
            <a:r>
              <a:rPr lang="pt-BR" sz="2200" dirty="0">
                <a:effectLst/>
                <a:latin typeface="Arial Narrow" panose="020B0606020202030204" pitchFamily="34" charset="0"/>
                <a:ea typeface="Calibri" panose="020F0502020204030204" pitchFamily="34" charset="0"/>
              </a:rPr>
              <a:t>Viram? Esse é o formato de uma espira circular. O curioso é que, uma vez sendo percorrida pela corrente elétrica, surge o ponto mais importante dela que é o seu centro. Vamos saber um pouco sobre a espira.</a:t>
            </a:r>
            <a:endParaRPr lang="pt-BR" sz="1000" dirty="0">
              <a:effectLst/>
              <a:latin typeface="Arial Narrow" panose="020B0606020202030204" pitchFamily="34" charset="0"/>
              <a:ea typeface="Calibri" panose="020F0502020204030204" pitchFamily="34" charset="0"/>
            </a:endParaRPr>
          </a:p>
          <a:p>
            <a:pPr indent="228600" algn="just"/>
            <a:endParaRPr lang="pt-BR" sz="1000" b="1" dirty="0">
              <a:latin typeface="Arial Narrow" panose="020B0606020202030204" pitchFamily="34" charset="0"/>
              <a:ea typeface="Calibri" panose="020F0502020204030204" pitchFamily="34" charset="0"/>
            </a:endParaRPr>
          </a:p>
          <a:p>
            <a:pPr indent="228600" algn="just"/>
            <a:r>
              <a:rPr lang="pt-BR" sz="2200" b="1" dirty="0">
                <a:effectLst/>
                <a:latin typeface="Arial Narrow" panose="020B0606020202030204" pitchFamily="34" charset="0"/>
                <a:ea typeface="Calibri" panose="020F0502020204030204" pitchFamily="34" charset="0"/>
              </a:rPr>
              <a:t>1. As características das Linhas desse campo são:</a:t>
            </a:r>
            <a:endParaRPr lang="pt-BR" sz="2200" dirty="0">
              <a:effectLst/>
              <a:latin typeface="Arial Narrow" panose="020B0606020202030204" pitchFamily="34" charset="0"/>
              <a:ea typeface="Calibri" panose="020F0502020204030204" pitchFamily="34" charset="0"/>
            </a:endParaRPr>
          </a:p>
          <a:p>
            <a:pPr indent="228600" algn="just"/>
            <a:r>
              <a:rPr lang="pt-BR" sz="1000" b="1" dirty="0">
                <a:effectLst/>
                <a:latin typeface="Arial Narrow" panose="020B0606020202030204" pitchFamily="34" charset="0"/>
                <a:ea typeface="Calibri" panose="020F0502020204030204" pitchFamily="34" charset="0"/>
              </a:rPr>
              <a:t> </a:t>
            </a:r>
            <a:endParaRPr lang="pt-BR" sz="1000" dirty="0">
              <a:effectLst/>
              <a:latin typeface="Arial Narrow" panose="020B0606020202030204" pitchFamily="34" charset="0"/>
              <a:ea typeface="Calibri" panose="020F0502020204030204" pitchFamily="34" charset="0"/>
            </a:endParaRPr>
          </a:p>
          <a:p>
            <a:pPr indent="228600" algn="just"/>
            <a:r>
              <a:rPr lang="pt-BR" sz="2200" dirty="0">
                <a:effectLst/>
                <a:latin typeface="Arial Narrow" panose="020B0606020202030204" pitchFamily="34" charset="0"/>
                <a:ea typeface="Calibri" panose="020F0502020204030204" pitchFamily="34" charset="0"/>
              </a:rPr>
              <a:t>Ao aplicar a corrente na espira, as linhas de indução magnética se comportam da seguinte maneira:</a:t>
            </a:r>
          </a:p>
        </p:txBody>
      </p:sp>
      <mc:AlternateContent xmlns:mc="http://schemas.openxmlformats.org/markup-compatibility/2006" xmlns:a14="http://schemas.microsoft.com/office/drawing/2010/main">
        <mc:Choice Requires="a14">
          <p:sp>
            <p:nvSpPr>
              <p:cNvPr id="5" name="CaixaDeTexto 4">
                <a:extLst>
                  <a:ext uri="{FF2B5EF4-FFF2-40B4-BE49-F238E27FC236}">
                    <a16:creationId xmlns:a16="http://schemas.microsoft.com/office/drawing/2014/main" id="{6282CB70-7154-2527-93D5-0070453FF2F7}"/>
                  </a:ext>
                </a:extLst>
              </p:cNvPr>
              <p:cNvSpPr txBox="1"/>
              <p:nvPr/>
            </p:nvSpPr>
            <p:spPr>
              <a:xfrm>
                <a:off x="89647" y="3725528"/>
                <a:ext cx="5862918" cy="3139321"/>
              </a:xfrm>
              <a:prstGeom prst="rect">
                <a:avLst/>
              </a:prstGeom>
              <a:noFill/>
            </p:spPr>
            <p:txBody>
              <a:bodyPr wrap="square">
                <a:spAutoFit/>
              </a:bodyPr>
              <a:lstStyle/>
              <a:p>
                <a:pPr marL="342900" lvl="0" indent="-342900" algn="just">
                  <a:buSzPts val="1000"/>
                  <a:buFont typeface="Symbol" panose="05050102010706020507" pitchFamily="18" charset="2"/>
                  <a:buChar char=""/>
                  <a:tabLst>
                    <a:tab pos="228600" algn="l"/>
                  </a:tabLst>
                </a:pPr>
                <a:r>
                  <a:rPr lang="pt-BR" sz="2200" b="1" dirty="0">
                    <a:effectLst/>
                    <a:latin typeface="Arial Narrow" panose="020B0606020202030204" pitchFamily="34" charset="0"/>
                    <a:ea typeface="Calibri" panose="020F0502020204030204" pitchFamily="34" charset="0"/>
                  </a:rPr>
                  <a:t>Próximo ao fio:</a:t>
                </a:r>
                <a:r>
                  <a:rPr lang="pt-BR" sz="2200" dirty="0">
                    <a:effectLst/>
                    <a:latin typeface="Arial Narrow" panose="020B0606020202030204" pitchFamily="34" charset="0"/>
                    <a:ea typeface="Calibri" panose="020F0502020204030204" pitchFamily="34" charset="0"/>
                  </a:rPr>
                  <a:t> As linhas ainda são circunferências quase perfeitas e concêntricas ao redor do próprio fio.</a:t>
                </a:r>
              </a:p>
              <a:p>
                <a:pPr marL="342900" lvl="0" indent="-342900" algn="just">
                  <a:buSzPts val="1000"/>
                  <a:buFont typeface="Symbol" panose="05050102010706020507" pitchFamily="18" charset="2"/>
                  <a:buChar char=""/>
                  <a:tabLst>
                    <a:tab pos="228600" algn="l"/>
                  </a:tabLst>
                </a:pPr>
                <a:r>
                  <a:rPr lang="pt-BR" sz="2200" b="1" dirty="0">
                    <a:effectLst/>
                    <a:latin typeface="Arial Narrow" panose="020B0606020202030204" pitchFamily="34" charset="0"/>
                    <a:ea typeface="Calibri" panose="020F0502020204030204" pitchFamily="34" charset="0"/>
                  </a:rPr>
                  <a:t>No centro da espira:</a:t>
                </a:r>
                <a:r>
                  <a:rPr lang="pt-BR" sz="2200" dirty="0">
                    <a:effectLst/>
                    <a:latin typeface="Arial Narrow" panose="020B0606020202030204" pitchFamily="34" charset="0"/>
                    <a:ea typeface="Calibri" panose="020F0502020204030204" pitchFamily="34" charset="0"/>
                  </a:rPr>
                  <a:t> As linhas de campo se somam e se tornam praticamente </a:t>
                </a:r>
                <a:r>
                  <a:rPr lang="pt-BR" sz="2200" b="1" dirty="0">
                    <a:effectLst/>
                    <a:latin typeface="Arial Narrow" panose="020B0606020202030204" pitchFamily="34" charset="0"/>
                    <a:ea typeface="Calibri" panose="020F0502020204030204" pitchFamily="34" charset="0"/>
                  </a:rPr>
                  <a:t>retas e perpendiculares</a:t>
                </a:r>
                <a:r>
                  <a:rPr lang="pt-BR" sz="2200" dirty="0">
                    <a:effectLst/>
                    <a:latin typeface="Arial Narrow" panose="020B0606020202030204" pitchFamily="34" charset="0"/>
                    <a:ea typeface="Calibri" panose="020F0502020204030204" pitchFamily="34" charset="0"/>
                  </a:rPr>
                  <a:t> ao plano da espira.</a:t>
                </a:r>
              </a:p>
              <a:p>
                <a:pPr marL="342900" lvl="0" indent="-342900" algn="just">
                  <a:buSzPts val="1000"/>
                  <a:buFont typeface="Symbol" panose="05050102010706020507" pitchFamily="18" charset="2"/>
                  <a:buChar char=""/>
                  <a:tabLst>
                    <a:tab pos="228600" algn="l"/>
                  </a:tabLst>
                </a:pPr>
                <a:r>
                  <a:rPr lang="pt-BR" sz="2200" b="1" dirty="0">
                    <a:effectLst/>
                    <a:latin typeface="Arial Narrow" panose="020B0606020202030204" pitchFamily="34" charset="0"/>
                    <a:ea typeface="Calibri" panose="020F0502020204030204" pitchFamily="34" charset="0"/>
                  </a:rPr>
                  <a:t>Vetor único:</a:t>
                </a:r>
                <a:r>
                  <a:rPr lang="pt-BR" sz="2200" dirty="0">
                    <a:effectLst/>
                    <a:latin typeface="Arial Narrow" panose="020B0606020202030204" pitchFamily="34" charset="0"/>
                    <a:ea typeface="Calibri" panose="020F0502020204030204" pitchFamily="34" charset="0"/>
                  </a:rPr>
                  <a:t> Exatamente no centro geométrico, o campo magnético </a:t>
                </a:r>
                <a14:m>
                  <m:oMath xmlns:m="http://schemas.openxmlformats.org/officeDocument/2006/math">
                    <m:r>
                      <a:rPr lang="pt-BR" sz="2200">
                        <a:effectLst/>
                        <a:latin typeface="Cambria Math" panose="02040503050406030204" pitchFamily="18" charset="0"/>
                        <a:ea typeface="Calibri" panose="020F0502020204030204" pitchFamily="34" charset="0"/>
                      </a:rPr>
                      <m:t>(</m:t>
                    </m:r>
                    <m:r>
                      <m:rPr>
                        <m:sty m:val="p"/>
                      </m:rPr>
                      <a:rPr lang="pt-BR" sz="2200">
                        <a:effectLst/>
                        <a:latin typeface="Cambria Math" panose="02040503050406030204" pitchFamily="18" charset="0"/>
                        <a:ea typeface="Calibri" panose="020F0502020204030204" pitchFamily="34" charset="0"/>
                      </a:rPr>
                      <m:t>B</m:t>
                    </m:r>
                    <m:r>
                      <a:rPr lang="pt-BR" sz="2200">
                        <a:effectLst/>
                        <a:latin typeface="Cambria Math" panose="02040503050406030204" pitchFamily="18" charset="0"/>
                        <a:ea typeface="Calibri" panose="020F0502020204030204" pitchFamily="34" charset="0"/>
                      </a:rPr>
                      <m:t>)</m:t>
                    </m:r>
                  </m:oMath>
                </a14:m>
                <a:r>
                  <a:rPr lang="pt-BR" sz="2200" dirty="0">
                    <a:effectLst/>
                    <a:latin typeface="Arial Narrow" panose="020B0606020202030204" pitchFamily="34" charset="0"/>
                    <a:ea typeface="Calibri" panose="020F0502020204030204" pitchFamily="34" charset="0"/>
                  </a:rPr>
                  <a:t>é um vetor perfeitamente retilíneo.</a:t>
                </a:r>
              </a:p>
            </p:txBody>
          </p:sp>
        </mc:Choice>
        <mc:Fallback xmlns="">
          <p:sp>
            <p:nvSpPr>
              <p:cNvPr id="5" name="CaixaDeTexto 4">
                <a:extLst>
                  <a:ext uri="{FF2B5EF4-FFF2-40B4-BE49-F238E27FC236}">
                    <a16:creationId xmlns:a16="http://schemas.microsoft.com/office/drawing/2014/main" id="{6282CB70-7154-2527-93D5-0070453FF2F7}"/>
                  </a:ext>
                </a:extLst>
              </p:cNvPr>
              <p:cNvSpPr txBox="1">
                <a:spLocks noRot="1" noChangeAspect="1" noMove="1" noResize="1" noEditPoints="1" noAdjustHandles="1" noChangeArrowheads="1" noChangeShapeType="1" noTextEdit="1"/>
              </p:cNvSpPr>
              <p:nvPr/>
            </p:nvSpPr>
            <p:spPr>
              <a:xfrm>
                <a:off x="89647" y="3725528"/>
                <a:ext cx="5862918" cy="3139321"/>
              </a:xfrm>
              <a:prstGeom prst="rect">
                <a:avLst/>
              </a:prstGeom>
              <a:blipFill>
                <a:blip r:embed="rId2"/>
                <a:stretch>
                  <a:fillRect t="-1359" r="-1457" b="-3301"/>
                </a:stretch>
              </a:blipFill>
            </p:spPr>
            <p:txBody>
              <a:bodyPr/>
              <a:lstStyle/>
              <a:p>
                <a:r>
                  <a:rPr lang="pt-BR">
                    <a:noFill/>
                  </a:rPr>
                  <a:t> </a:t>
                </a:r>
              </a:p>
            </p:txBody>
          </p:sp>
        </mc:Fallback>
      </mc:AlternateContent>
      <p:sp>
        <p:nvSpPr>
          <p:cNvPr id="8" name="Retângulo: Cantos Arredondados 7">
            <a:extLst>
              <a:ext uri="{FF2B5EF4-FFF2-40B4-BE49-F238E27FC236}">
                <a16:creationId xmlns:a16="http://schemas.microsoft.com/office/drawing/2014/main" id="{05CFE595-935B-AF0B-56B4-F8363CE08067}"/>
              </a:ext>
            </a:extLst>
          </p:cNvPr>
          <p:cNvSpPr/>
          <p:nvPr/>
        </p:nvSpPr>
        <p:spPr>
          <a:xfrm>
            <a:off x="6239438" y="735106"/>
            <a:ext cx="5791198" cy="5913344"/>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pt-BR"/>
          </a:p>
        </p:txBody>
      </p:sp>
      <p:sp>
        <p:nvSpPr>
          <p:cNvPr id="9" name="Smiley 8">
            <a:extLst>
              <a:ext uri="{FF2B5EF4-FFF2-40B4-BE49-F238E27FC236}">
                <a16:creationId xmlns:a16="http://schemas.microsoft.com/office/drawing/2014/main" id="{15109CA7-7076-E7A0-C65C-4A27FDA604D0}"/>
              </a:ext>
            </a:extLst>
          </p:cNvPr>
          <p:cNvSpPr/>
          <p:nvPr/>
        </p:nvSpPr>
        <p:spPr>
          <a:xfrm>
            <a:off x="6620436" y="921124"/>
            <a:ext cx="504825" cy="495300"/>
          </a:xfrm>
          <a:prstGeom prst="smileyFac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75094077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5FBD64-258A-299A-A207-D970DB9D9BFB}"/>
            </a:ext>
          </a:extLst>
        </p:cNvPr>
        <p:cNvGrpSpPr/>
        <p:nvPr/>
      </p:nvGrpSpPr>
      <p:grpSpPr>
        <a:xfrm>
          <a:off x="0" y="0"/>
          <a:ext cx="0" cy="0"/>
          <a:chOff x="0" y="0"/>
          <a:chExt cx="0" cy="0"/>
        </a:xfrm>
      </p:grpSpPr>
      <p:pic>
        <p:nvPicPr>
          <p:cNvPr id="6" name="Imagem 5">
            <a:extLst>
              <a:ext uri="{FF2B5EF4-FFF2-40B4-BE49-F238E27FC236}">
                <a16:creationId xmlns:a16="http://schemas.microsoft.com/office/drawing/2014/main" id="{8E6894ED-25B7-7DB6-C25D-01D6EDAA9499}"/>
              </a:ext>
            </a:extLst>
          </p:cNvPr>
          <p:cNvPicPr>
            <a:picLocks noChangeAspect="1"/>
          </p:cNvPicPr>
          <p:nvPr/>
        </p:nvPicPr>
        <p:blipFill>
          <a:blip r:embed="rId2"/>
          <a:stretch>
            <a:fillRect/>
          </a:stretch>
        </p:blipFill>
        <p:spPr>
          <a:xfrm>
            <a:off x="98611" y="1060766"/>
            <a:ext cx="5784533" cy="3833964"/>
          </a:xfrm>
          <a:prstGeom prst="rect">
            <a:avLst/>
          </a:prstGeom>
        </p:spPr>
      </p:pic>
      <p:pic>
        <p:nvPicPr>
          <p:cNvPr id="7" name="Imagem 6">
            <a:extLst>
              <a:ext uri="{FF2B5EF4-FFF2-40B4-BE49-F238E27FC236}">
                <a16:creationId xmlns:a16="http://schemas.microsoft.com/office/drawing/2014/main" id="{D7E45537-496D-46A5-5DB5-714D397E3D90}"/>
              </a:ext>
            </a:extLst>
          </p:cNvPr>
          <p:cNvPicPr>
            <a:picLocks noChangeAspect="1"/>
          </p:cNvPicPr>
          <p:nvPr/>
        </p:nvPicPr>
        <p:blipFill>
          <a:blip r:embed="rId3"/>
          <a:stretch>
            <a:fillRect/>
          </a:stretch>
        </p:blipFill>
        <p:spPr>
          <a:xfrm>
            <a:off x="6370838" y="1060766"/>
            <a:ext cx="5722551" cy="3833964"/>
          </a:xfrm>
          <a:prstGeom prst="rect">
            <a:avLst/>
          </a:prstGeom>
        </p:spPr>
      </p:pic>
      <p:sp>
        <p:nvSpPr>
          <p:cNvPr id="2" name="Retângulo: Cantos Arredondados 1">
            <a:extLst>
              <a:ext uri="{FF2B5EF4-FFF2-40B4-BE49-F238E27FC236}">
                <a16:creationId xmlns:a16="http://schemas.microsoft.com/office/drawing/2014/main" id="{873E9DCF-E51D-64AB-8A11-20256006DA1B}"/>
              </a:ext>
            </a:extLst>
          </p:cNvPr>
          <p:cNvSpPr/>
          <p:nvPr/>
        </p:nvSpPr>
        <p:spPr>
          <a:xfrm>
            <a:off x="98611" y="5029200"/>
            <a:ext cx="11994778" cy="1619250"/>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pt-BR"/>
          </a:p>
        </p:txBody>
      </p:sp>
      <p:sp>
        <p:nvSpPr>
          <p:cNvPr id="4" name="Smiley 3">
            <a:extLst>
              <a:ext uri="{FF2B5EF4-FFF2-40B4-BE49-F238E27FC236}">
                <a16:creationId xmlns:a16="http://schemas.microsoft.com/office/drawing/2014/main" id="{2236BCC1-9827-8215-19D7-39BE9BA6EF22}"/>
              </a:ext>
            </a:extLst>
          </p:cNvPr>
          <p:cNvSpPr/>
          <p:nvPr/>
        </p:nvSpPr>
        <p:spPr>
          <a:xfrm>
            <a:off x="327212" y="5125571"/>
            <a:ext cx="504825" cy="495300"/>
          </a:xfrm>
          <a:prstGeom prst="smileyFac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217097551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B0C0E6-C91B-2CE8-1F3C-4000B9E7C554}"/>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EBAD0231-9AF0-2295-02BE-5B99AC5147BA}"/>
                  </a:ext>
                </a:extLst>
              </p:cNvPr>
              <p:cNvSpPr txBox="1"/>
              <p:nvPr/>
            </p:nvSpPr>
            <p:spPr>
              <a:xfrm>
                <a:off x="152400" y="628541"/>
                <a:ext cx="5809129" cy="6186309"/>
              </a:xfrm>
              <a:prstGeom prst="rect">
                <a:avLst/>
              </a:prstGeom>
              <a:noFill/>
            </p:spPr>
            <p:txBody>
              <a:bodyPr wrap="square">
                <a:spAutoFit/>
              </a:bodyPr>
              <a:lstStyle/>
              <a:p>
                <a:pPr indent="228600" algn="just"/>
                <a:r>
                  <a:rPr lang="pt-BR" sz="2200" b="1" dirty="0">
                    <a:effectLst/>
                    <a:latin typeface="Arial Narrow" panose="020B0606020202030204" pitchFamily="34" charset="0"/>
                    <a:ea typeface="Calibri" panose="020F0502020204030204" pitchFamily="34" charset="0"/>
                  </a:rPr>
                  <a:t>2. A Regra da Mão Direita para espiras e cálculo da intensidade do campo magnético no centro.</a:t>
                </a:r>
                <a:endParaRPr lang="pt-BR" sz="2200" dirty="0">
                  <a:effectLst/>
                  <a:latin typeface="Arial Narrow" panose="020B0606020202030204" pitchFamily="34" charset="0"/>
                  <a:ea typeface="Calibri" panose="020F0502020204030204" pitchFamily="34" charset="0"/>
                </a:endParaRPr>
              </a:p>
              <a:p>
                <a:pPr indent="228600" algn="just"/>
                <a:r>
                  <a:rPr lang="pt-BR" sz="2200" b="1" dirty="0">
                    <a:effectLst/>
                    <a:latin typeface="Arial Narrow" panose="020B0606020202030204" pitchFamily="34" charset="0"/>
                    <a:ea typeface="Calibri" panose="020F0502020204030204" pitchFamily="34" charset="0"/>
                  </a:rPr>
                  <a:t> </a:t>
                </a:r>
                <a:endParaRPr lang="pt-BR" sz="2200" dirty="0">
                  <a:effectLst/>
                  <a:latin typeface="Arial Narrow" panose="020B0606020202030204" pitchFamily="34" charset="0"/>
                  <a:ea typeface="Calibri" panose="020F0502020204030204" pitchFamily="34" charset="0"/>
                </a:endParaRPr>
              </a:p>
              <a:p>
                <a:pPr indent="228600" algn="just"/>
                <a:r>
                  <a:rPr lang="pt-BR" sz="2200" dirty="0">
                    <a:effectLst/>
                    <a:latin typeface="Arial Narrow" panose="020B0606020202030204" pitchFamily="34" charset="0"/>
                    <a:ea typeface="Calibri" panose="020F0502020204030204" pitchFamily="34" charset="0"/>
                  </a:rPr>
                  <a:t>Para descobrir o sentido do campo magnético no interior da espira, adaptamos a regra da mão direita de uma forma muito mais intuitiva:</a:t>
                </a:r>
              </a:p>
              <a:p>
                <a:pPr indent="228600" algn="just"/>
                <a:r>
                  <a:rPr lang="pt-BR" sz="2200" dirty="0">
                    <a:effectLst/>
                    <a:latin typeface="Arial Narrow" panose="020B0606020202030204" pitchFamily="34" charset="0"/>
                    <a:ea typeface="Calibri" panose="020F0502020204030204" pitchFamily="34" charset="0"/>
                  </a:rPr>
                  <a:t> </a:t>
                </a:r>
              </a:p>
              <a:p>
                <a:pPr marL="342900" lvl="0" indent="-342900" algn="just">
                  <a:buFont typeface="Wingdings" panose="05000000000000000000" pitchFamily="2" charset="2"/>
                  <a:buChar char=""/>
                </a:pPr>
                <a:r>
                  <a:rPr lang="pt-BR" sz="2200" dirty="0">
                    <a:effectLst/>
                    <a:latin typeface="Arial Narrow" panose="020B0606020202030204" pitchFamily="34" charset="0"/>
                    <a:ea typeface="Calibri" panose="020F0502020204030204" pitchFamily="34" charset="0"/>
                  </a:rPr>
                  <a:t>Envolva a espira com os </a:t>
                </a:r>
                <a:r>
                  <a:rPr lang="pt-BR" sz="2200" b="1" dirty="0">
                    <a:effectLst/>
                    <a:latin typeface="Arial Narrow" panose="020B0606020202030204" pitchFamily="34" charset="0"/>
                    <a:ea typeface="Calibri" panose="020F0502020204030204" pitchFamily="34" charset="0"/>
                  </a:rPr>
                  <a:t>quatro dedos</a:t>
                </a:r>
                <a:r>
                  <a:rPr lang="pt-BR" sz="2200" dirty="0">
                    <a:effectLst/>
                    <a:latin typeface="Arial Narrow" panose="020B0606020202030204" pitchFamily="34" charset="0"/>
                    <a:ea typeface="Calibri" panose="020F0502020204030204" pitchFamily="34" charset="0"/>
                  </a:rPr>
                  <a:t> da mão direita e mantendo o </a:t>
                </a:r>
                <a:r>
                  <a:rPr lang="pt-BR" sz="2200" b="1" dirty="0">
                    <a:effectLst/>
                    <a:latin typeface="Arial Narrow" panose="020B0606020202030204" pitchFamily="34" charset="0"/>
                    <a:ea typeface="Calibri" panose="020F0502020204030204" pitchFamily="34" charset="0"/>
                  </a:rPr>
                  <a:t>polegar</a:t>
                </a:r>
                <a:r>
                  <a:rPr lang="pt-BR" sz="2200" dirty="0">
                    <a:effectLst/>
                    <a:latin typeface="Arial Narrow" panose="020B0606020202030204" pitchFamily="34" charset="0"/>
                    <a:ea typeface="Calibri" panose="020F0502020204030204" pitchFamily="34" charset="0"/>
                  </a:rPr>
                  <a:t> no fio da espira apontando o sentido da corrente elétrica </a:t>
                </a:r>
                <a14:m>
                  <m:oMath xmlns:m="http://schemas.openxmlformats.org/officeDocument/2006/math">
                    <m:r>
                      <a:rPr lang="pt-BR" sz="2200">
                        <a:effectLst/>
                        <a:latin typeface="Cambria Math" panose="02040503050406030204" pitchFamily="18" charset="0"/>
                        <a:ea typeface="Calibri" panose="020F0502020204030204" pitchFamily="34" charset="0"/>
                      </a:rPr>
                      <m:t>(</m:t>
                    </m:r>
                    <m:r>
                      <m:rPr>
                        <m:sty m:val="p"/>
                      </m:rPr>
                      <a:rPr lang="pt-BR" sz="2200">
                        <a:effectLst/>
                        <a:latin typeface="Cambria Math" panose="02040503050406030204" pitchFamily="18" charset="0"/>
                        <a:ea typeface="Calibri" panose="020F0502020204030204" pitchFamily="34" charset="0"/>
                      </a:rPr>
                      <m:t>i</m:t>
                    </m:r>
                    <m:r>
                      <a:rPr lang="pt-BR" sz="2200">
                        <a:effectLst/>
                        <a:latin typeface="Cambria Math" panose="02040503050406030204" pitchFamily="18" charset="0"/>
                        <a:ea typeface="Calibri" panose="020F0502020204030204" pitchFamily="34" charset="0"/>
                      </a:rPr>
                      <m:t>)</m:t>
                    </m:r>
                  </m:oMath>
                </a14:m>
                <a:r>
                  <a:rPr lang="pt-BR" sz="2200" dirty="0">
                    <a:effectLst/>
                    <a:latin typeface="Arial Narrow" panose="020B0606020202030204" pitchFamily="34" charset="0"/>
                    <a:ea typeface="Calibri" panose="020F0502020204030204" pitchFamily="34" charset="0"/>
                  </a:rPr>
                  <a:t>.</a:t>
                </a:r>
              </a:p>
              <a:p>
                <a:pPr lvl="0" algn="just"/>
                <a:endParaRPr lang="pt-BR" sz="2200" dirty="0">
                  <a:effectLst/>
                  <a:latin typeface="Arial Narrow" panose="020B0606020202030204" pitchFamily="34" charset="0"/>
                  <a:ea typeface="Calibri" panose="020F0502020204030204" pitchFamily="34" charset="0"/>
                </a:endParaRPr>
              </a:p>
              <a:p>
                <a:pPr marL="342900" lvl="0" indent="-342900" algn="just">
                  <a:buFont typeface="Wingdings" panose="05000000000000000000" pitchFamily="2" charset="2"/>
                  <a:buChar char=""/>
                </a:pPr>
                <a:r>
                  <a:rPr lang="pt-BR" sz="2200" dirty="0">
                    <a:effectLst/>
                    <a:latin typeface="Arial Narrow" panose="020B0606020202030204" pitchFamily="34" charset="0"/>
                    <a:ea typeface="Calibri" panose="020F0502020204030204" pitchFamily="34" charset="0"/>
                  </a:rPr>
                  <a:t>O sentido das linhas de campo magnético é dado pela indicação dos quatro dedos.</a:t>
                </a:r>
              </a:p>
              <a:p>
                <a:pPr lvl="0" algn="just"/>
                <a:endParaRPr lang="pt-BR" sz="2200" dirty="0">
                  <a:effectLst/>
                  <a:latin typeface="Arial Narrow" panose="020B0606020202030204" pitchFamily="34" charset="0"/>
                  <a:ea typeface="Calibri" panose="020F0502020204030204" pitchFamily="34" charset="0"/>
                </a:endParaRPr>
              </a:p>
              <a:p>
                <a:pPr marL="342900" lvl="0" indent="-342900" algn="just">
                  <a:buFont typeface="Wingdings" panose="05000000000000000000" pitchFamily="2" charset="2"/>
                  <a:buChar char=""/>
                </a:pPr>
                <a:r>
                  <a:rPr lang="pt-BR" sz="2200" dirty="0">
                    <a:effectLst/>
                    <a:latin typeface="Arial Narrow" panose="020B0606020202030204" pitchFamily="34" charset="0"/>
                    <a:ea typeface="Calibri" panose="020F0502020204030204" pitchFamily="34" charset="0"/>
                  </a:rPr>
                  <a:t>Direção: perpendicular a ao plano da espira.</a:t>
                </a:r>
              </a:p>
              <a:p>
                <a:pPr lvl="0" algn="just"/>
                <a:endParaRPr lang="pt-BR" sz="2200" dirty="0">
                  <a:effectLst/>
                  <a:latin typeface="Arial Narrow" panose="020B0606020202030204" pitchFamily="34" charset="0"/>
                  <a:ea typeface="Calibri" panose="020F0502020204030204" pitchFamily="34" charset="0"/>
                </a:endParaRPr>
              </a:p>
              <a:p>
                <a:pPr marL="342900" lvl="0" indent="-342900" algn="just">
                  <a:buFont typeface="Wingdings" panose="05000000000000000000" pitchFamily="2" charset="2"/>
                  <a:buChar char=""/>
                </a:pPr>
                <a:r>
                  <a:rPr lang="pt-BR" sz="2200" dirty="0">
                    <a:effectLst/>
                    <a:latin typeface="Arial Narrow" panose="020B0606020202030204" pitchFamily="34" charset="0"/>
                    <a:ea typeface="Calibri" panose="020F0502020204030204" pitchFamily="34" charset="0"/>
                  </a:rPr>
                  <a:t>Sentido: pode ser verificado pela regra da mão direita.</a:t>
                </a:r>
              </a:p>
            </p:txBody>
          </p:sp>
        </mc:Choice>
        <mc:Fallback xmlns="">
          <p:sp>
            <p:nvSpPr>
              <p:cNvPr id="3" name="CaixaDeTexto 2">
                <a:extLst>
                  <a:ext uri="{FF2B5EF4-FFF2-40B4-BE49-F238E27FC236}">
                    <a16:creationId xmlns:a16="http://schemas.microsoft.com/office/drawing/2014/main" id="{EBAD0231-9AF0-2295-02BE-5B99AC5147BA}"/>
                  </a:ext>
                </a:extLst>
              </p:cNvPr>
              <p:cNvSpPr txBox="1">
                <a:spLocks noRot="1" noChangeAspect="1" noMove="1" noResize="1" noEditPoints="1" noAdjustHandles="1" noChangeArrowheads="1" noChangeShapeType="1" noTextEdit="1"/>
              </p:cNvSpPr>
              <p:nvPr/>
            </p:nvSpPr>
            <p:spPr>
              <a:xfrm>
                <a:off x="152400" y="628541"/>
                <a:ext cx="5809129" cy="6186309"/>
              </a:xfrm>
              <a:prstGeom prst="rect">
                <a:avLst/>
              </a:prstGeom>
              <a:blipFill>
                <a:blip r:embed="rId2"/>
                <a:stretch>
                  <a:fillRect l="-1364" t="-690" r="-1364" b="-1182"/>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5" name="CaixaDeTexto 4">
                <a:extLst>
                  <a:ext uri="{FF2B5EF4-FFF2-40B4-BE49-F238E27FC236}">
                    <a16:creationId xmlns:a16="http://schemas.microsoft.com/office/drawing/2014/main" id="{9125CB7D-0ADC-7D63-4A8C-87F5BD61D180}"/>
                  </a:ext>
                </a:extLst>
              </p:cNvPr>
              <p:cNvSpPr txBox="1"/>
              <p:nvPr/>
            </p:nvSpPr>
            <p:spPr>
              <a:xfrm>
                <a:off x="6158753" y="628541"/>
                <a:ext cx="5809129" cy="2745880"/>
              </a:xfrm>
              <a:prstGeom prst="rect">
                <a:avLst/>
              </a:prstGeom>
              <a:noFill/>
            </p:spPr>
            <p:txBody>
              <a:bodyPr wrap="square">
                <a:spAutoFit/>
              </a:bodyPr>
              <a:lstStyle/>
              <a:p>
                <a:pPr marL="342900" lvl="0" indent="-342900" algn="just">
                  <a:buFont typeface="Wingdings" panose="05000000000000000000" pitchFamily="2" charset="2"/>
                  <a:buChar char=""/>
                </a:pPr>
                <a:r>
                  <a:rPr lang="pt-BR" sz="2200" dirty="0">
                    <a:effectLst/>
                    <a:latin typeface="Arial Narrow" panose="020B0606020202030204" pitchFamily="34" charset="0"/>
                    <a:ea typeface="Calibri" panose="020F0502020204030204" pitchFamily="34" charset="0"/>
                  </a:rPr>
                  <a:t>Intensidade: com o intuito de calcularmos a intensidade do campo magnético no centro da espira, podemos utilizar a fórmula:</a:t>
                </a:r>
              </a:p>
              <a:p>
                <a:pPr indent="228600" algn="just"/>
                <a:r>
                  <a:rPr lang="pt-BR" sz="2200" dirty="0">
                    <a:effectLst/>
                    <a:latin typeface="Arial Narrow" panose="020B0606020202030204" pitchFamily="34" charset="0"/>
                    <a:ea typeface="Calibri" panose="020F0502020204030204" pitchFamily="34" charset="0"/>
                  </a:rPr>
                  <a:t> </a:t>
                </a:r>
                <a:endParaRPr lang="pt-BR" sz="1000" dirty="0">
                  <a:effectLst/>
                  <a:latin typeface="Arial Narrow" panose="020B0606020202030204" pitchFamily="34" charset="0"/>
                  <a:ea typeface="Calibri" panose="020F0502020204030204" pitchFamily="34" charset="0"/>
                </a:endParaRPr>
              </a:p>
              <a:p>
                <a:pPr marL="228600" indent="228600" algn="just"/>
                <a14:m>
                  <m:oMathPara xmlns:m="http://schemas.openxmlformats.org/officeDocument/2006/math">
                    <m:oMathParaPr>
                      <m:jc m:val="centerGroup"/>
                    </m:oMathParaPr>
                    <m:oMath xmlns:m="http://schemas.openxmlformats.org/officeDocument/2006/math">
                      <m:r>
                        <a:rPr lang="pt-BR" sz="4500" b="1" i="1">
                          <a:effectLst/>
                          <a:latin typeface="Cambria Math" panose="02040503050406030204" pitchFamily="18" charset="0"/>
                          <a:ea typeface="Calibri" panose="020F0502020204030204" pitchFamily="34" charset="0"/>
                        </a:rPr>
                        <m:t>𝐁</m:t>
                      </m:r>
                      <m:r>
                        <a:rPr lang="pt-BR" sz="4500" b="1">
                          <a:effectLst/>
                          <a:latin typeface="Cambria Math" panose="02040503050406030204" pitchFamily="18" charset="0"/>
                          <a:ea typeface="Calibri" panose="020F0502020204030204" pitchFamily="34" charset="0"/>
                        </a:rPr>
                        <m:t>=</m:t>
                      </m:r>
                      <m:f>
                        <m:fPr>
                          <m:ctrlPr>
                            <a:rPr lang="pt-BR" sz="4500" b="1" i="1">
                              <a:effectLst/>
                              <a:latin typeface="Cambria Math" panose="02040503050406030204" pitchFamily="18" charset="0"/>
                              <a:ea typeface="Calibri" panose="020F0502020204030204" pitchFamily="34" charset="0"/>
                            </a:rPr>
                          </m:ctrlPr>
                        </m:fPr>
                        <m:num>
                          <m:sSub>
                            <m:sSubPr>
                              <m:ctrlPr>
                                <a:rPr lang="pt-BR" sz="4500" b="1" i="1">
                                  <a:effectLst/>
                                  <a:latin typeface="Cambria Math" panose="02040503050406030204" pitchFamily="18" charset="0"/>
                                  <a:ea typeface="Calibri" panose="020F0502020204030204" pitchFamily="34" charset="0"/>
                                </a:rPr>
                              </m:ctrlPr>
                            </m:sSubPr>
                            <m:e>
                              <m:r>
                                <a:rPr lang="pt-BR" sz="4500" b="1" i="1">
                                  <a:effectLst/>
                                  <a:latin typeface="Cambria Math" panose="02040503050406030204" pitchFamily="18" charset="0"/>
                                  <a:ea typeface="Calibri" panose="020F0502020204030204" pitchFamily="34" charset="0"/>
                                </a:rPr>
                                <m:t>𝛍</m:t>
                              </m:r>
                            </m:e>
                            <m:sub>
                              <m:r>
                                <a:rPr lang="pt-BR" sz="4500" b="1" i="1">
                                  <a:effectLst/>
                                  <a:latin typeface="Cambria Math" panose="02040503050406030204" pitchFamily="18" charset="0"/>
                                  <a:ea typeface="Calibri" panose="020F0502020204030204" pitchFamily="34" charset="0"/>
                                </a:rPr>
                                <m:t>𝟎</m:t>
                              </m:r>
                            </m:sub>
                          </m:sSub>
                          <m:r>
                            <a:rPr lang="pt-BR" sz="4500" b="1">
                              <a:effectLst/>
                              <a:latin typeface="Cambria Math" panose="02040503050406030204" pitchFamily="18" charset="0"/>
                              <a:ea typeface="Calibri" panose="020F0502020204030204" pitchFamily="34" charset="0"/>
                            </a:rPr>
                            <m:t>∙</m:t>
                          </m:r>
                          <m:r>
                            <a:rPr lang="pt-BR" sz="4500" b="1" i="1">
                              <a:effectLst/>
                              <a:latin typeface="Cambria Math" panose="02040503050406030204" pitchFamily="18" charset="0"/>
                              <a:ea typeface="Calibri" panose="020F0502020204030204" pitchFamily="34" charset="0"/>
                            </a:rPr>
                            <m:t>𝐢</m:t>
                          </m:r>
                        </m:num>
                        <m:den>
                          <m:r>
                            <a:rPr lang="pt-BR" sz="4500" b="1" i="1">
                              <a:effectLst/>
                              <a:latin typeface="Cambria Math" panose="02040503050406030204" pitchFamily="18" charset="0"/>
                              <a:ea typeface="Calibri" panose="020F0502020204030204" pitchFamily="34" charset="0"/>
                            </a:rPr>
                            <m:t>𝟐</m:t>
                          </m:r>
                          <m:r>
                            <a:rPr lang="pt-BR" sz="4500" b="1">
                              <a:effectLst/>
                              <a:latin typeface="Cambria Math" panose="02040503050406030204" pitchFamily="18" charset="0"/>
                              <a:ea typeface="Calibri" panose="020F0502020204030204" pitchFamily="34" charset="0"/>
                            </a:rPr>
                            <m:t>∙</m:t>
                          </m:r>
                          <m:r>
                            <a:rPr lang="pt-BR" sz="4500" b="1" i="1">
                              <a:effectLst/>
                              <a:latin typeface="Cambria Math" panose="02040503050406030204" pitchFamily="18" charset="0"/>
                              <a:ea typeface="Calibri" panose="020F0502020204030204" pitchFamily="34" charset="0"/>
                            </a:rPr>
                            <m:t>𝐫</m:t>
                          </m:r>
                        </m:den>
                      </m:f>
                    </m:oMath>
                  </m:oMathPara>
                </a14:m>
                <a:endParaRPr lang="pt-BR" sz="4500" dirty="0">
                  <a:effectLst/>
                  <a:latin typeface="Arial Narrow" panose="020B0606020202030204" pitchFamily="34" charset="0"/>
                  <a:ea typeface="Calibri" panose="020F0502020204030204" pitchFamily="34" charset="0"/>
                </a:endParaRPr>
              </a:p>
            </p:txBody>
          </p:sp>
        </mc:Choice>
        <mc:Fallback xmlns="">
          <p:sp>
            <p:nvSpPr>
              <p:cNvPr id="5" name="CaixaDeTexto 4">
                <a:extLst>
                  <a:ext uri="{FF2B5EF4-FFF2-40B4-BE49-F238E27FC236}">
                    <a16:creationId xmlns:a16="http://schemas.microsoft.com/office/drawing/2014/main" id="{9125CB7D-0ADC-7D63-4A8C-87F5BD61D180}"/>
                  </a:ext>
                </a:extLst>
              </p:cNvPr>
              <p:cNvSpPr txBox="1">
                <a:spLocks noRot="1" noChangeAspect="1" noMove="1" noResize="1" noEditPoints="1" noAdjustHandles="1" noChangeArrowheads="1" noChangeShapeType="1" noTextEdit="1"/>
              </p:cNvSpPr>
              <p:nvPr/>
            </p:nvSpPr>
            <p:spPr>
              <a:xfrm>
                <a:off x="6158753" y="628541"/>
                <a:ext cx="5809129" cy="2745880"/>
              </a:xfrm>
              <a:prstGeom prst="rect">
                <a:avLst/>
              </a:prstGeom>
              <a:blipFill>
                <a:blip r:embed="rId3"/>
                <a:stretch>
                  <a:fillRect l="-1154" t="-1330" r="-1364"/>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7" name="CaixaDeTexto 6">
                <a:extLst>
                  <a:ext uri="{FF2B5EF4-FFF2-40B4-BE49-F238E27FC236}">
                    <a16:creationId xmlns:a16="http://schemas.microsoft.com/office/drawing/2014/main" id="{A22A8255-AE74-3241-D540-ED3F1974EDF8}"/>
                  </a:ext>
                </a:extLst>
              </p:cNvPr>
              <p:cNvSpPr txBox="1"/>
              <p:nvPr/>
            </p:nvSpPr>
            <p:spPr>
              <a:xfrm>
                <a:off x="6230471" y="3100863"/>
                <a:ext cx="5809129" cy="3440494"/>
              </a:xfrm>
              <a:prstGeom prst="rect">
                <a:avLst/>
              </a:prstGeom>
              <a:noFill/>
            </p:spPr>
            <p:txBody>
              <a:bodyPr wrap="square">
                <a:spAutoFit/>
              </a:bodyPr>
              <a:lstStyle/>
              <a:p>
                <a:pPr indent="228600" algn="just"/>
                <a:r>
                  <a:rPr lang="pt-BR" sz="2200" dirty="0">
                    <a:effectLst/>
                    <a:latin typeface="Arial Narrow" panose="020B0606020202030204" pitchFamily="34" charset="0"/>
                    <a:ea typeface="Calibri" panose="020F0502020204030204" pitchFamily="34" charset="0"/>
                  </a:rPr>
                  <a:t>Onde:</a:t>
                </a:r>
              </a:p>
              <a:p>
                <a:pPr indent="228600" algn="just"/>
                <a:r>
                  <a:rPr lang="pt-BR" sz="1000" dirty="0">
                    <a:effectLst/>
                    <a:latin typeface="Arial Narrow" panose="020B0606020202030204" pitchFamily="34" charset="0"/>
                    <a:ea typeface="Calibri" panose="020F0502020204030204" pitchFamily="34" charset="0"/>
                  </a:rPr>
                  <a:t> </a:t>
                </a:r>
              </a:p>
              <a:p>
                <a:pPr marL="342900" lvl="0" indent="-342900" algn="just">
                  <a:buSzPts val="1000"/>
                  <a:buFont typeface="Symbol" panose="05050102010706020507" pitchFamily="18" charset="2"/>
                  <a:buChar char=""/>
                  <a:tabLst>
                    <a:tab pos="228600" algn="l"/>
                  </a:tabLst>
                </a:pPr>
                <a14:m>
                  <m:oMath xmlns:m="http://schemas.openxmlformats.org/officeDocument/2006/math">
                    <m:r>
                      <a:rPr lang="pt-BR" sz="2200">
                        <a:effectLst/>
                        <a:latin typeface="Cambria Math" panose="02040503050406030204" pitchFamily="18" charset="0"/>
                        <a:ea typeface="Calibri" panose="020F0502020204030204" pitchFamily="34" charset="0"/>
                      </a:rPr>
                      <m:t>(</m:t>
                    </m:r>
                    <m:r>
                      <m:rPr>
                        <m:sty m:val="p"/>
                      </m:rPr>
                      <a:rPr lang="pt-BR" sz="2200">
                        <a:effectLst/>
                        <a:latin typeface="Cambria Math" panose="02040503050406030204" pitchFamily="18" charset="0"/>
                        <a:ea typeface="Calibri" panose="020F0502020204030204" pitchFamily="34" charset="0"/>
                      </a:rPr>
                      <m:t>B</m:t>
                    </m:r>
                    <m:r>
                      <a:rPr lang="pt-BR" sz="2200">
                        <a:effectLst/>
                        <a:latin typeface="Cambria Math" panose="02040503050406030204" pitchFamily="18" charset="0"/>
                        <a:ea typeface="Calibri" panose="020F0502020204030204" pitchFamily="34" charset="0"/>
                      </a:rPr>
                      <m:t>)</m:t>
                    </m:r>
                  </m:oMath>
                </a14:m>
                <a:r>
                  <a:rPr lang="pt-BR" sz="2200" dirty="0">
                    <a:effectLst/>
                    <a:latin typeface="Arial Narrow" panose="020B0606020202030204" pitchFamily="34" charset="0"/>
                    <a:ea typeface="Calibri" panose="020F0502020204030204" pitchFamily="34" charset="0"/>
                  </a:rPr>
                  <a:t> é a intensidade do campo magnético, medida em </a:t>
                </a:r>
                <a:r>
                  <a:rPr lang="pt-BR" sz="2200" b="1" dirty="0">
                    <a:effectLst/>
                    <a:latin typeface="Arial Narrow" panose="020B0606020202030204" pitchFamily="34" charset="0"/>
                    <a:ea typeface="Calibri" panose="020F0502020204030204" pitchFamily="34" charset="0"/>
                  </a:rPr>
                  <a:t>Tesla (T)</a:t>
                </a:r>
                <a:r>
                  <a:rPr lang="pt-BR" sz="2200" dirty="0">
                    <a:effectLst/>
                    <a:latin typeface="Arial Narrow" panose="020B0606020202030204" pitchFamily="34" charset="0"/>
                    <a:ea typeface="Calibri" panose="020F0502020204030204" pitchFamily="34" charset="0"/>
                  </a:rPr>
                  <a:t> no Sistema Internacional.</a:t>
                </a:r>
              </a:p>
              <a:p>
                <a:pPr marL="342900" lvl="0" indent="-342900" algn="just">
                  <a:buSzPts val="1000"/>
                  <a:buFont typeface="Symbol" panose="05050102010706020507" pitchFamily="18" charset="2"/>
                  <a:buChar char=""/>
                  <a:tabLst>
                    <a:tab pos="228600" algn="l"/>
                  </a:tabLst>
                </a:pPr>
                <a14:m>
                  <m:oMath xmlns:m="http://schemas.openxmlformats.org/officeDocument/2006/math">
                    <m:r>
                      <a:rPr lang="pt-BR" sz="2200">
                        <a:effectLst/>
                        <a:latin typeface="Cambria Math" panose="02040503050406030204" pitchFamily="18" charset="0"/>
                        <a:ea typeface="Calibri" panose="020F0502020204030204" pitchFamily="34" charset="0"/>
                      </a:rPr>
                      <m:t>(</m:t>
                    </m:r>
                    <m:sSub>
                      <m:sSubPr>
                        <m:ctrlPr>
                          <a:rPr lang="pt-BR" sz="2200" b="1" i="1">
                            <a:effectLst/>
                            <a:latin typeface="Cambria Math" panose="02040503050406030204" pitchFamily="18" charset="0"/>
                            <a:ea typeface="Calibri" panose="020F0502020204030204" pitchFamily="34" charset="0"/>
                          </a:rPr>
                        </m:ctrlPr>
                      </m:sSubPr>
                      <m:e>
                        <m:r>
                          <a:rPr lang="pt-BR" sz="2200" b="1" i="1">
                            <a:effectLst/>
                            <a:latin typeface="Cambria Math" panose="02040503050406030204" pitchFamily="18" charset="0"/>
                            <a:ea typeface="Calibri" panose="020F0502020204030204" pitchFamily="34" charset="0"/>
                          </a:rPr>
                          <m:t>𝛍</m:t>
                        </m:r>
                      </m:e>
                      <m:sub>
                        <m:r>
                          <a:rPr lang="pt-BR" sz="2200" b="1" i="1">
                            <a:effectLst/>
                            <a:latin typeface="Cambria Math" panose="02040503050406030204" pitchFamily="18" charset="0"/>
                            <a:ea typeface="Calibri" panose="020F0502020204030204" pitchFamily="34" charset="0"/>
                          </a:rPr>
                          <m:t>𝟎</m:t>
                        </m:r>
                      </m:sub>
                    </m:sSub>
                    <m:r>
                      <a:rPr lang="pt-BR" sz="2200" b="1">
                        <a:effectLst/>
                        <a:latin typeface="Cambria Math" panose="02040503050406030204" pitchFamily="18" charset="0"/>
                        <a:ea typeface="Calibri" panose="020F0502020204030204" pitchFamily="34" charset="0"/>
                      </a:rPr>
                      <m:t>)</m:t>
                    </m:r>
                  </m:oMath>
                </a14:m>
                <a:r>
                  <a:rPr lang="pt-BR" sz="2200" dirty="0">
                    <a:effectLst/>
                    <a:latin typeface="Arial Narrow" panose="020B0606020202030204" pitchFamily="34" charset="0"/>
                    <a:ea typeface="Calibri" panose="020F0502020204030204" pitchFamily="34" charset="0"/>
                  </a:rPr>
                  <a:t> é a </a:t>
                </a:r>
                <a:r>
                  <a:rPr lang="pt-BR" sz="2200" b="1" dirty="0">
                    <a:effectLst/>
                    <a:latin typeface="Arial Narrow" panose="020B0606020202030204" pitchFamily="34" charset="0"/>
                    <a:ea typeface="Calibri" panose="020F0502020204030204" pitchFamily="34" charset="0"/>
                  </a:rPr>
                  <a:t>permeabilidade magnética</a:t>
                </a:r>
                <a:r>
                  <a:rPr lang="pt-BR" sz="2200" dirty="0">
                    <a:effectLst/>
                    <a:latin typeface="Arial Narrow" panose="020B0606020202030204" pitchFamily="34" charset="0"/>
                    <a:ea typeface="Calibri" panose="020F0502020204030204" pitchFamily="34" charset="0"/>
                  </a:rPr>
                  <a:t> do meio. Se o meio for o vácuo, </a:t>
                </a:r>
                <a14:m>
                  <m:oMath xmlns:m="http://schemas.openxmlformats.org/officeDocument/2006/math">
                    <m:r>
                      <a:rPr lang="pt-BR" sz="2200">
                        <a:effectLst/>
                        <a:latin typeface="Cambria Math" panose="02040503050406030204" pitchFamily="18" charset="0"/>
                        <a:ea typeface="Calibri" panose="020F0502020204030204" pitchFamily="34" charset="0"/>
                      </a:rPr>
                      <m:t>4</m:t>
                    </m:r>
                    <m:r>
                      <m:rPr>
                        <m:sty m:val="p"/>
                      </m:rPr>
                      <a:rPr lang="pt-BR" sz="2200">
                        <a:effectLst/>
                        <a:latin typeface="Cambria Math" panose="02040503050406030204" pitchFamily="18" charset="0"/>
                        <a:ea typeface="Calibri" panose="020F0502020204030204" pitchFamily="34" charset="0"/>
                      </a:rPr>
                      <m:t>π</m:t>
                    </m:r>
                    <m:r>
                      <a:rPr lang="pt-BR" sz="2200">
                        <a:effectLst/>
                        <a:latin typeface="Cambria Math" panose="02040503050406030204" pitchFamily="18" charset="0"/>
                        <a:ea typeface="Calibri" panose="020F0502020204030204" pitchFamily="34" charset="0"/>
                      </a:rPr>
                      <m:t>∙</m:t>
                    </m:r>
                    <m:sSup>
                      <m:sSupPr>
                        <m:ctrlPr>
                          <a:rPr lang="pt-BR" sz="2200" i="1">
                            <a:effectLst/>
                            <a:latin typeface="Cambria Math" panose="02040503050406030204" pitchFamily="18" charset="0"/>
                            <a:ea typeface="Calibri" panose="020F0502020204030204" pitchFamily="34" charset="0"/>
                          </a:rPr>
                        </m:ctrlPr>
                      </m:sSupPr>
                      <m:e>
                        <m:r>
                          <a:rPr lang="pt-BR" sz="2200">
                            <a:effectLst/>
                            <a:latin typeface="Cambria Math" panose="02040503050406030204" pitchFamily="18" charset="0"/>
                            <a:ea typeface="Calibri" panose="020F0502020204030204" pitchFamily="34" charset="0"/>
                          </a:rPr>
                          <m:t>10</m:t>
                        </m:r>
                      </m:e>
                      <m:sup>
                        <m:r>
                          <a:rPr lang="pt-BR" sz="2200" i="1">
                            <a:effectLst/>
                            <a:latin typeface="Cambria Math" panose="02040503050406030204" pitchFamily="18" charset="0"/>
                            <a:ea typeface="Calibri" panose="020F0502020204030204" pitchFamily="34" charset="0"/>
                          </a:rPr>
                          <m:t>−</m:t>
                        </m:r>
                        <m:r>
                          <a:rPr lang="pt-BR" sz="2200">
                            <a:effectLst/>
                            <a:latin typeface="Cambria Math" panose="02040503050406030204" pitchFamily="18" charset="0"/>
                            <a:ea typeface="Calibri" panose="020F0502020204030204" pitchFamily="34" charset="0"/>
                          </a:rPr>
                          <m:t>7</m:t>
                        </m:r>
                      </m:sup>
                    </m:sSup>
                    <m:f>
                      <m:fPr>
                        <m:ctrlPr>
                          <a:rPr lang="pt-BR" sz="2200" i="1">
                            <a:effectLst/>
                            <a:latin typeface="Cambria Math" panose="02040503050406030204" pitchFamily="18" charset="0"/>
                            <a:ea typeface="Calibri" panose="020F0502020204030204" pitchFamily="34" charset="0"/>
                          </a:rPr>
                        </m:ctrlPr>
                      </m:fPr>
                      <m:num>
                        <m:r>
                          <m:rPr>
                            <m:sty m:val="p"/>
                          </m:rPr>
                          <a:rPr lang="pt-BR" sz="2200">
                            <a:effectLst/>
                            <a:latin typeface="Cambria Math" panose="02040503050406030204" pitchFamily="18" charset="0"/>
                            <a:ea typeface="Calibri" panose="020F0502020204030204" pitchFamily="34" charset="0"/>
                          </a:rPr>
                          <m:t>T</m:t>
                        </m:r>
                        <m:r>
                          <a:rPr lang="pt-BR" sz="2200">
                            <a:effectLst/>
                            <a:latin typeface="Cambria Math" panose="02040503050406030204" pitchFamily="18" charset="0"/>
                            <a:ea typeface="Calibri" panose="020F0502020204030204" pitchFamily="34" charset="0"/>
                          </a:rPr>
                          <m:t>∙</m:t>
                        </m:r>
                        <m:r>
                          <m:rPr>
                            <m:sty m:val="p"/>
                          </m:rPr>
                          <a:rPr lang="pt-BR" sz="2200">
                            <a:effectLst/>
                            <a:latin typeface="Cambria Math" panose="02040503050406030204" pitchFamily="18" charset="0"/>
                            <a:ea typeface="Calibri" panose="020F0502020204030204" pitchFamily="34" charset="0"/>
                          </a:rPr>
                          <m:t>m</m:t>
                        </m:r>
                      </m:num>
                      <m:den>
                        <m:r>
                          <m:rPr>
                            <m:sty m:val="p"/>
                          </m:rPr>
                          <a:rPr lang="pt-BR" sz="2200">
                            <a:effectLst/>
                            <a:latin typeface="Cambria Math" panose="02040503050406030204" pitchFamily="18" charset="0"/>
                            <a:ea typeface="Calibri" panose="020F0502020204030204" pitchFamily="34" charset="0"/>
                          </a:rPr>
                          <m:t>A</m:t>
                        </m:r>
                      </m:den>
                    </m:f>
                  </m:oMath>
                </a14:m>
                <a:r>
                  <a:rPr lang="pt-BR" sz="2200" dirty="0">
                    <a:effectLst/>
                    <a:latin typeface="Arial Narrow" panose="020B0606020202030204" pitchFamily="34" charset="0"/>
                    <a:ea typeface="Calibri" panose="020F0502020204030204" pitchFamily="34" charset="0"/>
                  </a:rPr>
                  <a:t>.</a:t>
                </a:r>
              </a:p>
              <a:p>
                <a:pPr marL="342900" lvl="0" indent="-342900" algn="just">
                  <a:buSzPts val="1000"/>
                  <a:buFont typeface="Symbol" panose="05050102010706020507" pitchFamily="18" charset="2"/>
                  <a:buChar char=""/>
                  <a:tabLst>
                    <a:tab pos="228600" algn="l"/>
                  </a:tabLst>
                </a:pPr>
                <a14:m>
                  <m:oMath xmlns:m="http://schemas.openxmlformats.org/officeDocument/2006/math">
                    <m:d>
                      <m:dPr>
                        <m:ctrlPr>
                          <a:rPr lang="pt-BR" sz="2200" i="1">
                            <a:effectLst/>
                            <a:latin typeface="Cambria Math" panose="02040503050406030204" pitchFamily="18" charset="0"/>
                            <a:ea typeface="Calibri" panose="020F0502020204030204" pitchFamily="34" charset="0"/>
                          </a:rPr>
                        </m:ctrlPr>
                      </m:dPr>
                      <m:e>
                        <m:r>
                          <m:rPr>
                            <m:sty m:val="p"/>
                          </m:rPr>
                          <a:rPr lang="pt-BR" sz="2200">
                            <a:effectLst/>
                            <a:latin typeface="Cambria Math" panose="02040503050406030204" pitchFamily="18" charset="0"/>
                            <a:ea typeface="Calibri" panose="020F0502020204030204" pitchFamily="34" charset="0"/>
                          </a:rPr>
                          <m:t>i</m:t>
                        </m:r>
                      </m:e>
                    </m:d>
                    <m:r>
                      <a:rPr lang="pt-BR" sz="2200">
                        <a:effectLst/>
                        <a:latin typeface="Cambria Math" panose="02040503050406030204" pitchFamily="18" charset="0"/>
                        <a:ea typeface="Calibri" panose="020F0502020204030204" pitchFamily="34" charset="0"/>
                      </a:rPr>
                      <m:t> </m:t>
                    </m:r>
                  </m:oMath>
                </a14:m>
                <a:r>
                  <a:rPr lang="pt-BR" sz="2200" dirty="0">
                    <a:effectLst/>
                    <a:latin typeface="Arial Narrow" panose="020B0606020202030204" pitchFamily="34" charset="0"/>
                    <a:ea typeface="Calibri" panose="020F0502020204030204" pitchFamily="34" charset="0"/>
                  </a:rPr>
                  <a:t>é a </a:t>
                </a:r>
                <a:r>
                  <a:rPr lang="pt-BR" sz="2200" b="1" dirty="0">
                    <a:effectLst/>
                    <a:latin typeface="Arial Narrow" panose="020B0606020202030204" pitchFamily="34" charset="0"/>
                    <a:ea typeface="Calibri" panose="020F0502020204030204" pitchFamily="34" charset="0"/>
                  </a:rPr>
                  <a:t>corrente elétrica</a:t>
                </a:r>
                <a:r>
                  <a:rPr lang="pt-BR" sz="2200" dirty="0">
                    <a:effectLst/>
                    <a:latin typeface="Arial Narrow" panose="020B0606020202030204" pitchFamily="34" charset="0"/>
                    <a:ea typeface="Calibri" panose="020F0502020204030204" pitchFamily="34" charset="0"/>
                  </a:rPr>
                  <a:t> que atravessa o fio, medida em </a:t>
                </a:r>
                <a:r>
                  <a:rPr lang="pt-BR" sz="2200" b="1" dirty="0">
                    <a:effectLst/>
                    <a:latin typeface="Arial Narrow" panose="020B0606020202030204" pitchFamily="34" charset="0"/>
                    <a:ea typeface="Calibri" panose="020F0502020204030204" pitchFamily="34" charset="0"/>
                  </a:rPr>
                  <a:t>ampère (A)</a:t>
                </a:r>
                <a:r>
                  <a:rPr lang="pt-BR" sz="2200" dirty="0">
                    <a:effectLst/>
                    <a:latin typeface="Arial Narrow" panose="020B0606020202030204" pitchFamily="34" charset="0"/>
                    <a:ea typeface="Calibri" panose="020F0502020204030204" pitchFamily="34" charset="0"/>
                  </a:rPr>
                  <a:t>.</a:t>
                </a:r>
              </a:p>
              <a:p>
                <a:pPr marL="342900" lvl="0" indent="-342900" algn="just">
                  <a:buSzPts val="1000"/>
                  <a:buFont typeface="Symbol" panose="05050102010706020507" pitchFamily="18" charset="2"/>
                  <a:buChar char=""/>
                  <a:tabLst>
                    <a:tab pos="228600" algn="l"/>
                  </a:tabLst>
                </a:pPr>
                <a14:m>
                  <m:oMath xmlns:m="http://schemas.openxmlformats.org/officeDocument/2006/math">
                    <m:d>
                      <m:dPr>
                        <m:ctrlPr>
                          <a:rPr lang="pt-BR" sz="2200" i="1">
                            <a:effectLst/>
                            <a:latin typeface="Cambria Math" panose="02040503050406030204" pitchFamily="18" charset="0"/>
                            <a:ea typeface="Calibri" panose="020F0502020204030204" pitchFamily="34" charset="0"/>
                          </a:rPr>
                        </m:ctrlPr>
                      </m:dPr>
                      <m:e>
                        <m:r>
                          <m:rPr>
                            <m:sty m:val="p"/>
                          </m:rPr>
                          <a:rPr lang="pt-BR" sz="2200">
                            <a:effectLst/>
                            <a:latin typeface="Cambria Math" panose="02040503050406030204" pitchFamily="18" charset="0"/>
                            <a:ea typeface="Calibri" panose="020F0502020204030204" pitchFamily="34" charset="0"/>
                          </a:rPr>
                          <m:t>r</m:t>
                        </m:r>
                      </m:e>
                    </m:d>
                  </m:oMath>
                </a14:m>
                <a:r>
                  <a:rPr lang="pt-BR" sz="2200" dirty="0">
                    <a:effectLst/>
                    <a:latin typeface="Arial Narrow" panose="020B0606020202030204" pitchFamily="34" charset="0"/>
                    <a:ea typeface="Calibri" panose="020F0502020204030204" pitchFamily="34" charset="0"/>
                  </a:rPr>
                  <a:t> é o </a:t>
                </a:r>
                <a:r>
                  <a:rPr lang="pt-BR" sz="2200" b="1" dirty="0">
                    <a:effectLst/>
                    <a:latin typeface="Arial Narrow" panose="020B0606020202030204" pitchFamily="34" charset="0"/>
                    <a:ea typeface="Calibri" panose="020F0502020204030204" pitchFamily="34" charset="0"/>
                  </a:rPr>
                  <a:t>raio </a:t>
                </a:r>
                <a:r>
                  <a:rPr lang="pt-BR" sz="2200" dirty="0">
                    <a:effectLst/>
                    <a:latin typeface="Arial Narrow" panose="020B0606020202030204" pitchFamily="34" charset="0"/>
                    <a:ea typeface="Calibri" panose="020F0502020204030204" pitchFamily="34" charset="0"/>
                  </a:rPr>
                  <a:t>da espira circular que mede do centro da espira até o fio, em </a:t>
                </a:r>
                <a:r>
                  <a:rPr lang="pt-BR" sz="2200" b="1" dirty="0">
                    <a:effectLst/>
                    <a:latin typeface="Arial Narrow" panose="020B0606020202030204" pitchFamily="34" charset="0"/>
                    <a:ea typeface="Calibri" panose="020F0502020204030204" pitchFamily="34" charset="0"/>
                  </a:rPr>
                  <a:t>metro (m)</a:t>
                </a:r>
                <a:r>
                  <a:rPr lang="pt-BR" sz="2200" dirty="0">
                    <a:effectLst/>
                    <a:latin typeface="Arial Narrow" panose="020B0606020202030204" pitchFamily="34" charset="0"/>
                    <a:ea typeface="Calibri" panose="020F0502020204030204" pitchFamily="34" charset="0"/>
                  </a:rPr>
                  <a:t>.</a:t>
                </a:r>
              </a:p>
            </p:txBody>
          </p:sp>
        </mc:Choice>
        <mc:Fallback xmlns="">
          <p:sp>
            <p:nvSpPr>
              <p:cNvPr id="7" name="CaixaDeTexto 6">
                <a:extLst>
                  <a:ext uri="{FF2B5EF4-FFF2-40B4-BE49-F238E27FC236}">
                    <a16:creationId xmlns:a16="http://schemas.microsoft.com/office/drawing/2014/main" id="{A22A8255-AE74-3241-D540-ED3F1974EDF8}"/>
                  </a:ext>
                </a:extLst>
              </p:cNvPr>
              <p:cNvSpPr txBox="1">
                <a:spLocks noRot="1" noChangeAspect="1" noMove="1" noResize="1" noEditPoints="1" noAdjustHandles="1" noChangeArrowheads="1" noChangeShapeType="1" noTextEdit="1"/>
              </p:cNvSpPr>
              <p:nvPr/>
            </p:nvSpPr>
            <p:spPr>
              <a:xfrm>
                <a:off x="6230471" y="3100863"/>
                <a:ext cx="5809129" cy="3440494"/>
              </a:xfrm>
              <a:prstGeom prst="rect">
                <a:avLst/>
              </a:prstGeom>
              <a:blipFill>
                <a:blip r:embed="rId4"/>
                <a:stretch>
                  <a:fillRect t="-1064" r="-1364" b="-2837"/>
                </a:stretch>
              </a:blipFill>
            </p:spPr>
            <p:txBody>
              <a:bodyPr/>
              <a:lstStyle/>
              <a:p>
                <a:r>
                  <a:rPr lang="pt-BR">
                    <a:noFill/>
                  </a:rPr>
                  <a:t> </a:t>
                </a:r>
              </a:p>
            </p:txBody>
          </p:sp>
        </mc:Fallback>
      </mc:AlternateContent>
    </p:spTree>
    <p:extLst>
      <p:ext uri="{BB962C8B-B14F-4D97-AF65-F5344CB8AC3E}">
        <p14:creationId xmlns:p14="http://schemas.microsoft.com/office/powerpoint/2010/main" val="134214954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5E7C44-8B6D-2E4C-9D96-1C9271396EFF}"/>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D43E0A06-FB90-B1A5-876D-F10BA6760BB2}"/>
                  </a:ext>
                </a:extLst>
              </p:cNvPr>
              <p:cNvSpPr txBox="1"/>
              <p:nvPr/>
            </p:nvSpPr>
            <p:spPr>
              <a:xfrm>
                <a:off x="116540" y="696272"/>
                <a:ext cx="5862919" cy="3097386"/>
              </a:xfrm>
              <a:prstGeom prst="rect">
                <a:avLst/>
              </a:prstGeom>
              <a:noFill/>
            </p:spPr>
            <p:txBody>
              <a:bodyPr wrap="square">
                <a:spAutoFit/>
              </a:bodyPr>
              <a:lstStyle/>
              <a:p>
                <a:pPr marL="228600" indent="228600" algn="just"/>
                <a:r>
                  <a:rPr lang="pt-BR" sz="2200" dirty="0">
                    <a:effectLst/>
                    <a:latin typeface="Arial Narrow" panose="020B0606020202030204" pitchFamily="34" charset="0"/>
                    <a:ea typeface="Calibri" panose="020F0502020204030204" pitchFamily="34" charset="0"/>
                  </a:rPr>
                  <a:t>Uma observação: as bobinas chatas são </a:t>
                </a:r>
                <a14:m>
                  <m:oMath xmlns:m="http://schemas.openxmlformats.org/officeDocument/2006/math">
                    <m:r>
                      <m:rPr>
                        <m:sty m:val="p"/>
                      </m:rPr>
                      <a:rPr lang="pt-BR" sz="2200">
                        <a:effectLst/>
                        <a:latin typeface="Cambria Math" panose="02040503050406030204" pitchFamily="18" charset="0"/>
                        <a:ea typeface="Calibri" panose="020F0502020204030204" pitchFamily="34" charset="0"/>
                      </a:rPr>
                      <m:t>N</m:t>
                    </m:r>
                  </m:oMath>
                </a14:m>
                <a:r>
                  <a:rPr lang="pt-BR" sz="2200" dirty="0">
                    <a:effectLst/>
                    <a:latin typeface="Arial Narrow" panose="020B0606020202030204" pitchFamily="34" charset="0"/>
                    <a:ea typeface="Calibri" panose="020F0502020204030204" pitchFamily="34" charset="0"/>
                  </a:rPr>
                  <a:t> espiras circulares iguais e justapostas. </a:t>
                </a:r>
              </a:p>
              <a:p>
                <a:pPr marL="228600" indent="228600" algn="just"/>
                <a:r>
                  <a:rPr lang="pt-BR" sz="2200" dirty="0">
                    <a:effectLst/>
                    <a:latin typeface="Arial Narrow" panose="020B0606020202030204" pitchFamily="34" charset="0"/>
                    <a:ea typeface="Calibri" panose="020F0502020204030204" pitchFamily="34" charset="0"/>
                  </a:rPr>
                  <a:t>Quando queremos medir o campo magnético em seu centro, consideramos</a:t>
                </a:r>
              </a:p>
              <a:p>
                <a:pPr indent="228600" algn="just"/>
                <a:r>
                  <a:rPr lang="pt-BR" sz="2200" dirty="0">
                    <a:effectLst/>
                    <a:latin typeface="Arial Narrow" panose="020B0606020202030204" pitchFamily="34" charset="0"/>
                    <a:ea typeface="Calibri" panose="020F0502020204030204" pitchFamily="34" charset="0"/>
                  </a:rPr>
                  <a:t> </a:t>
                </a:r>
              </a:p>
              <a:p>
                <a:pPr marL="228600" indent="228600" algn="just"/>
                <a14:m>
                  <m:oMathPara xmlns:m="http://schemas.openxmlformats.org/officeDocument/2006/math">
                    <m:oMathParaPr>
                      <m:jc m:val="centerGroup"/>
                    </m:oMathParaPr>
                    <m:oMath xmlns:m="http://schemas.openxmlformats.org/officeDocument/2006/math">
                      <m:r>
                        <a:rPr lang="pt-BR" sz="2200" b="1" i="1">
                          <a:effectLst/>
                          <a:latin typeface="Cambria Math" panose="02040503050406030204" pitchFamily="18" charset="0"/>
                          <a:ea typeface="Calibri" panose="020F0502020204030204" pitchFamily="34" charset="0"/>
                        </a:rPr>
                        <m:t>𝐁</m:t>
                      </m:r>
                      <m:r>
                        <a:rPr lang="pt-BR" sz="2200" b="1">
                          <a:effectLst/>
                          <a:latin typeface="Cambria Math" panose="02040503050406030204" pitchFamily="18" charset="0"/>
                          <a:ea typeface="Calibri" panose="020F0502020204030204" pitchFamily="34" charset="0"/>
                        </a:rPr>
                        <m:t>=</m:t>
                      </m:r>
                      <m:r>
                        <a:rPr lang="pt-BR" sz="2200" b="1" i="1">
                          <a:effectLst/>
                          <a:latin typeface="Cambria Math" panose="02040503050406030204" pitchFamily="18" charset="0"/>
                          <a:ea typeface="Calibri" panose="020F0502020204030204" pitchFamily="34" charset="0"/>
                        </a:rPr>
                        <m:t>𝐍</m:t>
                      </m:r>
                      <m:r>
                        <a:rPr lang="pt-BR" sz="2200" b="1">
                          <a:effectLst/>
                          <a:latin typeface="Cambria Math" panose="02040503050406030204" pitchFamily="18" charset="0"/>
                          <a:ea typeface="Calibri" panose="020F0502020204030204" pitchFamily="34" charset="0"/>
                        </a:rPr>
                        <m:t>∙</m:t>
                      </m:r>
                      <m:f>
                        <m:fPr>
                          <m:ctrlPr>
                            <a:rPr lang="pt-BR" sz="2200" b="1" i="1">
                              <a:effectLst/>
                              <a:latin typeface="Cambria Math" panose="02040503050406030204" pitchFamily="18" charset="0"/>
                              <a:ea typeface="Calibri" panose="020F0502020204030204" pitchFamily="34" charset="0"/>
                            </a:rPr>
                          </m:ctrlPr>
                        </m:fPr>
                        <m:num>
                          <m:sSub>
                            <m:sSubPr>
                              <m:ctrlPr>
                                <a:rPr lang="pt-BR" sz="2200" b="1" i="1">
                                  <a:effectLst/>
                                  <a:latin typeface="Cambria Math" panose="02040503050406030204" pitchFamily="18" charset="0"/>
                                  <a:ea typeface="Calibri" panose="020F0502020204030204" pitchFamily="34" charset="0"/>
                                </a:rPr>
                              </m:ctrlPr>
                            </m:sSubPr>
                            <m:e>
                              <m:r>
                                <a:rPr lang="pt-BR" sz="2200" b="1" i="1">
                                  <a:effectLst/>
                                  <a:latin typeface="Cambria Math" panose="02040503050406030204" pitchFamily="18" charset="0"/>
                                  <a:ea typeface="Calibri" panose="020F0502020204030204" pitchFamily="34" charset="0"/>
                                </a:rPr>
                                <m:t>𝛍</m:t>
                              </m:r>
                            </m:e>
                            <m:sub>
                              <m:r>
                                <a:rPr lang="pt-BR" sz="2200" b="1" i="1">
                                  <a:effectLst/>
                                  <a:latin typeface="Cambria Math" panose="02040503050406030204" pitchFamily="18" charset="0"/>
                                  <a:ea typeface="Calibri" panose="020F0502020204030204" pitchFamily="34" charset="0"/>
                                </a:rPr>
                                <m:t>𝟎</m:t>
                              </m:r>
                            </m:sub>
                          </m:sSub>
                          <m:r>
                            <a:rPr lang="pt-BR" sz="2200" b="1">
                              <a:effectLst/>
                              <a:latin typeface="Cambria Math" panose="02040503050406030204" pitchFamily="18" charset="0"/>
                              <a:ea typeface="Calibri" panose="020F0502020204030204" pitchFamily="34" charset="0"/>
                            </a:rPr>
                            <m:t>∙</m:t>
                          </m:r>
                          <m:r>
                            <a:rPr lang="pt-BR" sz="2200" b="1" i="1">
                              <a:effectLst/>
                              <a:latin typeface="Cambria Math" panose="02040503050406030204" pitchFamily="18" charset="0"/>
                              <a:ea typeface="Calibri" panose="020F0502020204030204" pitchFamily="34" charset="0"/>
                            </a:rPr>
                            <m:t>𝐢</m:t>
                          </m:r>
                        </m:num>
                        <m:den>
                          <m:r>
                            <a:rPr lang="pt-BR" sz="2200" b="1" i="1">
                              <a:effectLst/>
                              <a:latin typeface="Cambria Math" panose="02040503050406030204" pitchFamily="18" charset="0"/>
                              <a:ea typeface="Calibri" panose="020F0502020204030204" pitchFamily="34" charset="0"/>
                            </a:rPr>
                            <m:t>𝟐</m:t>
                          </m:r>
                          <m:r>
                            <a:rPr lang="pt-BR" sz="2200" b="1">
                              <a:effectLst/>
                              <a:latin typeface="Cambria Math" panose="02040503050406030204" pitchFamily="18" charset="0"/>
                              <a:ea typeface="Calibri" panose="020F0502020204030204" pitchFamily="34" charset="0"/>
                            </a:rPr>
                            <m:t>∙</m:t>
                          </m:r>
                          <m:r>
                            <a:rPr lang="pt-BR" sz="2200" b="1" i="1">
                              <a:effectLst/>
                              <a:latin typeface="Cambria Math" panose="02040503050406030204" pitchFamily="18" charset="0"/>
                              <a:ea typeface="Calibri" panose="020F0502020204030204" pitchFamily="34" charset="0"/>
                            </a:rPr>
                            <m:t>𝐫</m:t>
                          </m:r>
                        </m:den>
                      </m:f>
                    </m:oMath>
                  </m:oMathPara>
                </a14:m>
                <a:endParaRPr lang="pt-BR" sz="2200" dirty="0">
                  <a:effectLst/>
                  <a:latin typeface="Arial Narrow" panose="020B0606020202030204" pitchFamily="34" charset="0"/>
                  <a:ea typeface="Calibri" panose="020F0502020204030204" pitchFamily="34" charset="0"/>
                </a:endParaRPr>
              </a:p>
              <a:p>
                <a:pPr marL="228600" indent="228600" algn="just"/>
                <a:r>
                  <a:rPr lang="pt-BR" sz="2200" b="1" dirty="0">
                    <a:effectLst/>
                    <a:latin typeface="Arial Narrow" panose="020B0606020202030204" pitchFamily="34" charset="0"/>
                    <a:ea typeface="Calibri" panose="020F0502020204030204" pitchFamily="34" charset="0"/>
                  </a:rPr>
                  <a:t> </a:t>
                </a:r>
                <a:endParaRPr lang="pt-BR" sz="2200" dirty="0">
                  <a:effectLst/>
                  <a:latin typeface="Arial Narrow" panose="020B0606020202030204" pitchFamily="34" charset="0"/>
                  <a:ea typeface="Calibri" panose="020F0502020204030204" pitchFamily="34" charset="0"/>
                </a:endParaRPr>
              </a:p>
              <a:p>
                <a:pPr marL="228600" indent="228600" algn="just"/>
                <a:r>
                  <a:rPr lang="pt-BR" sz="2200" dirty="0">
                    <a:effectLst/>
                    <a:latin typeface="Arial Narrow" panose="020B0606020202030204" pitchFamily="34" charset="0"/>
                    <a:ea typeface="Calibri" panose="020F0502020204030204" pitchFamily="34" charset="0"/>
                  </a:rPr>
                  <a:t>Em que o campo</a:t>
                </a:r>
                <a:r>
                  <a:rPr lang="pt-BR" sz="2200" b="1" dirty="0">
                    <a:effectLst/>
                    <a:latin typeface="Arial Narrow" panose="020B0606020202030204" pitchFamily="34" charset="0"/>
                    <a:ea typeface="Calibri" panose="020F0502020204030204" pitchFamily="34" charset="0"/>
                  </a:rPr>
                  <a:t> </a:t>
                </a:r>
                <a:r>
                  <a:rPr lang="pt-BR" sz="2200" dirty="0">
                    <a:effectLst/>
                    <a:latin typeface="Arial Narrow" panose="020B0606020202030204" pitchFamily="34" charset="0"/>
                    <a:ea typeface="Calibri" panose="020F0502020204030204" pitchFamily="34" charset="0"/>
                  </a:rPr>
                  <a:t>será </a:t>
                </a:r>
                <a:r>
                  <a:rPr lang="pt-BR" sz="2200" b="1" dirty="0">
                    <a:effectLst/>
                    <a:latin typeface="Arial Narrow" panose="020B0606020202030204" pitchFamily="34" charset="0"/>
                    <a:ea typeface="Calibri" panose="020F0502020204030204" pitchFamily="34" charset="0"/>
                  </a:rPr>
                  <a:t>N</a:t>
                </a:r>
                <a:r>
                  <a:rPr lang="pt-BR" sz="2200" dirty="0">
                    <a:effectLst/>
                    <a:latin typeface="Arial Narrow" panose="020B0606020202030204" pitchFamily="34" charset="0"/>
                    <a:ea typeface="Calibri" panose="020F0502020204030204" pitchFamily="34" charset="0"/>
                  </a:rPr>
                  <a:t> vezes mais intenso.</a:t>
                </a:r>
              </a:p>
            </p:txBody>
          </p:sp>
        </mc:Choice>
        <mc:Fallback xmlns="">
          <p:sp>
            <p:nvSpPr>
              <p:cNvPr id="3" name="CaixaDeTexto 2">
                <a:extLst>
                  <a:ext uri="{FF2B5EF4-FFF2-40B4-BE49-F238E27FC236}">
                    <a16:creationId xmlns:a16="http://schemas.microsoft.com/office/drawing/2014/main" id="{D43E0A06-FB90-B1A5-876D-F10BA6760BB2}"/>
                  </a:ext>
                </a:extLst>
              </p:cNvPr>
              <p:cNvSpPr txBox="1">
                <a:spLocks noRot="1" noChangeAspect="1" noMove="1" noResize="1" noEditPoints="1" noAdjustHandles="1" noChangeArrowheads="1" noChangeShapeType="1" noTextEdit="1"/>
              </p:cNvSpPr>
              <p:nvPr/>
            </p:nvSpPr>
            <p:spPr>
              <a:xfrm>
                <a:off x="116540" y="696272"/>
                <a:ext cx="5862919" cy="3097386"/>
              </a:xfrm>
              <a:prstGeom prst="rect">
                <a:avLst/>
              </a:prstGeom>
              <a:blipFill>
                <a:blip r:embed="rId2"/>
                <a:stretch>
                  <a:fillRect t="-1181" r="-1351" b="-3346"/>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5" name="CaixaDeTexto 4">
                <a:extLst>
                  <a:ext uri="{FF2B5EF4-FFF2-40B4-BE49-F238E27FC236}">
                    <a16:creationId xmlns:a16="http://schemas.microsoft.com/office/drawing/2014/main" id="{2EC8FA5D-8D19-DC47-1AA5-B6D4693D365F}"/>
                  </a:ext>
                </a:extLst>
              </p:cNvPr>
              <p:cNvSpPr txBox="1"/>
              <p:nvPr/>
            </p:nvSpPr>
            <p:spPr>
              <a:xfrm>
                <a:off x="6212543" y="691719"/>
                <a:ext cx="5862919" cy="3101939"/>
              </a:xfrm>
              <a:prstGeom prst="rect">
                <a:avLst/>
              </a:prstGeom>
              <a:noFill/>
            </p:spPr>
            <p:txBody>
              <a:bodyPr wrap="square">
                <a:spAutoFit/>
              </a:bodyPr>
              <a:lstStyle/>
              <a:p>
                <a:pPr marL="342900" lvl="0" indent="-342900" algn="just">
                  <a:buFont typeface="Symbol" panose="05050102010706020507" pitchFamily="18" charset="2"/>
                  <a:buBlip>
                    <a:blip r:embed="rId3"/>
                  </a:buBlip>
                </a:pPr>
                <a:r>
                  <a:rPr lang="pt-BR" sz="2200" dirty="0">
                    <a:effectLst/>
                    <a:latin typeface="Arial Narrow" panose="020B0606020202030204" pitchFamily="34" charset="0"/>
                    <a:ea typeface="Calibri" panose="020F0502020204030204" pitchFamily="34" charset="0"/>
                  </a:rPr>
                  <a:t>Estudante, o exemplo a seguir aplica esse momento de teoria. Vamos lá!</a:t>
                </a:r>
              </a:p>
              <a:p>
                <a:pPr marL="228600" indent="228600" algn="just"/>
                <a:r>
                  <a:rPr lang="pt-BR" sz="1000" dirty="0">
                    <a:effectLst/>
                    <a:latin typeface="Arial Narrow" panose="020B0606020202030204" pitchFamily="34" charset="0"/>
                    <a:ea typeface="Calibri" panose="020F0502020204030204" pitchFamily="34" charset="0"/>
                  </a:rPr>
                  <a:t> </a:t>
                </a:r>
              </a:p>
              <a:p>
                <a:pPr marL="228600" indent="228600" algn="just"/>
                <a:r>
                  <a:rPr lang="pt-BR" sz="2200" dirty="0">
                    <a:effectLst/>
                    <a:latin typeface="Arial Narrow" panose="020B0606020202030204" pitchFamily="34" charset="0"/>
                    <a:ea typeface="Calibri" panose="020F0502020204030204" pitchFamily="34" charset="0"/>
                  </a:rPr>
                  <a:t>Uma espira circular de raio </a:t>
                </a:r>
                <a14:m>
                  <m:oMath xmlns:m="http://schemas.openxmlformats.org/officeDocument/2006/math">
                    <m:r>
                      <m:rPr>
                        <m:sty m:val="p"/>
                      </m:rPr>
                      <a:rPr lang="pt-BR" sz="2200">
                        <a:effectLst/>
                        <a:latin typeface="Cambria Math" panose="02040503050406030204" pitchFamily="18" charset="0"/>
                        <a:ea typeface="Calibri" panose="020F0502020204030204" pitchFamily="34" charset="0"/>
                      </a:rPr>
                      <m:t>r</m:t>
                    </m:r>
                    <m:r>
                      <a:rPr lang="pt-BR" sz="2200">
                        <a:effectLst/>
                        <a:latin typeface="Cambria Math" panose="02040503050406030204" pitchFamily="18" charset="0"/>
                        <a:ea typeface="Calibri" panose="020F0502020204030204" pitchFamily="34" charset="0"/>
                      </a:rPr>
                      <m:t>=8</m:t>
                    </m:r>
                    <m:r>
                      <m:rPr>
                        <m:sty m:val="p"/>
                      </m:rPr>
                      <a:rPr lang="pt-BR" sz="2200">
                        <a:effectLst/>
                        <a:latin typeface="Cambria Math" panose="02040503050406030204" pitchFamily="18" charset="0"/>
                        <a:ea typeface="Calibri" panose="020F0502020204030204" pitchFamily="34" charset="0"/>
                      </a:rPr>
                      <m:t>π</m:t>
                    </m:r>
                    <m:r>
                      <a:rPr lang="pt-BR" sz="2200">
                        <a:effectLst/>
                        <a:latin typeface="Cambria Math" panose="02040503050406030204" pitchFamily="18" charset="0"/>
                        <a:ea typeface="Calibri" panose="020F0502020204030204" pitchFamily="34" charset="0"/>
                      </a:rPr>
                      <m:t> </m:t>
                    </m:r>
                    <m:r>
                      <m:rPr>
                        <m:sty m:val="p"/>
                      </m:rPr>
                      <a:rPr lang="pt-BR" sz="2200">
                        <a:effectLst/>
                        <a:latin typeface="Cambria Math" panose="02040503050406030204" pitchFamily="18" charset="0"/>
                        <a:ea typeface="Calibri" panose="020F0502020204030204" pitchFamily="34" charset="0"/>
                      </a:rPr>
                      <m:t>m</m:t>
                    </m:r>
                  </m:oMath>
                </a14:m>
                <a:r>
                  <a:rPr lang="pt-BR" sz="2200" dirty="0">
                    <a:effectLst/>
                    <a:latin typeface="Arial Narrow" panose="020B0606020202030204" pitchFamily="34" charset="0"/>
                    <a:ea typeface="Calibri" panose="020F0502020204030204" pitchFamily="34" charset="0"/>
                  </a:rPr>
                  <a:t>, localizada no vácuo, é percorrida por uma corrente elétrica </a:t>
                </a:r>
                <a14:m>
                  <m:oMath xmlns:m="http://schemas.openxmlformats.org/officeDocument/2006/math">
                    <m:r>
                      <m:rPr>
                        <m:sty m:val="p"/>
                      </m:rPr>
                      <a:rPr lang="pt-BR" sz="2200">
                        <a:effectLst/>
                        <a:latin typeface="Cambria Math" panose="02040503050406030204" pitchFamily="18" charset="0"/>
                        <a:ea typeface="Calibri" panose="020F0502020204030204" pitchFamily="34" charset="0"/>
                      </a:rPr>
                      <m:t>i</m:t>
                    </m:r>
                    <m:r>
                      <a:rPr lang="pt-BR" sz="2200">
                        <a:effectLst/>
                        <a:latin typeface="Cambria Math" panose="02040503050406030204" pitchFamily="18" charset="0"/>
                        <a:ea typeface="Calibri" panose="020F0502020204030204" pitchFamily="34" charset="0"/>
                      </a:rPr>
                      <m:t>=16 </m:t>
                    </m:r>
                    <m:r>
                      <m:rPr>
                        <m:sty m:val="p"/>
                      </m:rPr>
                      <a:rPr lang="pt-BR" sz="2200">
                        <a:effectLst/>
                        <a:latin typeface="Cambria Math" panose="02040503050406030204" pitchFamily="18" charset="0"/>
                        <a:ea typeface="Calibri" panose="020F0502020204030204" pitchFamily="34" charset="0"/>
                      </a:rPr>
                      <m:t>A</m:t>
                    </m:r>
                  </m:oMath>
                </a14:m>
                <a:r>
                  <a:rPr lang="pt-BR" sz="2200" dirty="0">
                    <a:effectLst/>
                    <a:latin typeface="Arial Narrow" panose="020B0606020202030204" pitchFamily="34" charset="0"/>
                    <a:ea typeface="Calibri" panose="020F0502020204030204" pitchFamily="34" charset="0"/>
                  </a:rPr>
                  <a:t> no sentido horário. Sendo a permeabilidade magnética do meio </a:t>
                </a:r>
                <a14:m>
                  <m:oMath xmlns:m="http://schemas.openxmlformats.org/officeDocument/2006/math">
                    <m:sSub>
                      <m:sSubPr>
                        <m:ctrlPr>
                          <a:rPr lang="pt-BR" sz="2200" i="1">
                            <a:effectLst/>
                            <a:latin typeface="Cambria Math" panose="02040503050406030204" pitchFamily="18" charset="0"/>
                            <a:ea typeface="Calibri" panose="020F0502020204030204" pitchFamily="34" charset="0"/>
                          </a:rPr>
                        </m:ctrlPr>
                      </m:sSubPr>
                      <m:e>
                        <m:r>
                          <m:rPr>
                            <m:sty m:val="p"/>
                          </m:rPr>
                          <a:rPr lang="pt-BR" sz="2200">
                            <a:effectLst/>
                            <a:latin typeface="Cambria Math" panose="02040503050406030204" pitchFamily="18" charset="0"/>
                            <a:ea typeface="Calibri" panose="020F0502020204030204" pitchFamily="34" charset="0"/>
                          </a:rPr>
                          <m:t>μ</m:t>
                        </m:r>
                      </m:e>
                      <m:sub>
                        <m:r>
                          <a:rPr lang="pt-BR" sz="2200">
                            <a:effectLst/>
                            <a:latin typeface="Cambria Math" panose="02040503050406030204" pitchFamily="18" charset="0"/>
                            <a:ea typeface="Calibri" panose="020F0502020204030204" pitchFamily="34" charset="0"/>
                          </a:rPr>
                          <m:t>0</m:t>
                        </m:r>
                      </m:sub>
                    </m:sSub>
                    <m:r>
                      <a:rPr lang="pt-BR" sz="2200">
                        <a:effectLst/>
                        <a:latin typeface="Cambria Math" panose="02040503050406030204" pitchFamily="18" charset="0"/>
                        <a:ea typeface="Calibri" panose="020F0502020204030204" pitchFamily="34" charset="0"/>
                      </a:rPr>
                      <m:t>=4</m:t>
                    </m:r>
                    <m:r>
                      <m:rPr>
                        <m:sty m:val="p"/>
                      </m:rPr>
                      <a:rPr lang="pt-BR" sz="2200">
                        <a:effectLst/>
                        <a:latin typeface="Cambria Math" panose="02040503050406030204" pitchFamily="18" charset="0"/>
                        <a:ea typeface="Calibri" panose="020F0502020204030204" pitchFamily="34" charset="0"/>
                      </a:rPr>
                      <m:t>π</m:t>
                    </m:r>
                    <m:r>
                      <a:rPr lang="pt-BR" sz="2200">
                        <a:effectLst/>
                        <a:latin typeface="Cambria Math" panose="02040503050406030204" pitchFamily="18" charset="0"/>
                        <a:ea typeface="Calibri" panose="020F0502020204030204" pitchFamily="34" charset="0"/>
                      </a:rPr>
                      <m:t>∙</m:t>
                    </m:r>
                    <m:sSup>
                      <m:sSupPr>
                        <m:ctrlPr>
                          <a:rPr lang="pt-BR" sz="2200" i="1">
                            <a:effectLst/>
                            <a:latin typeface="Cambria Math" panose="02040503050406030204" pitchFamily="18" charset="0"/>
                            <a:ea typeface="Calibri" panose="020F0502020204030204" pitchFamily="34" charset="0"/>
                          </a:rPr>
                        </m:ctrlPr>
                      </m:sSupPr>
                      <m:e>
                        <m:r>
                          <a:rPr lang="pt-BR" sz="2200">
                            <a:effectLst/>
                            <a:latin typeface="Cambria Math" panose="02040503050406030204" pitchFamily="18" charset="0"/>
                            <a:ea typeface="Calibri" panose="020F0502020204030204" pitchFamily="34" charset="0"/>
                          </a:rPr>
                          <m:t>10</m:t>
                        </m:r>
                      </m:e>
                      <m:sup>
                        <m:r>
                          <a:rPr lang="pt-BR" sz="2200" i="1">
                            <a:effectLst/>
                            <a:latin typeface="Cambria Math" panose="02040503050406030204" pitchFamily="18" charset="0"/>
                            <a:ea typeface="Calibri" panose="020F0502020204030204" pitchFamily="34" charset="0"/>
                          </a:rPr>
                          <m:t>−</m:t>
                        </m:r>
                        <m:r>
                          <a:rPr lang="pt-BR" sz="2200">
                            <a:effectLst/>
                            <a:latin typeface="Cambria Math" panose="02040503050406030204" pitchFamily="18" charset="0"/>
                            <a:ea typeface="Calibri" panose="020F0502020204030204" pitchFamily="34" charset="0"/>
                          </a:rPr>
                          <m:t>7</m:t>
                        </m:r>
                      </m:sup>
                    </m:sSup>
                    <m:f>
                      <m:fPr>
                        <m:ctrlPr>
                          <a:rPr lang="pt-BR" sz="2200" i="1">
                            <a:effectLst/>
                            <a:latin typeface="Cambria Math" panose="02040503050406030204" pitchFamily="18" charset="0"/>
                            <a:ea typeface="Calibri" panose="020F0502020204030204" pitchFamily="34" charset="0"/>
                          </a:rPr>
                        </m:ctrlPr>
                      </m:fPr>
                      <m:num>
                        <m:r>
                          <m:rPr>
                            <m:sty m:val="p"/>
                          </m:rPr>
                          <a:rPr lang="pt-BR" sz="2200">
                            <a:effectLst/>
                            <a:latin typeface="Cambria Math" panose="02040503050406030204" pitchFamily="18" charset="0"/>
                            <a:ea typeface="Calibri" panose="020F0502020204030204" pitchFamily="34" charset="0"/>
                          </a:rPr>
                          <m:t>T</m:t>
                        </m:r>
                        <m:r>
                          <a:rPr lang="pt-BR" sz="2200">
                            <a:effectLst/>
                            <a:latin typeface="Cambria Math" panose="02040503050406030204" pitchFamily="18" charset="0"/>
                            <a:ea typeface="Calibri" panose="020F0502020204030204" pitchFamily="34" charset="0"/>
                          </a:rPr>
                          <m:t>∙</m:t>
                        </m:r>
                        <m:r>
                          <m:rPr>
                            <m:sty m:val="p"/>
                          </m:rPr>
                          <a:rPr lang="pt-BR" sz="2200">
                            <a:effectLst/>
                            <a:latin typeface="Cambria Math" panose="02040503050406030204" pitchFamily="18" charset="0"/>
                            <a:ea typeface="Calibri" panose="020F0502020204030204" pitchFamily="34" charset="0"/>
                          </a:rPr>
                          <m:t>m</m:t>
                        </m:r>
                      </m:num>
                      <m:den>
                        <m:r>
                          <m:rPr>
                            <m:sty m:val="p"/>
                          </m:rPr>
                          <a:rPr lang="pt-BR" sz="2200">
                            <a:effectLst/>
                            <a:latin typeface="Cambria Math" panose="02040503050406030204" pitchFamily="18" charset="0"/>
                            <a:ea typeface="Calibri" panose="020F0502020204030204" pitchFamily="34" charset="0"/>
                          </a:rPr>
                          <m:t>A</m:t>
                        </m:r>
                      </m:den>
                    </m:f>
                  </m:oMath>
                </a14:m>
                <a:r>
                  <a:rPr lang="pt-BR" sz="2200" dirty="0">
                    <a:effectLst/>
                    <a:latin typeface="Arial Narrow" panose="020B0606020202030204" pitchFamily="34" charset="0"/>
                    <a:ea typeface="Calibri" panose="020F0502020204030204" pitchFamily="34" charset="0"/>
                  </a:rPr>
                  <a:t> , determine a intensidade do campo magnético em tesla no centro dessa espira.</a:t>
                </a:r>
              </a:p>
            </p:txBody>
          </p:sp>
        </mc:Choice>
        <mc:Fallback xmlns="">
          <p:sp>
            <p:nvSpPr>
              <p:cNvPr id="5" name="CaixaDeTexto 4">
                <a:extLst>
                  <a:ext uri="{FF2B5EF4-FFF2-40B4-BE49-F238E27FC236}">
                    <a16:creationId xmlns:a16="http://schemas.microsoft.com/office/drawing/2014/main" id="{2EC8FA5D-8D19-DC47-1AA5-B6D4693D365F}"/>
                  </a:ext>
                </a:extLst>
              </p:cNvPr>
              <p:cNvSpPr txBox="1">
                <a:spLocks noRot="1" noChangeAspect="1" noMove="1" noResize="1" noEditPoints="1" noAdjustHandles="1" noChangeArrowheads="1" noChangeShapeType="1" noTextEdit="1"/>
              </p:cNvSpPr>
              <p:nvPr/>
            </p:nvSpPr>
            <p:spPr>
              <a:xfrm>
                <a:off x="6212543" y="691719"/>
                <a:ext cx="5862919" cy="3101939"/>
              </a:xfrm>
              <a:prstGeom prst="rect">
                <a:avLst/>
              </a:prstGeom>
              <a:blipFill>
                <a:blip r:embed="rId4"/>
                <a:stretch>
                  <a:fillRect t="-982" r="-1351" b="-3340"/>
                </a:stretch>
              </a:blipFill>
            </p:spPr>
            <p:txBody>
              <a:bodyPr/>
              <a:lstStyle/>
              <a:p>
                <a:r>
                  <a:rPr lang="pt-BR">
                    <a:noFill/>
                  </a:rPr>
                  <a:t> </a:t>
                </a:r>
              </a:p>
            </p:txBody>
          </p:sp>
        </mc:Fallback>
      </mc:AlternateContent>
      <p:sp>
        <p:nvSpPr>
          <p:cNvPr id="6" name="Retângulo: Cantos Arredondados 5">
            <a:extLst>
              <a:ext uri="{FF2B5EF4-FFF2-40B4-BE49-F238E27FC236}">
                <a16:creationId xmlns:a16="http://schemas.microsoft.com/office/drawing/2014/main" id="{043FDF71-1D14-14C4-1DE1-89CC1CBE6C75}"/>
              </a:ext>
            </a:extLst>
          </p:cNvPr>
          <p:cNvSpPr/>
          <p:nvPr/>
        </p:nvSpPr>
        <p:spPr>
          <a:xfrm>
            <a:off x="98611" y="4069976"/>
            <a:ext cx="5862919" cy="2578474"/>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pt-BR"/>
          </a:p>
        </p:txBody>
      </p:sp>
      <p:sp>
        <p:nvSpPr>
          <p:cNvPr id="8" name="Smiley 7">
            <a:extLst>
              <a:ext uri="{FF2B5EF4-FFF2-40B4-BE49-F238E27FC236}">
                <a16:creationId xmlns:a16="http://schemas.microsoft.com/office/drawing/2014/main" id="{8488E1D2-5A4A-E673-3697-6DE69809B6F1}"/>
              </a:ext>
            </a:extLst>
          </p:cNvPr>
          <p:cNvSpPr/>
          <p:nvPr/>
        </p:nvSpPr>
        <p:spPr>
          <a:xfrm>
            <a:off x="183778" y="4157382"/>
            <a:ext cx="504825" cy="495300"/>
          </a:xfrm>
          <a:prstGeom prst="smileyFac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pt-BR"/>
          </a:p>
        </p:txBody>
      </p:sp>
      <mc:AlternateContent xmlns:mc="http://schemas.openxmlformats.org/markup-compatibility/2006" xmlns:a14="http://schemas.microsoft.com/office/drawing/2010/main">
        <mc:Choice Requires="a14">
          <p:sp>
            <p:nvSpPr>
              <p:cNvPr id="10" name="CaixaDeTexto 9">
                <a:extLst>
                  <a:ext uri="{FF2B5EF4-FFF2-40B4-BE49-F238E27FC236}">
                    <a16:creationId xmlns:a16="http://schemas.microsoft.com/office/drawing/2014/main" id="{11E0756D-8AAB-4247-BCE9-B9D8984AAFC1}"/>
                  </a:ext>
                </a:extLst>
              </p:cNvPr>
              <p:cNvSpPr txBox="1"/>
              <p:nvPr/>
            </p:nvSpPr>
            <p:spPr>
              <a:xfrm>
                <a:off x="6445623" y="3668878"/>
                <a:ext cx="5562599" cy="2987228"/>
              </a:xfrm>
              <a:prstGeom prst="rect">
                <a:avLst/>
              </a:prstGeom>
              <a:noFill/>
            </p:spPr>
            <p:txBody>
              <a:bodyPr wrap="square">
                <a:spAutoFit/>
              </a:bodyPr>
              <a:lstStyle/>
              <a:p>
                <a:pPr marL="228600" indent="228600" algn="just"/>
                <a:r>
                  <a:rPr lang="pt-BR" sz="2200" dirty="0">
                    <a:effectLst/>
                    <a:latin typeface="Arial Narrow" panose="020B0606020202030204" pitchFamily="34" charset="0"/>
                    <a:ea typeface="Calibri" panose="020F0502020204030204" pitchFamily="34" charset="0"/>
                  </a:rPr>
                  <a:t>Resolvendo:</a:t>
                </a:r>
              </a:p>
              <a:p>
                <a:pPr marL="228600" indent="228600" algn="just"/>
                <a14:m>
                  <m:oMathPara xmlns:m="http://schemas.openxmlformats.org/officeDocument/2006/math">
                    <m:oMathParaPr>
                      <m:jc m:val="centerGroup"/>
                    </m:oMathParaPr>
                    <m:oMath xmlns:m="http://schemas.openxmlformats.org/officeDocument/2006/math">
                      <m:r>
                        <a:rPr lang="pt-BR" sz="3000" b="1" i="1">
                          <a:effectLst/>
                          <a:latin typeface="Cambria Math" panose="02040503050406030204" pitchFamily="18" charset="0"/>
                          <a:ea typeface="Calibri" panose="020F0502020204030204" pitchFamily="34" charset="0"/>
                        </a:rPr>
                        <m:t>𝐁</m:t>
                      </m:r>
                      <m:r>
                        <a:rPr lang="pt-BR" sz="3000" b="1">
                          <a:effectLst/>
                          <a:latin typeface="Cambria Math" panose="02040503050406030204" pitchFamily="18" charset="0"/>
                          <a:ea typeface="Calibri" panose="020F0502020204030204" pitchFamily="34" charset="0"/>
                        </a:rPr>
                        <m:t>=</m:t>
                      </m:r>
                      <m:f>
                        <m:fPr>
                          <m:ctrlPr>
                            <a:rPr lang="pt-BR" sz="3000" b="1" i="1">
                              <a:effectLst/>
                              <a:latin typeface="Cambria Math" panose="02040503050406030204" pitchFamily="18" charset="0"/>
                              <a:ea typeface="Calibri" panose="020F0502020204030204" pitchFamily="34" charset="0"/>
                            </a:rPr>
                          </m:ctrlPr>
                        </m:fPr>
                        <m:num>
                          <m:sSub>
                            <m:sSubPr>
                              <m:ctrlPr>
                                <a:rPr lang="pt-BR" sz="3000" b="1" i="1">
                                  <a:effectLst/>
                                  <a:latin typeface="Cambria Math" panose="02040503050406030204" pitchFamily="18" charset="0"/>
                                  <a:ea typeface="Calibri" panose="020F0502020204030204" pitchFamily="34" charset="0"/>
                                </a:rPr>
                              </m:ctrlPr>
                            </m:sSubPr>
                            <m:e>
                              <m:r>
                                <a:rPr lang="pt-BR" sz="3000" b="1" i="1">
                                  <a:effectLst/>
                                  <a:latin typeface="Cambria Math" panose="02040503050406030204" pitchFamily="18" charset="0"/>
                                  <a:ea typeface="Calibri" panose="020F0502020204030204" pitchFamily="34" charset="0"/>
                                </a:rPr>
                                <m:t>𝛍</m:t>
                              </m:r>
                            </m:e>
                            <m:sub>
                              <m:r>
                                <a:rPr lang="pt-BR" sz="3000" b="1" i="1">
                                  <a:effectLst/>
                                  <a:latin typeface="Cambria Math" panose="02040503050406030204" pitchFamily="18" charset="0"/>
                                  <a:ea typeface="Calibri" panose="020F0502020204030204" pitchFamily="34" charset="0"/>
                                </a:rPr>
                                <m:t>𝟎</m:t>
                              </m:r>
                            </m:sub>
                          </m:sSub>
                          <m:r>
                            <a:rPr lang="pt-BR" sz="3000" b="1">
                              <a:effectLst/>
                              <a:latin typeface="Cambria Math" panose="02040503050406030204" pitchFamily="18" charset="0"/>
                              <a:ea typeface="Calibri" panose="020F0502020204030204" pitchFamily="34" charset="0"/>
                            </a:rPr>
                            <m:t>∙</m:t>
                          </m:r>
                          <m:r>
                            <a:rPr lang="pt-BR" sz="3000" b="1" i="1">
                              <a:effectLst/>
                              <a:latin typeface="Cambria Math" panose="02040503050406030204" pitchFamily="18" charset="0"/>
                              <a:ea typeface="Calibri" panose="020F0502020204030204" pitchFamily="34" charset="0"/>
                            </a:rPr>
                            <m:t>𝐢</m:t>
                          </m:r>
                        </m:num>
                        <m:den>
                          <m:r>
                            <a:rPr lang="pt-BR" sz="3000" b="1" i="1">
                              <a:effectLst/>
                              <a:latin typeface="Cambria Math" panose="02040503050406030204" pitchFamily="18" charset="0"/>
                              <a:ea typeface="Calibri" panose="020F0502020204030204" pitchFamily="34" charset="0"/>
                            </a:rPr>
                            <m:t>𝟐</m:t>
                          </m:r>
                          <m:r>
                            <a:rPr lang="pt-BR" sz="3000" b="1">
                              <a:effectLst/>
                              <a:latin typeface="Cambria Math" panose="02040503050406030204" pitchFamily="18" charset="0"/>
                              <a:ea typeface="Calibri" panose="020F0502020204030204" pitchFamily="34" charset="0"/>
                            </a:rPr>
                            <m:t>∙</m:t>
                          </m:r>
                          <m:r>
                            <a:rPr lang="pt-BR" sz="3000" b="1" i="1">
                              <a:effectLst/>
                              <a:latin typeface="Cambria Math" panose="02040503050406030204" pitchFamily="18" charset="0"/>
                              <a:ea typeface="Calibri" panose="020F0502020204030204" pitchFamily="34" charset="0"/>
                            </a:rPr>
                            <m:t>𝐫</m:t>
                          </m:r>
                        </m:den>
                      </m:f>
                    </m:oMath>
                  </m:oMathPara>
                </a14:m>
                <a:endParaRPr lang="pt-BR" sz="3000" dirty="0">
                  <a:effectLst/>
                  <a:latin typeface="Arial Narrow" panose="020B0606020202030204" pitchFamily="34" charset="0"/>
                  <a:ea typeface="Calibri" panose="020F0502020204030204" pitchFamily="34" charset="0"/>
                </a:endParaRPr>
              </a:p>
              <a:p>
                <a:pPr indent="228600" algn="just"/>
                <a:r>
                  <a:rPr lang="pt-BR" sz="2200" dirty="0">
                    <a:effectLst/>
                    <a:latin typeface="Arial Narrow" panose="020B0606020202030204" pitchFamily="34" charset="0"/>
                    <a:ea typeface="Calibri" panose="020F0502020204030204" pitchFamily="34" charset="0"/>
                  </a:rPr>
                  <a:t> </a:t>
                </a:r>
              </a:p>
              <a:p>
                <a:pPr marL="228600" indent="228600" algn="just"/>
                <a14:m>
                  <m:oMathPara xmlns:m="http://schemas.openxmlformats.org/officeDocument/2006/math">
                    <m:oMathParaPr>
                      <m:jc m:val="centerGroup"/>
                    </m:oMathParaPr>
                    <m:oMath xmlns:m="http://schemas.openxmlformats.org/officeDocument/2006/math">
                      <m:r>
                        <m:rPr>
                          <m:sty m:val="p"/>
                        </m:rPr>
                        <a:rPr lang="pt-BR" sz="2200">
                          <a:effectLst/>
                          <a:latin typeface="Cambria Math" panose="02040503050406030204" pitchFamily="18" charset="0"/>
                          <a:ea typeface="Calibri" panose="020F0502020204030204" pitchFamily="34" charset="0"/>
                        </a:rPr>
                        <m:t>B</m:t>
                      </m:r>
                      <m:r>
                        <a:rPr lang="pt-BR" sz="2200">
                          <a:effectLst/>
                          <a:latin typeface="Cambria Math" panose="02040503050406030204" pitchFamily="18" charset="0"/>
                          <a:ea typeface="Calibri" panose="020F0502020204030204" pitchFamily="34" charset="0"/>
                        </a:rPr>
                        <m:t>=</m:t>
                      </m:r>
                      <m:f>
                        <m:fPr>
                          <m:ctrlPr>
                            <a:rPr lang="pt-BR" sz="2200" i="1">
                              <a:effectLst/>
                              <a:latin typeface="Cambria Math" panose="02040503050406030204" pitchFamily="18" charset="0"/>
                              <a:ea typeface="Calibri" panose="020F0502020204030204" pitchFamily="34" charset="0"/>
                            </a:rPr>
                          </m:ctrlPr>
                        </m:fPr>
                        <m:num>
                          <m:r>
                            <a:rPr lang="pt-BR" sz="2200">
                              <a:effectLst/>
                              <a:latin typeface="Cambria Math" panose="02040503050406030204" pitchFamily="18" charset="0"/>
                              <a:ea typeface="Calibri" panose="020F0502020204030204" pitchFamily="34" charset="0"/>
                            </a:rPr>
                            <m:t>4</m:t>
                          </m:r>
                          <m:r>
                            <m:rPr>
                              <m:sty m:val="p"/>
                            </m:rPr>
                            <a:rPr lang="pt-BR" sz="2200">
                              <a:effectLst/>
                              <a:latin typeface="Cambria Math" panose="02040503050406030204" pitchFamily="18" charset="0"/>
                              <a:ea typeface="Calibri" panose="020F0502020204030204" pitchFamily="34" charset="0"/>
                            </a:rPr>
                            <m:t>π</m:t>
                          </m:r>
                          <m:r>
                            <a:rPr lang="pt-BR" sz="2200">
                              <a:effectLst/>
                              <a:latin typeface="Cambria Math" panose="02040503050406030204" pitchFamily="18" charset="0"/>
                              <a:ea typeface="Calibri" panose="020F0502020204030204" pitchFamily="34" charset="0"/>
                            </a:rPr>
                            <m:t>∙</m:t>
                          </m:r>
                          <m:sSup>
                            <m:sSupPr>
                              <m:ctrlPr>
                                <a:rPr lang="pt-BR" sz="2200" i="1">
                                  <a:effectLst/>
                                  <a:latin typeface="Cambria Math" panose="02040503050406030204" pitchFamily="18" charset="0"/>
                                  <a:ea typeface="Calibri" panose="020F0502020204030204" pitchFamily="34" charset="0"/>
                                </a:rPr>
                              </m:ctrlPr>
                            </m:sSupPr>
                            <m:e>
                              <m:r>
                                <a:rPr lang="pt-BR" sz="2200">
                                  <a:effectLst/>
                                  <a:latin typeface="Cambria Math" panose="02040503050406030204" pitchFamily="18" charset="0"/>
                                  <a:ea typeface="Calibri" panose="020F0502020204030204" pitchFamily="34" charset="0"/>
                                </a:rPr>
                                <m:t>10</m:t>
                              </m:r>
                            </m:e>
                            <m:sup>
                              <m:r>
                                <a:rPr lang="pt-BR" sz="2200" i="1">
                                  <a:effectLst/>
                                  <a:latin typeface="Cambria Math" panose="02040503050406030204" pitchFamily="18" charset="0"/>
                                  <a:ea typeface="Calibri" panose="020F0502020204030204" pitchFamily="34" charset="0"/>
                                </a:rPr>
                                <m:t>−</m:t>
                              </m:r>
                              <m:r>
                                <a:rPr lang="pt-BR" sz="2200">
                                  <a:effectLst/>
                                  <a:latin typeface="Cambria Math" panose="02040503050406030204" pitchFamily="18" charset="0"/>
                                  <a:ea typeface="Calibri" panose="020F0502020204030204" pitchFamily="34" charset="0"/>
                                </a:rPr>
                                <m:t>7</m:t>
                              </m:r>
                            </m:sup>
                          </m:sSup>
                          <m:r>
                            <a:rPr lang="pt-BR" sz="2200">
                              <a:effectLst/>
                              <a:latin typeface="Cambria Math" panose="02040503050406030204" pitchFamily="18" charset="0"/>
                              <a:ea typeface="Calibri" panose="020F0502020204030204" pitchFamily="34" charset="0"/>
                            </a:rPr>
                            <m:t>∙16</m:t>
                          </m:r>
                        </m:num>
                        <m:den>
                          <m:r>
                            <a:rPr lang="pt-BR" sz="2200">
                              <a:effectLst/>
                              <a:latin typeface="Cambria Math" panose="02040503050406030204" pitchFamily="18" charset="0"/>
                              <a:ea typeface="Calibri" panose="020F0502020204030204" pitchFamily="34" charset="0"/>
                            </a:rPr>
                            <m:t>2∙8</m:t>
                          </m:r>
                          <m:r>
                            <m:rPr>
                              <m:sty m:val="p"/>
                            </m:rPr>
                            <a:rPr lang="pt-BR" sz="2200">
                              <a:effectLst/>
                              <a:latin typeface="Cambria Math" panose="02040503050406030204" pitchFamily="18" charset="0"/>
                              <a:ea typeface="Calibri" panose="020F0502020204030204" pitchFamily="34" charset="0"/>
                            </a:rPr>
                            <m:t>π</m:t>
                          </m:r>
                        </m:den>
                      </m:f>
                      <m:r>
                        <a:rPr lang="pt-BR" sz="2200" b="0" i="0" smtClean="0">
                          <a:effectLst/>
                          <a:latin typeface="Cambria Math" panose="02040503050406030204" pitchFamily="18" charset="0"/>
                          <a:ea typeface="Calibri" panose="020F0502020204030204" pitchFamily="34" charset="0"/>
                        </a:rPr>
                        <m:t>       →       </m:t>
                      </m:r>
                      <m:r>
                        <m:rPr>
                          <m:sty m:val="p"/>
                        </m:rPr>
                        <a:rPr lang="pt-BR" sz="2200">
                          <a:effectLst/>
                          <a:latin typeface="Cambria Math" panose="02040503050406030204" pitchFamily="18" charset="0"/>
                          <a:ea typeface="Calibri" panose="020F0502020204030204" pitchFamily="34" charset="0"/>
                        </a:rPr>
                        <m:t>B</m:t>
                      </m:r>
                      <m:r>
                        <a:rPr lang="pt-BR" sz="2200">
                          <a:effectLst/>
                          <a:latin typeface="Cambria Math" panose="02040503050406030204" pitchFamily="18" charset="0"/>
                          <a:ea typeface="Calibri" panose="020F0502020204030204" pitchFamily="34" charset="0"/>
                        </a:rPr>
                        <m:t>=</m:t>
                      </m:r>
                      <m:f>
                        <m:fPr>
                          <m:ctrlPr>
                            <a:rPr lang="pt-BR" sz="2200" i="1">
                              <a:effectLst/>
                              <a:latin typeface="Cambria Math" panose="02040503050406030204" pitchFamily="18" charset="0"/>
                              <a:ea typeface="Calibri" panose="020F0502020204030204" pitchFamily="34" charset="0"/>
                            </a:rPr>
                          </m:ctrlPr>
                        </m:fPr>
                        <m:num>
                          <m:r>
                            <a:rPr lang="pt-BR" sz="2200">
                              <a:effectLst/>
                              <a:latin typeface="Cambria Math" panose="02040503050406030204" pitchFamily="18" charset="0"/>
                              <a:ea typeface="Calibri" panose="020F0502020204030204" pitchFamily="34" charset="0"/>
                            </a:rPr>
                            <m:t>4∙</m:t>
                          </m:r>
                          <m:sSup>
                            <m:sSupPr>
                              <m:ctrlPr>
                                <a:rPr lang="pt-BR" sz="2200" i="1">
                                  <a:effectLst/>
                                  <a:latin typeface="Cambria Math" panose="02040503050406030204" pitchFamily="18" charset="0"/>
                                  <a:ea typeface="Calibri" panose="020F0502020204030204" pitchFamily="34" charset="0"/>
                                </a:rPr>
                              </m:ctrlPr>
                            </m:sSupPr>
                            <m:e>
                              <m:r>
                                <a:rPr lang="pt-BR" sz="2200">
                                  <a:effectLst/>
                                  <a:latin typeface="Cambria Math" panose="02040503050406030204" pitchFamily="18" charset="0"/>
                                  <a:ea typeface="Calibri" panose="020F0502020204030204" pitchFamily="34" charset="0"/>
                                </a:rPr>
                                <m:t>10</m:t>
                              </m:r>
                            </m:e>
                            <m:sup>
                              <m:r>
                                <a:rPr lang="pt-BR" sz="2200" i="1">
                                  <a:effectLst/>
                                  <a:latin typeface="Cambria Math" panose="02040503050406030204" pitchFamily="18" charset="0"/>
                                  <a:ea typeface="Calibri" panose="020F0502020204030204" pitchFamily="34" charset="0"/>
                                </a:rPr>
                                <m:t>−</m:t>
                              </m:r>
                              <m:r>
                                <a:rPr lang="pt-BR" sz="2200">
                                  <a:effectLst/>
                                  <a:latin typeface="Cambria Math" panose="02040503050406030204" pitchFamily="18" charset="0"/>
                                  <a:ea typeface="Calibri" panose="020F0502020204030204" pitchFamily="34" charset="0"/>
                                </a:rPr>
                                <m:t>7</m:t>
                              </m:r>
                            </m:sup>
                          </m:sSup>
                        </m:num>
                        <m:den>
                          <m:r>
                            <a:rPr lang="pt-BR" sz="2200" i="1">
                              <a:effectLst/>
                              <a:latin typeface="Cambria Math" panose="02040503050406030204" pitchFamily="18" charset="0"/>
                              <a:ea typeface="Calibri" panose="020F0502020204030204" pitchFamily="34" charset="0"/>
                            </a:rPr>
                            <m:t>1</m:t>
                          </m:r>
                        </m:den>
                      </m:f>
                    </m:oMath>
                  </m:oMathPara>
                </a14:m>
                <a:endParaRPr lang="pt-BR" sz="2200" dirty="0">
                  <a:effectLst/>
                  <a:latin typeface="Arial Narrow" panose="020B0606020202030204" pitchFamily="34" charset="0"/>
                  <a:ea typeface="Calibri" panose="020F0502020204030204" pitchFamily="34" charset="0"/>
                </a:endParaRPr>
              </a:p>
              <a:p>
                <a:pPr marL="228600" indent="228600" algn="just"/>
                <a:r>
                  <a:rPr lang="pt-BR" sz="2200" dirty="0">
                    <a:effectLst/>
                    <a:latin typeface="Arial Narrow" panose="020B0606020202030204" pitchFamily="34" charset="0"/>
                    <a:ea typeface="Calibri" panose="020F0502020204030204" pitchFamily="34" charset="0"/>
                  </a:rPr>
                  <a:t> </a:t>
                </a:r>
              </a:p>
              <a:p>
                <a:pPr marL="228600" indent="228600" algn="just"/>
                <a14:m>
                  <m:oMathPara xmlns:m="http://schemas.openxmlformats.org/officeDocument/2006/math">
                    <m:oMathParaPr>
                      <m:jc m:val="centerGroup"/>
                    </m:oMathParaPr>
                    <m:oMath xmlns:m="http://schemas.openxmlformats.org/officeDocument/2006/math">
                      <m:r>
                        <a:rPr lang="pt-BR" sz="2200" b="0" i="0" smtClean="0">
                          <a:effectLst/>
                          <a:latin typeface="Cambria Math" panose="02040503050406030204" pitchFamily="18" charset="0"/>
                          <a:ea typeface="Calibri" panose="020F0502020204030204" pitchFamily="34" charset="0"/>
                        </a:rPr>
                        <m:t>         </m:t>
                      </m:r>
                      <m:r>
                        <m:rPr>
                          <m:sty m:val="p"/>
                        </m:rPr>
                        <a:rPr lang="pt-BR" sz="2200">
                          <a:effectLst/>
                          <a:latin typeface="Cambria Math" panose="02040503050406030204" pitchFamily="18" charset="0"/>
                          <a:ea typeface="Calibri" panose="020F0502020204030204" pitchFamily="34" charset="0"/>
                        </a:rPr>
                        <m:t>B</m:t>
                      </m:r>
                      <m:r>
                        <a:rPr lang="pt-BR" sz="2200">
                          <a:effectLst/>
                          <a:latin typeface="Cambria Math" panose="02040503050406030204" pitchFamily="18" charset="0"/>
                          <a:ea typeface="Calibri" panose="020F0502020204030204" pitchFamily="34" charset="0"/>
                        </a:rPr>
                        <m:t>=4∙</m:t>
                      </m:r>
                      <m:sSup>
                        <m:sSupPr>
                          <m:ctrlPr>
                            <a:rPr lang="pt-BR" sz="2200" i="1">
                              <a:effectLst/>
                              <a:latin typeface="Cambria Math" panose="02040503050406030204" pitchFamily="18" charset="0"/>
                              <a:ea typeface="Calibri" panose="020F0502020204030204" pitchFamily="34" charset="0"/>
                            </a:rPr>
                          </m:ctrlPr>
                        </m:sSupPr>
                        <m:e>
                          <m:r>
                            <a:rPr lang="pt-BR" sz="2200">
                              <a:effectLst/>
                              <a:latin typeface="Cambria Math" panose="02040503050406030204" pitchFamily="18" charset="0"/>
                              <a:ea typeface="Calibri" panose="020F0502020204030204" pitchFamily="34" charset="0"/>
                            </a:rPr>
                            <m:t>10</m:t>
                          </m:r>
                        </m:e>
                        <m:sup>
                          <m:r>
                            <a:rPr lang="pt-BR" sz="2200" i="1">
                              <a:effectLst/>
                              <a:latin typeface="Cambria Math" panose="02040503050406030204" pitchFamily="18" charset="0"/>
                              <a:ea typeface="Calibri" panose="020F0502020204030204" pitchFamily="34" charset="0"/>
                            </a:rPr>
                            <m:t>−</m:t>
                          </m:r>
                          <m:r>
                            <a:rPr lang="pt-BR" sz="2200">
                              <a:effectLst/>
                              <a:latin typeface="Cambria Math" panose="02040503050406030204" pitchFamily="18" charset="0"/>
                              <a:ea typeface="Calibri" panose="020F0502020204030204" pitchFamily="34" charset="0"/>
                            </a:rPr>
                            <m:t>7</m:t>
                          </m:r>
                        </m:sup>
                      </m:sSup>
                      <m:r>
                        <m:rPr>
                          <m:sty m:val="p"/>
                        </m:rPr>
                        <a:rPr lang="pt-BR" sz="2200">
                          <a:effectLst/>
                          <a:latin typeface="Cambria Math" panose="02040503050406030204" pitchFamily="18" charset="0"/>
                          <a:ea typeface="Calibri" panose="020F0502020204030204" pitchFamily="34" charset="0"/>
                        </a:rPr>
                        <m:t>T</m:t>
                      </m:r>
                    </m:oMath>
                  </m:oMathPara>
                </a14:m>
                <a:endParaRPr lang="pt-BR" sz="1600" dirty="0">
                  <a:effectLst/>
                  <a:latin typeface="Calibri" panose="020F0502020204030204" pitchFamily="34" charset="0"/>
                  <a:ea typeface="Calibri" panose="020F0502020204030204" pitchFamily="34" charset="0"/>
                </a:endParaRPr>
              </a:p>
            </p:txBody>
          </p:sp>
        </mc:Choice>
        <mc:Fallback xmlns="">
          <p:sp>
            <p:nvSpPr>
              <p:cNvPr id="10" name="CaixaDeTexto 9">
                <a:extLst>
                  <a:ext uri="{FF2B5EF4-FFF2-40B4-BE49-F238E27FC236}">
                    <a16:creationId xmlns:a16="http://schemas.microsoft.com/office/drawing/2014/main" id="{11E0756D-8AAB-4247-BCE9-B9D8984AAFC1}"/>
                  </a:ext>
                </a:extLst>
              </p:cNvPr>
              <p:cNvSpPr txBox="1">
                <a:spLocks noRot="1" noChangeAspect="1" noMove="1" noResize="1" noEditPoints="1" noAdjustHandles="1" noChangeArrowheads="1" noChangeShapeType="1" noTextEdit="1"/>
              </p:cNvSpPr>
              <p:nvPr/>
            </p:nvSpPr>
            <p:spPr>
              <a:xfrm>
                <a:off x="6445623" y="3668878"/>
                <a:ext cx="5562599" cy="2987228"/>
              </a:xfrm>
              <a:prstGeom prst="rect">
                <a:avLst/>
              </a:prstGeom>
              <a:blipFill>
                <a:blip r:embed="rId5"/>
                <a:stretch>
                  <a:fillRect t="-1224"/>
                </a:stretch>
              </a:blipFill>
            </p:spPr>
            <p:txBody>
              <a:bodyPr/>
              <a:lstStyle/>
              <a:p>
                <a:r>
                  <a:rPr lang="pt-BR">
                    <a:noFill/>
                  </a:rPr>
                  <a:t> </a:t>
                </a:r>
              </a:p>
            </p:txBody>
          </p:sp>
        </mc:Fallback>
      </mc:AlternateContent>
    </p:spTree>
    <p:extLst>
      <p:ext uri="{BB962C8B-B14F-4D97-AF65-F5344CB8AC3E}">
        <p14:creationId xmlns:p14="http://schemas.microsoft.com/office/powerpoint/2010/main" val="266078211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38D51B-34D1-0B1C-5C8F-BA5A64ED25B5}"/>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82746F4B-FAED-2D9D-9C20-FAABFF9C2E53}"/>
              </a:ext>
            </a:extLst>
          </p:cNvPr>
          <p:cNvSpPr txBox="1"/>
          <p:nvPr/>
        </p:nvSpPr>
        <p:spPr>
          <a:xfrm>
            <a:off x="89647" y="780854"/>
            <a:ext cx="5880847" cy="2123658"/>
          </a:xfrm>
          <a:prstGeom prst="rect">
            <a:avLst/>
          </a:prstGeom>
          <a:noFill/>
        </p:spPr>
        <p:txBody>
          <a:bodyPr wrap="square">
            <a:spAutoFit/>
          </a:bodyPr>
          <a:lstStyle/>
          <a:p>
            <a:pPr marL="342900" lvl="0" indent="-342900" algn="just">
              <a:buFont typeface="Wingdings" panose="05000000000000000000" pitchFamily="2" charset="2"/>
              <a:buChar char=""/>
            </a:pPr>
            <a:r>
              <a:rPr lang="pt-BR" sz="2200" b="1" dirty="0">
                <a:effectLst/>
                <a:latin typeface="Arial Narrow" panose="020B0606020202030204" pitchFamily="34" charset="0"/>
                <a:ea typeface="Calibri" panose="020F0502020204030204" pitchFamily="34" charset="0"/>
              </a:rPr>
              <a:t>Campo magnético criado por um solenoide.</a:t>
            </a:r>
            <a:endParaRPr lang="pt-BR" sz="2200" dirty="0">
              <a:effectLst/>
              <a:latin typeface="Arial Narrow" panose="020B0606020202030204" pitchFamily="34" charset="0"/>
              <a:ea typeface="Calibri" panose="020F0502020204030204" pitchFamily="34" charset="0"/>
            </a:endParaRPr>
          </a:p>
          <a:p>
            <a:pPr indent="228600" algn="just"/>
            <a:r>
              <a:rPr lang="pt-BR" sz="2200" dirty="0">
                <a:effectLst/>
                <a:latin typeface="Arial Narrow" panose="020B0606020202030204" pitchFamily="34" charset="0"/>
                <a:ea typeface="Calibri" panose="020F0502020204030204" pitchFamily="34" charset="0"/>
              </a:rPr>
              <a:t> </a:t>
            </a:r>
          </a:p>
          <a:p>
            <a:pPr indent="228600" algn="just"/>
            <a:r>
              <a:rPr lang="pt-BR" sz="2200" dirty="0">
                <a:effectLst/>
                <a:latin typeface="Arial Narrow" panose="020B0606020202030204" pitchFamily="34" charset="0"/>
                <a:ea typeface="Calibri" panose="020F0502020204030204" pitchFamily="34" charset="0"/>
              </a:rPr>
              <a:t>	Costuma-se dizer que o solenoide é um tipo de eletroímã e que consiste em um fio condutor enrolado segundo espiras iguais e justapostas uma ao lado da outra. </a:t>
            </a:r>
          </a:p>
        </p:txBody>
      </p:sp>
      <p:pic>
        <p:nvPicPr>
          <p:cNvPr id="4" name="Imagem 3">
            <a:extLst>
              <a:ext uri="{FF2B5EF4-FFF2-40B4-BE49-F238E27FC236}">
                <a16:creationId xmlns:a16="http://schemas.microsoft.com/office/drawing/2014/main" id="{47D6022A-7E26-2257-C235-5AD5B05BD67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51681" y="2974327"/>
            <a:ext cx="5521590" cy="1958324"/>
          </a:xfrm>
          <a:prstGeom prst="rect">
            <a:avLst/>
          </a:prstGeom>
          <a:noFill/>
          <a:ln>
            <a:noFill/>
          </a:ln>
        </p:spPr>
      </p:pic>
      <mc:AlternateContent xmlns:mc="http://schemas.openxmlformats.org/markup-compatibility/2006" xmlns:a14="http://schemas.microsoft.com/office/drawing/2010/main">
        <mc:Choice Requires="a14">
          <p:sp>
            <p:nvSpPr>
              <p:cNvPr id="6" name="CaixaDeTexto 5">
                <a:extLst>
                  <a:ext uri="{FF2B5EF4-FFF2-40B4-BE49-F238E27FC236}">
                    <a16:creationId xmlns:a16="http://schemas.microsoft.com/office/drawing/2014/main" id="{B33C1390-45DE-7987-02CA-6F119DA305E1}"/>
                  </a:ext>
                </a:extLst>
              </p:cNvPr>
              <p:cNvSpPr txBox="1"/>
              <p:nvPr/>
            </p:nvSpPr>
            <p:spPr>
              <a:xfrm>
                <a:off x="0" y="4771287"/>
                <a:ext cx="6096000" cy="1815882"/>
              </a:xfrm>
              <a:prstGeom prst="rect">
                <a:avLst/>
              </a:prstGeom>
              <a:noFill/>
            </p:spPr>
            <p:txBody>
              <a:bodyPr wrap="square">
                <a:spAutoFit/>
              </a:bodyPr>
              <a:lstStyle/>
              <a:p>
                <a:pPr indent="228600" algn="r"/>
                <a:r>
                  <a:rPr lang="pt-BR" sz="1200" dirty="0">
                    <a:effectLst/>
                    <a:latin typeface="Arial Narrow" panose="020B0606020202030204" pitchFamily="34" charset="0"/>
                    <a:ea typeface="Calibri" panose="020F0502020204030204" pitchFamily="34" charset="0"/>
                  </a:rPr>
                  <a:t>Disponível em: </a:t>
                </a:r>
                <a:r>
                  <a:rPr lang="pt-BR" sz="1200" u="sng" dirty="0">
                    <a:effectLst/>
                    <a:latin typeface="Arial Narrow" panose="020B0606020202030204" pitchFamily="34" charset="0"/>
                    <a:ea typeface="Calibri" panose="020F0502020204030204" pitchFamily="34" charset="0"/>
                    <a:hlinkClick r:id="rId3">
                      <a:extLst>
                        <a:ext uri="{A12FA001-AC4F-418D-AE19-62706E023703}">
                          <ahyp:hlinkClr xmlns:ahyp="http://schemas.microsoft.com/office/drawing/2018/hyperlinkcolor" val="tx"/>
                        </a:ext>
                      </a:extLst>
                    </a:hlinkClick>
                  </a:rPr>
                  <a:t>https://pt.wikipedia.org/wiki/Solenoide</a:t>
                </a:r>
                <a:r>
                  <a:rPr lang="pt-BR" sz="1200" dirty="0">
                    <a:effectLst/>
                    <a:latin typeface="Arial Narrow" panose="020B0606020202030204" pitchFamily="34" charset="0"/>
                    <a:ea typeface="Calibri" panose="020F0502020204030204" pitchFamily="34" charset="0"/>
                  </a:rPr>
                  <a:t>. </a:t>
                </a:r>
              </a:p>
              <a:p>
                <a:pPr indent="228600" algn="r"/>
                <a:r>
                  <a:rPr lang="pt-BR" sz="1200" dirty="0">
                    <a:effectLst/>
                    <a:latin typeface="Arial Narrow" panose="020B0606020202030204" pitchFamily="34" charset="0"/>
                    <a:ea typeface="Calibri" panose="020F0502020204030204" pitchFamily="34" charset="0"/>
                  </a:rPr>
                  <a:t>Acesso em: 9 junho 2026.</a:t>
                </a:r>
              </a:p>
              <a:p>
                <a:pPr algn="just"/>
                <a:r>
                  <a:rPr lang="pt-BR" sz="2200" dirty="0">
                    <a:effectLst/>
                    <a:latin typeface="Arial Narrow" panose="020B0606020202030204" pitchFamily="34" charset="0"/>
                    <a:ea typeface="Calibri" panose="020F0502020204030204" pitchFamily="34" charset="0"/>
                    <a:cs typeface="Calibri" panose="020F0502020204030204" pitchFamily="34" charset="0"/>
                  </a:rPr>
                  <a:t>	Quando a corrente elétrica </a:t>
                </a:r>
                <a14:m>
                  <m:oMath xmlns:m="http://schemas.openxmlformats.org/officeDocument/2006/math">
                    <m:r>
                      <a:rPr lang="pt-BR" sz="2200">
                        <a:effectLst/>
                        <a:latin typeface="Cambria Math" panose="02040503050406030204" pitchFamily="18" charset="0"/>
                        <a:ea typeface="Calibri" panose="020F0502020204030204" pitchFamily="34" charset="0"/>
                        <a:cs typeface="Calibri" panose="020F0502020204030204" pitchFamily="34" charset="0"/>
                      </a:rPr>
                      <m:t>(</m:t>
                    </m:r>
                    <m:r>
                      <m:rPr>
                        <m:sty m:val="p"/>
                      </m:rPr>
                      <a:rPr lang="pt-BR" sz="2200">
                        <a:effectLst/>
                        <a:latin typeface="Cambria Math" panose="02040503050406030204" pitchFamily="18" charset="0"/>
                        <a:ea typeface="Calibri" panose="020F0502020204030204" pitchFamily="34" charset="0"/>
                        <a:cs typeface="Calibri" panose="020F0502020204030204" pitchFamily="34" charset="0"/>
                      </a:rPr>
                      <m:t>i</m:t>
                    </m:r>
                    <m:r>
                      <a:rPr lang="pt-BR" sz="2200">
                        <a:effectLst/>
                        <a:latin typeface="Cambria Math" panose="02040503050406030204" pitchFamily="18" charset="0"/>
                        <a:ea typeface="Calibri" panose="020F0502020204030204" pitchFamily="34" charset="0"/>
                        <a:cs typeface="Calibri" panose="020F0502020204030204" pitchFamily="34" charset="0"/>
                      </a:rPr>
                      <m:t>)</m:t>
                    </m:r>
                  </m:oMath>
                </a14:m>
                <a:r>
                  <a:rPr lang="pt-BR" sz="2200" dirty="0">
                    <a:effectLst/>
                    <a:latin typeface="Arial Narrow" panose="020B0606020202030204" pitchFamily="34" charset="0"/>
                    <a:ea typeface="Calibri" panose="020F0502020204030204" pitchFamily="34" charset="0"/>
                    <a:cs typeface="Calibri" panose="020F0502020204030204" pitchFamily="34" charset="0"/>
                  </a:rPr>
                  <a:t> circula por esse fio, </a:t>
                </a:r>
                <a:r>
                  <a:rPr lang="pt-BR" sz="2200" dirty="0">
                    <a:latin typeface="Arial Narrow" panose="020B0606020202030204" pitchFamily="34" charset="0"/>
                  </a:rPr>
                  <a:t>cada espira gera um pequeno campo magnético. A soma desses campos individuais resulta em um campo magnético forte e uniforme em seu interior.</a:t>
                </a:r>
                <a:r>
                  <a:rPr lang="pt-BR" sz="2200" dirty="0">
                    <a:effectLst/>
                    <a:latin typeface="Arial Narrow" panose="020B0606020202030204" pitchFamily="34" charset="0"/>
                    <a:ea typeface="Calibri" panose="020F0502020204030204" pitchFamily="34" charset="0"/>
                    <a:cs typeface="Calibri" panose="020F0502020204030204" pitchFamily="34" charset="0"/>
                  </a:rPr>
                  <a:t> </a:t>
                </a:r>
                <a:endParaRPr lang="pt-BR" sz="2200" dirty="0">
                  <a:latin typeface="Arial Narrow" panose="020B0606020202030204" pitchFamily="34" charset="0"/>
                </a:endParaRPr>
              </a:p>
            </p:txBody>
          </p:sp>
        </mc:Choice>
        <mc:Fallback xmlns="">
          <p:sp>
            <p:nvSpPr>
              <p:cNvPr id="6" name="CaixaDeTexto 5">
                <a:extLst>
                  <a:ext uri="{FF2B5EF4-FFF2-40B4-BE49-F238E27FC236}">
                    <a16:creationId xmlns:a16="http://schemas.microsoft.com/office/drawing/2014/main" id="{B33C1390-45DE-7987-02CA-6F119DA305E1}"/>
                  </a:ext>
                </a:extLst>
              </p:cNvPr>
              <p:cNvSpPr txBox="1">
                <a:spLocks noRot="1" noChangeAspect="1" noMove="1" noResize="1" noEditPoints="1" noAdjustHandles="1" noChangeArrowheads="1" noChangeShapeType="1" noTextEdit="1"/>
              </p:cNvSpPr>
              <p:nvPr/>
            </p:nvSpPr>
            <p:spPr>
              <a:xfrm>
                <a:off x="0" y="4771287"/>
                <a:ext cx="6096000" cy="1815882"/>
              </a:xfrm>
              <a:prstGeom prst="rect">
                <a:avLst/>
              </a:prstGeom>
              <a:blipFill>
                <a:blip r:embed="rId4"/>
                <a:stretch>
                  <a:fillRect l="-1300" t="-671" r="-1300" b="-6040"/>
                </a:stretch>
              </a:blipFill>
            </p:spPr>
            <p:txBody>
              <a:bodyPr/>
              <a:lstStyle/>
              <a:p>
                <a:r>
                  <a:rPr lang="pt-BR">
                    <a:noFill/>
                  </a:rPr>
                  <a:t> </a:t>
                </a:r>
              </a:p>
            </p:txBody>
          </p:sp>
        </mc:Fallback>
      </mc:AlternateContent>
      <p:pic>
        <p:nvPicPr>
          <p:cNvPr id="9" name="Imagem 8">
            <a:extLst>
              <a:ext uri="{FF2B5EF4-FFF2-40B4-BE49-F238E27FC236}">
                <a16:creationId xmlns:a16="http://schemas.microsoft.com/office/drawing/2014/main" id="{C0782552-CA39-0B40-EC2E-77E3ED6DD13F}"/>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221508" y="957871"/>
            <a:ext cx="5880630" cy="2242529"/>
          </a:xfrm>
          <a:prstGeom prst="rect">
            <a:avLst/>
          </a:prstGeom>
          <a:noFill/>
          <a:ln>
            <a:noFill/>
          </a:ln>
        </p:spPr>
      </p:pic>
      <p:sp>
        <p:nvSpPr>
          <p:cNvPr id="11" name="CaixaDeTexto 10">
            <a:extLst>
              <a:ext uri="{FF2B5EF4-FFF2-40B4-BE49-F238E27FC236}">
                <a16:creationId xmlns:a16="http://schemas.microsoft.com/office/drawing/2014/main" id="{013151E0-17B7-3FE7-32D7-B9421866D209}"/>
              </a:ext>
            </a:extLst>
          </p:cNvPr>
          <p:cNvSpPr txBox="1"/>
          <p:nvPr/>
        </p:nvSpPr>
        <p:spPr>
          <a:xfrm>
            <a:off x="6780917" y="3289228"/>
            <a:ext cx="5321221" cy="461665"/>
          </a:xfrm>
          <a:prstGeom prst="rect">
            <a:avLst/>
          </a:prstGeom>
          <a:noFill/>
        </p:spPr>
        <p:txBody>
          <a:bodyPr wrap="square">
            <a:spAutoFit/>
          </a:bodyPr>
          <a:lstStyle/>
          <a:p>
            <a:pPr indent="228600" algn="r"/>
            <a:r>
              <a:rPr lang="pt-BR" sz="1200" dirty="0">
                <a:effectLst/>
                <a:latin typeface="Arial Narrow" panose="020B0606020202030204" pitchFamily="34" charset="0"/>
                <a:ea typeface="Calibri" panose="020F0502020204030204" pitchFamily="34" charset="0"/>
              </a:rPr>
              <a:t>Disponível em: </a:t>
            </a:r>
            <a:r>
              <a:rPr lang="pt-BR" sz="1200" u="sng" dirty="0">
                <a:effectLst/>
                <a:latin typeface="Arial Narrow" panose="020B0606020202030204" pitchFamily="34" charset="0"/>
                <a:ea typeface="Calibri" panose="020F0502020204030204" pitchFamily="34" charset="0"/>
                <a:hlinkClick r:id="rId3">
                  <a:extLst>
                    <a:ext uri="{A12FA001-AC4F-418D-AE19-62706E023703}">
                      <ahyp:hlinkClr xmlns:ahyp="http://schemas.microsoft.com/office/drawing/2018/hyperlinkcolor" val="tx"/>
                    </a:ext>
                  </a:extLst>
                </a:hlinkClick>
              </a:rPr>
              <a:t>https://pt.wikipedia.org/wiki/Solenoide</a:t>
            </a:r>
            <a:r>
              <a:rPr lang="pt-BR" sz="1200" dirty="0">
                <a:effectLst/>
                <a:latin typeface="Arial Narrow" panose="020B0606020202030204" pitchFamily="34" charset="0"/>
                <a:ea typeface="Calibri" panose="020F0502020204030204" pitchFamily="34" charset="0"/>
              </a:rPr>
              <a:t>. </a:t>
            </a:r>
          </a:p>
          <a:p>
            <a:pPr indent="228600" algn="r"/>
            <a:r>
              <a:rPr lang="pt-BR" sz="1200" dirty="0">
                <a:effectLst/>
                <a:latin typeface="Arial Narrow" panose="020B0606020202030204" pitchFamily="34" charset="0"/>
                <a:ea typeface="Calibri" panose="020F0502020204030204" pitchFamily="34" charset="0"/>
              </a:rPr>
              <a:t>Acesso em: 9 junho 2026.</a:t>
            </a:r>
          </a:p>
        </p:txBody>
      </p:sp>
      <p:sp>
        <p:nvSpPr>
          <p:cNvPr id="13" name="CaixaDeTexto 12">
            <a:extLst>
              <a:ext uri="{FF2B5EF4-FFF2-40B4-BE49-F238E27FC236}">
                <a16:creationId xmlns:a16="http://schemas.microsoft.com/office/drawing/2014/main" id="{3CB764E9-E4E8-F7E8-322B-DA353EE9C84C}"/>
              </a:ext>
            </a:extLst>
          </p:cNvPr>
          <p:cNvSpPr txBox="1"/>
          <p:nvPr/>
        </p:nvSpPr>
        <p:spPr>
          <a:xfrm>
            <a:off x="6221508" y="4124956"/>
            <a:ext cx="5880630" cy="646331"/>
          </a:xfrm>
          <a:prstGeom prst="rect">
            <a:avLst/>
          </a:prstGeom>
          <a:noFill/>
        </p:spPr>
        <p:txBody>
          <a:bodyPr wrap="square">
            <a:spAutoFit/>
          </a:bodyPr>
          <a:lstStyle/>
          <a:p>
            <a:pPr indent="228600" algn="just"/>
            <a:r>
              <a:rPr lang="pt-BR" sz="1800" dirty="0">
                <a:effectLst/>
                <a:latin typeface="Arial Narrow" panose="020B0606020202030204" pitchFamily="34" charset="0"/>
                <a:ea typeface="Calibri" panose="020F0502020204030204" pitchFamily="34" charset="0"/>
              </a:rPr>
              <a:t>O termo solenoide foi cunhado em 1823 por </a:t>
            </a:r>
            <a:r>
              <a:rPr lang="pt-BR" sz="1800" u="sng" dirty="0">
                <a:solidFill>
                  <a:srgbClr val="467886"/>
                </a:solidFill>
                <a:effectLst/>
                <a:latin typeface="Arial Narrow" panose="020B0606020202030204" pitchFamily="34" charset="0"/>
                <a:ea typeface="Calibri" panose="020F0502020204030204" pitchFamily="34" charset="0"/>
                <a:hlinkClick r:id="rId6" tooltip="André-Marie Ampère"/>
              </a:rPr>
              <a:t>André-Marie Ampère</a:t>
            </a:r>
            <a:r>
              <a:rPr lang="pt-BR" sz="1800" dirty="0">
                <a:effectLst/>
                <a:latin typeface="Arial Narrow" panose="020B0606020202030204" pitchFamily="34" charset="0"/>
                <a:ea typeface="Calibri" panose="020F0502020204030204" pitchFamily="34" charset="0"/>
              </a:rPr>
              <a:t> para designar uma bobina helicoidal. </a:t>
            </a:r>
            <a:endParaRPr lang="pt-BR" sz="1600" dirty="0">
              <a:effectLst/>
              <a:latin typeface="Calibri" panose="020F0502020204030204" pitchFamily="34" charset="0"/>
              <a:ea typeface="Calibri" panose="020F0502020204030204" pitchFamily="34" charset="0"/>
            </a:endParaRPr>
          </a:p>
        </p:txBody>
      </p:sp>
      <p:sp>
        <p:nvSpPr>
          <p:cNvPr id="14" name="Retângulo: Cantos Arredondados 13">
            <a:extLst>
              <a:ext uri="{FF2B5EF4-FFF2-40B4-BE49-F238E27FC236}">
                <a16:creationId xmlns:a16="http://schemas.microsoft.com/office/drawing/2014/main" id="{99FEE747-85F1-A5B3-2A96-421F84C74DAE}"/>
              </a:ext>
            </a:extLst>
          </p:cNvPr>
          <p:cNvSpPr/>
          <p:nvPr/>
        </p:nvSpPr>
        <p:spPr>
          <a:xfrm>
            <a:off x="6239219" y="4900188"/>
            <a:ext cx="5862919" cy="181588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pt-BR"/>
          </a:p>
        </p:txBody>
      </p:sp>
      <p:sp>
        <p:nvSpPr>
          <p:cNvPr id="15" name="Smiley 14">
            <a:extLst>
              <a:ext uri="{FF2B5EF4-FFF2-40B4-BE49-F238E27FC236}">
                <a16:creationId xmlns:a16="http://schemas.microsoft.com/office/drawing/2014/main" id="{F4E14990-E390-C000-0F83-B5A7C0ED3EC2}"/>
              </a:ext>
            </a:extLst>
          </p:cNvPr>
          <p:cNvSpPr/>
          <p:nvPr/>
        </p:nvSpPr>
        <p:spPr>
          <a:xfrm>
            <a:off x="6285057" y="4946274"/>
            <a:ext cx="504825" cy="495300"/>
          </a:xfrm>
          <a:prstGeom prst="smileyFac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8978986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A21B32-03D0-37E4-1DD4-A2BAC2502D84}"/>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76C5C217-FDB0-97F6-8F3A-1F25647CC32E}"/>
              </a:ext>
            </a:extLst>
          </p:cNvPr>
          <p:cNvPicPr>
            <a:picLocks noChangeAspect="1"/>
          </p:cNvPicPr>
          <p:nvPr/>
        </p:nvPicPr>
        <p:blipFill>
          <a:blip r:embed="rId2"/>
          <a:stretch>
            <a:fillRect/>
          </a:stretch>
        </p:blipFill>
        <p:spPr>
          <a:xfrm>
            <a:off x="246600" y="709481"/>
            <a:ext cx="5830137" cy="3503931"/>
          </a:xfrm>
          <a:prstGeom prst="rect">
            <a:avLst/>
          </a:prstGeom>
        </p:spPr>
      </p:pic>
      <p:sp>
        <p:nvSpPr>
          <p:cNvPr id="4" name="CaixaDeTexto 3">
            <a:extLst>
              <a:ext uri="{FF2B5EF4-FFF2-40B4-BE49-F238E27FC236}">
                <a16:creationId xmlns:a16="http://schemas.microsoft.com/office/drawing/2014/main" id="{DA04640D-AC04-8C0F-631D-D20A6042317D}"/>
              </a:ext>
            </a:extLst>
          </p:cNvPr>
          <p:cNvSpPr txBox="1"/>
          <p:nvPr/>
        </p:nvSpPr>
        <p:spPr>
          <a:xfrm>
            <a:off x="6240771" y="709481"/>
            <a:ext cx="5830135" cy="5847755"/>
          </a:xfrm>
          <a:prstGeom prst="rect">
            <a:avLst/>
          </a:prstGeom>
          <a:noFill/>
        </p:spPr>
        <p:txBody>
          <a:bodyPr wrap="square">
            <a:spAutoFit/>
          </a:bodyPr>
          <a:lstStyle/>
          <a:p>
            <a:pPr indent="228600" algn="just"/>
            <a:r>
              <a:rPr lang="pt-BR" sz="2200" dirty="0">
                <a:effectLst/>
                <a:latin typeface="Arial Narrow" panose="020B0606020202030204" pitchFamily="34" charset="0"/>
                <a:ea typeface="Calibri" panose="020F0502020204030204" pitchFamily="34" charset="0"/>
              </a:rPr>
              <a:t>Uma situação curiosa é que o solenoide funciona como um eletroímã, isto é, quando uma corrente elétrica o atravessa, ele adquire as propriedades de um ímã sendo muito utilizados em motores e geradores elétricos, guindastes industriais de sucata, dispositivos de som, aparelhos de saúde, fechaduras, relés, injetores de combustível em veículos automotores etc.</a:t>
            </a:r>
          </a:p>
          <a:p>
            <a:pPr indent="228600" algn="just"/>
            <a:endParaRPr lang="pt-BR" sz="2200" dirty="0">
              <a:latin typeface="Arial Narrow" panose="020B0606020202030204" pitchFamily="34" charset="0"/>
              <a:ea typeface="Calibri" panose="020F0502020204030204" pitchFamily="34" charset="0"/>
            </a:endParaRPr>
          </a:p>
          <a:p>
            <a:pPr indent="228600"/>
            <a:r>
              <a:rPr lang="pt-BR" sz="2200" b="1" dirty="0">
                <a:effectLst/>
                <a:latin typeface="Arial Narrow" panose="020B0606020202030204" pitchFamily="34" charset="0"/>
                <a:ea typeface="Calibri" panose="020F0502020204030204" pitchFamily="34" charset="0"/>
              </a:rPr>
              <a:t>Aplicações Práticas:</a:t>
            </a:r>
            <a:endParaRPr lang="pt-BR" sz="2200" dirty="0">
              <a:effectLst/>
              <a:latin typeface="Arial Narrow" panose="020B0606020202030204" pitchFamily="34" charset="0"/>
              <a:ea typeface="Calibri" panose="020F0502020204030204" pitchFamily="34" charset="0"/>
            </a:endParaRPr>
          </a:p>
          <a:p>
            <a:pPr indent="228600"/>
            <a:r>
              <a:rPr lang="pt-BR" sz="2200" b="1" dirty="0">
                <a:effectLst/>
                <a:latin typeface="Arial Narrow" panose="020B0606020202030204" pitchFamily="34" charset="0"/>
                <a:ea typeface="Calibri" panose="020F0502020204030204" pitchFamily="34" charset="0"/>
              </a:rPr>
              <a:t> </a:t>
            </a:r>
            <a:endParaRPr lang="pt-BR" sz="2200" dirty="0">
              <a:effectLst/>
              <a:latin typeface="Arial Narrow" panose="020B0606020202030204" pitchFamily="34" charset="0"/>
              <a:ea typeface="Calibri" panose="020F0502020204030204" pitchFamily="34" charset="0"/>
            </a:endParaRPr>
          </a:p>
          <a:p>
            <a:pPr indent="228600" algn="just"/>
            <a:r>
              <a:rPr lang="pt-BR" sz="2200" dirty="0">
                <a:effectLst/>
                <a:latin typeface="Arial Narrow" panose="020B0606020202030204" pitchFamily="34" charset="0"/>
                <a:ea typeface="Calibri" panose="020F0502020204030204" pitchFamily="34" charset="0"/>
              </a:rPr>
              <a:t>Se colocarmos um núcleo de material ferromagnético (como um prego de ferro) dentro do solenoide, o campo magnético é multiplicado drasticamente.</a:t>
            </a:r>
          </a:p>
          <a:p>
            <a:pPr indent="228600" algn="just"/>
            <a:r>
              <a:rPr lang="pt-BR" sz="2200" dirty="0">
                <a:effectLst/>
                <a:latin typeface="Arial Narrow" panose="020B0606020202030204" pitchFamily="34" charset="0"/>
                <a:ea typeface="Calibri" panose="020F0502020204030204" pitchFamily="34" charset="0"/>
              </a:rPr>
              <a:t> </a:t>
            </a:r>
          </a:p>
          <a:p>
            <a:pPr indent="228600" algn="just"/>
            <a:r>
              <a:rPr lang="pt-BR" sz="2200" dirty="0">
                <a:effectLst/>
                <a:latin typeface="Arial Narrow" panose="020B0606020202030204" pitchFamily="34" charset="0"/>
                <a:ea typeface="Calibri" panose="020F0502020204030204" pitchFamily="34" charset="0"/>
              </a:rPr>
              <a:t>Esse dispositivo é a base dos eletroímãs, que são amplamente utilizados em:</a:t>
            </a:r>
          </a:p>
          <a:p>
            <a:pPr indent="228600" algn="just"/>
            <a:endParaRPr lang="pt-BR" sz="2200" dirty="0">
              <a:effectLst/>
              <a:latin typeface="Arial Narrow" panose="020B0606020202030204" pitchFamily="34" charset="0"/>
              <a:ea typeface="Calibri" panose="020F0502020204030204" pitchFamily="34" charset="0"/>
            </a:endParaRPr>
          </a:p>
        </p:txBody>
      </p:sp>
      <p:sp>
        <p:nvSpPr>
          <p:cNvPr id="5" name="CaixaDeTexto 4">
            <a:extLst>
              <a:ext uri="{FF2B5EF4-FFF2-40B4-BE49-F238E27FC236}">
                <a16:creationId xmlns:a16="http://schemas.microsoft.com/office/drawing/2014/main" id="{1C683031-FE20-8E22-5817-53C5D763E7A5}"/>
              </a:ext>
            </a:extLst>
          </p:cNvPr>
          <p:cNvSpPr txBox="1"/>
          <p:nvPr/>
        </p:nvSpPr>
        <p:spPr>
          <a:xfrm>
            <a:off x="80683" y="4742760"/>
            <a:ext cx="5830135" cy="1107996"/>
          </a:xfrm>
          <a:prstGeom prst="rect">
            <a:avLst/>
          </a:prstGeom>
          <a:noFill/>
        </p:spPr>
        <p:txBody>
          <a:bodyPr wrap="square">
            <a:spAutoFit/>
          </a:bodyPr>
          <a:lstStyle/>
          <a:p>
            <a:pPr indent="228600" algn="just"/>
            <a:r>
              <a:rPr lang="pt-BR" sz="2200" dirty="0">
                <a:effectLst/>
                <a:latin typeface="Arial Narrow" panose="020B0606020202030204" pitchFamily="34" charset="0"/>
                <a:ea typeface="Calibri" panose="020F0502020204030204" pitchFamily="34" charset="0"/>
              </a:rPr>
              <a:t>O comportamento do solenoide é fascinante porque ele funciona exatamente como um ímã em barra permanente, possuindo um polo norte e um polo sul.</a:t>
            </a:r>
          </a:p>
        </p:txBody>
      </p:sp>
    </p:spTree>
    <p:extLst>
      <p:ext uri="{BB962C8B-B14F-4D97-AF65-F5344CB8AC3E}">
        <p14:creationId xmlns:p14="http://schemas.microsoft.com/office/powerpoint/2010/main" val="191756432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243839-FF2F-6D0F-B2AE-7E2AA4405DAA}"/>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13FAACDB-965E-90DF-46AB-7147C945619D}"/>
              </a:ext>
            </a:extLst>
          </p:cNvPr>
          <p:cNvSpPr txBox="1"/>
          <p:nvPr/>
        </p:nvSpPr>
        <p:spPr>
          <a:xfrm>
            <a:off x="116540" y="752146"/>
            <a:ext cx="5844989" cy="430887"/>
          </a:xfrm>
          <a:prstGeom prst="rect">
            <a:avLst/>
          </a:prstGeom>
          <a:noFill/>
        </p:spPr>
        <p:txBody>
          <a:bodyPr wrap="square">
            <a:spAutoFit/>
          </a:bodyPr>
          <a:lstStyle/>
          <a:p>
            <a:pPr marL="342900" lvl="0" indent="-342900">
              <a:buSzPts val="1000"/>
              <a:buFont typeface="Symbol" panose="05050102010706020507" pitchFamily="18" charset="2"/>
              <a:buChar char=""/>
              <a:tabLst>
                <a:tab pos="457200" algn="l"/>
              </a:tabLst>
            </a:pPr>
            <a:r>
              <a:rPr lang="pt-BR" sz="2200" dirty="0">
                <a:effectLst/>
                <a:latin typeface="Arial Narrow" panose="020B0606020202030204" pitchFamily="34" charset="0"/>
                <a:ea typeface="Calibri" panose="020F0502020204030204" pitchFamily="34" charset="0"/>
              </a:rPr>
              <a:t>Guindastes industriais de sucata.</a:t>
            </a:r>
            <a:endParaRPr lang="pt-BR" sz="2200" dirty="0">
              <a:effectLst/>
              <a:latin typeface="Calibri" panose="020F0502020204030204" pitchFamily="34" charset="0"/>
              <a:ea typeface="Calibri" panose="020F0502020204030204" pitchFamily="34" charset="0"/>
            </a:endParaRPr>
          </a:p>
        </p:txBody>
      </p:sp>
      <p:pic>
        <p:nvPicPr>
          <p:cNvPr id="4" name="Imagem 3" descr="Carregamento de sucata por guindaste hidráulico, para reciclagem. | Foto  Premium">
            <a:extLst>
              <a:ext uri="{FF2B5EF4-FFF2-40B4-BE49-F238E27FC236}">
                <a16:creationId xmlns:a16="http://schemas.microsoft.com/office/drawing/2014/main" id="{A8275BDE-8484-F223-66DB-7C35EC831C7D}"/>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6540" y="1183033"/>
            <a:ext cx="5853738" cy="4393014"/>
          </a:xfrm>
          <a:prstGeom prst="rect">
            <a:avLst/>
          </a:prstGeom>
          <a:noFill/>
          <a:ln>
            <a:noFill/>
          </a:ln>
        </p:spPr>
      </p:pic>
      <p:sp>
        <p:nvSpPr>
          <p:cNvPr id="6" name="CaixaDeTexto 5">
            <a:extLst>
              <a:ext uri="{FF2B5EF4-FFF2-40B4-BE49-F238E27FC236}">
                <a16:creationId xmlns:a16="http://schemas.microsoft.com/office/drawing/2014/main" id="{56348B28-4E4D-599B-7FB0-8FCEC4B59422}"/>
              </a:ext>
            </a:extLst>
          </p:cNvPr>
          <p:cNvSpPr txBox="1"/>
          <p:nvPr/>
        </p:nvSpPr>
        <p:spPr>
          <a:xfrm>
            <a:off x="-8966" y="5545269"/>
            <a:ext cx="6096000" cy="461665"/>
          </a:xfrm>
          <a:prstGeom prst="rect">
            <a:avLst/>
          </a:prstGeom>
          <a:noFill/>
        </p:spPr>
        <p:txBody>
          <a:bodyPr wrap="square">
            <a:spAutoFit/>
          </a:bodyPr>
          <a:lstStyle/>
          <a:p>
            <a:pPr indent="228600" algn="r"/>
            <a:r>
              <a:rPr lang="pt-BR" sz="1200" dirty="0">
                <a:effectLst/>
                <a:latin typeface="Arial Narrow" panose="020B0606020202030204" pitchFamily="34" charset="0"/>
                <a:ea typeface="Calibri" panose="020F0502020204030204" pitchFamily="34" charset="0"/>
              </a:rPr>
              <a:t>Disponível em: </a:t>
            </a:r>
            <a:r>
              <a:rPr lang="pt-BR" sz="1200" u="sng" dirty="0">
                <a:solidFill>
                  <a:srgbClr val="0563C1"/>
                </a:solidFill>
                <a:effectLst/>
                <a:latin typeface="Arial Narrow" panose="020B0606020202030204" pitchFamily="34" charset="0"/>
                <a:ea typeface="Calibri" panose="020F0502020204030204" pitchFamily="34" charset="0"/>
                <a:hlinkClick r:id="rId3">
                  <a:extLst>
                    <a:ext uri="{A12FA001-AC4F-418D-AE19-62706E023703}">
                      <ahyp:hlinkClr xmlns:ahyp="http://schemas.microsoft.com/office/drawing/2018/hyperlinkcolor" val="tx"/>
                    </a:ext>
                  </a:extLst>
                </a:hlinkClick>
              </a:rPr>
              <a:t>https://www.magnific.com/</a:t>
            </a:r>
            <a:r>
              <a:rPr lang="pt-BR" sz="1200" u="sng" dirty="0" err="1">
                <a:solidFill>
                  <a:srgbClr val="0563C1"/>
                </a:solidFill>
                <a:effectLst/>
                <a:latin typeface="Arial Narrow" panose="020B0606020202030204" pitchFamily="34" charset="0"/>
                <a:ea typeface="Calibri" panose="020F0502020204030204" pitchFamily="34" charset="0"/>
                <a:hlinkClick r:id="rId3">
                  <a:extLst>
                    <a:ext uri="{A12FA001-AC4F-418D-AE19-62706E023703}">
                      <ahyp:hlinkClr xmlns:ahyp="http://schemas.microsoft.com/office/drawing/2018/hyperlinkcolor" val="tx"/>
                    </a:ext>
                  </a:extLst>
                </a:hlinkClick>
              </a:rPr>
              <a:t>br</a:t>
            </a:r>
            <a:r>
              <a:rPr lang="pt-BR" sz="1200" u="sng" dirty="0">
                <a:effectLst/>
                <a:latin typeface="Arial Narrow" panose="020B0606020202030204" pitchFamily="34" charset="0"/>
                <a:ea typeface="Calibri" panose="020F0502020204030204" pitchFamily="34" charset="0"/>
                <a:hlinkClick r:id="rId3">
                  <a:extLst>
                    <a:ext uri="{A12FA001-AC4F-418D-AE19-62706E023703}">
                      <ahyp:hlinkClr xmlns:ahyp="http://schemas.microsoft.com/office/drawing/2018/hyperlinkcolor" val="tx"/>
                    </a:ext>
                  </a:extLst>
                </a:hlinkClick>
              </a:rPr>
              <a:t>/fotos-premium/carregamento-de-sucata-por-guindaste-hidraulico-para-reciclagem_38398871.htm</a:t>
            </a:r>
            <a:r>
              <a:rPr lang="pt-BR" sz="1200" dirty="0">
                <a:effectLst/>
                <a:latin typeface="Arial Narrow" panose="020B0606020202030204" pitchFamily="34" charset="0"/>
                <a:ea typeface="Calibri" panose="020F0502020204030204" pitchFamily="34" charset="0"/>
              </a:rPr>
              <a:t>. Acesso em: 10 junho 2026.</a:t>
            </a:r>
            <a:endParaRPr lang="pt-BR" sz="1200" dirty="0">
              <a:effectLst/>
              <a:latin typeface="Calibri" panose="020F0502020204030204" pitchFamily="34" charset="0"/>
              <a:ea typeface="Calibri" panose="020F0502020204030204" pitchFamily="34" charset="0"/>
            </a:endParaRPr>
          </a:p>
        </p:txBody>
      </p:sp>
      <p:sp>
        <p:nvSpPr>
          <p:cNvPr id="8" name="CaixaDeTexto 7">
            <a:extLst>
              <a:ext uri="{FF2B5EF4-FFF2-40B4-BE49-F238E27FC236}">
                <a16:creationId xmlns:a16="http://schemas.microsoft.com/office/drawing/2014/main" id="{1605DB6A-E1D5-169C-738F-5C8D3354CB69}"/>
              </a:ext>
            </a:extLst>
          </p:cNvPr>
          <p:cNvSpPr txBox="1"/>
          <p:nvPr/>
        </p:nvSpPr>
        <p:spPr>
          <a:xfrm>
            <a:off x="6313393" y="752146"/>
            <a:ext cx="5493125" cy="430887"/>
          </a:xfrm>
          <a:prstGeom prst="rect">
            <a:avLst/>
          </a:prstGeom>
          <a:noFill/>
        </p:spPr>
        <p:txBody>
          <a:bodyPr wrap="square">
            <a:spAutoFit/>
          </a:bodyPr>
          <a:lstStyle/>
          <a:p>
            <a:pPr marL="342900" lvl="0" indent="-342900">
              <a:buSzPts val="1000"/>
              <a:buFont typeface="Symbol" panose="05050102010706020507" pitchFamily="18" charset="2"/>
              <a:buChar char=""/>
              <a:tabLst>
                <a:tab pos="457200" algn="l"/>
              </a:tabLst>
            </a:pPr>
            <a:r>
              <a:rPr lang="pt-BR" sz="2200" dirty="0">
                <a:effectLst/>
                <a:latin typeface="Arial Narrow" panose="020B0606020202030204" pitchFamily="34" charset="0"/>
                <a:ea typeface="Calibri" panose="020F0502020204030204" pitchFamily="34" charset="0"/>
              </a:rPr>
              <a:t>Motores elétricos.</a:t>
            </a:r>
            <a:endParaRPr lang="pt-BR" sz="2200" dirty="0">
              <a:effectLst/>
              <a:latin typeface="Calibri" panose="020F0502020204030204" pitchFamily="34" charset="0"/>
              <a:ea typeface="Calibri" panose="020F0502020204030204" pitchFamily="34" charset="0"/>
            </a:endParaRPr>
          </a:p>
        </p:txBody>
      </p:sp>
      <p:pic>
        <p:nvPicPr>
          <p:cNvPr id="9" name="Imagem 8" descr="Página 10 | Fotos de Motor eletrico - Baixe fotos grátis de alta qualidade  | Freepik">
            <a:extLst>
              <a:ext uri="{FF2B5EF4-FFF2-40B4-BE49-F238E27FC236}">
                <a16:creationId xmlns:a16="http://schemas.microsoft.com/office/drawing/2014/main" id="{1C4ABE86-C143-A775-442D-66143D1B345A}"/>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221724" y="1183033"/>
            <a:ext cx="5838519" cy="4393014"/>
          </a:xfrm>
          <a:prstGeom prst="rect">
            <a:avLst/>
          </a:prstGeom>
          <a:noFill/>
          <a:ln>
            <a:noFill/>
          </a:ln>
        </p:spPr>
      </p:pic>
      <p:sp>
        <p:nvSpPr>
          <p:cNvPr id="11" name="CaixaDeTexto 10">
            <a:extLst>
              <a:ext uri="{FF2B5EF4-FFF2-40B4-BE49-F238E27FC236}">
                <a16:creationId xmlns:a16="http://schemas.microsoft.com/office/drawing/2014/main" id="{2DA67AD6-8A6E-937F-B879-F47F8662C2E7}"/>
              </a:ext>
            </a:extLst>
          </p:cNvPr>
          <p:cNvSpPr txBox="1"/>
          <p:nvPr/>
        </p:nvSpPr>
        <p:spPr>
          <a:xfrm>
            <a:off x="6009714" y="5576047"/>
            <a:ext cx="6100482" cy="276999"/>
          </a:xfrm>
          <a:prstGeom prst="rect">
            <a:avLst/>
          </a:prstGeom>
          <a:noFill/>
        </p:spPr>
        <p:txBody>
          <a:bodyPr wrap="square">
            <a:spAutoFit/>
          </a:bodyPr>
          <a:lstStyle/>
          <a:p>
            <a:pPr indent="228600" algn="r"/>
            <a:r>
              <a:rPr lang="pt-BR" sz="1200" dirty="0">
                <a:effectLst/>
                <a:latin typeface="Arial Narrow" panose="020B0606020202030204" pitchFamily="34" charset="0"/>
                <a:ea typeface="Calibri" panose="020F0502020204030204" pitchFamily="34" charset="0"/>
              </a:rPr>
              <a:t>Disponível em: </a:t>
            </a:r>
            <a:r>
              <a:rPr lang="pt-BR" sz="1200" u="sng" dirty="0">
                <a:solidFill>
                  <a:srgbClr val="0563C1"/>
                </a:solidFill>
                <a:effectLst/>
                <a:latin typeface="Arial Narrow" panose="020B0606020202030204" pitchFamily="34" charset="0"/>
                <a:ea typeface="Calibri" panose="020F0502020204030204" pitchFamily="34" charset="0"/>
                <a:hlinkClick r:id="rId5">
                  <a:extLst>
                    <a:ext uri="{A12FA001-AC4F-418D-AE19-62706E023703}">
                      <ahyp:hlinkClr xmlns:ahyp="http://schemas.microsoft.com/office/drawing/2018/hyperlinkcolor" val="tx"/>
                    </a:ext>
                  </a:extLst>
                </a:hlinkClick>
              </a:rPr>
              <a:t>https://www.magnific.com/</a:t>
            </a:r>
            <a:r>
              <a:rPr lang="pt-BR" sz="1200" u="sng" dirty="0" err="1">
                <a:solidFill>
                  <a:srgbClr val="0563C1"/>
                </a:solidFill>
                <a:effectLst/>
                <a:latin typeface="Arial Narrow" panose="020B0606020202030204" pitchFamily="34" charset="0"/>
                <a:ea typeface="Calibri" panose="020F0502020204030204" pitchFamily="34" charset="0"/>
                <a:hlinkClick r:id="rId5">
                  <a:extLst>
                    <a:ext uri="{A12FA001-AC4F-418D-AE19-62706E023703}">
                      <ahyp:hlinkClr xmlns:ahyp="http://schemas.microsoft.com/office/drawing/2018/hyperlinkcolor" val="tx"/>
                    </a:ext>
                  </a:extLst>
                </a:hlinkClick>
              </a:rPr>
              <a:t>br</a:t>
            </a:r>
            <a:r>
              <a:rPr lang="pt-BR" sz="1200" u="sng" dirty="0">
                <a:solidFill>
                  <a:srgbClr val="0563C1"/>
                </a:solidFill>
                <a:effectLst/>
                <a:latin typeface="Arial Narrow" panose="020B0606020202030204" pitchFamily="34" charset="0"/>
                <a:ea typeface="Calibri" panose="020F0502020204030204" pitchFamily="34" charset="0"/>
                <a:hlinkClick r:id="rId5">
                  <a:extLst>
                    <a:ext uri="{A12FA001-AC4F-418D-AE19-62706E023703}">
                      <ahyp:hlinkClr xmlns:ahyp="http://schemas.microsoft.com/office/drawing/2018/hyperlinkcolor" val="tx"/>
                    </a:ext>
                  </a:extLst>
                </a:hlinkClick>
              </a:rPr>
              <a:t>/fotos/motor-</a:t>
            </a:r>
            <a:r>
              <a:rPr lang="pt-BR" sz="1200" u="sng" dirty="0" err="1">
                <a:solidFill>
                  <a:srgbClr val="0563C1"/>
                </a:solidFill>
                <a:effectLst/>
                <a:latin typeface="Arial Narrow" panose="020B0606020202030204" pitchFamily="34" charset="0"/>
                <a:ea typeface="Calibri" panose="020F0502020204030204" pitchFamily="34" charset="0"/>
                <a:hlinkClick r:id="rId5">
                  <a:extLst>
                    <a:ext uri="{A12FA001-AC4F-418D-AE19-62706E023703}">
                      <ahyp:hlinkClr xmlns:ahyp="http://schemas.microsoft.com/office/drawing/2018/hyperlinkcolor" val="tx"/>
                    </a:ext>
                  </a:extLst>
                </a:hlinkClick>
              </a:rPr>
              <a:t>eletrico</a:t>
            </a:r>
            <a:r>
              <a:rPr lang="pt-BR" sz="1200" u="sng" dirty="0">
                <a:effectLst/>
                <a:latin typeface="Arial Narrow" panose="020B0606020202030204" pitchFamily="34" charset="0"/>
                <a:ea typeface="Calibri" panose="020F0502020204030204" pitchFamily="34" charset="0"/>
                <a:hlinkClick r:id="rId5">
                  <a:extLst>
                    <a:ext uri="{A12FA001-AC4F-418D-AE19-62706E023703}">
                      <ahyp:hlinkClr xmlns:ahyp="http://schemas.microsoft.com/office/drawing/2018/hyperlinkcolor" val="tx"/>
                    </a:ext>
                  </a:extLst>
                </a:hlinkClick>
              </a:rPr>
              <a:t>/10</a:t>
            </a:r>
            <a:r>
              <a:rPr lang="pt-BR" sz="1200" dirty="0">
                <a:effectLst/>
                <a:latin typeface="Arial Narrow" panose="020B0606020202030204" pitchFamily="34" charset="0"/>
                <a:ea typeface="Calibri" panose="020F0502020204030204" pitchFamily="34" charset="0"/>
              </a:rPr>
              <a:t>. Acesso em: 10 junho 2026.</a:t>
            </a:r>
            <a:endParaRPr lang="pt-BR" sz="12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335187497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290D52-3F3F-60EE-0C80-1D6BFD03267A}"/>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E207C6BD-781B-E0F0-6C16-FC408631331E}"/>
              </a:ext>
            </a:extLst>
          </p:cNvPr>
          <p:cNvSpPr txBox="1"/>
          <p:nvPr/>
        </p:nvSpPr>
        <p:spPr>
          <a:xfrm>
            <a:off x="89647" y="622210"/>
            <a:ext cx="5800165" cy="5509200"/>
          </a:xfrm>
          <a:prstGeom prst="rect">
            <a:avLst/>
          </a:prstGeom>
          <a:noFill/>
        </p:spPr>
        <p:txBody>
          <a:bodyPr wrap="square">
            <a:spAutoFit/>
          </a:bodyPr>
          <a:lstStyle/>
          <a:p>
            <a:pPr indent="228600" algn="just"/>
            <a:r>
              <a:rPr lang="pt-BR" sz="2200" dirty="0">
                <a:effectLst/>
                <a:latin typeface="Arial Narrow" panose="020B0606020202030204" pitchFamily="34" charset="0"/>
                <a:ea typeface="Calibri" panose="020F0502020204030204" pitchFamily="34" charset="0"/>
              </a:rPr>
              <a:t>Algumas características do campo magnético gerado pelo solenoide:</a:t>
            </a:r>
          </a:p>
          <a:p>
            <a:pPr indent="228600" algn="just"/>
            <a:r>
              <a:rPr lang="pt-BR" sz="2200" dirty="0">
                <a:effectLst/>
                <a:latin typeface="Arial Narrow" panose="020B0606020202030204" pitchFamily="34" charset="0"/>
                <a:ea typeface="Calibri" panose="020F0502020204030204" pitchFamily="34" charset="0"/>
              </a:rPr>
              <a:t> </a:t>
            </a:r>
          </a:p>
          <a:p>
            <a:pPr marL="342900" lvl="0" indent="-342900" algn="just">
              <a:buFont typeface="Wingdings" panose="05000000000000000000" pitchFamily="2" charset="2"/>
              <a:buChar char=""/>
            </a:pPr>
            <a:r>
              <a:rPr lang="pt-BR" sz="2200" dirty="0">
                <a:effectLst/>
                <a:latin typeface="Arial Narrow" panose="020B0606020202030204" pitchFamily="34" charset="0"/>
                <a:ea typeface="Calibri" panose="020F0502020204030204" pitchFamily="34" charset="0"/>
              </a:rPr>
              <a:t>As linhas de indução magnética mudam de comportamento dependendo da região do solenoide:</a:t>
            </a:r>
          </a:p>
          <a:p>
            <a:pPr lvl="0" algn="just"/>
            <a:endParaRPr lang="pt-BR" sz="2200" dirty="0">
              <a:effectLst/>
              <a:latin typeface="Arial Narrow" panose="020B0606020202030204" pitchFamily="34" charset="0"/>
              <a:ea typeface="Calibri" panose="020F0502020204030204" pitchFamily="34" charset="0"/>
            </a:endParaRPr>
          </a:p>
          <a:p>
            <a:pPr marL="342900" lvl="0" indent="-342900" algn="just">
              <a:buFont typeface="Symbol" panose="05050102010706020507" pitchFamily="18" charset="2"/>
              <a:buChar char=""/>
            </a:pPr>
            <a:r>
              <a:rPr lang="pt-BR" sz="2200" dirty="0">
                <a:effectLst/>
                <a:latin typeface="Arial Narrow" panose="020B0606020202030204" pitchFamily="34" charset="0"/>
                <a:ea typeface="Calibri" panose="020F0502020204030204" pitchFamily="34" charset="0"/>
              </a:rPr>
              <a:t>No </a:t>
            </a:r>
            <a:r>
              <a:rPr lang="pt-BR" sz="2200" b="1" dirty="0">
                <a:effectLst/>
                <a:latin typeface="Arial Narrow" panose="020B0606020202030204" pitchFamily="34" charset="0"/>
                <a:ea typeface="Calibri" panose="020F0502020204030204" pitchFamily="34" charset="0"/>
              </a:rPr>
              <a:t>interior</a:t>
            </a:r>
            <a:r>
              <a:rPr lang="pt-BR" sz="2200" dirty="0">
                <a:effectLst/>
                <a:latin typeface="Arial Narrow" panose="020B0606020202030204" pitchFamily="34" charset="0"/>
                <a:ea typeface="Calibri" panose="020F0502020204030204" pitchFamily="34" charset="0"/>
              </a:rPr>
              <a:t>: O campo é uniforme. Isso significa que as linhas de campo são retas, paralelas entre si e igualmente espaçadas. O campo aqui é muito mais intenso do que no exterior.</a:t>
            </a:r>
          </a:p>
          <a:p>
            <a:pPr lvl="0" algn="just"/>
            <a:endParaRPr lang="pt-BR" sz="2200" dirty="0">
              <a:effectLst/>
              <a:latin typeface="Arial Narrow" panose="020B0606020202030204" pitchFamily="34" charset="0"/>
              <a:ea typeface="Calibri" panose="020F0502020204030204" pitchFamily="34" charset="0"/>
            </a:endParaRPr>
          </a:p>
          <a:p>
            <a:pPr marL="342900" lvl="0" indent="-342900" algn="just">
              <a:buFont typeface="Symbol" panose="05050102010706020507" pitchFamily="18" charset="2"/>
              <a:buChar char=""/>
            </a:pPr>
            <a:r>
              <a:rPr lang="pt-BR" sz="2200" dirty="0">
                <a:effectLst/>
                <a:latin typeface="Arial Narrow" panose="020B0606020202030204" pitchFamily="34" charset="0"/>
                <a:ea typeface="Calibri" panose="020F0502020204030204" pitchFamily="34" charset="0"/>
              </a:rPr>
              <a:t>No </a:t>
            </a:r>
            <a:r>
              <a:rPr lang="pt-BR" sz="2200" b="1" dirty="0">
                <a:effectLst/>
                <a:latin typeface="Arial Narrow" panose="020B0606020202030204" pitchFamily="34" charset="0"/>
                <a:ea typeface="Calibri" panose="020F0502020204030204" pitchFamily="34" charset="0"/>
              </a:rPr>
              <a:t>exterior</a:t>
            </a:r>
            <a:r>
              <a:rPr lang="pt-BR" sz="2200" dirty="0">
                <a:effectLst/>
                <a:latin typeface="Arial Narrow" panose="020B0606020202030204" pitchFamily="34" charset="0"/>
                <a:ea typeface="Calibri" panose="020F0502020204030204" pitchFamily="34" charset="0"/>
              </a:rPr>
              <a:t>: O campo é semelhante ao de um ímã em barra. As linhas saem do polo norte e entram no polo sul, espalhando-se pelo espaço (onde o campo fica mais fraco).</a:t>
            </a:r>
          </a:p>
        </p:txBody>
      </p:sp>
      <mc:AlternateContent xmlns:mc="http://schemas.openxmlformats.org/markup-compatibility/2006" xmlns:a14="http://schemas.microsoft.com/office/drawing/2010/main">
        <mc:Choice Requires="a14">
          <p:sp>
            <p:nvSpPr>
              <p:cNvPr id="5" name="CaixaDeTexto 4">
                <a:extLst>
                  <a:ext uri="{FF2B5EF4-FFF2-40B4-BE49-F238E27FC236}">
                    <a16:creationId xmlns:a16="http://schemas.microsoft.com/office/drawing/2014/main" id="{B491AF41-C1E7-27A2-8EE4-0298845B9C1B}"/>
                  </a:ext>
                </a:extLst>
              </p:cNvPr>
              <p:cNvSpPr txBox="1"/>
              <p:nvPr/>
            </p:nvSpPr>
            <p:spPr>
              <a:xfrm>
                <a:off x="6194612" y="622210"/>
                <a:ext cx="5800165" cy="2466637"/>
              </a:xfrm>
              <a:prstGeom prst="rect">
                <a:avLst/>
              </a:prstGeom>
              <a:noFill/>
            </p:spPr>
            <p:txBody>
              <a:bodyPr wrap="square">
                <a:spAutoFit/>
              </a:bodyPr>
              <a:lstStyle/>
              <a:p>
                <a:pPr marL="342900" lvl="0" indent="-342900" algn="just">
                  <a:buFont typeface="Wingdings" panose="05000000000000000000" pitchFamily="2" charset="2"/>
                  <a:buChar char=""/>
                </a:pPr>
                <a:r>
                  <a:rPr lang="pt-BR" sz="2200" dirty="0">
                    <a:effectLst/>
                    <a:latin typeface="Arial Narrow" panose="020B0606020202030204" pitchFamily="34" charset="0"/>
                    <a:ea typeface="Calibri" panose="020F0502020204030204" pitchFamily="34" charset="0"/>
                  </a:rPr>
                  <a:t>Direção: é do eixo do solenoide.</a:t>
                </a:r>
              </a:p>
              <a:p>
                <a:pPr marL="342900" lvl="0" indent="-342900" algn="just">
                  <a:buFont typeface="Wingdings" panose="05000000000000000000" pitchFamily="2" charset="2"/>
                  <a:buChar char=""/>
                </a:pPr>
                <a:r>
                  <a:rPr lang="pt-BR" sz="2200" dirty="0">
                    <a:effectLst/>
                    <a:latin typeface="Arial Narrow" panose="020B0606020202030204" pitchFamily="34" charset="0"/>
                    <a:ea typeface="Calibri" panose="020F0502020204030204" pitchFamily="34" charset="0"/>
                  </a:rPr>
                  <a:t>Sentido: é dado pela regra da mão direita.</a:t>
                </a:r>
              </a:p>
              <a:p>
                <a:pPr marL="342900" lvl="0" indent="-342900" algn="just">
                  <a:buFont typeface="Wingdings" panose="05000000000000000000" pitchFamily="2" charset="2"/>
                  <a:buChar char=""/>
                </a:pPr>
                <a:r>
                  <a:rPr lang="pt-BR" sz="2200" dirty="0">
                    <a:latin typeface="Arial Narrow" panose="020B0606020202030204" pitchFamily="34" charset="0"/>
                    <a:ea typeface="Calibri" panose="020F0502020204030204" pitchFamily="34" charset="0"/>
                  </a:rPr>
                  <a:t>Intensidade: </a:t>
                </a:r>
                <a:r>
                  <a:rPr lang="pt-BR" sz="2200" dirty="0">
                    <a:effectLst/>
                    <a:latin typeface="Arial Narrow" panose="020B0606020202030204" pitchFamily="34" charset="0"/>
                    <a:ea typeface="Calibri" panose="020F0502020204030204" pitchFamily="34" charset="0"/>
                  </a:rPr>
                  <a:t>querendo calcular a intensidade de seu campo magnético utiliza-se a fórmula:</a:t>
                </a:r>
              </a:p>
              <a:p>
                <a:pPr indent="228600" algn="just"/>
                <a:r>
                  <a:rPr lang="pt-BR" sz="1000" dirty="0">
                    <a:effectLst/>
                    <a:latin typeface="Arial Narrow" panose="020B0606020202030204" pitchFamily="34" charset="0"/>
                    <a:ea typeface="Calibri" panose="020F0502020204030204" pitchFamily="34" charset="0"/>
                  </a:rPr>
                  <a:t>  </a:t>
                </a:r>
              </a:p>
              <a:p>
                <a:pPr marL="228600" indent="228600" algn="just"/>
                <a14:m>
                  <m:oMathPara xmlns:m="http://schemas.openxmlformats.org/officeDocument/2006/math">
                    <m:oMathParaPr>
                      <m:jc m:val="centerGroup"/>
                    </m:oMathParaPr>
                    <m:oMath xmlns:m="http://schemas.openxmlformats.org/officeDocument/2006/math">
                      <m:r>
                        <a:rPr lang="pt-BR" sz="3000" b="1" i="1" smtClean="0">
                          <a:effectLst/>
                          <a:latin typeface="Cambria Math" panose="02040503050406030204" pitchFamily="18" charset="0"/>
                          <a:ea typeface="Calibri" panose="020F0502020204030204" pitchFamily="34" charset="0"/>
                        </a:rPr>
                        <m:t>       </m:t>
                      </m:r>
                      <m:r>
                        <a:rPr lang="pt-BR" sz="3000" b="1" i="1">
                          <a:effectLst/>
                          <a:latin typeface="Cambria Math" panose="02040503050406030204" pitchFamily="18" charset="0"/>
                          <a:ea typeface="Calibri" panose="020F0502020204030204" pitchFamily="34" charset="0"/>
                        </a:rPr>
                        <m:t>𝐁</m:t>
                      </m:r>
                      <m:r>
                        <a:rPr lang="pt-BR" sz="3000" b="1">
                          <a:effectLst/>
                          <a:latin typeface="Cambria Math" panose="02040503050406030204" pitchFamily="18" charset="0"/>
                          <a:ea typeface="Calibri" panose="020F0502020204030204" pitchFamily="34" charset="0"/>
                        </a:rPr>
                        <m:t>=</m:t>
                      </m:r>
                      <m:f>
                        <m:fPr>
                          <m:ctrlPr>
                            <a:rPr lang="pt-BR" sz="3000" b="1" i="1">
                              <a:effectLst/>
                              <a:latin typeface="Cambria Math" panose="02040503050406030204" pitchFamily="18" charset="0"/>
                              <a:ea typeface="Calibri" panose="020F0502020204030204" pitchFamily="34" charset="0"/>
                            </a:rPr>
                          </m:ctrlPr>
                        </m:fPr>
                        <m:num>
                          <m:sSub>
                            <m:sSubPr>
                              <m:ctrlPr>
                                <a:rPr lang="pt-BR" sz="3000" b="1" i="1">
                                  <a:effectLst/>
                                  <a:latin typeface="Cambria Math" panose="02040503050406030204" pitchFamily="18" charset="0"/>
                                  <a:ea typeface="Calibri" panose="020F0502020204030204" pitchFamily="34" charset="0"/>
                                </a:rPr>
                              </m:ctrlPr>
                            </m:sSubPr>
                            <m:e>
                              <m:r>
                                <a:rPr lang="pt-BR" sz="3000" b="1" i="1">
                                  <a:effectLst/>
                                  <a:latin typeface="Cambria Math" panose="02040503050406030204" pitchFamily="18" charset="0"/>
                                  <a:ea typeface="Calibri" panose="020F0502020204030204" pitchFamily="34" charset="0"/>
                                </a:rPr>
                                <m:t>𝛍</m:t>
                              </m:r>
                            </m:e>
                            <m:sub>
                              <m:r>
                                <a:rPr lang="pt-BR" sz="3000" b="1" i="1">
                                  <a:effectLst/>
                                  <a:latin typeface="Cambria Math" panose="02040503050406030204" pitchFamily="18" charset="0"/>
                                  <a:ea typeface="Calibri" panose="020F0502020204030204" pitchFamily="34" charset="0"/>
                                </a:rPr>
                                <m:t>𝟎</m:t>
                              </m:r>
                            </m:sub>
                          </m:sSub>
                          <m:r>
                            <a:rPr lang="pt-BR" sz="3000" b="1">
                              <a:effectLst/>
                              <a:latin typeface="Cambria Math" panose="02040503050406030204" pitchFamily="18" charset="0"/>
                              <a:ea typeface="Calibri" panose="020F0502020204030204" pitchFamily="34" charset="0"/>
                            </a:rPr>
                            <m:t>∙</m:t>
                          </m:r>
                          <m:r>
                            <a:rPr lang="pt-BR" sz="3000" b="1" i="1">
                              <a:effectLst/>
                              <a:latin typeface="Cambria Math" panose="02040503050406030204" pitchFamily="18" charset="0"/>
                              <a:ea typeface="Calibri" panose="020F0502020204030204" pitchFamily="34" charset="0"/>
                            </a:rPr>
                            <m:t>𝐍</m:t>
                          </m:r>
                          <m:r>
                            <a:rPr lang="pt-BR" sz="3000" b="1">
                              <a:effectLst/>
                              <a:latin typeface="Cambria Math" panose="02040503050406030204" pitchFamily="18" charset="0"/>
                              <a:ea typeface="Calibri" panose="020F0502020204030204" pitchFamily="34" charset="0"/>
                            </a:rPr>
                            <m:t>∙</m:t>
                          </m:r>
                          <m:r>
                            <a:rPr lang="pt-BR" sz="3000" b="1" i="1">
                              <a:effectLst/>
                              <a:latin typeface="Cambria Math" panose="02040503050406030204" pitchFamily="18" charset="0"/>
                              <a:ea typeface="Calibri" panose="020F0502020204030204" pitchFamily="34" charset="0"/>
                            </a:rPr>
                            <m:t>𝐢</m:t>
                          </m:r>
                        </m:num>
                        <m:den>
                          <m:r>
                            <a:rPr lang="pt-BR" sz="3000" b="1" i="1">
                              <a:effectLst/>
                              <a:latin typeface="Cambria Math" panose="02040503050406030204" pitchFamily="18" charset="0"/>
                              <a:ea typeface="Calibri" panose="020F0502020204030204" pitchFamily="34" charset="0"/>
                            </a:rPr>
                            <m:t>𝐋</m:t>
                          </m:r>
                        </m:den>
                      </m:f>
                    </m:oMath>
                  </m:oMathPara>
                </a14:m>
                <a:endParaRPr lang="pt-BR" sz="3000" dirty="0">
                  <a:effectLst/>
                  <a:latin typeface="Arial Narrow" panose="020B0606020202030204" pitchFamily="34" charset="0"/>
                  <a:ea typeface="Calibri" panose="020F0502020204030204" pitchFamily="34" charset="0"/>
                </a:endParaRPr>
              </a:p>
            </p:txBody>
          </p:sp>
        </mc:Choice>
        <mc:Fallback xmlns="">
          <p:sp>
            <p:nvSpPr>
              <p:cNvPr id="5" name="CaixaDeTexto 4">
                <a:extLst>
                  <a:ext uri="{FF2B5EF4-FFF2-40B4-BE49-F238E27FC236}">
                    <a16:creationId xmlns:a16="http://schemas.microsoft.com/office/drawing/2014/main" id="{B491AF41-C1E7-27A2-8EE4-0298845B9C1B}"/>
                  </a:ext>
                </a:extLst>
              </p:cNvPr>
              <p:cNvSpPr txBox="1">
                <a:spLocks noRot="1" noChangeAspect="1" noMove="1" noResize="1" noEditPoints="1" noAdjustHandles="1" noChangeArrowheads="1" noChangeShapeType="1" noTextEdit="1"/>
              </p:cNvSpPr>
              <p:nvPr/>
            </p:nvSpPr>
            <p:spPr>
              <a:xfrm>
                <a:off x="6194612" y="622210"/>
                <a:ext cx="5800165" cy="2466637"/>
              </a:xfrm>
              <a:prstGeom prst="rect">
                <a:avLst/>
              </a:prstGeom>
              <a:blipFill>
                <a:blip r:embed="rId2"/>
                <a:stretch>
                  <a:fillRect l="-1155" t="-1481" r="-1261"/>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7" name="CaixaDeTexto 6">
                <a:extLst>
                  <a:ext uri="{FF2B5EF4-FFF2-40B4-BE49-F238E27FC236}">
                    <a16:creationId xmlns:a16="http://schemas.microsoft.com/office/drawing/2014/main" id="{CDD575AB-BEB5-E726-39A4-8E74166647DC}"/>
                  </a:ext>
                </a:extLst>
              </p:cNvPr>
              <p:cNvSpPr txBox="1"/>
              <p:nvPr/>
            </p:nvSpPr>
            <p:spPr>
              <a:xfrm>
                <a:off x="6194611" y="2555732"/>
                <a:ext cx="5800165" cy="4302268"/>
              </a:xfrm>
              <a:prstGeom prst="rect">
                <a:avLst/>
              </a:prstGeom>
              <a:noFill/>
            </p:spPr>
            <p:txBody>
              <a:bodyPr wrap="square">
                <a:spAutoFit/>
              </a:bodyPr>
              <a:lstStyle/>
              <a:p>
                <a:pPr indent="228600" algn="just"/>
                <a:r>
                  <a:rPr lang="pt-BR" sz="2200" dirty="0">
                    <a:effectLst/>
                    <a:latin typeface="Arial Narrow" panose="020B0606020202030204" pitchFamily="34" charset="0"/>
                    <a:ea typeface="Calibri" panose="020F0502020204030204" pitchFamily="34" charset="0"/>
                  </a:rPr>
                  <a:t>Onde:</a:t>
                </a:r>
              </a:p>
              <a:p>
                <a:pPr indent="228600" algn="just"/>
                <a:r>
                  <a:rPr lang="pt-BR" sz="2200" dirty="0">
                    <a:effectLst/>
                    <a:latin typeface="Arial Narrow" panose="020B0606020202030204" pitchFamily="34" charset="0"/>
                    <a:ea typeface="Calibri" panose="020F0502020204030204" pitchFamily="34" charset="0"/>
                  </a:rPr>
                  <a:t> </a:t>
                </a:r>
              </a:p>
              <a:p>
                <a:pPr marL="342900" lvl="0" indent="-342900" algn="just">
                  <a:buSzPts val="1000"/>
                  <a:buFont typeface="Symbol" panose="05050102010706020507" pitchFamily="18" charset="2"/>
                  <a:buChar char=""/>
                  <a:tabLst>
                    <a:tab pos="228600" algn="l"/>
                  </a:tabLst>
                </a:pPr>
                <a14:m>
                  <m:oMath xmlns:m="http://schemas.openxmlformats.org/officeDocument/2006/math">
                    <m:r>
                      <a:rPr lang="pt-BR" sz="2200">
                        <a:effectLst/>
                        <a:latin typeface="Cambria Math" panose="02040503050406030204" pitchFamily="18" charset="0"/>
                        <a:ea typeface="Calibri" panose="020F0502020204030204" pitchFamily="34" charset="0"/>
                      </a:rPr>
                      <m:t>(</m:t>
                    </m:r>
                    <m:r>
                      <m:rPr>
                        <m:sty m:val="p"/>
                      </m:rPr>
                      <a:rPr lang="pt-BR" sz="2200">
                        <a:effectLst/>
                        <a:latin typeface="Cambria Math" panose="02040503050406030204" pitchFamily="18" charset="0"/>
                        <a:ea typeface="Calibri" panose="020F0502020204030204" pitchFamily="34" charset="0"/>
                      </a:rPr>
                      <m:t>B</m:t>
                    </m:r>
                    <m:r>
                      <a:rPr lang="pt-BR" sz="2200">
                        <a:effectLst/>
                        <a:latin typeface="Cambria Math" panose="02040503050406030204" pitchFamily="18" charset="0"/>
                        <a:ea typeface="Calibri" panose="020F0502020204030204" pitchFamily="34" charset="0"/>
                      </a:rPr>
                      <m:t>)</m:t>
                    </m:r>
                  </m:oMath>
                </a14:m>
                <a:r>
                  <a:rPr lang="pt-BR" sz="2200" dirty="0">
                    <a:effectLst/>
                    <a:latin typeface="Arial Narrow" panose="020B0606020202030204" pitchFamily="34" charset="0"/>
                    <a:ea typeface="Calibri" panose="020F0502020204030204" pitchFamily="34" charset="0"/>
                  </a:rPr>
                  <a:t> é a intensidade do campo magnético, medida em </a:t>
                </a:r>
                <a:r>
                  <a:rPr lang="pt-BR" sz="2200" b="1" dirty="0">
                    <a:effectLst/>
                    <a:latin typeface="Arial Narrow" panose="020B0606020202030204" pitchFamily="34" charset="0"/>
                    <a:ea typeface="Calibri" panose="020F0502020204030204" pitchFamily="34" charset="0"/>
                  </a:rPr>
                  <a:t>Tesla (T)</a:t>
                </a:r>
                <a:r>
                  <a:rPr lang="pt-BR" sz="2200" dirty="0">
                    <a:effectLst/>
                    <a:latin typeface="Arial Narrow" panose="020B0606020202030204" pitchFamily="34" charset="0"/>
                    <a:ea typeface="Calibri" panose="020F0502020204030204" pitchFamily="34" charset="0"/>
                  </a:rPr>
                  <a:t> no Sistema Internacional.</a:t>
                </a:r>
              </a:p>
              <a:p>
                <a:pPr marL="342900" lvl="0" indent="-342900" algn="just">
                  <a:buSzPts val="1000"/>
                  <a:buFont typeface="Symbol" panose="05050102010706020507" pitchFamily="18" charset="2"/>
                  <a:buChar char=""/>
                  <a:tabLst>
                    <a:tab pos="228600" algn="l"/>
                  </a:tabLst>
                </a:pPr>
                <a14:m>
                  <m:oMath xmlns:m="http://schemas.openxmlformats.org/officeDocument/2006/math">
                    <m:r>
                      <a:rPr lang="pt-BR" sz="2200">
                        <a:effectLst/>
                        <a:latin typeface="Cambria Math" panose="02040503050406030204" pitchFamily="18" charset="0"/>
                        <a:ea typeface="Calibri" panose="020F0502020204030204" pitchFamily="34" charset="0"/>
                      </a:rPr>
                      <m:t>(</m:t>
                    </m:r>
                    <m:sSub>
                      <m:sSubPr>
                        <m:ctrlPr>
                          <a:rPr lang="pt-BR" sz="2200" b="1" i="1">
                            <a:effectLst/>
                            <a:latin typeface="Cambria Math" panose="02040503050406030204" pitchFamily="18" charset="0"/>
                            <a:ea typeface="Calibri" panose="020F0502020204030204" pitchFamily="34" charset="0"/>
                          </a:rPr>
                        </m:ctrlPr>
                      </m:sSubPr>
                      <m:e>
                        <m:r>
                          <a:rPr lang="pt-BR" sz="2200" b="1" i="1">
                            <a:effectLst/>
                            <a:latin typeface="Cambria Math" panose="02040503050406030204" pitchFamily="18" charset="0"/>
                            <a:ea typeface="Calibri" panose="020F0502020204030204" pitchFamily="34" charset="0"/>
                          </a:rPr>
                          <m:t>𝛍</m:t>
                        </m:r>
                      </m:e>
                      <m:sub>
                        <m:r>
                          <a:rPr lang="pt-BR" sz="2200" b="1" i="1">
                            <a:effectLst/>
                            <a:latin typeface="Cambria Math" panose="02040503050406030204" pitchFamily="18" charset="0"/>
                            <a:ea typeface="Calibri" panose="020F0502020204030204" pitchFamily="34" charset="0"/>
                          </a:rPr>
                          <m:t>𝟎</m:t>
                        </m:r>
                      </m:sub>
                    </m:sSub>
                    <m:r>
                      <a:rPr lang="pt-BR" sz="2200" b="1">
                        <a:effectLst/>
                        <a:latin typeface="Cambria Math" panose="02040503050406030204" pitchFamily="18" charset="0"/>
                        <a:ea typeface="Calibri" panose="020F0502020204030204" pitchFamily="34" charset="0"/>
                      </a:rPr>
                      <m:t>)</m:t>
                    </m:r>
                  </m:oMath>
                </a14:m>
                <a:r>
                  <a:rPr lang="pt-BR" sz="2200" dirty="0">
                    <a:effectLst/>
                    <a:latin typeface="Arial Narrow" panose="020B0606020202030204" pitchFamily="34" charset="0"/>
                    <a:ea typeface="Calibri" panose="020F0502020204030204" pitchFamily="34" charset="0"/>
                  </a:rPr>
                  <a:t> é a </a:t>
                </a:r>
                <a:r>
                  <a:rPr lang="pt-BR" sz="2200" b="1" dirty="0">
                    <a:effectLst/>
                    <a:latin typeface="Arial Narrow" panose="020B0606020202030204" pitchFamily="34" charset="0"/>
                    <a:ea typeface="Calibri" panose="020F0502020204030204" pitchFamily="34" charset="0"/>
                  </a:rPr>
                  <a:t>permeabilidade magnética</a:t>
                </a:r>
                <a:r>
                  <a:rPr lang="pt-BR" sz="2200" dirty="0">
                    <a:effectLst/>
                    <a:latin typeface="Arial Narrow" panose="020B0606020202030204" pitchFamily="34" charset="0"/>
                    <a:ea typeface="Calibri" panose="020F0502020204030204" pitchFamily="34" charset="0"/>
                  </a:rPr>
                  <a:t> do meio. Se o meio for o vácuo, </a:t>
                </a:r>
                <a14:m>
                  <m:oMath xmlns:m="http://schemas.openxmlformats.org/officeDocument/2006/math">
                    <m:r>
                      <a:rPr lang="pt-BR" sz="2200">
                        <a:effectLst/>
                        <a:latin typeface="Cambria Math" panose="02040503050406030204" pitchFamily="18" charset="0"/>
                        <a:ea typeface="Calibri" panose="020F0502020204030204" pitchFamily="34" charset="0"/>
                      </a:rPr>
                      <m:t>4</m:t>
                    </m:r>
                    <m:r>
                      <m:rPr>
                        <m:sty m:val="p"/>
                      </m:rPr>
                      <a:rPr lang="pt-BR" sz="2200">
                        <a:effectLst/>
                        <a:latin typeface="Cambria Math" panose="02040503050406030204" pitchFamily="18" charset="0"/>
                        <a:ea typeface="Calibri" panose="020F0502020204030204" pitchFamily="34" charset="0"/>
                      </a:rPr>
                      <m:t>π</m:t>
                    </m:r>
                    <m:r>
                      <a:rPr lang="pt-BR" sz="2200">
                        <a:effectLst/>
                        <a:latin typeface="Cambria Math" panose="02040503050406030204" pitchFamily="18" charset="0"/>
                        <a:ea typeface="Calibri" panose="020F0502020204030204" pitchFamily="34" charset="0"/>
                      </a:rPr>
                      <m:t>∙</m:t>
                    </m:r>
                    <m:sSup>
                      <m:sSupPr>
                        <m:ctrlPr>
                          <a:rPr lang="pt-BR" sz="2200" i="1">
                            <a:effectLst/>
                            <a:latin typeface="Cambria Math" panose="02040503050406030204" pitchFamily="18" charset="0"/>
                            <a:ea typeface="Calibri" panose="020F0502020204030204" pitchFamily="34" charset="0"/>
                          </a:rPr>
                        </m:ctrlPr>
                      </m:sSupPr>
                      <m:e>
                        <m:r>
                          <a:rPr lang="pt-BR" sz="2200">
                            <a:effectLst/>
                            <a:latin typeface="Cambria Math" panose="02040503050406030204" pitchFamily="18" charset="0"/>
                            <a:ea typeface="Calibri" panose="020F0502020204030204" pitchFamily="34" charset="0"/>
                          </a:rPr>
                          <m:t>10</m:t>
                        </m:r>
                      </m:e>
                      <m:sup>
                        <m:r>
                          <a:rPr lang="pt-BR" sz="2200" i="1">
                            <a:effectLst/>
                            <a:latin typeface="Cambria Math" panose="02040503050406030204" pitchFamily="18" charset="0"/>
                            <a:ea typeface="Calibri" panose="020F0502020204030204" pitchFamily="34" charset="0"/>
                          </a:rPr>
                          <m:t>−</m:t>
                        </m:r>
                        <m:r>
                          <a:rPr lang="pt-BR" sz="2200">
                            <a:effectLst/>
                            <a:latin typeface="Cambria Math" panose="02040503050406030204" pitchFamily="18" charset="0"/>
                            <a:ea typeface="Calibri" panose="020F0502020204030204" pitchFamily="34" charset="0"/>
                          </a:rPr>
                          <m:t>7</m:t>
                        </m:r>
                      </m:sup>
                    </m:sSup>
                    <m:f>
                      <m:fPr>
                        <m:ctrlPr>
                          <a:rPr lang="pt-BR" sz="2200" i="1">
                            <a:effectLst/>
                            <a:latin typeface="Cambria Math" panose="02040503050406030204" pitchFamily="18" charset="0"/>
                            <a:ea typeface="Calibri" panose="020F0502020204030204" pitchFamily="34" charset="0"/>
                          </a:rPr>
                        </m:ctrlPr>
                      </m:fPr>
                      <m:num>
                        <m:r>
                          <m:rPr>
                            <m:sty m:val="p"/>
                          </m:rPr>
                          <a:rPr lang="pt-BR" sz="2200">
                            <a:effectLst/>
                            <a:latin typeface="Cambria Math" panose="02040503050406030204" pitchFamily="18" charset="0"/>
                            <a:ea typeface="Calibri" panose="020F0502020204030204" pitchFamily="34" charset="0"/>
                          </a:rPr>
                          <m:t>T</m:t>
                        </m:r>
                        <m:r>
                          <a:rPr lang="pt-BR" sz="2200">
                            <a:effectLst/>
                            <a:latin typeface="Cambria Math" panose="02040503050406030204" pitchFamily="18" charset="0"/>
                            <a:ea typeface="Calibri" panose="020F0502020204030204" pitchFamily="34" charset="0"/>
                          </a:rPr>
                          <m:t>∙</m:t>
                        </m:r>
                        <m:r>
                          <m:rPr>
                            <m:sty m:val="p"/>
                          </m:rPr>
                          <a:rPr lang="pt-BR" sz="2200">
                            <a:effectLst/>
                            <a:latin typeface="Cambria Math" panose="02040503050406030204" pitchFamily="18" charset="0"/>
                            <a:ea typeface="Calibri" panose="020F0502020204030204" pitchFamily="34" charset="0"/>
                          </a:rPr>
                          <m:t>m</m:t>
                        </m:r>
                      </m:num>
                      <m:den>
                        <m:r>
                          <m:rPr>
                            <m:sty m:val="p"/>
                          </m:rPr>
                          <a:rPr lang="pt-BR" sz="2200">
                            <a:effectLst/>
                            <a:latin typeface="Cambria Math" panose="02040503050406030204" pitchFamily="18" charset="0"/>
                            <a:ea typeface="Calibri" panose="020F0502020204030204" pitchFamily="34" charset="0"/>
                          </a:rPr>
                          <m:t>A</m:t>
                        </m:r>
                      </m:den>
                    </m:f>
                  </m:oMath>
                </a14:m>
                <a:r>
                  <a:rPr lang="pt-BR" sz="2200" dirty="0">
                    <a:effectLst/>
                    <a:latin typeface="Arial Narrow" panose="020B0606020202030204" pitchFamily="34" charset="0"/>
                    <a:ea typeface="Calibri" panose="020F0502020204030204" pitchFamily="34" charset="0"/>
                  </a:rPr>
                  <a:t>.</a:t>
                </a:r>
              </a:p>
              <a:p>
                <a:pPr marL="342900" lvl="0" indent="-342900" algn="just">
                  <a:buSzPts val="1000"/>
                  <a:buFont typeface="Symbol" panose="05050102010706020507" pitchFamily="18" charset="2"/>
                  <a:buChar char=""/>
                  <a:tabLst>
                    <a:tab pos="228600" algn="l"/>
                  </a:tabLst>
                </a:pPr>
                <a14:m>
                  <m:oMath xmlns:m="http://schemas.openxmlformats.org/officeDocument/2006/math">
                    <m:d>
                      <m:dPr>
                        <m:ctrlPr>
                          <a:rPr lang="pt-BR" sz="2200" i="1">
                            <a:effectLst/>
                            <a:latin typeface="Cambria Math" panose="02040503050406030204" pitchFamily="18" charset="0"/>
                            <a:ea typeface="Calibri" panose="020F0502020204030204" pitchFamily="34" charset="0"/>
                          </a:rPr>
                        </m:ctrlPr>
                      </m:dPr>
                      <m:e>
                        <m:r>
                          <m:rPr>
                            <m:sty m:val="p"/>
                          </m:rPr>
                          <a:rPr lang="pt-BR" sz="2200">
                            <a:effectLst/>
                            <a:latin typeface="Cambria Math" panose="02040503050406030204" pitchFamily="18" charset="0"/>
                            <a:ea typeface="Calibri" panose="020F0502020204030204" pitchFamily="34" charset="0"/>
                          </a:rPr>
                          <m:t>i</m:t>
                        </m:r>
                      </m:e>
                    </m:d>
                    <m:r>
                      <a:rPr lang="pt-BR" sz="2200">
                        <a:effectLst/>
                        <a:latin typeface="Cambria Math" panose="02040503050406030204" pitchFamily="18" charset="0"/>
                        <a:ea typeface="Calibri" panose="020F0502020204030204" pitchFamily="34" charset="0"/>
                      </a:rPr>
                      <m:t> </m:t>
                    </m:r>
                  </m:oMath>
                </a14:m>
                <a:r>
                  <a:rPr lang="pt-BR" sz="2200" dirty="0">
                    <a:effectLst/>
                    <a:latin typeface="Arial Narrow" panose="020B0606020202030204" pitchFamily="34" charset="0"/>
                    <a:ea typeface="Calibri" panose="020F0502020204030204" pitchFamily="34" charset="0"/>
                  </a:rPr>
                  <a:t>é a </a:t>
                </a:r>
                <a:r>
                  <a:rPr lang="pt-BR" sz="2200" b="1" dirty="0">
                    <a:effectLst/>
                    <a:latin typeface="Arial Narrow" panose="020B0606020202030204" pitchFamily="34" charset="0"/>
                    <a:ea typeface="Calibri" panose="020F0502020204030204" pitchFamily="34" charset="0"/>
                  </a:rPr>
                  <a:t>corrente elétrica</a:t>
                </a:r>
                <a:r>
                  <a:rPr lang="pt-BR" sz="2200" dirty="0">
                    <a:effectLst/>
                    <a:latin typeface="Arial Narrow" panose="020B0606020202030204" pitchFamily="34" charset="0"/>
                    <a:ea typeface="Calibri" panose="020F0502020204030204" pitchFamily="34" charset="0"/>
                  </a:rPr>
                  <a:t> que atravessa o fio, medida em </a:t>
                </a:r>
                <a:r>
                  <a:rPr lang="pt-BR" sz="2200" b="1" dirty="0">
                    <a:effectLst/>
                    <a:latin typeface="Arial Narrow" panose="020B0606020202030204" pitchFamily="34" charset="0"/>
                    <a:ea typeface="Calibri" panose="020F0502020204030204" pitchFamily="34" charset="0"/>
                  </a:rPr>
                  <a:t>ampère (A)</a:t>
                </a:r>
                <a:r>
                  <a:rPr lang="pt-BR" sz="2200" dirty="0">
                    <a:effectLst/>
                    <a:latin typeface="Arial Narrow" panose="020B0606020202030204" pitchFamily="34" charset="0"/>
                    <a:ea typeface="Calibri" panose="020F0502020204030204" pitchFamily="34" charset="0"/>
                  </a:rPr>
                  <a:t>.</a:t>
                </a:r>
              </a:p>
              <a:p>
                <a:pPr marL="342900" lvl="0" indent="-342900" algn="just">
                  <a:buSzPts val="1000"/>
                  <a:buFont typeface="Symbol" panose="05050102010706020507" pitchFamily="18" charset="2"/>
                  <a:buChar char=""/>
                  <a:tabLst>
                    <a:tab pos="228600" algn="l"/>
                  </a:tabLst>
                </a:pPr>
                <a14:m>
                  <m:oMath xmlns:m="http://schemas.openxmlformats.org/officeDocument/2006/math">
                    <m:d>
                      <m:dPr>
                        <m:ctrlPr>
                          <a:rPr lang="pt-BR" sz="2200" i="1">
                            <a:effectLst/>
                            <a:latin typeface="Cambria Math" panose="02040503050406030204" pitchFamily="18" charset="0"/>
                            <a:ea typeface="Calibri" panose="020F0502020204030204" pitchFamily="34" charset="0"/>
                          </a:rPr>
                        </m:ctrlPr>
                      </m:dPr>
                      <m:e>
                        <m:r>
                          <m:rPr>
                            <m:sty m:val="p"/>
                          </m:rPr>
                          <a:rPr lang="pt-BR" sz="2200">
                            <a:effectLst/>
                            <a:latin typeface="Cambria Math" panose="02040503050406030204" pitchFamily="18" charset="0"/>
                            <a:ea typeface="Calibri" panose="020F0502020204030204" pitchFamily="34" charset="0"/>
                          </a:rPr>
                          <m:t>r</m:t>
                        </m:r>
                      </m:e>
                    </m:d>
                  </m:oMath>
                </a14:m>
                <a:r>
                  <a:rPr lang="pt-BR" sz="2200" dirty="0">
                    <a:effectLst/>
                    <a:latin typeface="Arial Narrow" panose="020B0606020202030204" pitchFamily="34" charset="0"/>
                    <a:ea typeface="Calibri" panose="020F0502020204030204" pitchFamily="34" charset="0"/>
                  </a:rPr>
                  <a:t> é o </a:t>
                </a:r>
                <a:r>
                  <a:rPr lang="pt-BR" sz="2200" b="1" dirty="0">
                    <a:effectLst/>
                    <a:latin typeface="Arial Narrow" panose="020B0606020202030204" pitchFamily="34" charset="0"/>
                    <a:ea typeface="Calibri" panose="020F0502020204030204" pitchFamily="34" charset="0"/>
                  </a:rPr>
                  <a:t>raio </a:t>
                </a:r>
                <a:r>
                  <a:rPr lang="pt-BR" sz="2200" dirty="0">
                    <a:effectLst/>
                    <a:latin typeface="Arial Narrow" panose="020B0606020202030204" pitchFamily="34" charset="0"/>
                    <a:ea typeface="Calibri" panose="020F0502020204030204" pitchFamily="34" charset="0"/>
                  </a:rPr>
                  <a:t>da espira circular que mede do centro da espira até o fio, em </a:t>
                </a:r>
                <a:r>
                  <a:rPr lang="pt-BR" sz="2200" b="1" dirty="0">
                    <a:effectLst/>
                    <a:latin typeface="Arial Narrow" panose="020B0606020202030204" pitchFamily="34" charset="0"/>
                    <a:ea typeface="Calibri" panose="020F0502020204030204" pitchFamily="34" charset="0"/>
                  </a:rPr>
                  <a:t>metro (m)</a:t>
                </a:r>
                <a:r>
                  <a:rPr lang="pt-BR" sz="2200" dirty="0">
                    <a:effectLst/>
                    <a:latin typeface="Arial Narrow" panose="020B0606020202030204" pitchFamily="34" charset="0"/>
                    <a:ea typeface="Calibri" panose="020F0502020204030204" pitchFamily="34" charset="0"/>
                  </a:rPr>
                  <a:t>.</a:t>
                </a:r>
              </a:p>
              <a:p>
                <a:pPr marL="342900" lvl="0" indent="-342900" algn="just">
                  <a:buSzPts val="1000"/>
                  <a:buFont typeface="Symbol" panose="05050102010706020507" pitchFamily="18" charset="2"/>
                  <a:buChar char=""/>
                  <a:tabLst>
                    <a:tab pos="228600" algn="l"/>
                  </a:tabLst>
                </a:pPr>
                <a14:m>
                  <m:oMath xmlns:m="http://schemas.openxmlformats.org/officeDocument/2006/math">
                    <m:r>
                      <a:rPr lang="pt-BR" sz="2200">
                        <a:effectLst/>
                        <a:latin typeface="Cambria Math" panose="02040503050406030204" pitchFamily="18" charset="0"/>
                        <a:ea typeface="Calibri" panose="020F0502020204030204" pitchFamily="34" charset="0"/>
                      </a:rPr>
                      <m:t>(</m:t>
                    </m:r>
                    <m:r>
                      <m:rPr>
                        <m:sty m:val="p"/>
                      </m:rPr>
                      <a:rPr lang="pt-BR" sz="2200">
                        <a:effectLst/>
                        <a:latin typeface="Cambria Math" panose="02040503050406030204" pitchFamily="18" charset="0"/>
                        <a:ea typeface="Calibri" panose="020F0502020204030204" pitchFamily="34" charset="0"/>
                      </a:rPr>
                      <m:t>N</m:t>
                    </m:r>
                    <m:r>
                      <a:rPr lang="pt-BR" sz="2200">
                        <a:effectLst/>
                        <a:latin typeface="Cambria Math" panose="02040503050406030204" pitchFamily="18" charset="0"/>
                        <a:ea typeface="Calibri" panose="020F0502020204030204" pitchFamily="34" charset="0"/>
                      </a:rPr>
                      <m:t>)</m:t>
                    </m:r>
                  </m:oMath>
                </a14:m>
                <a:r>
                  <a:rPr lang="pt-BR" sz="2200" dirty="0">
                    <a:effectLst/>
                    <a:latin typeface="Arial Narrow" panose="020B0606020202030204" pitchFamily="34" charset="0"/>
                    <a:ea typeface="Calibri" panose="020F0502020204030204" pitchFamily="34" charset="0"/>
                  </a:rPr>
                  <a:t> representa o número de espiras e,</a:t>
                </a:r>
              </a:p>
              <a:p>
                <a:pPr marL="342900" lvl="0" indent="-342900" algn="just">
                  <a:buSzPts val="1000"/>
                  <a:buFont typeface="Symbol" panose="05050102010706020507" pitchFamily="18" charset="2"/>
                  <a:buChar char=""/>
                  <a:tabLst>
                    <a:tab pos="228600" algn="l"/>
                  </a:tabLst>
                </a:pPr>
                <a14:m>
                  <m:oMath xmlns:m="http://schemas.openxmlformats.org/officeDocument/2006/math">
                    <m:r>
                      <a:rPr lang="pt-BR" sz="2200">
                        <a:effectLst/>
                        <a:latin typeface="Cambria Math" panose="02040503050406030204" pitchFamily="18" charset="0"/>
                        <a:ea typeface="Calibri" panose="020F0502020204030204" pitchFamily="34" charset="0"/>
                      </a:rPr>
                      <m:t>(</m:t>
                    </m:r>
                    <m:r>
                      <m:rPr>
                        <m:sty m:val="p"/>
                      </m:rPr>
                      <a:rPr lang="pt-BR" sz="2200">
                        <a:effectLst/>
                        <a:latin typeface="Cambria Math" panose="02040503050406030204" pitchFamily="18" charset="0"/>
                        <a:ea typeface="Calibri" panose="020F0502020204030204" pitchFamily="34" charset="0"/>
                      </a:rPr>
                      <m:t>L</m:t>
                    </m:r>
                    <m:r>
                      <a:rPr lang="pt-BR" sz="2200">
                        <a:effectLst/>
                        <a:latin typeface="Cambria Math" panose="02040503050406030204" pitchFamily="18" charset="0"/>
                        <a:ea typeface="Calibri" panose="020F0502020204030204" pitchFamily="34" charset="0"/>
                      </a:rPr>
                      <m:t>)</m:t>
                    </m:r>
                  </m:oMath>
                </a14:m>
                <a:r>
                  <a:rPr lang="pt-BR" sz="2200" dirty="0">
                    <a:effectLst/>
                    <a:latin typeface="Arial Narrow" panose="020B0606020202030204" pitchFamily="34" charset="0"/>
                    <a:ea typeface="Calibri" panose="020F0502020204030204" pitchFamily="34" charset="0"/>
                  </a:rPr>
                  <a:t> o comprimento do solenoide em m.</a:t>
                </a:r>
              </a:p>
            </p:txBody>
          </p:sp>
        </mc:Choice>
        <mc:Fallback xmlns="">
          <p:sp>
            <p:nvSpPr>
              <p:cNvPr id="7" name="CaixaDeTexto 6">
                <a:extLst>
                  <a:ext uri="{FF2B5EF4-FFF2-40B4-BE49-F238E27FC236}">
                    <a16:creationId xmlns:a16="http://schemas.microsoft.com/office/drawing/2014/main" id="{CDD575AB-BEB5-E726-39A4-8E74166647DC}"/>
                  </a:ext>
                </a:extLst>
              </p:cNvPr>
              <p:cNvSpPr txBox="1">
                <a:spLocks noRot="1" noChangeAspect="1" noMove="1" noResize="1" noEditPoints="1" noAdjustHandles="1" noChangeArrowheads="1" noChangeShapeType="1" noTextEdit="1"/>
              </p:cNvSpPr>
              <p:nvPr/>
            </p:nvSpPr>
            <p:spPr>
              <a:xfrm>
                <a:off x="6194611" y="2555732"/>
                <a:ext cx="5800165" cy="4302268"/>
              </a:xfrm>
              <a:prstGeom prst="rect">
                <a:avLst/>
              </a:prstGeom>
              <a:blipFill>
                <a:blip r:embed="rId3"/>
                <a:stretch>
                  <a:fillRect t="-850" r="-1261" b="-2125"/>
                </a:stretch>
              </a:blipFill>
            </p:spPr>
            <p:txBody>
              <a:bodyPr/>
              <a:lstStyle/>
              <a:p>
                <a:r>
                  <a:rPr lang="pt-BR">
                    <a:noFill/>
                  </a:rPr>
                  <a:t> </a:t>
                </a:r>
              </a:p>
            </p:txBody>
          </p:sp>
        </mc:Fallback>
      </mc:AlternateContent>
    </p:spTree>
    <p:extLst>
      <p:ext uri="{BB962C8B-B14F-4D97-AF65-F5344CB8AC3E}">
        <p14:creationId xmlns:p14="http://schemas.microsoft.com/office/powerpoint/2010/main" val="394153547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CAD652-910A-9B26-FFB8-DAD05CDDA340}"/>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917DCC3F-1428-9EF7-50F9-BB0705E6F681}"/>
              </a:ext>
            </a:extLst>
          </p:cNvPr>
          <p:cNvSpPr txBox="1"/>
          <p:nvPr/>
        </p:nvSpPr>
        <p:spPr>
          <a:xfrm>
            <a:off x="98611" y="626239"/>
            <a:ext cx="5764307" cy="3816429"/>
          </a:xfrm>
          <a:prstGeom prst="rect">
            <a:avLst/>
          </a:prstGeom>
          <a:noFill/>
        </p:spPr>
        <p:txBody>
          <a:bodyPr wrap="square">
            <a:spAutoFit/>
          </a:bodyPr>
          <a:lstStyle/>
          <a:p>
            <a:pPr marL="342900" lvl="0" indent="-342900" algn="just">
              <a:buFont typeface="Symbol" panose="05050102010706020507" pitchFamily="18" charset="2"/>
              <a:buBlip>
                <a:blip r:embed="rId2"/>
              </a:buBlip>
            </a:pPr>
            <a:r>
              <a:rPr lang="pt-BR" sz="2200" dirty="0">
                <a:effectLst/>
                <a:latin typeface="Arial Narrow" panose="020B0606020202030204" pitchFamily="34" charset="0"/>
                <a:ea typeface="Calibri" panose="020F0502020204030204" pitchFamily="34" charset="0"/>
              </a:rPr>
              <a:t>Estudante, veja o que cai no vestibular com o exemplo a seguir da </a:t>
            </a:r>
            <a:r>
              <a:rPr lang="pt-BR" sz="2200" b="1" dirty="0">
                <a:effectLst/>
                <a:latin typeface="Arial Narrow" panose="020B0606020202030204" pitchFamily="34" charset="0"/>
                <a:ea typeface="Calibri" panose="020F0502020204030204" pitchFamily="34" charset="0"/>
              </a:rPr>
              <a:t>UFPEL – RS</a:t>
            </a:r>
            <a:r>
              <a:rPr lang="pt-BR" sz="2200" dirty="0">
                <a:effectLst/>
                <a:latin typeface="Arial Narrow" panose="020B0606020202030204" pitchFamily="34" charset="0"/>
                <a:ea typeface="Calibri" panose="020F0502020204030204" pitchFamily="34" charset="0"/>
              </a:rPr>
              <a:t>.</a:t>
            </a:r>
          </a:p>
          <a:p>
            <a:pPr indent="228600" algn="just"/>
            <a:r>
              <a:rPr lang="pt-BR" sz="2200" dirty="0">
                <a:effectLst/>
                <a:latin typeface="Arial Narrow" panose="020B0606020202030204" pitchFamily="34" charset="0"/>
                <a:ea typeface="Calibri" panose="020F0502020204030204" pitchFamily="34" charset="0"/>
              </a:rPr>
              <a:t> </a:t>
            </a:r>
          </a:p>
          <a:p>
            <a:pPr indent="228600" algn="just"/>
            <a:r>
              <a:rPr lang="pt-BR" sz="2200" dirty="0">
                <a:effectLst/>
                <a:latin typeface="Arial Narrow" panose="020B0606020202030204" pitchFamily="34" charset="0"/>
                <a:ea typeface="Calibri" panose="020F0502020204030204" pitchFamily="34" charset="0"/>
              </a:rPr>
              <a:t>Um solenoide percorrido por uma corrente elétrica produz um campo magnético. Ao ser colocado um núcleo de material ferromagnético, este se magnetizará também, intensificando o campo. Este é o princípio de funcionamento do eletroímã. A aplicação dos eletroímãs na indústria é vasta, sendo utilizados em campainhas, telefones e em guindastes de alta capacidade, como o da imagem abaixo.</a:t>
            </a:r>
          </a:p>
        </p:txBody>
      </p:sp>
      <p:pic>
        <p:nvPicPr>
          <p:cNvPr id="4" name="Imagem 3">
            <a:extLst>
              <a:ext uri="{FF2B5EF4-FFF2-40B4-BE49-F238E27FC236}">
                <a16:creationId xmlns:a16="http://schemas.microsoft.com/office/drawing/2014/main" id="{1069FF11-65D7-9E26-52ED-1437A1A95986}"/>
              </a:ext>
            </a:extLst>
          </p:cNvPr>
          <p:cNvPicPr>
            <a:picLocks noChangeAspect="1"/>
          </p:cNvPicPr>
          <p:nvPr/>
        </p:nvPicPr>
        <p:blipFill>
          <a:blip r:embed="rId3"/>
          <a:stretch>
            <a:fillRect/>
          </a:stretch>
        </p:blipFill>
        <p:spPr>
          <a:xfrm>
            <a:off x="1709923" y="4442668"/>
            <a:ext cx="2539348" cy="2378204"/>
          </a:xfrm>
          <a:prstGeom prst="rect">
            <a:avLst/>
          </a:prstGeom>
        </p:spPr>
      </p:pic>
      <p:sp>
        <p:nvSpPr>
          <p:cNvPr id="7" name="Retângulo: Cantos Arredondados 6">
            <a:extLst>
              <a:ext uri="{FF2B5EF4-FFF2-40B4-BE49-F238E27FC236}">
                <a16:creationId xmlns:a16="http://schemas.microsoft.com/office/drawing/2014/main" id="{6F658F78-EDAB-9A76-5DC3-B150507B38A0}"/>
              </a:ext>
            </a:extLst>
          </p:cNvPr>
          <p:cNvSpPr/>
          <p:nvPr/>
        </p:nvSpPr>
        <p:spPr>
          <a:xfrm>
            <a:off x="6239219" y="735106"/>
            <a:ext cx="5862919" cy="5980964"/>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pt-BR"/>
          </a:p>
        </p:txBody>
      </p:sp>
      <p:sp>
        <p:nvSpPr>
          <p:cNvPr id="8" name="Smiley 7">
            <a:extLst>
              <a:ext uri="{FF2B5EF4-FFF2-40B4-BE49-F238E27FC236}">
                <a16:creationId xmlns:a16="http://schemas.microsoft.com/office/drawing/2014/main" id="{CB1D0AD5-9807-CCE2-F109-7D0498652795}"/>
              </a:ext>
            </a:extLst>
          </p:cNvPr>
          <p:cNvSpPr/>
          <p:nvPr/>
        </p:nvSpPr>
        <p:spPr>
          <a:xfrm>
            <a:off x="6518139" y="983874"/>
            <a:ext cx="504825" cy="495300"/>
          </a:xfrm>
          <a:prstGeom prst="smileyFac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219453490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CAD652-910A-9B26-FFB8-DAD05CDDA340}"/>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6" name="CaixaDeTexto 5">
                <a:extLst>
                  <a:ext uri="{FF2B5EF4-FFF2-40B4-BE49-F238E27FC236}">
                    <a16:creationId xmlns:a16="http://schemas.microsoft.com/office/drawing/2014/main" id="{EFD18D6D-F702-4402-184B-963925A1F685}"/>
                  </a:ext>
                </a:extLst>
              </p:cNvPr>
              <p:cNvSpPr txBox="1"/>
              <p:nvPr/>
            </p:nvSpPr>
            <p:spPr>
              <a:xfrm>
                <a:off x="134686" y="621100"/>
                <a:ext cx="5764307" cy="4979376"/>
              </a:xfrm>
              <a:prstGeom prst="rect">
                <a:avLst/>
              </a:prstGeom>
              <a:noFill/>
            </p:spPr>
            <p:txBody>
              <a:bodyPr wrap="square">
                <a:spAutoFit/>
              </a:bodyPr>
              <a:lstStyle/>
              <a:p>
                <a:pPr marL="342900" lvl="0" indent="-342900" algn="just">
                  <a:buFont typeface="Wingdings" panose="05000000000000000000" pitchFamily="2" charset="2"/>
                  <a:buChar char="v"/>
                </a:pPr>
                <a:r>
                  <a:rPr lang="pt-BR" sz="2200" dirty="0">
                    <a:effectLst/>
                    <a:latin typeface="Arial Narrow" panose="020B0606020202030204" pitchFamily="34" charset="0"/>
                    <a:ea typeface="Calibri" panose="020F0502020204030204" pitchFamily="34" charset="0"/>
                  </a:rPr>
                  <a:t>	Imagine um enrolamento de fios que constitui um solenoide de 1000 espiras cujo comprimento total é de 200 cm, sendo atravessado por uma corrente de 6 A. </a:t>
                </a:r>
              </a:p>
              <a:p>
                <a:pPr lvl="0" algn="just"/>
                <a:r>
                  <a:rPr lang="pt-BR" sz="2200" dirty="0">
                    <a:latin typeface="Arial Narrow" panose="020B0606020202030204" pitchFamily="34" charset="0"/>
                    <a:ea typeface="Calibri" panose="020F0502020204030204" pitchFamily="34" charset="0"/>
                  </a:rPr>
                  <a:t>     	</a:t>
                </a:r>
                <a:r>
                  <a:rPr lang="pt-BR" sz="2200" dirty="0">
                    <a:effectLst/>
                    <a:latin typeface="Arial Narrow" panose="020B0606020202030204" pitchFamily="34" charset="0"/>
                    <a:ea typeface="Calibri" panose="020F0502020204030204" pitchFamily="34" charset="0"/>
                  </a:rPr>
                  <a:t>Calcule a intensidade do vetor indução magnética, em tesla, nesse solenoide.</a:t>
                </a:r>
                <a:endParaRPr lang="pt-BR" sz="2200" dirty="0">
                  <a:effectLst/>
                  <a:latin typeface="Calibri" panose="020F0502020204030204" pitchFamily="34" charset="0"/>
                  <a:ea typeface="Calibri" panose="020F0502020204030204" pitchFamily="34" charset="0"/>
                </a:endParaRPr>
              </a:p>
              <a:p>
                <a:pPr indent="228600" algn="just"/>
                <a:r>
                  <a:rPr lang="pt-BR" sz="2200" dirty="0">
                    <a:effectLst/>
                    <a:latin typeface="Arial Narrow" panose="020B0606020202030204" pitchFamily="34" charset="0"/>
                    <a:ea typeface="Calibri" panose="020F0502020204030204" pitchFamily="34" charset="0"/>
                  </a:rPr>
                  <a:t>	Considere a constante de impermeabilidade no vácuo </a:t>
                </a:r>
                <a14:m>
                  <m:oMath xmlns:m="http://schemas.openxmlformats.org/officeDocument/2006/math">
                    <m:sSub>
                      <m:sSubPr>
                        <m:ctrlPr>
                          <a:rPr lang="pt-BR" sz="2200" i="1">
                            <a:effectLst/>
                            <a:latin typeface="Cambria Math" panose="02040503050406030204" pitchFamily="18" charset="0"/>
                            <a:ea typeface="Calibri" panose="020F0502020204030204" pitchFamily="34" charset="0"/>
                          </a:rPr>
                        </m:ctrlPr>
                      </m:sSubPr>
                      <m:e>
                        <m:r>
                          <a:rPr lang="pt-BR" sz="2200">
                            <a:effectLst/>
                            <a:latin typeface="Cambria Math" panose="02040503050406030204" pitchFamily="18" charset="0"/>
                            <a:ea typeface="Calibri" panose="020F0502020204030204" pitchFamily="34" charset="0"/>
                          </a:rPr>
                          <m:t>µ</m:t>
                        </m:r>
                      </m:e>
                      <m:sub>
                        <m:r>
                          <a:rPr lang="pt-BR" sz="2200">
                            <a:effectLst/>
                            <a:latin typeface="Cambria Math" panose="02040503050406030204" pitchFamily="18" charset="0"/>
                            <a:ea typeface="Calibri" panose="020F0502020204030204" pitchFamily="34" charset="0"/>
                          </a:rPr>
                          <m:t>0</m:t>
                        </m:r>
                      </m:sub>
                    </m:sSub>
                    <m:r>
                      <a:rPr lang="pt-BR" sz="2200">
                        <a:effectLst/>
                        <a:latin typeface="Cambria Math" panose="02040503050406030204" pitchFamily="18" charset="0"/>
                        <a:ea typeface="Calibri" panose="020F0502020204030204" pitchFamily="34" charset="0"/>
                      </a:rPr>
                      <m:t> = 4</m:t>
                    </m:r>
                    <m:r>
                      <m:rPr>
                        <m:sty m:val="p"/>
                      </m:rPr>
                      <a:rPr lang="pt-BR" sz="2200">
                        <a:effectLst/>
                        <a:latin typeface="Cambria Math" panose="02040503050406030204" pitchFamily="18" charset="0"/>
                        <a:ea typeface="Calibri" panose="020F0502020204030204" pitchFamily="34" charset="0"/>
                      </a:rPr>
                      <m:t>π</m:t>
                    </m:r>
                    <m:r>
                      <a:rPr lang="pt-BR" sz="2200">
                        <a:effectLst/>
                        <a:latin typeface="Cambria Math" panose="02040503050406030204" pitchFamily="18" charset="0"/>
                        <a:ea typeface="Calibri" panose="020F0502020204030204" pitchFamily="34" charset="0"/>
                      </a:rPr>
                      <m:t>∙</m:t>
                    </m:r>
                    <m:sSup>
                      <m:sSupPr>
                        <m:ctrlPr>
                          <a:rPr lang="pt-BR" sz="2200" i="1">
                            <a:effectLst/>
                            <a:latin typeface="Cambria Math" panose="02040503050406030204" pitchFamily="18" charset="0"/>
                            <a:ea typeface="Calibri" panose="020F0502020204030204" pitchFamily="34" charset="0"/>
                          </a:rPr>
                        </m:ctrlPr>
                      </m:sSupPr>
                      <m:e>
                        <m:r>
                          <a:rPr lang="pt-BR" sz="2200">
                            <a:effectLst/>
                            <a:latin typeface="Cambria Math" panose="02040503050406030204" pitchFamily="18" charset="0"/>
                            <a:ea typeface="Calibri" panose="020F0502020204030204" pitchFamily="34" charset="0"/>
                          </a:rPr>
                          <m:t>10</m:t>
                        </m:r>
                      </m:e>
                      <m:sup>
                        <m:r>
                          <a:rPr lang="pt-BR" sz="2200" i="1">
                            <a:effectLst/>
                            <a:latin typeface="Cambria Math" panose="02040503050406030204" pitchFamily="18" charset="0"/>
                            <a:ea typeface="Calibri" panose="020F0502020204030204" pitchFamily="34" charset="0"/>
                          </a:rPr>
                          <m:t>−</m:t>
                        </m:r>
                        <m:r>
                          <a:rPr lang="pt-BR" sz="2200">
                            <a:effectLst/>
                            <a:latin typeface="Cambria Math" panose="02040503050406030204" pitchFamily="18" charset="0"/>
                            <a:ea typeface="Calibri" panose="020F0502020204030204" pitchFamily="34" charset="0"/>
                          </a:rPr>
                          <m:t>7</m:t>
                        </m:r>
                      </m:sup>
                    </m:sSup>
                    <m:r>
                      <a:rPr lang="pt-BR" sz="2200">
                        <a:effectLst/>
                        <a:latin typeface="Cambria Math" panose="02040503050406030204" pitchFamily="18" charset="0"/>
                        <a:ea typeface="Calibri" panose="020F0502020204030204" pitchFamily="34" charset="0"/>
                      </a:rPr>
                      <m:t> </m:t>
                    </m:r>
                    <m:f>
                      <m:fPr>
                        <m:ctrlPr>
                          <a:rPr lang="pt-BR" sz="2200" i="1">
                            <a:effectLst/>
                            <a:latin typeface="Cambria Math" panose="02040503050406030204" pitchFamily="18" charset="0"/>
                            <a:ea typeface="Calibri" panose="020F0502020204030204" pitchFamily="34" charset="0"/>
                          </a:rPr>
                        </m:ctrlPr>
                      </m:fPr>
                      <m:num>
                        <m:r>
                          <m:rPr>
                            <m:sty m:val="p"/>
                          </m:rPr>
                          <a:rPr lang="pt-BR" sz="2200">
                            <a:effectLst/>
                            <a:latin typeface="Cambria Math" panose="02040503050406030204" pitchFamily="18" charset="0"/>
                            <a:ea typeface="Calibri" panose="020F0502020204030204" pitchFamily="34" charset="0"/>
                          </a:rPr>
                          <m:t>T</m:t>
                        </m:r>
                        <m:r>
                          <a:rPr lang="pt-BR" sz="2200">
                            <a:effectLst/>
                            <a:latin typeface="Cambria Math" panose="02040503050406030204" pitchFamily="18" charset="0"/>
                            <a:ea typeface="Calibri" panose="020F0502020204030204" pitchFamily="34" charset="0"/>
                          </a:rPr>
                          <m:t>∙</m:t>
                        </m:r>
                        <m:r>
                          <m:rPr>
                            <m:sty m:val="p"/>
                          </m:rPr>
                          <a:rPr lang="pt-BR" sz="2200">
                            <a:effectLst/>
                            <a:latin typeface="Cambria Math" panose="02040503050406030204" pitchFamily="18" charset="0"/>
                            <a:ea typeface="Calibri" panose="020F0502020204030204" pitchFamily="34" charset="0"/>
                          </a:rPr>
                          <m:t>m</m:t>
                        </m:r>
                      </m:num>
                      <m:den>
                        <m:r>
                          <m:rPr>
                            <m:sty m:val="p"/>
                          </m:rPr>
                          <a:rPr lang="pt-BR" sz="2200">
                            <a:effectLst/>
                            <a:latin typeface="Cambria Math" panose="02040503050406030204" pitchFamily="18" charset="0"/>
                            <a:ea typeface="Calibri" panose="020F0502020204030204" pitchFamily="34" charset="0"/>
                          </a:rPr>
                          <m:t>A</m:t>
                        </m:r>
                      </m:den>
                    </m:f>
                  </m:oMath>
                </a14:m>
                <a:r>
                  <a:rPr lang="pt-BR" sz="2200" dirty="0">
                    <a:effectLst/>
                    <a:latin typeface="Arial Narrow" panose="020B0606020202030204" pitchFamily="34" charset="0"/>
                    <a:ea typeface="Calibri" panose="020F0502020204030204" pitchFamily="34" charset="0"/>
                  </a:rPr>
                  <a:t>.</a:t>
                </a:r>
              </a:p>
              <a:p>
                <a:pPr indent="228600" algn="just"/>
                <a:endParaRPr lang="pt-BR" sz="2200" dirty="0">
                  <a:effectLst/>
                  <a:latin typeface="Calibri" panose="020F0502020204030204" pitchFamily="34" charset="0"/>
                  <a:ea typeface="Calibri" panose="020F0502020204030204" pitchFamily="34" charset="0"/>
                </a:endParaRPr>
              </a:p>
              <a:p>
                <a:pPr indent="228600" algn="just"/>
                <a:r>
                  <a:rPr lang="pt-BR" sz="2200" dirty="0">
                    <a:effectLst/>
                    <a:latin typeface="Arial Narrow" panose="020B0606020202030204" pitchFamily="34" charset="0"/>
                    <a:ea typeface="Calibri" panose="020F0502020204030204" pitchFamily="34" charset="0"/>
                  </a:rPr>
                  <a:t>(A) </a:t>
                </a:r>
                <a14:m>
                  <m:oMath xmlns:m="http://schemas.openxmlformats.org/officeDocument/2006/math">
                    <m:r>
                      <a:rPr lang="pt-BR" sz="2200">
                        <a:effectLst/>
                        <a:latin typeface="Cambria Math" panose="02040503050406030204" pitchFamily="18" charset="0"/>
                        <a:ea typeface="Calibri" panose="020F0502020204030204" pitchFamily="34" charset="0"/>
                      </a:rPr>
                      <m:t>12</m:t>
                    </m:r>
                    <m:r>
                      <m:rPr>
                        <m:sty m:val="p"/>
                      </m:rPr>
                      <a:rPr lang="pt-BR" sz="2200">
                        <a:effectLst/>
                        <a:latin typeface="Cambria Math" panose="02040503050406030204" pitchFamily="18" charset="0"/>
                        <a:ea typeface="Calibri" panose="020F0502020204030204" pitchFamily="34" charset="0"/>
                      </a:rPr>
                      <m:t>π</m:t>
                    </m:r>
                    <m:r>
                      <a:rPr lang="pt-BR" sz="2200">
                        <a:effectLst/>
                        <a:latin typeface="Cambria Math" panose="02040503050406030204" pitchFamily="18" charset="0"/>
                        <a:ea typeface="Calibri" panose="020F0502020204030204" pitchFamily="34" charset="0"/>
                      </a:rPr>
                      <m:t>∙</m:t>
                    </m:r>
                    <m:sSup>
                      <m:sSupPr>
                        <m:ctrlPr>
                          <a:rPr lang="pt-BR" sz="2200" i="1">
                            <a:effectLst/>
                            <a:latin typeface="Cambria Math" panose="02040503050406030204" pitchFamily="18" charset="0"/>
                            <a:ea typeface="Calibri" panose="020F0502020204030204" pitchFamily="34" charset="0"/>
                          </a:rPr>
                        </m:ctrlPr>
                      </m:sSupPr>
                      <m:e>
                        <m:r>
                          <a:rPr lang="pt-BR" sz="2200">
                            <a:effectLst/>
                            <a:latin typeface="Cambria Math" panose="02040503050406030204" pitchFamily="18" charset="0"/>
                            <a:ea typeface="Calibri" panose="020F0502020204030204" pitchFamily="34" charset="0"/>
                          </a:rPr>
                          <m:t>10</m:t>
                        </m:r>
                      </m:e>
                      <m:sup>
                        <m:r>
                          <a:rPr lang="pt-BR" sz="2200" i="1">
                            <a:effectLst/>
                            <a:latin typeface="Cambria Math" panose="02040503050406030204" pitchFamily="18" charset="0"/>
                            <a:ea typeface="Calibri" panose="020F0502020204030204" pitchFamily="34" charset="0"/>
                          </a:rPr>
                          <m:t>−</m:t>
                        </m:r>
                        <m:r>
                          <a:rPr lang="pt-BR" sz="2200">
                            <a:effectLst/>
                            <a:latin typeface="Cambria Math" panose="02040503050406030204" pitchFamily="18" charset="0"/>
                            <a:ea typeface="Calibri" panose="020F0502020204030204" pitchFamily="34" charset="0"/>
                          </a:rPr>
                          <m:t>3</m:t>
                        </m:r>
                      </m:sup>
                    </m:sSup>
                  </m:oMath>
                </a14:m>
                <a:endParaRPr lang="pt-BR" sz="2200" dirty="0">
                  <a:effectLst/>
                  <a:latin typeface="Calibri" panose="020F0502020204030204" pitchFamily="34" charset="0"/>
                  <a:ea typeface="Calibri" panose="020F0502020204030204" pitchFamily="34" charset="0"/>
                </a:endParaRPr>
              </a:p>
              <a:p>
                <a:pPr indent="228600" algn="just"/>
                <a:r>
                  <a:rPr lang="pt-BR" sz="2200" dirty="0">
                    <a:effectLst/>
                    <a:latin typeface="Arial Narrow" panose="020B0606020202030204" pitchFamily="34" charset="0"/>
                    <a:ea typeface="Calibri" panose="020F0502020204030204" pitchFamily="34" charset="0"/>
                  </a:rPr>
                  <a:t>(B) </a:t>
                </a:r>
                <a14:m>
                  <m:oMath xmlns:m="http://schemas.openxmlformats.org/officeDocument/2006/math">
                    <m:r>
                      <a:rPr lang="pt-BR" sz="2200">
                        <a:effectLst/>
                        <a:latin typeface="Cambria Math" panose="02040503050406030204" pitchFamily="18" charset="0"/>
                        <a:ea typeface="Calibri" panose="020F0502020204030204" pitchFamily="34" charset="0"/>
                      </a:rPr>
                      <m:t>2,4</m:t>
                    </m:r>
                    <m:r>
                      <m:rPr>
                        <m:sty m:val="p"/>
                      </m:rPr>
                      <a:rPr lang="pt-BR" sz="2200">
                        <a:effectLst/>
                        <a:latin typeface="Cambria Math" panose="02040503050406030204" pitchFamily="18" charset="0"/>
                        <a:ea typeface="Calibri" panose="020F0502020204030204" pitchFamily="34" charset="0"/>
                      </a:rPr>
                      <m:t>π</m:t>
                    </m:r>
                    <m:r>
                      <a:rPr lang="pt-BR" sz="2200">
                        <a:effectLst/>
                        <a:latin typeface="Cambria Math" panose="02040503050406030204" pitchFamily="18" charset="0"/>
                        <a:ea typeface="Calibri" panose="020F0502020204030204" pitchFamily="34" charset="0"/>
                      </a:rPr>
                      <m:t>∙</m:t>
                    </m:r>
                    <m:sSup>
                      <m:sSupPr>
                        <m:ctrlPr>
                          <a:rPr lang="pt-BR" sz="2200" i="1">
                            <a:effectLst/>
                            <a:latin typeface="Cambria Math" panose="02040503050406030204" pitchFamily="18" charset="0"/>
                            <a:ea typeface="Calibri" panose="020F0502020204030204" pitchFamily="34" charset="0"/>
                          </a:rPr>
                        </m:ctrlPr>
                      </m:sSupPr>
                      <m:e>
                        <m:r>
                          <a:rPr lang="pt-BR" sz="2200">
                            <a:effectLst/>
                            <a:latin typeface="Cambria Math" panose="02040503050406030204" pitchFamily="18" charset="0"/>
                            <a:ea typeface="Calibri" panose="020F0502020204030204" pitchFamily="34" charset="0"/>
                          </a:rPr>
                          <m:t>10</m:t>
                        </m:r>
                      </m:e>
                      <m:sup>
                        <m:r>
                          <a:rPr lang="pt-BR" sz="2200" i="1">
                            <a:effectLst/>
                            <a:latin typeface="Cambria Math" panose="02040503050406030204" pitchFamily="18" charset="0"/>
                            <a:ea typeface="Calibri" panose="020F0502020204030204" pitchFamily="34" charset="0"/>
                          </a:rPr>
                          <m:t>−</m:t>
                        </m:r>
                        <m:r>
                          <a:rPr lang="pt-BR" sz="2200">
                            <a:effectLst/>
                            <a:latin typeface="Cambria Math" panose="02040503050406030204" pitchFamily="18" charset="0"/>
                            <a:ea typeface="Calibri" panose="020F0502020204030204" pitchFamily="34" charset="0"/>
                          </a:rPr>
                          <m:t>4</m:t>
                        </m:r>
                      </m:sup>
                    </m:sSup>
                  </m:oMath>
                </a14:m>
                <a:endParaRPr lang="pt-BR" sz="2200" dirty="0">
                  <a:effectLst/>
                  <a:latin typeface="Calibri" panose="020F0502020204030204" pitchFamily="34" charset="0"/>
                  <a:ea typeface="Calibri" panose="020F0502020204030204" pitchFamily="34" charset="0"/>
                </a:endParaRPr>
              </a:p>
              <a:p>
                <a:pPr indent="228600" algn="just"/>
                <a:r>
                  <a:rPr lang="pt-BR" sz="2200" dirty="0">
                    <a:effectLst/>
                    <a:latin typeface="Arial Narrow" panose="020B0606020202030204" pitchFamily="34" charset="0"/>
                    <a:ea typeface="Calibri" panose="020F0502020204030204" pitchFamily="34" charset="0"/>
                  </a:rPr>
                  <a:t>(C) </a:t>
                </a:r>
                <a14:m>
                  <m:oMath xmlns:m="http://schemas.openxmlformats.org/officeDocument/2006/math">
                    <m:r>
                      <a:rPr lang="pt-BR" sz="2200">
                        <a:effectLst/>
                        <a:latin typeface="Cambria Math" panose="02040503050406030204" pitchFamily="18" charset="0"/>
                        <a:ea typeface="Calibri" panose="020F0502020204030204" pitchFamily="34" charset="0"/>
                      </a:rPr>
                      <m:t>2,4</m:t>
                    </m:r>
                    <m:r>
                      <m:rPr>
                        <m:sty m:val="p"/>
                      </m:rPr>
                      <a:rPr lang="pt-BR" sz="2200">
                        <a:effectLst/>
                        <a:latin typeface="Cambria Math" panose="02040503050406030204" pitchFamily="18" charset="0"/>
                        <a:ea typeface="Calibri" panose="020F0502020204030204" pitchFamily="34" charset="0"/>
                      </a:rPr>
                      <m:t>π</m:t>
                    </m:r>
                    <m:r>
                      <a:rPr lang="pt-BR" sz="2200">
                        <a:effectLst/>
                        <a:latin typeface="Cambria Math" panose="02040503050406030204" pitchFamily="18" charset="0"/>
                        <a:ea typeface="Calibri" panose="020F0502020204030204" pitchFamily="34" charset="0"/>
                      </a:rPr>
                      <m:t>∙</m:t>
                    </m:r>
                    <m:sSup>
                      <m:sSupPr>
                        <m:ctrlPr>
                          <a:rPr lang="pt-BR" sz="2200" i="1">
                            <a:effectLst/>
                            <a:latin typeface="Cambria Math" panose="02040503050406030204" pitchFamily="18" charset="0"/>
                            <a:ea typeface="Calibri" panose="020F0502020204030204" pitchFamily="34" charset="0"/>
                          </a:rPr>
                        </m:ctrlPr>
                      </m:sSupPr>
                      <m:e>
                        <m:r>
                          <a:rPr lang="pt-BR" sz="2200">
                            <a:effectLst/>
                            <a:latin typeface="Cambria Math" panose="02040503050406030204" pitchFamily="18" charset="0"/>
                            <a:ea typeface="Calibri" panose="020F0502020204030204" pitchFamily="34" charset="0"/>
                          </a:rPr>
                          <m:t>10</m:t>
                        </m:r>
                      </m:e>
                      <m:sup>
                        <m:r>
                          <a:rPr lang="pt-BR" sz="2200" i="1">
                            <a:effectLst/>
                            <a:latin typeface="Cambria Math" panose="02040503050406030204" pitchFamily="18" charset="0"/>
                            <a:ea typeface="Calibri" panose="020F0502020204030204" pitchFamily="34" charset="0"/>
                          </a:rPr>
                          <m:t>−</m:t>
                        </m:r>
                        <m:r>
                          <a:rPr lang="pt-BR" sz="2200">
                            <a:effectLst/>
                            <a:latin typeface="Cambria Math" panose="02040503050406030204" pitchFamily="18" charset="0"/>
                            <a:ea typeface="Calibri" panose="020F0502020204030204" pitchFamily="34" charset="0"/>
                          </a:rPr>
                          <m:t>7</m:t>
                        </m:r>
                      </m:sup>
                    </m:sSup>
                  </m:oMath>
                </a14:m>
                <a:endParaRPr lang="pt-BR" sz="2200" dirty="0">
                  <a:effectLst/>
                  <a:latin typeface="Calibri" panose="020F0502020204030204" pitchFamily="34" charset="0"/>
                  <a:ea typeface="Calibri" panose="020F0502020204030204" pitchFamily="34" charset="0"/>
                </a:endParaRPr>
              </a:p>
              <a:p>
                <a:pPr indent="228600" algn="just"/>
                <a:r>
                  <a:rPr lang="pt-BR" sz="2200" dirty="0">
                    <a:effectLst/>
                    <a:latin typeface="Arial Narrow" panose="020B0606020202030204" pitchFamily="34" charset="0"/>
                    <a:ea typeface="Calibri" panose="020F0502020204030204" pitchFamily="34" charset="0"/>
                  </a:rPr>
                  <a:t>(D) </a:t>
                </a:r>
                <a14:m>
                  <m:oMath xmlns:m="http://schemas.openxmlformats.org/officeDocument/2006/math">
                    <m:r>
                      <a:rPr lang="pt-BR" sz="2200">
                        <a:effectLst/>
                        <a:latin typeface="Cambria Math" panose="02040503050406030204" pitchFamily="18" charset="0"/>
                        <a:ea typeface="Calibri" panose="020F0502020204030204" pitchFamily="34" charset="0"/>
                      </a:rPr>
                      <m:t>1,2</m:t>
                    </m:r>
                    <m:r>
                      <m:rPr>
                        <m:sty m:val="p"/>
                      </m:rPr>
                      <a:rPr lang="pt-BR" sz="2200">
                        <a:effectLst/>
                        <a:latin typeface="Cambria Math" panose="02040503050406030204" pitchFamily="18" charset="0"/>
                        <a:ea typeface="Calibri" panose="020F0502020204030204" pitchFamily="34" charset="0"/>
                      </a:rPr>
                      <m:t>π</m:t>
                    </m:r>
                    <m:r>
                      <a:rPr lang="pt-BR" sz="2200">
                        <a:effectLst/>
                        <a:latin typeface="Cambria Math" panose="02040503050406030204" pitchFamily="18" charset="0"/>
                        <a:ea typeface="Calibri" panose="020F0502020204030204" pitchFamily="34" charset="0"/>
                      </a:rPr>
                      <m:t>∙</m:t>
                    </m:r>
                    <m:sSup>
                      <m:sSupPr>
                        <m:ctrlPr>
                          <a:rPr lang="pt-BR" sz="2200" i="1">
                            <a:effectLst/>
                            <a:latin typeface="Cambria Math" panose="02040503050406030204" pitchFamily="18" charset="0"/>
                            <a:ea typeface="Calibri" panose="020F0502020204030204" pitchFamily="34" charset="0"/>
                          </a:rPr>
                        </m:ctrlPr>
                      </m:sSupPr>
                      <m:e>
                        <m:r>
                          <a:rPr lang="pt-BR" sz="2200">
                            <a:effectLst/>
                            <a:latin typeface="Cambria Math" panose="02040503050406030204" pitchFamily="18" charset="0"/>
                            <a:ea typeface="Calibri" panose="020F0502020204030204" pitchFamily="34" charset="0"/>
                          </a:rPr>
                          <m:t>10</m:t>
                        </m:r>
                      </m:e>
                      <m:sup>
                        <m:r>
                          <a:rPr lang="pt-BR" sz="2200" i="1">
                            <a:effectLst/>
                            <a:latin typeface="Cambria Math" panose="02040503050406030204" pitchFamily="18" charset="0"/>
                            <a:ea typeface="Calibri" panose="020F0502020204030204" pitchFamily="34" charset="0"/>
                          </a:rPr>
                          <m:t>−</m:t>
                        </m:r>
                        <m:r>
                          <a:rPr lang="pt-BR" sz="2200">
                            <a:effectLst/>
                            <a:latin typeface="Cambria Math" panose="02040503050406030204" pitchFamily="18" charset="0"/>
                            <a:ea typeface="Calibri" panose="020F0502020204030204" pitchFamily="34" charset="0"/>
                          </a:rPr>
                          <m:t>7</m:t>
                        </m:r>
                      </m:sup>
                    </m:sSup>
                  </m:oMath>
                </a14:m>
                <a:endParaRPr lang="pt-BR" sz="2200" dirty="0">
                  <a:effectLst/>
                  <a:latin typeface="Calibri" panose="020F0502020204030204" pitchFamily="34" charset="0"/>
                  <a:ea typeface="Calibri" panose="020F0502020204030204" pitchFamily="34" charset="0"/>
                </a:endParaRPr>
              </a:p>
              <a:p>
                <a:pPr indent="228600" algn="just"/>
                <a:r>
                  <a:rPr lang="pt-BR" sz="2200" dirty="0">
                    <a:effectLst/>
                    <a:latin typeface="Arial Narrow" panose="020B0606020202030204" pitchFamily="34" charset="0"/>
                    <a:ea typeface="Calibri" panose="020F0502020204030204" pitchFamily="34" charset="0"/>
                  </a:rPr>
                  <a:t>(E) </a:t>
                </a:r>
                <a14:m>
                  <m:oMath xmlns:m="http://schemas.openxmlformats.org/officeDocument/2006/math">
                    <m:r>
                      <a:rPr lang="pt-BR" sz="2200">
                        <a:effectLst/>
                        <a:latin typeface="Cambria Math" panose="02040503050406030204" pitchFamily="18" charset="0"/>
                        <a:ea typeface="Calibri" panose="020F0502020204030204" pitchFamily="34" charset="0"/>
                      </a:rPr>
                      <m:t>1,2</m:t>
                    </m:r>
                    <m:r>
                      <m:rPr>
                        <m:sty m:val="p"/>
                      </m:rPr>
                      <a:rPr lang="pt-BR" sz="2200">
                        <a:effectLst/>
                        <a:latin typeface="Cambria Math" panose="02040503050406030204" pitchFamily="18" charset="0"/>
                        <a:ea typeface="Calibri" panose="020F0502020204030204" pitchFamily="34" charset="0"/>
                      </a:rPr>
                      <m:t>π</m:t>
                    </m:r>
                    <m:r>
                      <a:rPr lang="pt-BR" sz="2200">
                        <a:effectLst/>
                        <a:latin typeface="Cambria Math" panose="02040503050406030204" pitchFamily="18" charset="0"/>
                        <a:ea typeface="Calibri" panose="020F0502020204030204" pitchFamily="34" charset="0"/>
                      </a:rPr>
                      <m:t>∙</m:t>
                    </m:r>
                    <m:sSup>
                      <m:sSupPr>
                        <m:ctrlPr>
                          <a:rPr lang="pt-BR" sz="2200" i="1">
                            <a:effectLst/>
                            <a:latin typeface="Cambria Math" panose="02040503050406030204" pitchFamily="18" charset="0"/>
                            <a:ea typeface="Calibri" panose="020F0502020204030204" pitchFamily="34" charset="0"/>
                          </a:rPr>
                        </m:ctrlPr>
                      </m:sSupPr>
                      <m:e>
                        <m:r>
                          <a:rPr lang="pt-BR" sz="2200">
                            <a:effectLst/>
                            <a:latin typeface="Cambria Math" panose="02040503050406030204" pitchFamily="18" charset="0"/>
                            <a:ea typeface="Calibri" panose="020F0502020204030204" pitchFamily="34" charset="0"/>
                          </a:rPr>
                          <m:t>10</m:t>
                        </m:r>
                      </m:e>
                      <m:sup>
                        <m:r>
                          <a:rPr lang="pt-BR" sz="2200" i="1">
                            <a:effectLst/>
                            <a:latin typeface="Cambria Math" panose="02040503050406030204" pitchFamily="18" charset="0"/>
                            <a:ea typeface="Calibri" panose="020F0502020204030204" pitchFamily="34" charset="0"/>
                          </a:rPr>
                          <m:t>−</m:t>
                        </m:r>
                        <m:r>
                          <a:rPr lang="pt-BR" sz="2200">
                            <a:effectLst/>
                            <a:latin typeface="Cambria Math" panose="02040503050406030204" pitchFamily="18" charset="0"/>
                            <a:ea typeface="Calibri" panose="020F0502020204030204" pitchFamily="34" charset="0"/>
                          </a:rPr>
                          <m:t>3</m:t>
                        </m:r>
                      </m:sup>
                    </m:sSup>
                  </m:oMath>
                </a14:m>
                <a:endParaRPr lang="pt-BR" sz="2200" dirty="0">
                  <a:effectLst/>
                  <a:latin typeface="Calibri" panose="020F0502020204030204" pitchFamily="34" charset="0"/>
                  <a:ea typeface="Calibri" panose="020F0502020204030204" pitchFamily="34" charset="0"/>
                </a:endParaRPr>
              </a:p>
            </p:txBody>
          </p:sp>
        </mc:Choice>
        <mc:Fallback xmlns="">
          <p:sp>
            <p:nvSpPr>
              <p:cNvPr id="6" name="CaixaDeTexto 5">
                <a:extLst>
                  <a:ext uri="{FF2B5EF4-FFF2-40B4-BE49-F238E27FC236}">
                    <a16:creationId xmlns:a16="http://schemas.microsoft.com/office/drawing/2014/main" id="{EFD18D6D-F702-4402-184B-963925A1F685}"/>
                  </a:ext>
                </a:extLst>
              </p:cNvPr>
              <p:cNvSpPr txBox="1">
                <a:spLocks noRot="1" noChangeAspect="1" noMove="1" noResize="1" noEditPoints="1" noAdjustHandles="1" noChangeArrowheads="1" noChangeShapeType="1" noTextEdit="1"/>
              </p:cNvSpPr>
              <p:nvPr/>
            </p:nvSpPr>
            <p:spPr>
              <a:xfrm>
                <a:off x="134686" y="621100"/>
                <a:ext cx="5764307" cy="4979376"/>
              </a:xfrm>
              <a:prstGeom prst="rect">
                <a:avLst/>
              </a:prstGeom>
              <a:blipFill>
                <a:blip r:embed="rId2"/>
                <a:stretch>
                  <a:fillRect l="-1374" t="-734" r="-1268" b="-1346"/>
                </a:stretch>
              </a:blipFill>
            </p:spPr>
            <p:txBody>
              <a:bodyPr/>
              <a:lstStyle/>
              <a:p>
                <a:r>
                  <a:rPr lang="pt-BR">
                    <a:noFill/>
                  </a:rPr>
                  <a:t> </a:t>
                </a:r>
              </a:p>
            </p:txBody>
          </p:sp>
        </mc:Fallback>
      </mc:AlternateContent>
      <p:sp>
        <p:nvSpPr>
          <p:cNvPr id="10" name="CaixaDeTexto 9">
            <a:extLst>
              <a:ext uri="{FF2B5EF4-FFF2-40B4-BE49-F238E27FC236}">
                <a16:creationId xmlns:a16="http://schemas.microsoft.com/office/drawing/2014/main" id="{8CAD8E49-F75A-1218-87B0-3FCA7926171E}"/>
              </a:ext>
            </a:extLst>
          </p:cNvPr>
          <p:cNvSpPr txBox="1"/>
          <p:nvPr/>
        </p:nvSpPr>
        <p:spPr>
          <a:xfrm>
            <a:off x="10396508" y="6231761"/>
            <a:ext cx="1705630" cy="430887"/>
          </a:xfrm>
          <a:prstGeom prst="rect">
            <a:avLst/>
          </a:prstGeom>
          <a:noFill/>
        </p:spPr>
        <p:txBody>
          <a:bodyPr wrap="square">
            <a:spAutoFit/>
          </a:bodyPr>
          <a:lstStyle/>
          <a:p>
            <a:pPr indent="228600" algn="just"/>
            <a:r>
              <a:rPr lang="pt-BR" sz="2200" b="1" dirty="0">
                <a:effectLst/>
                <a:latin typeface="Arial Narrow" panose="020B0606020202030204" pitchFamily="34" charset="0"/>
                <a:ea typeface="Calibri" panose="020F0502020204030204" pitchFamily="34" charset="0"/>
              </a:rPr>
              <a:t>Gabarito E</a:t>
            </a:r>
            <a:endParaRPr lang="pt-BR" sz="2200" dirty="0">
              <a:effectLst/>
              <a:latin typeface="Calibri" panose="020F0502020204030204" pitchFamily="34" charset="0"/>
              <a:ea typeface="Calibri" panose="020F0502020204030204" pitchFamily="34" charset="0"/>
            </a:endParaRPr>
          </a:p>
        </p:txBody>
      </p:sp>
      <mc:AlternateContent xmlns:mc="http://schemas.openxmlformats.org/markup-compatibility/2006" xmlns:a14="http://schemas.microsoft.com/office/drawing/2010/main">
        <mc:Choice Requires="a14">
          <p:sp>
            <p:nvSpPr>
              <p:cNvPr id="2" name="CaixaDeTexto 1">
                <a:extLst>
                  <a:ext uri="{FF2B5EF4-FFF2-40B4-BE49-F238E27FC236}">
                    <a16:creationId xmlns:a16="http://schemas.microsoft.com/office/drawing/2014/main" id="{62168DF6-92A2-CFD3-5507-0DDECE0D5C28}"/>
                  </a:ext>
                </a:extLst>
              </p:cNvPr>
              <p:cNvSpPr txBox="1"/>
              <p:nvPr/>
            </p:nvSpPr>
            <p:spPr>
              <a:xfrm>
                <a:off x="6293008" y="621100"/>
                <a:ext cx="5692588" cy="5643468"/>
              </a:xfrm>
              <a:prstGeom prst="rect">
                <a:avLst/>
              </a:prstGeom>
              <a:noFill/>
            </p:spPr>
            <p:txBody>
              <a:bodyPr wrap="square">
                <a:spAutoFit/>
              </a:bodyPr>
              <a:lstStyle/>
              <a:p>
                <a:pPr indent="228600"/>
                <a:r>
                  <a:rPr lang="pt-BR" sz="2200" dirty="0">
                    <a:effectLst/>
                    <a:latin typeface="Arial Narrow" panose="020B0606020202030204" pitchFamily="34" charset="0"/>
                    <a:ea typeface="Calibri" panose="020F0502020204030204" pitchFamily="34" charset="0"/>
                  </a:rPr>
                  <a:t>Resolvendo:</a:t>
                </a:r>
                <a:endParaRPr lang="pt-BR" sz="1000" dirty="0">
                  <a:effectLst/>
                  <a:latin typeface="Arial Narrow" panose="020B0606020202030204" pitchFamily="34" charset="0"/>
                  <a:ea typeface="Calibri" panose="020F0502020204030204" pitchFamily="34" charset="0"/>
                </a:endParaRPr>
              </a:p>
              <a:p>
                <a:pPr indent="228600" algn="just"/>
                <a:r>
                  <a:rPr lang="pt-BR" sz="1000" dirty="0">
                    <a:effectLst/>
                    <a:latin typeface="Arial Narrow" panose="020B0606020202030204" pitchFamily="34" charset="0"/>
                    <a:ea typeface="Calibri" panose="020F0502020204030204" pitchFamily="34" charset="0"/>
                  </a:rPr>
                  <a:t> </a:t>
                </a:r>
              </a:p>
              <a:p>
                <a:pPr marL="228600" indent="228600" algn="just"/>
                <a14:m>
                  <m:oMathPara xmlns:m="http://schemas.openxmlformats.org/officeDocument/2006/math">
                    <m:oMathParaPr>
                      <m:jc m:val="centerGroup"/>
                    </m:oMathParaPr>
                    <m:oMath xmlns:m="http://schemas.openxmlformats.org/officeDocument/2006/math">
                      <m:r>
                        <a:rPr lang="pt-BR" sz="2200" b="1" i="1">
                          <a:effectLst/>
                          <a:latin typeface="Cambria Math" panose="02040503050406030204" pitchFamily="18" charset="0"/>
                          <a:ea typeface="Calibri" panose="020F0502020204030204" pitchFamily="34" charset="0"/>
                        </a:rPr>
                        <m:t>𝐁</m:t>
                      </m:r>
                      <m:r>
                        <a:rPr lang="pt-BR" sz="2200" b="1">
                          <a:effectLst/>
                          <a:latin typeface="Cambria Math" panose="02040503050406030204" pitchFamily="18" charset="0"/>
                          <a:ea typeface="Calibri" panose="020F0502020204030204" pitchFamily="34" charset="0"/>
                        </a:rPr>
                        <m:t>=</m:t>
                      </m:r>
                      <m:f>
                        <m:fPr>
                          <m:ctrlPr>
                            <a:rPr lang="pt-BR" sz="2200" b="1" i="1">
                              <a:effectLst/>
                              <a:latin typeface="Cambria Math" panose="02040503050406030204" pitchFamily="18" charset="0"/>
                              <a:ea typeface="Calibri" panose="020F0502020204030204" pitchFamily="34" charset="0"/>
                            </a:rPr>
                          </m:ctrlPr>
                        </m:fPr>
                        <m:num>
                          <m:sSub>
                            <m:sSubPr>
                              <m:ctrlPr>
                                <a:rPr lang="pt-BR" sz="2200" b="1" i="1">
                                  <a:effectLst/>
                                  <a:latin typeface="Cambria Math" panose="02040503050406030204" pitchFamily="18" charset="0"/>
                                  <a:ea typeface="Calibri" panose="020F0502020204030204" pitchFamily="34" charset="0"/>
                                </a:rPr>
                              </m:ctrlPr>
                            </m:sSubPr>
                            <m:e>
                              <m:r>
                                <a:rPr lang="pt-BR" sz="2200" b="1" i="1">
                                  <a:effectLst/>
                                  <a:latin typeface="Cambria Math" panose="02040503050406030204" pitchFamily="18" charset="0"/>
                                  <a:ea typeface="Calibri" panose="020F0502020204030204" pitchFamily="34" charset="0"/>
                                </a:rPr>
                                <m:t>𝛍</m:t>
                              </m:r>
                            </m:e>
                            <m:sub>
                              <m:r>
                                <a:rPr lang="pt-BR" sz="2200" b="1" i="1">
                                  <a:effectLst/>
                                  <a:latin typeface="Cambria Math" panose="02040503050406030204" pitchFamily="18" charset="0"/>
                                  <a:ea typeface="Calibri" panose="020F0502020204030204" pitchFamily="34" charset="0"/>
                                </a:rPr>
                                <m:t>𝟎</m:t>
                              </m:r>
                            </m:sub>
                          </m:sSub>
                          <m:r>
                            <a:rPr lang="pt-BR" sz="2200" b="1">
                              <a:effectLst/>
                              <a:latin typeface="Cambria Math" panose="02040503050406030204" pitchFamily="18" charset="0"/>
                              <a:ea typeface="Calibri" panose="020F0502020204030204" pitchFamily="34" charset="0"/>
                            </a:rPr>
                            <m:t>∙</m:t>
                          </m:r>
                          <m:r>
                            <a:rPr lang="pt-BR" sz="2200" b="1" i="1">
                              <a:effectLst/>
                              <a:latin typeface="Cambria Math" panose="02040503050406030204" pitchFamily="18" charset="0"/>
                              <a:ea typeface="Calibri" panose="020F0502020204030204" pitchFamily="34" charset="0"/>
                            </a:rPr>
                            <m:t>𝐍</m:t>
                          </m:r>
                          <m:r>
                            <a:rPr lang="pt-BR" sz="2200" b="1">
                              <a:effectLst/>
                              <a:latin typeface="Cambria Math" panose="02040503050406030204" pitchFamily="18" charset="0"/>
                              <a:ea typeface="Calibri" panose="020F0502020204030204" pitchFamily="34" charset="0"/>
                            </a:rPr>
                            <m:t>∙</m:t>
                          </m:r>
                          <m:r>
                            <a:rPr lang="pt-BR" sz="2200" b="1" i="1">
                              <a:effectLst/>
                              <a:latin typeface="Cambria Math" panose="02040503050406030204" pitchFamily="18" charset="0"/>
                              <a:ea typeface="Calibri" panose="020F0502020204030204" pitchFamily="34" charset="0"/>
                            </a:rPr>
                            <m:t>𝐢</m:t>
                          </m:r>
                        </m:num>
                        <m:den>
                          <m:r>
                            <a:rPr lang="pt-BR" sz="2200" b="1" i="1">
                              <a:effectLst/>
                              <a:latin typeface="Cambria Math" panose="02040503050406030204" pitchFamily="18" charset="0"/>
                              <a:ea typeface="Calibri" panose="020F0502020204030204" pitchFamily="34" charset="0"/>
                            </a:rPr>
                            <m:t>𝐋</m:t>
                          </m:r>
                        </m:den>
                      </m:f>
                    </m:oMath>
                  </m:oMathPara>
                </a14:m>
                <a:endParaRPr lang="pt-BR" sz="2200" dirty="0">
                  <a:effectLst/>
                  <a:latin typeface="Arial Narrow" panose="020B0606020202030204" pitchFamily="34" charset="0"/>
                  <a:ea typeface="Calibri" panose="020F0502020204030204" pitchFamily="34" charset="0"/>
                </a:endParaRPr>
              </a:p>
              <a:p>
                <a:pPr indent="228600" algn="just"/>
                <a:endParaRPr lang="pt-BR" sz="2200" dirty="0">
                  <a:effectLst/>
                  <a:latin typeface="Cambria Math" panose="02040503050406030204" pitchFamily="18" charset="0"/>
                  <a:ea typeface="Calibri" panose="020F0502020204030204" pitchFamily="34" charset="0"/>
                </a:endParaRPr>
              </a:p>
              <a:p>
                <a:pPr indent="228600" algn="just"/>
                <a14:m>
                  <m:oMathPara xmlns:m="http://schemas.openxmlformats.org/officeDocument/2006/math">
                    <m:oMathParaPr>
                      <m:jc m:val="left"/>
                    </m:oMathParaPr>
                    <m:oMath xmlns:m="http://schemas.openxmlformats.org/officeDocument/2006/math">
                      <m:r>
                        <m:rPr>
                          <m:sty m:val="p"/>
                        </m:rPr>
                        <a:rPr lang="pt-BR" sz="2200">
                          <a:effectLst/>
                          <a:latin typeface="Cambria Math" panose="02040503050406030204" pitchFamily="18" charset="0"/>
                          <a:ea typeface="Calibri" panose="020F0502020204030204" pitchFamily="34" charset="0"/>
                        </a:rPr>
                        <m:t>B</m:t>
                      </m:r>
                      <m:r>
                        <a:rPr lang="pt-BR" sz="2200">
                          <a:effectLst/>
                          <a:latin typeface="Cambria Math" panose="02040503050406030204" pitchFamily="18" charset="0"/>
                          <a:ea typeface="Calibri" panose="020F0502020204030204" pitchFamily="34" charset="0"/>
                        </a:rPr>
                        <m:t>=</m:t>
                      </m:r>
                      <m:f>
                        <m:fPr>
                          <m:ctrlPr>
                            <a:rPr lang="pt-BR" sz="2200" i="1">
                              <a:effectLst/>
                              <a:latin typeface="Cambria Math" panose="02040503050406030204" pitchFamily="18" charset="0"/>
                              <a:ea typeface="Calibri" panose="020F0502020204030204" pitchFamily="34" charset="0"/>
                            </a:rPr>
                          </m:ctrlPr>
                        </m:fPr>
                        <m:num>
                          <m:r>
                            <a:rPr lang="pt-BR" sz="2200">
                              <a:effectLst/>
                              <a:latin typeface="Cambria Math" panose="02040503050406030204" pitchFamily="18" charset="0"/>
                              <a:ea typeface="Calibri" panose="020F0502020204030204" pitchFamily="34" charset="0"/>
                            </a:rPr>
                            <m:t>4</m:t>
                          </m:r>
                          <m:r>
                            <m:rPr>
                              <m:sty m:val="p"/>
                            </m:rPr>
                            <a:rPr lang="pt-BR" sz="2200">
                              <a:effectLst/>
                              <a:latin typeface="Cambria Math" panose="02040503050406030204" pitchFamily="18" charset="0"/>
                              <a:ea typeface="Calibri" panose="020F0502020204030204" pitchFamily="34" charset="0"/>
                            </a:rPr>
                            <m:t>π</m:t>
                          </m:r>
                          <m:r>
                            <a:rPr lang="pt-BR" sz="2200">
                              <a:effectLst/>
                              <a:latin typeface="Cambria Math" panose="02040503050406030204" pitchFamily="18" charset="0"/>
                              <a:ea typeface="Calibri" panose="020F0502020204030204" pitchFamily="34" charset="0"/>
                            </a:rPr>
                            <m:t>∙</m:t>
                          </m:r>
                          <m:sSup>
                            <m:sSupPr>
                              <m:ctrlPr>
                                <a:rPr lang="pt-BR" sz="2200" i="1">
                                  <a:effectLst/>
                                  <a:latin typeface="Cambria Math" panose="02040503050406030204" pitchFamily="18" charset="0"/>
                                  <a:ea typeface="Calibri" panose="020F0502020204030204" pitchFamily="34" charset="0"/>
                                </a:rPr>
                              </m:ctrlPr>
                            </m:sSupPr>
                            <m:e>
                              <m:r>
                                <a:rPr lang="pt-BR" sz="2200">
                                  <a:effectLst/>
                                  <a:latin typeface="Cambria Math" panose="02040503050406030204" pitchFamily="18" charset="0"/>
                                  <a:ea typeface="Calibri" panose="020F0502020204030204" pitchFamily="34" charset="0"/>
                                </a:rPr>
                                <m:t>10</m:t>
                              </m:r>
                            </m:e>
                            <m:sup>
                              <m:r>
                                <a:rPr lang="pt-BR" sz="2200" i="1">
                                  <a:effectLst/>
                                  <a:latin typeface="Cambria Math" panose="02040503050406030204" pitchFamily="18" charset="0"/>
                                  <a:ea typeface="Calibri" panose="020F0502020204030204" pitchFamily="34" charset="0"/>
                                </a:rPr>
                                <m:t>−</m:t>
                              </m:r>
                              <m:r>
                                <a:rPr lang="pt-BR" sz="2200">
                                  <a:effectLst/>
                                  <a:latin typeface="Cambria Math" panose="02040503050406030204" pitchFamily="18" charset="0"/>
                                  <a:ea typeface="Calibri" panose="020F0502020204030204" pitchFamily="34" charset="0"/>
                                </a:rPr>
                                <m:t>7</m:t>
                              </m:r>
                            </m:sup>
                          </m:sSup>
                          <m:r>
                            <a:rPr lang="pt-BR" sz="2200">
                              <a:effectLst/>
                              <a:latin typeface="Cambria Math" panose="02040503050406030204" pitchFamily="18" charset="0"/>
                              <a:ea typeface="Calibri" panose="020F0502020204030204" pitchFamily="34" charset="0"/>
                            </a:rPr>
                            <m:t>∙1000∙6</m:t>
                          </m:r>
                        </m:num>
                        <m:den>
                          <m:r>
                            <a:rPr lang="pt-BR" sz="2200">
                              <a:effectLst/>
                              <a:latin typeface="Cambria Math" panose="02040503050406030204" pitchFamily="18" charset="0"/>
                              <a:ea typeface="Calibri" panose="020F0502020204030204" pitchFamily="34" charset="0"/>
                            </a:rPr>
                            <m:t>200∙</m:t>
                          </m:r>
                          <m:sSup>
                            <m:sSupPr>
                              <m:ctrlPr>
                                <a:rPr lang="pt-BR" sz="2200" i="1">
                                  <a:effectLst/>
                                  <a:latin typeface="Cambria Math" panose="02040503050406030204" pitchFamily="18" charset="0"/>
                                  <a:ea typeface="Calibri" panose="020F0502020204030204" pitchFamily="34" charset="0"/>
                                </a:rPr>
                              </m:ctrlPr>
                            </m:sSupPr>
                            <m:e>
                              <m:r>
                                <a:rPr lang="pt-BR" sz="2200">
                                  <a:effectLst/>
                                  <a:latin typeface="Cambria Math" panose="02040503050406030204" pitchFamily="18" charset="0"/>
                                  <a:ea typeface="Calibri" panose="020F0502020204030204" pitchFamily="34" charset="0"/>
                                </a:rPr>
                                <m:t>10</m:t>
                              </m:r>
                            </m:e>
                            <m:sup>
                              <m:r>
                                <a:rPr lang="pt-BR" sz="2200" i="1">
                                  <a:effectLst/>
                                  <a:latin typeface="Cambria Math" panose="02040503050406030204" pitchFamily="18" charset="0"/>
                                  <a:ea typeface="Calibri" panose="020F0502020204030204" pitchFamily="34" charset="0"/>
                                </a:rPr>
                                <m:t>−</m:t>
                              </m:r>
                              <m:r>
                                <a:rPr lang="pt-BR" sz="2200">
                                  <a:effectLst/>
                                  <a:latin typeface="Cambria Math" panose="02040503050406030204" pitchFamily="18" charset="0"/>
                                  <a:ea typeface="Calibri" panose="020F0502020204030204" pitchFamily="34" charset="0"/>
                                </a:rPr>
                                <m:t>2</m:t>
                              </m:r>
                            </m:sup>
                          </m:sSup>
                        </m:den>
                      </m:f>
                    </m:oMath>
                  </m:oMathPara>
                </a14:m>
                <a:endParaRPr lang="pt-BR" sz="2200" dirty="0">
                  <a:effectLst/>
                  <a:latin typeface="Arial Narrow" panose="020B0606020202030204" pitchFamily="34" charset="0"/>
                  <a:ea typeface="Calibri" panose="020F0502020204030204" pitchFamily="34" charset="0"/>
                </a:endParaRPr>
              </a:p>
              <a:p>
                <a:pPr indent="228600" algn="just"/>
                <a14:m>
                  <m:oMathPara xmlns:m="http://schemas.openxmlformats.org/officeDocument/2006/math">
                    <m:oMathParaPr>
                      <m:jc m:val="right"/>
                    </m:oMathParaPr>
                    <m:oMath xmlns:m="http://schemas.openxmlformats.org/officeDocument/2006/math">
                      <m:r>
                        <m:rPr>
                          <m:sty m:val="p"/>
                        </m:rPr>
                        <a:rPr lang="pt-BR" sz="2200">
                          <a:effectLst/>
                          <a:latin typeface="Cambria Math" panose="02040503050406030204" pitchFamily="18" charset="0"/>
                          <a:ea typeface="Calibri" panose="020F0502020204030204" pitchFamily="34" charset="0"/>
                        </a:rPr>
                        <m:t>B</m:t>
                      </m:r>
                      <m:r>
                        <a:rPr lang="pt-BR" sz="2200">
                          <a:effectLst/>
                          <a:latin typeface="Cambria Math" panose="02040503050406030204" pitchFamily="18" charset="0"/>
                          <a:ea typeface="Calibri" panose="020F0502020204030204" pitchFamily="34" charset="0"/>
                        </a:rPr>
                        <m:t>=</m:t>
                      </m:r>
                      <m:f>
                        <m:fPr>
                          <m:ctrlPr>
                            <a:rPr lang="pt-BR" sz="2200" i="1">
                              <a:effectLst/>
                              <a:latin typeface="Cambria Math" panose="02040503050406030204" pitchFamily="18" charset="0"/>
                              <a:ea typeface="Calibri" panose="020F0502020204030204" pitchFamily="34" charset="0"/>
                            </a:rPr>
                          </m:ctrlPr>
                        </m:fPr>
                        <m:num>
                          <m:r>
                            <a:rPr lang="pt-BR" sz="2200">
                              <a:effectLst/>
                              <a:latin typeface="Cambria Math" panose="02040503050406030204" pitchFamily="18" charset="0"/>
                              <a:ea typeface="Calibri" panose="020F0502020204030204" pitchFamily="34" charset="0"/>
                            </a:rPr>
                            <m:t>4</m:t>
                          </m:r>
                          <m:r>
                            <m:rPr>
                              <m:sty m:val="p"/>
                            </m:rPr>
                            <a:rPr lang="pt-BR" sz="2200">
                              <a:effectLst/>
                              <a:latin typeface="Cambria Math" panose="02040503050406030204" pitchFamily="18" charset="0"/>
                              <a:ea typeface="Calibri" panose="020F0502020204030204" pitchFamily="34" charset="0"/>
                            </a:rPr>
                            <m:t>π</m:t>
                          </m:r>
                          <m:r>
                            <a:rPr lang="pt-BR" sz="2200">
                              <a:effectLst/>
                              <a:latin typeface="Cambria Math" panose="02040503050406030204" pitchFamily="18" charset="0"/>
                              <a:ea typeface="Calibri" panose="020F0502020204030204" pitchFamily="34" charset="0"/>
                            </a:rPr>
                            <m:t>∙</m:t>
                          </m:r>
                          <m:sSup>
                            <m:sSupPr>
                              <m:ctrlPr>
                                <a:rPr lang="pt-BR" sz="2200" i="1">
                                  <a:effectLst/>
                                  <a:latin typeface="Cambria Math" panose="02040503050406030204" pitchFamily="18" charset="0"/>
                                  <a:ea typeface="Calibri" panose="020F0502020204030204" pitchFamily="34" charset="0"/>
                                </a:rPr>
                              </m:ctrlPr>
                            </m:sSupPr>
                            <m:e>
                              <m:r>
                                <a:rPr lang="pt-BR" sz="2200">
                                  <a:effectLst/>
                                  <a:latin typeface="Cambria Math" panose="02040503050406030204" pitchFamily="18" charset="0"/>
                                  <a:ea typeface="Calibri" panose="020F0502020204030204" pitchFamily="34" charset="0"/>
                                </a:rPr>
                                <m:t>10</m:t>
                              </m:r>
                            </m:e>
                            <m:sup>
                              <m:r>
                                <a:rPr lang="pt-BR" sz="2200" i="1">
                                  <a:effectLst/>
                                  <a:latin typeface="Cambria Math" panose="02040503050406030204" pitchFamily="18" charset="0"/>
                                  <a:ea typeface="Calibri" panose="020F0502020204030204" pitchFamily="34" charset="0"/>
                                </a:rPr>
                                <m:t>−</m:t>
                              </m:r>
                              <m:r>
                                <a:rPr lang="pt-BR" sz="2200">
                                  <a:effectLst/>
                                  <a:latin typeface="Cambria Math" panose="02040503050406030204" pitchFamily="18" charset="0"/>
                                  <a:ea typeface="Calibri" panose="020F0502020204030204" pitchFamily="34" charset="0"/>
                                </a:rPr>
                                <m:t>7</m:t>
                              </m:r>
                            </m:sup>
                          </m:sSup>
                          <m:r>
                            <a:rPr lang="pt-BR" sz="2200">
                              <a:effectLst/>
                              <a:latin typeface="Cambria Math" panose="02040503050406030204" pitchFamily="18" charset="0"/>
                              <a:ea typeface="Calibri" panose="020F0502020204030204" pitchFamily="34" charset="0"/>
                            </a:rPr>
                            <m:t>∙5∙6</m:t>
                          </m:r>
                        </m:num>
                        <m:den>
                          <m:sSup>
                            <m:sSupPr>
                              <m:ctrlPr>
                                <a:rPr lang="pt-BR" sz="2200" i="1">
                                  <a:effectLst/>
                                  <a:latin typeface="Cambria Math" panose="02040503050406030204" pitchFamily="18" charset="0"/>
                                  <a:ea typeface="Calibri" panose="020F0502020204030204" pitchFamily="34" charset="0"/>
                                </a:rPr>
                              </m:ctrlPr>
                            </m:sSupPr>
                            <m:e>
                              <m:r>
                                <a:rPr lang="pt-BR" sz="2200">
                                  <a:effectLst/>
                                  <a:latin typeface="Cambria Math" panose="02040503050406030204" pitchFamily="18" charset="0"/>
                                  <a:ea typeface="Calibri" panose="020F0502020204030204" pitchFamily="34" charset="0"/>
                                </a:rPr>
                                <m:t>10</m:t>
                              </m:r>
                            </m:e>
                            <m:sup>
                              <m:r>
                                <a:rPr lang="pt-BR" sz="2200" i="1">
                                  <a:effectLst/>
                                  <a:latin typeface="Cambria Math" panose="02040503050406030204" pitchFamily="18" charset="0"/>
                                  <a:ea typeface="Calibri" panose="020F0502020204030204" pitchFamily="34" charset="0"/>
                                </a:rPr>
                                <m:t>−</m:t>
                              </m:r>
                              <m:r>
                                <a:rPr lang="pt-BR" sz="2200">
                                  <a:effectLst/>
                                  <a:latin typeface="Cambria Math" panose="02040503050406030204" pitchFamily="18" charset="0"/>
                                  <a:ea typeface="Calibri" panose="020F0502020204030204" pitchFamily="34" charset="0"/>
                                </a:rPr>
                                <m:t>2</m:t>
                              </m:r>
                            </m:sup>
                          </m:sSup>
                        </m:den>
                      </m:f>
                    </m:oMath>
                  </m:oMathPara>
                </a14:m>
                <a:endParaRPr lang="pt-BR" sz="2200" dirty="0">
                  <a:effectLst/>
                  <a:latin typeface="Arial Narrow" panose="020B0606020202030204" pitchFamily="34" charset="0"/>
                  <a:ea typeface="Calibri" panose="020F0502020204030204" pitchFamily="34" charset="0"/>
                </a:endParaRPr>
              </a:p>
              <a:p>
                <a:pPr marL="228600" indent="228600" algn="just"/>
                <a:r>
                  <a:rPr lang="pt-BR" sz="2200" dirty="0">
                    <a:effectLst/>
                    <a:latin typeface="Arial Narrow" panose="020B0606020202030204" pitchFamily="34" charset="0"/>
                    <a:ea typeface="Calibri" panose="020F0502020204030204" pitchFamily="34" charset="0"/>
                  </a:rPr>
                  <a:t> </a:t>
                </a:r>
              </a:p>
              <a:p>
                <a:pPr indent="228600" algn="just"/>
                <a14:m>
                  <m:oMathPara xmlns:m="http://schemas.openxmlformats.org/officeDocument/2006/math">
                    <m:oMathParaPr>
                      <m:jc m:val="left"/>
                    </m:oMathParaPr>
                    <m:oMath xmlns:m="http://schemas.openxmlformats.org/officeDocument/2006/math">
                      <m:r>
                        <m:rPr>
                          <m:sty m:val="p"/>
                        </m:rPr>
                        <a:rPr lang="pt-BR" sz="2200">
                          <a:effectLst/>
                          <a:latin typeface="Cambria Math" panose="02040503050406030204" pitchFamily="18" charset="0"/>
                          <a:ea typeface="Calibri" panose="020F0502020204030204" pitchFamily="34" charset="0"/>
                        </a:rPr>
                        <m:t>B</m:t>
                      </m:r>
                      <m:r>
                        <a:rPr lang="pt-BR" sz="2200">
                          <a:effectLst/>
                          <a:latin typeface="Cambria Math" panose="02040503050406030204" pitchFamily="18" charset="0"/>
                          <a:ea typeface="Calibri" panose="020F0502020204030204" pitchFamily="34" charset="0"/>
                        </a:rPr>
                        <m:t>=120</m:t>
                      </m:r>
                      <m:r>
                        <m:rPr>
                          <m:sty m:val="p"/>
                        </m:rPr>
                        <a:rPr lang="pt-BR" sz="2200">
                          <a:effectLst/>
                          <a:latin typeface="Cambria Math" panose="02040503050406030204" pitchFamily="18" charset="0"/>
                          <a:ea typeface="Calibri" panose="020F0502020204030204" pitchFamily="34" charset="0"/>
                        </a:rPr>
                        <m:t>π</m:t>
                      </m:r>
                      <m:r>
                        <a:rPr lang="pt-BR" sz="2200">
                          <a:effectLst/>
                          <a:latin typeface="Cambria Math" panose="02040503050406030204" pitchFamily="18" charset="0"/>
                          <a:ea typeface="Calibri" panose="020F0502020204030204" pitchFamily="34" charset="0"/>
                        </a:rPr>
                        <m:t>∙</m:t>
                      </m:r>
                      <m:sSup>
                        <m:sSupPr>
                          <m:ctrlPr>
                            <a:rPr lang="pt-BR" sz="2200" i="1">
                              <a:effectLst/>
                              <a:latin typeface="Cambria Math" panose="02040503050406030204" pitchFamily="18" charset="0"/>
                              <a:ea typeface="Calibri" panose="020F0502020204030204" pitchFamily="34" charset="0"/>
                            </a:rPr>
                          </m:ctrlPr>
                        </m:sSupPr>
                        <m:e>
                          <m:r>
                            <a:rPr lang="pt-BR" sz="2200">
                              <a:effectLst/>
                              <a:latin typeface="Cambria Math" panose="02040503050406030204" pitchFamily="18" charset="0"/>
                              <a:ea typeface="Calibri" panose="020F0502020204030204" pitchFamily="34" charset="0"/>
                            </a:rPr>
                            <m:t>10</m:t>
                          </m:r>
                        </m:e>
                        <m:sup>
                          <m:r>
                            <a:rPr lang="pt-BR" sz="2200" i="1">
                              <a:effectLst/>
                              <a:latin typeface="Cambria Math" panose="02040503050406030204" pitchFamily="18" charset="0"/>
                              <a:ea typeface="Calibri" panose="020F0502020204030204" pitchFamily="34" charset="0"/>
                            </a:rPr>
                            <m:t>−</m:t>
                          </m:r>
                          <m:r>
                            <a:rPr lang="pt-BR" sz="2200">
                              <a:effectLst/>
                              <a:latin typeface="Cambria Math" panose="02040503050406030204" pitchFamily="18" charset="0"/>
                              <a:ea typeface="Calibri" panose="020F0502020204030204" pitchFamily="34" charset="0"/>
                            </a:rPr>
                            <m:t>7</m:t>
                          </m:r>
                          <m:r>
                            <a:rPr lang="pt-BR" sz="2200" i="1">
                              <a:effectLst/>
                              <a:latin typeface="Cambria Math" panose="02040503050406030204" pitchFamily="18" charset="0"/>
                              <a:ea typeface="Calibri" panose="020F0502020204030204" pitchFamily="34" charset="0"/>
                            </a:rPr>
                            <m:t>−</m:t>
                          </m:r>
                          <m:r>
                            <a:rPr lang="pt-BR" sz="2200">
                              <a:effectLst/>
                              <a:latin typeface="Cambria Math" panose="02040503050406030204" pitchFamily="18" charset="0"/>
                              <a:ea typeface="Calibri" panose="020F0502020204030204" pitchFamily="34" charset="0"/>
                            </a:rPr>
                            <m:t>(</m:t>
                          </m:r>
                          <m:r>
                            <a:rPr lang="pt-BR" sz="2200" i="1">
                              <a:effectLst/>
                              <a:latin typeface="Cambria Math" panose="02040503050406030204" pitchFamily="18" charset="0"/>
                              <a:ea typeface="Calibri" panose="020F0502020204030204" pitchFamily="34" charset="0"/>
                            </a:rPr>
                            <m:t>−</m:t>
                          </m:r>
                          <m:r>
                            <a:rPr lang="pt-BR" sz="2200">
                              <a:effectLst/>
                              <a:latin typeface="Cambria Math" panose="02040503050406030204" pitchFamily="18" charset="0"/>
                              <a:ea typeface="Calibri" panose="020F0502020204030204" pitchFamily="34" charset="0"/>
                            </a:rPr>
                            <m:t>2)</m:t>
                          </m:r>
                        </m:sup>
                      </m:sSup>
                    </m:oMath>
                  </m:oMathPara>
                </a14:m>
                <a:endParaRPr lang="pt-BR" sz="2200" dirty="0">
                  <a:effectLst/>
                  <a:latin typeface="Arial Narrow" panose="020B0606020202030204" pitchFamily="34" charset="0"/>
                  <a:ea typeface="Calibri" panose="020F0502020204030204" pitchFamily="34" charset="0"/>
                </a:endParaRPr>
              </a:p>
              <a:p>
                <a:pPr indent="228600" algn="just"/>
                <a14:m>
                  <m:oMathPara xmlns:m="http://schemas.openxmlformats.org/officeDocument/2006/math">
                    <m:oMathParaPr>
                      <m:jc m:val="right"/>
                    </m:oMathParaPr>
                    <m:oMath xmlns:m="http://schemas.openxmlformats.org/officeDocument/2006/math">
                      <m:r>
                        <m:rPr>
                          <m:sty m:val="p"/>
                        </m:rPr>
                        <a:rPr lang="pt-BR" sz="2200">
                          <a:effectLst/>
                          <a:latin typeface="Cambria Math" panose="02040503050406030204" pitchFamily="18" charset="0"/>
                          <a:ea typeface="Calibri" panose="020F0502020204030204" pitchFamily="34" charset="0"/>
                        </a:rPr>
                        <m:t>B</m:t>
                      </m:r>
                      <m:r>
                        <a:rPr lang="pt-BR" sz="2200">
                          <a:effectLst/>
                          <a:latin typeface="Cambria Math" panose="02040503050406030204" pitchFamily="18" charset="0"/>
                          <a:ea typeface="Calibri" panose="020F0502020204030204" pitchFamily="34" charset="0"/>
                        </a:rPr>
                        <m:t>=120</m:t>
                      </m:r>
                      <m:r>
                        <m:rPr>
                          <m:sty m:val="p"/>
                        </m:rPr>
                        <a:rPr lang="pt-BR" sz="2200">
                          <a:effectLst/>
                          <a:latin typeface="Cambria Math" panose="02040503050406030204" pitchFamily="18" charset="0"/>
                          <a:ea typeface="Calibri" panose="020F0502020204030204" pitchFamily="34" charset="0"/>
                        </a:rPr>
                        <m:t>π</m:t>
                      </m:r>
                      <m:r>
                        <a:rPr lang="pt-BR" sz="2200">
                          <a:effectLst/>
                          <a:latin typeface="Cambria Math" panose="02040503050406030204" pitchFamily="18" charset="0"/>
                          <a:ea typeface="Calibri" panose="020F0502020204030204" pitchFamily="34" charset="0"/>
                        </a:rPr>
                        <m:t>∙</m:t>
                      </m:r>
                      <m:sSup>
                        <m:sSupPr>
                          <m:ctrlPr>
                            <a:rPr lang="pt-BR" sz="2200" i="1">
                              <a:effectLst/>
                              <a:latin typeface="Cambria Math" panose="02040503050406030204" pitchFamily="18" charset="0"/>
                              <a:ea typeface="Calibri" panose="020F0502020204030204" pitchFamily="34" charset="0"/>
                            </a:rPr>
                          </m:ctrlPr>
                        </m:sSupPr>
                        <m:e>
                          <m:r>
                            <a:rPr lang="pt-BR" sz="2200">
                              <a:effectLst/>
                              <a:latin typeface="Cambria Math" panose="02040503050406030204" pitchFamily="18" charset="0"/>
                              <a:ea typeface="Calibri" panose="020F0502020204030204" pitchFamily="34" charset="0"/>
                            </a:rPr>
                            <m:t>10</m:t>
                          </m:r>
                        </m:e>
                        <m:sup>
                          <m:r>
                            <a:rPr lang="pt-BR" sz="2200" i="1">
                              <a:effectLst/>
                              <a:latin typeface="Cambria Math" panose="02040503050406030204" pitchFamily="18" charset="0"/>
                              <a:ea typeface="Calibri" panose="020F0502020204030204" pitchFamily="34" charset="0"/>
                            </a:rPr>
                            <m:t>−</m:t>
                          </m:r>
                          <m:r>
                            <a:rPr lang="pt-BR" sz="2200">
                              <a:effectLst/>
                              <a:latin typeface="Cambria Math" panose="02040503050406030204" pitchFamily="18" charset="0"/>
                              <a:ea typeface="Calibri" panose="020F0502020204030204" pitchFamily="34" charset="0"/>
                            </a:rPr>
                            <m:t>7+2</m:t>
                          </m:r>
                        </m:sup>
                      </m:sSup>
                    </m:oMath>
                  </m:oMathPara>
                </a14:m>
                <a:endParaRPr lang="pt-BR" sz="2200" dirty="0">
                  <a:effectLst/>
                  <a:latin typeface="Arial Narrow" panose="020B0606020202030204" pitchFamily="34" charset="0"/>
                  <a:ea typeface="Calibri" panose="020F0502020204030204" pitchFamily="34" charset="0"/>
                </a:endParaRPr>
              </a:p>
              <a:p>
                <a:pPr indent="228600" algn="just"/>
                <a:endParaRPr lang="pt-BR" sz="2200" dirty="0">
                  <a:effectLst/>
                  <a:latin typeface="Arial Narrow" panose="020B0606020202030204" pitchFamily="34" charset="0"/>
                  <a:ea typeface="Calibri" panose="020F0502020204030204" pitchFamily="34" charset="0"/>
                </a:endParaRPr>
              </a:p>
              <a:p>
                <a:pPr indent="228600" algn="just"/>
                <a14:m>
                  <m:oMathPara xmlns:m="http://schemas.openxmlformats.org/officeDocument/2006/math">
                    <m:oMathParaPr>
                      <m:jc m:val="left"/>
                    </m:oMathParaPr>
                    <m:oMath xmlns:m="http://schemas.openxmlformats.org/officeDocument/2006/math">
                      <m:r>
                        <m:rPr>
                          <m:sty m:val="p"/>
                        </m:rPr>
                        <a:rPr lang="pt-BR" sz="2200">
                          <a:effectLst/>
                          <a:latin typeface="Cambria Math" panose="02040503050406030204" pitchFamily="18" charset="0"/>
                          <a:ea typeface="Calibri" panose="020F0502020204030204" pitchFamily="34" charset="0"/>
                        </a:rPr>
                        <m:t>B</m:t>
                      </m:r>
                      <m:r>
                        <a:rPr lang="pt-BR" sz="2200">
                          <a:effectLst/>
                          <a:latin typeface="Cambria Math" panose="02040503050406030204" pitchFamily="18" charset="0"/>
                          <a:ea typeface="Calibri" panose="020F0502020204030204" pitchFamily="34" charset="0"/>
                        </a:rPr>
                        <m:t>=120</m:t>
                      </m:r>
                      <m:r>
                        <m:rPr>
                          <m:sty m:val="p"/>
                        </m:rPr>
                        <a:rPr lang="pt-BR" sz="2200">
                          <a:effectLst/>
                          <a:latin typeface="Cambria Math" panose="02040503050406030204" pitchFamily="18" charset="0"/>
                          <a:ea typeface="Calibri" panose="020F0502020204030204" pitchFamily="34" charset="0"/>
                        </a:rPr>
                        <m:t>π</m:t>
                      </m:r>
                      <m:r>
                        <a:rPr lang="pt-BR" sz="2200">
                          <a:effectLst/>
                          <a:latin typeface="Cambria Math" panose="02040503050406030204" pitchFamily="18" charset="0"/>
                          <a:ea typeface="Calibri" panose="020F0502020204030204" pitchFamily="34" charset="0"/>
                        </a:rPr>
                        <m:t>∙</m:t>
                      </m:r>
                      <m:sSup>
                        <m:sSupPr>
                          <m:ctrlPr>
                            <a:rPr lang="pt-BR" sz="2200" i="1">
                              <a:effectLst/>
                              <a:latin typeface="Cambria Math" panose="02040503050406030204" pitchFamily="18" charset="0"/>
                              <a:ea typeface="Calibri" panose="020F0502020204030204" pitchFamily="34" charset="0"/>
                            </a:rPr>
                          </m:ctrlPr>
                        </m:sSupPr>
                        <m:e>
                          <m:r>
                            <a:rPr lang="pt-BR" sz="2200">
                              <a:effectLst/>
                              <a:latin typeface="Cambria Math" panose="02040503050406030204" pitchFamily="18" charset="0"/>
                              <a:ea typeface="Calibri" panose="020F0502020204030204" pitchFamily="34" charset="0"/>
                            </a:rPr>
                            <m:t>10</m:t>
                          </m:r>
                        </m:e>
                        <m:sup>
                          <m:r>
                            <a:rPr lang="pt-BR" sz="2200" i="1">
                              <a:effectLst/>
                              <a:latin typeface="Cambria Math" panose="02040503050406030204" pitchFamily="18" charset="0"/>
                              <a:ea typeface="Calibri" panose="020F0502020204030204" pitchFamily="34" charset="0"/>
                            </a:rPr>
                            <m:t>−</m:t>
                          </m:r>
                          <m:r>
                            <a:rPr lang="pt-BR" sz="2200">
                              <a:effectLst/>
                              <a:latin typeface="Cambria Math" panose="02040503050406030204" pitchFamily="18" charset="0"/>
                              <a:ea typeface="Calibri" panose="020F0502020204030204" pitchFamily="34" charset="0"/>
                            </a:rPr>
                            <m:t>5</m:t>
                          </m:r>
                        </m:sup>
                      </m:sSup>
                    </m:oMath>
                  </m:oMathPara>
                </a14:m>
                <a:endParaRPr lang="pt-BR" sz="2200" dirty="0">
                  <a:effectLst/>
                  <a:latin typeface="Arial Narrow" panose="020B0606020202030204" pitchFamily="34" charset="0"/>
                  <a:ea typeface="Calibri" panose="020F0502020204030204" pitchFamily="34" charset="0"/>
                </a:endParaRPr>
              </a:p>
              <a:p>
                <a:pPr indent="228600" algn="just"/>
                <a14:m>
                  <m:oMathPara xmlns:m="http://schemas.openxmlformats.org/officeDocument/2006/math">
                    <m:oMathParaPr>
                      <m:jc m:val="right"/>
                    </m:oMathParaPr>
                    <m:oMath xmlns:m="http://schemas.openxmlformats.org/officeDocument/2006/math">
                      <m:r>
                        <m:rPr>
                          <m:sty m:val="p"/>
                        </m:rPr>
                        <a:rPr lang="pt-BR" sz="2200">
                          <a:effectLst/>
                          <a:latin typeface="Cambria Math" panose="02040503050406030204" pitchFamily="18" charset="0"/>
                          <a:ea typeface="Calibri" panose="020F0502020204030204" pitchFamily="34" charset="0"/>
                        </a:rPr>
                        <m:t>B</m:t>
                      </m:r>
                      <m:r>
                        <a:rPr lang="pt-BR" sz="2200">
                          <a:effectLst/>
                          <a:latin typeface="Cambria Math" panose="02040503050406030204" pitchFamily="18" charset="0"/>
                          <a:ea typeface="Calibri" panose="020F0502020204030204" pitchFamily="34" charset="0"/>
                        </a:rPr>
                        <m:t>=1,20</m:t>
                      </m:r>
                      <m:r>
                        <m:rPr>
                          <m:sty m:val="p"/>
                        </m:rPr>
                        <a:rPr lang="pt-BR" sz="2200">
                          <a:effectLst/>
                          <a:latin typeface="Cambria Math" panose="02040503050406030204" pitchFamily="18" charset="0"/>
                          <a:ea typeface="Calibri" panose="020F0502020204030204" pitchFamily="34" charset="0"/>
                        </a:rPr>
                        <m:t>π</m:t>
                      </m:r>
                      <m:r>
                        <a:rPr lang="pt-BR" sz="2200">
                          <a:effectLst/>
                          <a:latin typeface="Cambria Math" panose="02040503050406030204" pitchFamily="18" charset="0"/>
                          <a:ea typeface="Calibri" panose="020F0502020204030204" pitchFamily="34" charset="0"/>
                        </a:rPr>
                        <m:t>∙</m:t>
                      </m:r>
                      <m:sSup>
                        <m:sSupPr>
                          <m:ctrlPr>
                            <a:rPr lang="pt-BR" sz="2200" i="1">
                              <a:effectLst/>
                              <a:latin typeface="Cambria Math" panose="02040503050406030204" pitchFamily="18" charset="0"/>
                              <a:ea typeface="Calibri" panose="020F0502020204030204" pitchFamily="34" charset="0"/>
                            </a:rPr>
                          </m:ctrlPr>
                        </m:sSupPr>
                        <m:e>
                          <m:r>
                            <a:rPr lang="pt-BR" sz="2200">
                              <a:effectLst/>
                              <a:latin typeface="Cambria Math" panose="02040503050406030204" pitchFamily="18" charset="0"/>
                              <a:ea typeface="Calibri" panose="020F0502020204030204" pitchFamily="34" charset="0"/>
                            </a:rPr>
                            <m:t>10</m:t>
                          </m:r>
                        </m:e>
                        <m:sup>
                          <m:r>
                            <a:rPr lang="pt-BR" sz="2200" i="1">
                              <a:effectLst/>
                              <a:latin typeface="Cambria Math" panose="02040503050406030204" pitchFamily="18" charset="0"/>
                              <a:ea typeface="Calibri" panose="020F0502020204030204" pitchFamily="34" charset="0"/>
                            </a:rPr>
                            <m:t>−</m:t>
                          </m:r>
                          <m:r>
                            <a:rPr lang="pt-BR" sz="2200">
                              <a:effectLst/>
                              <a:latin typeface="Cambria Math" panose="02040503050406030204" pitchFamily="18" charset="0"/>
                              <a:ea typeface="Calibri" panose="020F0502020204030204" pitchFamily="34" charset="0"/>
                            </a:rPr>
                            <m:t>5+2</m:t>
                          </m:r>
                        </m:sup>
                      </m:sSup>
                    </m:oMath>
                  </m:oMathPara>
                </a14:m>
                <a:endParaRPr lang="pt-BR" sz="2200" dirty="0">
                  <a:effectLst/>
                  <a:latin typeface="Arial Narrow" panose="020B0606020202030204" pitchFamily="34" charset="0"/>
                  <a:ea typeface="Calibri" panose="020F0502020204030204" pitchFamily="34" charset="0"/>
                </a:endParaRPr>
              </a:p>
              <a:p>
                <a:pPr indent="228600" algn="just"/>
                <a:endParaRPr lang="pt-BR" sz="2200" dirty="0">
                  <a:effectLst/>
                  <a:latin typeface="Arial Narrow" panose="020B0606020202030204" pitchFamily="34" charset="0"/>
                  <a:ea typeface="Calibri" panose="020F0502020204030204" pitchFamily="34" charset="0"/>
                </a:endParaRPr>
              </a:p>
              <a:p>
                <a:pPr indent="228600" algn="just"/>
                <a14:m>
                  <m:oMathPara xmlns:m="http://schemas.openxmlformats.org/officeDocument/2006/math">
                    <m:oMathParaPr>
                      <m:jc m:val="centerGroup"/>
                    </m:oMathParaPr>
                    <m:oMath xmlns:m="http://schemas.openxmlformats.org/officeDocument/2006/math">
                      <m:r>
                        <m:rPr>
                          <m:sty m:val="p"/>
                        </m:rPr>
                        <a:rPr lang="pt-BR" sz="2200">
                          <a:effectLst/>
                          <a:latin typeface="Cambria Math" panose="02040503050406030204" pitchFamily="18" charset="0"/>
                          <a:ea typeface="Calibri" panose="020F0502020204030204" pitchFamily="34" charset="0"/>
                        </a:rPr>
                        <m:t>B</m:t>
                      </m:r>
                      <m:r>
                        <a:rPr lang="pt-BR" sz="2200">
                          <a:effectLst/>
                          <a:latin typeface="Cambria Math" panose="02040503050406030204" pitchFamily="18" charset="0"/>
                          <a:ea typeface="Calibri" panose="020F0502020204030204" pitchFamily="34" charset="0"/>
                        </a:rPr>
                        <m:t>=1,20</m:t>
                      </m:r>
                      <m:r>
                        <m:rPr>
                          <m:sty m:val="p"/>
                        </m:rPr>
                        <a:rPr lang="pt-BR" sz="2200">
                          <a:effectLst/>
                          <a:latin typeface="Cambria Math" panose="02040503050406030204" pitchFamily="18" charset="0"/>
                          <a:ea typeface="Calibri" panose="020F0502020204030204" pitchFamily="34" charset="0"/>
                        </a:rPr>
                        <m:t>π</m:t>
                      </m:r>
                      <m:r>
                        <a:rPr lang="pt-BR" sz="2200">
                          <a:effectLst/>
                          <a:latin typeface="Cambria Math" panose="02040503050406030204" pitchFamily="18" charset="0"/>
                          <a:ea typeface="Calibri" panose="020F0502020204030204" pitchFamily="34" charset="0"/>
                        </a:rPr>
                        <m:t>∙</m:t>
                      </m:r>
                      <m:sSup>
                        <m:sSupPr>
                          <m:ctrlPr>
                            <a:rPr lang="pt-BR" sz="2200" i="1">
                              <a:effectLst/>
                              <a:latin typeface="Cambria Math" panose="02040503050406030204" pitchFamily="18" charset="0"/>
                              <a:ea typeface="Calibri" panose="020F0502020204030204" pitchFamily="34" charset="0"/>
                            </a:rPr>
                          </m:ctrlPr>
                        </m:sSupPr>
                        <m:e>
                          <m:r>
                            <a:rPr lang="pt-BR" sz="2200">
                              <a:effectLst/>
                              <a:latin typeface="Cambria Math" panose="02040503050406030204" pitchFamily="18" charset="0"/>
                              <a:ea typeface="Calibri" panose="020F0502020204030204" pitchFamily="34" charset="0"/>
                            </a:rPr>
                            <m:t>10</m:t>
                          </m:r>
                        </m:e>
                        <m:sup>
                          <m:r>
                            <a:rPr lang="pt-BR" sz="2200" i="1">
                              <a:effectLst/>
                              <a:latin typeface="Cambria Math" panose="02040503050406030204" pitchFamily="18" charset="0"/>
                              <a:ea typeface="Calibri" panose="020F0502020204030204" pitchFamily="34" charset="0"/>
                            </a:rPr>
                            <m:t>−</m:t>
                          </m:r>
                          <m:r>
                            <a:rPr lang="pt-BR" sz="2200">
                              <a:effectLst/>
                              <a:latin typeface="Cambria Math" panose="02040503050406030204" pitchFamily="18" charset="0"/>
                              <a:ea typeface="Calibri" panose="020F0502020204030204" pitchFamily="34" charset="0"/>
                            </a:rPr>
                            <m:t>3</m:t>
                          </m:r>
                        </m:sup>
                      </m:sSup>
                      <m:r>
                        <m:rPr>
                          <m:sty m:val="p"/>
                        </m:rPr>
                        <a:rPr lang="pt-BR" sz="2200">
                          <a:effectLst/>
                          <a:latin typeface="Cambria Math" panose="02040503050406030204" pitchFamily="18" charset="0"/>
                          <a:ea typeface="Calibri" panose="020F0502020204030204" pitchFamily="34" charset="0"/>
                        </a:rPr>
                        <m:t>T</m:t>
                      </m:r>
                    </m:oMath>
                  </m:oMathPara>
                </a14:m>
                <a:endParaRPr lang="pt-BR" sz="2200" dirty="0">
                  <a:effectLst/>
                  <a:latin typeface="Arial Narrow" panose="020B0606020202030204" pitchFamily="34" charset="0"/>
                  <a:ea typeface="Calibri" panose="020F0502020204030204" pitchFamily="34" charset="0"/>
                </a:endParaRPr>
              </a:p>
            </p:txBody>
          </p:sp>
        </mc:Choice>
        <mc:Fallback xmlns="">
          <p:sp>
            <p:nvSpPr>
              <p:cNvPr id="2" name="CaixaDeTexto 1">
                <a:extLst>
                  <a:ext uri="{FF2B5EF4-FFF2-40B4-BE49-F238E27FC236}">
                    <a16:creationId xmlns:a16="http://schemas.microsoft.com/office/drawing/2014/main" id="{62168DF6-92A2-CFD3-5507-0DDECE0D5C28}"/>
                  </a:ext>
                </a:extLst>
              </p:cNvPr>
              <p:cNvSpPr txBox="1">
                <a:spLocks noRot="1" noChangeAspect="1" noMove="1" noResize="1" noEditPoints="1" noAdjustHandles="1" noChangeArrowheads="1" noChangeShapeType="1" noTextEdit="1"/>
              </p:cNvSpPr>
              <p:nvPr/>
            </p:nvSpPr>
            <p:spPr>
              <a:xfrm>
                <a:off x="6293008" y="621100"/>
                <a:ext cx="5692588" cy="5643468"/>
              </a:xfrm>
              <a:prstGeom prst="rect">
                <a:avLst/>
              </a:prstGeom>
              <a:blipFill>
                <a:blip r:embed="rId3"/>
                <a:stretch>
                  <a:fillRect l="-107" t="-648"/>
                </a:stretch>
              </a:blipFill>
            </p:spPr>
            <p:txBody>
              <a:bodyPr/>
              <a:lstStyle/>
              <a:p>
                <a:r>
                  <a:rPr lang="pt-BR">
                    <a:noFill/>
                  </a:rPr>
                  <a:t> </a:t>
                </a:r>
              </a:p>
            </p:txBody>
          </p:sp>
        </mc:Fallback>
      </mc:AlternateContent>
      <p:cxnSp>
        <p:nvCxnSpPr>
          <p:cNvPr id="15" name="Conector: Angulado 14">
            <a:extLst>
              <a:ext uri="{FF2B5EF4-FFF2-40B4-BE49-F238E27FC236}">
                <a16:creationId xmlns:a16="http://schemas.microsoft.com/office/drawing/2014/main" id="{75657857-D52C-2566-1D49-096534551292}"/>
              </a:ext>
            </a:extLst>
          </p:cNvPr>
          <p:cNvCxnSpPr>
            <a:cxnSpLocks/>
          </p:cNvCxnSpPr>
          <p:nvPr/>
        </p:nvCxnSpPr>
        <p:spPr>
          <a:xfrm>
            <a:off x="8901739" y="2689450"/>
            <a:ext cx="475126" cy="421338"/>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Conector: Angulado 16">
            <a:extLst>
              <a:ext uri="{FF2B5EF4-FFF2-40B4-BE49-F238E27FC236}">
                <a16:creationId xmlns:a16="http://schemas.microsoft.com/office/drawing/2014/main" id="{16917CC4-D68F-EEFA-F83F-A4EA0ED82A98}"/>
              </a:ext>
            </a:extLst>
          </p:cNvPr>
          <p:cNvCxnSpPr>
            <a:cxnSpLocks/>
          </p:cNvCxnSpPr>
          <p:nvPr/>
        </p:nvCxnSpPr>
        <p:spPr>
          <a:xfrm>
            <a:off x="8570259" y="4984376"/>
            <a:ext cx="949826" cy="405431"/>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 name="Conector: Angulado 17">
            <a:extLst>
              <a:ext uri="{FF2B5EF4-FFF2-40B4-BE49-F238E27FC236}">
                <a16:creationId xmlns:a16="http://schemas.microsoft.com/office/drawing/2014/main" id="{89F0B29B-26DE-26EC-4B78-6FCCEB5F81F8}"/>
              </a:ext>
            </a:extLst>
          </p:cNvPr>
          <p:cNvCxnSpPr>
            <a:cxnSpLocks/>
          </p:cNvCxnSpPr>
          <p:nvPr/>
        </p:nvCxnSpPr>
        <p:spPr>
          <a:xfrm>
            <a:off x="9044959" y="3961578"/>
            <a:ext cx="475126" cy="421338"/>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2005708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9E5A8E-37F6-CA8D-9A13-E06721342F2D}"/>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5CA8862F-511D-ED70-8166-EAC9472941E4}"/>
              </a:ext>
            </a:extLst>
          </p:cNvPr>
          <p:cNvSpPr txBox="1"/>
          <p:nvPr/>
        </p:nvSpPr>
        <p:spPr>
          <a:xfrm>
            <a:off x="0" y="783976"/>
            <a:ext cx="6096000" cy="1107996"/>
          </a:xfrm>
          <a:prstGeom prst="rect">
            <a:avLst/>
          </a:prstGeom>
          <a:noFill/>
        </p:spPr>
        <p:txBody>
          <a:bodyPr wrap="square">
            <a:spAutoFit/>
          </a:bodyPr>
          <a:lstStyle/>
          <a:p>
            <a:pPr indent="228600"/>
            <a:r>
              <a:rPr lang="pt-BR" sz="2200" dirty="0">
                <a:effectLst/>
                <a:latin typeface="Arial Narrow" panose="020B0606020202030204" pitchFamily="34" charset="0"/>
                <a:ea typeface="Calibri" panose="020F0502020204030204" pitchFamily="34" charset="0"/>
              </a:rPr>
              <a:t>Estudante, o modelo a seguir apresenta a regra da mão direita:</a:t>
            </a:r>
          </a:p>
          <a:p>
            <a:pPr indent="228600"/>
            <a:r>
              <a:rPr lang="pt-BR" sz="2200" b="1" dirty="0">
                <a:effectLst/>
                <a:latin typeface="Arial Narrow" panose="020B0606020202030204" pitchFamily="34" charset="0"/>
                <a:ea typeface="Calibri" panose="020F0502020204030204" pitchFamily="34" charset="0"/>
              </a:rPr>
              <a:t>Muita atenção nesse momento.</a:t>
            </a:r>
            <a:endParaRPr lang="pt-BR" sz="2200" dirty="0">
              <a:effectLst/>
              <a:latin typeface="Arial Narrow" panose="020B0606020202030204" pitchFamily="34" charset="0"/>
              <a:ea typeface="Calibri" panose="020F0502020204030204" pitchFamily="34" charset="0"/>
            </a:endParaRPr>
          </a:p>
        </p:txBody>
      </p:sp>
      <p:pic>
        <p:nvPicPr>
          <p:cNvPr id="4" name="Imagem 3">
            <a:extLst>
              <a:ext uri="{FF2B5EF4-FFF2-40B4-BE49-F238E27FC236}">
                <a16:creationId xmlns:a16="http://schemas.microsoft.com/office/drawing/2014/main" id="{00A15C7D-13EF-EA88-68BA-35BA94A9FE69}"/>
              </a:ext>
            </a:extLst>
          </p:cNvPr>
          <p:cNvPicPr>
            <a:picLocks noChangeAspect="1"/>
          </p:cNvPicPr>
          <p:nvPr/>
        </p:nvPicPr>
        <p:blipFill>
          <a:blip r:embed="rId2"/>
          <a:stretch>
            <a:fillRect/>
          </a:stretch>
        </p:blipFill>
        <p:spPr>
          <a:xfrm>
            <a:off x="0" y="2409831"/>
            <a:ext cx="5961638" cy="3664193"/>
          </a:xfrm>
          <a:prstGeom prst="rect">
            <a:avLst/>
          </a:prstGeom>
        </p:spPr>
      </p:pic>
      <p:pic>
        <p:nvPicPr>
          <p:cNvPr id="5" name="Imagem 4">
            <a:extLst>
              <a:ext uri="{FF2B5EF4-FFF2-40B4-BE49-F238E27FC236}">
                <a16:creationId xmlns:a16="http://schemas.microsoft.com/office/drawing/2014/main" id="{7098D103-43A1-48F8-32C9-681AF2F26E10}"/>
              </a:ext>
            </a:extLst>
          </p:cNvPr>
          <p:cNvPicPr>
            <a:picLocks noChangeAspect="1"/>
          </p:cNvPicPr>
          <p:nvPr/>
        </p:nvPicPr>
        <p:blipFill>
          <a:blip r:embed="rId3"/>
          <a:stretch>
            <a:fillRect/>
          </a:stretch>
        </p:blipFill>
        <p:spPr>
          <a:xfrm>
            <a:off x="6230364" y="783976"/>
            <a:ext cx="5679758" cy="2645024"/>
          </a:xfrm>
          <a:prstGeom prst="rect">
            <a:avLst/>
          </a:prstGeom>
        </p:spPr>
      </p:pic>
      <p:sp>
        <p:nvSpPr>
          <p:cNvPr id="7" name="CaixaDeTexto 6">
            <a:extLst>
              <a:ext uri="{FF2B5EF4-FFF2-40B4-BE49-F238E27FC236}">
                <a16:creationId xmlns:a16="http://schemas.microsoft.com/office/drawing/2014/main" id="{F091CB35-245B-53E8-F9FB-4D38034A5A23}"/>
              </a:ext>
            </a:extLst>
          </p:cNvPr>
          <p:cNvSpPr txBox="1"/>
          <p:nvPr/>
        </p:nvSpPr>
        <p:spPr>
          <a:xfrm>
            <a:off x="6230364" y="3179366"/>
            <a:ext cx="5827165" cy="3139321"/>
          </a:xfrm>
          <a:prstGeom prst="rect">
            <a:avLst/>
          </a:prstGeom>
          <a:noFill/>
        </p:spPr>
        <p:txBody>
          <a:bodyPr wrap="square">
            <a:spAutoFit/>
          </a:bodyPr>
          <a:lstStyle/>
          <a:p>
            <a:pPr marL="342900" lvl="0" indent="-342900" algn="just">
              <a:buFont typeface="Wingdings" panose="05000000000000000000" pitchFamily="2" charset="2"/>
              <a:buChar char=""/>
            </a:pPr>
            <a:r>
              <a:rPr lang="pt-BR" sz="2200" dirty="0">
                <a:effectLst/>
                <a:latin typeface="Arial Narrow" panose="020B0606020202030204" pitchFamily="34" charset="0"/>
                <a:ea typeface="Calibri" panose="020F0502020204030204" pitchFamily="34" charset="0"/>
              </a:rPr>
              <a:t>Envolva o solenoide com a sua mão direita, de modo que os seus quatro dedos (indicador até o mínimo) apontem no sentido da corrente elétrica que circula pelas espiras.</a:t>
            </a:r>
          </a:p>
          <a:p>
            <a:pPr marL="342900" lvl="0" indent="-342900" algn="just">
              <a:buFont typeface="Wingdings" panose="05000000000000000000" pitchFamily="2" charset="2"/>
              <a:buChar char=""/>
              <a:tabLst>
                <a:tab pos="228600" algn="l"/>
              </a:tabLst>
            </a:pPr>
            <a:r>
              <a:rPr lang="pt-BR" sz="2200" dirty="0">
                <a:effectLst/>
                <a:latin typeface="Arial Narrow" panose="020B0606020202030204" pitchFamily="34" charset="0"/>
                <a:ea typeface="Calibri" panose="020F0502020204030204" pitchFamily="34" charset="0"/>
              </a:rPr>
              <a:t>O seu polegar esticado apontará automaticamente para a direção do Polo Norte magnético (de onde saem as linhas de campo).</a:t>
            </a:r>
          </a:p>
          <a:p>
            <a:pPr marL="342900" lvl="0" indent="-342900" algn="just">
              <a:buFont typeface="Wingdings" panose="05000000000000000000" pitchFamily="2" charset="2"/>
              <a:buChar char=""/>
              <a:tabLst>
                <a:tab pos="228600" algn="l"/>
              </a:tabLst>
            </a:pPr>
            <a:r>
              <a:rPr lang="pt-BR" sz="2200" dirty="0">
                <a:effectLst/>
                <a:latin typeface="Arial Narrow" panose="020B0606020202030204" pitchFamily="34" charset="0"/>
                <a:ea typeface="Calibri" panose="020F0502020204030204" pitchFamily="34" charset="0"/>
              </a:rPr>
              <a:t>A extremidade oposta será, consequentemente, o Polo Sul.</a:t>
            </a:r>
          </a:p>
        </p:txBody>
      </p:sp>
    </p:spTree>
    <p:extLst>
      <p:ext uri="{BB962C8B-B14F-4D97-AF65-F5344CB8AC3E}">
        <p14:creationId xmlns:p14="http://schemas.microsoft.com/office/powerpoint/2010/main" val="188449197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9C8874-DBF4-7302-AF4C-C7935D81C3C0}"/>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0CA64510-A9D0-84CB-A77F-5C5D446BF6B0}"/>
              </a:ext>
            </a:extLst>
          </p:cNvPr>
          <p:cNvPicPr>
            <a:picLocks noChangeAspect="1"/>
          </p:cNvPicPr>
          <p:nvPr/>
        </p:nvPicPr>
        <p:blipFill>
          <a:blip r:embed="rId2"/>
          <a:stretch>
            <a:fillRect/>
          </a:stretch>
        </p:blipFill>
        <p:spPr>
          <a:xfrm>
            <a:off x="820270" y="644043"/>
            <a:ext cx="10551459" cy="6213957"/>
          </a:xfrm>
          <a:prstGeom prst="rect">
            <a:avLst/>
          </a:prstGeom>
        </p:spPr>
      </p:pic>
    </p:spTree>
    <p:extLst>
      <p:ext uri="{BB962C8B-B14F-4D97-AF65-F5344CB8AC3E}">
        <p14:creationId xmlns:p14="http://schemas.microsoft.com/office/powerpoint/2010/main" val="101197009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FC4162-58BC-5470-72AD-BB8F18A4CC66}"/>
            </a:ext>
          </a:extLst>
        </p:cNvPr>
        <p:cNvGrpSpPr/>
        <p:nvPr/>
      </p:nvGrpSpPr>
      <p:grpSpPr>
        <a:xfrm>
          <a:off x="0" y="0"/>
          <a:ext cx="0" cy="0"/>
          <a:chOff x="0" y="0"/>
          <a:chExt cx="0" cy="0"/>
        </a:xfrm>
      </p:grpSpPr>
      <p:pic>
        <p:nvPicPr>
          <p:cNvPr id="2" name="Imagem 1" descr="Interface gráfica do usuário, Texto&#10;&#10;O conteúdo gerado por IA pode estar incorreto.">
            <a:extLst>
              <a:ext uri="{FF2B5EF4-FFF2-40B4-BE49-F238E27FC236}">
                <a16:creationId xmlns:a16="http://schemas.microsoft.com/office/drawing/2014/main" id="{1E8C9C91-1992-118D-5561-AF615B6004A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423058" y="714468"/>
            <a:ext cx="3902425" cy="737814"/>
          </a:xfrm>
          <a:prstGeom prst="rect">
            <a:avLst/>
          </a:prstGeom>
          <a:noFill/>
          <a:ln>
            <a:noFill/>
          </a:ln>
        </p:spPr>
      </p:pic>
      <p:sp>
        <p:nvSpPr>
          <p:cNvPr id="4" name="CaixaDeTexto 3">
            <a:extLst>
              <a:ext uri="{FF2B5EF4-FFF2-40B4-BE49-F238E27FC236}">
                <a16:creationId xmlns:a16="http://schemas.microsoft.com/office/drawing/2014/main" id="{7F9BAC97-A003-3574-85B2-522D52039788}"/>
              </a:ext>
            </a:extLst>
          </p:cNvPr>
          <p:cNvSpPr txBox="1"/>
          <p:nvPr/>
        </p:nvSpPr>
        <p:spPr>
          <a:xfrm>
            <a:off x="161365" y="1563505"/>
            <a:ext cx="5791199" cy="4832092"/>
          </a:xfrm>
          <a:prstGeom prst="rect">
            <a:avLst/>
          </a:prstGeom>
          <a:noFill/>
        </p:spPr>
        <p:txBody>
          <a:bodyPr wrap="square">
            <a:spAutoFit/>
          </a:bodyPr>
          <a:lstStyle/>
          <a:p>
            <a:pPr indent="228600" algn="ctr"/>
            <a:r>
              <a:rPr lang="pt-BR" sz="2200" b="1" dirty="0">
                <a:effectLst/>
                <a:latin typeface="Arial Narrow" panose="020B0606020202030204" pitchFamily="34" charset="0"/>
                <a:ea typeface="Calibri" panose="020F0502020204030204" pitchFamily="34" charset="0"/>
              </a:rPr>
              <a:t>Campo magnético – aplicações em fios retos, espiras circulares e solenoides</a:t>
            </a:r>
            <a:endParaRPr lang="pt-BR" sz="2200" dirty="0">
              <a:effectLst/>
              <a:latin typeface="Arial Narrow" panose="020B0606020202030204" pitchFamily="34" charset="0"/>
              <a:ea typeface="Calibri" panose="020F0502020204030204" pitchFamily="34" charset="0"/>
            </a:endParaRPr>
          </a:p>
          <a:p>
            <a:pPr indent="228600"/>
            <a:r>
              <a:rPr lang="pt-BR" sz="2200" b="1" dirty="0">
                <a:effectLst/>
                <a:latin typeface="Arial Narrow" panose="020B0606020202030204" pitchFamily="34" charset="0"/>
                <a:ea typeface="Calibri" panose="020F0502020204030204" pitchFamily="34" charset="0"/>
              </a:rPr>
              <a:t> </a:t>
            </a:r>
            <a:endParaRPr lang="pt-BR" sz="2200" dirty="0">
              <a:effectLst/>
              <a:latin typeface="Arial Narrow" panose="020B0606020202030204" pitchFamily="34" charset="0"/>
              <a:ea typeface="Calibri" panose="020F0502020204030204" pitchFamily="34" charset="0"/>
            </a:endParaRPr>
          </a:p>
          <a:p>
            <a:pPr indent="228600" algn="just"/>
            <a:r>
              <a:rPr lang="pt-BR" sz="2200" dirty="0">
                <a:effectLst/>
                <a:latin typeface="Arial Narrow" panose="020B0606020202030204" pitchFamily="34" charset="0"/>
                <a:ea typeface="Calibri" panose="020F0502020204030204" pitchFamily="34" charset="0"/>
              </a:rPr>
              <a:t>Estudante, agora é contigo. Né! Vamos começar com itens de perguntas e respostas com o intuito de aquecermos o nosso cérebro. Tudo bem! Como já foi dito, procure resolver sem consultar o material e outras fontes.</a:t>
            </a:r>
          </a:p>
          <a:p>
            <a:pPr indent="228600" algn="just"/>
            <a:r>
              <a:rPr lang="pt-BR" sz="2200" dirty="0">
                <a:effectLst/>
                <a:latin typeface="Arial Narrow" panose="020B0606020202030204" pitchFamily="34" charset="0"/>
                <a:ea typeface="Calibri" panose="020F0502020204030204" pitchFamily="34" charset="0"/>
              </a:rPr>
              <a:t>Assim fortalecerá o teu cérebro e, mesmo que a atividade não peça exemplos, complemente tua resposta com exemplos, principalmente aqueles relacionados com o vosso cotidiano. </a:t>
            </a:r>
          </a:p>
          <a:p>
            <a:pPr indent="228600" algn="just"/>
            <a:r>
              <a:rPr lang="pt-BR" sz="2200" dirty="0">
                <a:effectLst/>
                <a:latin typeface="Arial Narrow" panose="020B0606020202030204" pitchFamily="34" charset="0"/>
                <a:ea typeface="Calibri" panose="020F0502020204030204" pitchFamily="34" charset="0"/>
              </a:rPr>
              <a:t>Essa atitude enriquecerá ainda mais o teu conhecimento.  Vamos praticar!</a:t>
            </a:r>
          </a:p>
        </p:txBody>
      </p:sp>
      <p:sp>
        <p:nvSpPr>
          <p:cNvPr id="5" name="Retângulo: Cantos Arredondados 4">
            <a:extLst>
              <a:ext uri="{FF2B5EF4-FFF2-40B4-BE49-F238E27FC236}">
                <a16:creationId xmlns:a16="http://schemas.microsoft.com/office/drawing/2014/main" id="{08375B5C-3941-8124-3C8A-B83C76564FD8}"/>
              </a:ext>
            </a:extLst>
          </p:cNvPr>
          <p:cNvSpPr/>
          <p:nvPr/>
        </p:nvSpPr>
        <p:spPr>
          <a:xfrm>
            <a:off x="6239219" y="735106"/>
            <a:ext cx="5862919" cy="5980964"/>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pt-BR"/>
          </a:p>
        </p:txBody>
      </p:sp>
      <p:sp>
        <p:nvSpPr>
          <p:cNvPr id="6" name="Smiley 5">
            <a:extLst>
              <a:ext uri="{FF2B5EF4-FFF2-40B4-BE49-F238E27FC236}">
                <a16:creationId xmlns:a16="http://schemas.microsoft.com/office/drawing/2014/main" id="{85015E50-E94D-F6F0-BC92-BD153698CC9D}"/>
              </a:ext>
            </a:extLst>
          </p:cNvPr>
          <p:cNvSpPr/>
          <p:nvPr/>
        </p:nvSpPr>
        <p:spPr>
          <a:xfrm>
            <a:off x="6518139" y="983874"/>
            <a:ext cx="504825" cy="495300"/>
          </a:xfrm>
          <a:prstGeom prst="smileyFac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325214846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FC4162-58BC-5470-72AD-BB8F18A4CC66}"/>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7F9BAC97-A003-3574-85B2-522D52039788}"/>
                  </a:ext>
                </a:extLst>
              </p:cNvPr>
              <p:cNvSpPr txBox="1"/>
              <p:nvPr/>
            </p:nvSpPr>
            <p:spPr>
              <a:xfrm>
                <a:off x="161583" y="735106"/>
                <a:ext cx="5791199" cy="5670207"/>
              </a:xfrm>
              <a:prstGeom prst="rect">
                <a:avLst/>
              </a:prstGeom>
              <a:noFill/>
            </p:spPr>
            <p:txBody>
              <a:bodyPr wrap="square">
                <a:spAutoFit/>
              </a:bodyPr>
              <a:lstStyle/>
              <a:p>
                <a:pPr indent="228600" algn="just"/>
                <a:r>
                  <a:rPr lang="pt-BR" sz="2200" b="1" dirty="0">
                    <a:effectLst/>
                    <a:latin typeface="Arial Narrow" panose="020B0606020202030204" pitchFamily="34" charset="0"/>
                    <a:ea typeface="Calibri" panose="020F0502020204030204" pitchFamily="34" charset="0"/>
                  </a:rPr>
                  <a:t>19. </a:t>
                </a:r>
                <a:r>
                  <a:rPr lang="pt-BR" sz="2200" dirty="0">
                    <a:effectLst/>
                    <a:latin typeface="Arial Narrow" panose="020B0606020202030204" pitchFamily="34" charset="0"/>
                    <a:ea typeface="Calibri" panose="020F0502020204030204" pitchFamily="34" charset="0"/>
                    <a:cs typeface="Times New Roman" panose="02020603050405020304" pitchFamily="18" charset="0"/>
                  </a:rPr>
                  <a:t>Um fio retilíneo muito longo é percorrido por uma corrente elétrica de intensidade </a:t>
                </a:r>
                <a14:m>
                  <m:oMath xmlns:m="http://schemas.openxmlformats.org/officeDocument/2006/math">
                    <m:r>
                      <a:rPr lang="pt-BR" sz="2200">
                        <a:effectLst/>
                        <a:latin typeface="Cambria Math" panose="02040503050406030204" pitchFamily="18" charset="0"/>
                        <a:ea typeface="Calibri" panose="020F0502020204030204" pitchFamily="34" charset="0"/>
                        <a:cs typeface="Times New Roman" panose="02020603050405020304" pitchFamily="18" charset="0"/>
                      </a:rPr>
                      <m:t>8</m:t>
                    </m:r>
                    <m:r>
                      <m:rPr>
                        <m:nor/>
                      </m:rPr>
                      <a:rPr lang="pt-BR" sz="2200">
                        <a:effectLst/>
                        <a:latin typeface="Arial Narrow" panose="020B0606020202030204" pitchFamily="34" charset="0"/>
                        <a:ea typeface="Calibri" panose="020F0502020204030204" pitchFamily="34" charset="0"/>
                      </a:rPr>
                      <m:t> </m:t>
                    </m:r>
                    <m:r>
                      <m:rPr>
                        <m:sty m:val="p"/>
                      </m:rPr>
                      <a:rPr lang="pt-BR" sz="2200">
                        <a:effectLst/>
                        <a:latin typeface="Cambria Math" panose="02040503050406030204" pitchFamily="18" charset="0"/>
                        <a:ea typeface="Calibri" panose="020F0502020204030204" pitchFamily="34" charset="0"/>
                        <a:cs typeface="Times New Roman" panose="02020603050405020304" pitchFamily="18" charset="0"/>
                      </a:rPr>
                      <m:t>A</m:t>
                    </m:r>
                  </m:oMath>
                </a14:m>
                <a:r>
                  <a:rPr lang="pt-BR" sz="2200" dirty="0">
                    <a:effectLst/>
                    <a:latin typeface="Arial Narrow" panose="020B0606020202030204" pitchFamily="34" charset="0"/>
                    <a:ea typeface="Calibri" panose="020F0502020204030204" pitchFamily="34" charset="0"/>
                    <a:cs typeface="Times New Roman" panose="02020603050405020304" pitchFamily="18" charset="0"/>
                  </a:rPr>
                  <a:t>. </a:t>
                </a:r>
              </a:p>
              <a:p>
                <a:pPr indent="228600" algn="just"/>
                <a:r>
                  <a:rPr lang="pt-BR" sz="2200" dirty="0">
                    <a:effectLst/>
                    <a:latin typeface="Arial Narrow" panose="020B0606020202030204" pitchFamily="34" charset="0"/>
                    <a:ea typeface="Calibri" panose="020F0502020204030204" pitchFamily="34" charset="0"/>
                    <a:cs typeface="Times New Roman" panose="02020603050405020304" pitchFamily="18" charset="0"/>
                  </a:rPr>
                  <a:t>Considerando que a permeabilidade magnética do meio seja </a:t>
                </a:r>
                <a14:m>
                  <m:oMath xmlns:m="http://schemas.openxmlformats.org/officeDocument/2006/math">
                    <m:sSub>
                      <m:sSubPr>
                        <m:ctrlPr>
                          <a:rPr lang="pt-BR" sz="2200" i="1">
                            <a:effectLst/>
                            <a:latin typeface="Cambria Math" panose="02040503050406030204" pitchFamily="18" charset="0"/>
                            <a:ea typeface="Calibri" panose="020F0502020204030204" pitchFamily="34" charset="0"/>
                            <a:cs typeface="Times New Roman" panose="02020603050405020304" pitchFamily="18" charset="0"/>
                          </a:rPr>
                        </m:ctrlPr>
                      </m:sSubPr>
                      <m:e>
                        <m:r>
                          <m:rPr>
                            <m:sty m:val="p"/>
                          </m:rPr>
                          <a:rPr lang="pt-BR" sz="2200">
                            <a:effectLst/>
                            <a:latin typeface="Cambria Math" panose="02040503050406030204" pitchFamily="18" charset="0"/>
                            <a:ea typeface="Calibri" panose="020F0502020204030204" pitchFamily="34" charset="0"/>
                            <a:cs typeface="Times New Roman" panose="02020603050405020304" pitchFamily="18" charset="0"/>
                          </a:rPr>
                          <m:t>μ</m:t>
                        </m:r>
                      </m:e>
                      <m:sub>
                        <m:r>
                          <a:rPr lang="pt-BR" sz="2200">
                            <a:effectLst/>
                            <a:latin typeface="Cambria Math" panose="02040503050406030204" pitchFamily="18" charset="0"/>
                            <a:ea typeface="Calibri" panose="020F0502020204030204" pitchFamily="34" charset="0"/>
                            <a:cs typeface="Times New Roman" panose="02020603050405020304" pitchFamily="18" charset="0"/>
                          </a:rPr>
                          <m:t>0</m:t>
                        </m:r>
                      </m:sub>
                    </m:sSub>
                    <m:r>
                      <a:rPr lang="pt-BR" sz="2200">
                        <a:effectLst/>
                        <a:latin typeface="Cambria Math" panose="02040503050406030204" pitchFamily="18" charset="0"/>
                        <a:ea typeface="Calibri" panose="020F0502020204030204" pitchFamily="34" charset="0"/>
                        <a:cs typeface="Times New Roman" panose="02020603050405020304" pitchFamily="18" charset="0"/>
                      </a:rPr>
                      <m:t>=4</m:t>
                    </m:r>
                    <m:r>
                      <m:rPr>
                        <m:sty m:val="p"/>
                      </m:rPr>
                      <a:rPr lang="pt-BR" sz="2200">
                        <a:effectLst/>
                        <a:latin typeface="Cambria Math" panose="02040503050406030204" pitchFamily="18" charset="0"/>
                        <a:ea typeface="Calibri" panose="020F0502020204030204" pitchFamily="34" charset="0"/>
                        <a:cs typeface="Times New Roman" panose="02020603050405020304" pitchFamily="18" charset="0"/>
                      </a:rPr>
                      <m:t>π</m:t>
                    </m:r>
                    <m:r>
                      <a:rPr lang="pt-BR" sz="2200">
                        <a:effectLst/>
                        <a:latin typeface="Cambria Math" panose="02040503050406030204" pitchFamily="18" charset="0"/>
                        <a:ea typeface="Calibri" panose="020F0502020204030204" pitchFamily="34" charset="0"/>
                        <a:cs typeface="Times New Roman" panose="02020603050405020304" pitchFamily="18" charset="0"/>
                      </a:rPr>
                      <m:t>∙</m:t>
                    </m:r>
                    <m:sSup>
                      <m:sSupPr>
                        <m:ctrlPr>
                          <a:rPr lang="pt-BR" sz="2200" i="1">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200">
                            <a:effectLst/>
                            <a:latin typeface="Cambria Math" panose="02040503050406030204" pitchFamily="18" charset="0"/>
                            <a:ea typeface="Calibri" panose="020F0502020204030204" pitchFamily="34" charset="0"/>
                            <a:cs typeface="Times New Roman" panose="02020603050405020304" pitchFamily="18" charset="0"/>
                          </a:rPr>
                          <m:t>10</m:t>
                        </m:r>
                      </m:e>
                      <m:sup>
                        <m:r>
                          <a:rPr lang="pt-BR" sz="2200" i="1">
                            <a:effectLst/>
                            <a:latin typeface="Cambria Math" panose="02040503050406030204" pitchFamily="18" charset="0"/>
                            <a:ea typeface="Calibri" panose="020F0502020204030204" pitchFamily="34" charset="0"/>
                            <a:cs typeface="Times New Roman" panose="02020603050405020304" pitchFamily="18" charset="0"/>
                          </a:rPr>
                          <m:t>−</m:t>
                        </m:r>
                        <m:r>
                          <a:rPr lang="pt-BR" sz="2200">
                            <a:effectLst/>
                            <a:latin typeface="Cambria Math" panose="02040503050406030204" pitchFamily="18" charset="0"/>
                            <a:ea typeface="Calibri" panose="020F0502020204030204" pitchFamily="34" charset="0"/>
                            <a:cs typeface="Times New Roman" panose="02020603050405020304" pitchFamily="18" charset="0"/>
                          </a:rPr>
                          <m:t>7</m:t>
                        </m:r>
                      </m:sup>
                    </m:sSup>
                    <m:r>
                      <m:rPr>
                        <m:nor/>
                      </m:rPr>
                      <a:rPr lang="pt-BR" sz="2200">
                        <a:effectLst/>
                        <a:latin typeface="Arial Narrow" panose="020B0606020202030204" pitchFamily="34" charset="0"/>
                        <a:ea typeface="Calibri" panose="020F0502020204030204" pitchFamily="34" charset="0"/>
                      </a:rPr>
                      <m:t> </m:t>
                    </m:r>
                    <m:f>
                      <m:fPr>
                        <m:ctrlPr>
                          <a:rPr lang="pt-BR" sz="2200" i="1">
                            <a:effectLst/>
                            <a:latin typeface="Cambria Math" panose="02040503050406030204" pitchFamily="18" charset="0"/>
                            <a:ea typeface="Calibri" panose="020F0502020204030204" pitchFamily="34" charset="0"/>
                            <a:cs typeface="Times New Roman" panose="02020603050405020304" pitchFamily="18" charset="0"/>
                          </a:rPr>
                        </m:ctrlPr>
                      </m:fPr>
                      <m:num>
                        <m:r>
                          <m:rPr>
                            <m:sty m:val="p"/>
                          </m:rPr>
                          <a:rPr lang="pt-BR" sz="2200">
                            <a:effectLst/>
                            <a:latin typeface="Cambria Math" panose="02040503050406030204" pitchFamily="18" charset="0"/>
                            <a:ea typeface="Calibri" panose="020F0502020204030204" pitchFamily="34" charset="0"/>
                            <a:cs typeface="Times New Roman" panose="02020603050405020304" pitchFamily="18" charset="0"/>
                          </a:rPr>
                          <m:t>T</m:t>
                        </m:r>
                        <m:r>
                          <a:rPr lang="pt-BR" sz="2200">
                            <a:effectLst/>
                            <a:latin typeface="Cambria Math" panose="02040503050406030204" pitchFamily="18" charset="0"/>
                            <a:ea typeface="Calibri" panose="020F0502020204030204" pitchFamily="34" charset="0"/>
                            <a:cs typeface="Times New Roman" panose="02020603050405020304" pitchFamily="18" charset="0"/>
                          </a:rPr>
                          <m:t>⋅</m:t>
                        </m:r>
                        <m:r>
                          <m:rPr>
                            <m:sty m:val="p"/>
                          </m:rPr>
                          <a:rPr lang="pt-BR" sz="2200">
                            <a:effectLst/>
                            <a:latin typeface="Cambria Math" panose="02040503050406030204" pitchFamily="18" charset="0"/>
                            <a:ea typeface="Calibri" panose="020F0502020204030204" pitchFamily="34" charset="0"/>
                            <a:cs typeface="Times New Roman" panose="02020603050405020304" pitchFamily="18" charset="0"/>
                          </a:rPr>
                          <m:t>m</m:t>
                        </m:r>
                      </m:num>
                      <m:den>
                        <m:r>
                          <m:rPr>
                            <m:sty m:val="p"/>
                          </m:rPr>
                          <a:rPr lang="pt-BR" sz="2200">
                            <a:effectLst/>
                            <a:latin typeface="Cambria Math" panose="02040503050406030204" pitchFamily="18" charset="0"/>
                            <a:ea typeface="Calibri" panose="020F0502020204030204" pitchFamily="34" charset="0"/>
                            <a:cs typeface="Times New Roman" panose="02020603050405020304" pitchFamily="18" charset="0"/>
                          </a:rPr>
                          <m:t>A</m:t>
                        </m:r>
                      </m:den>
                    </m:f>
                  </m:oMath>
                </a14:m>
                <a:r>
                  <a:rPr lang="pt-BR" sz="2200" dirty="0">
                    <a:effectLst/>
                    <a:latin typeface="Arial Narrow" panose="020B0606020202030204" pitchFamily="34" charset="0"/>
                    <a:ea typeface="Calibri" panose="020F0502020204030204" pitchFamily="34" charset="0"/>
                    <a:cs typeface="Times New Roman" panose="02020603050405020304" pitchFamily="18" charset="0"/>
                  </a:rPr>
                  <a:t> , determine a intensidade do campo magnético produzido a uma distância de </a:t>
                </a:r>
                <a14:m>
                  <m:oMath xmlns:m="http://schemas.openxmlformats.org/officeDocument/2006/math">
                    <m:r>
                      <a:rPr lang="pt-BR" sz="2200">
                        <a:effectLst/>
                        <a:latin typeface="Cambria Math" panose="02040503050406030204" pitchFamily="18" charset="0"/>
                        <a:ea typeface="Calibri" panose="020F0502020204030204" pitchFamily="34" charset="0"/>
                        <a:cs typeface="Times New Roman" panose="02020603050405020304" pitchFamily="18" charset="0"/>
                      </a:rPr>
                      <m:t>0,04</m:t>
                    </m:r>
                    <m:r>
                      <m:rPr>
                        <m:nor/>
                      </m:rPr>
                      <a:rPr lang="pt-BR" sz="2200">
                        <a:effectLst/>
                        <a:latin typeface="Arial Narrow" panose="020B0606020202030204" pitchFamily="34" charset="0"/>
                        <a:ea typeface="Calibri" panose="020F0502020204030204" pitchFamily="34" charset="0"/>
                      </a:rPr>
                      <m:t> </m:t>
                    </m:r>
                    <m:r>
                      <m:rPr>
                        <m:sty m:val="p"/>
                      </m:rPr>
                      <a:rPr lang="pt-BR" sz="2200">
                        <a:effectLst/>
                        <a:latin typeface="Cambria Math" panose="02040503050406030204" pitchFamily="18" charset="0"/>
                        <a:ea typeface="Calibri" panose="020F0502020204030204" pitchFamily="34" charset="0"/>
                        <a:cs typeface="Times New Roman" panose="02020603050405020304" pitchFamily="18" charset="0"/>
                      </a:rPr>
                      <m:t>m</m:t>
                    </m:r>
                    <m:r>
                      <a:rPr lang="pt-BR" sz="2200">
                        <a:effectLst/>
                        <a:latin typeface="Cambria Math" panose="02040503050406030204" pitchFamily="18" charset="0"/>
                        <a:ea typeface="Calibri" panose="020F0502020204030204" pitchFamily="34" charset="0"/>
                        <a:cs typeface="Times New Roman" panose="02020603050405020304" pitchFamily="18" charset="0"/>
                      </a:rPr>
                      <m:t> </m:t>
                    </m:r>
                  </m:oMath>
                </a14:m>
                <a:r>
                  <a:rPr lang="pt-BR" sz="2200" dirty="0">
                    <a:effectLst/>
                    <a:latin typeface="Arial Narrow" panose="020B0606020202030204" pitchFamily="34" charset="0"/>
                    <a:ea typeface="Calibri" panose="020F0502020204030204" pitchFamily="34" charset="0"/>
                    <a:cs typeface="Times New Roman" panose="02020603050405020304" pitchFamily="18" charset="0"/>
                  </a:rPr>
                  <a:t>do fio.</a:t>
                </a:r>
                <a:endParaRPr lang="pt-BR" sz="2200" dirty="0">
                  <a:effectLst/>
                  <a:latin typeface="Arial Narrow" panose="020B0606020202030204" pitchFamily="34" charset="0"/>
                  <a:ea typeface="Calibri" panose="020F0502020204030204" pitchFamily="34" charset="0"/>
                </a:endParaRPr>
              </a:p>
              <a:p>
                <a:pPr algn="just"/>
                <a:endParaRPr lang="pt-BR" sz="22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r>
                  <a:rPr lang="pt-BR" sz="2200" dirty="0">
                    <a:effectLst/>
                    <a:latin typeface="Arial Narrow" panose="020B0606020202030204" pitchFamily="34" charset="0"/>
                    <a:ea typeface="Calibri" panose="020F0502020204030204" pitchFamily="34" charset="0"/>
                    <a:cs typeface="Times New Roman" panose="02020603050405020304" pitchFamily="18" charset="0"/>
                  </a:rPr>
                  <a:t>Utilize:</a:t>
                </a:r>
                <a:endParaRPr lang="pt-BR" sz="2200" dirty="0">
                  <a:effectLst/>
                  <a:latin typeface="Arial Narrow" panose="020B0606020202030204" pitchFamily="34" charset="0"/>
                  <a:ea typeface="Calibri" panose="020F0502020204030204" pitchFamily="34" charset="0"/>
                </a:endParaRPr>
              </a:p>
              <a:p>
                <a:pPr algn="just"/>
                <a14:m>
                  <m:oMathPara xmlns:m="http://schemas.openxmlformats.org/officeDocument/2006/math">
                    <m:oMathParaPr>
                      <m:jc m:val="centerGroup"/>
                    </m:oMathParaPr>
                    <m:oMath xmlns:m="http://schemas.openxmlformats.org/officeDocument/2006/math">
                      <m:r>
                        <a:rPr lang="pt-BR" sz="3500" b="1" i="1">
                          <a:effectLst/>
                          <a:latin typeface="Cambria Math" panose="02040503050406030204" pitchFamily="18" charset="0"/>
                          <a:ea typeface="Calibri" panose="020F0502020204030204" pitchFamily="34" charset="0"/>
                          <a:cs typeface="Times New Roman" panose="02020603050405020304" pitchFamily="18" charset="0"/>
                        </a:rPr>
                        <m:t>𝐁</m:t>
                      </m:r>
                      <m:r>
                        <a:rPr lang="pt-BR" sz="3500" b="1">
                          <a:effectLst/>
                          <a:latin typeface="Cambria Math" panose="02040503050406030204" pitchFamily="18" charset="0"/>
                          <a:ea typeface="Calibri" panose="020F0502020204030204" pitchFamily="34" charset="0"/>
                          <a:cs typeface="Times New Roman" panose="02020603050405020304" pitchFamily="18" charset="0"/>
                        </a:rPr>
                        <m:t>=</m:t>
                      </m:r>
                      <m:f>
                        <m:fPr>
                          <m:ctrlPr>
                            <a:rPr lang="pt-BR" sz="3500" b="1" i="1">
                              <a:effectLst/>
                              <a:latin typeface="Cambria Math" panose="02040503050406030204" pitchFamily="18" charset="0"/>
                              <a:ea typeface="Calibri" panose="020F0502020204030204" pitchFamily="34" charset="0"/>
                              <a:cs typeface="Times New Roman" panose="02020603050405020304" pitchFamily="18" charset="0"/>
                            </a:rPr>
                          </m:ctrlPr>
                        </m:fPr>
                        <m:num>
                          <m:sSub>
                            <m:sSubPr>
                              <m:ctrlPr>
                                <a:rPr lang="pt-BR" sz="3500" b="1" i="1">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3500" b="1" i="1">
                                  <a:effectLst/>
                                  <a:latin typeface="Cambria Math" panose="02040503050406030204" pitchFamily="18" charset="0"/>
                                  <a:ea typeface="Calibri" panose="020F0502020204030204" pitchFamily="34" charset="0"/>
                                  <a:cs typeface="Times New Roman" panose="02020603050405020304" pitchFamily="18" charset="0"/>
                                </a:rPr>
                                <m:t>𝝁</m:t>
                              </m:r>
                            </m:e>
                            <m:sub>
                              <m:r>
                                <a:rPr lang="pt-BR" sz="3500" b="1" i="1">
                                  <a:effectLst/>
                                  <a:latin typeface="Cambria Math" panose="02040503050406030204" pitchFamily="18" charset="0"/>
                                  <a:ea typeface="Calibri" panose="020F0502020204030204" pitchFamily="34" charset="0"/>
                                  <a:cs typeface="Times New Roman" panose="02020603050405020304" pitchFamily="18" charset="0"/>
                                </a:rPr>
                                <m:t>𝟎</m:t>
                              </m:r>
                            </m:sub>
                          </m:sSub>
                          <m:r>
                            <a:rPr lang="pt-BR" sz="3500" b="1">
                              <a:effectLst/>
                              <a:latin typeface="Cambria Math" panose="02040503050406030204" pitchFamily="18" charset="0"/>
                              <a:ea typeface="Calibri" panose="020F0502020204030204" pitchFamily="34" charset="0"/>
                              <a:cs typeface="Times New Roman" panose="02020603050405020304" pitchFamily="18" charset="0"/>
                            </a:rPr>
                            <m:t>∙</m:t>
                          </m:r>
                          <m:r>
                            <a:rPr lang="pt-BR" sz="3500" b="1" i="1">
                              <a:effectLst/>
                              <a:latin typeface="Cambria Math" panose="02040503050406030204" pitchFamily="18" charset="0"/>
                              <a:ea typeface="Calibri" panose="020F0502020204030204" pitchFamily="34" charset="0"/>
                              <a:cs typeface="Times New Roman" panose="02020603050405020304" pitchFamily="18" charset="0"/>
                            </a:rPr>
                            <m:t>𝒊</m:t>
                          </m:r>
                        </m:num>
                        <m:den>
                          <m:r>
                            <a:rPr lang="pt-BR" sz="3500" b="1" i="1">
                              <a:effectLst/>
                              <a:latin typeface="Cambria Math" panose="02040503050406030204" pitchFamily="18" charset="0"/>
                              <a:ea typeface="Calibri" panose="020F0502020204030204" pitchFamily="34" charset="0"/>
                              <a:cs typeface="Times New Roman" panose="02020603050405020304" pitchFamily="18" charset="0"/>
                            </a:rPr>
                            <m:t>𝟐</m:t>
                          </m:r>
                          <m:r>
                            <a:rPr lang="pt-BR" sz="3500" b="1" i="1">
                              <a:effectLst/>
                              <a:latin typeface="Cambria Math" panose="02040503050406030204" pitchFamily="18" charset="0"/>
                              <a:ea typeface="Calibri" panose="020F0502020204030204" pitchFamily="34" charset="0"/>
                              <a:cs typeface="Times New Roman" panose="02020603050405020304" pitchFamily="18" charset="0"/>
                            </a:rPr>
                            <m:t>𝝅</m:t>
                          </m:r>
                          <m:r>
                            <a:rPr lang="pt-BR" sz="3500" b="1" i="1">
                              <a:effectLst/>
                              <a:latin typeface="Cambria Math" panose="02040503050406030204" pitchFamily="18" charset="0"/>
                              <a:ea typeface="Calibri" panose="020F0502020204030204" pitchFamily="34" charset="0"/>
                              <a:cs typeface="Times New Roman" panose="02020603050405020304" pitchFamily="18" charset="0"/>
                            </a:rPr>
                            <m:t>𝒅</m:t>
                          </m:r>
                        </m:den>
                      </m:f>
                    </m:oMath>
                  </m:oMathPara>
                </a14:m>
                <a:endParaRPr lang="pt-BR" sz="3500" b="1" dirty="0">
                  <a:effectLst/>
                  <a:latin typeface="Arial Narrow" panose="020B0606020202030204" pitchFamily="34" charset="0"/>
                  <a:ea typeface="Calibri" panose="020F0502020204030204" pitchFamily="34" charset="0"/>
                </a:endParaRPr>
              </a:p>
              <a:p>
                <a:r>
                  <a:rPr lang="pt-BR" sz="2200" dirty="0">
                    <a:effectLst/>
                    <a:latin typeface="Arial Narrow" panose="020B0606020202030204" pitchFamily="34" charset="0"/>
                    <a:ea typeface="Calibri" panose="020F0502020204030204" pitchFamily="34" charset="0"/>
                    <a:cs typeface="Times New Roman" panose="02020603050405020304" pitchFamily="18" charset="0"/>
                  </a:rPr>
                  <a:t>(A) </a:t>
                </a:r>
                <a14:m>
                  <m:oMath xmlns:m="http://schemas.openxmlformats.org/officeDocument/2006/math">
                    <m:r>
                      <a:rPr lang="pt-BR" sz="2200">
                        <a:effectLst/>
                        <a:latin typeface="Cambria Math" panose="02040503050406030204" pitchFamily="18" charset="0"/>
                        <a:ea typeface="Calibri" panose="020F0502020204030204" pitchFamily="34" charset="0"/>
                        <a:cs typeface="Times New Roman" panose="02020603050405020304" pitchFamily="18" charset="0"/>
                      </a:rPr>
                      <m:t>2∙</m:t>
                    </m:r>
                    <m:sSup>
                      <m:sSupPr>
                        <m:ctrlPr>
                          <a:rPr lang="pt-BR" sz="2200" i="1">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200">
                            <a:effectLst/>
                            <a:latin typeface="Cambria Math" panose="02040503050406030204" pitchFamily="18" charset="0"/>
                            <a:ea typeface="Calibri" panose="020F0502020204030204" pitchFamily="34" charset="0"/>
                            <a:cs typeface="Times New Roman" panose="02020603050405020304" pitchFamily="18" charset="0"/>
                          </a:rPr>
                          <m:t>10</m:t>
                        </m:r>
                      </m:e>
                      <m:sup>
                        <m:r>
                          <a:rPr lang="pt-BR" sz="2200" i="1">
                            <a:effectLst/>
                            <a:latin typeface="Cambria Math" panose="02040503050406030204" pitchFamily="18" charset="0"/>
                            <a:ea typeface="Calibri" panose="020F0502020204030204" pitchFamily="34" charset="0"/>
                            <a:cs typeface="Times New Roman" panose="02020603050405020304" pitchFamily="18" charset="0"/>
                          </a:rPr>
                          <m:t>−</m:t>
                        </m:r>
                        <m:r>
                          <a:rPr lang="pt-BR" sz="2200">
                            <a:effectLst/>
                            <a:latin typeface="Cambria Math" panose="02040503050406030204" pitchFamily="18" charset="0"/>
                            <a:ea typeface="Calibri" panose="020F0502020204030204" pitchFamily="34" charset="0"/>
                            <a:cs typeface="Times New Roman" panose="02020603050405020304" pitchFamily="18" charset="0"/>
                          </a:rPr>
                          <m:t>5</m:t>
                        </m:r>
                      </m:sup>
                    </m:sSup>
                    <m:r>
                      <m:rPr>
                        <m:nor/>
                      </m:rPr>
                      <a:rPr lang="pt-BR" sz="2200">
                        <a:effectLst/>
                        <a:latin typeface="Arial Narrow" panose="020B0606020202030204" pitchFamily="34" charset="0"/>
                        <a:ea typeface="Calibri" panose="020F0502020204030204" pitchFamily="34" charset="0"/>
                      </a:rPr>
                      <m:t> </m:t>
                    </m:r>
                    <m:r>
                      <m:rPr>
                        <m:sty m:val="p"/>
                      </m:rPr>
                      <a:rPr lang="pt-BR" sz="2200">
                        <a:effectLst/>
                        <a:latin typeface="Cambria Math" panose="02040503050406030204" pitchFamily="18" charset="0"/>
                        <a:ea typeface="Calibri" panose="020F0502020204030204" pitchFamily="34" charset="0"/>
                        <a:cs typeface="Times New Roman" panose="02020603050405020304" pitchFamily="18" charset="0"/>
                      </a:rPr>
                      <m:t>T</m:t>
                    </m:r>
                  </m:oMath>
                </a14:m>
                <a:br>
                  <a:rPr lang="pt-BR" sz="2200" dirty="0">
                    <a:effectLst/>
                    <a:latin typeface="Arial Narrow" panose="020B0606020202030204" pitchFamily="34" charset="0"/>
                    <a:ea typeface="Calibri" panose="020F0502020204030204" pitchFamily="34" charset="0"/>
                    <a:cs typeface="Times New Roman" panose="02020603050405020304" pitchFamily="18" charset="0"/>
                  </a:rPr>
                </a:br>
                <a:r>
                  <a:rPr lang="pt-BR" sz="2200" dirty="0">
                    <a:effectLst/>
                    <a:latin typeface="Arial Narrow" panose="020B0606020202030204" pitchFamily="34" charset="0"/>
                    <a:ea typeface="Calibri" panose="020F0502020204030204" pitchFamily="34" charset="0"/>
                    <a:cs typeface="Times New Roman" panose="02020603050405020304" pitchFamily="18" charset="0"/>
                  </a:rPr>
                  <a:t>(B) </a:t>
                </a:r>
                <a14:m>
                  <m:oMath xmlns:m="http://schemas.openxmlformats.org/officeDocument/2006/math">
                    <m:r>
                      <a:rPr lang="pt-BR" sz="2200">
                        <a:effectLst/>
                        <a:latin typeface="Cambria Math" panose="02040503050406030204" pitchFamily="18" charset="0"/>
                        <a:ea typeface="Calibri" panose="020F0502020204030204" pitchFamily="34" charset="0"/>
                        <a:cs typeface="Times New Roman" panose="02020603050405020304" pitchFamily="18" charset="0"/>
                      </a:rPr>
                      <m:t>4∙</m:t>
                    </m:r>
                    <m:sSup>
                      <m:sSupPr>
                        <m:ctrlPr>
                          <a:rPr lang="pt-BR" sz="2200" i="1">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200">
                            <a:effectLst/>
                            <a:latin typeface="Cambria Math" panose="02040503050406030204" pitchFamily="18" charset="0"/>
                            <a:ea typeface="Calibri" panose="020F0502020204030204" pitchFamily="34" charset="0"/>
                            <a:cs typeface="Times New Roman" panose="02020603050405020304" pitchFamily="18" charset="0"/>
                          </a:rPr>
                          <m:t>10</m:t>
                        </m:r>
                      </m:e>
                      <m:sup>
                        <m:r>
                          <a:rPr lang="pt-BR" sz="2200" i="1">
                            <a:effectLst/>
                            <a:latin typeface="Cambria Math" panose="02040503050406030204" pitchFamily="18" charset="0"/>
                            <a:ea typeface="Calibri" panose="020F0502020204030204" pitchFamily="34" charset="0"/>
                            <a:cs typeface="Times New Roman" panose="02020603050405020304" pitchFamily="18" charset="0"/>
                          </a:rPr>
                          <m:t>−</m:t>
                        </m:r>
                        <m:r>
                          <a:rPr lang="pt-BR" sz="2200">
                            <a:effectLst/>
                            <a:latin typeface="Cambria Math" panose="02040503050406030204" pitchFamily="18" charset="0"/>
                            <a:ea typeface="Calibri" panose="020F0502020204030204" pitchFamily="34" charset="0"/>
                            <a:cs typeface="Times New Roman" panose="02020603050405020304" pitchFamily="18" charset="0"/>
                          </a:rPr>
                          <m:t>5</m:t>
                        </m:r>
                      </m:sup>
                    </m:sSup>
                    <m:r>
                      <m:rPr>
                        <m:nor/>
                      </m:rPr>
                      <a:rPr lang="pt-BR" sz="2200">
                        <a:effectLst/>
                        <a:latin typeface="Arial Narrow" panose="020B0606020202030204" pitchFamily="34" charset="0"/>
                        <a:ea typeface="Calibri" panose="020F0502020204030204" pitchFamily="34" charset="0"/>
                      </a:rPr>
                      <m:t> </m:t>
                    </m:r>
                    <m:r>
                      <m:rPr>
                        <m:sty m:val="p"/>
                      </m:rPr>
                      <a:rPr lang="pt-BR" sz="2200">
                        <a:effectLst/>
                        <a:latin typeface="Cambria Math" panose="02040503050406030204" pitchFamily="18" charset="0"/>
                        <a:ea typeface="Calibri" panose="020F0502020204030204" pitchFamily="34" charset="0"/>
                        <a:cs typeface="Times New Roman" panose="02020603050405020304" pitchFamily="18" charset="0"/>
                      </a:rPr>
                      <m:t>T</m:t>
                    </m:r>
                  </m:oMath>
                </a14:m>
                <a:br>
                  <a:rPr lang="pt-BR" sz="2200" dirty="0">
                    <a:effectLst/>
                    <a:latin typeface="Arial Narrow" panose="020B0606020202030204" pitchFamily="34" charset="0"/>
                    <a:ea typeface="Calibri" panose="020F0502020204030204" pitchFamily="34" charset="0"/>
                    <a:cs typeface="Times New Roman" panose="02020603050405020304" pitchFamily="18" charset="0"/>
                  </a:rPr>
                </a:br>
                <a:r>
                  <a:rPr lang="pt-BR" sz="2200" dirty="0">
                    <a:effectLst/>
                    <a:latin typeface="Arial Narrow" panose="020B0606020202030204" pitchFamily="34" charset="0"/>
                    <a:ea typeface="Calibri" panose="020F0502020204030204" pitchFamily="34" charset="0"/>
                    <a:cs typeface="Times New Roman" panose="02020603050405020304" pitchFamily="18" charset="0"/>
                  </a:rPr>
                  <a:t>(C) </a:t>
                </a:r>
                <a14:m>
                  <m:oMath xmlns:m="http://schemas.openxmlformats.org/officeDocument/2006/math">
                    <m:r>
                      <a:rPr lang="pt-BR" sz="2200">
                        <a:effectLst/>
                        <a:latin typeface="Cambria Math" panose="02040503050406030204" pitchFamily="18" charset="0"/>
                        <a:ea typeface="Calibri" panose="020F0502020204030204" pitchFamily="34" charset="0"/>
                        <a:cs typeface="Times New Roman" panose="02020603050405020304" pitchFamily="18" charset="0"/>
                      </a:rPr>
                      <m:t>6∙</m:t>
                    </m:r>
                    <m:sSup>
                      <m:sSupPr>
                        <m:ctrlPr>
                          <a:rPr lang="pt-BR" sz="2200" i="1">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200">
                            <a:effectLst/>
                            <a:latin typeface="Cambria Math" panose="02040503050406030204" pitchFamily="18" charset="0"/>
                            <a:ea typeface="Calibri" panose="020F0502020204030204" pitchFamily="34" charset="0"/>
                            <a:cs typeface="Times New Roman" panose="02020603050405020304" pitchFamily="18" charset="0"/>
                          </a:rPr>
                          <m:t>10</m:t>
                        </m:r>
                      </m:e>
                      <m:sup>
                        <m:r>
                          <a:rPr lang="pt-BR" sz="2200" i="1">
                            <a:effectLst/>
                            <a:latin typeface="Cambria Math" panose="02040503050406030204" pitchFamily="18" charset="0"/>
                            <a:ea typeface="Calibri" panose="020F0502020204030204" pitchFamily="34" charset="0"/>
                            <a:cs typeface="Times New Roman" panose="02020603050405020304" pitchFamily="18" charset="0"/>
                          </a:rPr>
                          <m:t>−</m:t>
                        </m:r>
                        <m:r>
                          <a:rPr lang="pt-BR" sz="2200">
                            <a:effectLst/>
                            <a:latin typeface="Cambria Math" panose="02040503050406030204" pitchFamily="18" charset="0"/>
                            <a:ea typeface="Calibri" panose="020F0502020204030204" pitchFamily="34" charset="0"/>
                            <a:cs typeface="Times New Roman" panose="02020603050405020304" pitchFamily="18" charset="0"/>
                          </a:rPr>
                          <m:t>5</m:t>
                        </m:r>
                      </m:sup>
                    </m:sSup>
                    <m:r>
                      <m:rPr>
                        <m:nor/>
                      </m:rPr>
                      <a:rPr lang="pt-BR" sz="2200">
                        <a:effectLst/>
                        <a:latin typeface="Arial Narrow" panose="020B0606020202030204" pitchFamily="34" charset="0"/>
                        <a:ea typeface="Calibri" panose="020F0502020204030204" pitchFamily="34" charset="0"/>
                      </a:rPr>
                      <m:t> </m:t>
                    </m:r>
                    <m:r>
                      <m:rPr>
                        <m:sty m:val="p"/>
                      </m:rPr>
                      <a:rPr lang="pt-BR" sz="2200">
                        <a:effectLst/>
                        <a:latin typeface="Cambria Math" panose="02040503050406030204" pitchFamily="18" charset="0"/>
                        <a:ea typeface="Calibri" panose="020F0502020204030204" pitchFamily="34" charset="0"/>
                        <a:cs typeface="Times New Roman" panose="02020603050405020304" pitchFamily="18" charset="0"/>
                      </a:rPr>
                      <m:t>T</m:t>
                    </m:r>
                  </m:oMath>
                </a14:m>
                <a:br>
                  <a:rPr lang="pt-BR" sz="2200" dirty="0">
                    <a:effectLst/>
                    <a:latin typeface="Arial Narrow" panose="020B0606020202030204" pitchFamily="34" charset="0"/>
                    <a:ea typeface="Calibri" panose="020F0502020204030204" pitchFamily="34" charset="0"/>
                    <a:cs typeface="Times New Roman" panose="02020603050405020304" pitchFamily="18" charset="0"/>
                  </a:rPr>
                </a:br>
                <a:r>
                  <a:rPr lang="pt-BR" sz="2200" dirty="0">
                    <a:effectLst/>
                    <a:latin typeface="Arial Narrow" panose="020B0606020202030204" pitchFamily="34" charset="0"/>
                    <a:ea typeface="Calibri" panose="020F0502020204030204" pitchFamily="34" charset="0"/>
                    <a:cs typeface="Times New Roman" panose="02020603050405020304" pitchFamily="18" charset="0"/>
                  </a:rPr>
                  <a:t>(D) </a:t>
                </a:r>
                <a14:m>
                  <m:oMath xmlns:m="http://schemas.openxmlformats.org/officeDocument/2006/math">
                    <m:r>
                      <a:rPr lang="pt-BR" sz="2200">
                        <a:effectLst/>
                        <a:latin typeface="Cambria Math" panose="02040503050406030204" pitchFamily="18" charset="0"/>
                        <a:ea typeface="Calibri" panose="020F0502020204030204" pitchFamily="34" charset="0"/>
                        <a:cs typeface="Times New Roman" panose="02020603050405020304" pitchFamily="18" charset="0"/>
                      </a:rPr>
                      <m:t>8∙</m:t>
                    </m:r>
                    <m:sSup>
                      <m:sSupPr>
                        <m:ctrlPr>
                          <a:rPr lang="pt-BR" sz="2200" i="1">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200">
                            <a:effectLst/>
                            <a:latin typeface="Cambria Math" panose="02040503050406030204" pitchFamily="18" charset="0"/>
                            <a:ea typeface="Calibri" panose="020F0502020204030204" pitchFamily="34" charset="0"/>
                            <a:cs typeface="Times New Roman" panose="02020603050405020304" pitchFamily="18" charset="0"/>
                          </a:rPr>
                          <m:t>10</m:t>
                        </m:r>
                      </m:e>
                      <m:sup>
                        <m:r>
                          <a:rPr lang="pt-BR" sz="2200" i="1">
                            <a:effectLst/>
                            <a:latin typeface="Cambria Math" panose="02040503050406030204" pitchFamily="18" charset="0"/>
                            <a:ea typeface="Calibri" panose="020F0502020204030204" pitchFamily="34" charset="0"/>
                            <a:cs typeface="Times New Roman" panose="02020603050405020304" pitchFamily="18" charset="0"/>
                          </a:rPr>
                          <m:t>−</m:t>
                        </m:r>
                        <m:r>
                          <a:rPr lang="pt-BR" sz="2200">
                            <a:effectLst/>
                            <a:latin typeface="Cambria Math" panose="02040503050406030204" pitchFamily="18" charset="0"/>
                            <a:ea typeface="Calibri" panose="020F0502020204030204" pitchFamily="34" charset="0"/>
                            <a:cs typeface="Times New Roman" panose="02020603050405020304" pitchFamily="18" charset="0"/>
                          </a:rPr>
                          <m:t>5</m:t>
                        </m:r>
                      </m:sup>
                    </m:sSup>
                    <m:r>
                      <m:rPr>
                        <m:nor/>
                      </m:rPr>
                      <a:rPr lang="pt-BR" sz="2200">
                        <a:effectLst/>
                        <a:latin typeface="Arial Narrow" panose="020B0606020202030204" pitchFamily="34" charset="0"/>
                        <a:ea typeface="Calibri" panose="020F0502020204030204" pitchFamily="34" charset="0"/>
                      </a:rPr>
                      <m:t> </m:t>
                    </m:r>
                    <m:r>
                      <m:rPr>
                        <m:sty m:val="p"/>
                      </m:rPr>
                      <a:rPr lang="pt-BR" sz="2200">
                        <a:effectLst/>
                        <a:latin typeface="Cambria Math" panose="02040503050406030204" pitchFamily="18" charset="0"/>
                        <a:ea typeface="Calibri" panose="020F0502020204030204" pitchFamily="34" charset="0"/>
                        <a:cs typeface="Times New Roman" panose="02020603050405020304" pitchFamily="18" charset="0"/>
                      </a:rPr>
                      <m:t>T</m:t>
                    </m:r>
                  </m:oMath>
                </a14:m>
                <a:br>
                  <a:rPr lang="pt-BR" sz="2200" dirty="0">
                    <a:effectLst/>
                    <a:latin typeface="Arial Narrow" panose="020B0606020202030204" pitchFamily="34" charset="0"/>
                    <a:ea typeface="Calibri" panose="020F0502020204030204" pitchFamily="34" charset="0"/>
                    <a:cs typeface="Times New Roman" panose="02020603050405020304" pitchFamily="18" charset="0"/>
                  </a:rPr>
                </a:br>
                <a:r>
                  <a:rPr lang="pt-BR" sz="2200" dirty="0">
                    <a:effectLst/>
                    <a:latin typeface="Arial Narrow" panose="020B0606020202030204" pitchFamily="34" charset="0"/>
                    <a:ea typeface="Calibri" panose="020F0502020204030204" pitchFamily="34" charset="0"/>
                    <a:cs typeface="Times New Roman" panose="02020603050405020304" pitchFamily="18" charset="0"/>
                  </a:rPr>
                  <a:t>(E) </a:t>
                </a:r>
                <a14:m>
                  <m:oMath xmlns:m="http://schemas.openxmlformats.org/officeDocument/2006/math">
                    <m:r>
                      <a:rPr lang="pt-BR" sz="2200">
                        <a:effectLst/>
                        <a:latin typeface="Cambria Math" panose="02040503050406030204" pitchFamily="18" charset="0"/>
                        <a:ea typeface="Calibri" panose="020F0502020204030204" pitchFamily="34" charset="0"/>
                        <a:cs typeface="Times New Roman" panose="02020603050405020304" pitchFamily="18" charset="0"/>
                      </a:rPr>
                      <m:t>1∙</m:t>
                    </m:r>
                    <m:sSup>
                      <m:sSupPr>
                        <m:ctrlPr>
                          <a:rPr lang="pt-BR" sz="2200" i="1">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200">
                            <a:effectLst/>
                            <a:latin typeface="Cambria Math" panose="02040503050406030204" pitchFamily="18" charset="0"/>
                            <a:ea typeface="Calibri" panose="020F0502020204030204" pitchFamily="34" charset="0"/>
                            <a:cs typeface="Times New Roman" panose="02020603050405020304" pitchFamily="18" charset="0"/>
                          </a:rPr>
                          <m:t>10</m:t>
                        </m:r>
                      </m:e>
                      <m:sup>
                        <m:r>
                          <a:rPr lang="pt-BR" sz="2200" i="1">
                            <a:effectLst/>
                            <a:latin typeface="Cambria Math" panose="02040503050406030204" pitchFamily="18" charset="0"/>
                            <a:ea typeface="Calibri" panose="020F0502020204030204" pitchFamily="34" charset="0"/>
                            <a:cs typeface="Times New Roman" panose="02020603050405020304" pitchFamily="18" charset="0"/>
                          </a:rPr>
                          <m:t>−</m:t>
                        </m:r>
                        <m:r>
                          <a:rPr lang="pt-BR" sz="2200">
                            <a:effectLst/>
                            <a:latin typeface="Cambria Math" panose="02040503050406030204" pitchFamily="18" charset="0"/>
                            <a:ea typeface="Calibri" panose="020F0502020204030204" pitchFamily="34" charset="0"/>
                            <a:cs typeface="Times New Roman" panose="02020603050405020304" pitchFamily="18" charset="0"/>
                          </a:rPr>
                          <m:t>4</m:t>
                        </m:r>
                      </m:sup>
                    </m:sSup>
                    <m:r>
                      <m:rPr>
                        <m:nor/>
                      </m:rPr>
                      <a:rPr lang="pt-BR" sz="2200">
                        <a:effectLst/>
                        <a:latin typeface="Arial Narrow" panose="020B0606020202030204" pitchFamily="34" charset="0"/>
                        <a:ea typeface="Calibri" panose="020F0502020204030204" pitchFamily="34" charset="0"/>
                      </a:rPr>
                      <m:t> </m:t>
                    </m:r>
                    <m:r>
                      <m:rPr>
                        <m:sty m:val="p"/>
                      </m:rPr>
                      <a:rPr lang="pt-BR" sz="2200">
                        <a:effectLst/>
                        <a:latin typeface="Cambria Math" panose="02040503050406030204" pitchFamily="18" charset="0"/>
                        <a:ea typeface="Calibri" panose="020F0502020204030204" pitchFamily="34" charset="0"/>
                        <a:cs typeface="Times New Roman" panose="02020603050405020304" pitchFamily="18" charset="0"/>
                      </a:rPr>
                      <m:t>T</m:t>
                    </m:r>
                  </m:oMath>
                </a14:m>
                <a:endParaRPr lang="pt-BR" sz="2200" dirty="0">
                  <a:effectLst/>
                  <a:latin typeface="Arial Narrow" panose="020B0606020202030204" pitchFamily="34" charset="0"/>
                  <a:ea typeface="Calibri" panose="020F0502020204030204" pitchFamily="34" charset="0"/>
                </a:endParaRPr>
              </a:p>
            </p:txBody>
          </p:sp>
        </mc:Choice>
        <mc:Fallback xmlns="">
          <p:sp>
            <p:nvSpPr>
              <p:cNvPr id="4" name="CaixaDeTexto 3">
                <a:extLst>
                  <a:ext uri="{FF2B5EF4-FFF2-40B4-BE49-F238E27FC236}">
                    <a16:creationId xmlns:a16="http://schemas.microsoft.com/office/drawing/2014/main" id="{7F9BAC97-A003-3574-85B2-522D52039788}"/>
                  </a:ext>
                </a:extLst>
              </p:cNvPr>
              <p:cNvSpPr txBox="1">
                <a:spLocks noRot="1" noChangeAspect="1" noMove="1" noResize="1" noEditPoints="1" noAdjustHandles="1" noChangeArrowheads="1" noChangeShapeType="1" noTextEdit="1"/>
              </p:cNvSpPr>
              <p:nvPr/>
            </p:nvSpPr>
            <p:spPr>
              <a:xfrm>
                <a:off x="161583" y="735106"/>
                <a:ext cx="5791199" cy="5670207"/>
              </a:xfrm>
              <a:prstGeom prst="rect">
                <a:avLst/>
              </a:prstGeom>
              <a:blipFill>
                <a:blip r:embed="rId2"/>
                <a:stretch>
                  <a:fillRect l="-1368" t="-753" r="-1368" b="-1290"/>
                </a:stretch>
              </a:blipFill>
            </p:spPr>
            <p:txBody>
              <a:bodyPr/>
              <a:lstStyle/>
              <a:p>
                <a:r>
                  <a:rPr lang="pt-BR">
                    <a:noFill/>
                  </a:rPr>
                  <a:t> </a:t>
                </a:r>
              </a:p>
            </p:txBody>
          </p:sp>
        </mc:Fallback>
      </mc:AlternateContent>
      <p:sp>
        <p:nvSpPr>
          <p:cNvPr id="5" name="Retângulo: Cantos Arredondados 4">
            <a:extLst>
              <a:ext uri="{FF2B5EF4-FFF2-40B4-BE49-F238E27FC236}">
                <a16:creationId xmlns:a16="http://schemas.microsoft.com/office/drawing/2014/main" id="{08375B5C-3941-8124-3C8A-B83C76564FD8}"/>
              </a:ext>
            </a:extLst>
          </p:cNvPr>
          <p:cNvSpPr/>
          <p:nvPr/>
        </p:nvSpPr>
        <p:spPr>
          <a:xfrm>
            <a:off x="6239219" y="735106"/>
            <a:ext cx="5862919" cy="5980964"/>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pt-BR"/>
          </a:p>
        </p:txBody>
      </p:sp>
      <p:sp>
        <p:nvSpPr>
          <p:cNvPr id="6" name="Smiley 5">
            <a:extLst>
              <a:ext uri="{FF2B5EF4-FFF2-40B4-BE49-F238E27FC236}">
                <a16:creationId xmlns:a16="http://schemas.microsoft.com/office/drawing/2014/main" id="{85015E50-E94D-F6F0-BC92-BD153698CC9D}"/>
              </a:ext>
            </a:extLst>
          </p:cNvPr>
          <p:cNvSpPr/>
          <p:nvPr/>
        </p:nvSpPr>
        <p:spPr>
          <a:xfrm>
            <a:off x="6518139" y="983874"/>
            <a:ext cx="504825" cy="495300"/>
          </a:xfrm>
          <a:prstGeom prst="smileyFac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327116088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FC4162-58BC-5470-72AD-BB8F18A4CC66}"/>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7F9BAC97-A003-3574-85B2-522D52039788}"/>
                  </a:ext>
                </a:extLst>
              </p:cNvPr>
              <p:cNvSpPr txBox="1"/>
              <p:nvPr/>
            </p:nvSpPr>
            <p:spPr>
              <a:xfrm>
                <a:off x="161583" y="735106"/>
                <a:ext cx="5791199" cy="5672771"/>
              </a:xfrm>
              <a:prstGeom prst="rect">
                <a:avLst/>
              </a:prstGeom>
              <a:noFill/>
            </p:spPr>
            <p:txBody>
              <a:bodyPr wrap="square">
                <a:spAutoFit/>
              </a:bodyPr>
              <a:lstStyle/>
              <a:p>
                <a:pPr algn="just"/>
                <a:r>
                  <a:rPr lang="pt-BR" sz="2200" b="1" dirty="0">
                    <a:latin typeface="Arial Narrow" panose="020B0606020202030204" pitchFamily="34" charset="0"/>
                  </a:rPr>
                  <a:t>20. </a:t>
                </a:r>
                <a:r>
                  <a:rPr lang="pt-BR" sz="2200" dirty="0">
                    <a:latin typeface="Arial Narrow" panose="020B0606020202030204" pitchFamily="34" charset="0"/>
                  </a:rPr>
                  <a:t>Uma espira circular de raio </a:t>
                </a:r>
                <a14:m>
                  <m:oMath xmlns:m="http://schemas.openxmlformats.org/officeDocument/2006/math">
                    <m:r>
                      <a:rPr lang="pt-BR" sz="2200">
                        <a:latin typeface="Cambria Math" panose="02040503050406030204" pitchFamily="18" charset="0"/>
                      </a:rPr>
                      <m:t>0,10</m:t>
                    </m:r>
                    <m:r>
                      <m:rPr>
                        <m:nor/>
                      </m:rPr>
                      <a:rPr lang="pt-BR" sz="2200">
                        <a:latin typeface="Arial Narrow" panose="020B0606020202030204" pitchFamily="34" charset="0"/>
                      </a:rPr>
                      <m:t> </m:t>
                    </m:r>
                    <m:r>
                      <m:rPr>
                        <m:sty m:val="p"/>
                      </m:rPr>
                      <a:rPr lang="pt-BR" sz="2200">
                        <a:latin typeface="Cambria Math" panose="02040503050406030204" pitchFamily="18" charset="0"/>
                      </a:rPr>
                      <m:t>m</m:t>
                    </m:r>
                  </m:oMath>
                </a14:m>
                <a:r>
                  <a:rPr lang="pt-BR" sz="2200" dirty="0">
                    <a:latin typeface="Arial Narrow" panose="020B0606020202030204" pitchFamily="34" charset="0"/>
                  </a:rPr>
                  <a:t> é percorrida por corrente elétrica de </a:t>
                </a:r>
                <a14:m>
                  <m:oMath xmlns:m="http://schemas.openxmlformats.org/officeDocument/2006/math">
                    <m:r>
                      <a:rPr lang="pt-BR" sz="2200">
                        <a:latin typeface="Cambria Math" panose="02040503050406030204" pitchFamily="18" charset="0"/>
                      </a:rPr>
                      <m:t>5</m:t>
                    </m:r>
                    <m:r>
                      <m:rPr>
                        <m:nor/>
                      </m:rPr>
                      <a:rPr lang="pt-BR" sz="2200">
                        <a:latin typeface="Arial Narrow" panose="020B0606020202030204" pitchFamily="34" charset="0"/>
                      </a:rPr>
                      <m:t> </m:t>
                    </m:r>
                    <m:r>
                      <m:rPr>
                        <m:sty m:val="p"/>
                      </m:rPr>
                      <a:rPr lang="pt-BR" sz="2200">
                        <a:latin typeface="Cambria Math" panose="02040503050406030204" pitchFamily="18" charset="0"/>
                      </a:rPr>
                      <m:t>A</m:t>
                    </m:r>
                  </m:oMath>
                </a14:m>
                <a:r>
                  <a:rPr lang="pt-BR" sz="2200" dirty="0">
                    <a:latin typeface="Arial Narrow" panose="020B0606020202030204" pitchFamily="34" charset="0"/>
                  </a:rPr>
                  <a:t>. </a:t>
                </a:r>
              </a:p>
              <a:p>
                <a:pPr algn="just"/>
                <a:r>
                  <a:rPr lang="pt-BR" sz="2200" dirty="0">
                    <a:latin typeface="Arial Narrow" panose="020B0606020202030204" pitchFamily="34" charset="0"/>
                  </a:rPr>
                  <a:t>Sabendo que o campo magnético no centro da espira pode ser calculado por:</a:t>
                </a:r>
              </a:p>
              <a:p>
                <a:pPr algn="just"/>
                <a14:m>
                  <m:oMath xmlns:m="http://schemas.openxmlformats.org/officeDocument/2006/math">
                    <m:r>
                      <m:rPr>
                        <m:sty m:val="p"/>
                      </m:rPr>
                      <a:rPr lang="pt-BR" sz="2200">
                        <a:latin typeface="Cambria Math" panose="02040503050406030204" pitchFamily="18" charset="0"/>
                      </a:rPr>
                      <m:t>B</m:t>
                    </m:r>
                    <m:r>
                      <a:rPr lang="pt-BR" sz="2200">
                        <a:latin typeface="Cambria Math" panose="02040503050406030204" pitchFamily="18" charset="0"/>
                      </a:rPr>
                      <m:t>=</m:t>
                    </m:r>
                    <m:f>
                      <m:fPr>
                        <m:ctrlPr>
                          <a:rPr lang="pt-BR" sz="2200" i="1">
                            <a:latin typeface="Cambria Math" panose="02040503050406030204" pitchFamily="18" charset="0"/>
                          </a:rPr>
                        </m:ctrlPr>
                      </m:fPr>
                      <m:num>
                        <m:sSub>
                          <m:sSubPr>
                            <m:ctrlPr>
                              <a:rPr lang="pt-BR" sz="2200" i="1">
                                <a:latin typeface="Cambria Math" panose="02040503050406030204" pitchFamily="18" charset="0"/>
                              </a:rPr>
                            </m:ctrlPr>
                          </m:sSubPr>
                          <m:e>
                            <m:r>
                              <m:rPr>
                                <m:sty m:val="p"/>
                              </m:rPr>
                              <a:rPr lang="pt-BR" sz="2200">
                                <a:latin typeface="Cambria Math" panose="02040503050406030204" pitchFamily="18" charset="0"/>
                              </a:rPr>
                              <m:t>μ</m:t>
                            </m:r>
                          </m:e>
                          <m:sub>
                            <m:r>
                              <a:rPr lang="pt-BR" sz="2200">
                                <a:latin typeface="Cambria Math" panose="02040503050406030204" pitchFamily="18" charset="0"/>
                              </a:rPr>
                              <m:t>0</m:t>
                            </m:r>
                          </m:sub>
                        </m:sSub>
                        <m:r>
                          <a:rPr lang="pt-BR" sz="2200">
                            <a:latin typeface="Cambria Math" panose="02040503050406030204" pitchFamily="18" charset="0"/>
                          </a:rPr>
                          <m:t>⋅</m:t>
                        </m:r>
                        <m:r>
                          <m:rPr>
                            <m:sty m:val="p"/>
                          </m:rPr>
                          <a:rPr lang="pt-BR" sz="2200">
                            <a:latin typeface="Cambria Math" panose="02040503050406030204" pitchFamily="18" charset="0"/>
                          </a:rPr>
                          <m:t>i</m:t>
                        </m:r>
                      </m:num>
                      <m:den>
                        <m:r>
                          <a:rPr lang="pt-BR" sz="2200">
                            <a:latin typeface="Cambria Math" panose="02040503050406030204" pitchFamily="18" charset="0"/>
                          </a:rPr>
                          <m:t>2</m:t>
                        </m:r>
                        <m:r>
                          <m:rPr>
                            <m:sty m:val="p"/>
                          </m:rPr>
                          <a:rPr lang="pt-BR" sz="2200">
                            <a:latin typeface="Cambria Math" panose="02040503050406030204" pitchFamily="18" charset="0"/>
                          </a:rPr>
                          <m:t>R</m:t>
                        </m:r>
                      </m:den>
                    </m:f>
                  </m:oMath>
                </a14:m>
                <a:r>
                  <a:rPr lang="pt-BR" sz="2200" dirty="0">
                    <a:latin typeface="Arial Narrow" panose="020B0606020202030204" pitchFamily="34" charset="0"/>
                  </a:rPr>
                  <a:t>determine a intensidade aproximada do campo magnético produzido no centro da espira.</a:t>
                </a:r>
              </a:p>
              <a:p>
                <a:pPr algn="just"/>
                <a:endParaRPr lang="pt-BR" sz="2200" dirty="0">
                  <a:latin typeface="Arial Narrow" panose="020B0606020202030204" pitchFamily="34" charset="0"/>
                </a:endParaRPr>
              </a:p>
              <a:p>
                <a:pPr algn="just"/>
                <a:r>
                  <a:rPr lang="pt-BR" sz="2200" dirty="0">
                    <a:latin typeface="Arial Narrow" panose="020B0606020202030204" pitchFamily="34" charset="0"/>
                  </a:rPr>
                  <a:t>Considere:</a:t>
                </a:r>
              </a:p>
              <a:p>
                <a:pPr algn="just"/>
                <a14:m>
                  <m:oMathPara xmlns:m="http://schemas.openxmlformats.org/officeDocument/2006/math">
                    <m:oMathParaPr>
                      <m:jc m:val="centerGroup"/>
                    </m:oMathParaPr>
                    <m:oMath xmlns:m="http://schemas.openxmlformats.org/officeDocument/2006/math">
                      <m:sSub>
                        <m:sSubPr>
                          <m:ctrlPr>
                            <a:rPr lang="pt-BR" sz="2200" i="1">
                              <a:latin typeface="Cambria Math" panose="02040503050406030204" pitchFamily="18" charset="0"/>
                            </a:rPr>
                          </m:ctrlPr>
                        </m:sSubPr>
                        <m:e>
                          <m:r>
                            <m:rPr>
                              <m:sty m:val="p"/>
                            </m:rPr>
                            <a:rPr lang="pt-BR" sz="2200">
                              <a:latin typeface="Cambria Math" panose="02040503050406030204" pitchFamily="18" charset="0"/>
                            </a:rPr>
                            <m:t>μ</m:t>
                          </m:r>
                        </m:e>
                        <m:sub>
                          <m:r>
                            <a:rPr lang="pt-BR" sz="2200">
                              <a:latin typeface="Cambria Math" panose="02040503050406030204" pitchFamily="18" charset="0"/>
                            </a:rPr>
                            <m:t>0</m:t>
                          </m:r>
                        </m:sub>
                      </m:sSub>
                      <m:r>
                        <a:rPr lang="pt-BR" sz="2200">
                          <a:latin typeface="Cambria Math" panose="02040503050406030204" pitchFamily="18" charset="0"/>
                        </a:rPr>
                        <m:t>=4</m:t>
                      </m:r>
                      <m:r>
                        <m:rPr>
                          <m:sty m:val="p"/>
                        </m:rPr>
                        <a:rPr lang="pt-BR" sz="2200">
                          <a:latin typeface="Cambria Math" panose="02040503050406030204" pitchFamily="18" charset="0"/>
                        </a:rPr>
                        <m:t>π</m:t>
                      </m:r>
                      <m:r>
                        <a:rPr lang="pt-BR" sz="2200">
                          <a:latin typeface="Cambria Math" panose="02040503050406030204" pitchFamily="18" charset="0"/>
                        </a:rPr>
                        <m:t>∙</m:t>
                      </m:r>
                      <m:sSup>
                        <m:sSupPr>
                          <m:ctrlPr>
                            <a:rPr lang="pt-BR" sz="2200" i="1">
                              <a:latin typeface="Cambria Math" panose="02040503050406030204" pitchFamily="18" charset="0"/>
                            </a:rPr>
                          </m:ctrlPr>
                        </m:sSupPr>
                        <m:e>
                          <m:r>
                            <a:rPr lang="pt-BR" sz="2200">
                              <a:latin typeface="Cambria Math" panose="02040503050406030204" pitchFamily="18" charset="0"/>
                            </a:rPr>
                            <m:t>10</m:t>
                          </m:r>
                        </m:e>
                        <m:sup>
                          <m:r>
                            <a:rPr lang="pt-BR" sz="2200" i="1">
                              <a:latin typeface="Cambria Math" panose="02040503050406030204" pitchFamily="18" charset="0"/>
                            </a:rPr>
                            <m:t>−</m:t>
                          </m:r>
                          <m:r>
                            <a:rPr lang="pt-BR" sz="2200">
                              <a:latin typeface="Cambria Math" panose="02040503050406030204" pitchFamily="18" charset="0"/>
                            </a:rPr>
                            <m:t>7</m:t>
                          </m:r>
                        </m:sup>
                      </m:sSup>
                      <m:r>
                        <a:rPr lang="pt-BR" sz="2200">
                          <a:latin typeface="Cambria Math" panose="02040503050406030204" pitchFamily="18" charset="0"/>
                        </a:rPr>
                        <m:t> </m:t>
                      </m:r>
                      <m:f>
                        <m:fPr>
                          <m:ctrlPr>
                            <a:rPr lang="pt-BR" sz="2200" i="1">
                              <a:latin typeface="Cambria Math" panose="02040503050406030204" pitchFamily="18" charset="0"/>
                            </a:rPr>
                          </m:ctrlPr>
                        </m:fPr>
                        <m:num>
                          <m:r>
                            <m:rPr>
                              <m:sty m:val="p"/>
                            </m:rPr>
                            <a:rPr lang="pt-BR" sz="2200">
                              <a:latin typeface="Cambria Math" panose="02040503050406030204" pitchFamily="18" charset="0"/>
                            </a:rPr>
                            <m:t>T</m:t>
                          </m:r>
                          <m:r>
                            <a:rPr lang="pt-BR" sz="2200">
                              <a:latin typeface="Cambria Math" panose="02040503050406030204" pitchFamily="18" charset="0"/>
                            </a:rPr>
                            <m:t>⋅</m:t>
                          </m:r>
                          <m:r>
                            <m:rPr>
                              <m:sty m:val="p"/>
                            </m:rPr>
                            <a:rPr lang="pt-BR" sz="2200">
                              <a:latin typeface="Cambria Math" panose="02040503050406030204" pitchFamily="18" charset="0"/>
                            </a:rPr>
                            <m:t>m</m:t>
                          </m:r>
                        </m:num>
                        <m:den>
                          <m:r>
                            <m:rPr>
                              <m:sty m:val="p"/>
                            </m:rPr>
                            <a:rPr lang="pt-BR" sz="2200">
                              <a:latin typeface="Cambria Math" panose="02040503050406030204" pitchFamily="18" charset="0"/>
                            </a:rPr>
                            <m:t>A</m:t>
                          </m:r>
                        </m:den>
                      </m:f>
                      <m:r>
                        <a:rPr lang="pt-BR" sz="2200">
                          <a:latin typeface="Cambria Math" panose="02040503050406030204" pitchFamily="18" charset="0"/>
                        </a:rPr>
                        <m:t> </m:t>
                      </m:r>
                    </m:oMath>
                  </m:oMathPara>
                </a14:m>
                <a:endParaRPr lang="pt-BR" sz="2200" dirty="0">
                  <a:latin typeface="Arial Narrow" panose="020B0606020202030204" pitchFamily="34" charset="0"/>
                </a:endParaRPr>
              </a:p>
              <a:p>
                <a:pPr algn="just"/>
                <a:endParaRPr lang="pt-BR" sz="2200" dirty="0">
                  <a:latin typeface="Arial Narrow" panose="020B0606020202030204" pitchFamily="34" charset="0"/>
                </a:endParaRPr>
              </a:p>
              <a:p>
                <a:r>
                  <a:rPr lang="pt-BR" sz="2200" dirty="0">
                    <a:latin typeface="Arial Narrow" panose="020B0606020202030204" pitchFamily="34" charset="0"/>
                  </a:rPr>
                  <a:t>(A) </a:t>
                </a:r>
                <a14:m>
                  <m:oMath xmlns:m="http://schemas.openxmlformats.org/officeDocument/2006/math">
                    <m:r>
                      <a:rPr lang="pt-BR" sz="2200">
                        <a:latin typeface="Cambria Math" panose="02040503050406030204" pitchFamily="18" charset="0"/>
                      </a:rPr>
                      <m:t>1</m:t>
                    </m:r>
                    <m:r>
                      <m:rPr>
                        <m:sty m:val="p"/>
                      </m:rPr>
                      <a:rPr lang="pt-BR" sz="2200">
                        <a:latin typeface="Cambria Math" panose="02040503050406030204" pitchFamily="18" charset="0"/>
                      </a:rPr>
                      <m:t>π</m:t>
                    </m:r>
                    <m:r>
                      <a:rPr lang="pt-BR" sz="2200">
                        <a:latin typeface="Cambria Math" panose="02040503050406030204" pitchFamily="18" charset="0"/>
                      </a:rPr>
                      <m:t>∙</m:t>
                    </m:r>
                    <m:sSup>
                      <m:sSupPr>
                        <m:ctrlPr>
                          <a:rPr lang="pt-BR" sz="2200" i="1">
                            <a:latin typeface="Cambria Math" panose="02040503050406030204" pitchFamily="18" charset="0"/>
                          </a:rPr>
                        </m:ctrlPr>
                      </m:sSupPr>
                      <m:e>
                        <m:r>
                          <a:rPr lang="pt-BR" sz="2200">
                            <a:latin typeface="Cambria Math" panose="02040503050406030204" pitchFamily="18" charset="0"/>
                          </a:rPr>
                          <m:t>10</m:t>
                        </m:r>
                      </m:e>
                      <m:sup>
                        <m:r>
                          <a:rPr lang="pt-BR" sz="2200" i="1">
                            <a:latin typeface="Cambria Math" panose="02040503050406030204" pitchFamily="18" charset="0"/>
                          </a:rPr>
                          <m:t>−</m:t>
                        </m:r>
                        <m:r>
                          <a:rPr lang="pt-BR" sz="2200">
                            <a:latin typeface="Cambria Math" panose="02040503050406030204" pitchFamily="18" charset="0"/>
                          </a:rPr>
                          <m:t>5</m:t>
                        </m:r>
                      </m:sup>
                    </m:sSup>
                    <m:r>
                      <m:rPr>
                        <m:nor/>
                      </m:rPr>
                      <a:rPr lang="pt-BR" sz="2200">
                        <a:latin typeface="Arial Narrow" panose="020B0606020202030204" pitchFamily="34" charset="0"/>
                      </a:rPr>
                      <m:t> </m:t>
                    </m:r>
                    <m:r>
                      <m:rPr>
                        <m:sty m:val="p"/>
                      </m:rPr>
                      <a:rPr lang="pt-BR" sz="2200">
                        <a:latin typeface="Cambria Math" panose="02040503050406030204" pitchFamily="18" charset="0"/>
                      </a:rPr>
                      <m:t>T</m:t>
                    </m:r>
                  </m:oMath>
                </a14:m>
                <a:br>
                  <a:rPr lang="pt-BR" sz="2200" dirty="0">
                    <a:latin typeface="Arial Narrow" panose="020B0606020202030204" pitchFamily="34" charset="0"/>
                  </a:rPr>
                </a:br>
                <a:r>
                  <a:rPr lang="pt-BR" sz="2200" dirty="0">
                    <a:latin typeface="Arial Narrow" panose="020B0606020202030204" pitchFamily="34" charset="0"/>
                  </a:rPr>
                  <a:t>(B) </a:t>
                </a:r>
                <a14:m>
                  <m:oMath xmlns:m="http://schemas.openxmlformats.org/officeDocument/2006/math">
                    <m:r>
                      <a:rPr lang="pt-BR" sz="2200">
                        <a:latin typeface="Cambria Math" panose="02040503050406030204" pitchFamily="18" charset="0"/>
                      </a:rPr>
                      <m:t>2</m:t>
                    </m:r>
                    <m:r>
                      <m:rPr>
                        <m:sty m:val="p"/>
                      </m:rPr>
                      <a:rPr lang="pt-BR" sz="2200">
                        <a:latin typeface="Cambria Math" panose="02040503050406030204" pitchFamily="18" charset="0"/>
                      </a:rPr>
                      <m:t>π</m:t>
                    </m:r>
                    <m:r>
                      <a:rPr lang="pt-BR" sz="2200">
                        <a:latin typeface="Cambria Math" panose="02040503050406030204" pitchFamily="18" charset="0"/>
                      </a:rPr>
                      <m:t>∙</m:t>
                    </m:r>
                    <m:sSup>
                      <m:sSupPr>
                        <m:ctrlPr>
                          <a:rPr lang="pt-BR" sz="2200" i="1">
                            <a:latin typeface="Cambria Math" panose="02040503050406030204" pitchFamily="18" charset="0"/>
                          </a:rPr>
                        </m:ctrlPr>
                      </m:sSupPr>
                      <m:e>
                        <m:r>
                          <a:rPr lang="pt-BR" sz="2200">
                            <a:latin typeface="Cambria Math" panose="02040503050406030204" pitchFamily="18" charset="0"/>
                          </a:rPr>
                          <m:t>10</m:t>
                        </m:r>
                      </m:e>
                      <m:sup>
                        <m:r>
                          <a:rPr lang="pt-BR" sz="2200" i="1">
                            <a:latin typeface="Cambria Math" panose="02040503050406030204" pitchFamily="18" charset="0"/>
                          </a:rPr>
                          <m:t>−</m:t>
                        </m:r>
                        <m:r>
                          <a:rPr lang="pt-BR" sz="2200">
                            <a:latin typeface="Cambria Math" panose="02040503050406030204" pitchFamily="18" charset="0"/>
                          </a:rPr>
                          <m:t>5</m:t>
                        </m:r>
                      </m:sup>
                    </m:sSup>
                    <m:r>
                      <m:rPr>
                        <m:nor/>
                      </m:rPr>
                      <a:rPr lang="pt-BR" sz="2200">
                        <a:latin typeface="Arial Narrow" panose="020B0606020202030204" pitchFamily="34" charset="0"/>
                      </a:rPr>
                      <m:t> </m:t>
                    </m:r>
                    <m:r>
                      <m:rPr>
                        <m:sty m:val="p"/>
                      </m:rPr>
                      <a:rPr lang="pt-BR" sz="2200">
                        <a:latin typeface="Cambria Math" panose="02040503050406030204" pitchFamily="18" charset="0"/>
                      </a:rPr>
                      <m:t>T</m:t>
                    </m:r>
                  </m:oMath>
                </a14:m>
                <a:br>
                  <a:rPr lang="pt-BR" sz="2200" dirty="0">
                    <a:latin typeface="Arial Narrow" panose="020B0606020202030204" pitchFamily="34" charset="0"/>
                  </a:rPr>
                </a:br>
                <a:r>
                  <a:rPr lang="pt-BR" sz="2200" dirty="0">
                    <a:latin typeface="Arial Narrow" panose="020B0606020202030204" pitchFamily="34" charset="0"/>
                  </a:rPr>
                  <a:t>(C) </a:t>
                </a:r>
                <a14:m>
                  <m:oMath xmlns:m="http://schemas.openxmlformats.org/officeDocument/2006/math">
                    <m:r>
                      <a:rPr lang="pt-BR" sz="2200">
                        <a:latin typeface="Cambria Math" panose="02040503050406030204" pitchFamily="18" charset="0"/>
                      </a:rPr>
                      <m:t>3</m:t>
                    </m:r>
                    <m:r>
                      <m:rPr>
                        <m:sty m:val="p"/>
                      </m:rPr>
                      <a:rPr lang="pt-BR" sz="2200">
                        <a:latin typeface="Cambria Math" panose="02040503050406030204" pitchFamily="18" charset="0"/>
                      </a:rPr>
                      <m:t>π</m:t>
                    </m:r>
                    <m:r>
                      <a:rPr lang="pt-BR" sz="2200">
                        <a:latin typeface="Cambria Math" panose="02040503050406030204" pitchFamily="18" charset="0"/>
                      </a:rPr>
                      <m:t>∙</m:t>
                    </m:r>
                    <m:sSup>
                      <m:sSupPr>
                        <m:ctrlPr>
                          <a:rPr lang="pt-BR" sz="2200" i="1">
                            <a:latin typeface="Cambria Math" panose="02040503050406030204" pitchFamily="18" charset="0"/>
                          </a:rPr>
                        </m:ctrlPr>
                      </m:sSupPr>
                      <m:e>
                        <m:r>
                          <a:rPr lang="pt-BR" sz="2200">
                            <a:latin typeface="Cambria Math" panose="02040503050406030204" pitchFamily="18" charset="0"/>
                          </a:rPr>
                          <m:t>10</m:t>
                        </m:r>
                      </m:e>
                      <m:sup>
                        <m:r>
                          <a:rPr lang="pt-BR" sz="2200" i="1">
                            <a:latin typeface="Cambria Math" panose="02040503050406030204" pitchFamily="18" charset="0"/>
                          </a:rPr>
                          <m:t>−</m:t>
                        </m:r>
                        <m:r>
                          <a:rPr lang="pt-BR" sz="2200">
                            <a:latin typeface="Cambria Math" panose="02040503050406030204" pitchFamily="18" charset="0"/>
                          </a:rPr>
                          <m:t>5</m:t>
                        </m:r>
                      </m:sup>
                    </m:sSup>
                    <m:r>
                      <m:rPr>
                        <m:nor/>
                      </m:rPr>
                      <a:rPr lang="pt-BR" sz="2200">
                        <a:latin typeface="Arial Narrow" panose="020B0606020202030204" pitchFamily="34" charset="0"/>
                      </a:rPr>
                      <m:t> </m:t>
                    </m:r>
                    <m:r>
                      <m:rPr>
                        <m:sty m:val="p"/>
                      </m:rPr>
                      <a:rPr lang="pt-BR" sz="2200">
                        <a:latin typeface="Cambria Math" panose="02040503050406030204" pitchFamily="18" charset="0"/>
                      </a:rPr>
                      <m:t>T</m:t>
                    </m:r>
                  </m:oMath>
                </a14:m>
                <a:br>
                  <a:rPr lang="pt-BR" sz="2200" dirty="0">
                    <a:latin typeface="Arial Narrow" panose="020B0606020202030204" pitchFamily="34" charset="0"/>
                  </a:rPr>
                </a:br>
                <a:r>
                  <a:rPr lang="pt-BR" sz="2200" dirty="0">
                    <a:latin typeface="Arial Narrow" panose="020B0606020202030204" pitchFamily="34" charset="0"/>
                  </a:rPr>
                  <a:t>(D) </a:t>
                </a:r>
                <a14:m>
                  <m:oMath xmlns:m="http://schemas.openxmlformats.org/officeDocument/2006/math">
                    <m:r>
                      <a:rPr lang="pt-BR" sz="2200">
                        <a:latin typeface="Cambria Math" panose="02040503050406030204" pitchFamily="18" charset="0"/>
                      </a:rPr>
                      <m:t>4</m:t>
                    </m:r>
                    <m:r>
                      <m:rPr>
                        <m:sty m:val="p"/>
                      </m:rPr>
                      <a:rPr lang="pt-BR" sz="2200">
                        <a:latin typeface="Cambria Math" panose="02040503050406030204" pitchFamily="18" charset="0"/>
                      </a:rPr>
                      <m:t>π</m:t>
                    </m:r>
                    <m:r>
                      <a:rPr lang="pt-BR" sz="2200">
                        <a:latin typeface="Cambria Math" panose="02040503050406030204" pitchFamily="18" charset="0"/>
                      </a:rPr>
                      <m:t>∙</m:t>
                    </m:r>
                    <m:sSup>
                      <m:sSupPr>
                        <m:ctrlPr>
                          <a:rPr lang="pt-BR" sz="2200" i="1">
                            <a:latin typeface="Cambria Math" panose="02040503050406030204" pitchFamily="18" charset="0"/>
                          </a:rPr>
                        </m:ctrlPr>
                      </m:sSupPr>
                      <m:e>
                        <m:r>
                          <a:rPr lang="pt-BR" sz="2200">
                            <a:latin typeface="Cambria Math" panose="02040503050406030204" pitchFamily="18" charset="0"/>
                          </a:rPr>
                          <m:t>10</m:t>
                        </m:r>
                      </m:e>
                      <m:sup>
                        <m:r>
                          <a:rPr lang="pt-BR" sz="2200" i="1">
                            <a:latin typeface="Cambria Math" panose="02040503050406030204" pitchFamily="18" charset="0"/>
                          </a:rPr>
                          <m:t>−</m:t>
                        </m:r>
                        <m:r>
                          <a:rPr lang="pt-BR" sz="2200">
                            <a:latin typeface="Cambria Math" panose="02040503050406030204" pitchFamily="18" charset="0"/>
                          </a:rPr>
                          <m:t>5</m:t>
                        </m:r>
                      </m:sup>
                    </m:sSup>
                    <m:r>
                      <m:rPr>
                        <m:nor/>
                      </m:rPr>
                      <a:rPr lang="pt-BR" sz="2200">
                        <a:latin typeface="Arial Narrow" panose="020B0606020202030204" pitchFamily="34" charset="0"/>
                      </a:rPr>
                      <m:t> </m:t>
                    </m:r>
                    <m:r>
                      <m:rPr>
                        <m:sty m:val="p"/>
                      </m:rPr>
                      <a:rPr lang="pt-BR" sz="2200">
                        <a:latin typeface="Cambria Math" panose="02040503050406030204" pitchFamily="18" charset="0"/>
                      </a:rPr>
                      <m:t>T</m:t>
                    </m:r>
                  </m:oMath>
                </a14:m>
                <a:br>
                  <a:rPr lang="pt-BR" sz="2200" dirty="0">
                    <a:latin typeface="Arial Narrow" panose="020B0606020202030204" pitchFamily="34" charset="0"/>
                  </a:rPr>
                </a:br>
                <a:r>
                  <a:rPr lang="pt-BR" sz="2200" dirty="0">
                    <a:latin typeface="Arial Narrow" panose="020B0606020202030204" pitchFamily="34" charset="0"/>
                  </a:rPr>
                  <a:t>(E) </a:t>
                </a:r>
                <a14:m>
                  <m:oMath xmlns:m="http://schemas.openxmlformats.org/officeDocument/2006/math">
                    <m:r>
                      <a:rPr lang="pt-BR" sz="2200">
                        <a:latin typeface="Cambria Math" panose="02040503050406030204" pitchFamily="18" charset="0"/>
                      </a:rPr>
                      <m:t>5</m:t>
                    </m:r>
                    <m:r>
                      <m:rPr>
                        <m:sty m:val="p"/>
                      </m:rPr>
                      <a:rPr lang="pt-BR" sz="2200">
                        <a:latin typeface="Cambria Math" panose="02040503050406030204" pitchFamily="18" charset="0"/>
                      </a:rPr>
                      <m:t>π</m:t>
                    </m:r>
                    <m:r>
                      <a:rPr lang="pt-BR" sz="2200">
                        <a:latin typeface="Cambria Math" panose="02040503050406030204" pitchFamily="18" charset="0"/>
                      </a:rPr>
                      <m:t>∙</m:t>
                    </m:r>
                    <m:sSup>
                      <m:sSupPr>
                        <m:ctrlPr>
                          <a:rPr lang="pt-BR" sz="2200" i="1">
                            <a:latin typeface="Cambria Math" panose="02040503050406030204" pitchFamily="18" charset="0"/>
                          </a:rPr>
                        </m:ctrlPr>
                      </m:sSupPr>
                      <m:e>
                        <m:r>
                          <a:rPr lang="pt-BR" sz="2200">
                            <a:latin typeface="Cambria Math" panose="02040503050406030204" pitchFamily="18" charset="0"/>
                          </a:rPr>
                          <m:t>10</m:t>
                        </m:r>
                      </m:e>
                      <m:sup>
                        <m:r>
                          <a:rPr lang="pt-BR" sz="2200" i="1">
                            <a:latin typeface="Cambria Math" panose="02040503050406030204" pitchFamily="18" charset="0"/>
                          </a:rPr>
                          <m:t>−</m:t>
                        </m:r>
                        <m:r>
                          <a:rPr lang="pt-BR" sz="2200">
                            <a:latin typeface="Cambria Math" panose="02040503050406030204" pitchFamily="18" charset="0"/>
                          </a:rPr>
                          <m:t>5</m:t>
                        </m:r>
                      </m:sup>
                    </m:sSup>
                    <m:r>
                      <m:rPr>
                        <m:nor/>
                      </m:rPr>
                      <a:rPr lang="pt-BR" sz="2200">
                        <a:latin typeface="Arial Narrow" panose="020B0606020202030204" pitchFamily="34" charset="0"/>
                      </a:rPr>
                      <m:t> </m:t>
                    </m:r>
                    <m:r>
                      <m:rPr>
                        <m:sty m:val="p"/>
                      </m:rPr>
                      <a:rPr lang="pt-BR" sz="2200">
                        <a:latin typeface="Cambria Math" panose="02040503050406030204" pitchFamily="18" charset="0"/>
                      </a:rPr>
                      <m:t>T</m:t>
                    </m:r>
                  </m:oMath>
                </a14:m>
                <a:endParaRPr lang="pt-BR" sz="2200" dirty="0">
                  <a:latin typeface="Arial Narrow" panose="020B0606020202030204" pitchFamily="34" charset="0"/>
                </a:endParaRPr>
              </a:p>
            </p:txBody>
          </p:sp>
        </mc:Choice>
        <mc:Fallback xmlns="">
          <p:sp>
            <p:nvSpPr>
              <p:cNvPr id="4" name="CaixaDeTexto 3">
                <a:extLst>
                  <a:ext uri="{FF2B5EF4-FFF2-40B4-BE49-F238E27FC236}">
                    <a16:creationId xmlns:a16="http://schemas.microsoft.com/office/drawing/2014/main" id="{7F9BAC97-A003-3574-85B2-522D52039788}"/>
                  </a:ext>
                </a:extLst>
              </p:cNvPr>
              <p:cNvSpPr txBox="1">
                <a:spLocks noRot="1" noChangeAspect="1" noMove="1" noResize="1" noEditPoints="1" noAdjustHandles="1" noChangeArrowheads="1" noChangeShapeType="1" noTextEdit="1"/>
              </p:cNvSpPr>
              <p:nvPr/>
            </p:nvSpPr>
            <p:spPr>
              <a:xfrm>
                <a:off x="161583" y="735106"/>
                <a:ext cx="5791199" cy="5672771"/>
              </a:xfrm>
              <a:prstGeom prst="rect">
                <a:avLst/>
              </a:prstGeom>
              <a:blipFill>
                <a:blip r:embed="rId2"/>
                <a:stretch>
                  <a:fillRect l="-1368" t="-753" r="-1368" b="-1290"/>
                </a:stretch>
              </a:blipFill>
            </p:spPr>
            <p:txBody>
              <a:bodyPr/>
              <a:lstStyle/>
              <a:p>
                <a:r>
                  <a:rPr lang="pt-BR">
                    <a:noFill/>
                  </a:rPr>
                  <a:t> </a:t>
                </a:r>
              </a:p>
            </p:txBody>
          </p:sp>
        </mc:Fallback>
      </mc:AlternateContent>
      <p:sp>
        <p:nvSpPr>
          <p:cNvPr id="5" name="Retângulo: Cantos Arredondados 4">
            <a:extLst>
              <a:ext uri="{FF2B5EF4-FFF2-40B4-BE49-F238E27FC236}">
                <a16:creationId xmlns:a16="http://schemas.microsoft.com/office/drawing/2014/main" id="{08375B5C-3941-8124-3C8A-B83C76564FD8}"/>
              </a:ext>
            </a:extLst>
          </p:cNvPr>
          <p:cNvSpPr/>
          <p:nvPr/>
        </p:nvSpPr>
        <p:spPr>
          <a:xfrm>
            <a:off x="6239219" y="735106"/>
            <a:ext cx="5862919" cy="5980964"/>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pt-BR"/>
          </a:p>
        </p:txBody>
      </p:sp>
      <p:sp>
        <p:nvSpPr>
          <p:cNvPr id="6" name="Smiley 5">
            <a:extLst>
              <a:ext uri="{FF2B5EF4-FFF2-40B4-BE49-F238E27FC236}">
                <a16:creationId xmlns:a16="http://schemas.microsoft.com/office/drawing/2014/main" id="{85015E50-E94D-F6F0-BC92-BD153698CC9D}"/>
              </a:ext>
            </a:extLst>
          </p:cNvPr>
          <p:cNvSpPr/>
          <p:nvPr/>
        </p:nvSpPr>
        <p:spPr>
          <a:xfrm>
            <a:off x="6518139" y="983874"/>
            <a:ext cx="504825" cy="495300"/>
          </a:xfrm>
          <a:prstGeom prst="smileyFac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329285109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FC4162-58BC-5470-72AD-BB8F18A4CC66}"/>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7F9BAC97-A003-3574-85B2-522D52039788}"/>
                  </a:ext>
                </a:extLst>
              </p:cNvPr>
              <p:cNvSpPr txBox="1"/>
              <p:nvPr/>
            </p:nvSpPr>
            <p:spPr>
              <a:xfrm>
                <a:off x="89862" y="735106"/>
                <a:ext cx="5791199" cy="5760038"/>
              </a:xfrm>
              <a:prstGeom prst="rect">
                <a:avLst/>
              </a:prstGeom>
              <a:noFill/>
            </p:spPr>
            <p:txBody>
              <a:bodyPr wrap="square">
                <a:spAutoFit/>
              </a:bodyPr>
              <a:lstStyle/>
              <a:p>
                <a:r>
                  <a:rPr lang="pt-BR" sz="2200" b="1" dirty="0">
                    <a:latin typeface="Arial Narrow" panose="020B0606020202030204" pitchFamily="34" charset="0"/>
                  </a:rPr>
                  <a:t>21. </a:t>
                </a:r>
                <a:r>
                  <a:rPr lang="pt-BR" sz="2200" dirty="0">
                    <a:latin typeface="Arial Narrow" panose="020B0606020202030204" pitchFamily="34" charset="0"/>
                  </a:rPr>
                  <a:t>Um solenoide de </a:t>
                </a:r>
                <a14:m>
                  <m:oMath xmlns:m="http://schemas.openxmlformats.org/officeDocument/2006/math">
                    <m:r>
                      <a:rPr lang="pt-BR" sz="2200">
                        <a:latin typeface="Cambria Math" panose="02040503050406030204" pitchFamily="18" charset="0"/>
                      </a:rPr>
                      <m:t>500</m:t>
                    </m:r>
                  </m:oMath>
                </a14:m>
                <a:r>
                  <a:rPr lang="pt-BR" sz="2200" dirty="0">
                    <a:latin typeface="Arial Narrow" panose="020B0606020202030204" pitchFamily="34" charset="0"/>
                  </a:rPr>
                  <a:t> espiras encontra-se distribuído uniformemente ao longo de </a:t>
                </a:r>
                <a14:m>
                  <m:oMath xmlns:m="http://schemas.openxmlformats.org/officeDocument/2006/math">
                    <m:r>
                      <a:rPr lang="pt-BR" sz="2200">
                        <a:latin typeface="Cambria Math" panose="02040503050406030204" pitchFamily="18" charset="0"/>
                      </a:rPr>
                      <m:t>0,50</m:t>
                    </m:r>
                    <m:r>
                      <m:rPr>
                        <m:nor/>
                      </m:rPr>
                      <a:rPr lang="pt-BR" sz="2200">
                        <a:latin typeface="Arial Narrow" panose="020B0606020202030204" pitchFamily="34" charset="0"/>
                      </a:rPr>
                      <m:t> </m:t>
                    </m:r>
                    <m:r>
                      <m:rPr>
                        <m:sty m:val="p"/>
                      </m:rPr>
                      <a:rPr lang="pt-BR" sz="2200">
                        <a:latin typeface="Cambria Math" panose="02040503050406030204" pitchFamily="18" charset="0"/>
                      </a:rPr>
                      <m:t>m</m:t>
                    </m:r>
                  </m:oMath>
                </a14:m>
                <a:r>
                  <a:rPr lang="pt-BR" sz="2200" dirty="0">
                    <a:latin typeface="Arial Narrow" panose="020B0606020202030204" pitchFamily="34" charset="0"/>
                  </a:rPr>
                  <a:t> e é percorrido por corrente elétrica de </a:t>
                </a:r>
                <a14:m>
                  <m:oMath xmlns:m="http://schemas.openxmlformats.org/officeDocument/2006/math">
                    <m:r>
                      <a:rPr lang="pt-BR" sz="2200">
                        <a:latin typeface="Cambria Math" panose="02040503050406030204" pitchFamily="18" charset="0"/>
                      </a:rPr>
                      <m:t>2</m:t>
                    </m:r>
                    <m:r>
                      <m:rPr>
                        <m:nor/>
                      </m:rPr>
                      <a:rPr lang="pt-BR" sz="2200">
                        <a:latin typeface="Arial Narrow" panose="020B0606020202030204" pitchFamily="34" charset="0"/>
                      </a:rPr>
                      <m:t> </m:t>
                    </m:r>
                    <m:r>
                      <m:rPr>
                        <m:sty m:val="p"/>
                      </m:rPr>
                      <a:rPr lang="pt-BR" sz="2200">
                        <a:latin typeface="Cambria Math" panose="02040503050406030204" pitchFamily="18" charset="0"/>
                      </a:rPr>
                      <m:t>A</m:t>
                    </m:r>
                  </m:oMath>
                </a14:m>
                <a:r>
                  <a:rPr lang="pt-BR" sz="2200" dirty="0">
                    <a:latin typeface="Arial Narrow" panose="020B0606020202030204" pitchFamily="34" charset="0"/>
                  </a:rPr>
                  <a:t>. Considerando a expressão:</a:t>
                </a:r>
              </a:p>
              <a:p>
                <a:pPr/>
                <a14:m>
                  <m:oMathPara xmlns:m="http://schemas.openxmlformats.org/officeDocument/2006/math">
                    <m:oMathParaPr>
                      <m:jc m:val="centerGroup"/>
                    </m:oMathParaPr>
                    <m:oMath xmlns:m="http://schemas.openxmlformats.org/officeDocument/2006/math">
                      <m:r>
                        <m:rPr>
                          <m:sty m:val="p"/>
                        </m:rPr>
                        <a:rPr lang="pt-BR" sz="2200">
                          <a:latin typeface="Cambria Math" panose="02040503050406030204" pitchFamily="18" charset="0"/>
                        </a:rPr>
                        <m:t>B</m:t>
                      </m:r>
                      <m:r>
                        <a:rPr lang="pt-BR" sz="2200">
                          <a:latin typeface="Cambria Math" panose="02040503050406030204" pitchFamily="18" charset="0"/>
                        </a:rPr>
                        <m:t>=</m:t>
                      </m:r>
                      <m:sSub>
                        <m:sSubPr>
                          <m:ctrlPr>
                            <a:rPr lang="pt-BR" sz="2200" i="1">
                              <a:latin typeface="Cambria Math" panose="02040503050406030204" pitchFamily="18" charset="0"/>
                            </a:rPr>
                          </m:ctrlPr>
                        </m:sSubPr>
                        <m:e>
                          <m:r>
                            <m:rPr>
                              <m:sty m:val="p"/>
                            </m:rPr>
                            <a:rPr lang="pt-BR" sz="2200">
                              <a:latin typeface="Cambria Math" panose="02040503050406030204" pitchFamily="18" charset="0"/>
                            </a:rPr>
                            <m:t>μ</m:t>
                          </m:r>
                        </m:e>
                        <m:sub>
                          <m:r>
                            <a:rPr lang="pt-BR" sz="2200">
                              <a:latin typeface="Cambria Math" panose="02040503050406030204" pitchFamily="18" charset="0"/>
                            </a:rPr>
                            <m:t>0</m:t>
                          </m:r>
                        </m:sub>
                      </m:sSub>
                      <m:r>
                        <a:rPr lang="pt-BR" sz="2200">
                          <a:latin typeface="Cambria Math" panose="02040503050406030204" pitchFamily="18" charset="0"/>
                        </a:rPr>
                        <m:t>⋅</m:t>
                      </m:r>
                      <m:f>
                        <m:fPr>
                          <m:ctrlPr>
                            <a:rPr lang="pt-BR" sz="2200" i="1">
                              <a:latin typeface="Cambria Math" panose="02040503050406030204" pitchFamily="18" charset="0"/>
                            </a:rPr>
                          </m:ctrlPr>
                        </m:fPr>
                        <m:num>
                          <m:r>
                            <m:rPr>
                              <m:sty m:val="p"/>
                            </m:rPr>
                            <a:rPr lang="pt-BR" sz="2200">
                              <a:latin typeface="Cambria Math" panose="02040503050406030204" pitchFamily="18" charset="0"/>
                            </a:rPr>
                            <m:t>N</m:t>
                          </m:r>
                        </m:num>
                        <m:den>
                          <m:r>
                            <m:rPr>
                              <m:sty m:val="p"/>
                            </m:rPr>
                            <a:rPr lang="pt-BR" sz="2200">
                              <a:latin typeface="Cambria Math" panose="02040503050406030204" pitchFamily="18" charset="0"/>
                            </a:rPr>
                            <m:t>L</m:t>
                          </m:r>
                        </m:den>
                      </m:f>
                      <m:r>
                        <a:rPr lang="pt-BR" sz="2200">
                          <a:latin typeface="Cambria Math" panose="02040503050406030204" pitchFamily="18" charset="0"/>
                        </a:rPr>
                        <m:t>⋅</m:t>
                      </m:r>
                      <m:r>
                        <m:rPr>
                          <m:sty m:val="p"/>
                        </m:rPr>
                        <a:rPr lang="pt-BR" sz="2200">
                          <a:latin typeface="Cambria Math" panose="02040503050406030204" pitchFamily="18" charset="0"/>
                        </a:rPr>
                        <m:t>i</m:t>
                      </m:r>
                    </m:oMath>
                  </m:oMathPara>
                </a14:m>
                <a:endParaRPr lang="pt-BR" sz="2200" dirty="0">
                  <a:latin typeface="Arial Narrow" panose="020B0606020202030204" pitchFamily="34" charset="0"/>
                </a:endParaRPr>
              </a:p>
              <a:p>
                <a:r>
                  <a:rPr lang="pt-BR" sz="2200" dirty="0">
                    <a:latin typeface="Arial Narrow" panose="020B0606020202030204" pitchFamily="34" charset="0"/>
                  </a:rPr>
                  <a:t>determine a intensidade do campo magnético no interior do solenoide.</a:t>
                </a:r>
                <a:endParaRPr lang="pt-BR" sz="1000" dirty="0">
                  <a:latin typeface="Arial Narrow" panose="020B0606020202030204" pitchFamily="34" charset="0"/>
                </a:endParaRPr>
              </a:p>
              <a:p>
                <a:endParaRPr lang="pt-BR" sz="1000" dirty="0">
                  <a:latin typeface="Arial Narrow" panose="020B0606020202030204" pitchFamily="34" charset="0"/>
                </a:endParaRPr>
              </a:p>
              <a:p>
                <a:r>
                  <a:rPr lang="pt-BR" sz="2200" dirty="0">
                    <a:latin typeface="Arial Narrow" panose="020B0606020202030204" pitchFamily="34" charset="0"/>
                  </a:rPr>
                  <a:t>Considere:</a:t>
                </a:r>
              </a:p>
              <a:p>
                <a:pPr/>
                <a14:m>
                  <m:oMathPara xmlns:m="http://schemas.openxmlformats.org/officeDocument/2006/math">
                    <m:oMathParaPr>
                      <m:jc m:val="centerGroup"/>
                    </m:oMathParaPr>
                    <m:oMath xmlns:m="http://schemas.openxmlformats.org/officeDocument/2006/math">
                      <m:sSub>
                        <m:sSubPr>
                          <m:ctrlPr>
                            <a:rPr lang="pt-BR" sz="2200" i="1">
                              <a:latin typeface="Cambria Math" panose="02040503050406030204" pitchFamily="18" charset="0"/>
                            </a:rPr>
                          </m:ctrlPr>
                        </m:sSubPr>
                        <m:e>
                          <m:r>
                            <m:rPr>
                              <m:sty m:val="p"/>
                            </m:rPr>
                            <a:rPr lang="pt-BR" sz="2200">
                              <a:latin typeface="Cambria Math" panose="02040503050406030204" pitchFamily="18" charset="0"/>
                            </a:rPr>
                            <m:t>μ</m:t>
                          </m:r>
                        </m:e>
                        <m:sub>
                          <m:r>
                            <a:rPr lang="pt-BR" sz="2200">
                              <a:latin typeface="Cambria Math" panose="02040503050406030204" pitchFamily="18" charset="0"/>
                            </a:rPr>
                            <m:t>0</m:t>
                          </m:r>
                        </m:sub>
                      </m:sSub>
                      <m:r>
                        <a:rPr lang="pt-BR" sz="2200">
                          <a:latin typeface="Cambria Math" panose="02040503050406030204" pitchFamily="18" charset="0"/>
                        </a:rPr>
                        <m:t>=4</m:t>
                      </m:r>
                      <m:r>
                        <m:rPr>
                          <m:sty m:val="p"/>
                        </m:rPr>
                        <a:rPr lang="pt-BR" sz="2200">
                          <a:latin typeface="Cambria Math" panose="02040503050406030204" pitchFamily="18" charset="0"/>
                        </a:rPr>
                        <m:t>π</m:t>
                      </m:r>
                      <m:r>
                        <a:rPr lang="pt-BR" sz="2200">
                          <a:latin typeface="Cambria Math" panose="02040503050406030204" pitchFamily="18" charset="0"/>
                        </a:rPr>
                        <m:t>∙</m:t>
                      </m:r>
                      <m:sSup>
                        <m:sSupPr>
                          <m:ctrlPr>
                            <a:rPr lang="pt-BR" sz="2200" i="1">
                              <a:latin typeface="Cambria Math" panose="02040503050406030204" pitchFamily="18" charset="0"/>
                            </a:rPr>
                          </m:ctrlPr>
                        </m:sSupPr>
                        <m:e>
                          <m:r>
                            <a:rPr lang="pt-BR" sz="2200">
                              <a:latin typeface="Cambria Math" panose="02040503050406030204" pitchFamily="18" charset="0"/>
                            </a:rPr>
                            <m:t>10</m:t>
                          </m:r>
                        </m:e>
                        <m:sup>
                          <m:r>
                            <a:rPr lang="pt-BR" sz="2200" i="1">
                              <a:latin typeface="Cambria Math" panose="02040503050406030204" pitchFamily="18" charset="0"/>
                            </a:rPr>
                            <m:t>−</m:t>
                          </m:r>
                          <m:r>
                            <a:rPr lang="pt-BR" sz="2200">
                              <a:latin typeface="Cambria Math" panose="02040503050406030204" pitchFamily="18" charset="0"/>
                            </a:rPr>
                            <m:t>7</m:t>
                          </m:r>
                        </m:sup>
                      </m:sSup>
                      <m:r>
                        <a:rPr lang="pt-BR" sz="2200">
                          <a:latin typeface="Cambria Math" panose="02040503050406030204" pitchFamily="18" charset="0"/>
                        </a:rPr>
                        <m:t> </m:t>
                      </m:r>
                      <m:f>
                        <m:fPr>
                          <m:ctrlPr>
                            <a:rPr lang="pt-BR" sz="2200" i="1">
                              <a:latin typeface="Cambria Math" panose="02040503050406030204" pitchFamily="18" charset="0"/>
                            </a:rPr>
                          </m:ctrlPr>
                        </m:fPr>
                        <m:num>
                          <m:r>
                            <m:rPr>
                              <m:sty m:val="p"/>
                            </m:rPr>
                            <a:rPr lang="pt-BR" sz="2200">
                              <a:latin typeface="Cambria Math" panose="02040503050406030204" pitchFamily="18" charset="0"/>
                            </a:rPr>
                            <m:t>T</m:t>
                          </m:r>
                          <m:r>
                            <a:rPr lang="pt-BR" sz="2200">
                              <a:latin typeface="Cambria Math" panose="02040503050406030204" pitchFamily="18" charset="0"/>
                            </a:rPr>
                            <m:t>⋅</m:t>
                          </m:r>
                          <m:r>
                            <m:rPr>
                              <m:sty m:val="p"/>
                            </m:rPr>
                            <a:rPr lang="pt-BR" sz="2200">
                              <a:latin typeface="Cambria Math" panose="02040503050406030204" pitchFamily="18" charset="0"/>
                            </a:rPr>
                            <m:t>m</m:t>
                          </m:r>
                        </m:num>
                        <m:den>
                          <m:r>
                            <m:rPr>
                              <m:sty m:val="p"/>
                            </m:rPr>
                            <a:rPr lang="pt-BR" sz="2200">
                              <a:latin typeface="Cambria Math" panose="02040503050406030204" pitchFamily="18" charset="0"/>
                            </a:rPr>
                            <m:t>A</m:t>
                          </m:r>
                        </m:den>
                      </m:f>
                      <m:r>
                        <a:rPr lang="pt-BR" sz="2200">
                          <a:latin typeface="Cambria Math" panose="02040503050406030204" pitchFamily="18" charset="0"/>
                        </a:rPr>
                        <m:t> </m:t>
                      </m:r>
                    </m:oMath>
                  </m:oMathPara>
                </a14:m>
                <a:endParaRPr lang="pt-BR" sz="2200" dirty="0">
                  <a:latin typeface="Arial Narrow" panose="020B0606020202030204" pitchFamily="34" charset="0"/>
                </a:endParaRPr>
              </a:p>
              <a:p>
                <a:endParaRPr lang="pt-BR" sz="1000" dirty="0">
                  <a:latin typeface="Arial Narrow" panose="020B0606020202030204" pitchFamily="34" charset="0"/>
                </a:endParaRPr>
              </a:p>
              <a:p>
                <a:r>
                  <a:rPr lang="pt-BR" sz="2200" dirty="0">
                    <a:latin typeface="Arial Narrow" panose="020B0606020202030204" pitchFamily="34" charset="0"/>
                  </a:rPr>
                  <a:t>(A) </a:t>
                </a:r>
                <a14:m>
                  <m:oMath xmlns:m="http://schemas.openxmlformats.org/officeDocument/2006/math">
                    <m:r>
                      <a:rPr lang="pt-BR" sz="2200">
                        <a:latin typeface="Cambria Math" panose="02040503050406030204" pitchFamily="18" charset="0"/>
                      </a:rPr>
                      <m:t>4</m:t>
                    </m:r>
                    <m:r>
                      <m:rPr>
                        <m:sty m:val="p"/>
                      </m:rPr>
                      <a:rPr lang="pt-BR" sz="2200">
                        <a:latin typeface="Cambria Math" panose="02040503050406030204" pitchFamily="18" charset="0"/>
                      </a:rPr>
                      <m:t>π</m:t>
                    </m:r>
                    <m:r>
                      <a:rPr lang="pt-BR" sz="2200">
                        <a:latin typeface="Cambria Math" panose="02040503050406030204" pitchFamily="18" charset="0"/>
                      </a:rPr>
                      <m:t>⋅</m:t>
                    </m:r>
                    <m:sSup>
                      <m:sSupPr>
                        <m:ctrlPr>
                          <a:rPr lang="pt-BR" sz="2200" i="1">
                            <a:latin typeface="Cambria Math" panose="02040503050406030204" pitchFamily="18" charset="0"/>
                          </a:rPr>
                        </m:ctrlPr>
                      </m:sSupPr>
                      <m:e>
                        <m:r>
                          <a:rPr lang="pt-BR" sz="2200">
                            <a:latin typeface="Cambria Math" panose="02040503050406030204" pitchFamily="18" charset="0"/>
                          </a:rPr>
                          <m:t>10</m:t>
                        </m:r>
                      </m:e>
                      <m:sup>
                        <m:r>
                          <a:rPr lang="pt-BR" sz="2200" i="1">
                            <a:latin typeface="Cambria Math" panose="02040503050406030204" pitchFamily="18" charset="0"/>
                          </a:rPr>
                          <m:t>−</m:t>
                        </m:r>
                        <m:r>
                          <a:rPr lang="pt-BR" sz="2200">
                            <a:latin typeface="Cambria Math" panose="02040503050406030204" pitchFamily="18" charset="0"/>
                          </a:rPr>
                          <m:t>4</m:t>
                        </m:r>
                      </m:sup>
                    </m:sSup>
                    <m:r>
                      <m:rPr>
                        <m:nor/>
                      </m:rPr>
                      <a:rPr lang="pt-BR" sz="2200">
                        <a:latin typeface="Arial Narrow" panose="020B0606020202030204" pitchFamily="34" charset="0"/>
                      </a:rPr>
                      <m:t> </m:t>
                    </m:r>
                    <m:r>
                      <m:rPr>
                        <m:sty m:val="p"/>
                      </m:rPr>
                      <a:rPr lang="pt-BR" sz="2200">
                        <a:latin typeface="Cambria Math" panose="02040503050406030204" pitchFamily="18" charset="0"/>
                      </a:rPr>
                      <m:t>T</m:t>
                    </m:r>
                  </m:oMath>
                </a14:m>
                <a:br>
                  <a:rPr lang="pt-BR" sz="2200" dirty="0">
                    <a:latin typeface="Arial Narrow" panose="020B0606020202030204" pitchFamily="34" charset="0"/>
                  </a:rPr>
                </a:br>
                <a:r>
                  <a:rPr lang="pt-BR" sz="2200" dirty="0">
                    <a:latin typeface="Arial Narrow" panose="020B0606020202030204" pitchFamily="34" charset="0"/>
                  </a:rPr>
                  <a:t>(B) </a:t>
                </a:r>
                <a14:m>
                  <m:oMath xmlns:m="http://schemas.openxmlformats.org/officeDocument/2006/math">
                    <m:r>
                      <a:rPr lang="pt-BR" sz="2200">
                        <a:latin typeface="Cambria Math" panose="02040503050406030204" pitchFamily="18" charset="0"/>
                      </a:rPr>
                      <m:t>6</m:t>
                    </m:r>
                    <m:r>
                      <m:rPr>
                        <m:sty m:val="p"/>
                      </m:rPr>
                      <a:rPr lang="pt-BR" sz="2200">
                        <a:latin typeface="Cambria Math" panose="02040503050406030204" pitchFamily="18" charset="0"/>
                      </a:rPr>
                      <m:t>π</m:t>
                    </m:r>
                    <m:r>
                      <a:rPr lang="pt-BR" sz="2200">
                        <a:latin typeface="Cambria Math" panose="02040503050406030204" pitchFamily="18" charset="0"/>
                      </a:rPr>
                      <m:t>⋅</m:t>
                    </m:r>
                    <m:sSup>
                      <m:sSupPr>
                        <m:ctrlPr>
                          <a:rPr lang="pt-BR" sz="2200" i="1">
                            <a:latin typeface="Cambria Math" panose="02040503050406030204" pitchFamily="18" charset="0"/>
                          </a:rPr>
                        </m:ctrlPr>
                      </m:sSupPr>
                      <m:e>
                        <m:r>
                          <a:rPr lang="pt-BR" sz="2200">
                            <a:latin typeface="Cambria Math" panose="02040503050406030204" pitchFamily="18" charset="0"/>
                          </a:rPr>
                          <m:t>10</m:t>
                        </m:r>
                      </m:e>
                      <m:sup>
                        <m:r>
                          <a:rPr lang="pt-BR" sz="2200" i="1">
                            <a:latin typeface="Cambria Math" panose="02040503050406030204" pitchFamily="18" charset="0"/>
                          </a:rPr>
                          <m:t>−</m:t>
                        </m:r>
                        <m:r>
                          <a:rPr lang="pt-BR" sz="2200">
                            <a:latin typeface="Cambria Math" panose="02040503050406030204" pitchFamily="18" charset="0"/>
                          </a:rPr>
                          <m:t>4</m:t>
                        </m:r>
                      </m:sup>
                    </m:sSup>
                    <m:r>
                      <m:rPr>
                        <m:nor/>
                      </m:rPr>
                      <a:rPr lang="pt-BR" sz="2200">
                        <a:latin typeface="Arial Narrow" panose="020B0606020202030204" pitchFamily="34" charset="0"/>
                      </a:rPr>
                      <m:t> </m:t>
                    </m:r>
                    <m:r>
                      <m:rPr>
                        <m:sty m:val="p"/>
                      </m:rPr>
                      <a:rPr lang="pt-BR" sz="2200">
                        <a:latin typeface="Cambria Math" panose="02040503050406030204" pitchFamily="18" charset="0"/>
                      </a:rPr>
                      <m:t>T</m:t>
                    </m:r>
                  </m:oMath>
                </a14:m>
                <a:br>
                  <a:rPr lang="pt-BR" sz="2200" dirty="0">
                    <a:latin typeface="Arial Narrow" panose="020B0606020202030204" pitchFamily="34" charset="0"/>
                  </a:rPr>
                </a:br>
                <a:r>
                  <a:rPr lang="pt-BR" sz="2200" dirty="0">
                    <a:latin typeface="Arial Narrow" panose="020B0606020202030204" pitchFamily="34" charset="0"/>
                  </a:rPr>
                  <a:t>(C) </a:t>
                </a:r>
                <a14:m>
                  <m:oMath xmlns:m="http://schemas.openxmlformats.org/officeDocument/2006/math">
                    <m:r>
                      <a:rPr lang="pt-BR" sz="2200">
                        <a:latin typeface="Cambria Math" panose="02040503050406030204" pitchFamily="18" charset="0"/>
                      </a:rPr>
                      <m:t>8</m:t>
                    </m:r>
                    <m:r>
                      <m:rPr>
                        <m:sty m:val="p"/>
                      </m:rPr>
                      <a:rPr lang="pt-BR" sz="2200">
                        <a:latin typeface="Cambria Math" panose="02040503050406030204" pitchFamily="18" charset="0"/>
                      </a:rPr>
                      <m:t>π</m:t>
                    </m:r>
                    <m:r>
                      <a:rPr lang="pt-BR" sz="2200">
                        <a:latin typeface="Cambria Math" panose="02040503050406030204" pitchFamily="18" charset="0"/>
                      </a:rPr>
                      <m:t>⋅</m:t>
                    </m:r>
                    <m:sSup>
                      <m:sSupPr>
                        <m:ctrlPr>
                          <a:rPr lang="pt-BR" sz="2200" i="1">
                            <a:latin typeface="Cambria Math" panose="02040503050406030204" pitchFamily="18" charset="0"/>
                          </a:rPr>
                        </m:ctrlPr>
                      </m:sSupPr>
                      <m:e>
                        <m:r>
                          <a:rPr lang="pt-BR" sz="2200">
                            <a:latin typeface="Cambria Math" panose="02040503050406030204" pitchFamily="18" charset="0"/>
                          </a:rPr>
                          <m:t>10</m:t>
                        </m:r>
                      </m:e>
                      <m:sup>
                        <m:r>
                          <a:rPr lang="pt-BR" sz="2200" i="1">
                            <a:latin typeface="Cambria Math" panose="02040503050406030204" pitchFamily="18" charset="0"/>
                          </a:rPr>
                          <m:t>−</m:t>
                        </m:r>
                        <m:r>
                          <a:rPr lang="pt-BR" sz="2200">
                            <a:latin typeface="Cambria Math" panose="02040503050406030204" pitchFamily="18" charset="0"/>
                          </a:rPr>
                          <m:t>4</m:t>
                        </m:r>
                      </m:sup>
                    </m:sSup>
                    <m:r>
                      <m:rPr>
                        <m:nor/>
                      </m:rPr>
                      <a:rPr lang="pt-BR" sz="2200">
                        <a:latin typeface="Arial Narrow" panose="020B0606020202030204" pitchFamily="34" charset="0"/>
                      </a:rPr>
                      <m:t> </m:t>
                    </m:r>
                    <m:r>
                      <m:rPr>
                        <m:sty m:val="p"/>
                      </m:rPr>
                      <a:rPr lang="pt-BR" sz="2200">
                        <a:latin typeface="Cambria Math" panose="02040503050406030204" pitchFamily="18" charset="0"/>
                      </a:rPr>
                      <m:t>T</m:t>
                    </m:r>
                  </m:oMath>
                </a14:m>
                <a:br>
                  <a:rPr lang="pt-BR" sz="2200" dirty="0">
                    <a:latin typeface="Arial Narrow" panose="020B0606020202030204" pitchFamily="34" charset="0"/>
                  </a:rPr>
                </a:br>
                <a:r>
                  <a:rPr lang="pt-BR" sz="2200" dirty="0">
                    <a:latin typeface="Arial Narrow" panose="020B0606020202030204" pitchFamily="34" charset="0"/>
                  </a:rPr>
                  <a:t>(D) </a:t>
                </a:r>
                <a14:m>
                  <m:oMath xmlns:m="http://schemas.openxmlformats.org/officeDocument/2006/math">
                    <m:r>
                      <a:rPr lang="pt-BR" sz="2200">
                        <a:latin typeface="Cambria Math" panose="02040503050406030204" pitchFamily="18" charset="0"/>
                      </a:rPr>
                      <m:t>10</m:t>
                    </m:r>
                    <m:r>
                      <m:rPr>
                        <m:sty m:val="p"/>
                      </m:rPr>
                      <a:rPr lang="pt-BR" sz="2200">
                        <a:latin typeface="Cambria Math" panose="02040503050406030204" pitchFamily="18" charset="0"/>
                      </a:rPr>
                      <m:t>π</m:t>
                    </m:r>
                    <m:r>
                      <a:rPr lang="pt-BR" sz="2200">
                        <a:latin typeface="Cambria Math" panose="02040503050406030204" pitchFamily="18" charset="0"/>
                      </a:rPr>
                      <m:t>⋅</m:t>
                    </m:r>
                    <m:sSup>
                      <m:sSupPr>
                        <m:ctrlPr>
                          <a:rPr lang="pt-BR" sz="2200" i="1">
                            <a:latin typeface="Cambria Math" panose="02040503050406030204" pitchFamily="18" charset="0"/>
                          </a:rPr>
                        </m:ctrlPr>
                      </m:sSupPr>
                      <m:e>
                        <m:r>
                          <a:rPr lang="pt-BR" sz="2200">
                            <a:latin typeface="Cambria Math" panose="02040503050406030204" pitchFamily="18" charset="0"/>
                          </a:rPr>
                          <m:t>10</m:t>
                        </m:r>
                      </m:e>
                      <m:sup>
                        <m:r>
                          <a:rPr lang="pt-BR" sz="2200" i="1">
                            <a:latin typeface="Cambria Math" panose="02040503050406030204" pitchFamily="18" charset="0"/>
                          </a:rPr>
                          <m:t>−</m:t>
                        </m:r>
                        <m:r>
                          <a:rPr lang="pt-BR" sz="2200">
                            <a:latin typeface="Cambria Math" panose="02040503050406030204" pitchFamily="18" charset="0"/>
                          </a:rPr>
                          <m:t>4</m:t>
                        </m:r>
                      </m:sup>
                    </m:sSup>
                    <m:r>
                      <m:rPr>
                        <m:nor/>
                      </m:rPr>
                      <a:rPr lang="pt-BR" sz="2200">
                        <a:latin typeface="Arial Narrow" panose="020B0606020202030204" pitchFamily="34" charset="0"/>
                      </a:rPr>
                      <m:t> </m:t>
                    </m:r>
                    <m:r>
                      <m:rPr>
                        <m:sty m:val="p"/>
                      </m:rPr>
                      <a:rPr lang="pt-BR" sz="2200">
                        <a:latin typeface="Cambria Math" panose="02040503050406030204" pitchFamily="18" charset="0"/>
                      </a:rPr>
                      <m:t>T</m:t>
                    </m:r>
                  </m:oMath>
                </a14:m>
                <a:br>
                  <a:rPr lang="pt-BR" sz="2200" dirty="0">
                    <a:latin typeface="Arial Narrow" panose="020B0606020202030204" pitchFamily="34" charset="0"/>
                  </a:rPr>
                </a:br>
                <a:r>
                  <a:rPr lang="pt-BR" sz="2200" dirty="0">
                    <a:latin typeface="Arial Narrow" panose="020B0606020202030204" pitchFamily="34" charset="0"/>
                  </a:rPr>
                  <a:t>(E) </a:t>
                </a:r>
                <a14:m>
                  <m:oMath xmlns:m="http://schemas.openxmlformats.org/officeDocument/2006/math">
                    <m:r>
                      <a:rPr lang="pt-BR" sz="2200">
                        <a:latin typeface="Cambria Math" panose="02040503050406030204" pitchFamily="18" charset="0"/>
                      </a:rPr>
                      <m:t>12</m:t>
                    </m:r>
                    <m:r>
                      <m:rPr>
                        <m:sty m:val="p"/>
                      </m:rPr>
                      <a:rPr lang="pt-BR" sz="2200">
                        <a:latin typeface="Cambria Math" panose="02040503050406030204" pitchFamily="18" charset="0"/>
                      </a:rPr>
                      <m:t>π</m:t>
                    </m:r>
                    <m:r>
                      <a:rPr lang="pt-BR" sz="2200">
                        <a:latin typeface="Cambria Math" panose="02040503050406030204" pitchFamily="18" charset="0"/>
                      </a:rPr>
                      <m:t>⋅</m:t>
                    </m:r>
                    <m:sSup>
                      <m:sSupPr>
                        <m:ctrlPr>
                          <a:rPr lang="pt-BR" sz="2200" i="1">
                            <a:latin typeface="Cambria Math" panose="02040503050406030204" pitchFamily="18" charset="0"/>
                          </a:rPr>
                        </m:ctrlPr>
                      </m:sSupPr>
                      <m:e>
                        <m:r>
                          <a:rPr lang="pt-BR" sz="2200">
                            <a:latin typeface="Cambria Math" panose="02040503050406030204" pitchFamily="18" charset="0"/>
                          </a:rPr>
                          <m:t>10</m:t>
                        </m:r>
                      </m:e>
                      <m:sup>
                        <m:r>
                          <a:rPr lang="pt-BR" sz="2200" i="1">
                            <a:latin typeface="Cambria Math" panose="02040503050406030204" pitchFamily="18" charset="0"/>
                          </a:rPr>
                          <m:t>−</m:t>
                        </m:r>
                        <m:r>
                          <a:rPr lang="pt-BR" sz="2200">
                            <a:latin typeface="Cambria Math" panose="02040503050406030204" pitchFamily="18" charset="0"/>
                          </a:rPr>
                          <m:t>4</m:t>
                        </m:r>
                      </m:sup>
                    </m:sSup>
                    <m:r>
                      <m:rPr>
                        <m:nor/>
                      </m:rPr>
                      <a:rPr lang="pt-BR" sz="2200">
                        <a:latin typeface="Arial Narrow" panose="020B0606020202030204" pitchFamily="34" charset="0"/>
                      </a:rPr>
                      <m:t> </m:t>
                    </m:r>
                    <m:r>
                      <m:rPr>
                        <m:sty m:val="p"/>
                      </m:rPr>
                      <a:rPr lang="pt-BR" sz="2200">
                        <a:latin typeface="Cambria Math" panose="02040503050406030204" pitchFamily="18" charset="0"/>
                      </a:rPr>
                      <m:t>T</m:t>
                    </m:r>
                  </m:oMath>
                </a14:m>
                <a:endParaRPr lang="pt-BR" sz="2200" dirty="0">
                  <a:latin typeface="Arial Narrow" panose="020B0606020202030204" pitchFamily="34" charset="0"/>
                </a:endParaRPr>
              </a:p>
            </p:txBody>
          </p:sp>
        </mc:Choice>
        <mc:Fallback xmlns="">
          <p:sp>
            <p:nvSpPr>
              <p:cNvPr id="4" name="CaixaDeTexto 3">
                <a:extLst>
                  <a:ext uri="{FF2B5EF4-FFF2-40B4-BE49-F238E27FC236}">
                    <a16:creationId xmlns:a16="http://schemas.microsoft.com/office/drawing/2014/main" id="{7F9BAC97-A003-3574-85B2-522D52039788}"/>
                  </a:ext>
                </a:extLst>
              </p:cNvPr>
              <p:cNvSpPr txBox="1">
                <a:spLocks noRot="1" noChangeAspect="1" noMove="1" noResize="1" noEditPoints="1" noAdjustHandles="1" noChangeArrowheads="1" noChangeShapeType="1" noTextEdit="1"/>
              </p:cNvSpPr>
              <p:nvPr/>
            </p:nvSpPr>
            <p:spPr>
              <a:xfrm>
                <a:off x="89862" y="735106"/>
                <a:ext cx="5791199" cy="5760038"/>
              </a:xfrm>
              <a:prstGeom prst="rect">
                <a:avLst/>
              </a:prstGeom>
              <a:blipFill>
                <a:blip r:embed="rId2"/>
                <a:stretch>
                  <a:fillRect l="-1368" t="-742" b="-1377"/>
                </a:stretch>
              </a:blipFill>
            </p:spPr>
            <p:txBody>
              <a:bodyPr/>
              <a:lstStyle/>
              <a:p>
                <a:r>
                  <a:rPr lang="pt-BR">
                    <a:noFill/>
                  </a:rPr>
                  <a:t> </a:t>
                </a:r>
              </a:p>
            </p:txBody>
          </p:sp>
        </mc:Fallback>
      </mc:AlternateContent>
      <p:sp>
        <p:nvSpPr>
          <p:cNvPr id="5" name="Retângulo: Cantos Arredondados 4">
            <a:extLst>
              <a:ext uri="{FF2B5EF4-FFF2-40B4-BE49-F238E27FC236}">
                <a16:creationId xmlns:a16="http://schemas.microsoft.com/office/drawing/2014/main" id="{08375B5C-3941-8124-3C8A-B83C76564FD8}"/>
              </a:ext>
            </a:extLst>
          </p:cNvPr>
          <p:cNvSpPr/>
          <p:nvPr/>
        </p:nvSpPr>
        <p:spPr>
          <a:xfrm>
            <a:off x="6239219" y="735106"/>
            <a:ext cx="5862919" cy="5980964"/>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pt-BR"/>
          </a:p>
        </p:txBody>
      </p:sp>
      <p:sp>
        <p:nvSpPr>
          <p:cNvPr id="6" name="Smiley 5">
            <a:extLst>
              <a:ext uri="{FF2B5EF4-FFF2-40B4-BE49-F238E27FC236}">
                <a16:creationId xmlns:a16="http://schemas.microsoft.com/office/drawing/2014/main" id="{85015E50-E94D-F6F0-BC92-BD153698CC9D}"/>
              </a:ext>
            </a:extLst>
          </p:cNvPr>
          <p:cNvSpPr/>
          <p:nvPr/>
        </p:nvSpPr>
        <p:spPr>
          <a:xfrm>
            <a:off x="6518139" y="983874"/>
            <a:ext cx="504825" cy="495300"/>
          </a:xfrm>
          <a:prstGeom prst="smileyFac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227143536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FC4162-58BC-5470-72AD-BB8F18A4CC66}"/>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7F9BAC97-A003-3574-85B2-522D52039788}"/>
              </a:ext>
            </a:extLst>
          </p:cNvPr>
          <p:cNvSpPr txBox="1"/>
          <p:nvPr/>
        </p:nvSpPr>
        <p:spPr>
          <a:xfrm>
            <a:off x="89862" y="735106"/>
            <a:ext cx="5791199" cy="1446550"/>
          </a:xfrm>
          <a:prstGeom prst="rect">
            <a:avLst/>
          </a:prstGeom>
          <a:noFill/>
        </p:spPr>
        <p:txBody>
          <a:bodyPr wrap="square">
            <a:spAutoFit/>
          </a:bodyPr>
          <a:lstStyle/>
          <a:p>
            <a:r>
              <a:rPr lang="pt-BR" sz="2200" b="1" dirty="0">
                <a:latin typeface="Arial Narrow" panose="020B0606020202030204" pitchFamily="34" charset="0"/>
              </a:rPr>
              <a:t>22.</a:t>
            </a:r>
            <a:r>
              <a:rPr lang="pt-BR" sz="2200" dirty="0">
                <a:latin typeface="Arial Narrow" panose="020B0606020202030204" pitchFamily="34" charset="0"/>
              </a:rPr>
              <a:t> A figura, a seguir, apresenta dois fios longos e retos, sendo atravessados por uma corrente elétrica i. Em cada caso, represente o campo magnético no ponto O.</a:t>
            </a:r>
          </a:p>
        </p:txBody>
      </p:sp>
      <p:sp>
        <p:nvSpPr>
          <p:cNvPr id="5" name="Retângulo: Cantos Arredondados 4">
            <a:extLst>
              <a:ext uri="{FF2B5EF4-FFF2-40B4-BE49-F238E27FC236}">
                <a16:creationId xmlns:a16="http://schemas.microsoft.com/office/drawing/2014/main" id="{08375B5C-3941-8124-3C8A-B83C76564FD8}"/>
              </a:ext>
            </a:extLst>
          </p:cNvPr>
          <p:cNvSpPr/>
          <p:nvPr/>
        </p:nvSpPr>
        <p:spPr>
          <a:xfrm>
            <a:off x="6239219" y="735106"/>
            <a:ext cx="5862919" cy="5980964"/>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pt-BR"/>
          </a:p>
        </p:txBody>
      </p:sp>
      <p:sp>
        <p:nvSpPr>
          <p:cNvPr id="6" name="Smiley 5">
            <a:extLst>
              <a:ext uri="{FF2B5EF4-FFF2-40B4-BE49-F238E27FC236}">
                <a16:creationId xmlns:a16="http://schemas.microsoft.com/office/drawing/2014/main" id="{85015E50-E94D-F6F0-BC92-BD153698CC9D}"/>
              </a:ext>
            </a:extLst>
          </p:cNvPr>
          <p:cNvSpPr/>
          <p:nvPr/>
        </p:nvSpPr>
        <p:spPr>
          <a:xfrm>
            <a:off x="6518139" y="983874"/>
            <a:ext cx="504825" cy="495300"/>
          </a:xfrm>
          <a:prstGeom prst="smileyFac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pt-BR"/>
          </a:p>
        </p:txBody>
      </p:sp>
      <p:pic>
        <p:nvPicPr>
          <p:cNvPr id="2" name="Imagem 1">
            <a:extLst>
              <a:ext uri="{FF2B5EF4-FFF2-40B4-BE49-F238E27FC236}">
                <a16:creationId xmlns:a16="http://schemas.microsoft.com/office/drawing/2014/main" id="{1B3D9E86-30E6-F131-FC24-7D0BDB953946}"/>
              </a:ext>
            </a:extLst>
          </p:cNvPr>
          <p:cNvPicPr>
            <a:picLocks noChangeAspect="1"/>
          </p:cNvPicPr>
          <p:nvPr/>
        </p:nvPicPr>
        <p:blipFill>
          <a:blip r:embed="rId2"/>
          <a:stretch>
            <a:fillRect/>
          </a:stretch>
        </p:blipFill>
        <p:spPr>
          <a:xfrm>
            <a:off x="106526" y="2493036"/>
            <a:ext cx="5774535" cy="3290851"/>
          </a:xfrm>
          <a:prstGeom prst="rect">
            <a:avLst/>
          </a:prstGeom>
        </p:spPr>
      </p:pic>
    </p:spTree>
    <p:extLst>
      <p:ext uri="{BB962C8B-B14F-4D97-AF65-F5344CB8AC3E}">
        <p14:creationId xmlns:p14="http://schemas.microsoft.com/office/powerpoint/2010/main" val="280330317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FC4162-58BC-5470-72AD-BB8F18A4CC66}"/>
            </a:ext>
          </a:extLst>
        </p:cNvPr>
        <p:cNvGrpSpPr/>
        <p:nvPr/>
      </p:nvGrpSpPr>
      <p:grpSpPr>
        <a:xfrm>
          <a:off x="0" y="0"/>
          <a:ext cx="0" cy="0"/>
          <a:chOff x="0" y="0"/>
          <a:chExt cx="0" cy="0"/>
        </a:xfrm>
      </p:grpSpPr>
      <p:sp>
        <p:nvSpPr>
          <p:cNvPr id="5" name="Retângulo: Cantos Arredondados 4">
            <a:extLst>
              <a:ext uri="{FF2B5EF4-FFF2-40B4-BE49-F238E27FC236}">
                <a16:creationId xmlns:a16="http://schemas.microsoft.com/office/drawing/2014/main" id="{08375B5C-3941-8124-3C8A-B83C76564FD8}"/>
              </a:ext>
            </a:extLst>
          </p:cNvPr>
          <p:cNvSpPr/>
          <p:nvPr/>
        </p:nvSpPr>
        <p:spPr>
          <a:xfrm>
            <a:off x="6239219" y="735106"/>
            <a:ext cx="5862919" cy="5980964"/>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pt-BR"/>
          </a:p>
        </p:txBody>
      </p:sp>
      <p:sp>
        <p:nvSpPr>
          <p:cNvPr id="6" name="Smiley 5">
            <a:extLst>
              <a:ext uri="{FF2B5EF4-FFF2-40B4-BE49-F238E27FC236}">
                <a16:creationId xmlns:a16="http://schemas.microsoft.com/office/drawing/2014/main" id="{85015E50-E94D-F6F0-BC92-BD153698CC9D}"/>
              </a:ext>
            </a:extLst>
          </p:cNvPr>
          <p:cNvSpPr/>
          <p:nvPr/>
        </p:nvSpPr>
        <p:spPr>
          <a:xfrm>
            <a:off x="6518139" y="983874"/>
            <a:ext cx="504825" cy="495300"/>
          </a:xfrm>
          <a:prstGeom prst="smileyFac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pt-BR"/>
          </a:p>
        </p:txBody>
      </p:sp>
      <mc:AlternateContent xmlns:mc="http://schemas.openxmlformats.org/markup-compatibility/2006" xmlns:a14="http://schemas.microsoft.com/office/drawing/2010/main">
        <mc:Choice Requires="a14">
          <p:sp>
            <p:nvSpPr>
              <p:cNvPr id="7" name="CaixaDeTexto 6">
                <a:extLst>
                  <a:ext uri="{FF2B5EF4-FFF2-40B4-BE49-F238E27FC236}">
                    <a16:creationId xmlns:a16="http://schemas.microsoft.com/office/drawing/2014/main" id="{BC0E7DF0-1AEF-0ED0-9385-C0C84F69777A}"/>
                  </a:ext>
                </a:extLst>
              </p:cNvPr>
              <p:cNvSpPr txBox="1"/>
              <p:nvPr/>
            </p:nvSpPr>
            <p:spPr>
              <a:xfrm>
                <a:off x="89862" y="603884"/>
                <a:ext cx="5862919" cy="1593834"/>
              </a:xfrm>
              <a:prstGeom prst="rect">
                <a:avLst/>
              </a:prstGeom>
              <a:noFill/>
            </p:spPr>
            <p:txBody>
              <a:bodyPr wrap="square">
                <a:spAutoFit/>
              </a:bodyPr>
              <a:lstStyle/>
              <a:p>
                <a:pPr indent="228600" algn="just"/>
                <a:r>
                  <a:rPr lang="pt-BR" sz="2200" b="1" dirty="0">
                    <a:effectLst/>
                    <a:latin typeface="Arial Narrow" panose="020B0606020202030204" pitchFamily="34" charset="0"/>
                    <a:ea typeface="Calibri" panose="020F0502020204030204" pitchFamily="34" charset="0"/>
                  </a:rPr>
                  <a:t>23. </a:t>
                </a:r>
                <a:r>
                  <a:rPr lang="pt-BR" sz="2200" dirty="0">
                    <a:effectLst/>
                    <a:latin typeface="Arial Narrow" panose="020B0606020202030204" pitchFamily="34" charset="0"/>
                    <a:ea typeface="Calibri" panose="020F0502020204030204" pitchFamily="34" charset="0"/>
                  </a:rPr>
                  <a:t>Uma corrente elétrica de intensidade </a:t>
                </a:r>
                <a14:m>
                  <m:oMath xmlns:m="http://schemas.openxmlformats.org/officeDocument/2006/math">
                    <m:r>
                      <a:rPr lang="pt-BR" sz="2200" i="1">
                        <a:effectLst/>
                        <a:latin typeface="Cambria Math" panose="02040503050406030204" pitchFamily="18" charset="0"/>
                        <a:ea typeface="Calibri" panose="020F0502020204030204" pitchFamily="34" charset="0"/>
                      </a:rPr>
                      <m:t>8</m:t>
                    </m:r>
                    <m:r>
                      <a:rPr lang="pt-BR" sz="2200">
                        <a:effectLst/>
                        <a:latin typeface="Cambria Math" panose="02040503050406030204" pitchFamily="18" charset="0"/>
                        <a:ea typeface="Calibri" panose="020F0502020204030204" pitchFamily="34" charset="0"/>
                      </a:rPr>
                      <m:t> </m:t>
                    </m:r>
                    <m:r>
                      <m:rPr>
                        <m:sty m:val="p"/>
                      </m:rPr>
                      <a:rPr lang="pt-BR" sz="2200">
                        <a:effectLst/>
                        <a:latin typeface="Cambria Math" panose="02040503050406030204" pitchFamily="18" charset="0"/>
                        <a:ea typeface="Calibri" panose="020F0502020204030204" pitchFamily="34" charset="0"/>
                      </a:rPr>
                      <m:t>A</m:t>
                    </m:r>
                  </m:oMath>
                </a14:m>
                <a:r>
                  <a:rPr lang="pt-BR" sz="2200" dirty="0">
                    <a:effectLst/>
                    <a:latin typeface="Arial Narrow" panose="020B0606020202030204" pitchFamily="34" charset="0"/>
                    <a:ea typeface="Calibri" panose="020F0502020204030204" pitchFamily="34" charset="0"/>
                  </a:rPr>
                  <a:t>, percorre um fio longo e reto conforme representação a seguir. Sendo o meio o vácuo em que </a:t>
                </a:r>
                <a14:m>
                  <m:oMath xmlns:m="http://schemas.openxmlformats.org/officeDocument/2006/math">
                    <m:sSub>
                      <m:sSubPr>
                        <m:ctrlPr>
                          <a:rPr lang="pt-BR" sz="2200" i="1">
                            <a:effectLst/>
                            <a:latin typeface="Cambria Math" panose="02040503050406030204" pitchFamily="18" charset="0"/>
                            <a:ea typeface="Calibri" panose="020F0502020204030204" pitchFamily="34" charset="0"/>
                            <a:cs typeface="Times New Roman" panose="02020603050405020304" pitchFamily="18" charset="0"/>
                          </a:rPr>
                        </m:ctrlPr>
                      </m:sSubPr>
                      <m:e>
                        <m:r>
                          <m:rPr>
                            <m:sty m:val="p"/>
                          </m:rPr>
                          <a:rPr lang="pt-BR" sz="2200">
                            <a:effectLst/>
                            <a:latin typeface="Cambria Math" panose="02040503050406030204" pitchFamily="18" charset="0"/>
                            <a:ea typeface="Calibri" panose="020F0502020204030204" pitchFamily="34" charset="0"/>
                            <a:cs typeface="Times New Roman" panose="02020603050405020304" pitchFamily="18" charset="0"/>
                          </a:rPr>
                          <m:t>μ</m:t>
                        </m:r>
                      </m:e>
                      <m:sub>
                        <m:r>
                          <a:rPr lang="pt-BR" sz="2200">
                            <a:effectLst/>
                            <a:latin typeface="Cambria Math" panose="02040503050406030204" pitchFamily="18" charset="0"/>
                            <a:ea typeface="Calibri" panose="020F0502020204030204" pitchFamily="34" charset="0"/>
                            <a:cs typeface="Times New Roman" panose="02020603050405020304" pitchFamily="18" charset="0"/>
                          </a:rPr>
                          <m:t>0</m:t>
                        </m:r>
                      </m:sub>
                    </m:sSub>
                    <m:r>
                      <a:rPr lang="pt-BR" sz="2200">
                        <a:effectLst/>
                        <a:latin typeface="Cambria Math" panose="02040503050406030204" pitchFamily="18" charset="0"/>
                        <a:ea typeface="Calibri" panose="020F0502020204030204" pitchFamily="34" charset="0"/>
                        <a:cs typeface="Times New Roman" panose="02020603050405020304" pitchFamily="18" charset="0"/>
                      </a:rPr>
                      <m:t>=4</m:t>
                    </m:r>
                    <m:r>
                      <m:rPr>
                        <m:sty m:val="p"/>
                      </m:rPr>
                      <a:rPr lang="pt-BR" sz="2200">
                        <a:effectLst/>
                        <a:latin typeface="Cambria Math" panose="02040503050406030204" pitchFamily="18" charset="0"/>
                        <a:ea typeface="Calibri" panose="020F0502020204030204" pitchFamily="34" charset="0"/>
                        <a:cs typeface="Times New Roman" panose="02020603050405020304" pitchFamily="18" charset="0"/>
                      </a:rPr>
                      <m:t>π</m:t>
                    </m:r>
                    <m:r>
                      <a:rPr lang="pt-BR" sz="2200">
                        <a:effectLst/>
                        <a:latin typeface="Cambria Math" panose="02040503050406030204" pitchFamily="18" charset="0"/>
                        <a:ea typeface="Calibri" panose="020F0502020204030204" pitchFamily="34" charset="0"/>
                        <a:cs typeface="Times New Roman" panose="02020603050405020304" pitchFamily="18" charset="0"/>
                      </a:rPr>
                      <m:t>∙</m:t>
                    </m:r>
                    <m:sSup>
                      <m:sSupPr>
                        <m:ctrlPr>
                          <a:rPr lang="pt-BR" sz="2200" i="1">
                            <a:effectLst/>
                            <a:latin typeface="Cambria Math" panose="02040503050406030204" pitchFamily="18" charset="0"/>
                            <a:ea typeface="Calibri" panose="020F0502020204030204" pitchFamily="34" charset="0"/>
                            <a:cs typeface="Times New Roman" panose="02020603050405020304" pitchFamily="18" charset="0"/>
                          </a:rPr>
                        </m:ctrlPr>
                      </m:sSupPr>
                      <m:e>
                        <m:r>
                          <a:rPr lang="pt-BR" sz="2200">
                            <a:effectLst/>
                            <a:latin typeface="Cambria Math" panose="02040503050406030204" pitchFamily="18" charset="0"/>
                            <a:ea typeface="Calibri" panose="020F0502020204030204" pitchFamily="34" charset="0"/>
                            <a:cs typeface="Times New Roman" panose="02020603050405020304" pitchFamily="18" charset="0"/>
                          </a:rPr>
                          <m:t>10</m:t>
                        </m:r>
                      </m:e>
                      <m:sup>
                        <m:r>
                          <a:rPr lang="pt-BR" sz="2200" i="1">
                            <a:effectLst/>
                            <a:latin typeface="Cambria Math" panose="02040503050406030204" pitchFamily="18" charset="0"/>
                            <a:ea typeface="Calibri" panose="020F0502020204030204" pitchFamily="34" charset="0"/>
                            <a:cs typeface="Times New Roman" panose="02020603050405020304" pitchFamily="18" charset="0"/>
                          </a:rPr>
                          <m:t>−</m:t>
                        </m:r>
                        <m:r>
                          <a:rPr lang="pt-BR" sz="2200">
                            <a:effectLst/>
                            <a:latin typeface="Cambria Math" panose="02040503050406030204" pitchFamily="18" charset="0"/>
                            <a:ea typeface="Calibri" panose="020F0502020204030204" pitchFamily="34" charset="0"/>
                            <a:cs typeface="Times New Roman" panose="02020603050405020304" pitchFamily="18" charset="0"/>
                          </a:rPr>
                          <m:t>7</m:t>
                        </m:r>
                      </m:sup>
                    </m:sSup>
                    <m:r>
                      <a:rPr lang="pt-BR" sz="2200">
                        <a:effectLst/>
                        <a:latin typeface="Cambria Math" panose="02040503050406030204" pitchFamily="18" charset="0"/>
                        <a:ea typeface="Calibri" panose="020F0502020204030204" pitchFamily="34" charset="0"/>
                        <a:cs typeface="Arial" panose="020B0604020202020204" pitchFamily="34" charset="0"/>
                      </a:rPr>
                      <m:t> </m:t>
                    </m:r>
                    <m:f>
                      <m:fPr>
                        <m:ctrlPr>
                          <a:rPr lang="pt-BR" sz="2200" i="1">
                            <a:effectLst/>
                            <a:latin typeface="Cambria Math" panose="02040503050406030204" pitchFamily="18" charset="0"/>
                            <a:ea typeface="Calibri" panose="020F0502020204030204" pitchFamily="34" charset="0"/>
                            <a:cs typeface="Times New Roman" panose="02020603050405020304" pitchFamily="18" charset="0"/>
                          </a:rPr>
                        </m:ctrlPr>
                      </m:fPr>
                      <m:num>
                        <m:r>
                          <m:rPr>
                            <m:sty m:val="p"/>
                          </m:rPr>
                          <a:rPr lang="pt-BR" sz="2200">
                            <a:effectLst/>
                            <a:latin typeface="Cambria Math" panose="02040503050406030204" pitchFamily="18" charset="0"/>
                            <a:ea typeface="Calibri" panose="020F0502020204030204" pitchFamily="34" charset="0"/>
                            <a:cs typeface="Times New Roman" panose="02020603050405020304" pitchFamily="18" charset="0"/>
                          </a:rPr>
                          <m:t>T</m:t>
                        </m:r>
                        <m:r>
                          <a:rPr lang="pt-BR" sz="2200">
                            <a:effectLst/>
                            <a:latin typeface="Cambria Math" panose="02040503050406030204" pitchFamily="18" charset="0"/>
                            <a:ea typeface="Calibri" panose="020F0502020204030204" pitchFamily="34" charset="0"/>
                            <a:cs typeface="Times New Roman" panose="02020603050405020304" pitchFamily="18" charset="0"/>
                          </a:rPr>
                          <m:t>⋅</m:t>
                        </m:r>
                        <m:r>
                          <m:rPr>
                            <m:sty m:val="p"/>
                          </m:rPr>
                          <a:rPr lang="pt-BR" sz="2200">
                            <a:effectLst/>
                            <a:latin typeface="Cambria Math" panose="02040503050406030204" pitchFamily="18" charset="0"/>
                            <a:ea typeface="Calibri" panose="020F0502020204030204" pitchFamily="34" charset="0"/>
                            <a:cs typeface="Times New Roman" panose="02020603050405020304" pitchFamily="18" charset="0"/>
                          </a:rPr>
                          <m:t>m</m:t>
                        </m:r>
                      </m:num>
                      <m:den>
                        <m:r>
                          <m:rPr>
                            <m:sty m:val="p"/>
                          </m:rPr>
                          <a:rPr lang="pt-BR" sz="2200">
                            <a:effectLst/>
                            <a:latin typeface="Cambria Math" panose="02040503050406030204" pitchFamily="18" charset="0"/>
                            <a:ea typeface="Calibri" panose="020F0502020204030204" pitchFamily="34" charset="0"/>
                            <a:cs typeface="Times New Roman" panose="02020603050405020304" pitchFamily="18" charset="0"/>
                          </a:rPr>
                          <m:t>A</m:t>
                        </m:r>
                      </m:den>
                    </m:f>
                  </m:oMath>
                </a14:m>
                <a:r>
                  <a:rPr lang="pt-BR" sz="2200" dirty="0">
                    <a:effectLst/>
                    <a:latin typeface="Arial Narrow" panose="020B0606020202030204" pitchFamily="34" charset="0"/>
                    <a:ea typeface="Calibri" panose="020F0502020204030204" pitchFamily="34" charset="0"/>
                  </a:rPr>
                  <a:t>:</a:t>
                </a:r>
              </a:p>
            </p:txBody>
          </p:sp>
        </mc:Choice>
        <mc:Fallback xmlns="">
          <p:sp>
            <p:nvSpPr>
              <p:cNvPr id="7" name="CaixaDeTexto 6">
                <a:extLst>
                  <a:ext uri="{FF2B5EF4-FFF2-40B4-BE49-F238E27FC236}">
                    <a16:creationId xmlns:a16="http://schemas.microsoft.com/office/drawing/2014/main" id="{BC0E7DF0-1AEF-0ED0-9385-C0C84F69777A}"/>
                  </a:ext>
                </a:extLst>
              </p:cNvPr>
              <p:cNvSpPr txBox="1">
                <a:spLocks noRot="1" noChangeAspect="1" noMove="1" noResize="1" noEditPoints="1" noAdjustHandles="1" noChangeArrowheads="1" noChangeShapeType="1" noTextEdit="1"/>
              </p:cNvSpPr>
              <p:nvPr/>
            </p:nvSpPr>
            <p:spPr>
              <a:xfrm>
                <a:off x="89862" y="603884"/>
                <a:ext cx="5862919" cy="1593834"/>
              </a:xfrm>
              <a:prstGeom prst="rect">
                <a:avLst/>
              </a:prstGeom>
              <a:blipFill>
                <a:blip r:embed="rId2"/>
                <a:stretch>
                  <a:fillRect l="-1351" t="-2672" r="-1351" b="-2290"/>
                </a:stretch>
              </a:blipFill>
            </p:spPr>
            <p:txBody>
              <a:bodyPr/>
              <a:lstStyle/>
              <a:p>
                <a:r>
                  <a:rPr lang="pt-BR">
                    <a:noFill/>
                  </a:rPr>
                  <a:t> </a:t>
                </a:r>
              </a:p>
            </p:txBody>
          </p:sp>
        </mc:Fallback>
      </mc:AlternateContent>
      <p:pic>
        <p:nvPicPr>
          <p:cNvPr id="8" name="Imagem 7">
            <a:extLst>
              <a:ext uri="{FF2B5EF4-FFF2-40B4-BE49-F238E27FC236}">
                <a16:creationId xmlns:a16="http://schemas.microsoft.com/office/drawing/2014/main" id="{1FD53A3C-6A0F-AF1D-B3F1-ED8ADE150469}"/>
              </a:ext>
            </a:extLst>
          </p:cNvPr>
          <p:cNvPicPr>
            <a:picLocks noChangeAspect="1"/>
          </p:cNvPicPr>
          <p:nvPr/>
        </p:nvPicPr>
        <p:blipFill>
          <a:blip r:embed="rId3"/>
          <a:stretch>
            <a:fillRect/>
          </a:stretch>
        </p:blipFill>
        <p:spPr>
          <a:xfrm>
            <a:off x="2392520" y="1764268"/>
            <a:ext cx="1785033" cy="3065357"/>
          </a:xfrm>
          <a:prstGeom prst="rect">
            <a:avLst/>
          </a:prstGeom>
        </p:spPr>
      </p:pic>
      <mc:AlternateContent xmlns:mc="http://schemas.openxmlformats.org/markup-compatibility/2006" xmlns:a14="http://schemas.microsoft.com/office/drawing/2010/main">
        <mc:Choice Requires="a14">
          <p:sp>
            <p:nvSpPr>
              <p:cNvPr id="10" name="CaixaDeTexto 9">
                <a:extLst>
                  <a:ext uri="{FF2B5EF4-FFF2-40B4-BE49-F238E27FC236}">
                    <a16:creationId xmlns:a16="http://schemas.microsoft.com/office/drawing/2014/main" id="{CEE456CD-EBFE-E79E-1696-1D831819B997}"/>
                  </a:ext>
                </a:extLst>
              </p:cNvPr>
              <p:cNvSpPr txBox="1"/>
              <p:nvPr/>
            </p:nvSpPr>
            <p:spPr>
              <a:xfrm>
                <a:off x="0" y="4783381"/>
                <a:ext cx="5862919" cy="1826269"/>
              </a:xfrm>
              <a:prstGeom prst="rect">
                <a:avLst/>
              </a:prstGeom>
              <a:noFill/>
            </p:spPr>
            <p:txBody>
              <a:bodyPr wrap="square">
                <a:spAutoFit/>
              </a:bodyPr>
              <a:lstStyle/>
              <a:p>
                <a:pPr indent="228600" algn="just"/>
                <a:r>
                  <a:rPr lang="pt-BR" sz="2200" dirty="0">
                    <a:effectLst/>
                    <a:latin typeface="Arial Narrow" panose="020B0606020202030204" pitchFamily="34" charset="0"/>
                    <a:ea typeface="Calibri" panose="020F0502020204030204" pitchFamily="34" charset="0"/>
                  </a:rPr>
                  <a:t>a) Dado o ponto O, distante </a:t>
                </a:r>
                <a14:m>
                  <m:oMath xmlns:m="http://schemas.openxmlformats.org/officeDocument/2006/math">
                    <m:r>
                      <a:rPr lang="pt-BR" sz="2200">
                        <a:effectLst/>
                        <a:latin typeface="Cambria Math" panose="02040503050406030204" pitchFamily="18" charset="0"/>
                        <a:ea typeface="Calibri" panose="020F0502020204030204" pitchFamily="34" charset="0"/>
                      </a:rPr>
                      <m:t>6 </m:t>
                    </m:r>
                    <m:r>
                      <m:rPr>
                        <m:sty m:val="p"/>
                      </m:rPr>
                      <a:rPr lang="pt-BR" sz="2200">
                        <a:effectLst/>
                        <a:latin typeface="Cambria Math" panose="02040503050406030204" pitchFamily="18" charset="0"/>
                        <a:ea typeface="Calibri" panose="020F0502020204030204" pitchFamily="34" charset="0"/>
                      </a:rPr>
                      <m:t>cm</m:t>
                    </m:r>
                  </m:oMath>
                </a14:m>
                <a:r>
                  <a:rPr lang="pt-BR" sz="2200" dirty="0">
                    <a:effectLst/>
                    <a:latin typeface="Arial Narrow" panose="020B0606020202030204" pitchFamily="34" charset="0"/>
                    <a:ea typeface="Calibri" panose="020F0502020204030204" pitchFamily="34" charset="0"/>
                  </a:rPr>
                  <a:t> do fio condutor, represente o vetor campo magnético </a:t>
                </a:r>
                <a14:m>
                  <m:oMath xmlns:m="http://schemas.openxmlformats.org/officeDocument/2006/math">
                    <m:acc>
                      <m:accPr>
                        <m:chr m:val="⃗"/>
                        <m:ctrlPr>
                          <a:rPr lang="pt-BR" sz="2200" i="1">
                            <a:effectLst/>
                            <a:latin typeface="Cambria Math" panose="02040503050406030204" pitchFamily="18" charset="0"/>
                            <a:ea typeface="Calibri" panose="020F0502020204030204" pitchFamily="34" charset="0"/>
                          </a:rPr>
                        </m:ctrlPr>
                      </m:accPr>
                      <m:e>
                        <m:r>
                          <m:rPr>
                            <m:sty m:val="p"/>
                          </m:rPr>
                          <a:rPr lang="pt-BR" sz="2200">
                            <a:effectLst/>
                            <a:latin typeface="Cambria Math" panose="02040503050406030204" pitchFamily="18" charset="0"/>
                            <a:ea typeface="Calibri" panose="020F0502020204030204" pitchFamily="34" charset="0"/>
                          </a:rPr>
                          <m:t>B</m:t>
                        </m:r>
                      </m:e>
                    </m:acc>
                  </m:oMath>
                </a14:m>
                <a:r>
                  <a:rPr lang="pt-BR" sz="2200" dirty="0">
                    <a:effectLst/>
                    <a:latin typeface="Arial Narrow" panose="020B0606020202030204" pitchFamily="34" charset="0"/>
                    <a:ea typeface="Calibri" panose="020F0502020204030204" pitchFamily="34" charset="0"/>
                  </a:rPr>
                  <a:t>.</a:t>
                </a:r>
              </a:p>
              <a:p>
                <a:pPr indent="228600" algn="just"/>
                <a:r>
                  <a:rPr lang="pt-BR" sz="2200" dirty="0">
                    <a:effectLst/>
                    <a:latin typeface="Arial Narrow" panose="020B0606020202030204" pitchFamily="34" charset="0"/>
                    <a:ea typeface="Calibri" panose="020F0502020204030204" pitchFamily="34" charset="0"/>
                  </a:rPr>
                  <a:t> </a:t>
                </a:r>
              </a:p>
              <a:p>
                <a:pPr indent="228600" algn="just"/>
                <a:r>
                  <a:rPr lang="pt-BR" sz="2200" dirty="0">
                    <a:effectLst/>
                    <a:latin typeface="Arial Narrow" panose="020B0606020202030204" pitchFamily="34" charset="0"/>
                    <a:ea typeface="Calibri" panose="020F0502020204030204" pitchFamily="34" charset="0"/>
                  </a:rPr>
                  <a:t>b) Determine a intensidade desse campo magnético no ponto O descrito na figura.</a:t>
                </a:r>
              </a:p>
            </p:txBody>
          </p:sp>
        </mc:Choice>
        <mc:Fallback xmlns="">
          <p:sp>
            <p:nvSpPr>
              <p:cNvPr id="10" name="CaixaDeTexto 9">
                <a:extLst>
                  <a:ext uri="{FF2B5EF4-FFF2-40B4-BE49-F238E27FC236}">
                    <a16:creationId xmlns:a16="http://schemas.microsoft.com/office/drawing/2014/main" id="{CEE456CD-EBFE-E79E-1696-1D831819B997}"/>
                  </a:ext>
                </a:extLst>
              </p:cNvPr>
              <p:cNvSpPr txBox="1">
                <a:spLocks noRot="1" noChangeAspect="1" noMove="1" noResize="1" noEditPoints="1" noAdjustHandles="1" noChangeArrowheads="1" noChangeShapeType="1" noTextEdit="1"/>
              </p:cNvSpPr>
              <p:nvPr/>
            </p:nvSpPr>
            <p:spPr>
              <a:xfrm>
                <a:off x="0" y="4783381"/>
                <a:ext cx="5862919" cy="1826269"/>
              </a:xfrm>
              <a:prstGeom prst="rect">
                <a:avLst/>
              </a:prstGeom>
              <a:blipFill>
                <a:blip r:embed="rId4"/>
                <a:stretch>
                  <a:fillRect l="-1351" t="-2007" r="-1351" b="-6020"/>
                </a:stretch>
              </a:blipFill>
            </p:spPr>
            <p:txBody>
              <a:bodyPr/>
              <a:lstStyle/>
              <a:p>
                <a:r>
                  <a:rPr lang="pt-BR">
                    <a:noFill/>
                  </a:rPr>
                  <a:t> </a:t>
                </a:r>
              </a:p>
            </p:txBody>
          </p:sp>
        </mc:Fallback>
      </mc:AlternateContent>
    </p:spTree>
    <p:extLst>
      <p:ext uri="{BB962C8B-B14F-4D97-AF65-F5344CB8AC3E}">
        <p14:creationId xmlns:p14="http://schemas.microsoft.com/office/powerpoint/2010/main" val="270958274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FC4162-58BC-5470-72AD-BB8F18A4CC66}"/>
            </a:ext>
          </a:extLst>
        </p:cNvPr>
        <p:cNvGrpSpPr/>
        <p:nvPr/>
      </p:nvGrpSpPr>
      <p:grpSpPr>
        <a:xfrm>
          <a:off x="0" y="0"/>
          <a:ext cx="0" cy="0"/>
          <a:chOff x="0" y="0"/>
          <a:chExt cx="0" cy="0"/>
        </a:xfrm>
      </p:grpSpPr>
      <p:sp>
        <p:nvSpPr>
          <p:cNvPr id="5" name="Retângulo: Cantos Arredondados 4">
            <a:extLst>
              <a:ext uri="{FF2B5EF4-FFF2-40B4-BE49-F238E27FC236}">
                <a16:creationId xmlns:a16="http://schemas.microsoft.com/office/drawing/2014/main" id="{08375B5C-3941-8124-3C8A-B83C76564FD8}"/>
              </a:ext>
            </a:extLst>
          </p:cNvPr>
          <p:cNvSpPr/>
          <p:nvPr/>
        </p:nvSpPr>
        <p:spPr>
          <a:xfrm>
            <a:off x="6239219" y="735106"/>
            <a:ext cx="5862919" cy="5980964"/>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pt-BR"/>
          </a:p>
        </p:txBody>
      </p:sp>
      <p:sp>
        <p:nvSpPr>
          <p:cNvPr id="6" name="Smiley 5">
            <a:extLst>
              <a:ext uri="{FF2B5EF4-FFF2-40B4-BE49-F238E27FC236}">
                <a16:creationId xmlns:a16="http://schemas.microsoft.com/office/drawing/2014/main" id="{85015E50-E94D-F6F0-BC92-BD153698CC9D}"/>
              </a:ext>
            </a:extLst>
          </p:cNvPr>
          <p:cNvSpPr/>
          <p:nvPr/>
        </p:nvSpPr>
        <p:spPr>
          <a:xfrm>
            <a:off x="6518139" y="983874"/>
            <a:ext cx="504825" cy="495300"/>
          </a:xfrm>
          <a:prstGeom prst="smileyFac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pt-BR"/>
          </a:p>
        </p:txBody>
      </p:sp>
      <mc:AlternateContent xmlns:mc="http://schemas.openxmlformats.org/markup-compatibility/2006" xmlns:a14="http://schemas.microsoft.com/office/drawing/2010/main">
        <mc:Choice Requires="a14">
          <p:sp>
            <p:nvSpPr>
              <p:cNvPr id="7" name="CaixaDeTexto 6">
                <a:extLst>
                  <a:ext uri="{FF2B5EF4-FFF2-40B4-BE49-F238E27FC236}">
                    <a16:creationId xmlns:a16="http://schemas.microsoft.com/office/drawing/2014/main" id="{BC0E7DF0-1AEF-0ED0-9385-C0C84F69777A}"/>
                  </a:ext>
                </a:extLst>
              </p:cNvPr>
              <p:cNvSpPr txBox="1"/>
              <p:nvPr/>
            </p:nvSpPr>
            <p:spPr>
              <a:xfrm>
                <a:off x="89862" y="603884"/>
                <a:ext cx="5862919" cy="2874954"/>
              </a:xfrm>
              <a:prstGeom prst="rect">
                <a:avLst/>
              </a:prstGeom>
              <a:noFill/>
            </p:spPr>
            <p:txBody>
              <a:bodyPr wrap="square">
                <a:spAutoFit/>
              </a:bodyPr>
              <a:lstStyle/>
              <a:p>
                <a:pPr algn="just"/>
                <a:r>
                  <a:rPr lang="pt-BR" sz="2200" b="1" dirty="0">
                    <a:latin typeface="Arial Narrow" panose="020B0606020202030204" pitchFamily="34" charset="0"/>
                  </a:rPr>
                  <a:t>24. </a:t>
                </a:r>
                <a:r>
                  <a:rPr lang="pt-BR" sz="2200" dirty="0">
                    <a:latin typeface="Arial Narrow" panose="020B0606020202030204" pitchFamily="34" charset="0"/>
                  </a:rPr>
                  <a:t>Um fio retilíneo e comprido é percorrido por uma corrente elétrica i constante, conforme indica a figura, criando ao seu redor um campo magnético. Em cada um dos pontos P e Q, o vetor indução magnética é igual a </a:t>
                </a:r>
                <a14:m>
                  <m:oMath xmlns:m="http://schemas.openxmlformats.org/officeDocument/2006/math">
                    <m:r>
                      <a:rPr lang="pt-BR" sz="2200">
                        <a:latin typeface="Cambria Math" panose="02040503050406030204" pitchFamily="18" charset="0"/>
                      </a:rPr>
                      <m:t>8 ∙ </m:t>
                    </m:r>
                    <m:sSup>
                      <m:sSupPr>
                        <m:ctrlPr>
                          <a:rPr lang="pt-BR" sz="2200" i="1">
                            <a:latin typeface="Cambria Math" panose="02040503050406030204" pitchFamily="18" charset="0"/>
                          </a:rPr>
                        </m:ctrlPr>
                      </m:sSupPr>
                      <m:e>
                        <m:r>
                          <a:rPr lang="pt-BR" sz="2200">
                            <a:latin typeface="Cambria Math" panose="02040503050406030204" pitchFamily="18" charset="0"/>
                          </a:rPr>
                          <m:t>10</m:t>
                        </m:r>
                      </m:e>
                      <m:sup>
                        <m:r>
                          <a:rPr lang="pt-BR" sz="2200" i="1">
                            <a:latin typeface="Cambria Math" panose="02040503050406030204" pitchFamily="18" charset="0"/>
                          </a:rPr>
                          <m:t>−</m:t>
                        </m:r>
                        <m:r>
                          <a:rPr lang="pt-BR" sz="2200">
                            <a:latin typeface="Cambria Math" panose="02040503050406030204" pitchFamily="18" charset="0"/>
                          </a:rPr>
                          <m:t>4</m:t>
                        </m:r>
                      </m:sup>
                    </m:sSup>
                    <m:r>
                      <a:rPr lang="pt-BR" sz="2200">
                        <a:latin typeface="Cambria Math" panose="02040503050406030204" pitchFamily="18" charset="0"/>
                      </a:rPr>
                      <m:t> </m:t>
                    </m:r>
                    <m:r>
                      <m:rPr>
                        <m:sty m:val="p"/>
                      </m:rPr>
                      <a:rPr lang="pt-BR" sz="2200">
                        <a:latin typeface="Cambria Math" panose="02040503050406030204" pitchFamily="18" charset="0"/>
                      </a:rPr>
                      <m:t>T</m:t>
                    </m:r>
                  </m:oMath>
                </a14:m>
                <a:r>
                  <a:rPr lang="pt-BR" sz="2200" dirty="0">
                    <a:latin typeface="Arial Narrow" panose="020B0606020202030204" pitchFamily="34" charset="0"/>
                  </a:rPr>
                  <a:t> e </a:t>
                </a:r>
                <a14:m>
                  <m:oMath xmlns:m="http://schemas.openxmlformats.org/officeDocument/2006/math">
                    <m:r>
                      <a:rPr lang="pt-BR" sz="2200">
                        <a:latin typeface="Cambria Math" panose="02040503050406030204" pitchFamily="18" charset="0"/>
                      </a:rPr>
                      <m:t>4 ∙ </m:t>
                    </m:r>
                    <m:sSup>
                      <m:sSupPr>
                        <m:ctrlPr>
                          <a:rPr lang="pt-BR" sz="2200" i="1">
                            <a:latin typeface="Cambria Math" panose="02040503050406030204" pitchFamily="18" charset="0"/>
                          </a:rPr>
                        </m:ctrlPr>
                      </m:sSupPr>
                      <m:e>
                        <m:r>
                          <a:rPr lang="pt-BR" sz="2200">
                            <a:latin typeface="Cambria Math" panose="02040503050406030204" pitchFamily="18" charset="0"/>
                          </a:rPr>
                          <m:t>10</m:t>
                        </m:r>
                      </m:e>
                      <m:sup>
                        <m:r>
                          <a:rPr lang="pt-BR" sz="2200" i="1">
                            <a:latin typeface="Cambria Math" panose="02040503050406030204" pitchFamily="18" charset="0"/>
                          </a:rPr>
                          <m:t>−</m:t>
                        </m:r>
                        <m:r>
                          <a:rPr lang="pt-BR" sz="2200">
                            <a:latin typeface="Cambria Math" panose="02040503050406030204" pitchFamily="18" charset="0"/>
                          </a:rPr>
                          <m:t>4</m:t>
                        </m:r>
                      </m:sup>
                    </m:sSup>
                    <m:r>
                      <a:rPr lang="pt-BR" sz="2200">
                        <a:latin typeface="Cambria Math" panose="02040503050406030204" pitchFamily="18" charset="0"/>
                      </a:rPr>
                      <m:t> </m:t>
                    </m:r>
                    <m:r>
                      <m:rPr>
                        <m:sty m:val="p"/>
                      </m:rPr>
                      <a:rPr lang="pt-BR" sz="2200">
                        <a:latin typeface="Cambria Math" panose="02040503050406030204" pitchFamily="18" charset="0"/>
                      </a:rPr>
                      <m:t>T</m:t>
                    </m:r>
                  </m:oMath>
                </a14:m>
                <a:r>
                  <a:rPr lang="pt-BR" sz="2200" dirty="0">
                    <a:latin typeface="Arial Narrow" panose="020B0606020202030204" pitchFamily="34" charset="0"/>
                  </a:rPr>
                  <a:t>, respectivamente. Esses pontos estão em uma reta perpendicular ao fio e distantes </a:t>
                </a:r>
                <a14:m>
                  <m:oMath xmlns:m="http://schemas.openxmlformats.org/officeDocument/2006/math">
                    <m:sSub>
                      <m:sSubPr>
                        <m:ctrlPr>
                          <a:rPr lang="pt-BR" sz="2200" i="1">
                            <a:latin typeface="Cambria Math" panose="02040503050406030204" pitchFamily="18" charset="0"/>
                          </a:rPr>
                        </m:ctrlPr>
                      </m:sSubPr>
                      <m:e>
                        <m:r>
                          <m:rPr>
                            <m:sty m:val="p"/>
                          </m:rPr>
                          <a:rPr lang="pt-BR" sz="2200">
                            <a:latin typeface="Cambria Math" panose="02040503050406030204" pitchFamily="18" charset="0"/>
                          </a:rPr>
                          <m:t>d</m:t>
                        </m:r>
                      </m:e>
                      <m:sub>
                        <m:r>
                          <m:rPr>
                            <m:sty m:val="p"/>
                          </m:rPr>
                          <a:rPr lang="pt-BR" sz="2200">
                            <a:latin typeface="Cambria Math" panose="02040503050406030204" pitchFamily="18" charset="0"/>
                          </a:rPr>
                          <m:t>p</m:t>
                        </m:r>
                      </m:sub>
                    </m:sSub>
                    <m:r>
                      <a:rPr lang="pt-BR" sz="2200">
                        <a:latin typeface="Cambria Math" panose="02040503050406030204" pitchFamily="18" charset="0"/>
                      </a:rPr>
                      <m:t>= 2,0 </m:t>
                    </m:r>
                    <m:r>
                      <m:rPr>
                        <m:sty m:val="p"/>
                      </m:rPr>
                      <a:rPr lang="pt-BR" sz="2200">
                        <a:latin typeface="Cambria Math" panose="02040503050406030204" pitchFamily="18" charset="0"/>
                      </a:rPr>
                      <m:t>cm</m:t>
                    </m:r>
                    <m:r>
                      <a:rPr lang="pt-BR" sz="2200">
                        <a:latin typeface="Cambria Math" panose="02040503050406030204" pitchFamily="18" charset="0"/>
                      </a:rPr>
                      <m:t> </m:t>
                    </m:r>
                    <m:r>
                      <m:rPr>
                        <m:sty m:val="p"/>
                      </m:rPr>
                      <a:rPr lang="pt-BR" sz="2200">
                        <a:latin typeface="Cambria Math" panose="02040503050406030204" pitchFamily="18" charset="0"/>
                      </a:rPr>
                      <m:t>e</m:t>
                    </m:r>
                    <m:r>
                      <a:rPr lang="pt-BR" sz="2200">
                        <a:latin typeface="Cambria Math" panose="02040503050406030204" pitchFamily="18" charset="0"/>
                      </a:rPr>
                      <m:t> </m:t>
                    </m:r>
                    <m:sSub>
                      <m:sSubPr>
                        <m:ctrlPr>
                          <a:rPr lang="pt-BR" sz="2200" i="1">
                            <a:latin typeface="Cambria Math" panose="02040503050406030204" pitchFamily="18" charset="0"/>
                          </a:rPr>
                        </m:ctrlPr>
                      </m:sSubPr>
                      <m:e>
                        <m:r>
                          <m:rPr>
                            <m:sty m:val="p"/>
                          </m:rPr>
                          <a:rPr lang="pt-BR" sz="2200">
                            <a:latin typeface="Cambria Math" panose="02040503050406030204" pitchFamily="18" charset="0"/>
                          </a:rPr>
                          <m:t>d</m:t>
                        </m:r>
                      </m:e>
                      <m:sub>
                        <m:r>
                          <m:rPr>
                            <m:sty m:val="p"/>
                          </m:rPr>
                          <a:rPr lang="pt-BR" sz="2200">
                            <a:latin typeface="Cambria Math" panose="02040503050406030204" pitchFamily="18" charset="0"/>
                          </a:rPr>
                          <m:t>q</m:t>
                        </m:r>
                      </m:sub>
                    </m:sSub>
                    <m:r>
                      <a:rPr lang="pt-BR" sz="2200">
                        <a:latin typeface="Cambria Math" panose="02040503050406030204" pitchFamily="18" charset="0"/>
                      </a:rPr>
                      <m:t>= 4,0 </m:t>
                    </m:r>
                    <m:r>
                      <m:rPr>
                        <m:sty m:val="p"/>
                      </m:rPr>
                      <a:rPr lang="pt-BR" sz="2200">
                        <a:latin typeface="Cambria Math" panose="02040503050406030204" pitchFamily="18" charset="0"/>
                      </a:rPr>
                      <m:t>cm</m:t>
                    </m:r>
                  </m:oMath>
                </a14:m>
                <a:r>
                  <a:rPr lang="pt-BR" sz="2200" dirty="0">
                    <a:latin typeface="Arial Narrow" panose="020B0606020202030204" pitchFamily="34" charset="0"/>
                  </a:rPr>
                  <a:t>. O meio é o vácuo.</a:t>
                </a:r>
              </a:p>
            </p:txBody>
          </p:sp>
        </mc:Choice>
        <mc:Fallback xmlns="">
          <p:sp>
            <p:nvSpPr>
              <p:cNvPr id="7" name="CaixaDeTexto 6">
                <a:extLst>
                  <a:ext uri="{FF2B5EF4-FFF2-40B4-BE49-F238E27FC236}">
                    <a16:creationId xmlns:a16="http://schemas.microsoft.com/office/drawing/2014/main" id="{BC0E7DF0-1AEF-0ED0-9385-C0C84F69777A}"/>
                  </a:ext>
                </a:extLst>
              </p:cNvPr>
              <p:cNvSpPr txBox="1">
                <a:spLocks noRot="1" noChangeAspect="1" noMove="1" noResize="1" noEditPoints="1" noAdjustHandles="1" noChangeArrowheads="1" noChangeShapeType="1" noTextEdit="1"/>
              </p:cNvSpPr>
              <p:nvPr/>
            </p:nvSpPr>
            <p:spPr>
              <a:xfrm>
                <a:off x="89862" y="603884"/>
                <a:ext cx="5862919" cy="2874954"/>
              </a:xfrm>
              <a:prstGeom prst="rect">
                <a:avLst/>
              </a:prstGeom>
              <a:blipFill>
                <a:blip r:embed="rId2"/>
                <a:stretch>
                  <a:fillRect l="-1351" t="-1483" r="-1351" b="-2331"/>
                </a:stretch>
              </a:blipFill>
            </p:spPr>
            <p:txBody>
              <a:bodyPr/>
              <a:lstStyle/>
              <a:p>
                <a:r>
                  <a:rPr lang="pt-BR">
                    <a:noFill/>
                  </a:rPr>
                  <a:t> </a:t>
                </a:r>
              </a:p>
            </p:txBody>
          </p:sp>
        </mc:Fallback>
      </mc:AlternateContent>
      <p:pic>
        <p:nvPicPr>
          <p:cNvPr id="2" name="Imagem 1">
            <a:extLst>
              <a:ext uri="{FF2B5EF4-FFF2-40B4-BE49-F238E27FC236}">
                <a16:creationId xmlns:a16="http://schemas.microsoft.com/office/drawing/2014/main" id="{76460A19-B0CC-E714-768E-7A3021975CC3}"/>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98621" y="3248659"/>
            <a:ext cx="3237520" cy="2704863"/>
          </a:xfrm>
          <a:prstGeom prst="rect">
            <a:avLst/>
          </a:prstGeom>
          <a:noFill/>
          <a:ln>
            <a:noFill/>
          </a:ln>
        </p:spPr>
      </p:pic>
      <p:sp>
        <p:nvSpPr>
          <p:cNvPr id="4" name="CaixaDeTexto 3">
            <a:extLst>
              <a:ext uri="{FF2B5EF4-FFF2-40B4-BE49-F238E27FC236}">
                <a16:creationId xmlns:a16="http://schemas.microsoft.com/office/drawing/2014/main" id="{E352513F-75F9-D9C3-3AF0-B763011BCE4B}"/>
              </a:ext>
            </a:extLst>
          </p:cNvPr>
          <p:cNvSpPr txBox="1"/>
          <p:nvPr/>
        </p:nvSpPr>
        <p:spPr>
          <a:xfrm>
            <a:off x="89862" y="5676140"/>
            <a:ext cx="5862919" cy="769441"/>
          </a:xfrm>
          <a:prstGeom prst="rect">
            <a:avLst/>
          </a:prstGeom>
          <a:noFill/>
        </p:spPr>
        <p:txBody>
          <a:bodyPr wrap="square">
            <a:spAutoFit/>
          </a:bodyPr>
          <a:lstStyle/>
          <a:p>
            <a:pPr indent="228600" algn="just"/>
            <a:r>
              <a:rPr lang="pt-BR" sz="2200" dirty="0">
                <a:effectLst/>
                <a:latin typeface="Arial Narrow" panose="020B0606020202030204" pitchFamily="34" charset="0"/>
                <a:ea typeface="Calibri" panose="020F0502020204030204" pitchFamily="34" charset="0"/>
              </a:rPr>
              <a:t>Determine a intensidade da corrente elétrica em ampère que atravessa esse fio.</a:t>
            </a:r>
            <a:endParaRPr lang="pt-BR" sz="22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333473353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FC4162-58BC-5470-72AD-BB8F18A4CC66}"/>
            </a:ext>
          </a:extLst>
        </p:cNvPr>
        <p:cNvGrpSpPr/>
        <p:nvPr/>
      </p:nvGrpSpPr>
      <p:grpSpPr>
        <a:xfrm>
          <a:off x="0" y="0"/>
          <a:ext cx="0" cy="0"/>
          <a:chOff x="0" y="0"/>
          <a:chExt cx="0" cy="0"/>
        </a:xfrm>
      </p:grpSpPr>
      <p:sp>
        <p:nvSpPr>
          <p:cNvPr id="5" name="Retângulo: Cantos Arredondados 4">
            <a:extLst>
              <a:ext uri="{FF2B5EF4-FFF2-40B4-BE49-F238E27FC236}">
                <a16:creationId xmlns:a16="http://schemas.microsoft.com/office/drawing/2014/main" id="{08375B5C-3941-8124-3C8A-B83C76564FD8}"/>
              </a:ext>
            </a:extLst>
          </p:cNvPr>
          <p:cNvSpPr/>
          <p:nvPr/>
        </p:nvSpPr>
        <p:spPr>
          <a:xfrm>
            <a:off x="6239219" y="735106"/>
            <a:ext cx="5862919" cy="5980964"/>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pt-BR"/>
          </a:p>
        </p:txBody>
      </p:sp>
      <mc:AlternateContent xmlns:mc="http://schemas.openxmlformats.org/markup-compatibility/2006" xmlns:a14="http://schemas.microsoft.com/office/drawing/2010/main">
        <mc:Choice Requires="a14">
          <p:sp>
            <p:nvSpPr>
              <p:cNvPr id="7" name="CaixaDeTexto 6">
                <a:extLst>
                  <a:ext uri="{FF2B5EF4-FFF2-40B4-BE49-F238E27FC236}">
                    <a16:creationId xmlns:a16="http://schemas.microsoft.com/office/drawing/2014/main" id="{BC0E7DF0-1AEF-0ED0-9385-C0C84F69777A}"/>
                  </a:ext>
                </a:extLst>
              </p:cNvPr>
              <p:cNvSpPr txBox="1"/>
              <p:nvPr/>
            </p:nvSpPr>
            <p:spPr>
              <a:xfrm>
                <a:off x="89862" y="603884"/>
                <a:ext cx="5862919" cy="1593834"/>
              </a:xfrm>
              <a:prstGeom prst="rect">
                <a:avLst/>
              </a:prstGeom>
              <a:noFill/>
            </p:spPr>
            <p:txBody>
              <a:bodyPr wrap="square">
                <a:spAutoFit/>
              </a:bodyPr>
              <a:lstStyle/>
              <a:p>
                <a:r>
                  <a:rPr lang="pt-BR" sz="2200" b="1" dirty="0">
                    <a:latin typeface="Arial Narrow" panose="020B0606020202030204" pitchFamily="34" charset="0"/>
                  </a:rPr>
                  <a:t>25. </a:t>
                </a:r>
                <a:r>
                  <a:rPr lang="pt-BR" sz="2200" dirty="0">
                    <a:latin typeface="Arial Narrow" panose="020B0606020202030204" pitchFamily="34" charset="0"/>
                  </a:rPr>
                  <a:t>Determine o campo magnético no centro de uma espira de raio </a:t>
                </a:r>
                <a14:m>
                  <m:oMath xmlns:m="http://schemas.openxmlformats.org/officeDocument/2006/math">
                    <m:r>
                      <a:rPr lang="pt-BR" sz="2200">
                        <a:latin typeface="Cambria Math" panose="02040503050406030204" pitchFamily="18" charset="0"/>
                      </a:rPr>
                      <m:t>6,28 </m:t>
                    </m:r>
                    <m:r>
                      <m:rPr>
                        <m:sty m:val="p"/>
                      </m:rPr>
                      <a:rPr lang="pt-BR" sz="2200">
                        <a:latin typeface="Cambria Math" panose="02040503050406030204" pitchFamily="18" charset="0"/>
                      </a:rPr>
                      <m:t>cm</m:t>
                    </m:r>
                  </m:oMath>
                </a14:m>
                <a:r>
                  <a:rPr lang="pt-BR" sz="2200" dirty="0">
                    <a:latin typeface="Arial Narrow" panose="020B0606020202030204" pitchFamily="34" charset="0"/>
                  </a:rPr>
                  <a:t>, considerando que a corrente que atravessa essa espira tem intensidade </a:t>
                </a:r>
                <a14:m>
                  <m:oMath xmlns:m="http://schemas.openxmlformats.org/officeDocument/2006/math">
                    <m:r>
                      <a:rPr lang="pt-BR" sz="2200">
                        <a:latin typeface="Cambria Math" panose="02040503050406030204" pitchFamily="18" charset="0"/>
                      </a:rPr>
                      <m:t>150 </m:t>
                    </m:r>
                    <m:r>
                      <m:rPr>
                        <m:sty m:val="p"/>
                      </m:rPr>
                      <a:rPr lang="pt-BR" sz="2200">
                        <a:latin typeface="Cambria Math" panose="02040503050406030204" pitchFamily="18" charset="0"/>
                      </a:rPr>
                      <m:t>A</m:t>
                    </m:r>
                  </m:oMath>
                </a14:m>
                <a:r>
                  <a:rPr lang="pt-BR" sz="2200" dirty="0">
                    <a:latin typeface="Arial Narrow" panose="020B0606020202030204" pitchFamily="34" charset="0"/>
                  </a:rPr>
                  <a:t>. Considere que </a:t>
                </a:r>
                <a14:m>
                  <m:oMath xmlns:m="http://schemas.openxmlformats.org/officeDocument/2006/math">
                    <m:sSub>
                      <m:sSubPr>
                        <m:ctrlPr>
                          <a:rPr lang="pt-BR" sz="2200" i="1">
                            <a:latin typeface="Cambria Math" panose="02040503050406030204" pitchFamily="18" charset="0"/>
                          </a:rPr>
                        </m:ctrlPr>
                      </m:sSubPr>
                      <m:e>
                        <m:r>
                          <m:rPr>
                            <m:sty m:val="p"/>
                          </m:rPr>
                          <a:rPr lang="pt-BR" sz="2200">
                            <a:latin typeface="Cambria Math" panose="02040503050406030204" pitchFamily="18" charset="0"/>
                          </a:rPr>
                          <m:t>μ</m:t>
                        </m:r>
                      </m:e>
                      <m:sub>
                        <m:r>
                          <a:rPr lang="pt-BR" sz="2200">
                            <a:latin typeface="Cambria Math" panose="02040503050406030204" pitchFamily="18" charset="0"/>
                          </a:rPr>
                          <m:t>0</m:t>
                        </m:r>
                      </m:sub>
                    </m:sSub>
                    <m:r>
                      <a:rPr lang="pt-BR" sz="2200">
                        <a:latin typeface="Cambria Math" panose="02040503050406030204" pitchFamily="18" charset="0"/>
                      </a:rPr>
                      <m:t>=4</m:t>
                    </m:r>
                    <m:r>
                      <m:rPr>
                        <m:sty m:val="p"/>
                      </m:rPr>
                      <a:rPr lang="pt-BR" sz="2200">
                        <a:latin typeface="Cambria Math" panose="02040503050406030204" pitchFamily="18" charset="0"/>
                      </a:rPr>
                      <m:t>π</m:t>
                    </m:r>
                    <m:r>
                      <a:rPr lang="pt-BR" sz="2200">
                        <a:latin typeface="Cambria Math" panose="02040503050406030204" pitchFamily="18" charset="0"/>
                      </a:rPr>
                      <m:t>∙</m:t>
                    </m:r>
                    <m:sSup>
                      <m:sSupPr>
                        <m:ctrlPr>
                          <a:rPr lang="pt-BR" sz="2200" i="1">
                            <a:latin typeface="Cambria Math" panose="02040503050406030204" pitchFamily="18" charset="0"/>
                          </a:rPr>
                        </m:ctrlPr>
                      </m:sSupPr>
                      <m:e>
                        <m:r>
                          <a:rPr lang="pt-BR" sz="2200">
                            <a:latin typeface="Cambria Math" panose="02040503050406030204" pitchFamily="18" charset="0"/>
                          </a:rPr>
                          <m:t>10</m:t>
                        </m:r>
                      </m:e>
                      <m:sup>
                        <m:r>
                          <a:rPr lang="pt-BR" sz="2200" i="1">
                            <a:latin typeface="Cambria Math" panose="02040503050406030204" pitchFamily="18" charset="0"/>
                          </a:rPr>
                          <m:t>−</m:t>
                        </m:r>
                        <m:r>
                          <a:rPr lang="pt-BR" sz="2200">
                            <a:latin typeface="Cambria Math" panose="02040503050406030204" pitchFamily="18" charset="0"/>
                          </a:rPr>
                          <m:t>7</m:t>
                        </m:r>
                      </m:sup>
                    </m:sSup>
                    <m:r>
                      <a:rPr lang="pt-BR" sz="2200">
                        <a:latin typeface="Cambria Math" panose="02040503050406030204" pitchFamily="18" charset="0"/>
                      </a:rPr>
                      <m:t> </m:t>
                    </m:r>
                    <m:f>
                      <m:fPr>
                        <m:ctrlPr>
                          <a:rPr lang="pt-BR" sz="2200" i="1">
                            <a:latin typeface="Cambria Math" panose="02040503050406030204" pitchFamily="18" charset="0"/>
                          </a:rPr>
                        </m:ctrlPr>
                      </m:fPr>
                      <m:num>
                        <m:r>
                          <m:rPr>
                            <m:sty m:val="p"/>
                          </m:rPr>
                          <a:rPr lang="pt-BR" sz="2200">
                            <a:latin typeface="Cambria Math" panose="02040503050406030204" pitchFamily="18" charset="0"/>
                          </a:rPr>
                          <m:t>T</m:t>
                        </m:r>
                        <m:r>
                          <a:rPr lang="pt-BR" sz="2200">
                            <a:latin typeface="Cambria Math" panose="02040503050406030204" pitchFamily="18" charset="0"/>
                          </a:rPr>
                          <m:t>⋅</m:t>
                        </m:r>
                        <m:r>
                          <m:rPr>
                            <m:sty m:val="p"/>
                          </m:rPr>
                          <a:rPr lang="pt-BR" sz="2200">
                            <a:latin typeface="Cambria Math" panose="02040503050406030204" pitchFamily="18" charset="0"/>
                          </a:rPr>
                          <m:t>m</m:t>
                        </m:r>
                      </m:num>
                      <m:den>
                        <m:r>
                          <m:rPr>
                            <m:sty m:val="p"/>
                          </m:rPr>
                          <a:rPr lang="pt-BR" sz="2200">
                            <a:latin typeface="Cambria Math" panose="02040503050406030204" pitchFamily="18" charset="0"/>
                          </a:rPr>
                          <m:t>A</m:t>
                        </m:r>
                      </m:den>
                    </m:f>
                  </m:oMath>
                </a14:m>
                <a:r>
                  <a:rPr lang="pt-BR" sz="2200" dirty="0">
                    <a:latin typeface="Arial Narrow" panose="020B0606020202030204" pitchFamily="34" charset="0"/>
                  </a:rPr>
                  <a:t> e, </a:t>
                </a:r>
                <a14:m>
                  <m:oMath xmlns:m="http://schemas.openxmlformats.org/officeDocument/2006/math">
                    <m:r>
                      <m:rPr>
                        <m:sty m:val="p"/>
                      </m:rPr>
                      <a:rPr lang="pt-BR" sz="2200">
                        <a:latin typeface="Cambria Math" panose="02040503050406030204" pitchFamily="18" charset="0"/>
                      </a:rPr>
                      <m:t>π</m:t>
                    </m:r>
                    <m:r>
                      <a:rPr lang="pt-BR" sz="2200">
                        <a:latin typeface="Cambria Math" panose="02040503050406030204" pitchFamily="18" charset="0"/>
                      </a:rPr>
                      <m:t>=3,14</m:t>
                    </m:r>
                  </m:oMath>
                </a14:m>
                <a:r>
                  <a:rPr lang="pt-BR" sz="2200" dirty="0">
                    <a:latin typeface="Arial Narrow" panose="020B0606020202030204" pitchFamily="34" charset="0"/>
                  </a:rPr>
                  <a:t>.</a:t>
                </a:r>
              </a:p>
            </p:txBody>
          </p:sp>
        </mc:Choice>
        <mc:Fallback xmlns="">
          <p:sp>
            <p:nvSpPr>
              <p:cNvPr id="7" name="CaixaDeTexto 6">
                <a:extLst>
                  <a:ext uri="{FF2B5EF4-FFF2-40B4-BE49-F238E27FC236}">
                    <a16:creationId xmlns:a16="http://schemas.microsoft.com/office/drawing/2014/main" id="{BC0E7DF0-1AEF-0ED0-9385-C0C84F69777A}"/>
                  </a:ext>
                </a:extLst>
              </p:cNvPr>
              <p:cNvSpPr txBox="1">
                <a:spLocks noRot="1" noChangeAspect="1" noMove="1" noResize="1" noEditPoints="1" noAdjustHandles="1" noChangeArrowheads="1" noChangeShapeType="1" noTextEdit="1"/>
              </p:cNvSpPr>
              <p:nvPr/>
            </p:nvSpPr>
            <p:spPr>
              <a:xfrm>
                <a:off x="89862" y="603884"/>
                <a:ext cx="5862919" cy="1593834"/>
              </a:xfrm>
              <a:prstGeom prst="rect">
                <a:avLst/>
              </a:prstGeom>
              <a:blipFill>
                <a:blip r:embed="rId2"/>
                <a:stretch>
                  <a:fillRect l="-1351" t="-2672" b="-2290"/>
                </a:stretch>
              </a:blipFill>
            </p:spPr>
            <p:txBody>
              <a:bodyPr/>
              <a:lstStyle/>
              <a:p>
                <a:r>
                  <a:rPr lang="pt-BR">
                    <a:noFill/>
                  </a:rPr>
                  <a:t> </a:t>
                </a:r>
              </a:p>
            </p:txBody>
          </p:sp>
        </mc:Fallback>
      </mc:AlternateContent>
      <p:sp>
        <p:nvSpPr>
          <p:cNvPr id="2" name="Retângulo: Cantos Arredondados 1">
            <a:extLst>
              <a:ext uri="{FF2B5EF4-FFF2-40B4-BE49-F238E27FC236}">
                <a16:creationId xmlns:a16="http://schemas.microsoft.com/office/drawing/2014/main" id="{7A590F24-FF80-7A22-B9BE-E51B335F2D98}"/>
              </a:ext>
            </a:extLst>
          </p:cNvPr>
          <p:cNvSpPr/>
          <p:nvPr/>
        </p:nvSpPr>
        <p:spPr>
          <a:xfrm>
            <a:off x="89862" y="2197718"/>
            <a:ext cx="5862919" cy="4518352"/>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pt-BR"/>
          </a:p>
        </p:txBody>
      </p:sp>
      <p:sp>
        <p:nvSpPr>
          <p:cNvPr id="3" name="Smiley 2">
            <a:extLst>
              <a:ext uri="{FF2B5EF4-FFF2-40B4-BE49-F238E27FC236}">
                <a16:creationId xmlns:a16="http://schemas.microsoft.com/office/drawing/2014/main" id="{BD97852E-97BE-C4B0-6A5C-A0EB48423B1E}"/>
              </a:ext>
            </a:extLst>
          </p:cNvPr>
          <p:cNvSpPr/>
          <p:nvPr/>
        </p:nvSpPr>
        <p:spPr>
          <a:xfrm>
            <a:off x="296632" y="2394941"/>
            <a:ext cx="504825" cy="495300"/>
          </a:xfrm>
          <a:prstGeom prst="smileyFac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110064711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FC4162-58BC-5470-72AD-BB8F18A4CC66}"/>
            </a:ext>
          </a:extLst>
        </p:cNvPr>
        <p:cNvGrpSpPr/>
        <p:nvPr/>
      </p:nvGrpSpPr>
      <p:grpSpPr>
        <a:xfrm>
          <a:off x="0" y="0"/>
          <a:ext cx="0" cy="0"/>
          <a:chOff x="0" y="0"/>
          <a:chExt cx="0" cy="0"/>
        </a:xfrm>
      </p:grpSpPr>
      <p:sp>
        <p:nvSpPr>
          <p:cNvPr id="5" name="Retângulo: Cantos Arredondados 4">
            <a:extLst>
              <a:ext uri="{FF2B5EF4-FFF2-40B4-BE49-F238E27FC236}">
                <a16:creationId xmlns:a16="http://schemas.microsoft.com/office/drawing/2014/main" id="{08375B5C-3941-8124-3C8A-B83C76564FD8}"/>
              </a:ext>
            </a:extLst>
          </p:cNvPr>
          <p:cNvSpPr/>
          <p:nvPr/>
        </p:nvSpPr>
        <p:spPr>
          <a:xfrm>
            <a:off x="6239219" y="735106"/>
            <a:ext cx="5862919" cy="5980964"/>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pt-BR"/>
          </a:p>
        </p:txBody>
      </p:sp>
      <mc:AlternateContent xmlns:mc="http://schemas.openxmlformats.org/markup-compatibility/2006" xmlns:a14="http://schemas.microsoft.com/office/drawing/2010/main">
        <mc:Choice Requires="a14">
          <p:sp>
            <p:nvSpPr>
              <p:cNvPr id="7" name="CaixaDeTexto 6">
                <a:extLst>
                  <a:ext uri="{FF2B5EF4-FFF2-40B4-BE49-F238E27FC236}">
                    <a16:creationId xmlns:a16="http://schemas.microsoft.com/office/drawing/2014/main" id="{BC0E7DF0-1AEF-0ED0-9385-C0C84F69777A}"/>
                  </a:ext>
                </a:extLst>
              </p:cNvPr>
              <p:cNvSpPr txBox="1"/>
              <p:nvPr/>
            </p:nvSpPr>
            <p:spPr>
              <a:xfrm>
                <a:off x="89862" y="603884"/>
                <a:ext cx="5862919" cy="2270943"/>
              </a:xfrm>
              <a:prstGeom prst="rect">
                <a:avLst/>
              </a:prstGeom>
              <a:noFill/>
            </p:spPr>
            <p:txBody>
              <a:bodyPr wrap="square">
                <a:spAutoFit/>
              </a:bodyPr>
              <a:lstStyle/>
              <a:p>
                <a:pPr algn="just"/>
                <a:r>
                  <a:rPr lang="pt-BR" sz="2200" b="1" dirty="0">
                    <a:latin typeface="Arial Narrow" panose="020B0606020202030204" pitchFamily="34" charset="0"/>
                  </a:rPr>
                  <a:t>26. </a:t>
                </a:r>
                <a:r>
                  <a:rPr lang="pt-BR" sz="2200" dirty="0">
                    <a:latin typeface="Arial Narrow" panose="020B0606020202030204" pitchFamily="34" charset="0"/>
                  </a:rPr>
                  <a:t>Calcule a intensidade do vetor campo magnético no centro de uma bobina chata com </a:t>
                </a:r>
                <a14:m>
                  <m:oMath xmlns:m="http://schemas.openxmlformats.org/officeDocument/2006/math">
                    <m:r>
                      <a:rPr lang="pt-BR" sz="2200">
                        <a:latin typeface="Cambria Math" panose="02040503050406030204" pitchFamily="18" charset="0"/>
                      </a:rPr>
                      <m:t>1000</m:t>
                    </m:r>
                  </m:oMath>
                </a14:m>
                <a:r>
                  <a:rPr lang="pt-BR" sz="2200" dirty="0">
                    <a:latin typeface="Arial Narrow" panose="020B0606020202030204" pitchFamily="34" charset="0"/>
                  </a:rPr>
                  <a:t> espiras e raio </a:t>
                </a:r>
                <a14:m>
                  <m:oMath xmlns:m="http://schemas.openxmlformats.org/officeDocument/2006/math">
                    <m:r>
                      <a:rPr lang="pt-BR" sz="2200">
                        <a:latin typeface="Cambria Math" panose="02040503050406030204" pitchFamily="18" charset="0"/>
                      </a:rPr>
                      <m:t>0,40 </m:t>
                    </m:r>
                    <m:r>
                      <m:rPr>
                        <m:sty m:val="p"/>
                      </m:rPr>
                      <a:rPr lang="pt-BR" sz="2200">
                        <a:latin typeface="Cambria Math" panose="02040503050406030204" pitchFamily="18" charset="0"/>
                      </a:rPr>
                      <m:t>cm</m:t>
                    </m:r>
                  </m:oMath>
                </a14:m>
                <a:r>
                  <a:rPr lang="pt-BR" sz="2200" dirty="0">
                    <a:latin typeface="Arial Narrow" panose="020B0606020202030204" pitchFamily="34" charset="0"/>
                  </a:rPr>
                  <a:t>, quando percorrida por uma corrente de </a:t>
                </a:r>
                <a14:m>
                  <m:oMath xmlns:m="http://schemas.openxmlformats.org/officeDocument/2006/math">
                    <m:r>
                      <a:rPr lang="pt-BR" sz="2200">
                        <a:latin typeface="Cambria Math" panose="02040503050406030204" pitchFamily="18" charset="0"/>
                      </a:rPr>
                      <m:t>1,6 </m:t>
                    </m:r>
                    <m:r>
                      <m:rPr>
                        <m:sty m:val="p"/>
                      </m:rPr>
                      <a:rPr lang="pt-BR" sz="2200">
                        <a:latin typeface="Cambria Math" panose="02040503050406030204" pitchFamily="18" charset="0"/>
                      </a:rPr>
                      <m:t>A</m:t>
                    </m:r>
                  </m:oMath>
                </a14:m>
                <a:r>
                  <a:rPr lang="pt-BR" sz="2200" dirty="0">
                    <a:latin typeface="Arial Narrow" panose="020B0606020202030204" pitchFamily="34" charset="0"/>
                  </a:rPr>
                  <a:t>. </a:t>
                </a:r>
              </a:p>
              <a:p>
                <a:pPr algn="just"/>
                <a:r>
                  <a:rPr lang="pt-BR" sz="2200" dirty="0">
                    <a:latin typeface="Arial Narrow" panose="020B0606020202030204" pitchFamily="34" charset="0"/>
                  </a:rPr>
                  <a:t>Sendo a permeabilidade magnética do meio, o vácuo, use </a:t>
                </a:r>
                <a14:m>
                  <m:oMath xmlns:m="http://schemas.openxmlformats.org/officeDocument/2006/math">
                    <m:sSub>
                      <m:sSubPr>
                        <m:ctrlPr>
                          <a:rPr lang="pt-BR" sz="2200" i="1">
                            <a:latin typeface="Cambria Math" panose="02040503050406030204" pitchFamily="18" charset="0"/>
                          </a:rPr>
                        </m:ctrlPr>
                      </m:sSubPr>
                      <m:e>
                        <m:r>
                          <m:rPr>
                            <m:sty m:val="p"/>
                          </m:rPr>
                          <a:rPr lang="pt-BR" sz="2200">
                            <a:latin typeface="Cambria Math" panose="02040503050406030204" pitchFamily="18" charset="0"/>
                          </a:rPr>
                          <m:t>μ</m:t>
                        </m:r>
                      </m:e>
                      <m:sub>
                        <m:r>
                          <a:rPr lang="pt-BR" sz="2200">
                            <a:latin typeface="Cambria Math" panose="02040503050406030204" pitchFamily="18" charset="0"/>
                          </a:rPr>
                          <m:t>0</m:t>
                        </m:r>
                      </m:sub>
                    </m:sSub>
                    <m:r>
                      <a:rPr lang="pt-BR" sz="2200">
                        <a:latin typeface="Cambria Math" panose="02040503050406030204" pitchFamily="18" charset="0"/>
                      </a:rPr>
                      <m:t>=4</m:t>
                    </m:r>
                    <m:r>
                      <m:rPr>
                        <m:sty m:val="p"/>
                      </m:rPr>
                      <a:rPr lang="pt-BR" sz="2200">
                        <a:latin typeface="Cambria Math" panose="02040503050406030204" pitchFamily="18" charset="0"/>
                      </a:rPr>
                      <m:t>π</m:t>
                    </m:r>
                    <m:r>
                      <a:rPr lang="pt-BR" sz="2200">
                        <a:latin typeface="Cambria Math" panose="02040503050406030204" pitchFamily="18" charset="0"/>
                      </a:rPr>
                      <m:t>∙</m:t>
                    </m:r>
                    <m:sSup>
                      <m:sSupPr>
                        <m:ctrlPr>
                          <a:rPr lang="pt-BR" sz="2200" i="1">
                            <a:latin typeface="Cambria Math" panose="02040503050406030204" pitchFamily="18" charset="0"/>
                          </a:rPr>
                        </m:ctrlPr>
                      </m:sSupPr>
                      <m:e>
                        <m:r>
                          <a:rPr lang="pt-BR" sz="2200">
                            <a:latin typeface="Cambria Math" panose="02040503050406030204" pitchFamily="18" charset="0"/>
                          </a:rPr>
                          <m:t>10</m:t>
                        </m:r>
                      </m:e>
                      <m:sup>
                        <m:r>
                          <a:rPr lang="pt-BR" sz="2200" i="1">
                            <a:latin typeface="Cambria Math" panose="02040503050406030204" pitchFamily="18" charset="0"/>
                          </a:rPr>
                          <m:t>−</m:t>
                        </m:r>
                        <m:r>
                          <a:rPr lang="pt-BR" sz="2200">
                            <a:latin typeface="Cambria Math" panose="02040503050406030204" pitchFamily="18" charset="0"/>
                          </a:rPr>
                          <m:t>7</m:t>
                        </m:r>
                      </m:sup>
                    </m:sSup>
                    <m:r>
                      <a:rPr lang="pt-BR" sz="2200">
                        <a:latin typeface="Cambria Math" panose="02040503050406030204" pitchFamily="18" charset="0"/>
                      </a:rPr>
                      <m:t> </m:t>
                    </m:r>
                    <m:f>
                      <m:fPr>
                        <m:ctrlPr>
                          <a:rPr lang="pt-BR" sz="2200" i="1">
                            <a:latin typeface="Cambria Math" panose="02040503050406030204" pitchFamily="18" charset="0"/>
                          </a:rPr>
                        </m:ctrlPr>
                      </m:fPr>
                      <m:num>
                        <m:r>
                          <m:rPr>
                            <m:sty m:val="p"/>
                          </m:rPr>
                          <a:rPr lang="pt-BR" sz="2200">
                            <a:latin typeface="Cambria Math" panose="02040503050406030204" pitchFamily="18" charset="0"/>
                          </a:rPr>
                          <m:t>T</m:t>
                        </m:r>
                        <m:r>
                          <a:rPr lang="pt-BR" sz="2200">
                            <a:latin typeface="Cambria Math" panose="02040503050406030204" pitchFamily="18" charset="0"/>
                          </a:rPr>
                          <m:t>⋅</m:t>
                        </m:r>
                        <m:r>
                          <m:rPr>
                            <m:sty m:val="p"/>
                          </m:rPr>
                          <a:rPr lang="pt-BR" sz="2200">
                            <a:latin typeface="Cambria Math" panose="02040503050406030204" pitchFamily="18" charset="0"/>
                          </a:rPr>
                          <m:t>m</m:t>
                        </m:r>
                      </m:num>
                      <m:den>
                        <m:r>
                          <m:rPr>
                            <m:sty m:val="p"/>
                          </m:rPr>
                          <a:rPr lang="pt-BR" sz="2200">
                            <a:latin typeface="Cambria Math" panose="02040503050406030204" pitchFamily="18" charset="0"/>
                          </a:rPr>
                          <m:t>A</m:t>
                        </m:r>
                      </m:den>
                    </m:f>
                  </m:oMath>
                </a14:m>
                <a:r>
                  <a:rPr lang="pt-BR" sz="2200" dirty="0">
                    <a:latin typeface="Arial Narrow" panose="020B0606020202030204" pitchFamily="34" charset="0"/>
                  </a:rPr>
                  <a:t>.</a:t>
                </a:r>
              </a:p>
            </p:txBody>
          </p:sp>
        </mc:Choice>
        <mc:Fallback xmlns="">
          <p:sp>
            <p:nvSpPr>
              <p:cNvPr id="7" name="CaixaDeTexto 6">
                <a:extLst>
                  <a:ext uri="{FF2B5EF4-FFF2-40B4-BE49-F238E27FC236}">
                    <a16:creationId xmlns:a16="http://schemas.microsoft.com/office/drawing/2014/main" id="{BC0E7DF0-1AEF-0ED0-9385-C0C84F69777A}"/>
                  </a:ext>
                </a:extLst>
              </p:cNvPr>
              <p:cNvSpPr txBox="1">
                <a:spLocks noRot="1" noChangeAspect="1" noMove="1" noResize="1" noEditPoints="1" noAdjustHandles="1" noChangeArrowheads="1" noChangeShapeType="1" noTextEdit="1"/>
              </p:cNvSpPr>
              <p:nvPr/>
            </p:nvSpPr>
            <p:spPr>
              <a:xfrm>
                <a:off x="89862" y="603884"/>
                <a:ext cx="5862919" cy="2270943"/>
              </a:xfrm>
              <a:prstGeom prst="rect">
                <a:avLst/>
              </a:prstGeom>
              <a:blipFill>
                <a:blip r:embed="rId2"/>
                <a:stretch>
                  <a:fillRect l="-1351" t="-1877" r="-1351" b="-1340"/>
                </a:stretch>
              </a:blipFill>
            </p:spPr>
            <p:txBody>
              <a:bodyPr/>
              <a:lstStyle/>
              <a:p>
                <a:r>
                  <a:rPr lang="pt-BR">
                    <a:noFill/>
                  </a:rPr>
                  <a:t> </a:t>
                </a:r>
              </a:p>
            </p:txBody>
          </p:sp>
        </mc:Fallback>
      </mc:AlternateContent>
      <p:sp>
        <p:nvSpPr>
          <p:cNvPr id="2" name="Retângulo: Cantos Arredondados 1">
            <a:extLst>
              <a:ext uri="{FF2B5EF4-FFF2-40B4-BE49-F238E27FC236}">
                <a16:creationId xmlns:a16="http://schemas.microsoft.com/office/drawing/2014/main" id="{7A590F24-FF80-7A22-B9BE-E51B335F2D98}"/>
              </a:ext>
            </a:extLst>
          </p:cNvPr>
          <p:cNvSpPr/>
          <p:nvPr/>
        </p:nvSpPr>
        <p:spPr>
          <a:xfrm>
            <a:off x="89862" y="2859742"/>
            <a:ext cx="5862919" cy="3856328"/>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pt-BR"/>
          </a:p>
        </p:txBody>
      </p:sp>
      <p:sp>
        <p:nvSpPr>
          <p:cNvPr id="3" name="Smiley 2">
            <a:extLst>
              <a:ext uri="{FF2B5EF4-FFF2-40B4-BE49-F238E27FC236}">
                <a16:creationId xmlns:a16="http://schemas.microsoft.com/office/drawing/2014/main" id="{BD97852E-97BE-C4B0-6A5C-A0EB48423B1E}"/>
              </a:ext>
            </a:extLst>
          </p:cNvPr>
          <p:cNvSpPr/>
          <p:nvPr/>
        </p:nvSpPr>
        <p:spPr>
          <a:xfrm>
            <a:off x="260773" y="3058329"/>
            <a:ext cx="504825" cy="495300"/>
          </a:xfrm>
          <a:prstGeom prst="smileyFac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251329489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FC4162-58BC-5470-72AD-BB8F18A4CC66}"/>
            </a:ext>
          </a:extLst>
        </p:cNvPr>
        <p:cNvGrpSpPr/>
        <p:nvPr/>
      </p:nvGrpSpPr>
      <p:grpSpPr>
        <a:xfrm>
          <a:off x="0" y="0"/>
          <a:ext cx="0" cy="0"/>
          <a:chOff x="0" y="0"/>
          <a:chExt cx="0" cy="0"/>
        </a:xfrm>
      </p:grpSpPr>
      <p:sp>
        <p:nvSpPr>
          <p:cNvPr id="5" name="Retângulo: Cantos Arredondados 4">
            <a:extLst>
              <a:ext uri="{FF2B5EF4-FFF2-40B4-BE49-F238E27FC236}">
                <a16:creationId xmlns:a16="http://schemas.microsoft.com/office/drawing/2014/main" id="{08375B5C-3941-8124-3C8A-B83C76564FD8}"/>
              </a:ext>
            </a:extLst>
          </p:cNvPr>
          <p:cNvSpPr/>
          <p:nvPr/>
        </p:nvSpPr>
        <p:spPr>
          <a:xfrm>
            <a:off x="6239219" y="735106"/>
            <a:ext cx="5862919" cy="5980964"/>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pt-BR"/>
          </a:p>
        </p:txBody>
      </p:sp>
      <mc:AlternateContent xmlns:mc="http://schemas.openxmlformats.org/markup-compatibility/2006" xmlns:a14="http://schemas.microsoft.com/office/drawing/2010/main">
        <mc:Choice Requires="a14">
          <p:sp>
            <p:nvSpPr>
              <p:cNvPr id="7" name="CaixaDeTexto 6">
                <a:extLst>
                  <a:ext uri="{FF2B5EF4-FFF2-40B4-BE49-F238E27FC236}">
                    <a16:creationId xmlns:a16="http://schemas.microsoft.com/office/drawing/2014/main" id="{BC0E7DF0-1AEF-0ED0-9385-C0C84F69777A}"/>
                  </a:ext>
                </a:extLst>
              </p:cNvPr>
              <p:cNvSpPr txBox="1"/>
              <p:nvPr/>
            </p:nvSpPr>
            <p:spPr>
              <a:xfrm>
                <a:off x="89862" y="603884"/>
                <a:ext cx="5862919" cy="1792798"/>
              </a:xfrm>
              <a:prstGeom prst="rect">
                <a:avLst/>
              </a:prstGeom>
              <a:noFill/>
            </p:spPr>
            <p:txBody>
              <a:bodyPr wrap="square">
                <a:spAutoFit/>
              </a:bodyPr>
              <a:lstStyle/>
              <a:p>
                <a:pPr algn="just"/>
                <a:r>
                  <a:rPr lang="pt-BR" sz="2200" b="1" dirty="0">
                    <a:latin typeface="Arial Narrow" panose="020B0606020202030204" pitchFamily="34" charset="0"/>
                  </a:rPr>
                  <a:t>27. </a:t>
                </a:r>
                <a:r>
                  <a:rPr lang="pt-BR" sz="2200" dirty="0">
                    <a:latin typeface="Arial Narrow" panose="020B0606020202030204" pitchFamily="34" charset="0"/>
                  </a:rPr>
                  <a:t>No interior de um solenoide retilíneo de comprimento </a:t>
                </a:r>
                <a14:m>
                  <m:oMath xmlns:m="http://schemas.openxmlformats.org/officeDocument/2006/math">
                    <m:r>
                      <a:rPr lang="pt-BR" sz="2200">
                        <a:latin typeface="Cambria Math" panose="02040503050406030204" pitchFamily="18" charset="0"/>
                      </a:rPr>
                      <m:t>200 </m:t>
                    </m:r>
                    <m:r>
                      <m:rPr>
                        <m:sty m:val="p"/>
                      </m:rPr>
                      <a:rPr lang="pt-BR" sz="2200">
                        <a:latin typeface="Cambria Math" panose="02040503050406030204" pitchFamily="18" charset="0"/>
                      </a:rPr>
                      <m:t>cm</m:t>
                    </m:r>
                  </m:oMath>
                </a14:m>
                <a:r>
                  <a:rPr lang="pt-BR" sz="2200" dirty="0">
                    <a:latin typeface="Arial Narrow" panose="020B0606020202030204" pitchFamily="34" charset="0"/>
                  </a:rPr>
                  <a:t>, registra-se um campo magnético de intensidade </a:t>
                </a:r>
                <a14:m>
                  <m:oMath xmlns:m="http://schemas.openxmlformats.org/officeDocument/2006/math">
                    <m:r>
                      <a:rPr lang="pt-BR" sz="2200">
                        <a:latin typeface="Cambria Math" panose="02040503050406030204" pitchFamily="18" charset="0"/>
                      </a:rPr>
                      <m:t>4</m:t>
                    </m:r>
                    <m:r>
                      <m:rPr>
                        <m:sty m:val="p"/>
                      </m:rPr>
                      <a:rPr lang="pt-BR" sz="2200">
                        <a:latin typeface="Cambria Math" panose="02040503050406030204" pitchFamily="18" charset="0"/>
                      </a:rPr>
                      <m:t>π</m:t>
                    </m:r>
                    <m:r>
                      <a:rPr lang="pt-BR" sz="2200">
                        <a:latin typeface="Cambria Math" panose="02040503050406030204" pitchFamily="18" charset="0"/>
                      </a:rPr>
                      <m:t>∙</m:t>
                    </m:r>
                    <m:sSup>
                      <m:sSupPr>
                        <m:ctrlPr>
                          <a:rPr lang="pt-BR" sz="2200" i="1">
                            <a:latin typeface="Cambria Math" panose="02040503050406030204" pitchFamily="18" charset="0"/>
                          </a:rPr>
                        </m:ctrlPr>
                      </m:sSupPr>
                      <m:e>
                        <m:r>
                          <a:rPr lang="pt-BR" sz="2200">
                            <a:latin typeface="Cambria Math" panose="02040503050406030204" pitchFamily="18" charset="0"/>
                          </a:rPr>
                          <m:t>10</m:t>
                        </m:r>
                      </m:e>
                      <m:sup>
                        <m:r>
                          <a:rPr lang="pt-BR" sz="2200" i="1">
                            <a:latin typeface="Cambria Math" panose="02040503050406030204" pitchFamily="18" charset="0"/>
                          </a:rPr>
                          <m:t>−</m:t>
                        </m:r>
                        <m:r>
                          <a:rPr lang="pt-BR" sz="2200">
                            <a:latin typeface="Cambria Math" panose="02040503050406030204" pitchFamily="18" charset="0"/>
                          </a:rPr>
                          <m:t>3</m:t>
                        </m:r>
                      </m:sup>
                    </m:sSup>
                  </m:oMath>
                </a14:m>
                <a:r>
                  <a:rPr lang="pt-BR" sz="2200" dirty="0">
                    <a:latin typeface="Arial Narrow" panose="020B0606020202030204" pitchFamily="34" charset="0"/>
                  </a:rPr>
                  <a:t>T. </a:t>
                </a:r>
              </a:p>
              <a:p>
                <a:pPr algn="just"/>
                <a:r>
                  <a:rPr lang="pt-BR" sz="2200" dirty="0">
                    <a:latin typeface="Arial Narrow" panose="020B0606020202030204" pitchFamily="34" charset="0"/>
                  </a:rPr>
                  <a:t>Se a corrente elétrica que atravessa esse solenoide é de </a:t>
                </a:r>
                <a14:m>
                  <m:oMath xmlns:m="http://schemas.openxmlformats.org/officeDocument/2006/math">
                    <m:r>
                      <a:rPr lang="pt-BR" sz="2200">
                        <a:latin typeface="Cambria Math" panose="02040503050406030204" pitchFamily="18" charset="0"/>
                      </a:rPr>
                      <m:t>16 </m:t>
                    </m:r>
                    <m:r>
                      <m:rPr>
                        <m:sty m:val="p"/>
                      </m:rPr>
                      <a:rPr lang="pt-BR" sz="2200">
                        <a:latin typeface="Cambria Math" panose="02040503050406030204" pitchFamily="18" charset="0"/>
                      </a:rPr>
                      <m:t>A</m:t>
                    </m:r>
                  </m:oMath>
                </a14:m>
                <a:r>
                  <a:rPr lang="pt-BR" sz="2200" dirty="0">
                    <a:latin typeface="Arial Narrow" panose="020B0606020202030204" pitchFamily="34" charset="0"/>
                  </a:rPr>
                  <a:t>, de quantas espiras ele é constituído?</a:t>
                </a:r>
              </a:p>
            </p:txBody>
          </p:sp>
        </mc:Choice>
        <mc:Fallback xmlns="">
          <p:sp>
            <p:nvSpPr>
              <p:cNvPr id="7" name="CaixaDeTexto 6">
                <a:extLst>
                  <a:ext uri="{FF2B5EF4-FFF2-40B4-BE49-F238E27FC236}">
                    <a16:creationId xmlns:a16="http://schemas.microsoft.com/office/drawing/2014/main" id="{BC0E7DF0-1AEF-0ED0-9385-C0C84F69777A}"/>
                  </a:ext>
                </a:extLst>
              </p:cNvPr>
              <p:cNvSpPr txBox="1">
                <a:spLocks noRot="1" noChangeAspect="1" noMove="1" noResize="1" noEditPoints="1" noAdjustHandles="1" noChangeArrowheads="1" noChangeShapeType="1" noTextEdit="1"/>
              </p:cNvSpPr>
              <p:nvPr/>
            </p:nvSpPr>
            <p:spPr>
              <a:xfrm>
                <a:off x="89862" y="603884"/>
                <a:ext cx="5862919" cy="1792798"/>
              </a:xfrm>
              <a:prstGeom prst="rect">
                <a:avLst/>
              </a:prstGeom>
              <a:blipFill>
                <a:blip r:embed="rId2"/>
                <a:stretch>
                  <a:fillRect l="-1351" t="-2381" r="-1351" b="-6463"/>
                </a:stretch>
              </a:blipFill>
            </p:spPr>
            <p:txBody>
              <a:bodyPr/>
              <a:lstStyle/>
              <a:p>
                <a:r>
                  <a:rPr lang="pt-BR">
                    <a:noFill/>
                  </a:rPr>
                  <a:t> </a:t>
                </a:r>
              </a:p>
            </p:txBody>
          </p:sp>
        </mc:Fallback>
      </mc:AlternateContent>
      <p:sp>
        <p:nvSpPr>
          <p:cNvPr id="2" name="Retângulo: Cantos Arredondados 1">
            <a:extLst>
              <a:ext uri="{FF2B5EF4-FFF2-40B4-BE49-F238E27FC236}">
                <a16:creationId xmlns:a16="http://schemas.microsoft.com/office/drawing/2014/main" id="{7A590F24-FF80-7A22-B9BE-E51B335F2D98}"/>
              </a:ext>
            </a:extLst>
          </p:cNvPr>
          <p:cNvSpPr/>
          <p:nvPr/>
        </p:nvSpPr>
        <p:spPr>
          <a:xfrm>
            <a:off x="89862" y="2465294"/>
            <a:ext cx="5862919" cy="4250776"/>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pt-BR"/>
          </a:p>
        </p:txBody>
      </p:sp>
      <p:sp>
        <p:nvSpPr>
          <p:cNvPr id="3" name="Smiley 2">
            <a:extLst>
              <a:ext uri="{FF2B5EF4-FFF2-40B4-BE49-F238E27FC236}">
                <a16:creationId xmlns:a16="http://schemas.microsoft.com/office/drawing/2014/main" id="{BD97852E-97BE-C4B0-6A5C-A0EB48423B1E}"/>
              </a:ext>
            </a:extLst>
          </p:cNvPr>
          <p:cNvSpPr/>
          <p:nvPr/>
        </p:nvSpPr>
        <p:spPr>
          <a:xfrm>
            <a:off x="242843" y="2681812"/>
            <a:ext cx="504825" cy="495300"/>
          </a:xfrm>
          <a:prstGeom prst="smileyFac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13366830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38DD13-0228-C7E6-EAC4-6A413578F903}"/>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2F1C292A-9379-6FEA-1A54-7EF280DF45DA}"/>
              </a:ext>
            </a:extLst>
          </p:cNvPr>
          <p:cNvSpPr txBox="1"/>
          <p:nvPr/>
        </p:nvSpPr>
        <p:spPr>
          <a:xfrm>
            <a:off x="188258" y="716287"/>
            <a:ext cx="5737411" cy="430887"/>
          </a:xfrm>
          <a:prstGeom prst="rect">
            <a:avLst/>
          </a:prstGeom>
          <a:solidFill>
            <a:schemeClr val="accent2"/>
          </a:solidFill>
        </p:spPr>
        <p:txBody>
          <a:bodyPr wrap="square">
            <a:spAutoFit/>
          </a:bodyPr>
          <a:lstStyle/>
          <a:p>
            <a:pPr indent="228600" algn="ctr"/>
            <a:r>
              <a:rPr lang="pt-BR" sz="2200" dirty="0">
                <a:solidFill>
                  <a:srgbClr val="000000"/>
                </a:solidFill>
                <a:effectLst/>
                <a:latin typeface="Arial Narrow" panose="020B0606020202030204" pitchFamily="34" charset="0"/>
                <a:ea typeface="Calibri" panose="020F0502020204030204" pitchFamily="34" charset="0"/>
              </a:rPr>
              <a:t>Estudante, no </a:t>
            </a:r>
            <a:r>
              <a:rPr lang="pt-BR" sz="2200" b="1" dirty="0">
                <a:solidFill>
                  <a:srgbClr val="000000"/>
                </a:solidFill>
                <a:effectLst/>
                <a:latin typeface="Arial Narrow" panose="020B0606020202030204" pitchFamily="34" charset="0"/>
                <a:ea typeface="Calibri" panose="020F0502020204030204" pitchFamily="34" charset="0"/>
              </a:rPr>
              <a:t>Vestibular</a:t>
            </a:r>
            <a:r>
              <a:rPr lang="pt-BR" sz="2200" dirty="0">
                <a:solidFill>
                  <a:srgbClr val="000000"/>
                </a:solidFill>
                <a:effectLst/>
                <a:latin typeface="Arial Narrow" panose="020B0606020202030204" pitchFamily="34" charset="0"/>
                <a:ea typeface="Calibri" panose="020F0502020204030204" pitchFamily="34" charset="0"/>
              </a:rPr>
              <a:t> é assim:</a:t>
            </a:r>
            <a:endParaRPr lang="pt-BR" sz="2200" dirty="0">
              <a:effectLst/>
              <a:latin typeface="Calibri" panose="020F0502020204030204" pitchFamily="34" charset="0"/>
              <a:ea typeface="Calibri" panose="020F0502020204030204" pitchFamily="34" charset="0"/>
            </a:endParaRPr>
          </a:p>
        </p:txBody>
      </p:sp>
      <p:sp>
        <p:nvSpPr>
          <p:cNvPr id="5" name="CaixaDeTexto 4">
            <a:extLst>
              <a:ext uri="{FF2B5EF4-FFF2-40B4-BE49-F238E27FC236}">
                <a16:creationId xmlns:a16="http://schemas.microsoft.com/office/drawing/2014/main" id="{601862C5-B3DB-5C02-F36D-2EC45846FB60}"/>
              </a:ext>
            </a:extLst>
          </p:cNvPr>
          <p:cNvSpPr txBox="1"/>
          <p:nvPr/>
        </p:nvSpPr>
        <p:spPr>
          <a:xfrm>
            <a:off x="116541" y="1418111"/>
            <a:ext cx="5809128" cy="3816429"/>
          </a:xfrm>
          <a:prstGeom prst="rect">
            <a:avLst/>
          </a:prstGeom>
          <a:noFill/>
        </p:spPr>
        <p:txBody>
          <a:bodyPr wrap="square">
            <a:spAutoFit/>
          </a:bodyPr>
          <a:lstStyle/>
          <a:p>
            <a:pPr indent="228600" algn="just"/>
            <a:r>
              <a:rPr lang="pt-BR" sz="2200" b="1" dirty="0">
                <a:effectLst/>
                <a:latin typeface="Arial Narrow" panose="020B0606020202030204" pitchFamily="34" charset="0"/>
                <a:ea typeface="Calibri" panose="020F0502020204030204" pitchFamily="34" charset="0"/>
              </a:rPr>
              <a:t>28. (PUC – BA)</a:t>
            </a:r>
            <a:r>
              <a:rPr lang="pt-BR" sz="2200" dirty="0">
                <a:effectLst/>
                <a:latin typeface="Arial Narrow" panose="020B0606020202030204" pitchFamily="34" charset="0"/>
                <a:ea typeface="Calibri" panose="020F0502020204030204" pitchFamily="34" charset="0"/>
              </a:rPr>
              <a:t> Uma espira circular é percorrida por uma corrente elétrica contínua, de intensidade constante. </a:t>
            </a:r>
          </a:p>
          <a:p>
            <a:pPr indent="228600" algn="just"/>
            <a:r>
              <a:rPr lang="pt-BR" sz="2200" dirty="0">
                <a:effectLst/>
                <a:latin typeface="Arial Narrow" panose="020B0606020202030204" pitchFamily="34" charset="0"/>
                <a:ea typeface="Calibri" panose="020F0502020204030204" pitchFamily="34" charset="0"/>
              </a:rPr>
              <a:t>Quais são as características do vetor campo magnético no centro da espira?</a:t>
            </a:r>
          </a:p>
          <a:p>
            <a:pPr indent="228600" algn="just"/>
            <a:endParaRPr lang="pt-BR" sz="2200" dirty="0">
              <a:latin typeface="Arial Narrow" panose="020B0606020202030204" pitchFamily="34" charset="0"/>
              <a:ea typeface="Calibri" panose="020F0502020204030204" pitchFamily="34" charset="0"/>
            </a:endParaRPr>
          </a:p>
          <a:p>
            <a:pPr indent="228600" algn="just"/>
            <a:r>
              <a:rPr lang="pt-BR" sz="2200" dirty="0">
                <a:solidFill>
                  <a:srgbClr val="000000"/>
                </a:solidFill>
                <a:effectLst/>
                <a:latin typeface="Arial Narrow" panose="020B0606020202030204" pitchFamily="34" charset="0"/>
                <a:ea typeface="Calibri" panose="020F0502020204030204" pitchFamily="34" charset="0"/>
              </a:rPr>
              <a:t>(A) É constante e </a:t>
            </a:r>
            <a:r>
              <a:rPr lang="pt-BR" sz="2200" dirty="0">
                <a:effectLst/>
                <a:latin typeface="Arial Narrow" panose="020B0606020202030204" pitchFamily="34" charset="0"/>
                <a:ea typeface="Calibri" panose="020F0502020204030204" pitchFamily="34" charset="0"/>
              </a:rPr>
              <a:t>perpendicular ao plano da espira.</a:t>
            </a:r>
          </a:p>
          <a:p>
            <a:pPr indent="228600" algn="just"/>
            <a:r>
              <a:rPr lang="pt-BR" sz="2200" dirty="0">
                <a:effectLst/>
                <a:latin typeface="Arial Narrow" panose="020B0606020202030204" pitchFamily="34" charset="0"/>
                <a:ea typeface="Calibri" panose="020F0502020204030204" pitchFamily="34" charset="0"/>
              </a:rPr>
              <a:t>(B) É variável e perpendicular ao plano da espira.</a:t>
            </a:r>
          </a:p>
          <a:p>
            <a:pPr indent="228600" algn="just"/>
            <a:r>
              <a:rPr lang="pt-BR" sz="2200" dirty="0">
                <a:effectLst/>
                <a:latin typeface="Arial Narrow" panose="020B0606020202030204" pitchFamily="34" charset="0"/>
                <a:ea typeface="Calibri" panose="020F0502020204030204" pitchFamily="34" charset="0"/>
              </a:rPr>
              <a:t>(C) É constante e paralelo ao plano da espira.</a:t>
            </a:r>
          </a:p>
          <a:p>
            <a:pPr indent="228600" algn="just"/>
            <a:r>
              <a:rPr lang="pt-BR" sz="2200" dirty="0">
                <a:effectLst/>
                <a:latin typeface="Arial Narrow" panose="020B0606020202030204" pitchFamily="34" charset="0"/>
                <a:ea typeface="Calibri" panose="020F0502020204030204" pitchFamily="34" charset="0"/>
              </a:rPr>
              <a:t>(D) É variável e paralelo ao plano da espira.</a:t>
            </a:r>
          </a:p>
          <a:p>
            <a:pPr indent="228600" algn="just"/>
            <a:r>
              <a:rPr lang="pt-BR" sz="2200" dirty="0">
                <a:latin typeface="Arial Narrow" panose="020B0606020202030204" pitchFamily="34" charset="0"/>
                <a:ea typeface="Calibri" panose="020F0502020204030204" pitchFamily="34" charset="0"/>
              </a:rPr>
              <a:t>(E) </a:t>
            </a:r>
            <a:r>
              <a:rPr lang="pt-BR" sz="2200" dirty="0">
                <a:effectLst/>
                <a:latin typeface="Arial Narrow" panose="020B0606020202030204" pitchFamily="34" charset="0"/>
                <a:ea typeface="Calibri" panose="020F0502020204030204" pitchFamily="34" charset="0"/>
                <a:cs typeface="Calibri" panose="020F0502020204030204" pitchFamily="34" charset="0"/>
              </a:rPr>
              <a:t>No centro da espira é nulo. </a:t>
            </a:r>
            <a:r>
              <a:rPr lang="pt-BR" sz="1800" dirty="0">
                <a:effectLst/>
                <a:latin typeface="Arial Narrow" panose="020B0606020202030204" pitchFamily="34" charset="0"/>
                <a:ea typeface="Calibri" panose="020F0502020204030204" pitchFamily="34" charset="0"/>
                <a:cs typeface="Calibri" panose="020F0502020204030204" pitchFamily="34" charset="0"/>
              </a:rPr>
              <a:t> </a:t>
            </a:r>
            <a:endParaRPr lang="pt-BR" dirty="0"/>
          </a:p>
        </p:txBody>
      </p:sp>
      <p:sp>
        <p:nvSpPr>
          <p:cNvPr id="6" name="Retângulo: Cantos Arredondados 5">
            <a:extLst>
              <a:ext uri="{FF2B5EF4-FFF2-40B4-BE49-F238E27FC236}">
                <a16:creationId xmlns:a16="http://schemas.microsoft.com/office/drawing/2014/main" id="{25107381-9457-902C-2E0D-5B9FBBC22078}"/>
              </a:ext>
            </a:extLst>
          </p:cNvPr>
          <p:cNvSpPr/>
          <p:nvPr/>
        </p:nvSpPr>
        <p:spPr>
          <a:xfrm>
            <a:off x="6239219" y="735106"/>
            <a:ext cx="5862919" cy="5980964"/>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pt-BR"/>
          </a:p>
        </p:txBody>
      </p:sp>
      <p:sp>
        <p:nvSpPr>
          <p:cNvPr id="7" name="Smiley 6">
            <a:extLst>
              <a:ext uri="{FF2B5EF4-FFF2-40B4-BE49-F238E27FC236}">
                <a16:creationId xmlns:a16="http://schemas.microsoft.com/office/drawing/2014/main" id="{EBC861D0-81E6-92A0-CF0D-F1057A6DA458}"/>
              </a:ext>
            </a:extLst>
          </p:cNvPr>
          <p:cNvSpPr/>
          <p:nvPr/>
        </p:nvSpPr>
        <p:spPr>
          <a:xfrm>
            <a:off x="6562960" y="931730"/>
            <a:ext cx="504825" cy="495300"/>
          </a:xfrm>
          <a:prstGeom prst="smileyFac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41524206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38DD13-0228-C7E6-EAC4-6A413578F903}"/>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601862C5-B3DB-5C02-F36D-2EC45846FB60}"/>
              </a:ext>
            </a:extLst>
          </p:cNvPr>
          <p:cNvSpPr txBox="1"/>
          <p:nvPr/>
        </p:nvSpPr>
        <p:spPr>
          <a:xfrm>
            <a:off x="143654" y="735106"/>
            <a:ext cx="5809128" cy="3816429"/>
          </a:xfrm>
          <a:prstGeom prst="rect">
            <a:avLst/>
          </a:prstGeom>
          <a:noFill/>
        </p:spPr>
        <p:txBody>
          <a:bodyPr wrap="square">
            <a:spAutoFit/>
          </a:bodyPr>
          <a:lstStyle/>
          <a:p>
            <a:pPr indent="228600" algn="just"/>
            <a:r>
              <a:rPr lang="pt-BR" sz="2200" b="1" dirty="0">
                <a:effectLst/>
                <a:latin typeface="Arial Narrow" panose="020B0606020202030204" pitchFamily="34" charset="0"/>
                <a:ea typeface="Calibri" panose="020F0502020204030204" pitchFamily="34" charset="0"/>
              </a:rPr>
              <a:t>29. (CESESP – PE) </a:t>
            </a:r>
            <a:r>
              <a:rPr lang="pt-BR" sz="2200" dirty="0">
                <a:effectLst/>
                <a:latin typeface="Arial Narrow" panose="020B0606020202030204" pitchFamily="34" charset="0"/>
                <a:ea typeface="Calibri" panose="020F0502020204030204" pitchFamily="34" charset="0"/>
              </a:rPr>
              <a:t>Nos pontos internos de um longo solenoide percorrido por corrente elétrica contínua, as linhas de indução do campo magnético são</a:t>
            </a:r>
          </a:p>
          <a:p>
            <a:pPr indent="228600" algn="just"/>
            <a:endParaRPr lang="pt-BR" sz="2200" dirty="0">
              <a:effectLst/>
              <a:latin typeface="Arial Narrow" panose="020B0606020202030204" pitchFamily="34" charset="0"/>
              <a:ea typeface="Calibri" panose="020F0502020204030204" pitchFamily="34" charset="0"/>
            </a:endParaRPr>
          </a:p>
          <a:p>
            <a:pPr indent="228600" algn="just"/>
            <a:r>
              <a:rPr lang="pt-BR" sz="2200" dirty="0">
                <a:effectLst/>
                <a:latin typeface="Arial Narrow" panose="020B0606020202030204" pitchFamily="34" charset="0"/>
                <a:ea typeface="Calibri" panose="020F0502020204030204" pitchFamily="34" charset="0"/>
              </a:rPr>
              <a:t>(A) hélices cilíndricas.           </a:t>
            </a:r>
          </a:p>
          <a:p>
            <a:pPr indent="228600" algn="just"/>
            <a:r>
              <a:rPr lang="pt-BR" sz="2200" dirty="0">
                <a:effectLst/>
                <a:latin typeface="Arial Narrow" panose="020B0606020202030204" pitchFamily="34" charset="0"/>
                <a:ea typeface="Calibri" panose="020F0502020204030204" pitchFamily="34" charset="0"/>
              </a:rPr>
              <a:t>(B) circunferências concêntricas.          </a:t>
            </a:r>
          </a:p>
          <a:p>
            <a:pPr indent="228600" algn="just"/>
            <a:r>
              <a:rPr lang="pt-BR" sz="2200" dirty="0">
                <a:solidFill>
                  <a:srgbClr val="000000"/>
                </a:solidFill>
                <a:effectLst/>
                <a:latin typeface="Arial Narrow" panose="020B0606020202030204" pitchFamily="34" charset="0"/>
                <a:ea typeface="Calibri" panose="020F0502020204030204" pitchFamily="34" charset="0"/>
              </a:rPr>
              <a:t>(C) retas paralelas ao eixo do solenoide.</a:t>
            </a:r>
            <a:endParaRPr lang="pt-BR" sz="2200" dirty="0">
              <a:effectLst/>
              <a:latin typeface="Arial Narrow" panose="020B0606020202030204" pitchFamily="34" charset="0"/>
              <a:ea typeface="Calibri" panose="020F0502020204030204" pitchFamily="34" charset="0"/>
            </a:endParaRPr>
          </a:p>
          <a:p>
            <a:pPr indent="228600" algn="just"/>
            <a:r>
              <a:rPr lang="pt-BR" sz="2200" dirty="0">
                <a:effectLst/>
                <a:latin typeface="Arial Narrow" panose="020B0606020202030204" pitchFamily="34" charset="0"/>
                <a:ea typeface="Calibri" panose="020F0502020204030204" pitchFamily="34" charset="0"/>
              </a:rPr>
              <a:t>(D) radiais com origem no eixo do solenoide.         </a:t>
            </a:r>
          </a:p>
          <a:p>
            <a:pPr indent="228600" algn="just"/>
            <a:r>
              <a:rPr lang="pt-BR" sz="2200" dirty="0">
                <a:effectLst/>
                <a:latin typeface="Arial Narrow" panose="020B0606020202030204" pitchFamily="34" charset="0"/>
                <a:ea typeface="Calibri" panose="020F0502020204030204" pitchFamily="34" charset="0"/>
              </a:rPr>
              <a:t>(E) não há linhas de indução pois o campo magnético é nulo no interior do solenoide.</a:t>
            </a:r>
          </a:p>
        </p:txBody>
      </p:sp>
      <p:sp>
        <p:nvSpPr>
          <p:cNvPr id="6" name="Retângulo: Cantos Arredondados 5">
            <a:extLst>
              <a:ext uri="{FF2B5EF4-FFF2-40B4-BE49-F238E27FC236}">
                <a16:creationId xmlns:a16="http://schemas.microsoft.com/office/drawing/2014/main" id="{25107381-9457-902C-2E0D-5B9FBBC22078}"/>
              </a:ext>
            </a:extLst>
          </p:cNvPr>
          <p:cNvSpPr/>
          <p:nvPr/>
        </p:nvSpPr>
        <p:spPr>
          <a:xfrm>
            <a:off x="6239219" y="735106"/>
            <a:ext cx="5862919" cy="5980964"/>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pt-BR"/>
          </a:p>
        </p:txBody>
      </p:sp>
      <p:sp>
        <p:nvSpPr>
          <p:cNvPr id="7" name="Smiley 6">
            <a:extLst>
              <a:ext uri="{FF2B5EF4-FFF2-40B4-BE49-F238E27FC236}">
                <a16:creationId xmlns:a16="http://schemas.microsoft.com/office/drawing/2014/main" id="{EBC861D0-81E6-92A0-CF0D-F1057A6DA458}"/>
              </a:ext>
            </a:extLst>
          </p:cNvPr>
          <p:cNvSpPr/>
          <p:nvPr/>
        </p:nvSpPr>
        <p:spPr>
          <a:xfrm>
            <a:off x="6562960" y="931730"/>
            <a:ext cx="504825" cy="495300"/>
          </a:xfrm>
          <a:prstGeom prst="smileyFac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387509199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38DD13-0228-C7E6-EAC4-6A413578F903}"/>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601862C5-B3DB-5C02-F36D-2EC45846FB60}"/>
              </a:ext>
            </a:extLst>
          </p:cNvPr>
          <p:cNvSpPr txBox="1"/>
          <p:nvPr/>
        </p:nvSpPr>
        <p:spPr>
          <a:xfrm>
            <a:off x="143654" y="735106"/>
            <a:ext cx="5809128" cy="5847755"/>
          </a:xfrm>
          <a:prstGeom prst="rect">
            <a:avLst/>
          </a:prstGeom>
          <a:noFill/>
        </p:spPr>
        <p:txBody>
          <a:bodyPr wrap="square">
            <a:spAutoFit/>
          </a:bodyPr>
          <a:lstStyle/>
          <a:p>
            <a:pPr indent="228600" algn="just"/>
            <a:r>
              <a:rPr lang="pt-BR" sz="2200" b="1" dirty="0">
                <a:effectLst/>
                <a:latin typeface="Arial Narrow" panose="020B0606020202030204" pitchFamily="34" charset="0"/>
                <a:ea typeface="Calibri" panose="020F0502020204030204" pitchFamily="34" charset="0"/>
              </a:rPr>
              <a:t>30. (UFAM – AM) </a:t>
            </a:r>
            <a:r>
              <a:rPr lang="pt-BR" sz="2200" dirty="0">
                <a:effectLst/>
                <a:latin typeface="Arial Narrow" panose="020B0606020202030204" pitchFamily="34" charset="0"/>
                <a:ea typeface="Calibri" panose="020F0502020204030204" pitchFamily="34" charset="0"/>
              </a:rPr>
              <a:t>As primeiras observações experimentais de fenômenos magnéticos foram realizadas pelos gregos em uma região da Ásia Menor denominada de Magnésia. Eles verificaram que certo tipo de pedra denominada de magnetita (ou ímã natural) era capaz de atrair pedaços de ferro. Em 1820, o dinamarquês Hans Christian </a:t>
            </a:r>
            <a:r>
              <a:rPr lang="pt-BR" sz="2200" dirty="0" err="1">
                <a:effectLst/>
                <a:latin typeface="Arial Narrow" panose="020B0606020202030204" pitchFamily="34" charset="0"/>
                <a:ea typeface="Calibri" panose="020F0502020204030204" pitchFamily="34" charset="0"/>
              </a:rPr>
              <a:t>Oersted</a:t>
            </a:r>
            <a:r>
              <a:rPr lang="pt-BR" sz="2200" dirty="0">
                <a:effectLst/>
                <a:latin typeface="Arial Narrow" panose="020B0606020202030204" pitchFamily="34" charset="0"/>
                <a:ea typeface="Calibri" panose="020F0502020204030204" pitchFamily="34" charset="0"/>
              </a:rPr>
              <a:t> (1777-1851) observou que uma corrente elétrica percorrendo um fio condutor também produz campo magnético. Essa descoberta deu início à unificação dos fenômenos elétricos e magnéticos, originando o ramo da física denominado de eletromagnetismo. Para o caso de um fio condutor retilíneo percorrido por uma corrente elétrica, o campo magnético produzido em um ponto P, em torno do fio condutor, depende da permeabilidade magnética do meio, da intensidade da corrente elétrica e da distância do fio condutor ao ponto P. </a:t>
            </a:r>
            <a:endParaRPr lang="pt-BR" sz="2200" dirty="0">
              <a:effectLst/>
              <a:latin typeface="Calibri" panose="020F0502020204030204" pitchFamily="34" charset="0"/>
              <a:ea typeface="Calibri" panose="020F0502020204030204" pitchFamily="34" charset="0"/>
            </a:endParaRPr>
          </a:p>
        </p:txBody>
      </p:sp>
      <p:sp>
        <p:nvSpPr>
          <p:cNvPr id="2" name="CaixaDeTexto 1">
            <a:extLst>
              <a:ext uri="{FF2B5EF4-FFF2-40B4-BE49-F238E27FC236}">
                <a16:creationId xmlns:a16="http://schemas.microsoft.com/office/drawing/2014/main" id="{EB399FEA-22A0-F4F3-67D1-2373F894C19B}"/>
              </a:ext>
            </a:extLst>
          </p:cNvPr>
          <p:cNvSpPr txBox="1"/>
          <p:nvPr/>
        </p:nvSpPr>
        <p:spPr>
          <a:xfrm>
            <a:off x="6096000" y="735106"/>
            <a:ext cx="5809128" cy="1446550"/>
          </a:xfrm>
          <a:prstGeom prst="rect">
            <a:avLst/>
          </a:prstGeom>
          <a:noFill/>
        </p:spPr>
        <p:txBody>
          <a:bodyPr wrap="square">
            <a:spAutoFit/>
          </a:bodyPr>
          <a:lstStyle/>
          <a:p>
            <a:pPr indent="228600" algn="just"/>
            <a:r>
              <a:rPr lang="pt-BR" sz="2200" dirty="0">
                <a:effectLst/>
                <a:latin typeface="Arial Narrow" panose="020B0606020202030204" pitchFamily="34" charset="0"/>
                <a:ea typeface="Calibri" panose="020F0502020204030204" pitchFamily="34" charset="0"/>
              </a:rPr>
              <a:t>Considere a situação em que dois condutores retilíneos e paralelos são percorridos por corrente elétrica de intensidades i</a:t>
            </a:r>
            <a:r>
              <a:rPr lang="pt-BR" sz="2200" baseline="-25000" dirty="0">
                <a:effectLst/>
                <a:latin typeface="Arial Narrow" panose="020B0606020202030204" pitchFamily="34" charset="0"/>
                <a:ea typeface="Calibri" panose="020F0502020204030204" pitchFamily="34" charset="0"/>
              </a:rPr>
              <a:t>1</a:t>
            </a:r>
            <a:r>
              <a:rPr lang="pt-BR" sz="2200" dirty="0">
                <a:effectLst/>
                <a:latin typeface="Arial Narrow" panose="020B0606020202030204" pitchFamily="34" charset="0"/>
                <a:ea typeface="Calibri" panose="020F0502020204030204" pitchFamily="34" charset="0"/>
              </a:rPr>
              <a:t> = 2A e i</a:t>
            </a:r>
            <a:r>
              <a:rPr lang="pt-BR" sz="2200" baseline="-25000" dirty="0">
                <a:effectLst/>
                <a:latin typeface="Arial Narrow" panose="020B0606020202030204" pitchFamily="34" charset="0"/>
                <a:ea typeface="Calibri" panose="020F0502020204030204" pitchFamily="34" charset="0"/>
              </a:rPr>
              <a:t>2</a:t>
            </a:r>
            <a:r>
              <a:rPr lang="pt-BR" sz="2200" dirty="0">
                <a:effectLst/>
                <a:latin typeface="Arial Narrow" panose="020B0606020202030204" pitchFamily="34" charset="0"/>
                <a:ea typeface="Calibri" panose="020F0502020204030204" pitchFamily="34" charset="0"/>
              </a:rPr>
              <a:t> = 4A, conforme mostra a figura a seguir:</a:t>
            </a:r>
            <a:endParaRPr lang="pt-BR" sz="2200" dirty="0">
              <a:effectLst/>
              <a:latin typeface="Calibri" panose="020F0502020204030204" pitchFamily="34" charset="0"/>
              <a:ea typeface="Calibri" panose="020F0502020204030204" pitchFamily="34" charset="0"/>
            </a:endParaRPr>
          </a:p>
        </p:txBody>
      </p:sp>
      <p:pic>
        <p:nvPicPr>
          <p:cNvPr id="3" name="Imagem 2">
            <a:extLst>
              <a:ext uri="{FF2B5EF4-FFF2-40B4-BE49-F238E27FC236}">
                <a16:creationId xmlns:a16="http://schemas.microsoft.com/office/drawing/2014/main" id="{4C2271AC-034C-AB91-F708-B1111AE1808C}"/>
              </a:ext>
            </a:extLst>
          </p:cNvPr>
          <p:cNvPicPr>
            <a:picLocks noChangeAspect="1"/>
          </p:cNvPicPr>
          <p:nvPr/>
        </p:nvPicPr>
        <p:blipFill>
          <a:blip r:embed="rId2"/>
          <a:stretch>
            <a:fillRect/>
          </a:stretch>
        </p:blipFill>
        <p:spPr>
          <a:xfrm>
            <a:off x="7352322" y="2116230"/>
            <a:ext cx="3468078" cy="2539754"/>
          </a:xfrm>
          <a:prstGeom prst="rect">
            <a:avLst/>
          </a:prstGeom>
        </p:spPr>
      </p:pic>
      <p:sp>
        <p:nvSpPr>
          <p:cNvPr id="8" name="CaixaDeTexto 7">
            <a:extLst>
              <a:ext uri="{FF2B5EF4-FFF2-40B4-BE49-F238E27FC236}">
                <a16:creationId xmlns:a16="http://schemas.microsoft.com/office/drawing/2014/main" id="{CAB63415-F986-9259-B05F-BFF313E9457A}"/>
              </a:ext>
            </a:extLst>
          </p:cNvPr>
          <p:cNvSpPr txBox="1"/>
          <p:nvPr/>
        </p:nvSpPr>
        <p:spPr>
          <a:xfrm>
            <a:off x="6167610" y="4603464"/>
            <a:ext cx="5665908" cy="1785104"/>
          </a:xfrm>
          <a:prstGeom prst="rect">
            <a:avLst/>
          </a:prstGeom>
          <a:noFill/>
        </p:spPr>
        <p:txBody>
          <a:bodyPr wrap="square">
            <a:spAutoFit/>
          </a:bodyPr>
          <a:lstStyle/>
          <a:p>
            <a:pPr indent="228600" algn="just"/>
            <a:r>
              <a:rPr lang="pt-BR" sz="2200" dirty="0">
                <a:effectLst/>
                <a:latin typeface="Arial Narrow" panose="020B0606020202030204" pitchFamily="34" charset="0"/>
                <a:ea typeface="Calibri" panose="020F0502020204030204" pitchFamily="34" charset="0"/>
              </a:rPr>
              <a:t>Podemos afirmar que a razão entre as intensidades dos campos magnéticos B</a:t>
            </a:r>
            <a:r>
              <a:rPr lang="pt-BR" sz="2200" baseline="-25000" dirty="0">
                <a:effectLst/>
                <a:latin typeface="Arial Narrow" panose="020B0606020202030204" pitchFamily="34" charset="0"/>
                <a:ea typeface="Calibri" panose="020F0502020204030204" pitchFamily="34" charset="0"/>
              </a:rPr>
              <a:t>1</a:t>
            </a:r>
            <a:r>
              <a:rPr lang="pt-BR" sz="2200" dirty="0">
                <a:effectLst/>
                <a:latin typeface="Arial Narrow" panose="020B0606020202030204" pitchFamily="34" charset="0"/>
                <a:ea typeface="Calibri" panose="020F0502020204030204" pitchFamily="34" charset="0"/>
              </a:rPr>
              <a:t>/B</a:t>
            </a:r>
            <a:r>
              <a:rPr lang="pt-BR" sz="2200" baseline="-25000" dirty="0">
                <a:effectLst/>
                <a:latin typeface="Arial Narrow" panose="020B0606020202030204" pitchFamily="34" charset="0"/>
                <a:ea typeface="Calibri" panose="020F0502020204030204" pitchFamily="34" charset="0"/>
              </a:rPr>
              <a:t>2</a:t>
            </a:r>
            <a:r>
              <a:rPr lang="pt-BR" sz="2200" dirty="0">
                <a:effectLst/>
                <a:latin typeface="Arial Narrow" panose="020B0606020202030204" pitchFamily="34" charset="0"/>
                <a:ea typeface="Calibri" panose="020F0502020204030204" pitchFamily="34" charset="0"/>
              </a:rPr>
              <a:t>, produzidos pelos dois condutores retilíneos no ponto P, vale:</a:t>
            </a:r>
          </a:p>
          <a:p>
            <a:pPr indent="228600" algn="just"/>
            <a:endParaRPr lang="pt-BR" sz="2200" dirty="0">
              <a:effectLst/>
              <a:latin typeface="Arial Narrow" panose="020B0606020202030204" pitchFamily="34" charset="0"/>
              <a:ea typeface="Calibri" panose="020F0502020204030204" pitchFamily="34" charset="0"/>
            </a:endParaRPr>
          </a:p>
          <a:p>
            <a:pPr indent="228600" algn="just"/>
            <a:r>
              <a:rPr lang="pt-BR" sz="2200" dirty="0">
                <a:effectLst/>
                <a:latin typeface="Arial Narrow" panose="020B0606020202030204" pitchFamily="34" charset="0"/>
                <a:ea typeface="Calibri" panose="020F0502020204030204" pitchFamily="34" charset="0"/>
              </a:rPr>
              <a:t>(A) 0,25.</a:t>
            </a:r>
            <a:r>
              <a:rPr lang="pt-BR" sz="2200" dirty="0">
                <a:latin typeface="Arial Narrow" panose="020B0606020202030204" pitchFamily="34" charset="0"/>
                <a:ea typeface="Calibri" panose="020F0502020204030204" pitchFamily="34" charset="0"/>
              </a:rPr>
              <a:t>    </a:t>
            </a:r>
            <a:r>
              <a:rPr lang="pt-BR" sz="2200" dirty="0">
                <a:effectLst/>
                <a:latin typeface="Arial Narrow" panose="020B0606020202030204" pitchFamily="34" charset="0"/>
                <a:ea typeface="Calibri" panose="020F0502020204030204" pitchFamily="34" charset="0"/>
              </a:rPr>
              <a:t>(B) 0,5.	(C) 1.	(D) 2.	(E) 4.</a:t>
            </a:r>
          </a:p>
        </p:txBody>
      </p:sp>
    </p:spTree>
    <p:extLst>
      <p:ext uri="{BB962C8B-B14F-4D97-AF65-F5344CB8AC3E}">
        <p14:creationId xmlns:p14="http://schemas.microsoft.com/office/powerpoint/2010/main" val="238545464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38DD13-0228-C7E6-EAC4-6A413578F903}"/>
            </a:ext>
          </a:extLst>
        </p:cNvPr>
        <p:cNvGrpSpPr/>
        <p:nvPr/>
      </p:nvGrpSpPr>
      <p:grpSpPr>
        <a:xfrm>
          <a:off x="0" y="0"/>
          <a:ext cx="0" cy="0"/>
          <a:chOff x="0" y="0"/>
          <a:chExt cx="0" cy="0"/>
        </a:xfrm>
      </p:grpSpPr>
      <p:sp>
        <p:nvSpPr>
          <p:cNvPr id="6" name="Retângulo: Cantos Arredondados 5">
            <a:extLst>
              <a:ext uri="{FF2B5EF4-FFF2-40B4-BE49-F238E27FC236}">
                <a16:creationId xmlns:a16="http://schemas.microsoft.com/office/drawing/2014/main" id="{25107381-9457-902C-2E0D-5B9FBBC22078}"/>
              </a:ext>
            </a:extLst>
          </p:cNvPr>
          <p:cNvSpPr/>
          <p:nvPr/>
        </p:nvSpPr>
        <p:spPr>
          <a:xfrm>
            <a:off x="6239219" y="735106"/>
            <a:ext cx="5862919" cy="5980964"/>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pt-BR"/>
          </a:p>
        </p:txBody>
      </p:sp>
      <p:sp>
        <p:nvSpPr>
          <p:cNvPr id="7" name="Smiley 6">
            <a:extLst>
              <a:ext uri="{FF2B5EF4-FFF2-40B4-BE49-F238E27FC236}">
                <a16:creationId xmlns:a16="http://schemas.microsoft.com/office/drawing/2014/main" id="{EBC861D0-81E6-92A0-CF0D-F1057A6DA458}"/>
              </a:ext>
            </a:extLst>
          </p:cNvPr>
          <p:cNvSpPr/>
          <p:nvPr/>
        </p:nvSpPr>
        <p:spPr>
          <a:xfrm>
            <a:off x="6562960" y="931730"/>
            <a:ext cx="504825" cy="495300"/>
          </a:xfrm>
          <a:prstGeom prst="smileyFac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pt-BR"/>
          </a:p>
        </p:txBody>
      </p:sp>
      <p:sp>
        <p:nvSpPr>
          <p:cNvPr id="2" name="Retângulo: Cantos Arredondados 1">
            <a:extLst>
              <a:ext uri="{FF2B5EF4-FFF2-40B4-BE49-F238E27FC236}">
                <a16:creationId xmlns:a16="http://schemas.microsoft.com/office/drawing/2014/main" id="{4CD0FD60-276B-5BCE-EF38-CED1A31D76C7}"/>
              </a:ext>
            </a:extLst>
          </p:cNvPr>
          <p:cNvSpPr/>
          <p:nvPr/>
        </p:nvSpPr>
        <p:spPr>
          <a:xfrm>
            <a:off x="89863" y="735106"/>
            <a:ext cx="5862919" cy="5980964"/>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pt-BR"/>
          </a:p>
        </p:txBody>
      </p:sp>
      <p:sp>
        <p:nvSpPr>
          <p:cNvPr id="3" name="Smiley 2">
            <a:extLst>
              <a:ext uri="{FF2B5EF4-FFF2-40B4-BE49-F238E27FC236}">
                <a16:creationId xmlns:a16="http://schemas.microsoft.com/office/drawing/2014/main" id="{1C989D43-0792-1FE7-916D-5959F5E8EB9A}"/>
              </a:ext>
            </a:extLst>
          </p:cNvPr>
          <p:cNvSpPr/>
          <p:nvPr/>
        </p:nvSpPr>
        <p:spPr>
          <a:xfrm>
            <a:off x="422136" y="931730"/>
            <a:ext cx="504825" cy="495300"/>
          </a:xfrm>
          <a:prstGeom prst="smileyFac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51334836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2C77B2-0176-929E-97B8-E017ACEDC34D}"/>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A71248D5-61B2-E6FA-D543-1E2576A41885}"/>
              </a:ext>
            </a:extLst>
          </p:cNvPr>
          <p:cNvPicPr>
            <a:picLocks noChangeAspect="1"/>
          </p:cNvPicPr>
          <p:nvPr/>
        </p:nvPicPr>
        <p:blipFill>
          <a:blip r:embed="rId2"/>
          <a:stretch>
            <a:fillRect/>
          </a:stretch>
        </p:blipFill>
        <p:spPr>
          <a:xfrm>
            <a:off x="139410" y="613466"/>
            <a:ext cx="3364072" cy="713311"/>
          </a:xfrm>
          <a:prstGeom prst="rect">
            <a:avLst/>
          </a:prstGeom>
        </p:spPr>
      </p:pic>
      <p:sp>
        <p:nvSpPr>
          <p:cNvPr id="4" name="CaixaDeTexto 3">
            <a:extLst>
              <a:ext uri="{FF2B5EF4-FFF2-40B4-BE49-F238E27FC236}">
                <a16:creationId xmlns:a16="http://schemas.microsoft.com/office/drawing/2014/main" id="{3C44CB1C-2E34-0F2E-13D8-41CB8C162853}"/>
              </a:ext>
            </a:extLst>
          </p:cNvPr>
          <p:cNvSpPr txBox="1"/>
          <p:nvPr/>
        </p:nvSpPr>
        <p:spPr>
          <a:xfrm>
            <a:off x="139410" y="1554540"/>
            <a:ext cx="5750402" cy="4832092"/>
          </a:xfrm>
          <a:prstGeom prst="rect">
            <a:avLst/>
          </a:prstGeom>
          <a:noFill/>
        </p:spPr>
        <p:txBody>
          <a:bodyPr wrap="square">
            <a:spAutoFit/>
          </a:bodyPr>
          <a:lstStyle/>
          <a:p>
            <a:pPr indent="228600" algn="just"/>
            <a:r>
              <a:rPr lang="pt-BR" sz="2200" dirty="0">
                <a:effectLst/>
                <a:latin typeface="Arial Narrow" panose="020B0606020202030204" pitchFamily="34" charset="0"/>
                <a:ea typeface="Calibri" panose="020F0502020204030204" pitchFamily="34" charset="0"/>
              </a:rPr>
              <a:t>Leia o texto.</a:t>
            </a:r>
          </a:p>
          <a:p>
            <a:pPr indent="228600" algn="just"/>
            <a:r>
              <a:rPr lang="pt-BR" sz="2200" dirty="0">
                <a:effectLst/>
                <a:latin typeface="Arial Narrow" panose="020B0606020202030204" pitchFamily="34" charset="0"/>
                <a:ea typeface="Calibri" panose="020F0502020204030204" pitchFamily="34" charset="0"/>
              </a:rPr>
              <a:t>Texto III</a:t>
            </a:r>
          </a:p>
          <a:p>
            <a:pPr indent="228600" algn="ctr"/>
            <a:r>
              <a:rPr lang="pt-BR" sz="2200" b="1" dirty="0">
                <a:effectLst/>
                <a:latin typeface="Arial Narrow" panose="020B0606020202030204" pitchFamily="34" charset="0"/>
                <a:ea typeface="Calibri" panose="020F0502020204030204" pitchFamily="34" charset="0"/>
              </a:rPr>
              <a:t>Forças magnéticas</a:t>
            </a:r>
            <a:endParaRPr lang="pt-BR" sz="2200" dirty="0">
              <a:effectLst/>
              <a:latin typeface="Arial Narrow" panose="020B0606020202030204" pitchFamily="34" charset="0"/>
              <a:ea typeface="Calibri" panose="020F0502020204030204" pitchFamily="34" charset="0"/>
            </a:endParaRPr>
          </a:p>
          <a:p>
            <a:pPr indent="228600" algn="just"/>
            <a:r>
              <a:rPr lang="pt-BR" sz="2200" dirty="0">
                <a:effectLst/>
                <a:latin typeface="Arial Narrow" panose="020B0606020202030204" pitchFamily="34" charset="0"/>
                <a:ea typeface="Calibri" panose="020F0502020204030204" pitchFamily="34" charset="0"/>
              </a:rPr>
              <a:t> </a:t>
            </a:r>
          </a:p>
          <a:p>
            <a:pPr indent="228600" algn="just"/>
            <a:r>
              <a:rPr lang="pt-BR" sz="2200" dirty="0">
                <a:effectLst/>
                <a:latin typeface="Arial Narrow" panose="020B0606020202030204" pitchFamily="34" charset="0"/>
                <a:ea typeface="Calibri" panose="020F0502020204030204" pitchFamily="34" charset="0"/>
              </a:rPr>
              <a:t>Estudante, até aqui, tudo bem?</a:t>
            </a:r>
          </a:p>
          <a:p>
            <a:pPr indent="228600" algn="just"/>
            <a:r>
              <a:rPr lang="pt-BR" sz="2200" dirty="0">
                <a:effectLst/>
                <a:latin typeface="Arial Narrow" panose="020B0606020202030204" pitchFamily="34" charset="0"/>
                <a:ea typeface="Calibri" panose="020F0502020204030204" pitchFamily="34" charset="0"/>
              </a:rPr>
              <a:t>Estamos em dias quanto ao magnetismo, ao campo magnético?</a:t>
            </a:r>
          </a:p>
          <a:p>
            <a:pPr indent="228600" algn="just"/>
            <a:r>
              <a:rPr lang="pt-BR" sz="2200" dirty="0">
                <a:effectLst/>
                <a:latin typeface="Arial Narrow" panose="020B0606020202030204" pitchFamily="34" charset="0"/>
                <a:ea typeface="Calibri" panose="020F0502020204030204" pitchFamily="34" charset="0"/>
              </a:rPr>
              <a:t>Pois, então, vamos continuar nossa caminhada bem sucedida rumo ao conhecimento.</a:t>
            </a:r>
          </a:p>
          <a:p>
            <a:pPr indent="228600" algn="just"/>
            <a:r>
              <a:rPr lang="pt-BR" sz="2200" dirty="0">
                <a:effectLst/>
                <a:latin typeface="Arial Narrow" panose="020B0606020202030204" pitchFamily="34" charset="0"/>
                <a:ea typeface="Calibri" panose="020F0502020204030204" pitchFamily="34" charset="0"/>
              </a:rPr>
              <a:t>Para início de uma boa conversa sobre as forças magnéticas vale lembrar-lhe que o nosso velho conhecido Isaac Newton nos apresentou suas três leis e a lei da gravitação. </a:t>
            </a:r>
          </a:p>
          <a:p>
            <a:pPr indent="228600" algn="just"/>
            <a:r>
              <a:rPr lang="pt-BR" sz="2200" dirty="0">
                <a:effectLst/>
                <a:latin typeface="Arial Narrow" panose="020B0606020202030204" pitchFamily="34" charset="0"/>
                <a:ea typeface="Calibri" panose="020F0502020204030204" pitchFamily="34" charset="0"/>
              </a:rPr>
              <a:t>Te lembras disso?</a:t>
            </a:r>
          </a:p>
        </p:txBody>
      </p:sp>
      <mc:AlternateContent xmlns:mc="http://schemas.openxmlformats.org/markup-compatibility/2006" xmlns:a14="http://schemas.microsoft.com/office/drawing/2010/main">
        <mc:Choice Requires="a14">
          <p:sp>
            <p:nvSpPr>
              <p:cNvPr id="6" name="CaixaDeTexto 5">
                <a:extLst>
                  <a:ext uri="{FF2B5EF4-FFF2-40B4-BE49-F238E27FC236}">
                    <a16:creationId xmlns:a16="http://schemas.microsoft.com/office/drawing/2014/main" id="{3AB2655C-9413-66B2-C032-A7A6286F049C}"/>
                  </a:ext>
                </a:extLst>
              </p:cNvPr>
              <p:cNvSpPr txBox="1"/>
              <p:nvPr/>
            </p:nvSpPr>
            <p:spPr>
              <a:xfrm>
                <a:off x="6302190" y="613466"/>
                <a:ext cx="5674657" cy="6079165"/>
              </a:xfrm>
              <a:prstGeom prst="rect">
                <a:avLst/>
              </a:prstGeom>
              <a:noFill/>
            </p:spPr>
            <p:txBody>
              <a:bodyPr wrap="square">
                <a:spAutoFit/>
              </a:bodyPr>
              <a:lstStyle/>
              <a:p>
                <a:pPr indent="228600" algn="just"/>
                <a:r>
                  <a:rPr lang="pt-BR" sz="2200" dirty="0">
                    <a:effectLst/>
                    <a:latin typeface="Arial Narrow" panose="020B0606020202030204" pitchFamily="34" charset="0"/>
                    <a:ea typeface="Calibri" panose="020F0502020204030204" pitchFamily="34" charset="0"/>
                  </a:rPr>
                  <a:t>Então veja:</a:t>
                </a:r>
              </a:p>
              <a:p>
                <a:pPr indent="228600" algn="just"/>
                <a:r>
                  <a:rPr lang="pt-BR" sz="2200" dirty="0">
                    <a:effectLst/>
                    <a:latin typeface="Arial Narrow" panose="020B0606020202030204" pitchFamily="34" charset="0"/>
                    <a:ea typeface="Calibri" panose="020F0502020204030204" pitchFamily="34" charset="0"/>
                  </a:rPr>
                  <a:t>Nos tempos de Newton, a Lei da Gravitação Universal afirmava que dois corpos com massa exercem uma força de atração mútua. Essa força é diretamente proporcional ao produto de suas massas e inversamente proporcional ao quadrado da distância que as separa. É possível verificar matematicamente assim:</a:t>
                </a:r>
                <a:endParaRPr lang="pt-BR" sz="1000" dirty="0">
                  <a:effectLst/>
                  <a:latin typeface="Arial Narrow" panose="020B0606020202030204" pitchFamily="34" charset="0"/>
                  <a:ea typeface="Calibri" panose="020F0502020204030204" pitchFamily="34" charset="0"/>
                </a:endParaRPr>
              </a:p>
              <a:p>
                <a:pPr indent="228600" algn="just"/>
                <a:r>
                  <a:rPr lang="pt-BR" sz="1000" dirty="0">
                    <a:effectLst/>
                    <a:latin typeface="Arial Narrow" panose="020B0606020202030204" pitchFamily="34" charset="0"/>
                    <a:ea typeface="Calibri" panose="020F0502020204030204" pitchFamily="34" charset="0"/>
                  </a:rPr>
                  <a:t> </a:t>
                </a:r>
              </a:p>
              <a:p>
                <a:pPr indent="228600" algn="just"/>
                <a14:m>
                  <m:oMathPara xmlns:m="http://schemas.openxmlformats.org/officeDocument/2006/math">
                    <m:oMathParaPr>
                      <m:jc m:val="centerGroup"/>
                    </m:oMathParaPr>
                    <m:oMath xmlns:m="http://schemas.openxmlformats.org/officeDocument/2006/math">
                      <m:sSub>
                        <m:sSubPr>
                          <m:ctrlPr>
                            <a:rPr lang="pt-BR" sz="3000" i="1">
                              <a:effectLst/>
                              <a:latin typeface="Cambria Math" panose="02040503050406030204" pitchFamily="18" charset="0"/>
                              <a:ea typeface="Calibri" panose="020F0502020204030204" pitchFamily="34" charset="0"/>
                            </a:rPr>
                          </m:ctrlPr>
                        </m:sSubPr>
                        <m:e>
                          <m:r>
                            <m:rPr>
                              <m:sty m:val="p"/>
                            </m:rPr>
                            <a:rPr lang="pt-BR" sz="3000">
                              <a:effectLst/>
                              <a:latin typeface="Cambria Math" panose="02040503050406030204" pitchFamily="18" charset="0"/>
                              <a:ea typeface="Calibri" panose="020F0502020204030204" pitchFamily="34" charset="0"/>
                            </a:rPr>
                            <m:t>F</m:t>
                          </m:r>
                        </m:e>
                        <m:sub>
                          <m:r>
                            <m:rPr>
                              <m:sty m:val="p"/>
                            </m:rPr>
                            <a:rPr lang="pt-BR" sz="3000">
                              <a:effectLst/>
                              <a:latin typeface="Cambria Math" panose="02040503050406030204" pitchFamily="18" charset="0"/>
                              <a:ea typeface="Calibri" panose="020F0502020204030204" pitchFamily="34" charset="0"/>
                            </a:rPr>
                            <m:t>g</m:t>
                          </m:r>
                        </m:sub>
                      </m:sSub>
                      <m:r>
                        <a:rPr lang="pt-BR" sz="3000">
                          <a:effectLst/>
                          <a:latin typeface="Cambria Math" panose="02040503050406030204" pitchFamily="18" charset="0"/>
                          <a:ea typeface="Calibri" panose="020F0502020204030204" pitchFamily="34" charset="0"/>
                        </a:rPr>
                        <m:t>=</m:t>
                      </m:r>
                      <m:r>
                        <m:rPr>
                          <m:sty m:val="p"/>
                        </m:rPr>
                        <a:rPr lang="pt-BR" sz="3000">
                          <a:effectLst/>
                          <a:latin typeface="Cambria Math" panose="02040503050406030204" pitchFamily="18" charset="0"/>
                          <a:ea typeface="Calibri" panose="020F0502020204030204" pitchFamily="34" charset="0"/>
                        </a:rPr>
                        <m:t>G</m:t>
                      </m:r>
                      <m:r>
                        <a:rPr lang="pt-BR" sz="3000">
                          <a:effectLst/>
                          <a:latin typeface="Cambria Math" panose="02040503050406030204" pitchFamily="18" charset="0"/>
                          <a:ea typeface="Calibri" panose="020F0502020204030204" pitchFamily="34" charset="0"/>
                        </a:rPr>
                        <m:t>∙</m:t>
                      </m:r>
                      <m:f>
                        <m:fPr>
                          <m:ctrlPr>
                            <a:rPr lang="pt-BR" sz="3000" i="1">
                              <a:effectLst/>
                              <a:latin typeface="Cambria Math" panose="02040503050406030204" pitchFamily="18" charset="0"/>
                              <a:ea typeface="Calibri" panose="020F0502020204030204" pitchFamily="34" charset="0"/>
                            </a:rPr>
                          </m:ctrlPr>
                        </m:fPr>
                        <m:num>
                          <m:r>
                            <m:rPr>
                              <m:sty m:val="p"/>
                            </m:rPr>
                            <a:rPr lang="pt-BR" sz="3000">
                              <a:effectLst/>
                              <a:latin typeface="Cambria Math" panose="02040503050406030204" pitchFamily="18" charset="0"/>
                              <a:ea typeface="Calibri" panose="020F0502020204030204" pitchFamily="34" charset="0"/>
                            </a:rPr>
                            <m:t>M</m:t>
                          </m:r>
                          <m:r>
                            <a:rPr lang="pt-BR" sz="3000">
                              <a:effectLst/>
                              <a:latin typeface="Cambria Math" panose="02040503050406030204" pitchFamily="18" charset="0"/>
                              <a:ea typeface="Calibri" panose="020F0502020204030204" pitchFamily="34" charset="0"/>
                            </a:rPr>
                            <m:t>∙</m:t>
                          </m:r>
                          <m:r>
                            <m:rPr>
                              <m:sty m:val="p"/>
                            </m:rPr>
                            <a:rPr lang="pt-BR" sz="3000">
                              <a:effectLst/>
                              <a:latin typeface="Cambria Math" panose="02040503050406030204" pitchFamily="18" charset="0"/>
                              <a:ea typeface="Calibri" panose="020F0502020204030204" pitchFamily="34" charset="0"/>
                            </a:rPr>
                            <m:t>m</m:t>
                          </m:r>
                        </m:num>
                        <m:den>
                          <m:r>
                            <m:rPr>
                              <m:sty m:val="p"/>
                            </m:rPr>
                            <a:rPr lang="pt-BR" sz="3000">
                              <a:effectLst/>
                              <a:latin typeface="Cambria Math" panose="02040503050406030204" pitchFamily="18" charset="0"/>
                              <a:ea typeface="Calibri" panose="020F0502020204030204" pitchFamily="34" charset="0"/>
                            </a:rPr>
                            <m:t>d</m:t>
                          </m:r>
                          <m:r>
                            <a:rPr lang="pt-BR" sz="3000">
                              <a:effectLst/>
                              <a:latin typeface="Cambria Math" panose="02040503050406030204" pitchFamily="18" charset="0"/>
                              <a:ea typeface="Calibri" panose="020F0502020204030204" pitchFamily="34" charset="0"/>
                            </a:rPr>
                            <m:t>²</m:t>
                          </m:r>
                        </m:den>
                      </m:f>
                    </m:oMath>
                  </m:oMathPara>
                </a14:m>
                <a:endParaRPr lang="pt-BR" sz="3000" dirty="0">
                  <a:effectLst/>
                  <a:latin typeface="Arial Narrow" panose="020B0606020202030204" pitchFamily="34" charset="0"/>
                  <a:ea typeface="Calibri" panose="020F0502020204030204" pitchFamily="34" charset="0"/>
                </a:endParaRPr>
              </a:p>
              <a:p>
                <a:pPr indent="228600" algn="just"/>
                <a:r>
                  <a:rPr lang="pt-BR" sz="1000" dirty="0">
                    <a:effectLst/>
                    <a:latin typeface="Arial Narrow" panose="020B0606020202030204" pitchFamily="34" charset="0"/>
                    <a:ea typeface="Calibri" panose="020F0502020204030204" pitchFamily="34" charset="0"/>
                  </a:rPr>
                  <a:t> </a:t>
                </a:r>
              </a:p>
              <a:p>
                <a:pPr indent="228600" algn="just"/>
                <a:r>
                  <a:rPr lang="pt-BR" sz="2200" dirty="0">
                    <a:effectLst/>
                    <a:latin typeface="Arial Narrow" panose="020B0606020202030204" pitchFamily="34" charset="0"/>
                    <a:ea typeface="Calibri" panose="020F0502020204030204" pitchFamily="34" charset="0"/>
                  </a:rPr>
                  <a:t>Essa letra G representa a constante de gravitação universal que por cálculos posteriores a Newton, vale</a:t>
                </a:r>
              </a:p>
              <a:p>
                <a:pPr indent="228600" algn="just"/>
                <a14:m>
                  <m:oMathPara xmlns:m="http://schemas.openxmlformats.org/officeDocument/2006/math">
                    <m:oMathParaPr>
                      <m:jc m:val="centerGroup"/>
                    </m:oMathParaPr>
                    <m:oMath xmlns:m="http://schemas.openxmlformats.org/officeDocument/2006/math">
                      <m:r>
                        <m:rPr>
                          <m:sty m:val="p"/>
                        </m:rPr>
                        <a:rPr lang="pt-BR" sz="2200">
                          <a:effectLst/>
                          <a:latin typeface="Cambria Math" panose="02040503050406030204" pitchFamily="18" charset="0"/>
                          <a:ea typeface="Calibri" panose="020F0502020204030204" pitchFamily="34" charset="0"/>
                        </a:rPr>
                        <m:t>G</m:t>
                      </m:r>
                      <m:r>
                        <a:rPr lang="pt-BR" sz="2200">
                          <a:effectLst/>
                          <a:latin typeface="Cambria Math" panose="02040503050406030204" pitchFamily="18" charset="0"/>
                          <a:ea typeface="Calibri" panose="020F0502020204030204" pitchFamily="34" charset="0"/>
                        </a:rPr>
                        <m:t>=6,67∙</m:t>
                      </m:r>
                      <m:sSup>
                        <m:sSupPr>
                          <m:ctrlPr>
                            <a:rPr lang="pt-BR" sz="2200" i="1">
                              <a:effectLst/>
                              <a:latin typeface="Cambria Math" panose="02040503050406030204" pitchFamily="18" charset="0"/>
                              <a:ea typeface="Calibri" panose="020F0502020204030204" pitchFamily="34" charset="0"/>
                            </a:rPr>
                          </m:ctrlPr>
                        </m:sSupPr>
                        <m:e>
                          <m:r>
                            <a:rPr lang="pt-BR" sz="2200">
                              <a:effectLst/>
                              <a:latin typeface="Cambria Math" panose="02040503050406030204" pitchFamily="18" charset="0"/>
                              <a:ea typeface="Calibri" panose="020F0502020204030204" pitchFamily="34" charset="0"/>
                            </a:rPr>
                            <m:t>10</m:t>
                          </m:r>
                        </m:e>
                        <m:sup>
                          <m:r>
                            <a:rPr lang="pt-BR" sz="2200" i="1">
                              <a:effectLst/>
                              <a:latin typeface="Cambria Math" panose="02040503050406030204" pitchFamily="18" charset="0"/>
                              <a:ea typeface="Calibri" panose="020F0502020204030204" pitchFamily="34" charset="0"/>
                            </a:rPr>
                            <m:t>−</m:t>
                          </m:r>
                          <m:r>
                            <a:rPr lang="pt-BR" sz="2200">
                              <a:effectLst/>
                              <a:latin typeface="Cambria Math" panose="02040503050406030204" pitchFamily="18" charset="0"/>
                              <a:ea typeface="Calibri" panose="020F0502020204030204" pitchFamily="34" charset="0"/>
                            </a:rPr>
                            <m:t>11</m:t>
                          </m:r>
                        </m:sup>
                      </m:sSup>
                      <m:f>
                        <m:fPr>
                          <m:ctrlPr>
                            <a:rPr lang="pt-BR" sz="2200" i="1">
                              <a:effectLst/>
                              <a:latin typeface="Cambria Math" panose="02040503050406030204" pitchFamily="18" charset="0"/>
                              <a:ea typeface="Calibri" panose="020F0502020204030204" pitchFamily="34" charset="0"/>
                            </a:rPr>
                          </m:ctrlPr>
                        </m:fPr>
                        <m:num>
                          <m:r>
                            <m:rPr>
                              <m:sty m:val="p"/>
                            </m:rPr>
                            <a:rPr lang="pt-BR" sz="2200">
                              <a:effectLst/>
                              <a:latin typeface="Cambria Math" panose="02040503050406030204" pitchFamily="18" charset="0"/>
                              <a:ea typeface="Calibri" panose="020F0502020204030204" pitchFamily="34" charset="0"/>
                            </a:rPr>
                            <m:t>N</m:t>
                          </m:r>
                          <m:r>
                            <a:rPr lang="pt-BR" sz="2200">
                              <a:effectLst/>
                              <a:latin typeface="Cambria Math" panose="02040503050406030204" pitchFamily="18" charset="0"/>
                              <a:ea typeface="Calibri" panose="020F0502020204030204" pitchFamily="34" charset="0"/>
                            </a:rPr>
                            <m:t>∙</m:t>
                          </m:r>
                          <m:r>
                            <m:rPr>
                              <m:sty m:val="p"/>
                            </m:rPr>
                            <a:rPr lang="pt-BR" sz="2200">
                              <a:effectLst/>
                              <a:latin typeface="Cambria Math" panose="02040503050406030204" pitchFamily="18" charset="0"/>
                              <a:ea typeface="Calibri" panose="020F0502020204030204" pitchFamily="34" charset="0"/>
                            </a:rPr>
                            <m:t>m</m:t>
                          </m:r>
                          <m:r>
                            <a:rPr lang="pt-BR" sz="2200">
                              <a:effectLst/>
                              <a:latin typeface="Cambria Math" panose="02040503050406030204" pitchFamily="18" charset="0"/>
                              <a:ea typeface="Calibri" panose="020F0502020204030204" pitchFamily="34" charset="0"/>
                            </a:rPr>
                            <m:t>²</m:t>
                          </m:r>
                        </m:num>
                        <m:den>
                          <m:r>
                            <m:rPr>
                              <m:sty m:val="p"/>
                            </m:rPr>
                            <a:rPr lang="pt-BR" sz="2200">
                              <a:effectLst/>
                              <a:latin typeface="Cambria Math" panose="02040503050406030204" pitchFamily="18" charset="0"/>
                              <a:ea typeface="Calibri" panose="020F0502020204030204" pitchFamily="34" charset="0"/>
                            </a:rPr>
                            <m:t>kg</m:t>
                          </m:r>
                          <m:r>
                            <a:rPr lang="pt-BR" sz="2200">
                              <a:effectLst/>
                              <a:latin typeface="Cambria Math" panose="02040503050406030204" pitchFamily="18" charset="0"/>
                              <a:ea typeface="Calibri" panose="020F0502020204030204" pitchFamily="34" charset="0"/>
                            </a:rPr>
                            <m:t>²</m:t>
                          </m:r>
                        </m:den>
                      </m:f>
                    </m:oMath>
                  </m:oMathPara>
                </a14:m>
                <a:endParaRPr lang="pt-BR" sz="2200" dirty="0">
                  <a:effectLst/>
                  <a:latin typeface="Arial Narrow" panose="020B0606020202030204" pitchFamily="34" charset="0"/>
                  <a:ea typeface="Calibri" panose="020F0502020204030204" pitchFamily="34" charset="0"/>
                </a:endParaRPr>
              </a:p>
              <a:p>
                <a:pPr indent="228600" algn="just"/>
                <a:r>
                  <a:rPr lang="pt-BR" sz="2200" dirty="0">
                    <a:effectLst/>
                    <a:latin typeface="Arial Narrow" panose="020B0606020202030204" pitchFamily="34" charset="0"/>
                    <a:ea typeface="Calibri" panose="020F0502020204030204" pitchFamily="34" charset="0"/>
                  </a:rPr>
                  <a:t>Observação “relíquia”: massa sempre atrai massa.</a:t>
                </a:r>
              </a:p>
              <a:p>
                <a:pPr indent="228600" algn="just"/>
                <a:r>
                  <a:rPr lang="pt-BR" sz="2200" dirty="0">
                    <a:effectLst/>
                    <a:latin typeface="Arial Narrow" panose="020B0606020202030204" pitchFamily="34" charset="0"/>
                    <a:ea typeface="Calibri" panose="020F0502020204030204" pitchFamily="34" charset="0"/>
                  </a:rPr>
                  <a:t>Lembraste? Sabias que lembraria.</a:t>
                </a:r>
              </a:p>
            </p:txBody>
          </p:sp>
        </mc:Choice>
        <mc:Fallback xmlns="">
          <p:sp>
            <p:nvSpPr>
              <p:cNvPr id="6" name="CaixaDeTexto 5">
                <a:extLst>
                  <a:ext uri="{FF2B5EF4-FFF2-40B4-BE49-F238E27FC236}">
                    <a16:creationId xmlns:a16="http://schemas.microsoft.com/office/drawing/2014/main" id="{3AB2655C-9413-66B2-C032-A7A6286F049C}"/>
                  </a:ext>
                </a:extLst>
              </p:cNvPr>
              <p:cNvSpPr txBox="1">
                <a:spLocks noRot="1" noChangeAspect="1" noMove="1" noResize="1" noEditPoints="1" noAdjustHandles="1" noChangeArrowheads="1" noChangeShapeType="1" noTextEdit="1"/>
              </p:cNvSpPr>
              <p:nvPr/>
            </p:nvSpPr>
            <p:spPr>
              <a:xfrm>
                <a:off x="6302190" y="613466"/>
                <a:ext cx="5674657" cy="6079165"/>
              </a:xfrm>
              <a:prstGeom prst="rect">
                <a:avLst/>
              </a:prstGeom>
              <a:blipFill>
                <a:blip r:embed="rId3"/>
                <a:stretch>
                  <a:fillRect l="-1396" t="-602" r="-1396" b="-1103"/>
                </a:stretch>
              </a:blipFill>
            </p:spPr>
            <p:txBody>
              <a:bodyPr/>
              <a:lstStyle/>
              <a:p>
                <a:r>
                  <a:rPr lang="pt-BR">
                    <a:noFill/>
                  </a:rPr>
                  <a:t> </a:t>
                </a:r>
              </a:p>
            </p:txBody>
          </p:sp>
        </mc:Fallback>
      </mc:AlternateContent>
    </p:spTree>
    <p:extLst>
      <p:ext uri="{BB962C8B-B14F-4D97-AF65-F5344CB8AC3E}">
        <p14:creationId xmlns:p14="http://schemas.microsoft.com/office/powerpoint/2010/main" val="373363479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4DDFF3-9850-9699-68A9-70AD1EE16341}"/>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F20DEE0B-02E0-BEC3-0BA8-A0743AF7DB97}"/>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1013" y="780638"/>
            <a:ext cx="5677474" cy="4956774"/>
          </a:xfrm>
          <a:prstGeom prst="rect">
            <a:avLst/>
          </a:prstGeom>
          <a:noFill/>
          <a:ln>
            <a:noFill/>
          </a:ln>
        </p:spPr>
      </p:pic>
      <p:sp>
        <p:nvSpPr>
          <p:cNvPr id="4" name="CaixaDeTexto 3">
            <a:extLst>
              <a:ext uri="{FF2B5EF4-FFF2-40B4-BE49-F238E27FC236}">
                <a16:creationId xmlns:a16="http://schemas.microsoft.com/office/drawing/2014/main" id="{B2FCAACE-816C-2F4C-C752-976448079CDC}"/>
              </a:ext>
            </a:extLst>
          </p:cNvPr>
          <p:cNvSpPr txBox="1"/>
          <p:nvPr/>
        </p:nvSpPr>
        <p:spPr>
          <a:xfrm>
            <a:off x="2779059" y="5737412"/>
            <a:ext cx="3149428" cy="276999"/>
          </a:xfrm>
          <a:prstGeom prst="rect">
            <a:avLst/>
          </a:prstGeom>
          <a:noFill/>
        </p:spPr>
        <p:txBody>
          <a:bodyPr wrap="square">
            <a:spAutoFit/>
          </a:bodyPr>
          <a:lstStyle/>
          <a:p>
            <a:pPr indent="228600" algn="r"/>
            <a:r>
              <a:rPr lang="pt-BR" sz="1200" dirty="0">
                <a:effectLst/>
                <a:latin typeface="Arial Narrow" panose="020B0606020202030204" pitchFamily="34" charset="0"/>
                <a:ea typeface="Calibri" panose="020F0502020204030204" pitchFamily="34" charset="0"/>
              </a:rPr>
              <a:t>Imagem adaptada IA</a:t>
            </a:r>
            <a:endParaRPr lang="pt-BR" sz="1200" dirty="0">
              <a:effectLst/>
              <a:latin typeface="Calibri" panose="020F0502020204030204" pitchFamily="34" charset="0"/>
              <a:ea typeface="Calibri" panose="020F0502020204030204" pitchFamily="34" charset="0"/>
            </a:endParaRPr>
          </a:p>
        </p:txBody>
      </p:sp>
      <p:sp>
        <p:nvSpPr>
          <p:cNvPr id="5" name="Retângulo: Cantos Arredondados 4">
            <a:extLst>
              <a:ext uri="{FF2B5EF4-FFF2-40B4-BE49-F238E27FC236}">
                <a16:creationId xmlns:a16="http://schemas.microsoft.com/office/drawing/2014/main" id="{FC4A971B-4665-F66C-D9DD-BF1DE494314F}"/>
              </a:ext>
            </a:extLst>
          </p:cNvPr>
          <p:cNvSpPr/>
          <p:nvPr/>
        </p:nvSpPr>
        <p:spPr>
          <a:xfrm>
            <a:off x="6239219" y="735106"/>
            <a:ext cx="5862919" cy="5980964"/>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pt-BR"/>
          </a:p>
        </p:txBody>
      </p:sp>
      <p:sp>
        <p:nvSpPr>
          <p:cNvPr id="6" name="Smiley 5">
            <a:extLst>
              <a:ext uri="{FF2B5EF4-FFF2-40B4-BE49-F238E27FC236}">
                <a16:creationId xmlns:a16="http://schemas.microsoft.com/office/drawing/2014/main" id="{A38B7E63-B5A7-B093-061A-883CDE4368CE}"/>
              </a:ext>
            </a:extLst>
          </p:cNvPr>
          <p:cNvSpPr/>
          <p:nvPr/>
        </p:nvSpPr>
        <p:spPr>
          <a:xfrm>
            <a:off x="6562960" y="931730"/>
            <a:ext cx="504825" cy="495300"/>
          </a:xfrm>
          <a:prstGeom prst="smileyFac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110518007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D6A503-8FE8-722D-9BC7-41587E5FB97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ED7FA374-0BCD-9EE7-113F-763792860C2C}"/>
              </a:ext>
            </a:extLst>
          </p:cNvPr>
          <p:cNvSpPr txBox="1"/>
          <p:nvPr/>
        </p:nvSpPr>
        <p:spPr>
          <a:xfrm>
            <a:off x="188259" y="944033"/>
            <a:ext cx="5647764" cy="4832092"/>
          </a:xfrm>
          <a:prstGeom prst="rect">
            <a:avLst/>
          </a:prstGeom>
          <a:noFill/>
        </p:spPr>
        <p:txBody>
          <a:bodyPr wrap="square">
            <a:spAutoFit/>
          </a:bodyPr>
          <a:lstStyle/>
          <a:p>
            <a:pPr indent="228600" algn="just"/>
            <a:r>
              <a:rPr lang="pt-BR" sz="2200" dirty="0">
                <a:effectLst/>
                <a:latin typeface="Arial Narrow" panose="020B0606020202030204" pitchFamily="34" charset="0"/>
                <a:ea typeface="Calibri" panose="020F0502020204030204" pitchFamily="34" charset="0"/>
              </a:rPr>
              <a:t>No decorrer dos estudos, apareceu em vossas vidas um personagem muito inteligente: Charles Augustin de Coulomb. Esse físico francês nos apresentou a sua Lei.</a:t>
            </a:r>
          </a:p>
          <a:p>
            <a:pPr indent="228600" algn="just"/>
            <a:r>
              <a:rPr lang="pt-BR" sz="2200" dirty="0">
                <a:effectLst/>
                <a:latin typeface="Arial Narrow" panose="020B0606020202030204" pitchFamily="34" charset="0"/>
                <a:ea typeface="Calibri" panose="020F0502020204030204" pitchFamily="34" charset="0"/>
              </a:rPr>
              <a:t>A lei de Coulomb que trata do comportamento das cargas elétricas. </a:t>
            </a:r>
          </a:p>
          <a:p>
            <a:pPr indent="228600" algn="just"/>
            <a:r>
              <a:rPr lang="pt-BR" sz="2200" dirty="0">
                <a:effectLst/>
                <a:latin typeface="Arial Narrow" panose="020B0606020202030204" pitchFamily="34" charset="0"/>
                <a:ea typeface="Calibri" panose="020F0502020204030204" pitchFamily="34" charset="0"/>
              </a:rPr>
              <a:t>Segundo ele, existem forças elétricas atuando na interação entre corpos eletricamente carregados pode ser de atração, caso as cargas elétricas desses corpos tenham sinais contrários, ou de repulsão, caso esses corpos estejam eletrizados com cargas de mesmo sinal. </a:t>
            </a:r>
          </a:p>
          <a:p>
            <a:pPr indent="228600" algn="just"/>
            <a:r>
              <a:rPr lang="pt-BR" sz="2200" dirty="0">
                <a:effectLst/>
                <a:latin typeface="Arial Narrow" panose="020B0606020202030204" pitchFamily="34" charset="0"/>
                <a:ea typeface="Calibri" panose="020F0502020204030204" pitchFamily="34" charset="0"/>
              </a:rPr>
              <a:t>Olha como ele decidiu esse pensamento matematicamente:</a:t>
            </a:r>
          </a:p>
        </p:txBody>
      </p:sp>
      <mc:AlternateContent xmlns:mc="http://schemas.openxmlformats.org/markup-compatibility/2006" xmlns:a14="http://schemas.microsoft.com/office/drawing/2010/main">
        <mc:Choice Requires="a14">
          <p:sp>
            <p:nvSpPr>
              <p:cNvPr id="5" name="CaixaDeTexto 4">
                <a:extLst>
                  <a:ext uri="{FF2B5EF4-FFF2-40B4-BE49-F238E27FC236}">
                    <a16:creationId xmlns:a16="http://schemas.microsoft.com/office/drawing/2014/main" id="{71FE0E1E-8EAD-9FA4-5923-889137699D8C}"/>
                  </a:ext>
                </a:extLst>
              </p:cNvPr>
              <p:cNvSpPr txBox="1"/>
              <p:nvPr/>
            </p:nvSpPr>
            <p:spPr>
              <a:xfrm>
                <a:off x="6355979" y="513096"/>
                <a:ext cx="5647762" cy="5939768"/>
              </a:xfrm>
              <a:prstGeom prst="rect">
                <a:avLst/>
              </a:prstGeom>
              <a:noFill/>
            </p:spPr>
            <p:txBody>
              <a:bodyPr wrap="square">
                <a:spAutoFit/>
              </a:bodyPr>
              <a:lstStyle/>
              <a:p>
                <a:pPr indent="228600" algn="just"/>
                <a:r>
                  <a:rPr lang="pt-BR" sz="1800" dirty="0">
                    <a:effectLst/>
                    <a:latin typeface="Arial Narrow" panose="020B0606020202030204" pitchFamily="34" charset="0"/>
                    <a:ea typeface="Calibri" panose="020F0502020204030204" pitchFamily="34" charset="0"/>
                  </a:rPr>
                  <a:t> </a:t>
                </a:r>
                <a:endParaRPr lang="pt-BR" sz="1600" dirty="0">
                  <a:effectLst/>
                  <a:latin typeface="Calibri" panose="020F0502020204030204" pitchFamily="34" charset="0"/>
                  <a:ea typeface="Calibri" panose="020F0502020204030204" pitchFamily="34" charset="0"/>
                </a:endParaRPr>
              </a:p>
              <a:p>
                <a:pPr indent="228600" algn="just"/>
                <a:r>
                  <a:rPr lang="pt-BR" sz="1800" dirty="0">
                    <a:effectLst/>
                    <a:latin typeface="Arial Narrow" panose="020B0606020202030204" pitchFamily="34" charset="0"/>
                    <a:ea typeface="Calibri" panose="020F0502020204030204" pitchFamily="34" charset="0"/>
                  </a:rPr>
                  <a:t> </a:t>
                </a:r>
                <a:endParaRPr lang="pt-BR" sz="1600" dirty="0">
                  <a:effectLst/>
                  <a:latin typeface="Calibri" panose="020F0502020204030204" pitchFamily="34" charset="0"/>
                  <a:ea typeface="Calibri" panose="020F0502020204030204" pitchFamily="34" charset="0"/>
                </a:endParaRPr>
              </a:p>
              <a:p>
                <a:pPr indent="228600" algn="just"/>
                <a14:m>
                  <m:oMathPara xmlns:m="http://schemas.openxmlformats.org/officeDocument/2006/math">
                    <m:oMathParaPr>
                      <m:jc m:val="centerGroup"/>
                    </m:oMathParaPr>
                    <m:oMath xmlns:m="http://schemas.openxmlformats.org/officeDocument/2006/math">
                      <m:sSub>
                        <m:sSubPr>
                          <m:ctrlPr>
                            <a:rPr lang="pt-BR" sz="3000" i="1">
                              <a:effectLst/>
                              <a:latin typeface="Cambria Math" panose="02040503050406030204" pitchFamily="18" charset="0"/>
                              <a:ea typeface="Calibri" panose="020F0502020204030204" pitchFamily="34" charset="0"/>
                            </a:rPr>
                          </m:ctrlPr>
                        </m:sSubPr>
                        <m:e>
                          <m:r>
                            <m:rPr>
                              <m:sty m:val="p"/>
                            </m:rPr>
                            <a:rPr lang="pt-BR" sz="3000">
                              <a:effectLst/>
                              <a:latin typeface="Cambria Math" panose="02040503050406030204" pitchFamily="18" charset="0"/>
                              <a:ea typeface="Calibri" panose="020F0502020204030204" pitchFamily="34" charset="0"/>
                            </a:rPr>
                            <m:t>F</m:t>
                          </m:r>
                        </m:e>
                        <m:sub>
                          <m:r>
                            <m:rPr>
                              <m:sty m:val="p"/>
                            </m:rPr>
                            <a:rPr lang="pt-BR" sz="3000">
                              <a:effectLst/>
                              <a:latin typeface="Cambria Math" panose="02040503050406030204" pitchFamily="18" charset="0"/>
                              <a:ea typeface="Calibri" panose="020F0502020204030204" pitchFamily="34" charset="0"/>
                            </a:rPr>
                            <m:t>e</m:t>
                          </m:r>
                        </m:sub>
                      </m:sSub>
                      <m:r>
                        <a:rPr lang="pt-BR" sz="3000">
                          <a:effectLst/>
                          <a:latin typeface="Cambria Math" panose="02040503050406030204" pitchFamily="18" charset="0"/>
                          <a:ea typeface="Calibri" panose="020F0502020204030204" pitchFamily="34" charset="0"/>
                        </a:rPr>
                        <m:t>=</m:t>
                      </m:r>
                      <m:r>
                        <m:rPr>
                          <m:sty m:val="p"/>
                        </m:rPr>
                        <a:rPr lang="pt-BR" sz="3000">
                          <a:effectLst/>
                          <a:latin typeface="Cambria Math" panose="02040503050406030204" pitchFamily="18" charset="0"/>
                          <a:ea typeface="Calibri" panose="020F0502020204030204" pitchFamily="34" charset="0"/>
                        </a:rPr>
                        <m:t>k</m:t>
                      </m:r>
                      <m:r>
                        <a:rPr lang="pt-BR" sz="3000">
                          <a:effectLst/>
                          <a:latin typeface="Cambria Math" panose="02040503050406030204" pitchFamily="18" charset="0"/>
                          <a:ea typeface="Calibri" panose="020F0502020204030204" pitchFamily="34" charset="0"/>
                        </a:rPr>
                        <m:t>∙</m:t>
                      </m:r>
                      <m:f>
                        <m:fPr>
                          <m:ctrlPr>
                            <a:rPr lang="pt-BR" sz="3000" i="1">
                              <a:effectLst/>
                              <a:latin typeface="Cambria Math" panose="02040503050406030204" pitchFamily="18" charset="0"/>
                              <a:ea typeface="Calibri" panose="020F0502020204030204" pitchFamily="34" charset="0"/>
                            </a:rPr>
                          </m:ctrlPr>
                        </m:fPr>
                        <m:num>
                          <m:r>
                            <a:rPr lang="pt-BR" sz="3000">
                              <a:effectLst/>
                              <a:latin typeface="Cambria Math" panose="02040503050406030204" pitchFamily="18" charset="0"/>
                              <a:ea typeface="Calibri" panose="020F0502020204030204" pitchFamily="34" charset="0"/>
                            </a:rPr>
                            <m:t>|</m:t>
                          </m:r>
                          <m:r>
                            <m:rPr>
                              <m:sty m:val="p"/>
                            </m:rPr>
                            <a:rPr lang="pt-BR" sz="3000">
                              <a:effectLst/>
                              <a:latin typeface="Cambria Math" panose="02040503050406030204" pitchFamily="18" charset="0"/>
                              <a:ea typeface="Calibri" panose="020F0502020204030204" pitchFamily="34" charset="0"/>
                            </a:rPr>
                            <m:t>Q</m:t>
                          </m:r>
                          <m:r>
                            <a:rPr lang="pt-BR" sz="3000">
                              <a:effectLst/>
                              <a:latin typeface="Cambria Math" panose="02040503050406030204" pitchFamily="18" charset="0"/>
                              <a:ea typeface="Calibri" panose="020F0502020204030204" pitchFamily="34" charset="0"/>
                            </a:rPr>
                            <m:t>|∙|</m:t>
                          </m:r>
                          <m:r>
                            <m:rPr>
                              <m:sty m:val="p"/>
                            </m:rPr>
                            <a:rPr lang="pt-BR" sz="3000">
                              <a:effectLst/>
                              <a:latin typeface="Cambria Math" panose="02040503050406030204" pitchFamily="18" charset="0"/>
                              <a:ea typeface="Calibri" panose="020F0502020204030204" pitchFamily="34" charset="0"/>
                            </a:rPr>
                            <m:t>q</m:t>
                          </m:r>
                          <m:r>
                            <a:rPr lang="pt-BR" sz="3000">
                              <a:effectLst/>
                              <a:latin typeface="Cambria Math" panose="02040503050406030204" pitchFamily="18" charset="0"/>
                              <a:ea typeface="Calibri" panose="020F0502020204030204" pitchFamily="34" charset="0"/>
                            </a:rPr>
                            <m:t>|</m:t>
                          </m:r>
                        </m:num>
                        <m:den>
                          <m:r>
                            <m:rPr>
                              <m:sty m:val="p"/>
                            </m:rPr>
                            <a:rPr lang="pt-BR" sz="3000">
                              <a:effectLst/>
                              <a:latin typeface="Cambria Math" panose="02040503050406030204" pitchFamily="18" charset="0"/>
                              <a:ea typeface="Calibri" panose="020F0502020204030204" pitchFamily="34" charset="0"/>
                            </a:rPr>
                            <m:t>d</m:t>
                          </m:r>
                          <m:r>
                            <a:rPr lang="pt-BR" sz="3000">
                              <a:effectLst/>
                              <a:latin typeface="Cambria Math" panose="02040503050406030204" pitchFamily="18" charset="0"/>
                              <a:ea typeface="Calibri" panose="020F0502020204030204" pitchFamily="34" charset="0"/>
                            </a:rPr>
                            <m:t>²</m:t>
                          </m:r>
                        </m:den>
                      </m:f>
                    </m:oMath>
                  </m:oMathPara>
                </a14:m>
                <a:endParaRPr lang="pt-BR" sz="3000" dirty="0">
                  <a:effectLst/>
                  <a:latin typeface="Arial Narrow" panose="020B0606020202030204" pitchFamily="34" charset="0"/>
                  <a:ea typeface="Calibri" panose="020F0502020204030204" pitchFamily="34" charset="0"/>
                </a:endParaRPr>
              </a:p>
              <a:p>
                <a:pPr indent="228600" algn="just"/>
                <a:endParaRPr lang="pt-BR" sz="2200" dirty="0">
                  <a:effectLst/>
                  <a:latin typeface="Arial Narrow" panose="020B0606020202030204" pitchFamily="34" charset="0"/>
                  <a:ea typeface="Calibri" panose="020F0502020204030204" pitchFamily="34" charset="0"/>
                </a:endParaRPr>
              </a:p>
              <a:p>
                <a:pPr indent="228600" algn="just"/>
                <a:r>
                  <a:rPr lang="pt-BR" sz="2200" dirty="0">
                    <a:effectLst/>
                    <a:latin typeface="Arial Narrow" panose="020B0606020202030204" pitchFamily="34" charset="0"/>
                    <a:ea typeface="Calibri" panose="020F0502020204030204" pitchFamily="34" charset="0"/>
                  </a:rPr>
                  <a:t>Assim como na Lei da Gravitação Universal, a letra </a:t>
                </a:r>
                <a14:m>
                  <m:oMath xmlns:m="http://schemas.openxmlformats.org/officeDocument/2006/math">
                    <m:r>
                      <m:rPr>
                        <m:sty m:val="p"/>
                      </m:rPr>
                      <a:rPr lang="pt-BR" sz="2200">
                        <a:effectLst/>
                        <a:latin typeface="Cambria Math" panose="02040503050406030204" pitchFamily="18" charset="0"/>
                        <a:ea typeface="Calibri" panose="020F0502020204030204" pitchFamily="34" charset="0"/>
                      </a:rPr>
                      <m:t>k</m:t>
                    </m:r>
                  </m:oMath>
                </a14:m>
                <a:r>
                  <a:rPr lang="pt-BR" sz="2200" dirty="0">
                    <a:effectLst/>
                    <a:latin typeface="Arial Narrow" panose="020B0606020202030204" pitchFamily="34" charset="0"/>
                    <a:ea typeface="Calibri" panose="020F0502020204030204" pitchFamily="34" charset="0"/>
                  </a:rPr>
                  <a:t>, apresenta a constante eletrostática do meio em que as cargas estão imersas. Caso seja o vácuo, o teu valor é</a:t>
                </a:r>
              </a:p>
              <a:p>
                <a:pPr indent="228600" algn="ctr"/>
                <a14:m>
                  <m:oMathPara xmlns:m="http://schemas.openxmlformats.org/officeDocument/2006/math">
                    <m:oMathParaPr>
                      <m:jc m:val="centerGroup"/>
                    </m:oMathParaPr>
                    <m:oMath xmlns:m="http://schemas.openxmlformats.org/officeDocument/2006/math">
                      <m:sSub>
                        <m:sSubPr>
                          <m:ctrlPr>
                            <a:rPr lang="pt-BR" sz="2200" i="1">
                              <a:effectLst/>
                              <a:latin typeface="Cambria Math" panose="02040503050406030204" pitchFamily="18" charset="0"/>
                              <a:ea typeface="Calibri" panose="020F0502020204030204" pitchFamily="34" charset="0"/>
                            </a:rPr>
                          </m:ctrlPr>
                        </m:sSubPr>
                        <m:e>
                          <m:r>
                            <m:rPr>
                              <m:sty m:val="p"/>
                            </m:rPr>
                            <a:rPr lang="pt-BR" sz="2200">
                              <a:effectLst/>
                              <a:latin typeface="Cambria Math" panose="02040503050406030204" pitchFamily="18" charset="0"/>
                              <a:ea typeface="Calibri" panose="020F0502020204030204" pitchFamily="34" charset="0"/>
                            </a:rPr>
                            <m:t>k</m:t>
                          </m:r>
                        </m:e>
                        <m:sub>
                          <m:r>
                            <m:rPr>
                              <m:sty m:val="p"/>
                            </m:rPr>
                            <a:rPr lang="pt-BR" sz="2200">
                              <a:effectLst/>
                              <a:latin typeface="Cambria Math" panose="02040503050406030204" pitchFamily="18" charset="0"/>
                              <a:ea typeface="Calibri" panose="020F0502020204030204" pitchFamily="34" charset="0"/>
                            </a:rPr>
                            <m:t>o</m:t>
                          </m:r>
                        </m:sub>
                      </m:sSub>
                      <m:r>
                        <a:rPr lang="pt-BR" sz="2200">
                          <a:effectLst/>
                          <a:latin typeface="Cambria Math" panose="02040503050406030204" pitchFamily="18" charset="0"/>
                          <a:ea typeface="Calibri" panose="020F0502020204030204" pitchFamily="34" charset="0"/>
                        </a:rPr>
                        <m:t>≈9∙</m:t>
                      </m:r>
                      <m:sSup>
                        <m:sSupPr>
                          <m:ctrlPr>
                            <a:rPr lang="pt-BR" sz="2200" i="1">
                              <a:effectLst/>
                              <a:latin typeface="Cambria Math" panose="02040503050406030204" pitchFamily="18" charset="0"/>
                              <a:ea typeface="Calibri" panose="020F0502020204030204" pitchFamily="34" charset="0"/>
                            </a:rPr>
                          </m:ctrlPr>
                        </m:sSupPr>
                        <m:e>
                          <m:r>
                            <a:rPr lang="pt-BR" sz="2200">
                              <a:effectLst/>
                              <a:latin typeface="Cambria Math" panose="02040503050406030204" pitchFamily="18" charset="0"/>
                              <a:ea typeface="Calibri" panose="020F0502020204030204" pitchFamily="34" charset="0"/>
                            </a:rPr>
                            <m:t>10</m:t>
                          </m:r>
                        </m:e>
                        <m:sup>
                          <m:r>
                            <a:rPr lang="pt-BR" sz="2200">
                              <a:effectLst/>
                              <a:latin typeface="Cambria Math" panose="02040503050406030204" pitchFamily="18" charset="0"/>
                              <a:ea typeface="Calibri" panose="020F0502020204030204" pitchFamily="34" charset="0"/>
                            </a:rPr>
                            <m:t>9</m:t>
                          </m:r>
                        </m:sup>
                      </m:sSup>
                      <m:f>
                        <m:fPr>
                          <m:ctrlPr>
                            <a:rPr lang="pt-BR" sz="2200" i="1">
                              <a:effectLst/>
                              <a:latin typeface="Cambria Math" panose="02040503050406030204" pitchFamily="18" charset="0"/>
                              <a:ea typeface="Calibri" panose="020F0502020204030204" pitchFamily="34" charset="0"/>
                            </a:rPr>
                          </m:ctrlPr>
                        </m:fPr>
                        <m:num>
                          <m:r>
                            <m:rPr>
                              <m:sty m:val="p"/>
                            </m:rPr>
                            <a:rPr lang="pt-BR" sz="2200">
                              <a:effectLst/>
                              <a:latin typeface="Cambria Math" panose="02040503050406030204" pitchFamily="18" charset="0"/>
                              <a:ea typeface="Calibri" panose="020F0502020204030204" pitchFamily="34" charset="0"/>
                            </a:rPr>
                            <m:t>N</m:t>
                          </m:r>
                          <m:r>
                            <a:rPr lang="pt-BR" sz="2200">
                              <a:effectLst/>
                              <a:latin typeface="Cambria Math" panose="02040503050406030204" pitchFamily="18" charset="0"/>
                              <a:ea typeface="Calibri" panose="020F0502020204030204" pitchFamily="34" charset="0"/>
                            </a:rPr>
                            <m:t>∙</m:t>
                          </m:r>
                          <m:r>
                            <m:rPr>
                              <m:sty m:val="p"/>
                            </m:rPr>
                            <a:rPr lang="pt-BR" sz="2200">
                              <a:effectLst/>
                              <a:latin typeface="Cambria Math" panose="02040503050406030204" pitchFamily="18" charset="0"/>
                              <a:ea typeface="Calibri" panose="020F0502020204030204" pitchFamily="34" charset="0"/>
                            </a:rPr>
                            <m:t>m</m:t>
                          </m:r>
                          <m:r>
                            <a:rPr lang="pt-BR" sz="2200">
                              <a:effectLst/>
                              <a:latin typeface="Cambria Math" panose="02040503050406030204" pitchFamily="18" charset="0"/>
                              <a:ea typeface="Calibri" panose="020F0502020204030204" pitchFamily="34" charset="0"/>
                            </a:rPr>
                            <m:t>²</m:t>
                          </m:r>
                        </m:num>
                        <m:den>
                          <m:r>
                            <m:rPr>
                              <m:sty m:val="p"/>
                            </m:rPr>
                            <a:rPr lang="pt-BR" sz="2200">
                              <a:effectLst/>
                              <a:latin typeface="Cambria Math" panose="02040503050406030204" pitchFamily="18" charset="0"/>
                              <a:ea typeface="Calibri" panose="020F0502020204030204" pitchFamily="34" charset="0"/>
                            </a:rPr>
                            <m:t>C</m:t>
                          </m:r>
                          <m:r>
                            <a:rPr lang="pt-BR" sz="2200">
                              <a:effectLst/>
                              <a:latin typeface="Cambria Math" panose="02040503050406030204" pitchFamily="18" charset="0"/>
                              <a:ea typeface="Calibri" panose="020F0502020204030204" pitchFamily="34" charset="0"/>
                            </a:rPr>
                            <m:t>²</m:t>
                          </m:r>
                        </m:den>
                      </m:f>
                    </m:oMath>
                  </m:oMathPara>
                </a14:m>
                <a:endParaRPr lang="pt-BR" sz="2200" dirty="0">
                  <a:effectLst/>
                  <a:latin typeface="Arial Narrow" panose="020B0606020202030204" pitchFamily="34" charset="0"/>
                  <a:ea typeface="Calibri" panose="020F0502020204030204" pitchFamily="34" charset="0"/>
                </a:endParaRPr>
              </a:p>
              <a:p>
                <a:pPr indent="228600" algn="just"/>
                <a:r>
                  <a:rPr lang="pt-BR" sz="2200" dirty="0">
                    <a:effectLst/>
                    <a:latin typeface="Arial Narrow" panose="020B0606020202030204" pitchFamily="34" charset="0"/>
                    <a:ea typeface="Calibri" panose="020F0502020204030204" pitchFamily="34" charset="0"/>
                  </a:rPr>
                  <a:t>Cuidado: informação extremamente crucial para o seu aprendizado. </a:t>
                </a:r>
              </a:p>
              <a:p>
                <a:pPr indent="228600" algn="just"/>
                <a:endParaRPr lang="pt-BR" sz="2200" dirty="0">
                  <a:effectLst/>
                  <a:latin typeface="Arial Narrow" panose="020B0606020202030204" pitchFamily="34" charset="0"/>
                  <a:ea typeface="Calibri" panose="020F0502020204030204" pitchFamily="34" charset="0"/>
                </a:endParaRPr>
              </a:p>
              <a:p>
                <a:pPr indent="228600" algn="just"/>
                <a:r>
                  <a:rPr lang="pt-BR" sz="2200" dirty="0">
                    <a:effectLst/>
                    <a:latin typeface="Arial Narrow" panose="020B0606020202030204" pitchFamily="34" charset="0"/>
                    <a:ea typeface="Calibri" panose="020F0502020204030204" pitchFamily="34" charset="0"/>
                  </a:rPr>
                  <a:t>Enquanto massa sempre atrai massa, as cargas podem se atrair (se tiverem sinais contrários) ou, podem se repelir (se tiverem o mesmo sinal).</a:t>
                </a:r>
              </a:p>
            </p:txBody>
          </p:sp>
        </mc:Choice>
        <mc:Fallback xmlns="">
          <p:sp>
            <p:nvSpPr>
              <p:cNvPr id="5" name="CaixaDeTexto 4">
                <a:extLst>
                  <a:ext uri="{FF2B5EF4-FFF2-40B4-BE49-F238E27FC236}">
                    <a16:creationId xmlns:a16="http://schemas.microsoft.com/office/drawing/2014/main" id="{71FE0E1E-8EAD-9FA4-5923-889137699D8C}"/>
                  </a:ext>
                </a:extLst>
              </p:cNvPr>
              <p:cNvSpPr txBox="1">
                <a:spLocks noRot="1" noChangeAspect="1" noMove="1" noResize="1" noEditPoints="1" noAdjustHandles="1" noChangeArrowheads="1" noChangeShapeType="1" noTextEdit="1"/>
              </p:cNvSpPr>
              <p:nvPr/>
            </p:nvSpPr>
            <p:spPr>
              <a:xfrm>
                <a:off x="6355979" y="513096"/>
                <a:ext cx="5647762" cy="5939768"/>
              </a:xfrm>
              <a:prstGeom prst="rect">
                <a:avLst/>
              </a:prstGeom>
              <a:blipFill>
                <a:blip r:embed="rId2"/>
                <a:stretch>
                  <a:fillRect l="-1404" r="-1404" b="-1231"/>
                </a:stretch>
              </a:blipFill>
            </p:spPr>
            <p:txBody>
              <a:bodyPr/>
              <a:lstStyle/>
              <a:p>
                <a:r>
                  <a:rPr lang="pt-BR">
                    <a:noFill/>
                  </a:rPr>
                  <a:t> </a:t>
                </a:r>
              </a:p>
            </p:txBody>
          </p:sp>
        </mc:Fallback>
      </mc:AlternateContent>
    </p:spTree>
    <p:extLst>
      <p:ext uri="{BB962C8B-B14F-4D97-AF65-F5344CB8AC3E}">
        <p14:creationId xmlns:p14="http://schemas.microsoft.com/office/powerpoint/2010/main" val="283568735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EDB7B2-3E6E-410E-50CE-7B29A03952C3}"/>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38BBF5B6-C8A9-EA2F-492E-B76CDC96A3EA}"/>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40659" y="628388"/>
            <a:ext cx="5725971" cy="5037305"/>
          </a:xfrm>
          <a:prstGeom prst="rect">
            <a:avLst/>
          </a:prstGeom>
          <a:noFill/>
          <a:ln>
            <a:noFill/>
          </a:ln>
        </p:spPr>
      </p:pic>
      <p:sp>
        <p:nvSpPr>
          <p:cNvPr id="4" name="CaixaDeTexto 3">
            <a:extLst>
              <a:ext uri="{FF2B5EF4-FFF2-40B4-BE49-F238E27FC236}">
                <a16:creationId xmlns:a16="http://schemas.microsoft.com/office/drawing/2014/main" id="{A72E4573-E9C3-EBA9-7C0F-3566DF8C9863}"/>
              </a:ext>
            </a:extLst>
          </p:cNvPr>
          <p:cNvSpPr txBox="1"/>
          <p:nvPr/>
        </p:nvSpPr>
        <p:spPr>
          <a:xfrm>
            <a:off x="600634" y="5665693"/>
            <a:ext cx="5316071" cy="276999"/>
          </a:xfrm>
          <a:prstGeom prst="rect">
            <a:avLst/>
          </a:prstGeom>
          <a:noFill/>
        </p:spPr>
        <p:txBody>
          <a:bodyPr wrap="square">
            <a:spAutoFit/>
          </a:bodyPr>
          <a:lstStyle/>
          <a:p>
            <a:pPr indent="228600" algn="r"/>
            <a:r>
              <a:rPr lang="pt-BR" sz="1200" dirty="0">
                <a:effectLst/>
                <a:latin typeface="Arial Narrow" panose="020B0606020202030204" pitchFamily="34" charset="0"/>
                <a:ea typeface="Calibri" panose="020F0502020204030204" pitchFamily="34" charset="0"/>
              </a:rPr>
              <a:t>Imagem adaptada IA</a:t>
            </a:r>
            <a:endParaRPr lang="pt-BR" sz="1200" dirty="0">
              <a:effectLst/>
              <a:latin typeface="Calibri" panose="020F0502020204030204" pitchFamily="34" charset="0"/>
              <a:ea typeface="Calibri" panose="020F0502020204030204" pitchFamily="34" charset="0"/>
            </a:endParaRPr>
          </a:p>
        </p:txBody>
      </p:sp>
      <p:sp>
        <p:nvSpPr>
          <p:cNvPr id="6" name="CaixaDeTexto 5">
            <a:extLst>
              <a:ext uri="{FF2B5EF4-FFF2-40B4-BE49-F238E27FC236}">
                <a16:creationId xmlns:a16="http://schemas.microsoft.com/office/drawing/2014/main" id="{905BFD3E-64E4-DE9A-E2F0-817B22A334F8}"/>
              </a:ext>
            </a:extLst>
          </p:cNvPr>
          <p:cNvSpPr txBox="1"/>
          <p:nvPr/>
        </p:nvSpPr>
        <p:spPr>
          <a:xfrm>
            <a:off x="6239435" y="628388"/>
            <a:ext cx="5791200" cy="3139321"/>
          </a:xfrm>
          <a:prstGeom prst="rect">
            <a:avLst/>
          </a:prstGeom>
          <a:noFill/>
        </p:spPr>
        <p:txBody>
          <a:bodyPr wrap="square">
            <a:spAutoFit/>
          </a:bodyPr>
          <a:lstStyle/>
          <a:p>
            <a:pPr indent="228600" algn="just"/>
            <a:r>
              <a:rPr lang="pt-BR" sz="2200" dirty="0">
                <a:effectLst/>
                <a:latin typeface="Arial Narrow" panose="020B0606020202030204" pitchFamily="34" charset="0"/>
                <a:ea typeface="Calibri" panose="020F0502020204030204" pitchFamily="34" charset="0"/>
              </a:rPr>
              <a:t>Enfim, lembrando dessas duas leis, falemos então, das forças magnéticas que podem atuar:</a:t>
            </a:r>
          </a:p>
          <a:p>
            <a:pPr indent="228600" algn="just"/>
            <a:endParaRPr lang="pt-BR" sz="2200" dirty="0">
              <a:effectLst/>
              <a:latin typeface="Arial Narrow" panose="020B0606020202030204" pitchFamily="34" charset="0"/>
              <a:ea typeface="Calibri" panose="020F0502020204030204" pitchFamily="34" charset="0"/>
            </a:endParaRPr>
          </a:p>
          <a:p>
            <a:pPr marL="742950" lvl="1" indent="-285750" algn="just">
              <a:buFont typeface="+mj-lt"/>
              <a:buAutoNum type="arabicPeriod"/>
            </a:pPr>
            <a:r>
              <a:rPr lang="pt-BR" sz="2200" dirty="0">
                <a:effectLst/>
                <a:latin typeface="Arial Narrow" panose="020B0606020202030204" pitchFamily="34" charset="0"/>
                <a:ea typeface="Calibri" panose="020F0502020204030204" pitchFamily="34" charset="0"/>
              </a:rPr>
              <a:t>Sobre cargas elétricas.</a:t>
            </a:r>
          </a:p>
          <a:p>
            <a:pPr marL="742950" lvl="1" indent="-285750" algn="just">
              <a:buFont typeface="+mj-lt"/>
              <a:buAutoNum type="arabicPeriod"/>
            </a:pPr>
            <a:r>
              <a:rPr lang="pt-BR" sz="2200" dirty="0">
                <a:effectLst/>
                <a:latin typeface="Arial Narrow" panose="020B0606020202030204" pitchFamily="34" charset="0"/>
                <a:ea typeface="Calibri" panose="020F0502020204030204" pitchFamily="34" charset="0"/>
              </a:rPr>
              <a:t>Sobre um condutor retilíneo.</a:t>
            </a:r>
          </a:p>
          <a:p>
            <a:pPr marL="742950" lvl="1" indent="-285750" algn="just">
              <a:buFont typeface="+mj-lt"/>
              <a:buAutoNum type="arabicPeriod"/>
            </a:pPr>
            <a:r>
              <a:rPr lang="pt-BR" sz="2200" dirty="0">
                <a:effectLst/>
                <a:latin typeface="Arial Narrow" panose="020B0606020202030204" pitchFamily="34" charset="0"/>
                <a:ea typeface="Calibri" panose="020F0502020204030204" pitchFamily="34" charset="0"/>
              </a:rPr>
              <a:t>Entre fios retos e paralelos.</a:t>
            </a:r>
          </a:p>
          <a:p>
            <a:pPr indent="228600" algn="just"/>
            <a:r>
              <a:rPr lang="pt-BR" sz="2200" dirty="0">
                <a:effectLst/>
                <a:latin typeface="Arial Narrow" panose="020B0606020202030204" pitchFamily="34" charset="0"/>
                <a:ea typeface="Calibri" panose="020F0502020204030204" pitchFamily="34" charset="0"/>
              </a:rPr>
              <a:t> </a:t>
            </a:r>
          </a:p>
          <a:p>
            <a:pPr indent="228600" algn="just"/>
            <a:r>
              <a:rPr lang="pt-BR" sz="2200" dirty="0">
                <a:effectLst/>
                <a:latin typeface="Arial Narrow" panose="020B0606020202030204" pitchFamily="34" charset="0"/>
                <a:ea typeface="Calibri" panose="020F0502020204030204" pitchFamily="34" charset="0"/>
              </a:rPr>
              <a:t>Calma estudante! Não se desespere. Uma de cada vez, está bem!</a:t>
            </a:r>
          </a:p>
        </p:txBody>
      </p:sp>
      <p:sp>
        <p:nvSpPr>
          <p:cNvPr id="7" name="Retângulo: Cantos Arredondados 6">
            <a:extLst>
              <a:ext uri="{FF2B5EF4-FFF2-40B4-BE49-F238E27FC236}">
                <a16:creationId xmlns:a16="http://schemas.microsoft.com/office/drawing/2014/main" id="{97820247-4925-4524-4701-7E291B747499}"/>
              </a:ext>
            </a:extLst>
          </p:cNvPr>
          <p:cNvSpPr/>
          <p:nvPr/>
        </p:nvSpPr>
        <p:spPr>
          <a:xfrm>
            <a:off x="6239219" y="3767708"/>
            <a:ext cx="5862919" cy="2948361"/>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pt-BR"/>
          </a:p>
        </p:txBody>
      </p:sp>
      <p:sp>
        <p:nvSpPr>
          <p:cNvPr id="8" name="Smiley 7">
            <a:extLst>
              <a:ext uri="{FF2B5EF4-FFF2-40B4-BE49-F238E27FC236}">
                <a16:creationId xmlns:a16="http://schemas.microsoft.com/office/drawing/2014/main" id="{7D71E0AF-05C8-7DFE-5512-377AA0E8D748}"/>
              </a:ext>
            </a:extLst>
          </p:cNvPr>
          <p:cNvSpPr/>
          <p:nvPr/>
        </p:nvSpPr>
        <p:spPr>
          <a:xfrm>
            <a:off x="6389144" y="3890083"/>
            <a:ext cx="504825" cy="495300"/>
          </a:xfrm>
          <a:prstGeom prst="smileyFac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329848731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98A761-6ACC-C2C6-4E9B-84976DDA088D}"/>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3DCD94B7-F16A-2F02-74C1-AEF095E40127}"/>
                  </a:ext>
                </a:extLst>
              </p:cNvPr>
              <p:cNvSpPr txBox="1"/>
              <p:nvPr/>
            </p:nvSpPr>
            <p:spPr>
              <a:xfrm>
                <a:off x="62753" y="636780"/>
                <a:ext cx="5809129" cy="2924262"/>
              </a:xfrm>
              <a:prstGeom prst="rect">
                <a:avLst/>
              </a:prstGeom>
              <a:noFill/>
            </p:spPr>
            <p:txBody>
              <a:bodyPr wrap="square">
                <a:spAutoFit/>
              </a:bodyPr>
              <a:lstStyle/>
              <a:p>
                <a:pPr indent="228600" algn="just"/>
                <a:r>
                  <a:rPr lang="pt-BR" sz="2200" b="1" dirty="0">
                    <a:effectLst/>
                    <a:latin typeface="Arial Narrow" panose="020B0606020202030204" pitchFamily="34" charset="0"/>
                    <a:ea typeface="Calibri" panose="020F0502020204030204" pitchFamily="34" charset="0"/>
                  </a:rPr>
                  <a:t>1. Força magnética sobre cargas elétricas.</a:t>
                </a:r>
                <a:endParaRPr lang="pt-BR" sz="2200" dirty="0">
                  <a:effectLst/>
                  <a:latin typeface="Arial Narrow" panose="020B0606020202030204" pitchFamily="34" charset="0"/>
                  <a:ea typeface="Calibri" panose="020F0502020204030204" pitchFamily="34" charset="0"/>
                </a:endParaRPr>
              </a:p>
              <a:p>
                <a:pPr indent="228600" algn="just"/>
                <a:r>
                  <a:rPr lang="pt-BR" sz="2200" dirty="0">
                    <a:effectLst/>
                    <a:latin typeface="Arial Narrow" panose="020B0606020202030204" pitchFamily="34" charset="0"/>
                    <a:ea typeface="Calibri" panose="020F0502020204030204" pitchFamily="34" charset="0"/>
                  </a:rPr>
                  <a:t> </a:t>
                </a:r>
              </a:p>
              <a:p>
                <a:pPr indent="457200" algn="just"/>
                <a:r>
                  <a:rPr lang="pt-BR" sz="2200" dirty="0">
                    <a:effectLst/>
                    <a:latin typeface="Arial Narrow" panose="020B0606020202030204" pitchFamily="34" charset="0"/>
                    <a:ea typeface="Calibri" panose="020F0502020204030204" pitchFamily="34" charset="0"/>
                  </a:rPr>
                  <a:t>Se lançardes uma carga elétrica de prova </a:t>
                </a:r>
                <a14:m>
                  <m:oMath xmlns:m="http://schemas.openxmlformats.org/officeDocument/2006/math">
                    <m:r>
                      <a:rPr lang="pt-BR" sz="2200" i="1">
                        <a:effectLst/>
                        <a:latin typeface="Cambria Math" panose="02040503050406030204" pitchFamily="18" charset="0"/>
                        <a:ea typeface="Calibri" panose="020F0502020204030204" pitchFamily="34" charset="0"/>
                      </a:rPr>
                      <m:t>𝑞</m:t>
                    </m:r>
                  </m:oMath>
                </a14:m>
                <a:r>
                  <a:rPr lang="pt-BR" sz="2200" dirty="0">
                    <a:effectLst/>
                    <a:latin typeface="Arial Narrow" panose="020B0606020202030204" pitchFamily="34" charset="0"/>
                    <a:ea typeface="Calibri" panose="020F0502020204030204" pitchFamily="34" charset="0"/>
                  </a:rPr>
                  <a:t> no interior de um campo magnético </a:t>
                </a:r>
                <a14:m>
                  <m:oMath xmlns:m="http://schemas.openxmlformats.org/officeDocument/2006/math">
                    <m:acc>
                      <m:accPr>
                        <m:chr m:val="⃗"/>
                        <m:ctrlPr>
                          <a:rPr lang="pt-BR" sz="2200" i="1">
                            <a:effectLst/>
                            <a:latin typeface="Cambria Math" panose="02040503050406030204" pitchFamily="18" charset="0"/>
                            <a:ea typeface="Calibri" panose="020F0502020204030204" pitchFamily="34" charset="0"/>
                          </a:rPr>
                        </m:ctrlPr>
                      </m:accPr>
                      <m:e>
                        <m:r>
                          <a:rPr lang="pt-BR" sz="2200" i="1">
                            <a:effectLst/>
                            <a:latin typeface="Cambria Math" panose="02040503050406030204" pitchFamily="18" charset="0"/>
                            <a:ea typeface="Calibri" panose="020F0502020204030204" pitchFamily="34" charset="0"/>
                          </a:rPr>
                          <m:t>𝐵</m:t>
                        </m:r>
                      </m:e>
                    </m:acc>
                  </m:oMath>
                </a14:m>
                <a:r>
                  <a:rPr lang="pt-BR" sz="2200" dirty="0">
                    <a:effectLst/>
                    <a:latin typeface="Arial Narrow" panose="020B0606020202030204" pitchFamily="34" charset="0"/>
                    <a:ea typeface="Calibri" panose="020F0502020204030204" pitchFamily="34" charset="0"/>
                  </a:rPr>
                  <a:t> com uma dada velocidade vetorial </a:t>
                </a:r>
                <a14:m>
                  <m:oMath xmlns:m="http://schemas.openxmlformats.org/officeDocument/2006/math">
                    <m:acc>
                      <m:accPr>
                        <m:chr m:val="⃗"/>
                        <m:ctrlPr>
                          <a:rPr lang="pt-BR" sz="2200" i="1">
                            <a:effectLst/>
                            <a:latin typeface="Cambria Math" panose="02040503050406030204" pitchFamily="18" charset="0"/>
                            <a:ea typeface="Calibri" panose="020F0502020204030204" pitchFamily="34" charset="0"/>
                          </a:rPr>
                        </m:ctrlPr>
                      </m:accPr>
                      <m:e>
                        <m:r>
                          <a:rPr lang="pt-BR" sz="2200" i="1">
                            <a:effectLst/>
                            <a:latin typeface="Cambria Math" panose="02040503050406030204" pitchFamily="18" charset="0"/>
                            <a:ea typeface="Calibri" panose="020F0502020204030204" pitchFamily="34" charset="0"/>
                          </a:rPr>
                          <m:t>𝑣</m:t>
                        </m:r>
                      </m:e>
                    </m:acc>
                  </m:oMath>
                </a14:m>
                <a:r>
                  <a:rPr lang="pt-BR" sz="2200" dirty="0">
                    <a:effectLst/>
                    <a:latin typeface="Arial Narrow" panose="020B0606020202030204" pitchFamily="34" charset="0"/>
                    <a:ea typeface="Calibri" panose="020F0502020204030204" pitchFamily="34" charset="0"/>
                  </a:rPr>
                  <a:t> formando um ângulo </a:t>
                </a:r>
                <a14:m>
                  <m:oMath xmlns:m="http://schemas.openxmlformats.org/officeDocument/2006/math">
                    <m:r>
                      <a:rPr lang="pt-BR" sz="2200" i="1">
                        <a:effectLst/>
                        <a:latin typeface="Cambria Math" panose="02040503050406030204" pitchFamily="18" charset="0"/>
                        <a:ea typeface="Calibri" panose="020F0502020204030204" pitchFamily="34" charset="0"/>
                      </a:rPr>
                      <m:t>𝜃</m:t>
                    </m:r>
                  </m:oMath>
                </a14:m>
                <a:r>
                  <a:rPr lang="pt-BR" sz="2200" dirty="0">
                    <a:effectLst/>
                    <a:latin typeface="Arial Narrow" panose="020B0606020202030204" pitchFamily="34" charset="0"/>
                    <a:ea typeface="Calibri" panose="020F0502020204030204" pitchFamily="34" charset="0"/>
                  </a:rPr>
                  <a:t> com o vetor </a:t>
                </a:r>
                <a14:m>
                  <m:oMath xmlns:m="http://schemas.openxmlformats.org/officeDocument/2006/math">
                    <m:acc>
                      <m:accPr>
                        <m:chr m:val="⃗"/>
                        <m:ctrlPr>
                          <a:rPr lang="pt-BR" sz="2200" i="1">
                            <a:effectLst/>
                            <a:latin typeface="Cambria Math" panose="02040503050406030204" pitchFamily="18" charset="0"/>
                            <a:ea typeface="Calibri" panose="020F0502020204030204" pitchFamily="34" charset="0"/>
                          </a:rPr>
                        </m:ctrlPr>
                      </m:accPr>
                      <m:e>
                        <m:r>
                          <a:rPr lang="pt-BR" sz="2200" i="1">
                            <a:effectLst/>
                            <a:latin typeface="Cambria Math" panose="02040503050406030204" pitchFamily="18" charset="0"/>
                            <a:ea typeface="Calibri" panose="020F0502020204030204" pitchFamily="34" charset="0"/>
                          </a:rPr>
                          <m:t>𝐵</m:t>
                        </m:r>
                      </m:e>
                    </m:acc>
                  </m:oMath>
                </a14:m>
                <a:r>
                  <a:rPr lang="pt-BR" sz="2200" dirty="0">
                    <a:effectLst/>
                    <a:latin typeface="Arial Narrow" panose="020B0606020202030204" pitchFamily="34" charset="0"/>
                    <a:ea typeface="Calibri" panose="020F0502020204030204" pitchFamily="34" charset="0"/>
                  </a:rPr>
                  <a:t>, ela estará sujeita a uma força de natureza magnética </a:t>
                </a:r>
                <a14:m>
                  <m:oMath xmlns:m="http://schemas.openxmlformats.org/officeDocument/2006/math">
                    <m:acc>
                      <m:accPr>
                        <m:chr m:val="⃗"/>
                        <m:ctrlPr>
                          <a:rPr lang="pt-BR" sz="2200" i="1">
                            <a:effectLst/>
                            <a:latin typeface="Cambria Math" panose="02040503050406030204" pitchFamily="18" charset="0"/>
                            <a:ea typeface="Calibri" panose="020F0502020204030204" pitchFamily="34" charset="0"/>
                          </a:rPr>
                        </m:ctrlPr>
                      </m:accPr>
                      <m:e>
                        <m:r>
                          <a:rPr lang="pt-BR" sz="2200" i="1">
                            <a:effectLst/>
                            <a:latin typeface="Cambria Math" panose="02040503050406030204" pitchFamily="18" charset="0"/>
                            <a:ea typeface="Calibri" panose="020F0502020204030204" pitchFamily="34" charset="0"/>
                          </a:rPr>
                          <m:t>𝐹</m:t>
                        </m:r>
                      </m:e>
                    </m:acc>
                  </m:oMath>
                </a14:m>
                <a:r>
                  <a:rPr lang="pt-BR" sz="2200" dirty="0">
                    <a:effectLst/>
                    <a:latin typeface="Arial Narrow" panose="020B0606020202030204" pitchFamily="34" charset="0"/>
                    <a:ea typeface="Calibri" panose="020F0502020204030204" pitchFamily="34" charset="0"/>
                  </a:rPr>
                  <a:t> apresentando as seguintes características:</a:t>
                </a:r>
              </a:p>
            </p:txBody>
          </p:sp>
        </mc:Choice>
        <mc:Fallback xmlns="">
          <p:sp>
            <p:nvSpPr>
              <p:cNvPr id="3" name="CaixaDeTexto 2">
                <a:extLst>
                  <a:ext uri="{FF2B5EF4-FFF2-40B4-BE49-F238E27FC236}">
                    <a16:creationId xmlns:a16="http://schemas.microsoft.com/office/drawing/2014/main" id="{3DCD94B7-F16A-2F02-74C1-AEF095E40127}"/>
                  </a:ext>
                </a:extLst>
              </p:cNvPr>
              <p:cNvSpPr txBox="1">
                <a:spLocks noRot="1" noChangeAspect="1" noMove="1" noResize="1" noEditPoints="1" noAdjustHandles="1" noChangeArrowheads="1" noChangeShapeType="1" noTextEdit="1"/>
              </p:cNvSpPr>
              <p:nvPr/>
            </p:nvSpPr>
            <p:spPr>
              <a:xfrm>
                <a:off x="62753" y="636780"/>
                <a:ext cx="5809129" cy="2924262"/>
              </a:xfrm>
              <a:prstGeom prst="rect">
                <a:avLst/>
              </a:prstGeom>
              <a:blipFill>
                <a:blip r:embed="rId2"/>
                <a:stretch>
                  <a:fillRect l="-1364" t="-1250" r="-1364" b="-3542"/>
                </a:stretch>
              </a:blipFill>
            </p:spPr>
            <p:txBody>
              <a:bodyPr/>
              <a:lstStyle/>
              <a:p>
                <a:r>
                  <a:rPr lang="pt-BR">
                    <a:noFill/>
                  </a:rPr>
                  <a:t> </a:t>
                </a:r>
              </a:p>
            </p:txBody>
          </p:sp>
        </mc:Fallback>
      </mc:AlternateContent>
      <p:pic>
        <p:nvPicPr>
          <p:cNvPr id="4" name="Imagem 3">
            <a:extLst>
              <a:ext uri="{FF2B5EF4-FFF2-40B4-BE49-F238E27FC236}">
                <a16:creationId xmlns:a16="http://schemas.microsoft.com/office/drawing/2014/main" id="{5761C617-FD77-B4CF-7765-F064317A0AE2}"/>
              </a:ext>
            </a:extLst>
          </p:cNvPr>
          <p:cNvPicPr>
            <a:picLocks noChangeAspect="1"/>
          </p:cNvPicPr>
          <p:nvPr/>
        </p:nvPicPr>
        <p:blipFill>
          <a:blip r:embed="rId3"/>
          <a:stretch>
            <a:fillRect/>
          </a:stretch>
        </p:blipFill>
        <p:spPr>
          <a:xfrm>
            <a:off x="2200667" y="3274171"/>
            <a:ext cx="2371333" cy="3333985"/>
          </a:xfrm>
          <a:prstGeom prst="rect">
            <a:avLst/>
          </a:prstGeom>
        </p:spPr>
      </p:pic>
      <mc:AlternateContent xmlns:mc="http://schemas.openxmlformats.org/markup-compatibility/2006" xmlns:a14="http://schemas.microsoft.com/office/drawing/2010/main">
        <mc:Choice Requires="a14">
          <p:sp>
            <p:nvSpPr>
              <p:cNvPr id="6" name="CaixaDeTexto 5">
                <a:extLst>
                  <a:ext uri="{FF2B5EF4-FFF2-40B4-BE49-F238E27FC236}">
                    <a16:creationId xmlns:a16="http://schemas.microsoft.com/office/drawing/2014/main" id="{4BCA16B5-8EA7-E822-6397-5C0E1818C636}"/>
                  </a:ext>
                </a:extLst>
              </p:cNvPr>
              <p:cNvSpPr txBox="1"/>
              <p:nvPr/>
            </p:nvSpPr>
            <p:spPr>
              <a:xfrm>
                <a:off x="6320120" y="636780"/>
                <a:ext cx="5719480" cy="2205989"/>
              </a:xfrm>
              <a:prstGeom prst="rect">
                <a:avLst/>
              </a:prstGeom>
              <a:noFill/>
            </p:spPr>
            <p:txBody>
              <a:bodyPr wrap="square">
                <a:spAutoFit/>
              </a:bodyPr>
              <a:lstStyle/>
              <a:p>
                <a:pPr indent="457200" algn="just"/>
                <a:r>
                  <a:rPr lang="pt-BR" sz="2200" dirty="0">
                    <a:effectLst/>
                    <a:latin typeface="Arial Narrow" panose="020B0606020202030204" pitchFamily="34" charset="0"/>
                    <a:ea typeface="Calibri" panose="020F0502020204030204" pitchFamily="34" charset="0"/>
                  </a:rPr>
                  <a:t>Caso, </a:t>
                </a:r>
                <a14:m>
                  <m:oMath xmlns:m="http://schemas.openxmlformats.org/officeDocument/2006/math">
                    <m:r>
                      <m:rPr>
                        <m:sty m:val="p"/>
                      </m:rPr>
                      <a:rPr lang="pt-BR" sz="2200">
                        <a:effectLst/>
                        <a:latin typeface="Cambria Math" panose="02040503050406030204" pitchFamily="18" charset="0"/>
                        <a:ea typeface="Calibri" panose="020F0502020204030204" pitchFamily="34" charset="0"/>
                      </a:rPr>
                      <m:t>q</m:t>
                    </m:r>
                    <m:r>
                      <a:rPr lang="pt-BR" sz="2200">
                        <a:effectLst/>
                        <a:latin typeface="Cambria Math" panose="02040503050406030204" pitchFamily="18" charset="0"/>
                        <a:ea typeface="Calibri" panose="020F0502020204030204" pitchFamily="34" charset="0"/>
                      </a:rPr>
                      <m:t>&lt;0</m:t>
                    </m:r>
                  </m:oMath>
                </a14:m>
                <a:r>
                  <a:rPr lang="pt-BR" sz="2200" dirty="0">
                    <a:effectLst/>
                    <a:latin typeface="Arial Narrow" panose="020B0606020202030204" pitchFamily="34" charset="0"/>
                    <a:ea typeface="Calibri" panose="020F0502020204030204" pitchFamily="34" charset="0"/>
                  </a:rPr>
                  <a:t>, o sentido da força é oposto a situação em que </a:t>
                </a:r>
                <a14:m>
                  <m:oMath xmlns:m="http://schemas.openxmlformats.org/officeDocument/2006/math">
                    <m:r>
                      <m:rPr>
                        <m:sty m:val="p"/>
                      </m:rPr>
                      <a:rPr lang="pt-BR" sz="2200">
                        <a:effectLst/>
                        <a:latin typeface="Cambria Math" panose="02040503050406030204" pitchFamily="18" charset="0"/>
                        <a:ea typeface="Calibri" panose="020F0502020204030204" pitchFamily="34" charset="0"/>
                      </a:rPr>
                      <m:t>q</m:t>
                    </m:r>
                    <m:r>
                      <a:rPr lang="pt-BR" sz="2200">
                        <a:effectLst/>
                        <a:latin typeface="Cambria Math" panose="02040503050406030204" pitchFamily="18" charset="0"/>
                        <a:ea typeface="Calibri" panose="020F0502020204030204" pitchFamily="34" charset="0"/>
                      </a:rPr>
                      <m:t>&gt;0</m:t>
                    </m:r>
                  </m:oMath>
                </a14:m>
                <a:r>
                  <a:rPr lang="pt-BR" sz="2200" dirty="0">
                    <a:effectLst/>
                    <a:latin typeface="Arial Narrow" panose="020B0606020202030204" pitchFamily="34" charset="0"/>
                    <a:ea typeface="Calibri" panose="020F0502020204030204" pitchFamily="34" charset="0"/>
                  </a:rPr>
                  <a:t>. </a:t>
                </a:r>
              </a:p>
              <a:p>
                <a:pPr indent="228600" algn="just"/>
                <a:r>
                  <a:rPr lang="pt-BR" sz="2200" dirty="0">
                    <a:effectLst/>
                    <a:latin typeface="Arial Narrow" panose="020B0606020202030204" pitchFamily="34" charset="0"/>
                    <a:ea typeface="Calibri" panose="020F0502020204030204" pitchFamily="34" charset="0"/>
                  </a:rPr>
                  <a:t>Direção: a força magnética </a:t>
                </a:r>
                <a14:m>
                  <m:oMath xmlns:m="http://schemas.openxmlformats.org/officeDocument/2006/math">
                    <m:acc>
                      <m:accPr>
                        <m:chr m:val="⃗"/>
                        <m:ctrlPr>
                          <a:rPr lang="pt-BR" sz="2200" i="1">
                            <a:effectLst/>
                            <a:latin typeface="Cambria Math" panose="02040503050406030204" pitchFamily="18" charset="0"/>
                            <a:ea typeface="Calibri" panose="020F0502020204030204" pitchFamily="34" charset="0"/>
                          </a:rPr>
                        </m:ctrlPr>
                      </m:accPr>
                      <m:e>
                        <m:r>
                          <m:rPr>
                            <m:sty m:val="p"/>
                          </m:rPr>
                          <a:rPr lang="pt-BR" sz="2200">
                            <a:effectLst/>
                            <a:latin typeface="Cambria Math" panose="02040503050406030204" pitchFamily="18" charset="0"/>
                            <a:ea typeface="Calibri" panose="020F0502020204030204" pitchFamily="34" charset="0"/>
                          </a:rPr>
                          <m:t>F</m:t>
                        </m:r>
                      </m:e>
                    </m:acc>
                  </m:oMath>
                </a14:m>
                <a:r>
                  <a:rPr lang="pt-BR" sz="2200" dirty="0">
                    <a:effectLst/>
                    <a:latin typeface="Arial Narrow" panose="020B0606020202030204" pitchFamily="34" charset="0"/>
                    <a:ea typeface="Calibri" panose="020F0502020204030204" pitchFamily="34" charset="0"/>
                  </a:rPr>
                  <a:t> terá a sua direção sempre perpendicular </a:t>
                </a:r>
                <a14:m>
                  <m:oMath xmlns:m="http://schemas.openxmlformats.org/officeDocument/2006/math">
                    <m:r>
                      <a:rPr lang="pt-BR" sz="2200">
                        <a:effectLst/>
                        <a:latin typeface="Cambria Math" panose="02040503050406030204" pitchFamily="18" charset="0"/>
                        <a:ea typeface="Calibri" panose="020F0502020204030204" pitchFamily="34" charset="0"/>
                      </a:rPr>
                      <m:t>(</m:t>
                    </m:r>
                    <m:r>
                      <m:rPr>
                        <m:sty m:val="p"/>
                      </m:rPr>
                      <a:rPr lang="pt-BR" sz="2200">
                        <a:effectLst/>
                        <a:latin typeface="Cambria Math" panose="02040503050406030204" pitchFamily="18" charset="0"/>
                        <a:ea typeface="Calibri" panose="020F0502020204030204" pitchFamily="34" charset="0"/>
                      </a:rPr>
                      <m:t>θ</m:t>
                    </m:r>
                    <m:r>
                      <a:rPr lang="pt-BR" sz="2200">
                        <a:effectLst/>
                        <a:latin typeface="Cambria Math" panose="02040503050406030204" pitchFamily="18" charset="0"/>
                        <a:ea typeface="Calibri" panose="020F0502020204030204" pitchFamily="34" charset="0"/>
                      </a:rPr>
                      <m:t>=</m:t>
                    </m:r>
                    <m:sSup>
                      <m:sSupPr>
                        <m:ctrlPr>
                          <a:rPr lang="pt-BR" sz="2200" i="1">
                            <a:effectLst/>
                            <a:latin typeface="Cambria Math" panose="02040503050406030204" pitchFamily="18" charset="0"/>
                            <a:ea typeface="Calibri" panose="020F0502020204030204" pitchFamily="34" charset="0"/>
                          </a:rPr>
                        </m:ctrlPr>
                      </m:sSupPr>
                      <m:e>
                        <m:r>
                          <a:rPr lang="pt-BR" sz="2200">
                            <a:effectLst/>
                            <a:latin typeface="Cambria Math" panose="02040503050406030204" pitchFamily="18" charset="0"/>
                            <a:ea typeface="Calibri" panose="020F0502020204030204" pitchFamily="34" charset="0"/>
                          </a:rPr>
                          <m:t>90</m:t>
                        </m:r>
                      </m:e>
                      <m:sup>
                        <m:r>
                          <m:rPr>
                            <m:sty m:val="p"/>
                          </m:rPr>
                          <a:rPr lang="pt-BR" sz="2200">
                            <a:effectLst/>
                            <a:latin typeface="Cambria Math" panose="02040503050406030204" pitchFamily="18" charset="0"/>
                            <a:ea typeface="Calibri" panose="020F0502020204030204" pitchFamily="34" charset="0"/>
                          </a:rPr>
                          <m:t>o</m:t>
                        </m:r>
                      </m:sup>
                    </m:sSup>
                    <m:r>
                      <a:rPr lang="pt-BR" sz="2200">
                        <a:effectLst/>
                        <a:latin typeface="Cambria Math" panose="02040503050406030204" pitchFamily="18" charset="0"/>
                        <a:ea typeface="Calibri" panose="020F0502020204030204" pitchFamily="34" charset="0"/>
                      </a:rPr>
                      <m:t>)</m:t>
                    </m:r>
                  </m:oMath>
                </a14:m>
                <a:r>
                  <a:rPr lang="pt-BR" sz="2200" dirty="0">
                    <a:effectLst/>
                    <a:latin typeface="Arial Narrow" panose="020B0606020202030204" pitchFamily="34" charset="0"/>
                    <a:ea typeface="Calibri" panose="020F0502020204030204" pitchFamily="34" charset="0"/>
                  </a:rPr>
                  <a:t> com o plano formado pelos vetores </a:t>
                </a:r>
                <a14:m>
                  <m:oMath xmlns:m="http://schemas.openxmlformats.org/officeDocument/2006/math">
                    <m:acc>
                      <m:accPr>
                        <m:chr m:val="⃗"/>
                        <m:ctrlPr>
                          <a:rPr lang="pt-BR" sz="2200" i="1">
                            <a:effectLst/>
                            <a:latin typeface="Cambria Math" panose="02040503050406030204" pitchFamily="18" charset="0"/>
                            <a:ea typeface="Calibri" panose="020F0502020204030204" pitchFamily="34" charset="0"/>
                          </a:rPr>
                        </m:ctrlPr>
                      </m:accPr>
                      <m:e>
                        <m:r>
                          <m:rPr>
                            <m:sty m:val="p"/>
                          </m:rPr>
                          <a:rPr lang="pt-BR" sz="2200">
                            <a:effectLst/>
                            <a:latin typeface="Cambria Math" panose="02040503050406030204" pitchFamily="18" charset="0"/>
                            <a:ea typeface="Calibri" panose="020F0502020204030204" pitchFamily="34" charset="0"/>
                          </a:rPr>
                          <m:t>v</m:t>
                        </m:r>
                      </m:e>
                    </m:acc>
                  </m:oMath>
                </a14:m>
                <a:r>
                  <a:rPr lang="pt-BR" sz="2200" dirty="0">
                    <a:effectLst/>
                    <a:latin typeface="Arial Narrow" panose="020B0606020202030204" pitchFamily="34" charset="0"/>
                    <a:ea typeface="Calibri" panose="020F0502020204030204" pitchFamily="34" charset="0"/>
                  </a:rPr>
                  <a:t> e </a:t>
                </a:r>
                <a14:m>
                  <m:oMath xmlns:m="http://schemas.openxmlformats.org/officeDocument/2006/math">
                    <m:acc>
                      <m:accPr>
                        <m:chr m:val="⃗"/>
                        <m:ctrlPr>
                          <a:rPr lang="pt-BR" sz="2200" i="1">
                            <a:effectLst/>
                            <a:latin typeface="Cambria Math" panose="02040503050406030204" pitchFamily="18" charset="0"/>
                            <a:ea typeface="Calibri" panose="020F0502020204030204" pitchFamily="34" charset="0"/>
                          </a:rPr>
                        </m:ctrlPr>
                      </m:accPr>
                      <m:e>
                        <m:r>
                          <m:rPr>
                            <m:sty m:val="p"/>
                          </m:rPr>
                          <a:rPr lang="pt-BR" sz="2200">
                            <a:effectLst/>
                            <a:latin typeface="Cambria Math" panose="02040503050406030204" pitchFamily="18" charset="0"/>
                            <a:ea typeface="Calibri" panose="020F0502020204030204" pitchFamily="34" charset="0"/>
                          </a:rPr>
                          <m:t>B</m:t>
                        </m:r>
                      </m:e>
                    </m:acc>
                  </m:oMath>
                </a14:m>
                <a:r>
                  <a:rPr lang="pt-BR" sz="2200" dirty="0">
                    <a:effectLst/>
                    <a:latin typeface="Arial Narrow" panose="020B0606020202030204" pitchFamily="34" charset="0"/>
                    <a:ea typeface="Calibri" panose="020F0502020204030204" pitchFamily="34" charset="0"/>
                  </a:rPr>
                  <a:t>.</a:t>
                </a:r>
              </a:p>
              <a:p>
                <a:pPr indent="228600" algn="just"/>
                <a:r>
                  <a:rPr lang="pt-BR" sz="2200" dirty="0">
                    <a:effectLst/>
                    <a:latin typeface="Arial Narrow" panose="020B0606020202030204" pitchFamily="34" charset="0"/>
                    <a:ea typeface="Calibri" panose="020F0502020204030204" pitchFamily="34" charset="0"/>
                  </a:rPr>
                  <a:t>Sentido: utiliza-se a regra da mão esquerda.</a:t>
                </a:r>
              </a:p>
            </p:txBody>
          </p:sp>
        </mc:Choice>
        <mc:Fallback xmlns="">
          <p:sp>
            <p:nvSpPr>
              <p:cNvPr id="6" name="CaixaDeTexto 5">
                <a:extLst>
                  <a:ext uri="{FF2B5EF4-FFF2-40B4-BE49-F238E27FC236}">
                    <a16:creationId xmlns:a16="http://schemas.microsoft.com/office/drawing/2014/main" id="{4BCA16B5-8EA7-E822-6397-5C0E1818C636}"/>
                  </a:ext>
                </a:extLst>
              </p:cNvPr>
              <p:cNvSpPr txBox="1">
                <a:spLocks noRot="1" noChangeAspect="1" noMove="1" noResize="1" noEditPoints="1" noAdjustHandles="1" noChangeArrowheads="1" noChangeShapeType="1" noTextEdit="1"/>
              </p:cNvSpPr>
              <p:nvPr/>
            </p:nvSpPr>
            <p:spPr>
              <a:xfrm>
                <a:off x="6320120" y="636780"/>
                <a:ext cx="5719480" cy="2205989"/>
              </a:xfrm>
              <a:prstGeom prst="rect">
                <a:avLst/>
              </a:prstGeom>
              <a:blipFill>
                <a:blip r:embed="rId4"/>
                <a:stretch>
                  <a:fillRect l="-1386" t="-1381" r="-1386" b="-4972"/>
                </a:stretch>
              </a:blipFill>
            </p:spPr>
            <p:txBody>
              <a:bodyPr/>
              <a:lstStyle/>
              <a:p>
                <a:r>
                  <a:rPr lang="pt-BR">
                    <a:noFill/>
                  </a:rPr>
                  <a:t> </a:t>
                </a:r>
              </a:p>
            </p:txBody>
          </p:sp>
        </mc:Fallback>
      </mc:AlternateContent>
      <p:pic>
        <p:nvPicPr>
          <p:cNvPr id="7" name="Imagem 6">
            <a:extLst>
              <a:ext uri="{FF2B5EF4-FFF2-40B4-BE49-F238E27FC236}">
                <a16:creationId xmlns:a16="http://schemas.microsoft.com/office/drawing/2014/main" id="{95C5D545-50F0-DFDC-43CD-0622808B6615}"/>
              </a:ext>
            </a:extLst>
          </p:cNvPr>
          <p:cNvPicPr>
            <a:picLocks noChangeAspect="1"/>
          </p:cNvPicPr>
          <p:nvPr/>
        </p:nvPicPr>
        <p:blipFill>
          <a:blip r:embed="rId5"/>
          <a:stretch>
            <a:fillRect/>
          </a:stretch>
        </p:blipFill>
        <p:spPr>
          <a:xfrm>
            <a:off x="7342095" y="2824554"/>
            <a:ext cx="3630705" cy="3746164"/>
          </a:xfrm>
          <a:prstGeom prst="rect">
            <a:avLst/>
          </a:prstGeom>
        </p:spPr>
      </p:pic>
      <p:sp>
        <p:nvSpPr>
          <p:cNvPr id="9" name="CaixaDeTexto 8">
            <a:extLst>
              <a:ext uri="{FF2B5EF4-FFF2-40B4-BE49-F238E27FC236}">
                <a16:creationId xmlns:a16="http://schemas.microsoft.com/office/drawing/2014/main" id="{5BE61500-19F0-7946-F7BE-BA50040D497F}"/>
              </a:ext>
            </a:extLst>
          </p:cNvPr>
          <p:cNvSpPr txBox="1"/>
          <p:nvPr/>
        </p:nvSpPr>
        <p:spPr>
          <a:xfrm>
            <a:off x="9305364" y="6570718"/>
            <a:ext cx="1752599" cy="276999"/>
          </a:xfrm>
          <a:prstGeom prst="rect">
            <a:avLst/>
          </a:prstGeom>
          <a:noFill/>
        </p:spPr>
        <p:txBody>
          <a:bodyPr wrap="square">
            <a:spAutoFit/>
          </a:bodyPr>
          <a:lstStyle/>
          <a:p>
            <a:pPr indent="228600" algn="r"/>
            <a:r>
              <a:rPr lang="pt-BR" sz="1200" dirty="0">
                <a:effectLst/>
                <a:latin typeface="Arial Narrow" panose="020B0606020202030204" pitchFamily="34" charset="0"/>
                <a:ea typeface="Calibri" panose="020F0502020204030204" pitchFamily="34" charset="0"/>
              </a:rPr>
              <a:t>Imagem adaptada IA</a:t>
            </a:r>
            <a:endParaRPr lang="pt-BR" sz="12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140899627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DB8933-7A07-4FA8-84DA-3626AB937E90}"/>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41C9B5E5-28A0-ED09-6E26-02C5B89CDFD9}"/>
              </a:ext>
            </a:extLst>
          </p:cNvPr>
          <p:cNvSpPr txBox="1"/>
          <p:nvPr/>
        </p:nvSpPr>
        <p:spPr>
          <a:xfrm>
            <a:off x="170328" y="604682"/>
            <a:ext cx="5800165" cy="1107996"/>
          </a:xfrm>
          <a:prstGeom prst="rect">
            <a:avLst/>
          </a:prstGeom>
          <a:noFill/>
        </p:spPr>
        <p:txBody>
          <a:bodyPr wrap="square">
            <a:spAutoFit/>
          </a:bodyPr>
          <a:lstStyle/>
          <a:p>
            <a:pPr indent="228600" algn="just"/>
            <a:r>
              <a:rPr lang="pt-BR" sz="2200" dirty="0">
                <a:effectLst/>
                <a:latin typeface="Arial Narrow" panose="020B0606020202030204" pitchFamily="34" charset="0"/>
                <a:ea typeface="Calibri" panose="020F0502020204030204" pitchFamily="34" charset="0"/>
              </a:rPr>
              <a:t>Novidade para agregar com a regra da mão esquerda, temos a regra da mão direita número dois (regra do tapa)</a:t>
            </a:r>
            <a:endParaRPr lang="pt-BR" sz="2200" dirty="0">
              <a:effectLst/>
              <a:latin typeface="Calibri" panose="020F0502020204030204" pitchFamily="34" charset="0"/>
              <a:ea typeface="Calibri" panose="020F0502020204030204" pitchFamily="34" charset="0"/>
            </a:endParaRPr>
          </a:p>
        </p:txBody>
      </p:sp>
      <p:pic>
        <p:nvPicPr>
          <p:cNvPr id="4" name="Imagem 3">
            <a:extLst>
              <a:ext uri="{FF2B5EF4-FFF2-40B4-BE49-F238E27FC236}">
                <a16:creationId xmlns:a16="http://schemas.microsoft.com/office/drawing/2014/main" id="{60776188-D0B5-3589-2B50-880FFC4EEA95}"/>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0023" y="1578665"/>
            <a:ext cx="5920470" cy="4481476"/>
          </a:xfrm>
          <a:prstGeom prst="rect">
            <a:avLst/>
          </a:prstGeom>
          <a:noFill/>
          <a:ln>
            <a:noFill/>
          </a:ln>
        </p:spPr>
      </p:pic>
      <p:sp>
        <p:nvSpPr>
          <p:cNvPr id="5" name="CaixaDeTexto 4">
            <a:extLst>
              <a:ext uri="{FF2B5EF4-FFF2-40B4-BE49-F238E27FC236}">
                <a16:creationId xmlns:a16="http://schemas.microsoft.com/office/drawing/2014/main" id="{108A926B-46DD-9CE3-0EE4-00E94248BE86}"/>
              </a:ext>
            </a:extLst>
          </p:cNvPr>
          <p:cNvSpPr txBox="1"/>
          <p:nvPr/>
        </p:nvSpPr>
        <p:spPr>
          <a:xfrm>
            <a:off x="4217894" y="6114818"/>
            <a:ext cx="1752599" cy="276999"/>
          </a:xfrm>
          <a:prstGeom prst="rect">
            <a:avLst/>
          </a:prstGeom>
          <a:noFill/>
        </p:spPr>
        <p:txBody>
          <a:bodyPr wrap="square">
            <a:spAutoFit/>
          </a:bodyPr>
          <a:lstStyle/>
          <a:p>
            <a:pPr indent="228600" algn="r"/>
            <a:r>
              <a:rPr lang="pt-BR" sz="1200">
                <a:effectLst/>
                <a:latin typeface="Arial Narrow" panose="020B0606020202030204" pitchFamily="34" charset="0"/>
                <a:ea typeface="Calibri" panose="020F0502020204030204" pitchFamily="34" charset="0"/>
              </a:rPr>
              <a:t>Imagem adaptada IA</a:t>
            </a:r>
            <a:endParaRPr lang="pt-BR" sz="1200" dirty="0">
              <a:effectLst/>
              <a:latin typeface="Calibri" panose="020F0502020204030204" pitchFamily="34" charset="0"/>
              <a:ea typeface="Calibri" panose="020F0502020204030204" pitchFamily="34" charset="0"/>
            </a:endParaRPr>
          </a:p>
        </p:txBody>
      </p:sp>
      <mc:AlternateContent xmlns:mc="http://schemas.openxmlformats.org/markup-compatibility/2006" xmlns:a14="http://schemas.microsoft.com/office/drawing/2010/main">
        <mc:Choice Requires="a14">
          <p:sp>
            <p:nvSpPr>
              <p:cNvPr id="7" name="CaixaDeTexto 6">
                <a:extLst>
                  <a:ext uri="{FF2B5EF4-FFF2-40B4-BE49-F238E27FC236}">
                    <a16:creationId xmlns:a16="http://schemas.microsoft.com/office/drawing/2014/main" id="{91317FC5-D444-7E99-7C32-1B89A516EA17}"/>
                  </a:ext>
                </a:extLst>
              </p:cNvPr>
              <p:cNvSpPr txBox="1"/>
              <p:nvPr/>
            </p:nvSpPr>
            <p:spPr>
              <a:xfrm>
                <a:off x="6096000" y="604682"/>
                <a:ext cx="5920470" cy="4770537"/>
              </a:xfrm>
              <a:prstGeom prst="rect">
                <a:avLst/>
              </a:prstGeom>
              <a:noFill/>
            </p:spPr>
            <p:txBody>
              <a:bodyPr wrap="square">
                <a:spAutoFit/>
              </a:bodyPr>
              <a:lstStyle/>
              <a:p>
                <a:pPr indent="228600" algn="just"/>
                <a:r>
                  <a:rPr lang="pt-BR" sz="2200" dirty="0">
                    <a:effectLst/>
                    <a:latin typeface="Arial Narrow" panose="020B0606020202030204" pitchFamily="34" charset="0"/>
                    <a:ea typeface="Calibri" panose="020F0502020204030204" pitchFamily="34" charset="0"/>
                  </a:rPr>
                  <a:t>Intensidade: a intensidade é quando precisamos verificar matematicamente a intensidade da força magnética atuante. Sendo assim, </a:t>
                </a:r>
              </a:p>
              <a:p>
                <a:pPr indent="228600" algn="just"/>
                <a:r>
                  <a:rPr lang="pt-BR" sz="2200" dirty="0">
                    <a:effectLst/>
                    <a:latin typeface="Arial Narrow" panose="020B0606020202030204" pitchFamily="34" charset="0"/>
                    <a:ea typeface="Calibri" panose="020F0502020204030204" pitchFamily="34" charset="0"/>
                  </a:rPr>
                  <a:t> </a:t>
                </a:r>
              </a:p>
              <a:p>
                <a:pPr/>
                <a14:m>
                  <m:oMathPara xmlns:m="http://schemas.openxmlformats.org/officeDocument/2006/math">
                    <m:oMathParaPr>
                      <m:jc m:val="centerGroup"/>
                    </m:oMathParaPr>
                    <m:oMath xmlns:m="http://schemas.openxmlformats.org/officeDocument/2006/math">
                      <m:sSub>
                        <m:sSubPr>
                          <m:ctrlPr>
                            <a:rPr lang="pt-BR" sz="4000" b="1" i="1" kern="12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4000" b="1" i="1" kern="12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𝐅</m:t>
                          </m:r>
                        </m:e>
                        <m:sub>
                          <m:r>
                            <a:rPr lang="pt-BR" sz="4000" b="1" i="1" kern="12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𝐦</m:t>
                          </m:r>
                        </m:sub>
                      </m:sSub>
                      <m:r>
                        <a:rPr lang="pt-BR" sz="4000" b="1" kern="12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r>
                        <a:rPr lang="pt-BR" sz="4000" b="1" i="1" kern="12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𝐪</m:t>
                      </m:r>
                      <m:r>
                        <a:rPr lang="pt-BR" sz="4000" b="1" kern="120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t>∙</m:t>
                      </m:r>
                      <m:r>
                        <a:rPr lang="pt-BR" sz="4000" b="1" i="1" kern="120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t>𝐯</m:t>
                      </m:r>
                      <m:r>
                        <a:rPr lang="pt-BR" sz="4000" b="1" kern="120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t>∙</m:t>
                      </m:r>
                      <m:r>
                        <a:rPr lang="pt-BR" sz="4000" b="1" i="1" kern="120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t>𝐁</m:t>
                      </m:r>
                      <m:r>
                        <a:rPr lang="pt-BR" sz="4000" b="1" kern="120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t>∙</m:t>
                      </m:r>
                      <m:r>
                        <a:rPr lang="pt-BR" sz="4000" b="1" i="1" kern="120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t>𝐬𝐞𝐧</m:t>
                      </m:r>
                      <m:r>
                        <a:rPr lang="pt-BR" sz="4000" b="1" i="1" kern="120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t>𝛉</m:t>
                      </m:r>
                    </m:oMath>
                  </m:oMathPara>
                </a14:m>
                <a:endParaRPr lang="pt-BR" sz="4000" dirty="0">
                  <a:effectLst/>
                  <a:latin typeface="Arial Narrow" panose="020B0606020202030204" pitchFamily="34" charset="0"/>
                  <a:ea typeface="Calibri" panose="020F0502020204030204" pitchFamily="34" charset="0"/>
                </a:endParaRPr>
              </a:p>
              <a:p>
                <a:r>
                  <a:rPr lang="pt-BR" sz="2200" b="1" i="1" kern="12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200" dirty="0">
                  <a:effectLst/>
                  <a:latin typeface="Arial Narrow" panose="020B0606020202030204" pitchFamily="34" charset="0"/>
                  <a:ea typeface="Calibri" panose="020F0502020204030204" pitchFamily="34" charset="0"/>
                </a:endParaRPr>
              </a:p>
              <a:p>
                <a:pPr indent="228600" algn="just"/>
                <a:r>
                  <a:rPr lang="pt-BR" sz="2200" dirty="0">
                    <a:effectLst/>
                    <a:latin typeface="Arial Narrow" panose="020B0606020202030204" pitchFamily="34" charset="0"/>
                    <a:ea typeface="Calibri" panose="020F0502020204030204" pitchFamily="34" charset="0"/>
                  </a:rPr>
                  <a:t>onde, </a:t>
                </a:r>
              </a:p>
              <a:p>
                <a:pPr indent="228600" algn="just"/>
                <a:endParaRPr lang="pt-BR" sz="2200" dirty="0">
                  <a:effectLst/>
                  <a:latin typeface="Arial Narrow" panose="020B0606020202030204" pitchFamily="34" charset="0"/>
                  <a:ea typeface="Calibri" panose="020F0502020204030204" pitchFamily="34" charset="0"/>
                </a:endParaRPr>
              </a:p>
              <a:p>
                <a:pPr marL="342900" lvl="0" indent="-342900" algn="just">
                  <a:buSzPts val="1000"/>
                  <a:buFont typeface="Symbol" panose="05050102010706020507" pitchFamily="18" charset="2"/>
                  <a:buChar char=""/>
                  <a:tabLst>
                    <a:tab pos="228600" algn="l"/>
                  </a:tabLst>
                </a:pPr>
                <a:r>
                  <a:rPr lang="pt-BR" sz="2200" b="1" dirty="0">
                    <a:effectLst/>
                    <a:latin typeface="Arial Narrow" panose="020B0606020202030204" pitchFamily="34" charset="0"/>
                    <a:ea typeface="Calibri" panose="020F0502020204030204" pitchFamily="34" charset="0"/>
                  </a:rPr>
                  <a:t>F</a:t>
                </a:r>
                <a:r>
                  <a:rPr lang="pt-BR" sz="2200" dirty="0">
                    <a:effectLst/>
                    <a:latin typeface="Arial Narrow" panose="020B0606020202030204" pitchFamily="34" charset="0"/>
                    <a:ea typeface="Calibri" panose="020F0502020204030204" pitchFamily="34" charset="0"/>
                  </a:rPr>
                  <a:t> = força magnética (N).</a:t>
                </a:r>
              </a:p>
              <a:p>
                <a:pPr marL="342900" lvl="0" indent="-342900" algn="just">
                  <a:buSzPts val="1000"/>
                  <a:buFont typeface="Symbol" panose="05050102010706020507" pitchFamily="18" charset="2"/>
                  <a:buChar char=""/>
                  <a:tabLst>
                    <a:tab pos="228600" algn="l"/>
                  </a:tabLst>
                </a:pPr>
                <a:r>
                  <a:rPr lang="pt-BR" sz="2200" b="1" dirty="0">
                    <a:effectLst/>
                    <a:latin typeface="Arial Narrow" panose="020B0606020202030204" pitchFamily="34" charset="0"/>
                    <a:ea typeface="Calibri" panose="020F0502020204030204" pitchFamily="34" charset="0"/>
                  </a:rPr>
                  <a:t>q</a:t>
                </a:r>
                <a:r>
                  <a:rPr lang="pt-BR" sz="2200" dirty="0">
                    <a:effectLst/>
                    <a:latin typeface="Arial Narrow" panose="020B0606020202030204" pitchFamily="34" charset="0"/>
                    <a:ea typeface="Calibri" panose="020F0502020204030204" pitchFamily="34" charset="0"/>
                  </a:rPr>
                  <a:t> = carga elétrica (C). </a:t>
                </a:r>
              </a:p>
              <a:p>
                <a:pPr marL="342900" lvl="0" indent="-342900" algn="just">
                  <a:buSzPts val="1000"/>
                  <a:buFont typeface="Symbol" panose="05050102010706020507" pitchFamily="18" charset="2"/>
                  <a:buChar char=""/>
                  <a:tabLst>
                    <a:tab pos="228600" algn="l"/>
                  </a:tabLst>
                </a:pPr>
                <a:r>
                  <a:rPr lang="pt-BR" sz="2200" b="1" dirty="0">
                    <a:effectLst/>
                    <a:latin typeface="Arial Narrow" panose="020B0606020202030204" pitchFamily="34" charset="0"/>
                    <a:ea typeface="Calibri" panose="020F0502020204030204" pitchFamily="34" charset="0"/>
                  </a:rPr>
                  <a:t>v</a:t>
                </a:r>
                <a:r>
                  <a:rPr lang="pt-BR" sz="2200" dirty="0">
                    <a:effectLst/>
                    <a:latin typeface="Arial Narrow" panose="020B0606020202030204" pitchFamily="34" charset="0"/>
                    <a:ea typeface="Calibri" panose="020F0502020204030204" pitchFamily="34" charset="0"/>
                  </a:rPr>
                  <a:t> = velocidade da carga (m/s).</a:t>
                </a:r>
              </a:p>
              <a:p>
                <a:pPr marL="342900" lvl="0" indent="-342900" algn="just">
                  <a:buSzPts val="1000"/>
                  <a:buFont typeface="Symbol" panose="05050102010706020507" pitchFamily="18" charset="2"/>
                  <a:buChar char=""/>
                  <a:tabLst>
                    <a:tab pos="228600" algn="l"/>
                  </a:tabLst>
                </a:pPr>
                <a:r>
                  <a:rPr lang="pt-BR" sz="2200" b="1" dirty="0">
                    <a:effectLst/>
                    <a:latin typeface="Arial Narrow" panose="020B0606020202030204" pitchFamily="34" charset="0"/>
                    <a:ea typeface="Calibri" panose="020F0502020204030204" pitchFamily="34" charset="0"/>
                  </a:rPr>
                  <a:t>B</a:t>
                </a:r>
                <a:r>
                  <a:rPr lang="pt-BR" sz="2200" dirty="0">
                    <a:effectLst/>
                    <a:latin typeface="Arial Narrow" panose="020B0606020202030204" pitchFamily="34" charset="0"/>
                    <a:ea typeface="Calibri" panose="020F0502020204030204" pitchFamily="34" charset="0"/>
                  </a:rPr>
                  <a:t> = campo magnético (T).</a:t>
                </a:r>
              </a:p>
              <a:p>
                <a:pPr marL="342900" lvl="0" indent="-342900" algn="just">
                  <a:buSzPts val="1000"/>
                  <a:buFont typeface="Symbol" panose="05050102010706020507" pitchFamily="18" charset="2"/>
                  <a:buChar char=""/>
                  <a:tabLst>
                    <a:tab pos="228600" algn="l"/>
                  </a:tabLst>
                </a:pPr>
                <a:r>
                  <a:rPr lang="pt-BR" sz="2200" b="1" dirty="0">
                    <a:effectLst/>
                    <a:latin typeface="Arial Narrow" panose="020B0606020202030204" pitchFamily="34" charset="0"/>
                    <a:ea typeface="Calibri" panose="020F0502020204030204" pitchFamily="34" charset="0"/>
                  </a:rPr>
                  <a:t>θ</a:t>
                </a:r>
                <a:r>
                  <a:rPr lang="pt-BR" sz="2200" dirty="0">
                    <a:effectLst/>
                    <a:latin typeface="Arial Narrow" panose="020B0606020202030204" pitchFamily="34" charset="0"/>
                    <a:ea typeface="Calibri" panose="020F0502020204030204" pitchFamily="34" charset="0"/>
                  </a:rPr>
                  <a:t> = ângulo entre a velocidade e o campo magnético.</a:t>
                </a:r>
              </a:p>
            </p:txBody>
          </p:sp>
        </mc:Choice>
        <mc:Fallback xmlns="">
          <p:sp>
            <p:nvSpPr>
              <p:cNvPr id="7" name="CaixaDeTexto 6">
                <a:extLst>
                  <a:ext uri="{FF2B5EF4-FFF2-40B4-BE49-F238E27FC236}">
                    <a16:creationId xmlns:a16="http://schemas.microsoft.com/office/drawing/2014/main" id="{91317FC5-D444-7E99-7C32-1B89A516EA17}"/>
                  </a:ext>
                </a:extLst>
              </p:cNvPr>
              <p:cNvSpPr txBox="1">
                <a:spLocks noRot="1" noChangeAspect="1" noMove="1" noResize="1" noEditPoints="1" noAdjustHandles="1" noChangeArrowheads="1" noChangeShapeType="1" noTextEdit="1"/>
              </p:cNvSpPr>
              <p:nvPr/>
            </p:nvSpPr>
            <p:spPr>
              <a:xfrm>
                <a:off x="6096000" y="604682"/>
                <a:ext cx="5920470" cy="4770537"/>
              </a:xfrm>
              <a:prstGeom prst="rect">
                <a:avLst/>
              </a:prstGeom>
              <a:blipFill>
                <a:blip r:embed="rId3"/>
                <a:stretch>
                  <a:fillRect l="-1339" t="-766" r="-1339" b="-1788"/>
                </a:stretch>
              </a:blipFill>
            </p:spPr>
            <p:txBody>
              <a:bodyPr/>
              <a:lstStyle/>
              <a:p>
                <a:r>
                  <a:rPr lang="pt-BR">
                    <a:noFill/>
                  </a:rPr>
                  <a:t> </a:t>
                </a:r>
              </a:p>
            </p:txBody>
          </p:sp>
        </mc:Fallback>
      </mc:AlternateContent>
    </p:spTree>
    <p:extLst>
      <p:ext uri="{BB962C8B-B14F-4D97-AF65-F5344CB8AC3E}">
        <p14:creationId xmlns:p14="http://schemas.microsoft.com/office/powerpoint/2010/main" val="168510126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010426-A625-BC16-B4FA-45ED43B6B230}"/>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523FB5F9-7529-7E1F-6E37-DC02740E57CE}"/>
                  </a:ext>
                </a:extLst>
              </p:cNvPr>
              <p:cNvSpPr txBox="1"/>
              <p:nvPr/>
            </p:nvSpPr>
            <p:spPr>
              <a:xfrm>
                <a:off x="71718" y="642156"/>
                <a:ext cx="5916706" cy="6145208"/>
              </a:xfrm>
              <a:prstGeom prst="rect">
                <a:avLst/>
              </a:prstGeom>
              <a:noFill/>
            </p:spPr>
            <p:txBody>
              <a:bodyPr wrap="square">
                <a:spAutoFit/>
              </a:bodyPr>
              <a:lstStyle/>
              <a:p>
                <a:pPr marL="342900" lvl="0" indent="-342900" algn="just">
                  <a:buFont typeface="Symbol" panose="05050102010706020507" pitchFamily="18" charset="2"/>
                  <a:buBlip>
                    <a:blip r:embed="rId2"/>
                  </a:buBlip>
                </a:pPr>
                <a:r>
                  <a:rPr lang="pt-BR" sz="2200" dirty="0">
                    <a:effectLst/>
                    <a:latin typeface="Arial Narrow" panose="020B0606020202030204" pitchFamily="34" charset="0"/>
                    <a:ea typeface="Calibri" panose="020F0502020204030204" pitchFamily="34" charset="0"/>
                  </a:rPr>
                  <a:t>Vamos desenvolver um exemplo a respeito!?</a:t>
                </a:r>
                <a:endParaRPr lang="pt-BR" sz="1000" dirty="0">
                  <a:effectLst/>
                  <a:latin typeface="Arial Narrow" panose="020B0606020202030204" pitchFamily="34" charset="0"/>
                  <a:ea typeface="Calibri" panose="020F0502020204030204" pitchFamily="34" charset="0"/>
                </a:endParaRPr>
              </a:p>
              <a:p>
                <a:pPr indent="228600" algn="just"/>
                <a:r>
                  <a:rPr lang="pt-BR" sz="1000" dirty="0">
                    <a:effectLst/>
                    <a:latin typeface="Arial Narrow" panose="020B0606020202030204" pitchFamily="34" charset="0"/>
                    <a:ea typeface="Calibri" panose="020F0502020204030204" pitchFamily="34" charset="0"/>
                  </a:rPr>
                  <a:t> </a:t>
                </a:r>
              </a:p>
              <a:p>
                <a:pPr indent="228600" algn="just"/>
                <a:r>
                  <a:rPr lang="pt-BR" sz="2200" b="1" dirty="0">
                    <a:effectLst/>
                    <a:latin typeface="Arial Narrow" panose="020B0606020202030204" pitchFamily="34" charset="0"/>
                    <a:ea typeface="Calibri" panose="020F0502020204030204" pitchFamily="34" charset="0"/>
                  </a:rPr>
                  <a:t>(UERR – RR)</a:t>
                </a:r>
                <a:r>
                  <a:rPr lang="pt-BR" sz="2200" dirty="0">
                    <a:effectLst/>
                    <a:latin typeface="Arial Narrow" panose="020B0606020202030204" pitchFamily="34" charset="0"/>
                    <a:ea typeface="Calibri" panose="020F0502020204030204" pitchFamily="34" charset="0"/>
                  </a:rPr>
                  <a:t> Uma partícula de carga elétrica 4,0 </a:t>
                </a:r>
                <a:r>
                  <a:rPr lang="pt-BR" sz="2200" dirty="0" err="1">
                    <a:effectLst/>
                    <a:latin typeface="Arial Narrow" panose="020B0606020202030204" pitchFamily="34" charset="0"/>
                    <a:ea typeface="Calibri" panose="020F0502020204030204" pitchFamily="34" charset="0"/>
                  </a:rPr>
                  <a:t>μC</a:t>
                </a:r>
                <a:r>
                  <a:rPr lang="pt-BR" sz="2200" dirty="0">
                    <a:effectLst/>
                    <a:latin typeface="Arial Narrow" panose="020B0606020202030204" pitchFamily="34" charset="0"/>
                    <a:ea typeface="Calibri" panose="020F0502020204030204" pitchFamily="34" charset="0"/>
                  </a:rPr>
                  <a:t> e velocidade de 200 m/s é lançada, fazendo 30° com a direção de um campo magnético de intensidade 2,5</a:t>
                </a:r>
                <a14:m>
                  <m:oMath xmlns:m="http://schemas.openxmlformats.org/officeDocument/2006/math">
                    <m:r>
                      <a:rPr lang="pt-BR" sz="2200">
                        <a:effectLst/>
                        <a:latin typeface="Cambria Math" panose="02040503050406030204" pitchFamily="18" charset="0"/>
                        <a:ea typeface="Calibri" panose="020F0502020204030204" pitchFamily="34" charset="0"/>
                      </a:rPr>
                      <m:t>∙</m:t>
                    </m:r>
                    <m:sSup>
                      <m:sSupPr>
                        <m:ctrlPr>
                          <a:rPr lang="pt-BR" sz="2200" i="1">
                            <a:effectLst/>
                            <a:latin typeface="Cambria Math" panose="02040503050406030204" pitchFamily="18" charset="0"/>
                            <a:ea typeface="Calibri" panose="020F0502020204030204" pitchFamily="34" charset="0"/>
                          </a:rPr>
                        </m:ctrlPr>
                      </m:sSupPr>
                      <m:e>
                        <m:r>
                          <a:rPr lang="pt-BR" sz="2200">
                            <a:effectLst/>
                            <a:latin typeface="Cambria Math" panose="02040503050406030204" pitchFamily="18" charset="0"/>
                            <a:ea typeface="Calibri" panose="020F0502020204030204" pitchFamily="34" charset="0"/>
                          </a:rPr>
                          <m:t>10</m:t>
                        </m:r>
                      </m:e>
                      <m:sup>
                        <m:r>
                          <a:rPr lang="pt-BR" sz="2200" i="1">
                            <a:effectLst/>
                            <a:latin typeface="Cambria Math" panose="02040503050406030204" pitchFamily="18" charset="0"/>
                            <a:ea typeface="Calibri" panose="020F0502020204030204" pitchFamily="34" charset="0"/>
                          </a:rPr>
                          <m:t>2</m:t>
                        </m:r>
                      </m:sup>
                    </m:sSup>
                    <m:r>
                      <m:rPr>
                        <m:sty m:val="p"/>
                      </m:rPr>
                      <a:rPr lang="pt-BR" sz="2200">
                        <a:effectLst/>
                        <a:latin typeface="Cambria Math" panose="02040503050406030204" pitchFamily="18" charset="0"/>
                        <a:ea typeface="Calibri" panose="020F0502020204030204" pitchFamily="34" charset="0"/>
                      </a:rPr>
                      <m:t>T</m:t>
                    </m:r>
                  </m:oMath>
                </a14:m>
                <a:r>
                  <a:rPr lang="pt-BR" sz="2200" dirty="0">
                    <a:effectLst/>
                    <a:latin typeface="Arial Narrow" panose="020B0606020202030204" pitchFamily="34" charset="0"/>
                    <a:ea typeface="Calibri" panose="020F0502020204030204" pitchFamily="34" charset="0"/>
                  </a:rPr>
                  <a:t>. </a:t>
                </a:r>
              </a:p>
              <a:p>
                <a:pPr indent="228600" algn="just"/>
                <a:r>
                  <a:rPr lang="pt-BR" sz="2200" dirty="0">
                    <a:effectLst/>
                    <a:latin typeface="Arial Narrow" panose="020B0606020202030204" pitchFamily="34" charset="0"/>
                    <a:ea typeface="Calibri" panose="020F0502020204030204" pitchFamily="34" charset="0"/>
                  </a:rPr>
                  <a:t>A intensidade da força magnética que atuará sobre a partícula será igual a:</a:t>
                </a:r>
              </a:p>
              <a:p>
                <a:pPr indent="228600" algn="just"/>
                <a:r>
                  <a:rPr lang="pt-BR" sz="2200" dirty="0">
                    <a:effectLst/>
                    <a:latin typeface="Arial Narrow" panose="020B0606020202030204" pitchFamily="34" charset="0"/>
                    <a:ea typeface="Calibri" panose="020F0502020204030204" pitchFamily="34" charset="0"/>
                  </a:rPr>
                  <a:t>Caso necessário use:</a:t>
                </a:r>
              </a:p>
              <a:p>
                <a:pPr indent="228600" algn="just"/>
                <a:r>
                  <a:rPr lang="pt-BR" sz="2200" dirty="0">
                    <a:effectLst/>
                    <a:latin typeface="Arial Narrow" panose="020B0606020202030204" pitchFamily="34" charset="0"/>
                    <a:ea typeface="Calibri" panose="020F0502020204030204" pitchFamily="34" charset="0"/>
                  </a:rPr>
                  <a:t>Constantes físicas:   (constante eletrostática no vácuo </a:t>
                </a:r>
                <a14:m>
                  <m:oMath xmlns:m="http://schemas.openxmlformats.org/officeDocument/2006/math">
                    <m:sSub>
                      <m:sSubPr>
                        <m:ctrlPr>
                          <a:rPr lang="pt-BR" sz="2200" i="1">
                            <a:effectLst/>
                            <a:latin typeface="Cambria Math" panose="02040503050406030204" pitchFamily="18" charset="0"/>
                            <a:ea typeface="Calibri" panose="020F0502020204030204" pitchFamily="34" charset="0"/>
                          </a:rPr>
                        </m:ctrlPr>
                      </m:sSubPr>
                      <m:e>
                        <m:r>
                          <m:rPr>
                            <m:sty m:val="p"/>
                          </m:rPr>
                          <a:rPr lang="pt-BR" sz="2200">
                            <a:effectLst/>
                            <a:latin typeface="Cambria Math" panose="02040503050406030204" pitchFamily="18" charset="0"/>
                            <a:ea typeface="Calibri" panose="020F0502020204030204" pitchFamily="34" charset="0"/>
                          </a:rPr>
                          <m:t>k</m:t>
                        </m:r>
                      </m:e>
                      <m:sub>
                        <m:r>
                          <m:rPr>
                            <m:sty m:val="p"/>
                          </m:rPr>
                          <a:rPr lang="pt-BR" sz="2200">
                            <a:effectLst/>
                            <a:latin typeface="Cambria Math" panose="02040503050406030204" pitchFamily="18" charset="0"/>
                            <a:ea typeface="Calibri" panose="020F0502020204030204" pitchFamily="34" charset="0"/>
                          </a:rPr>
                          <m:t>o</m:t>
                        </m:r>
                      </m:sub>
                    </m:sSub>
                    <m:r>
                      <a:rPr lang="pt-BR" sz="2200">
                        <a:effectLst/>
                        <a:latin typeface="Cambria Math" panose="02040503050406030204" pitchFamily="18" charset="0"/>
                        <a:ea typeface="Calibri" panose="020F0502020204030204" pitchFamily="34" charset="0"/>
                      </a:rPr>
                      <m:t>≈9∙</m:t>
                    </m:r>
                    <m:sSup>
                      <m:sSupPr>
                        <m:ctrlPr>
                          <a:rPr lang="pt-BR" sz="2200" i="1">
                            <a:effectLst/>
                            <a:latin typeface="Cambria Math" panose="02040503050406030204" pitchFamily="18" charset="0"/>
                            <a:ea typeface="Calibri" panose="020F0502020204030204" pitchFamily="34" charset="0"/>
                          </a:rPr>
                        </m:ctrlPr>
                      </m:sSupPr>
                      <m:e>
                        <m:r>
                          <a:rPr lang="pt-BR" sz="2200">
                            <a:effectLst/>
                            <a:latin typeface="Cambria Math" panose="02040503050406030204" pitchFamily="18" charset="0"/>
                            <a:ea typeface="Calibri" panose="020F0502020204030204" pitchFamily="34" charset="0"/>
                          </a:rPr>
                          <m:t>10</m:t>
                        </m:r>
                      </m:e>
                      <m:sup>
                        <m:r>
                          <a:rPr lang="pt-BR" sz="2200">
                            <a:effectLst/>
                            <a:latin typeface="Cambria Math" panose="02040503050406030204" pitchFamily="18" charset="0"/>
                            <a:ea typeface="Calibri" panose="020F0502020204030204" pitchFamily="34" charset="0"/>
                          </a:rPr>
                          <m:t>9</m:t>
                        </m:r>
                      </m:sup>
                    </m:sSup>
                    <m:f>
                      <m:fPr>
                        <m:ctrlPr>
                          <a:rPr lang="pt-BR" sz="2200" i="1">
                            <a:effectLst/>
                            <a:latin typeface="Cambria Math" panose="02040503050406030204" pitchFamily="18" charset="0"/>
                            <a:ea typeface="Calibri" panose="020F0502020204030204" pitchFamily="34" charset="0"/>
                          </a:rPr>
                        </m:ctrlPr>
                      </m:fPr>
                      <m:num>
                        <m:r>
                          <m:rPr>
                            <m:sty m:val="p"/>
                          </m:rPr>
                          <a:rPr lang="pt-BR" sz="2200">
                            <a:effectLst/>
                            <a:latin typeface="Cambria Math" panose="02040503050406030204" pitchFamily="18" charset="0"/>
                            <a:ea typeface="Calibri" panose="020F0502020204030204" pitchFamily="34" charset="0"/>
                          </a:rPr>
                          <m:t>N</m:t>
                        </m:r>
                        <m:r>
                          <a:rPr lang="pt-BR" sz="2200">
                            <a:effectLst/>
                            <a:latin typeface="Cambria Math" panose="02040503050406030204" pitchFamily="18" charset="0"/>
                            <a:ea typeface="Calibri" panose="020F0502020204030204" pitchFamily="34" charset="0"/>
                          </a:rPr>
                          <m:t>∙</m:t>
                        </m:r>
                        <m:r>
                          <m:rPr>
                            <m:sty m:val="p"/>
                          </m:rPr>
                          <a:rPr lang="pt-BR" sz="2200">
                            <a:effectLst/>
                            <a:latin typeface="Cambria Math" panose="02040503050406030204" pitchFamily="18" charset="0"/>
                            <a:ea typeface="Calibri" panose="020F0502020204030204" pitchFamily="34" charset="0"/>
                          </a:rPr>
                          <m:t>m</m:t>
                        </m:r>
                        <m:r>
                          <a:rPr lang="pt-BR" sz="2200">
                            <a:effectLst/>
                            <a:latin typeface="Cambria Math" panose="02040503050406030204" pitchFamily="18" charset="0"/>
                            <a:ea typeface="Calibri" panose="020F0502020204030204" pitchFamily="34" charset="0"/>
                          </a:rPr>
                          <m:t>²</m:t>
                        </m:r>
                      </m:num>
                      <m:den>
                        <m:r>
                          <m:rPr>
                            <m:sty m:val="p"/>
                          </m:rPr>
                          <a:rPr lang="pt-BR" sz="2200">
                            <a:effectLst/>
                            <a:latin typeface="Cambria Math" panose="02040503050406030204" pitchFamily="18" charset="0"/>
                            <a:ea typeface="Calibri" panose="020F0502020204030204" pitchFamily="34" charset="0"/>
                          </a:rPr>
                          <m:t>C</m:t>
                        </m:r>
                        <m:r>
                          <a:rPr lang="pt-BR" sz="2200">
                            <a:effectLst/>
                            <a:latin typeface="Cambria Math" panose="02040503050406030204" pitchFamily="18" charset="0"/>
                            <a:ea typeface="Calibri" panose="020F0502020204030204" pitchFamily="34" charset="0"/>
                          </a:rPr>
                          <m:t>²</m:t>
                        </m:r>
                      </m:den>
                    </m:f>
                  </m:oMath>
                </a14:m>
                <a:r>
                  <a:rPr lang="pt-BR" sz="2200" dirty="0">
                    <a:effectLst/>
                    <a:latin typeface="Arial Narrow" panose="020B0606020202030204" pitchFamily="34" charset="0"/>
                    <a:ea typeface="Calibri" panose="020F0502020204030204" pitchFamily="34" charset="0"/>
                  </a:rPr>
                  <a:t>) e (constante de permeabilidade magnética no vácuo </a:t>
                </a:r>
                <a14:m>
                  <m:oMath xmlns:m="http://schemas.openxmlformats.org/officeDocument/2006/math">
                    <m:sSub>
                      <m:sSubPr>
                        <m:ctrlPr>
                          <a:rPr lang="pt-BR" sz="2200" i="1">
                            <a:effectLst/>
                            <a:latin typeface="Cambria Math" panose="02040503050406030204" pitchFamily="18" charset="0"/>
                            <a:ea typeface="Calibri" panose="020F0502020204030204" pitchFamily="34" charset="0"/>
                          </a:rPr>
                        </m:ctrlPr>
                      </m:sSubPr>
                      <m:e>
                        <m:r>
                          <a:rPr lang="pt-BR" sz="2200">
                            <a:effectLst/>
                            <a:latin typeface="Cambria Math" panose="02040503050406030204" pitchFamily="18" charset="0"/>
                            <a:ea typeface="Calibri" panose="020F0502020204030204" pitchFamily="34" charset="0"/>
                          </a:rPr>
                          <m:t>µ</m:t>
                        </m:r>
                      </m:e>
                      <m:sub>
                        <m:r>
                          <a:rPr lang="pt-BR" sz="2200">
                            <a:effectLst/>
                            <a:latin typeface="Cambria Math" panose="02040503050406030204" pitchFamily="18" charset="0"/>
                            <a:ea typeface="Calibri" panose="020F0502020204030204" pitchFamily="34" charset="0"/>
                          </a:rPr>
                          <m:t>0</m:t>
                        </m:r>
                      </m:sub>
                    </m:sSub>
                    <m:r>
                      <a:rPr lang="pt-BR" sz="2200">
                        <a:effectLst/>
                        <a:latin typeface="Cambria Math" panose="02040503050406030204" pitchFamily="18" charset="0"/>
                        <a:ea typeface="Calibri" panose="020F0502020204030204" pitchFamily="34" charset="0"/>
                      </a:rPr>
                      <m:t> = 4</m:t>
                    </m:r>
                    <m:r>
                      <m:rPr>
                        <m:sty m:val="p"/>
                      </m:rPr>
                      <a:rPr lang="pt-BR" sz="2200">
                        <a:effectLst/>
                        <a:latin typeface="Cambria Math" panose="02040503050406030204" pitchFamily="18" charset="0"/>
                        <a:ea typeface="Calibri" panose="020F0502020204030204" pitchFamily="34" charset="0"/>
                      </a:rPr>
                      <m:t>π</m:t>
                    </m:r>
                    <m:r>
                      <a:rPr lang="pt-BR" sz="2200">
                        <a:effectLst/>
                        <a:latin typeface="Cambria Math" panose="02040503050406030204" pitchFamily="18" charset="0"/>
                        <a:ea typeface="Calibri" panose="020F0502020204030204" pitchFamily="34" charset="0"/>
                      </a:rPr>
                      <m:t>∙</m:t>
                    </m:r>
                    <m:sSup>
                      <m:sSupPr>
                        <m:ctrlPr>
                          <a:rPr lang="pt-BR" sz="2200" i="1">
                            <a:effectLst/>
                            <a:latin typeface="Cambria Math" panose="02040503050406030204" pitchFamily="18" charset="0"/>
                            <a:ea typeface="Calibri" panose="020F0502020204030204" pitchFamily="34" charset="0"/>
                          </a:rPr>
                        </m:ctrlPr>
                      </m:sSupPr>
                      <m:e>
                        <m:r>
                          <a:rPr lang="pt-BR" sz="2200">
                            <a:effectLst/>
                            <a:latin typeface="Cambria Math" panose="02040503050406030204" pitchFamily="18" charset="0"/>
                            <a:ea typeface="Calibri" panose="020F0502020204030204" pitchFamily="34" charset="0"/>
                          </a:rPr>
                          <m:t>10</m:t>
                        </m:r>
                      </m:e>
                      <m:sup>
                        <m:r>
                          <a:rPr lang="pt-BR" sz="2200" i="1">
                            <a:effectLst/>
                            <a:latin typeface="Cambria Math" panose="02040503050406030204" pitchFamily="18" charset="0"/>
                            <a:ea typeface="Calibri" panose="020F0502020204030204" pitchFamily="34" charset="0"/>
                          </a:rPr>
                          <m:t>−</m:t>
                        </m:r>
                        <m:r>
                          <a:rPr lang="pt-BR" sz="2200">
                            <a:effectLst/>
                            <a:latin typeface="Cambria Math" panose="02040503050406030204" pitchFamily="18" charset="0"/>
                            <a:ea typeface="Calibri" panose="020F0502020204030204" pitchFamily="34" charset="0"/>
                          </a:rPr>
                          <m:t>7</m:t>
                        </m:r>
                      </m:sup>
                    </m:sSup>
                    <m:r>
                      <a:rPr lang="pt-BR" sz="2200">
                        <a:effectLst/>
                        <a:latin typeface="Cambria Math" panose="02040503050406030204" pitchFamily="18" charset="0"/>
                        <a:ea typeface="Calibri" panose="020F0502020204030204" pitchFamily="34" charset="0"/>
                      </a:rPr>
                      <m:t> </m:t>
                    </m:r>
                    <m:f>
                      <m:fPr>
                        <m:ctrlPr>
                          <a:rPr lang="pt-BR" sz="2200" i="1">
                            <a:effectLst/>
                            <a:latin typeface="Cambria Math" panose="02040503050406030204" pitchFamily="18" charset="0"/>
                            <a:ea typeface="Calibri" panose="020F0502020204030204" pitchFamily="34" charset="0"/>
                          </a:rPr>
                        </m:ctrlPr>
                      </m:fPr>
                      <m:num>
                        <m:r>
                          <m:rPr>
                            <m:sty m:val="p"/>
                          </m:rPr>
                          <a:rPr lang="pt-BR" sz="2200">
                            <a:effectLst/>
                            <a:latin typeface="Cambria Math" panose="02040503050406030204" pitchFamily="18" charset="0"/>
                            <a:ea typeface="Calibri" panose="020F0502020204030204" pitchFamily="34" charset="0"/>
                          </a:rPr>
                          <m:t>T</m:t>
                        </m:r>
                        <m:r>
                          <a:rPr lang="pt-BR" sz="2200">
                            <a:effectLst/>
                            <a:latin typeface="Cambria Math" panose="02040503050406030204" pitchFamily="18" charset="0"/>
                            <a:ea typeface="Calibri" panose="020F0502020204030204" pitchFamily="34" charset="0"/>
                          </a:rPr>
                          <m:t>∙</m:t>
                        </m:r>
                        <m:r>
                          <m:rPr>
                            <m:sty m:val="p"/>
                          </m:rPr>
                          <a:rPr lang="pt-BR" sz="2200">
                            <a:effectLst/>
                            <a:latin typeface="Cambria Math" panose="02040503050406030204" pitchFamily="18" charset="0"/>
                            <a:ea typeface="Calibri" panose="020F0502020204030204" pitchFamily="34" charset="0"/>
                          </a:rPr>
                          <m:t>m</m:t>
                        </m:r>
                      </m:num>
                      <m:den>
                        <m:r>
                          <m:rPr>
                            <m:sty m:val="p"/>
                          </m:rPr>
                          <a:rPr lang="pt-BR" sz="2200">
                            <a:effectLst/>
                            <a:latin typeface="Cambria Math" panose="02040503050406030204" pitchFamily="18" charset="0"/>
                            <a:ea typeface="Calibri" panose="020F0502020204030204" pitchFamily="34" charset="0"/>
                          </a:rPr>
                          <m:t>A</m:t>
                        </m:r>
                      </m:den>
                    </m:f>
                  </m:oMath>
                </a14:m>
                <a:r>
                  <a:rPr lang="pt-BR" sz="2200" dirty="0">
                    <a:effectLst/>
                    <a:latin typeface="Arial Narrow" panose="020B0606020202030204" pitchFamily="34" charset="0"/>
                    <a:ea typeface="Calibri" panose="020F0502020204030204" pitchFamily="34" charset="0"/>
                  </a:rPr>
                  <a:t>)</a:t>
                </a:r>
                <a:endParaRPr lang="pt-BR" sz="1000" dirty="0">
                  <a:effectLst/>
                  <a:latin typeface="Arial Narrow" panose="020B0606020202030204" pitchFamily="34" charset="0"/>
                  <a:ea typeface="Calibri" panose="020F0502020204030204" pitchFamily="34" charset="0"/>
                </a:endParaRPr>
              </a:p>
              <a:p>
                <a:pPr indent="228600" algn="just"/>
                <a:endParaRPr lang="pt-BR" sz="1000" dirty="0">
                  <a:effectLst/>
                  <a:latin typeface="Arial Narrow" panose="020B0606020202030204" pitchFamily="34" charset="0"/>
                  <a:ea typeface="Calibri" panose="020F0502020204030204" pitchFamily="34" charset="0"/>
                </a:endParaRPr>
              </a:p>
              <a:p>
                <a:pPr marL="457200" indent="-457200" algn="just">
                  <a:buAutoNum type="alphaUcParenBoth"/>
                </a:pPr>
                <a:r>
                  <a:rPr lang="pt-BR" sz="2200" dirty="0">
                    <a:effectLst/>
                    <a:latin typeface="Arial Narrow" panose="020B0606020202030204" pitchFamily="34" charset="0"/>
                    <a:ea typeface="Calibri" panose="020F0502020204030204" pitchFamily="34" charset="0"/>
                  </a:rPr>
                  <a:t>0,65 N.	</a:t>
                </a:r>
              </a:p>
              <a:p>
                <a:pPr marL="457200" indent="-457200" algn="just">
                  <a:buAutoNum type="alphaUcParenBoth"/>
                </a:pPr>
                <a:r>
                  <a:rPr lang="pt-BR" sz="2200" dirty="0">
                    <a:effectLst/>
                    <a:latin typeface="Arial Narrow" panose="020B0606020202030204" pitchFamily="34" charset="0"/>
                    <a:ea typeface="Calibri" panose="020F0502020204030204" pitchFamily="34" charset="0"/>
                  </a:rPr>
                  <a:t>0,50 N.	</a:t>
                </a:r>
              </a:p>
              <a:p>
                <a:pPr marL="457200" indent="-457200" algn="just">
                  <a:buAutoNum type="alphaUcParenBoth"/>
                </a:pPr>
                <a:r>
                  <a:rPr lang="pt-BR" sz="2200" dirty="0">
                    <a:effectLst/>
                    <a:latin typeface="Arial Narrow" panose="020B0606020202030204" pitchFamily="34" charset="0"/>
                    <a:ea typeface="Calibri" panose="020F0502020204030204" pitchFamily="34" charset="0"/>
                  </a:rPr>
                  <a:t>0,45 N.</a:t>
                </a:r>
              </a:p>
              <a:p>
                <a:pPr marL="457200" indent="-457200" algn="just">
                  <a:buAutoNum type="alphaUcParenBoth"/>
                </a:pPr>
                <a:r>
                  <a:rPr lang="pt-BR" sz="2200" dirty="0">
                    <a:effectLst/>
                    <a:latin typeface="Arial Narrow" panose="020B0606020202030204" pitchFamily="34" charset="0"/>
                    <a:ea typeface="Calibri" panose="020F0502020204030204" pitchFamily="34" charset="0"/>
                  </a:rPr>
                  <a:t>0,20 N.</a:t>
                </a:r>
              </a:p>
              <a:p>
                <a:pPr marL="457200" indent="-457200" algn="just">
                  <a:buAutoNum type="alphaUcParenBoth"/>
                </a:pPr>
                <a:r>
                  <a:rPr lang="pt-BR" sz="2200" dirty="0">
                    <a:effectLst/>
                    <a:latin typeface="Arial Narrow" panose="020B0606020202030204" pitchFamily="34" charset="0"/>
                    <a:ea typeface="Calibri" panose="020F0502020204030204" pitchFamily="34" charset="0"/>
                  </a:rPr>
                  <a:t>0,10 N.</a:t>
                </a:r>
              </a:p>
            </p:txBody>
          </p:sp>
        </mc:Choice>
        <mc:Fallback xmlns="">
          <p:sp>
            <p:nvSpPr>
              <p:cNvPr id="3" name="CaixaDeTexto 2">
                <a:extLst>
                  <a:ext uri="{FF2B5EF4-FFF2-40B4-BE49-F238E27FC236}">
                    <a16:creationId xmlns:a16="http://schemas.microsoft.com/office/drawing/2014/main" id="{523FB5F9-7529-7E1F-6E37-DC02740E57CE}"/>
                  </a:ext>
                </a:extLst>
              </p:cNvPr>
              <p:cNvSpPr txBox="1">
                <a:spLocks noRot="1" noChangeAspect="1" noMove="1" noResize="1" noEditPoints="1" noAdjustHandles="1" noChangeArrowheads="1" noChangeShapeType="1" noTextEdit="1"/>
              </p:cNvSpPr>
              <p:nvPr/>
            </p:nvSpPr>
            <p:spPr>
              <a:xfrm>
                <a:off x="71718" y="642156"/>
                <a:ext cx="5916706" cy="6145208"/>
              </a:xfrm>
              <a:prstGeom prst="rect">
                <a:avLst/>
              </a:prstGeom>
              <a:blipFill>
                <a:blip r:embed="rId3"/>
                <a:stretch>
                  <a:fillRect l="-1340" t="-496" r="-1340" b="-1190"/>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5" name="CaixaDeTexto 4">
                <a:extLst>
                  <a:ext uri="{FF2B5EF4-FFF2-40B4-BE49-F238E27FC236}">
                    <a16:creationId xmlns:a16="http://schemas.microsoft.com/office/drawing/2014/main" id="{8B3CFF9A-9997-8F50-0D99-FB5B4FC16C01}"/>
                  </a:ext>
                </a:extLst>
              </p:cNvPr>
              <p:cNvSpPr txBox="1"/>
              <p:nvPr/>
            </p:nvSpPr>
            <p:spPr>
              <a:xfrm>
                <a:off x="6320117" y="825544"/>
                <a:ext cx="5701553" cy="3477875"/>
              </a:xfrm>
              <a:prstGeom prst="rect">
                <a:avLst/>
              </a:prstGeom>
              <a:noFill/>
            </p:spPr>
            <p:txBody>
              <a:bodyPr wrap="square">
                <a:spAutoFit/>
              </a:bodyPr>
              <a:lstStyle/>
              <a:p>
                <a:pPr indent="228600" algn="just"/>
                <a:r>
                  <a:rPr lang="pt-BR" sz="2200" b="1" dirty="0">
                    <a:effectLst/>
                    <a:latin typeface="Arial Narrow" panose="020B0606020202030204" pitchFamily="34" charset="0"/>
                    <a:ea typeface="Calibri" panose="020F0502020204030204" pitchFamily="34" charset="0"/>
                  </a:rPr>
                  <a:t>Resolvendo: </a:t>
                </a:r>
                <a:r>
                  <a:rPr lang="pt-BR" sz="2200" dirty="0">
                    <a:effectLst/>
                    <a:latin typeface="Arial Narrow" panose="020B0606020202030204" pitchFamily="34" charset="0"/>
                    <a:ea typeface="Calibri" panose="020F0502020204030204" pitchFamily="34" charset="0"/>
                  </a:rPr>
                  <a:t>lembrando que </a:t>
                </a:r>
                <a14:m>
                  <m:oMath xmlns:m="http://schemas.openxmlformats.org/officeDocument/2006/math">
                    <m:r>
                      <a:rPr lang="pt-BR" sz="2200">
                        <a:effectLst/>
                        <a:latin typeface="Cambria Math" panose="02040503050406030204" pitchFamily="18" charset="0"/>
                        <a:ea typeface="Calibri" panose="020F0502020204030204" pitchFamily="34" charset="0"/>
                      </a:rPr>
                      <m:t>4</m:t>
                    </m:r>
                    <m:r>
                      <m:rPr>
                        <m:sty m:val="p"/>
                      </m:rPr>
                      <a:rPr lang="pt-BR" sz="2200">
                        <a:effectLst/>
                        <a:latin typeface="Cambria Math" panose="02040503050406030204" pitchFamily="18" charset="0"/>
                        <a:ea typeface="Calibri" panose="020F0502020204030204" pitchFamily="34" charset="0"/>
                      </a:rPr>
                      <m:t>μC</m:t>
                    </m:r>
                    <m:r>
                      <a:rPr lang="pt-BR" sz="2200">
                        <a:effectLst/>
                        <a:latin typeface="Cambria Math" panose="02040503050406030204" pitchFamily="18" charset="0"/>
                        <a:ea typeface="Calibri" panose="020F0502020204030204" pitchFamily="34" charset="0"/>
                      </a:rPr>
                      <m:t>=4∙</m:t>
                    </m:r>
                    <m:sSup>
                      <m:sSupPr>
                        <m:ctrlPr>
                          <a:rPr lang="pt-BR" sz="2200" i="1">
                            <a:effectLst/>
                            <a:latin typeface="Cambria Math" panose="02040503050406030204" pitchFamily="18" charset="0"/>
                            <a:ea typeface="Calibri" panose="020F0502020204030204" pitchFamily="34" charset="0"/>
                          </a:rPr>
                        </m:ctrlPr>
                      </m:sSupPr>
                      <m:e>
                        <m:r>
                          <a:rPr lang="pt-BR" sz="2200">
                            <a:effectLst/>
                            <a:latin typeface="Cambria Math" panose="02040503050406030204" pitchFamily="18" charset="0"/>
                            <a:ea typeface="Calibri" panose="020F0502020204030204" pitchFamily="34" charset="0"/>
                          </a:rPr>
                          <m:t>10</m:t>
                        </m:r>
                      </m:e>
                      <m:sup>
                        <m:r>
                          <a:rPr lang="pt-BR" sz="2200">
                            <a:effectLst/>
                            <a:latin typeface="Cambria Math" panose="02040503050406030204" pitchFamily="18" charset="0"/>
                            <a:ea typeface="Calibri" panose="020F0502020204030204" pitchFamily="34" charset="0"/>
                          </a:rPr>
                          <m:t>6</m:t>
                        </m:r>
                      </m:sup>
                    </m:sSup>
                    <m:r>
                      <m:rPr>
                        <m:sty m:val="p"/>
                      </m:rPr>
                      <a:rPr lang="pt-BR" sz="2200">
                        <a:effectLst/>
                        <a:latin typeface="Cambria Math" panose="02040503050406030204" pitchFamily="18" charset="0"/>
                        <a:ea typeface="Calibri" panose="020F0502020204030204" pitchFamily="34" charset="0"/>
                      </a:rPr>
                      <m:t>C</m:t>
                    </m:r>
                  </m:oMath>
                </a14:m>
                <a:r>
                  <a:rPr lang="pt-BR" sz="2200" dirty="0">
                    <a:effectLst/>
                    <a:latin typeface="Arial Narrow" panose="020B0606020202030204" pitchFamily="34" charset="0"/>
                    <a:ea typeface="Calibri" panose="020F0502020204030204" pitchFamily="34" charset="0"/>
                  </a:rPr>
                  <a:t> e, utilizando a fórmula</a:t>
                </a:r>
              </a:p>
              <a:p>
                <a:pPr/>
                <a14:m>
                  <m:oMathPara xmlns:m="http://schemas.openxmlformats.org/officeDocument/2006/math">
                    <m:oMathParaPr>
                      <m:jc m:val="centerGroup"/>
                    </m:oMathParaPr>
                    <m:oMath xmlns:m="http://schemas.openxmlformats.org/officeDocument/2006/math">
                      <m:sSub>
                        <m:sSubPr>
                          <m:ctrlPr>
                            <a:rPr lang="pt-BR" sz="2200" b="1" i="1" kern="12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200" b="1" i="1" kern="12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𝐅</m:t>
                          </m:r>
                        </m:e>
                        <m:sub>
                          <m:r>
                            <a:rPr lang="pt-BR" sz="2200" b="1" i="1" kern="12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𝐦</m:t>
                          </m:r>
                        </m:sub>
                      </m:sSub>
                      <m:r>
                        <a:rPr lang="pt-BR" sz="2200" b="1" kern="12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r>
                        <a:rPr lang="pt-BR" sz="2200" b="1" i="1" kern="12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𝐪</m:t>
                      </m:r>
                      <m:r>
                        <a:rPr lang="pt-BR" sz="2200" b="1" kern="120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t>∙</m:t>
                      </m:r>
                      <m:r>
                        <a:rPr lang="pt-BR" sz="2200" b="1" i="1" kern="120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t>𝐯</m:t>
                      </m:r>
                      <m:r>
                        <a:rPr lang="pt-BR" sz="2200" b="1" kern="120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t>∙</m:t>
                      </m:r>
                      <m:r>
                        <a:rPr lang="pt-BR" sz="2200" b="1" i="1" kern="120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t>𝐁</m:t>
                      </m:r>
                      <m:r>
                        <a:rPr lang="pt-BR" sz="2200" b="1" kern="120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t>∙</m:t>
                      </m:r>
                      <m:r>
                        <a:rPr lang="pt-BR" sz="2200" b="1" i="1" kern="120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t>𝐬𝐞𝐧</m:t>
                      </m:r>
                      <m:r>
                        <a:rPr lang="pt-BR" sz="2200" b="1" i="1" kern="120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t>𝛉</m:t>
                      </m:r>
                    </m:oMath>
                  </m:oMathPara>
                </a14:m>
                <a:endParaRPr lang="pt-BR" sz="2200" dirty="0">
                  <a:effectLst/>
                  <a:latin typeface="Arial Narrow" panose="020B0606020202030204" pitchFamily="34" charset="0"/>
                  <a:ea typeface="Calibri" panose="020F0502020204030204" pitchFamily="34" charset="0"/>
                </a:endParaRPr>
              </a:p>
              <a:p>
                <a:pPr indent="228600" algn="just"/>
                <a:r>
                  <a:rPr lang="pt-BR" sz="2200" dirty="0">
                    <a:effectLst/>
                    <a:latin typeface="Arial Narrow" panose="020B0606020202030204" pitchFamily="34" charset="0"/>
                    <a:ea typeface="Calibri" panose="020F0502020204030204" pitchFamily="34" charset="0"/>
                  </a:rPr>
                  <a:t>temos</a:t>
                </a:r>
              </a:p>
              <a:p>
                <a:pPr/>
                <a14:m>
                  <m:oMathPara xmlns:m="http://schemas.openxmlformats.org/officeDocument/2006/math">
                    <m:oMathParaPr>
                      <m:jc m:val="centerGroup"/>
                    </m:oMathParaPr>
                    <m:oMath xmlns:m="http://schemas.openxmlformats.org/officeDocument/2006/math">
                      <m:sSub>
                        <m:sSubPr>
                          <m:ctrlPr>
                            <a:rPr lang="pt-BR" sz="2200" i="1" kern="1200">
                              <a:effectLst/>
                              <a:latin typeface="Cambria Math" panose="02040503050406030204" pitchFamily="18" charset="0"/>
                              <a:ea typeface="Times New Roman" panose="02020603050405020304" pitchFamily="18" charset="0"/>
                              <a:cs typeface="Times New Roman" panose="02020603050405020304" pitchFamily="18" charset="0"/>
                            </a:rPr>
                          </m:ctrlPr>
                        </m:sSubPr>
                        <m:e>
                          <m:r>
                            <m:rPr>
                              <m:sty m:val="p"/>
                            </m:rPr>
                            <a:rPr lang="pt-BR" sz="2200" kern="1200">
                              <a:effectLst/>
                              <a:latin typeface="Cambria Math" panose="02040503050406030204" pitchFamily="18" charset="0"/>
                              <a:ea typeface="Calibri" panose="020F0502020204030204" pitchFamily="34" charset="0"/>
                              <a:cs typeface="Times New Roman" panose="02020603050405020304" pitchFamily="18" charset="0"/>
                            </a:rPr>
                            <m:t>F</m:t>
                          </m:r>
                        </m:e>
                        <m:sub>
                          <m:r>
                            <m:rPr>
                              <m:sty m:val="p"/>
                            </m:rPr>
                            <a:rPr lang="pt-BR" sz="2200" kern="1200">
                              <a:effectLst/>
                              <a:latin typeface="Cambria Math" panose="02040503050406030204" pitchFamily="18" charset="0"/>
                              <a:ea typeface="Calibri" panose="020F0502020204030204" pitchFamily="34" charset="0"/>
                              <a:cs typeface="Times New Roman" panose="02020603050405020304" pitchFamily="18" charset="0"/>
                            </a:rPr>
                            <m:t>m</m:t>
                          </m:r>
                        </m:sub>
                      </m:sSub>
                      <m:r>
                        <a:rPr lang="pt-BR" sz="2200" kern="1200">
                          <a:effectLst/>
                          <a:latin typeface="Cambria Math" panose="02040503050406030204" pitchFamily="18" charset="0"/>
                          <a:ea typeface="Calibri" panose="020F0502020204030204" pitchFamily="34" charset="0"/>
                          <a:cs typeface="Times New Roman" panose="02020603050405020304" pitchFamily="18" charset="0"/>
                        </a:rPr>
                        <m:t>=</m:t>
                      </m:r>
                      <m:r>
                        <a:rPr lang="pt-BR" sz="2200">
                          <a:effectLst/>
                          <a:latin typeface="Cambria Math" panose="02040503050406030204" pitchFamily="18" charset="0"/>
                          <a:ea typeface="Calibri" panose="020F0502020204030204" pitchFamily="34" charset="0"/>
                        </a:rPr>
                        <m:t>4∙</m:t>
                      </m:r>
                      <m:sSup>
                        <m:sSupPr>
                          <m:ctrlPr>
                            <a:rPr lang="pt-BR" sz="2200" i="1">
                              <a:effectLst/>
                              <a:latin typeface="Cambria Math" panose="02040503050406030204" pitchFamily="18" charset="0"/>
                              <a:ea typeface="Calibri" panose="020F0502020204030204" pitchFamily="34" charset="0"/>
                            </a:rPr>
                          </m:ctrlPr>
                        </m:sSupPr>
                        <m:e>
                          <m:r>
                            <a:rPr lang="pt-BR" sz="2200">
                              <a:effectLst/>
                              <a:latin typeface="Cambria Math" panose="02040503050406030204" pitchFamily="18" charset="0"/>
                              <a:ea typeface="Calibri" panose="020F0502020204030204" pitchFamily="34" charset="0"/>
                            </a:rPr>
                            <m:t>10</m:t>
                          </m:r>
                        </m:e>
                        <m:sup>
                          <m:r>
                            <a:rPr lang="pt-BR" sz="2200" i="1">
                              <a:effectLst/>
                              <a:latin typeface="Cambria Math" panose="02040503050406030204" pitchFamily="18" charset="0"/>
                              <a:ea typeface="Calibri" panose="020F0502020204030204" pitchFamily="34" charset="0"/>
                            </a:rPr>
                            <m:t>−6</m:t>
                          </m:r>
                        </m:sup>
                      </m:sSup>
                      <m:r>
                        <a:rPr lang="pt-BR" sz="2200" kern="1200">
                          <a:effectLst/>
                          <a:latin typeface="Cambria Math" panose="02040503050406030204" pitchFamily="18" charset="0"/>
                          <a:ea typeface="Cambria Math" panose="02040503050406030204" pitchFamily="18" charset="0"/>
                          <a:cs typeface="Times New Roman" panose="02020603050405020304" pitchFamily="18" charset="0"/>
                        </a:rPr>
                        <m:t>∙200∙</m:t>
                      </m:r>
                      <m:r>
                        <a:rPr lang="pt-BR" sz="2200">
                          <a:effectLst/>
                          <a:latin typeface="Cambria Math" panose="02040503050406030204" pitchFamily="18" charset="0"/>
                          <a:ea typeface="Calibri" panose="020F0502020204030204" pitchFamily="34" charset="0"/>
                        </a:rPr>
                        <m:t>2,5∙</m:t>
                      </m:r>
                      <m:sSup>
                        <m:sSupPr>
                          <m:ctrlPr>
                            <a:rPr lang="pt-BR" sz="2200" i="1">
                              <a:effectLst/>
                              <a:latin typeface="Cambria Math" panose="02040503050406030204" pitchFamily="18" charset="0"/>
                              <a:ea typeface="Calibri" panose="020F0502020204030204" pitchFamily="34" charset="0"/>
                            </a:rPr>
                          </m:ctrlPr>
                        </m:sSupPr>
                        <m:e>
                          <m:r>
                            <a:rPr lang="pt-BR" sz="2200">
                              <a:effectLst/>
                              <a:latin typeface="Cambria Math" panose="02040503050406030204" pitchFamily="18" charset="0"/>
                              <a:ea typeface="Calibri" panose="020F0502020204030204" pitchFamily="34" charset="0"/>
                            </a:rPr>
                            <m:t>10</m:t>
                          </m:r>
                        </m:e>
                        <m:sup>
                          <m:r>
                            <a:rPr lang="pt-BR" sz="2200" i="1">
                              <a:effectLst/>
                              <a:latin typeface="Cambria Math" panose="02040503050406030204" pitchFamily="18" charset="0"/>
                              <a:ea typeface="Calibri" panose="020F0502020204030204" pitchFamily="34" charset="0"/>
                            </a:rPr>
                            <m:t>2</m:t>
                          </m:r>
                        </m:sup>
                      </m:sSup>
                      <m:r>
                        <a:rPr lang="pt-BR" sz="2200" kern="1200">
                          <a:effectLst/>
                          <a:latin typeface="Cambria Math" panose="02040503050406030204" pitchFamily="18" charset="0"/>
                          <a:ea typeface="Cambria Math" panose="02040503050406030204" pitchFamily="18" charset="0"/>
                          <a:cs typeface="Times New Roman" panose="02020603050405020304" pitchFamily="18" charset="0"/>
                        </a:rPr>
                        <m:t>∙0,5</m:t>
                      </m:r>
                    </m:oMath>
                  </m:oMathPara>
                </a14:m>
                <a:endParaRPr lang="pt-BR" sz="2200" dirty="0">
                  <a:effectLst/>
                  <a:latin typeface="Arial Narrow" panose="020B0606020202030204" pitchFamily="34" charset="0"/>
                  <a:ea typeface="Calibri" panose="020F0502020204030204" pitchFamily="34" charset="0"/>
                </a:endParaRPr>
              </a:p>
              <a:p>
                <a:pPr indent="228600" algn="just"/>
                <a14:m>
                  <m:oMathPara xmlns:m="http://schemas.openxmlformats.org/officeDocument/2006/math">
                    <m:oMathParaPr>
                      <m:jc m:val="centerGroup"/>
                    </m:oMathParaPr>
                    <m:oMath xmlns:m="http://schemas.openxmlformats.org/officeDocument/2006/math">
                      <m:sSub>
                        <m:sSubPr>
                          <m:ctrlPr>
                            <a:rPr lang="pt-BR" sz="2200" i="1" kern="1200">
                              <a:effectLst/>
                              <a:latin typeface="Cambria Math" panose="02040503050406030204" pitchFamily="18" charset="0"/>
                              <a:ea typeface="Times New Roman" panose="02020603050405020304" pitchFamily="18" charset="0"/>
                              <a:cs typeface="Times New Roman" panose="02020603050405020304" pitchFamily="18" charset="0"/>
                            </a:rPr>
                          </m:ctrlPr>
                        </m:sSubPr>
                        <m:e>
                          <m:r>
                            <m:rPr>
                              <m:sty m:val="p"/>
                            </m:rPr>
                            <a:rPr lang="pt-BR" sz="2200" kern="1200">
                              <a:effectLst/>
                              <a:latin typeface="Cambria Math" panose="02040503050406030204" pitchFamily="18" charset="0"/>
                              <a:ea typeface="Calibri" panose="020F0502020204030204" pitchFamily="34" charset="0"/>
                              <a:cs typeface="Times New Roman" panose="02020603050405020304" pitchFamily="18" charset="0"/>
                            </a:rPr>
                            <m:t>F</m:t>
                          </m:r>
                        </m:e>
                        <m:sub>
                          <m:r>
                            <m:rPr>
                              <m:sty m:val="p"/>
                            </m:rPr>
                            <a:rPr lang="pt-BR" sz="2200" kern="1200">
                              <a:effectLst/>
                              <a:latin typeface="Cambria Math" panose="02040503050406030204" pitchFamily="18" charset="0"/>
                              <a:ea typeface="Calibri" panose="020F0502020204030204" pitchFamily="34" charset="0"/>
                              <a:cs typeface="Times New Roman" panose="02020603050405020304" pitchFamily="18" charset="0"/>
                            </a:rPr>
                            <m:t>m</m:t>
                          </m:r>
                        </m:sub>
                      </m:sSub>
                      <m:r>
                        <a:rPr lang="pt-BR" sz="2200" kern="1200">
                          <a:effectLst/>
                          <a:latin typeface="Cambria Math" panose="02040503050406030204" pitchFamily="18" charset="0"/>
                          <a:ea typeface="Calibri" panose="020F0502020204030204" pitchFamily="34" charset="0"/>
                          <a:cs typeface="Times New Roman" panose="02020603050405020304" pitchFamily="18" charset="0"/>
                        </a:rPr>
                        <m:t>=</m:t>
                      </m:r>
                      <m:r>
                        <a:rPr lang="pt-BR" sz="2200">
                          <a:effectLst/>
                          <a:latin typeface="Cambria Math" panose="02040503050406030204" pitchFamily="18" charset="0"/>
                          <a:ea typeface="Calibri" panose="020F0502020204030204" pitchFamily="34" charset="0"/>
                        </a:rPr>
                        <m:t>10∙</m:t>
                      </m:r>
                      <m:sSup>
                        <m:sSupPr>
                          <m:ctrlPr>
                            <a:rPr lang="pt-BR" sz="2200" i="1">
                              <a:effectLst/>
                              <a:latin typeface="Cambria Math" panose="02040503050406030204" pitchFamily="18" charset="0"/>
                              <a:ea typeface="Calibri" panose="020F0502020204030204" pitchFamily="34" charset="0"/>
                            </a:rPr>
                          </m:ctrlPr>
                        </m:sSupPr>
                        <m:e>
                          <m:r>
                            <a:rPr lang="pt-BR" sz="2200">
                              <a:effectLst/>
                              <a:latin typeface="Cambria Math" panose="02040503050406030204" pitchFamily="18" charset="0"/>
                              <a:ea typeface="Calibri" panose="020F0502020204030204" pitchFamily="34" charset="0"/>
                            </a:rPr>
                            <m:t>10</m:t>
                          </m:r>
                        </m:e>
                        <m:sup>
                          <m:r>
                            <a:rPr lang="pt-BR" sz="2200" i="1">
                              <a:effectLst/>
                              <a:latin typeface="Cambria Math" panose="02040503050406030204" pitchFamily="18" charset="0"/>
                              <a:ea typeface="Calibri" panose="020F0502020204030204" pitchFamily="34" charset="0"/>
                            </a:rPr>
                            <m:t>−6</m:t>
                          </m:r>
                        </m:sup>
                      </m:sSup>
                      <m:r>
                        <a:rPr lang="pt-BR" sz="2200" kern="1200">
                          <a:effectLst/>
                          <a:latin typeface="Cambria Math" panose="02040503050406030204" pitchFamily="18" charset="0"/>
                          <a:ea typeface="Cambria Math" panose="02040503050406030204" pitchFamily="18" charset="0"/>
                          <a:cs typeface="Times New Roman" panose="02020603050405020304" pitchFamily="18" charset="0"/>
                        </a:rPr>
                        <m:t>∙100</m:t>
                      </m:r>
                      <m:r>
                        <a:rPr lang="pt-BR" sz="2200">
                          <a:effectLst/>
                          <a:latin typeface="Cambria Math" panose="02040503050406030204" pitchFamily="18" charset="0"/>
                          <a:ea typeface="Calibri" panose="020F0502020204030204" pitchFamily="34" charset="0"/>
                        </a:rPr>
                        <m:t>∙</m:t>
                      </m:r>
                      <m:sSup>
                        <m:sSupPr>
                          <m:ctrlPr>
                            <a:rPr lang="pt-BR" sz="2200" i="1">
                              <a:effectLst/>
                              <a:latin typeface="Cambria Math" panose="02040503050406030204" pitchFamily="18" charset="0"/>
                              <a:ea typeface="Calibri" panose="020F0502020204030204" pitchFamily="34" charset="0"/>
                            </a:rPr>
                          </m:ctrlPr>
                        </m:sSupPr>
                        <m:e>
                          <m:r>
                            <a:rPr lang="pt-BR" sz="2200">
                              <a:effectLst/>
                              <a:latin typeface="Cambria Math" panose="02040503050406030204" pitchFamily="18" charset="0"/>
                              <a:ea typeface="Calibri" panose="020F0502020204030204" pitchFamily="34" charset="0"/>
                            </a:rPr>
                            <m:t>10</m:t>
                          </m:r>
                        </m:e>
                        <m:sup>
                          <m:r>
                            <a:rPr lang="pt-BR" sz="2200" i="1">
                              <a:effectLst/>
                              <a:latin typeface="Cambria Math" panose="02040503050406030204" pitchFamily="18" charset="0"/>
                              <a:ea typeface="Calibri" panose="020F0502020204030204" pitchFamily="34" charset="0"/>
                            </a:rPr>
                            <m:t>2</m:t>
                          </m:r>
                        </m:sup>
                      </m:sSup>
                    </m:oMath>
                  </m:oMathPara>
                </a14:m>
                <a:endParaRPr lang="pt-BR" sz="2200" dirty="0">
                  <a:effectLst/>
                  <a:latin typeface="Arial Narrow" panose="020B0606020202030204" pitchFamily="34" charset="0"/>
                  <a:ea typeface="Calibri" panose="020F0502020204030204" pitchFamily="34" charset="0"/>
                </a:endParaRPr>
              </a:p>
              <a:p>
                <a:pPr indent="228600" algn="just"/>
                <a14:m>
                  <m:oMathPara xmlns:m="http://schemas.openxmlformats.org/officeDocument/2006/math">
                    <m:oMathParaPr>
                      <m:jc m:val="centerGroup"/>
                    </m:oMathParaPr>
                    <m:oMath xmlns:m="http://schemas.openxmlformats.org/officeDocument/2006/math">
                      <m:sSub>
                        <m:sSubPr>
                          <m:ctrlPr>
                            <a:rPr lang="pt-BR" sz="2200" i="1" kern="1200">
                              <a:effectLst/>
                              <a:latin typeface="Cambria Math" panose="02040503050406030204" pitchFamily="18" charset="0"/>
                              <a:ea typeface="Times New Roman" panose="02020603050405020304" pitchFamily="18" charset="0"/>
                              <a:cs typeface="Times New Roman" panose="02020603050405020304" pitchFamily="18" charset="0"/>
                            </a:rPr>
                          </m:ctrlPr>
                        </m:sSubPr>
                        <m:e>
                          <m:r>
                            <m:rPr>
                              <m:sty m:val="p"/>
                            </m:rPr>
                            <a:rPr lang="pt-BR" sz="2200" kern="1200">
                              <a:effectLst/>
                              <a:latin typeface="Cambria Math" panose="02040503050406030204" pitchFamily="18" charset="0"/>
                              <a:ea typeface="Calibri" panose="020F0502020204030204" pitchFamily="34" charset="0"/>
                              <a:cs typeface="Times New Roman" panose="02020603050405020304" pitchFamily="18" charset="0"/>
                            </a:rPr>
                            <m:t>F</m:t>
                          </m:r>
                        </m:e>
                        <m:sub>
                          <m:r>
                            <m:rPr>
                              <m:sty m:val="p"/>
                            </m:rPr>
                            <a:rPr lang="pt-BR" sz="2200" kern="1200">
                              <a:effectLst/>
                              <a:latin typeface="Cambria Math" panose="02040503050406030204" pitchFamily="18" charset="0"/>
                              <a:ea typeface="Calibri" panose="020F0502020204030204" pitchFamily="34" charset="0"/>
                              <a:cs typeface="Times New Roman" panose="02020603050405020304" pitchFamily="18" charset="0"/>
                            </a:rPr>
                            <m:t>m</m:t>
                          </m:r>
                        </m:sub>
                      </m:sSub>
                      <m:r>
                        <a:rPr lang="pt-BR" sz="2200" kern="1200">
                          <a:effectLst/>
                          <a:latin typeface="Cambria Math" panose="02040503050406030204" pitchFamily="18" charset="0"/>
                          <a:ea typeface="Calibri" panose="020F0502020204030204" pitchFamily="34" charset="0"/>
                          <a:cs typeface="Times New Roman" panose="02020603050405020304" pitchFamily="18" charset="0"/>
                        </a:rPr>
                        <m:t>=</m:t>
                      </m:r>
                      <m:sSup>
                        <m:sSupPr>
                          <m:ctrlPr>
                            <a:rPr lang="pt-BR" sz="2200" i="1">
                              <a:effectLst/>
                              <a:latin typeface="Cambria Math" panose="02040503050406030204" pitchFamily="18" charset="0"/>
                              <a:ea typeface="Calibri" panose="020F0502020204030204" pitchFamily="34" charset="0"/>
                            </a:rPr>
                          </m:ctrlPr>
                        </m:sSupPr>
                        <m:e>
                          <m:r>
                            <a:rPr lang="pt-BR" sz="2200">
                              <a:effectLst/>
                              <a:latin typeface="Cambria Math" panose="02040503050406030204" pitchFamily="18" charset="0"/>
                              <a:ea typeface="Calibri" panose="020F0502020204030204" pitchFamily="34" charset="0"/>
                            </a:rPr>
                            <m:t>10</m:t>
                          </m:r>
                        </m:e>
                        <m:sup>
                          <m:r>
                            <a:rPr lang="pt-BR" sz="2200" i="1">
                              <a:effectLst/>
                              <a:latin typeface="Cambria Math" panose="02040503050406030204" pitchFamily="18" charset="0"/>
                              <a:ea typeface="Calibri" panose="020F0502020204030204" pitchFamily="34" charset="0"/>
                            </a:rPr>
                            <m:t>−6+1+2+2</m:t>
                          </m:r>
                        </m:sup>
                      </m:sSup>
                    </m:oMath>
                  </m:oMathPara>
                </a14:m>
                <a:endParaRPr lang="pt-BR" sz="2200" dirty="0">
                  <a:effectLst/>
                  <a:latin typeface="Arial Narrow" panose="020B0606020202030204" pitchFamily="34" charset="0"/>
                  <a:ea typeface="Calibri" panose="020F0502020204030204" pitchFamily="34" charset="0"/>
                </a:endParaRPr>
              </a:p>
              <a:p>
                <a:pPr indent="228600" algn="just"/>
                <a14:m>
                  <m:oMathPara xmlns:m="http://schemas.openxmlformats.org/officeDocument/2006/math">
                    <m:oMathParaPr>
                      <m:jc m:val="centerGroup"/>
                    </m:oMathParaPr>
                    <m:oMath xmlns:m="http://schemas.openxmlformats.org/officeDocument/2006/math">
                      <m:sSub>
                        <m:sSubPr>
                          <m:ctrlPr>
                            <a:rPr lang="pt-BR" sz="2200" i="1" kern="1200">
                              <a:effectLst/>
                              <a:latin typeface="Cambria Math" panose="02040503050406030204" pitchFamily="18" charset="0"/>
                              <a:ea typeface="Times New Roman" panose="02020603050405020304" pitchFamily="18" charset="0"/>
                              <a:cs typeface="Times New Roman" panose="02020603050405020304" pitchFamily="18" charset="0"/>
                            </a:rPr>
                          </m:ctrlPr>
                        </m:sSubPr>
                        <m:e>
                          <m:r>
                            <m:rPr>
                              <m:sty m:val="p"/>
                            </m:rPr>
                            <a:rPr lang="pt-BR" sz="2200" kern="1200">
                              <a:effectLst/>
                              <a:latin typeface="Cambria Math" panose="02040503050406030204" pitchFamily="18" charset="0"/>
                              <a:ea typeface="Calibri" panose="020F0502020204030204" pitchFamily="34" charset="0"/>
                              <a:cs typeface="Times New Roman" panose="02020603050405020304" pitchFamily="18" charset="0"/>
                            </a:rPr>
                            <m:t>F</m:t>
                          </m:r>
                        </m:e>
                        <m:sub>
                          <m:r>
                            <m:rPr>
                              <m:sty m:val="p"/>
                            </m:rPr>
                            <a:rPr lang="pt-BR" sz="2200" kern="1200">
                              <a:effectLst/>
                              <a:latin typeface="Cambria Math" panose="02040503050406030204" pitchFamily="18" charset="0"/>
                              <a:ea typeface="Calibri" panose="020F0502020204030204" pitchFamily="34" charset="0"/>
                              <a:cs typeface="Times New Roman" panose="02020603050405020304" pitchFamily="18" charset="0"/>
                            </a:rPr>
                            <m:t>m</m:t>
                          </m:r>
                        </m:sub>
                      </m:sSub>
                      <m:r>
                        <a:rPr lang="pt-BR" sz="2200" kern="1200">
                          <a:effectLst/>
                          <a:latin typeface="Cambria Math" panose="02040503050406030204" pitchFamily="18" charset="0"/>
                          <a:ea typeface="Calibri" panose="020F0502020204030204" pitchFamily="34" charset="0"/>
                          <a:cs typeface="Times New Roman" panose="02020603050405020304" pitchFamily="18" charset="0"/>
                        </a:rPr>
                        <m:t>=</m:t>
                      </m:r>
                      <m:sSup>
                        <m:sSupPr>
                          <m:ctrlPr>
                            <a:rPr lang="pt-BR" sz="2200" i="1">
                              <a:effectLst/>
                              <a:latin typeface="Cambria Math" panose="02040503050406030204" pitchFamily="18" charset="0"/>
                              <a:ea typeface="Calibri" panose="020F0502020204030204" pitchFamily="34" charset="0"/>
                            </a:rPr>
                          </m:ctrlPr>
                        </m:sSupPr>
                        <m:e>
                          <m:r>
                            <a:rPr lang="pt-BR" sz="2200">
                              <a:effectLst/>
                              <a:latin typeface="Cambria Math" panose="02040503050406030204" pitchFamily="18" charset="0"/>
                              <a:ea typeface="Calibri" panose="020F0502020204030204" pitchFamily="34" charset="0"/>
                            </a:rPr>
                            <m:t>10</m:t>
                          </m:r>
                        </m:e>
                        <m:sup>
                          <m:r>
                            <a:rPr lang="pt-BR" sz="2200" i="1">
                              <a:effectLst/>
                              <a:latin typeface="Cambria Math" panose="02040503050406030204" pitchFamily="18" charset="0"/>
                              <a:ea typeface="Calibri" panose="020F0502020204030204" pitchFamily="34" charset="0"/>
                            </a:rPr>
                            <m:t>−</m:t>
                          </m:r>
                          <m:r>
                            <a:rPr lang="pt-BR" sz="2200">
                              <a:effectLst/>
                              <a:latin typeface="Cambria Math" panose="02040503050406030204" pitchFamily="18" charset="0"/>
                              <a:ea typeface="Calibri" panose="020F0502020204030204" pitchFamily="34" charset="0"/>
                            </a:rPr>
                            <m:t>1</m:t>
                          </m:r>
                        </m:sup>
                      </m:sSup>
                      <m:r>
                        <m:rPr>
                          <m:sty m:val="p"/>
                        </m:rPr>
                        <a:rPr lang="pt-BR" sz="2200">
                          <a:effectLst/>
                          <a:latin typeface="Cambria Math" panose="02040503050406030204" pitchFamily="18" charset="0"/>
                          <a:ea typeface="Calibri" panose="020F0502020204030204" pitchFamily="34" charset="0"/>
                        </a:rPr>
                        <m:t>N</m:t>
                      </m:r>
                    </m:oMath>
                  </m:oMathPara>
                </a14:m>
                <a:endParaRPr lang="pt-BR" sz="2200" dirty="0">
                  <a:effectLst/>
                  <a:latin typeface="Arial Narrow" panose="020B0606020202030204" pitchFamily="34" charset="0"/>
                  <a:ea typeface="Calibri" panose="020F0502020204030204" pitchFamily="34" charset="0"/>
                </a:endParaRPr>
              </a:p>
              <a:p>
                <a:pPr indent="228600" algn="just"/>
                <a14:m>
                  <m:oMathPara xmlns:m="http://schemas.openxmlformats.org/officeDocument/2006/math">
                    <m:oMathParaPr>
                      <m:jc m:val="centerGroup"/>
                    </m:oMathParaPr>
                    <m:oMath xmlns:m="http://schemas.openxmlformats.org/officeDocument/2006/math">
                      <m:sSub>
                        <m:sSubPr>
                          <m:ctrlPr>
                            <a:rPr lang="pt-BR" sz="2200" i="1" kern="1200">
                              <a:effectLst/>
                              <a:latin typeface="Cambria Math" panose="02040503050406030204" pitchFamily="18" charset="0"/>
                              <a:ea typeface="Times New Roman" panose="02020603050405020304" pitchFamily="18" charset="0"/>
                              <a:cs typeface="Times New Roman" panose="02020603050405020304" pitchFamily="18" charset="0"/>
                            </a:rPr>
                          </m:ctrlPr>
                        </m:sSubPr>
                        <m:e>
                          <m:r>
                            <m:rPr>
                              <m:sty m:val="p"/>
                            </m:rPr>
                            <a:rPr lang="pt-BR" sz="2200" kern="1200">
                              <a:effectLst/>
                              <a:latin typeface="Cambria Math" panose="02040503050406030204" pitchFamily="18" charset="0"/>
                              <a:ea typeface="Calibri" panose="020F0502020204030204" pitchFamily="34" charset="0"/>
                              <a:cs typeface="Times New Roman" panose="02020603050405020304" pitchFamily="18" charset="0"/>
                            </a:rPr>
                            <m:t>F</m:t>
                          </m:r>
                        </m:e>
                        <m:sub>
                          <m:r>
                            <m:rPr>
                              <m:sty m:val="p"/>
                            </m:rPr>
                            <a:rPr lang="pt-BR" sz="2200" kern="1200">
                              <a:effectLst/>
                              <a:latin typeface="Cambria Math" panose="02040503050406030204" pitchFamily="18" charset="0"/>
                              <a:ea typeface="Calibri" panose="020F0502020204030204" pitchFamily="34" charset="0"/>
                              <a:cs typeface="Times New Roman" panose="02020603050405020304" pitchFamily="18" charset="0"/>
                            </a:rPr>
                            <m:t>m</m:t>
                          </m:r>
                        </m:sub>
                      </m:sSub>
                      <m:r>
                        <a:rPr lang="pt-BR" sz="2200" kern="1200">
                          <a:effectLst/>
                          <a:latin typeface="Cambria Math" panose="02040503050406030204" pitchFamily="18" charset="0"/>
                          <a:ea typeface="Calibri" panose="020F0502020204030204" pitchFamily="34" charset="0"/>
                          <a:cs typeface="Times New Roman" panose="02020603050405020304" pitchFamily="18" charset="0"/>
                        </a:rPr>
                        <m:t>=</m:t>
                      </m:r>
                      <m:r>
                        <a:rPr lang="pt-BR" sz="2200" i="1">
                          <a:effectLst/>
                          <a:latin typeface="Cambria Math" panose="02040503050406030204" pitchFamily="18" charset="0"/>
                          <a:ea typeface="Calibri" panose="020F0502020204030204" pitchFamily="34" charset="0"/>
                        </a:rPr>
                        <m:t>0,10</m:t>
                      </m:r>
                      <m:r>
                        <m:rPr>
                          <m:sty m:val="p"/>
                        </m:rPr>
                        <a:rPr lang="pt-BR" sz="2200">
                          <a:effectLst/>
                          <a:latin typeface="Cambria Math" panose="02040503050406030204" pitchFamily="18" charset="0"/>
                          <a:ea typeface="Calibri" panose="020F0502020204030204" pitchFamily="34" charset="0"/>
                        </a:rPr>
                        <m:t>N</m:t>
                      </m:r>
                    </m:oMath>
                  </m:oMathPara>
                </a14:m>
                <a:endParaRPr lang="pt-BR" sz="2200" dirty="0">
                  <a:effectLst/>
                  <a:latin typeface="Arial Narrow" panose="020B0606020202030204" pitchFamily="34" charset="0"/>
                  <a:ea typeface="Calibri" panose="020F0502020204030204" pitchFamily="34" charset="0"/>
                </a:endParaRPr>
              </a:p>
              <a:p>
                <a:pPr indent="228600" algn="r"/>
                <a:r>
                  <a:rPr lang="pt-BR" sz="2200" b="1" dirty="0">
                    <a:effectLst/>
                    <a:latin typeface="Arial Narrow" panose="020B0606020202030204" pitchFamily="34" charset="0"/>
                    <a:ea typeface="Calibri" panose="020F0502020204030204" pitchFamily="34" charset="0"/>
                  </a:rPr>
                  <a:t>Gabarito: E</a:t>
                </a:r>
                <a:endParaRPr lang="pt-BR" sz="2200" dirty="0">
                  <a:effectLst/>
                  <a:latin typeface="Arial Narrow" panose="020B0606020202030204" pitchFamily="34" charset="0"/>
                  <a:ea typeface="Calibri" panose="020F0502020204030204" pitchFamily="34" charset="0"/>
                </a:endParaRPr>
              </a:p>
            </p:txBody>
          </p:sp>
        </mc:Choice>
        <mc:Fallback xmlns="">
          <p:sp>
            <p:nvSpPr>
              <p:cNvPr id="5" name="CaixaDeTexto 4">
                <a:extLst>
                  <a:ext uri="{FF2B5EF4-FFF2-40B4-BE49-F238E27FC236}">
                    <a16:creationId xmlns:a16="http://schemas.microsoft.com/office/drawing/2014/main" id="{8B3CFF9A-9997-8F50-0D99-FB5B4FC16C01}"/>
                  </a:ext>
                </a:extLst>
              </p:cNvPr>
              <p:cNvSpPr txBox="1">
                <a:spLocks noRot="1" noChangeAspect="1" noMove="1" noResize="1" noEditPoints="1" noAdjustHandles="1" noChangeArrowheads="1" noChangeShapeType="1" noTextEdit="1"/>
              </p:cNvSpPr>
              <p:nvPr/>
            </p:nvSpPr>
            <p:spPr>
              <a:xfrm>
                <a:off x="6320117" y="825544"/>
                <a:ext cx="5701553" cy="3477875"/>
              </a:xfrm>
              <a:prstGeom prst="rect">
                <a:avLst/>
              </a:prstGeom>
              <a:blipFill>
                <a:blip r:embed="rId4"/>
                <a:stretch>
                  <a:fillRect l="-1390" t="-1051" r="-1390" b="-2627"/>
                </a:stretch>
              </a:blipFill>
            </p:spPr>
            <p:txBody>
              <a:bodyPr/>
              <a:lstStyle/>
              <a:p>
                <a:r>
                  <a:rPr lang="pt-BR">
                    <a:noFill/>
                  </a:rPr>
                  <a:t> </a:t>
                </a:r>
              </a:p>
            </p:txBody>
          </p:sp>
        </mc:Fallback>
      </mc:AlternateContent>
      <p:sp>
        <p:nvSpPr>
          <p:cNvPr id="6" name="Retângulo: Cantos Arredondados 5">
            <a:extLst>
              <a:ext uri="{FF2B5EF4-FFF2-40B4-BE49-F238E27FC236}">
                <a16:creationId xmlns:a16="http://schemas.microsoft.com/office/drawing/2014/main" id="{AFAA6455-76EA-6095-1CFB-37E664ACC4CA}"/>
              </a:ext>
            </a:extLst>
          </p:cNvPr>
          <p:cNvSpPr/>
          <p:nvPr/>
        </p:nvSpPr>
        <p:spPr>
          <a:xfrm>
            <a:off x="6239219" y="4374776"/>
            <a:ext cx="5862919" cy="2341293"/>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pt-BR"/>
          </a:p>
        </p:txBody>
      </p:sp>
      <p:sp>
        <p:nvSpPr>
          <p:cNvPr id="7" name="Smiley 6">
            <a:extLst>
              <a:ext uri="{FF2B5EF4-FFF2-40B4-BE49-F238E27FC236}">
                <a16:creationId xmlns:a16="http://schemas.microsoft.com/office/drawing/2014/main" id="{DF9BA989-89CA-5F22-8CA2-FCDBE8B9B54C}"/>
              </a:ext>
            </a:extLst>
          </p:cNvPr>
          <p:cNvSpPr/>
          <p:nvPr/>
        </p:nvSpPr>
        <p:spPr>
          <a:xfrm>
            <a:off x="6320117" y="4463824"/>
            <a:ext cx="504825" cy="495300"/>
          </a:xfrm>
          <a:prstGeom prst="smileyFac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395627536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FDCA00-34A3-CE6A-3DCE-F688EFAC2887}"/>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1AF0ADF3-3ABD-559C-56C4-8676E9CE422D}"/>
                  </a:ext>
                </a:extLst>
              </p:cNvPr>
              <p:cNvSpPr txBox="1"/>
              <p:nvPr/>
            </p:nvSpPr>
            <p:spPr>
              <a:xfrm>
                <a:off x="179294" y="582723"/>
                <a:ext cx="5916706" cy="1785104"/>
              </a:xfrm>
              <a:prstGeom prst="rect">
                <a:avLst/>
              </a:prstGeom>
              <a:noFill/>
            </p:spPr>
            <p:txBody>
              <a:bodyPr wrap="square">
                <a:spAutoFit/>
              </a:bodyPr>
              <a:lstStyle/>
              <a:p>
                <a:pPr indent="228600" algn="just"/>
                <a:r>
                  <a:rPr lang="pt-BR" sz="2200" dirty="0">
                    <a:effectLst/>
                    <a:latin typeface="Arial Narrow" panose="020B0606020202030204" pitchFamily="34" charset="0"/>
                    <a:ea typeface="Calibri" panose="020F0502020204030204" pitchFamily="34" charset="0"/>
                  </a:rPr>
                  <a:t>Existem alguns casos particulares para a força magnética sobre cargas elétricas. </a:t>
                </a:r>
              </a:p>
              <a:p>
                <a:pPr indent="228600" algn="just"/>
                <a:r>
                  <a:rPr lang="pt-BR" sz="2200" dirty="0">
                    <a:effectLst/>
                    <a:latin typeface="Arial Narrow" panose="020B0606020202030204" pitchFamily="34" charset="0"/>
                    <a:ea typeface="Calibri" panose="020F0502020204030204" pitchFamily="34" charset="0"/>
                  </a:rPr>
                  <a:t>São eles:</a:t>
                </a:r>
              </a:p>
              <a:p>
                <a:pPr indent="228600" algn="just"/>
                <a:endParaRPr lang="pt-BR" sz="2200" dirty="0">
                  <a:effectLst/>
                  <a:latin typeface="Arial Narrow" panose="020B0606020202030204" pitchFamily="34" charset="0"/>
                  <a:ea typeface="Calibri" panose="020F0502020204030204" pitchFamily="34" charset="0"/>
                </a:endParaRPr>
              </a:p>
              <a:p>
                <a:pPr marL="342900" lvl="0" indent="-342900" algn="just">
                  <a:buFont typeface="Wingdings" panose="05000000000000000000" pitchFamily="2" charset="2"/>
                  <a:buChar char=""/>
                </a:pPr>
                <a:r>
                  <a:rPr lang="pt-BR" sz="2200" dirty="0">
                    <a:effectLst/>
                    <a:latin typeface="Arial Narrow" panose="020B0606020202030204" pitchFamily="34" charset="0"/>
                    <a:ea typeface="Calibri" panose="020F0502020204030204" pitchFamily="34" charset="0"/>
                  </a:rPr>
                  <a:t>cargas em repouso</a:t>
                </a:r>
                <a14:m>
                  <m:oMath xmlns:m="http://schemas.openxmlformats.org/officeDocument/2006/math">
                    <m:r>
                      <a:rPr lang="pt-BR" sz="2200" i="1">
                        <a:effectLst/>
                        <a:latin typeface="Cambria Math" panose="02040503050406030204" pitchFamily="18" charset="0"/>
                        <a:ea typeface="Calibri" panose="020F0502020204030204" pitchFamily="34" charset="0"/>
                      </a:rPr>
                      <m:t>(</m:t>
                    </m:r>
                    <m:r>
                      <a:rPr lang="pt-BR" sz="2200" i="1">
                        <a:effectLst/>
                        <a:latin typeface="Cambria Math" panose="02040503050406030204" pitchFamily="18" charset="0"/>
                        <a:ea typeface="Calibri" panose="020F0502020204030204" pitchFamily="34" charset="0"/>
                      </a:rPr>
                      <m:t>𝑣</m:t>
                    </m:r>
                    <m:r>
                      <a:rPr lang="pt-BR" sz="2200" i="1">
                        <a:effectLst/>
                        <a:latin typeface="Cambria Math" panose="02040503050406030204" pitchFamily="18" charset="0"/>
                        <a:ea typeface="Calibri" panose="020F0502020204030204" pitchFamily="34" charset="0"/>
                      </a:rPr>
                      <m:t>=0)</m:t>
                    </m:r>
                  </m:oMath>
                </a14:m>
                <a:r>
                  <a:rPr lang="pt-BR" sz="2200" dirty="0">
                    <a:effectLst/>
                    <a:latin typeface="Arial Narrow" panose="020B0606020202030204" pitchFamily="34" charset="0"/>
                    <a:ea typeface="Calibri" panose="020F0502020204030204" pitchFamily="34" charset="0"/>
                  </a:rPr>
                  <a:t>.</a:t>
                </a:r>
              </a:p>
            </p:txBody>
          </p:sp>
        </mc:Choice>
        <mc:Fallback xmlns="">
          <p:sp>
            <p:nvSpPr>
              <p:cNvPr id="3" name="CaixaDeTexto 2">
                <a:extLst>
                  <a:ext uri="{FF2B5EF4-FFF2-40B4-BE49-F238E27FC236}">
                    <a16:creationId xmlns:a16="http://schemas.microsoft.com/office/drawing/2014/main" id="{1AF0ADF3-3ABD-559C-56C4-8676E9CE422D}"/>
                  </a:ext>
                </a:extLst>
              </p:cNvPr>
              <p:cNvSpPr txBox="1">
                <a:spLocks noRot="1" noChangeAspect="1" noMove="1" noResize="1" noEditPoints="1" noAdjustHandles="1" noChangeArrowheads="1" noChangeShapeType="1" noTextEdit="1"/>
              </p:cNvSpPr>
              <p:nvPr/>
            </p:nvSpPr>
            <p:spPr>
              <a:xfrm>
                <a:off x="179294" y="582723"/>
                <a:ext cx="5916706" cy="1785104"/>
              </a:xfrm>
              <a:prstGeom prst="rect">
                <a:avLst/>
              </a:prstGeom>
              <a:blipFill>
                <a:blip r:embed="rId2"/>
                <a:stretch>
                  <a:fillRect l="-1339" t="-2055" r="-1236" b="-6507"/>
                </a:stretch>
              </a:blipFill>
            </p:spPr>
            <p:txBody>
              <a:bodyPr/>
              <a:lstStyle/>
              <a:p>
                <a:r>
                  <a:rPr lang="pt-BR">
                    <a:noFill/>
                  </a:rPr>
                  <a:t> </a:t>
                </a:r>
              </a:p>
            </p:txBody>
          </p:sp>
        </mc:Fallback>
      </mc:AlternateContent>
      <p:pic>
        <p:nvPicPr>
          <p:cNvPr id="4" name="Imagem 3">
            <a:extLst>
              <a:ext uri="{FF2B5EF4-FFF2-40B4-BE49-F238E27FC236}">
                <a16:creationId xmlns:a16="http://schemas.microsoft.com/office/drawing/2014/main" id="{1961D97A-D89E-4F1D-188D-CD0444354C9A}"/>
              </a:ext>
            </a:extLst>
          </p:cNvPr>
          <p:cNvPicPr>
            <a:picLocks noChangeAspect="1"/>
          </p:cNvPicPr>
          <p:nvPr/>
        </p:nvPicPr>
        <p:blipFill>
          <a:blip r:embed="rId3"/>
          <a:stretch>
            <a:fillRect/>
          </a:stretch>
        </p:blipFill>
        <p:spPr>
          <a:xfrm>
            <a:off x="722724" y="2367827"/>
            <a:ext cx="4817464" cy="4050472"/>
          </a:xfrm>
          <a:prstGeom prst="rect">
            <a:avLst/>
          </a:prstGeom>
        </p:spPr>
      </p:pic>
      <p:sp>
        <p:nvSpPr>
          <p:cNvPr id="6" name="CaixaDeTexto 5">
            <a:extLst>
              <a:ext uri="{FF2B5EF4-FFF2-40B4-BE49-F238E27FC236}">
                <a16:creationId xmlns:a16="http://schemas.microsoft.com/office/drawing/2014/main" id="{3F00F4FE-9C4E-D1C8-A9A2-EB645537A3FC}"/>
              </a:ext>
            </a:extLst>
          </p:cNvPr>
          <p:cNvSpPr txBox="1"/>
          <p:nvPr/>
        </p:nvSpPr>
        <p:spPr>
          <a:xfrm>
            <a:off x="3496234" y="6418299"/>
            <a:ext cx="2151529" cy="276999"/>
          </a:xfrm>
          <a:prstGeom prst="rect">
            <a:avLst/>
          </a:prstGeom>
          <a:noFill/>
        </p:spPr>
        <p:txBody>
          <a:bodyPr wrap="square">
            <a:spAutoFit/>
          </a:bodyPr>
          <a:lstStyle/>
          <a:p>
            <a:pPr indent="228600" algn="r"/>
            <a:r>
              <a:rPr lang="pt-BR" sz="1200" dirty="0">
                <a:effectLst/>
                <a:latin typeface="Arial Narrow" panose="020B0606020202030204" pitchFamily="34" charset="0"/>
                <a:ea typeface="Calibri" panose="020F0502020204030204" pitchFamily="34" charset="0"/>
              </a:rPr>
              <a:t>Imagem adaptada IA</a:t>
            </a:r>
            <a:endParaRPr lang="pt-BR" sz="1200" dirty="0">
              <a:effectLst/>
              <a:latin typeface="Calibri" panose="020F0502020204030204" pitchFamily="34" charset="0"/>
              <a:ea typeface="Calibri" panose="020F0502020204030204" pitchFamily="34" charset="0"/>
            </a:endParaRPr>
          </a:p>
        </p:txBody>
      </p:sp>
      <mc:AlternateContent xmlns:mc="http://schemas.openxmlformats.org/markup-compatibility/2006" xmlns:a14="http://schemas.microsoft.com/office/drawing/2010/main">
        <mc:Choice Requires="a14">
          <p:sp>
            <p:nvSpPr>
              <p:cNvPr id="8" name="CaixaDeTexto 7">
                <a:extLst>
                  <a:ext uri="{FF2B5EF4-FFF2-40B4-BE49-F238E27FC236}">
                    <a16:creationId xmlns:a16="http://schemas.microsoft.com/office/drawing/2014/main" id="{23D3F835-084E-DCB3-CA6F-34F023C1E732}"/>
                  </a:ext>
                </a:extLst>
              </p:cNvPr>
              <p:cNvSpPr txBox="1"/>
              <p:nvPr/>
            </p:nvSpPr>
            <p:spPr>
              <a:xfrm>
                <a:off x="6329082" y="582723"/>
                <a:ext cx="5558118" cy="1446550"/>
              </a:xfrm>
              <a:prstGeom prst="rect">
                <a:avLst/>
              </a:prstGeom>
              <a:noFill/>
            </p:spPr>
            <p:txBody>
              <a:bodyPr wrap="square">
                <a:spAutoFit/>
              </a:bodyPr>
              <a:lstStyle/>
              <a:p>
                <a:pPr indent="228600" algn="just"/>
                <a:r>
                  <a:rPr lang="pt-BR" sz="2200" dirty="0">
                    <a:effectLst/>
                    <a:latin typeface="Arial Narrow" panose="020B0606020202030204" pitchFamily="34" charset="0"/>
                    <a:ea typeface="Calibri" panose="020F0502020204030204" pitchFamily="34" charset="0"/>
                  </a:rPr>
                  <a:t>Como a velocidade é nula, a partícula está em repouso. Sendo assim, </a:t>
                </a:r>
                <a14:m>
                  <m:oMath xmlns:m="http://schemas.openxmlformats.org/officeDocument/2006/math">
                    <m:sSub>
                      <m:sSubPr>
                        <m:ctrlPr>
                          <a:rPr lang="pt-BR" sz="2200" b="1" i="1" kern="12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200" b="1" i="1" kern="12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𝐅</m:t>
                        </m:r>
                      </m:e>
                      <m:sub>
                        <m:r>
                          <a:rPr lang="pt-BR" sz="2200" b="1" i="1" kern="12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𝐦</m:t>
                        </m:r>
                      </m:sub>
                    </m:sSub>
                    <m:r>
                      <a:rPr lang="pt-BR" sz="2200" b="1" kern="12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r>
                      <a:rPr lang="pt-BR" sz="2200" b="1" i="1" kern="12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𝐪</m:t>
                    </m:r>
                    <m:r>
                      <a:rPr lang="pt-BR" sz="2200" b="1" kern="120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t>∙</m:t>
                    </m:r>
                    <m:r>
                      <a:rPr lang="pt-BR" sz="2200" b="1" i="1" kern="120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t>𝐯</m:t>
                    </m:r>
                    <m:r>
                      <a:rPr lang="pt-BR" sz="2200" b="1" kern="120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t>∙</m:t>
                    </m:r>
                    <m:r>
                      <a:rPr lang="pt-BR" sz="2200" b="1" i="1" kern="120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t>𝐁</m:t>
                    </m:r>
                    <m:r>
                      <a:rPr lang="pt-BR" sz="2200" b="1" kern="120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t>∙</m:t>
                    </m:r>
                    <m:r>
                      <a:rPr lang="pt-BR" sz="2200" b="1" i="1" kern="120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t>𝐬𝐞𝐧</m:t>
                    </m:r>
                    <m:r>
                      <a:rPr lang="pt-BR" sz="2200" b="1" i="1" kern="120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t>𝛉</m:t>
                    </m:r>
                  </m:oMath>
                </a14:m>
                <a:r>
                  <a:rPr lang="pt-BR" sz="2200" kern="1200" dirty="0">
                    <a:solidFill>
                      <a:srgbClr val="000000"/>
                    </a:solidFill>
                    <a:effectLst/>
                    <a:latin typeface="Arial Narrow" panose="020B0606020202030204" pitchFamily="34" charset="0"/>
                    <a:ea typeface="Calibri" panose="020F0502020204030204" pitchFamily="34" charset="0"/>
                  </a:rPr>
                  <a:t>,</a:t>
                </a:r>
                <a:endParaRPr lang="pt-BR" sz="2200" dirty="0">
                  <a:effectLst/>
                  <a:latin typeface="Arial Narrow" panose="020B0606020202030204" pitchFamily="34" charset="0"/>
                  <a:ea typeface="Calibri" panose="020F0502020204030204" pitchFamily="34" charset="0"/>
                </a:endParaRPr>
              </a:p>
              <a:p>
                <a:pPr indent="228600" algn="just"/>
                <a:r>
                  <a:rPr lang="pt-BR" sz="2200" b="1" kern="1200" dirty="0">
                    <a:solidFill>
                      <a:srgbClr val="000000"/>
                    </a:solidFill>
                    <a:effectLst/>
                    <a:latin typeface="Arial Narrow" panose="020B0606020202030204" pitchFamily="34" charset="0"/>
                    <a:ea typeface="Calibri" panose="020F0502020204030204" pitchFamily="34" charset="0"/>
                  </a:rPr>
                  <a:t> </a:t>
                </a:r>
                <a:endParaRPr lang="pt-BR" sz="2200" dirty="0">
                  <a:effectLst/>
                  <a:latin typeface="Arial Narrow" panose="020B0606020202030204" pitchFamily="34" charset="0"/>
                  <a:ea typeface="Calibri" panose="020F0502020204030204" pitchFamily="34" charset="0"/>
                </a:endParaRPr>
              </a:p>
              <a:p>
                <a:pPr/>
                <a14:m>
                  <m:oMathPara xmlns:m="http://schemas.openxmlformats.org/officeDocument/2006/math">
                    <m:oMathParaPr>
                      <m:jc m:val="centerGroup"/>
                    </m:oMathParaPr>
                    <m:oMath xmlns:m="http://schemas.openxmlformats.org/officeDocument/2006/math">
                      <m:sSub>
                        <m:sSubPr>
                          <m:ctrlPr>
                            <a:rPr lang="pt-BR" sz="2200" b="1" i="1" kern="12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200" b="1" i="1" kern="12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𝐅</m:t>
                          </m:r>
                        </m:e>
                        <m:sub>
                          <m:r>
                            <a:rPr lang="pt-BR" sz="2200" b="1" i="1" kern="12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𝐦</m:t>
                          </m:r>
                        </m:sub>
                      </m:sSub>
                      <m:r>
                        <a:rPr lang="pt-BR" sz="2200" b="1" kern="12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r>
                        <a:rPr lang="pt-BR" sz="2200" b="1" i="1" kern="12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𝟎</m:t>
                      </m:r>
                    </m:oMath>
                  </m:oMathPara>
                </a14:m>
                <a:endParaRPr lang="pt-BR" sz="2200" dirty="0">
                  <a:effectLst/>
                  <a:latin typeface="Arial Narrow" panose="020B0606020202030204" pitchFamily="34" charset="0"/>
                  <a:ea typeface="Calibri" panose="020F0502020204030204" pitchFamily="34" charset="0"/>
                </a:endParaRPr>
              </a:p>
            </p:txBody>
          </p:sp>
        </mc:Choice>
        <mc:Fallback xmlns="">
          <p:sp>
            <p:nvSpPr>
              <p:cNvPr id="8" name="CaixaDeTexto 7">
                <a:extLst>
                  <a:ext uri="{FF2B5EF4-FFF2-40B4-BE49-F238E27FC236}">
                    <a16:creationId xmlns:a16="http://schemas.microsoft.com/office/drawing/2014/main" id="{23D3F835-084E-DCB3-CA6F-34F023C1E732}"/>
                  </a:ext>
                </a:extLst>
              </p:cNvPr>
              <p:cNvSpPr txBox="1">
                <a:spLocks noRot="1" noChangeAspect="1" noMove="1" noResize="1" noEditPoints="1" noAdjustHandles="1" noChangeArrowheads="1" noChangeShapeType="1" noTextEdit="1"/>
              </p:cNvSpPr>
              <p:nvPr/>
            </p:nvSpPr>
            <p:spPr>
              <a:xfrm>
                <a:off x="6329082" y="582723"/>
                <a:ext cx="5558118" cy="1446550"/>
              </a:xfrm>
              <a:prstGeom prst="rect">
                <a:avLst/>
              </a:prstGeom>
              <a:blipFill>
                <a:blip r:embed="rId4"/>
                <a:stretch>
                  <a:fillRect l="-1425" t="-2532" r="-1425"/>
                </a:stretch>
              </a:blipFill>
            </p:spPr>
            <p:txBody>
              <a:bodyPr/>
              <a:lstStyle/>
              <a:p>
                <a:r>
                  <a:rPr lang="pt-BR">
                    <a:noFill/>
                  </a:rPr>
                  <a:t> </a:t>
                </a:r>
              </a:p>
            </p:txBody>
          </p:sp>
        </mc:Fallback>
      </mc:AlternateContent>
      <p:sp>
        <p:nvSpPr>
          <p:cNvPr id="9" name="Retângulo: Cantos Arredondados 8">
            <a:extLst>
              <a:ext uri="{FF2B5EF4-FFF2-40B4-BE49-F238E27FC236}">
                <a16:creationId xmlns:a16="http://schemas.microsoft.com/office/drawing/2014/main" id="{F6492A36-FA4A-979E-9087-A3C1D8AC5DE6}"/>
              </a:ext>
            </a:extLst>
          </p:cNvPr>
          <p:cNvSpPr/>
          <p:nvPr/>
        </p:nvSpPr>
        <p:spPr>
          <a:xfrm>
            <a:off x="6239219" y="2169460"/>
            <a:ext cx="5862919" cy="4546610"/>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pt-BR"/>
          </a:p>
        </p:txBody>
      </p:sp>
      <p:sp>
        <p:nvSpPr>
          <p:cNvPr id="10" name="Smiley 9">
            <a:extLst>
              <a:ext uri="{FF2B5EF4-FFF2-40B4-BE49-F238E27FC236}">
                <a16:creationId xmlns:a16="http://schemas.microsoft.com/office/drawing/2014/main" id="{10DCA8B8-6006-4D42-5B4B-CE6570DF3AF2}"/>
              </a:ext>
            </a:extLst>
          </p:cNvPr>
          <p:cNvSpPr/>
          <p:nvPr/>
        </p:nvSpPr>
        <p:spPr>
          <a:xfrm>
            <a:off x="6435043" y="2367827"/>
            <a:ext cx="504825" cy="495300"/>
          </a:xfrm>
          <a:prstGeom prst="smileyFac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215743024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5E9AA4-5527-8F7E-6616-EF9057A4C515}"/>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AB8BFDE7-BD66-3BF9-0294-EDC142DEE217}"/>
              </a:ext>
            </a:extLst>
          </p:cNvPr>
          <p:cNvSpPr txBox="1"/>
          <p:nvPr/>
        </p:nvSpPr>
        <p:spPr>
          <a:xfrm>
            <a:off x="71718" y="689393"/>
            <a:ext cx="5791200" cy="769441"/>
          </a:xfrm>
          <a:prstGeom prst="rect">
            <a:avLst/>
          </a:prstGeom>
          <a:noFill/>
        </p:spPr>
        <p:txBody>
          <a:bodyPr wrap="square">
            <a:spAutoFit/>
          </a:bodyPr>
          <a:lstStyle/>
          <a:p>
            <a:pPr marL="342900" lvl="0" indent="-342900" algn="just">
              <a:buFont typeface="Wingdings" panose="05000000000000000000" pitchFamily="2" charset="2"/>
              <a:buChar char=""/>
            </a:pPr>
            <a:r>
              <a:rPr lang="pt-BR" sz="2200" dirty="0">
                <a:effectLst/>
                <a:latin typeface="Arial Narrow" panose="020B0606020202030204" pitchFamily="34" charset="0"/>
                <a:ea typeface="Calibri" panose="020F0502020204030204" pitchFamily="34" charset="0"/>
              </a:rPr>
              <a:t>cargas lançadas na mesma direção das linhas de campo.</a:t>
            </a:r>
            <a:endParaRPr lang="pt-BR" sz="2200" dirty="0">
              <a:effectLst/>
              <a:latin typeface="Calibri" panose="020F0502020204030204" pitchFamily="34" charset="0"/>
              <a:ea typeface="Calibri" panose="020F0502020204030204" pitchFamily="34" charset="0"/>
            </a:endParaRPr>
          </a:p>
        </p:txBody>
      </p:sp>
      <p:pic>
        <p:nvPicPr>
          <p:cNvPr id="4" name="Imagem 3">
            <a:extLst>
              <a:ext uri="{FF2B5EF4-FFF2-40B4-BE49-F238E27FC236}">
                <a16:creationId xmlns:a16="http://schemas.microsoft.com/office/drawing/2014/main" id="{BD87B3DC-DAFC-26B8-5082-52EF37312ECC}"/>
              </a:ext>
            </a:extLst>
          </p:cNvPr>
          <p:cNvPicPr>
            <a:picLocks noChangeAspect="1"/>
          </p:cNvPicPr>
          <p:nvPr/>
        </p:nvPicPr>
        <p:blipFill>
          <a:blip r:embed="rId2"/>
          <a:stretch>
            <a:fillRect/>
          </a:stretch>
        </p:blipFill>
        <p:spPr>
          <a:xfrm>
            <a:off x="600635" y="1458834"/>
            <a:ext cx="5373271" cy="4959465"/>
          </a:xfrm>
          <a:prstGeom prst="rect">
            <a:avLst/>
          </a:prstGeom>
        </p:spPr>
      </p:pic>
      <p:sp>
        <p:nvSpPr>
          <p:cNvPr id="5" name="CaixaDeTexto 4">
            <a:extLst>
              <a:ext uri="{FF2B5EF4-FFF2-40B4-BE49-F238E27FC236}">
                <a16:creationId xmlns:a16="http://schemas.microsoft.com/office/drawing/2014/main" id="{5160B1D4-1725-AEDA-BB6E-AE75E1EF8BBB}"/>
              </a:ext>
            </a:extLst>
          </p:cNvPr>
          <p:cNvSpPr txBox="1"/>
          <p:nvPr/>
        </p:nvSpPr>
        <p:spPr>
          <a:xfrm>
            <a:off x="3822377" y="6418299"/>
            <a:ext cx="2151529" cy="276999"/>
          </a:xfrm>
          <a:prstGeom prst="rect">
            <a:avLst/>
          </a:prstGeom>
          <a:noFill/>
        </p:spPr>
        <p:txBody>
          <a:bodyPr wrap="square">
            <a:spAutoFit/>
          </a:bodyPr>
          <a:lstStyle/>
          <a:p>
            <a:pPr indent="228600" algn="r"/>
            <a:r>
              <a:rPr lang="pt-BR" sz="1200" dirty="0">
                <a:effectLst/>
                <a:latin typeface="Arial Narrow" panose="020B0606020202030204" pitchFamily="34" charset="0"/>
                <a:ea typeface="Calibri" panose="020F0502020204030204" pitchFamily="34" charset="0"/>
              </a:rPr>
              <a:t>Imagem adaptada IA</a:t>
            </a:r>
            <a:endParaRPr lang="pt-BR" sz="1200" dirty="0">
              <a:effectLst/>
              <a:latin typeface="Calibri" panose="020F0502020204030204" pitchFamily="34" charset="0"/>
              <a:ea typeface="Calibri" panose="020F0502020204030204" pitchFamily="34" charset="0"/>
            </a:endParaRPr>
          </a:p>
        </p:txBody>
      </p:sp>
      <mc:AlternateContent xmlns:mc="http://schemas.openxmlformats.org/markup-compatibility/2006" xmlns:a14="http://schemas.microsoft.com/office/drawing/2010/main">
        <mc:Choice Requires="a14">
          <p:sp>
            <p:nvSpPr>
              <p:cNvPr id="7" name="CaixaDeTexto 6">
                <a:extLst>
                  <a:ext uri="{FF2B5EF4-FFF2-40B4-BE49-F238E27FC236}">
                    <a16:creationId xmlns:a16="http://schemas.microsoft.com/office/drawing/2014/main" id="{C78E3B7A-8BA8-A9D5-D765-23C2A2A2D99B}"/>
                  </a:ext>
                </a:extLst>
              </p:cNvPr>
              <p:cNvSpPr txBox="1"/>
              <p:nvPr/>
            </p:nvSpPr>
            <p:spPr>
              <a:xfrm>
                <a:off x="6096000" y="689393"/>
                <a:ext cx="6024282" cy="2503378"/>
              </a:xfrm>
              <a:prstGeom prst="rect">
                <a:avLst/>
              </a:prstGeom>
              <a:noFill/>
            </p:spPr>
            <p:txBody>
              <a:bodyPr wrap="square">
                <a:spAutoFit/>
              </a:bodyPr>
              <a:lstStyle/>
              <a:p>
                <a:pPr indent="228600" algn="just"/>
                <a:r>
                  <a:rPr lang="pt-BR" sz="2200" dirty="0">
                    <a:effectLst/>
                    <a:latin typeface="Arial Narrow" panose="020B0606020202030204" pitchFamily="34" charset="0"/>
                    <a:ea typeface="Calibri" panose="020F0502020204030204" pitchFamily="34" charset="0"/>
                  </a:rPr>
                  <a:t>O ângulo entre os vetores velocidade </a:t>
                </a:r>
                <a14:m>
                  <m:oMath xmlns:m="http://schemas.openxmlformats.org/officeDocument/2006/math">
                    <m:acc>
                      <m:accPr>
                        <m:chr m:val="⃗"/>
                        <m:ctrlPr>
                          <a:rPr lang="pt-BR" sz="2200" i="1">
                            <a:effectLst/>
                            <a:latin typeface="Cambria Math" panose="02040503050406030204" pitchFamily="18" charset="0"/>
                            <a:ea typeface="Calibri" panose="020F0502020204030204" pitchFamily="34" charset="0"/>
                          </a:rPr>
                        </m:ctrlPr>
                      </m:accPr>
                      <m:e>
                        <m:r>
                          <a:rPr lang="pt-BR" sz="2200" i="1">
                            <a:effectLst/>
                            <a:latin typeface="Cambria Math" panose="02040503050406030204" pitchFamily="18" charset="0"/>
                            <a:ea typeface="Calibri" panose="020F0502020204030204" pitchFamily="34" charset="0"/>
                          </a:rPr>
                          <m:t>𝑣</m:t>
                        </m:r>
                      </m:e>
                    </m:acc>
                  </m:oMath>
                </a14:m>
                <a:r>
                  <a:rPr lang="pt-BR" sz="2200" dirty="0">
                    <a:effectLst/>
                    <a:latin typeface="Arial Narrow" panose="020B0606020202030204" pitchFamily="34" charset="0"/>
                    <a:ea typeface="Calibri" panose="020F0502020204030204" pitchFamily="34" charset="0"/>
                  </a:rPr>
                  <a:t> e campo magnético </a:t>
                </a:r>
                <a14:m>
                  <m:oMath xmlns:m="http://schemas.openxmlformats.org/officeDocument/2006/math">
                    <m:acc>
                      <m:accPr>
                        <m:chr m:val="⃗"/>
                        <m:ctrlPr>
                          <a:rPr lang="pt-BR" sz="2200" i="1">
                            <a:effectLst/>
                            <a:latin typeface="Cambria Math" panose="02040503050406030204" pitchFamily="18" charset="0"/>
                            <a:ea typeface="Calibri" panose="020F0502020204030204" pitchFamily="34" charset="0"/>
                          </a:rPr>
                        </m:ctrlPr>
                      </m:accPr>
                      <m:e>
                        <m:r>
                          <a:rPr lang="pt-BR" sz="2200" i="1">
                            <a:effectLst/>
                            <a:latin typeface="Cambria Math" panose="02040503050406030204" pitchFamily="18" charset="0"/>
                            <a:ea typeface="Calibri" panose="020F0502020204030204" pitchFamily="34" charset="0"/>
                          </a:rPr>
                          <m:t>𝐵</m:t>
                        </m:r>
                      </m:e>
                    </m:acc>
                  </m:oMath>
                </a14:m>
                <a:r>
                  <a:rPr lang="pt-BR" sz="2200" dirty="0">
                    <a:effectLst/>
                    <a:latin typeface="Arial Narrow" panose="020B0606020202030204" pitchFamily="34" charset="0"/>
                    <a:ea typeface="Calibri" panose="020F0502020204030204" pitchFamily="34" charset="0"/>
                  </a:rPr>
                  <a:t> é </a:t>
                </a:r>
              </a:p>
              <a:p>
                <a:pPr indent="228600" algn="ctr"/>
                <a14:m>
                  <m:oMath xmlns:m="http://schemas.openxmlformats.org/officeDocument/2006/math">
                    <m:r>
                      <a:rPr lang="pt-BR" sz="2200" i="1">
                        <a:effectLst/>
                        <a:latin typeface="Cambria Math" panose="02040503050406030204" pitchFamily="18" charset="0"/>
                        <a:ea typeface="Calibri" panose="020F0502020204030204" pitchFamily="34" charset="0"/>
                      </a:rPr>
                      <m:t>𝜃</m:t>
                    </m:r>
                    <m:r>
                      <a:rPr lang="pt-BR" sz="2200" i="1">
                        <a:effectLst/>
                        <a:latin typeface="Cambria Math" panose="02040503050406030204" pitchFamily="18" charset="0"/>
                        <a:ea typeface="Calibri" panose="020F0502020204030204" pitchFamily="34" charset="0"/>
                      </a:rPr>
                      <m:t>=</m:t>
                    </m:r>
                    <m:sSup>
                      <m:sSupPr>
                        <m:ctrlPr>
                          <a:rPr lang="pt-BR" sz="2200" i="1">
                            <a:effectLst/>
                            <a:latin typeface="Cambria Math" panose="02040503050406030204" pitchFamily="18" charset="0"/>
                            <a:ea typeface="Calibri" panose="020F0502020204030204" pitchFamily="34" charset="0"/>
                          </a:rPr>
                        </m:ctrlPr>
                      </m:sSupPr>
                      <m:e>
                        <m:r>
                          <a:rPr lang="pt-BR" sz="2200" i="1">
                            <a:effectLst/>
                            <a:latin typeface="Cambria Math" panose="02040503050406030204" pitchFamily="18" charset="0"/>
                            <a:ea typeface="Calibri" panose="020F0502020204030204" pitchFamily="34" charset="0"/>
                          </a:rPr>
                          <m:t>0</m:t>
                        </m:r>
                      </m:e>
                      <m:sup>
                        <m:r>
                          <a:rPr lang="pt-BR" sz="2200" i="1">
                            <a:effectLst/>
                            <a:latin typeface="Cambria Math" panose="02040503050406030204" pitchFamily="18" charset="0"/>
                            <a:ea typeface="Calibri" panose="020F0502020204030204" pitchFamily="34" charset="0"/>
                          </a:rPr>
                          <m:t>0</m:t>
                        </m:r>
                      </m:sup>
                    </m:sSup>
                  </m:oMath>
                </a14:m>
                <a:r>
                  <a:rPr lang="pt-BR" sz="2200" dirty="0">
                    <a:effectLst/>
                    <a:latin typeface="Arial Narrow" panose="020B0606020202030204" pitchFamily="34" charset="0"/>
                    <a:ea typeface="Calibri" panose="020F0502020204030204" pitchFamily="34" charset="0"/>
                  </a:rPr>
                  <a:t> ou </a:t>
                </a:r>
                <a14:m>
                  <m:oMath xmlns:m="http://schemas.openxmlformats.org/officeDocument/2006/math">
                    <m:r>
                      <a:rPr lang="pt-BR" sz="2200" i="1">
                        <a:effectLst/>
                        <a:latin typeface="Cambria Math" panose="02040503050406030204" pitchFamily="18" charset="0"/>
                        <a:ea typeface="Calibri" panose="020F0502020204030204" pitchFamily="34" charset="0"/>
                      </a:rPr>
                      <m:t>𝜃</m:t>
                    </m:r>
                    <m:r>
                      <a:rPr lang="pt-BR" sz="2200" i="1">
                        <a:effectLst/>
                        <a:latin typeface="Cambria Math" panose="02040503050406030204" pitchFamily="18" charset="0"/>
                        <a:ea typeface="Calibri" panose="020F0502020204030204" pitchFamily="34" charset="0"/>
                      </a:rPr>
                      <m:t>=</m:t>
                    </m:r>
                    <m:sSup>
                      <m:sSupPr>
                        <m:ctrlPr>
                          <a:rPr lang="pt-BR" sz="2200" i="1">
                            <a:effectLst/>
                            <a:latin typeface="Cambria Math" panose="02040503050406030204" pitchFamily="18" charset="0"/>
                            <a:ea typeface="Calibri" panose="020F0502020204030204" pitchFamily="34" charset="0"/>
                          </a:rPr>
                        </m:ctrlPr>
                      </m:sSupPr>
                      <m:e>
                        <m:r>
                          <a:rPr lang="pt-BR" sz="2200" i="1">
                            <a:effectLst/>
                            <a:latin typeface="Cambria Math" panose="02040503050406030204" pitchFamily="18" charset="0"/>
                            <a:ea typeface="Calibri" panose="020F0502020204030204" pitchFamily="34" charset="0"/>
                          </a:rPr>
                          <m:t>180</m:t>
                        </m:r>
                      </m:e>
                      <m:sup>
                        <m:r>
                          <a:rPr lang="pt-BR" sz="2200" i="1">
                            <a:effectLst/>
                            <a:latin typeface="Cambria Math" panose="02040503050406030204" pitchFamily="18" charset="0"/>
                            <a:ea typeface="Calibri" panose="020F0502020204030204" pitchFamily="34" charset="0"/>
                          </a:rPr>
                          <m:t>0</m:t>
                        </m:r>
                      </m:sup>
                    </m:sSup>
                  </m:oMath>
                </a14:m>
                <a:endParaRPr lang="pt-BR" sz="2200" dirty="0">
                  <a:effectLst/>
                  <a:latin typeface="Arial Narrow" panose="020B0606020202030204" pitchFamily="34" charset="0"/>
                  <a:ea typeface="Calibri" panose="020F0502020204030204" pitchFamily="34" charset="0"/>
                </a:endParaRPr>
              </a:p>
              <a:p>
                <a:pPr indent="228600" algn="just"/>
                <a:r>
                  <a:rPr lang="pt-BR" sz="2200" dirty="0">
                    <a:effectLst/>
                    <a:latin typeface="Arial Narrow" panose="020B0606020202030204" pitchFamily="34" charset="0"/>
                    <a:ea typeface="Calibri" panose="020F0502020204030204" pitchFamily="34" charset="0"/>
                  </a:rPr>
                  <a:t>Em ambas as situações </a:t>
                </a:r>
                <a14:m>
                  <m:oMath xmlns:m="http://schemas.openxmlformats.org/officeDocument/2006/math">
                    <m:r>
                      <a:rPr lang="pt-BR" sz="2200" i="1">
                        <a:effectLst/>
                        <a:latin typeface="Cambria Math" panose="02040503050406030204" pitchFamily="18" charset="0"/>
                        <a:ea typeface="Calibri" panose="020F0502020204030204" pitchFamily="34" charset="0"/>
                      </a:rPr>
                      <m:t>𝑠𝑒𝑛</m:t>
                    </m:r>
                    <m:r>
                      <a:rPr lang="pt-BR" sz="2200" i="1">
                        <a:effectLst/>
                        <a:latin typeface="Cambria Math" panose="02040503050406030204" pitchFamily="18" charset="0"/>
                        <a:ea typeface="Calibri" panose="020F0502020204030204" pitchFamily="34" charset="0"/>
                      </a:rPr>
                      <m:t>𝜃</m:t>
                    </m:r>
                    <m:r>
                      <a:rPr lang="pt-BR" sz="2200" i="1">
                        <a:effectLst/>
                        <a:latin typeface="Cambria Math" panose="02040503050406030204" pitchFamily="18" charset="0"/>
                        <a:ea typeface="Calibri" panose="020F0502020204030204" pitchFamily="34" charset="0"/>
                      </a:rPr>
                      <m:t>=0</m:t>
                    </m:r>
                  </m:oMath>
                </a14:m>
                <a:r>
                  <a:rPr lang="pt-BR" sz="2200" dirty="0">
                    <a:effectLst/>
                    <a:latin typeface="Arial Narrow" panose="020B0606020202030204" pitchFamily="34" charset="0"/>
                    <a:ea typeface="Calibri" panose="020F0502020204030204" pitchFamily="34" charset="0"/>
                  </a:rPr>
                  <a:t>.</a:t>
                </a:r>
              </a:p>
              <a:p>
                <a:pPr indent="228600" algn="just"/>
                <a:r>
                  <a:rPr lang="pt-BR" sz="2200" dirty="0">
                    <a:effectLst/>
                    <a:latin typeface="Arial Narrow" panose="020B0606020202030204" pitchFamily="34" charset="0"/>
                    <a:ea typeface="Calibri" panose="020F0502020204030204" pitchFamily="34" charset="0"/>
                  </a:rPr>
                  <a:t>Como </a:t>
                </a:r>
                <a14:m>
                  <m:oMath xmlns:m="http://schemas.openxmlformats.org/officeDocument/2006/math">
                    <m:sSub>
                      <m:sSubPr>
                        <m:ctrlPr>
                          <a:rPr lang="pt-BR" sz="2200" b="1" i="1" kern="12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200" b="1" i="1" kern="12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𝐅</m:t>
                        </m:r>
                      </m:e>
                      <m:sub>
                        <m:r>
                          <a:rPr lang="pt-BR" sz="2200" b="1" i="1" kern="12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𝐦</m:t>
                        </m:r>
                      </m:sub>
                    </m:sSub>
                    <m:r>
                      <a:rPr lang="pt-BR" sz="2200" b="1" kern="12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r>
                      <a:rPr lang="pt-BR" sz="2200" b="1" i="1" kern="12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𝐪</m:t>
                    </m:r>
                    <m:r>
                      <a:rPr lang="pt-BR" sz="2200" b="1" kern="120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t>∙</m:t>
                    </m:r>
                    <m:r>
                      <a:rPr lang="pt-BR" sz="2200" b="1" i="1" kern="120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t>𝐯</m:t>
                    </m:r>
                    <m:r>
                      <a:rPr lang="pt-BR" sz="2200" b="1" kern="120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t>∙</m:t>
                    </m:r>
                    <m:r>
                      <a:rPr lang="pt-BR" sz="2200" b="1" i="1" kern="120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t>𝐁</m:t>
                    </m:r>
                    <m:r>
                      <a:rPr lang="pt-BR" sz="2200" b="1" kern="120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t>∙</m:t>
                    </m:r>
                    <m:r>
                      <a:rPr lang="pt-BR" sz="2200" b="1" i="1" kern="120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t>𝐬𝐞𝐧</m:t>
                    </m:r>
                    <m:r>
                      <a:rPr lang="pt-BR" sz="2200" b="1" i="1" kern="120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t>𝛉</m:t>
                    </m:r>
                  </m:oMath>
                </a14:m>
                <a:r>
                  <a:rPr lang="pt-BR" sz="2200" kern="1200" dirty="0">
                    <a:solidFill>
                      <a:srgbClr val="000000"/>
                    </a:solidFill>
                    <a:effectLst/>
                    <a:latin typeface="Arial Narrow" panose="020B0606020202030204" pitchFamily="34" charset="0"/>
                    <a:ea typeface="Calibri" panose="020F0502020204030204" pitchFamily="34" charset="0"/>
                  </a:rPr>
                  <a:t>,</a:t>
                </a:r>
                <a:endParaRPr lang="pt-BR" sz="2200" dirty="0">
                  <a:effectLst/>
                  <a:latin typeface="Arial Narrow" panose="020B0606020202030204" pitchFamily="34" charset="0"/>
                  <a:ea typeface="Calibri" panose="020F0502020204030204" pitchFamily="34" charset="0"/>
                </a:endParaRPr>
              </a:p>
              <a:p>
                <a:pPr indent="228600" algn="just"/>
                <a:r>
                  <a:rPr lang="pt-BR" sz="2200" b="1" kern="1200" dirty="0">
                    <a:solidFill>
                      <a:srgbClr val="000000"/>
                    </a:solidFill>
                    <a:effectLst/>
                    <a:latin typeface="Arial Narrow" panose="020B0606020202030204" pitchFamily="34" charset="0"/>
                    <a:ea typeface="Calibri" panose="020F0502020204030204" pitchFamily="34" charset="0"/>
                  </a:rPr>
                  <a:t> </a:t>
                </a:r>
                <a:endParaRPr lang="pt-BR" sz="2200" dirty="0">
                  <a:effectLst/>
                  <a:latin typeface="Arial Narrow" panose="020B0606020202030204" pitchFamily="34" charset="0"/>
                  <a:ea typeface="Calibri" panose="020F0502020204030204" pitchFamily="34" charset="0"/>
                </a:endParaRPr>
              </a:p>
              <a:p>
                <a:pPr/>
                <a14:m>
                  <m:oMathPara xmlns:m="http://schemas.openxmlformats.org/officeDocument/2006/math">
                    <m:oMathParaPr>
                      <m:jc m:val="centerGroup"/>
                    </m:oMathParaPr>
                    <m:oMath xmlns:m="http://schemas.openxmlformats.org/officeDocument/2006/math">
                      <m:sSub>
                        <m:sSubPr>
                          <m:ctrlPr>
                            <a:rPr lang="pt-BR" sz="2200" b="1" i="1" kern="12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200" b="1" i="1" kern="12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𝐅</m:t>
                          </m:r>
                        </m:e>
                        <m:sub>
                          <m:r>
                            <a:rPr lang="pt-BR" sz="2200" b="1" i="1" kern="12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𝐦</m:t>
                          </m:r>
                        </m:sub>
                      </m:sSub>
                      <m:r>
                        <a:rPr lang="pt-BR" sz="2200" b="1" kern="12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r>
                        <a:rPr lang="pt-BR" sz="2200" b="1" i="1" kern="12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𝟎</m:t>
                      </m:r>
                    </m:oMath>
                  </m:oMathPara>
                </a14:m>
                <a:endParaRPr lang="pt-BR" sz="2200" dirty="0">
                  <a:effectLst/>
                  <a:latin typeface="Arial Narrow" panose="020B0606020202030204" pitchFamily="34" charset="0"/>
                  <a:ea typeface="Calibri" panose="020F0502020204030204" pitchFamily="34" charset="0"/>
                </a:endParaRPr>
              </a:p>
            </p:txBody>
          </p:sp>
        </mc:Choice>
        <mc:Fallback xmlns="">
          <p:sp>
            <p:nvSpPr>
              <p:cNvPr id="7" name="CaixaDeTexto 6">
                <a:extLst>
                  <a:ext uri="{FF2B5EF4-FFF2-40B4-BE49-F238E27FC236}">
                    <a16:creationId xmlns:a16="http://schemas.microsoft.com/office/drawing/2014/main" id="{C78E3B7A-8BA8-A9D5-D765-23C2A2A2D99B}"/>
                  </a:ext>
                </a:extLst>
              </p:cNvPr>
              <p:cNvSpPr txBox="1">
                <a:spLocks noRot="1" noChangeAspect="1" noMove="1" noResize="1" noEditPoints="1" noAdjustHandles="1" noChangeArrowheads="1" noChangeShapeType="1" noTextEdit="1"/>
              </p:cNvSpPr>
              <p:nvPr/>
            </p:nvSpPr>
            <p:spPr>
              <a:xfrm>
                <a:off x="6096000" y="689393"/>
                <a:ext cx="6024282" cy="2503378"/>
              </a:xfrm>
              <a:prstGeom prst="rect">
                <a:avLst/>
              </a:prstGeom>
              <a:blipFill>
                <a:blip r:embed="rId3"/>
                <a:stretch>
                  <a:fillRect l="-1316" t="-2190" r="-1316"/>
                </a:stretch>
              </a:blipFill>
            </p:spPr>
            <p:txBody>
              <a:bodyPr/>
              <a:lstStyle/>
              <a:p>
                <a:r>
                  <a:rPr lang="pt-BR">
                    <a:noFill/>
                  </a:rPr>
                  <a:t> </a:t>
                </a:r>
              </a:p>
            </p:txBody>
          </p:sp>
        </mc:Fallback>
      </mc:AlternateContent>
      <p:sp>
        <p:nvSpPr>
          <p:cNvPr id="8" name="Retângulo: Cantos Arredondados 7">
            <a:extLst>
              <a:ext uri="{FF2B5EF4-FFF2-40B4-BE49-F238E27FC236}">
                <a16:creationId xmlns:a16="http://schemas.microsoft.com/office/drawing/2014/main" id="{95C11DC2-003A-A4AD-3459-C581CDD8D809}"/>
              </a:ext>
            </a:extLst>
          </p:cNvPr>
          <p:cNvSpPr/>
          <p:nvPr/>
        </p:nvSpPr>
        <p:spPr>
          <a:xfrm>
            <a:off x="6239219" y="3192770"/>
            <a:ext cx="5862919" cy="3523299"/>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pt-BR"/>
          </a:p>
        </p:txBody>
      </p:sp>
      <p:sp>
        <p:nvSpPr>
          <p:cNvPr id="9" name="Smiley 8">
            <a:extLst>
              <a:ext uri="{FF2B5EF4-FFF2-40B4-BE49-F238E27FC236}">
                <a16:creationId xmlns:a16="http://schemas.microsoft.com/office/drawing/2014/main" id="{76678114-187C-8479-AA52-6D342C3071C0}"/>
              </a:ext>
            </a:extLst>
          </p:cNvPr>
          <p:cNvSpPr/>
          <p:nvPr/>
        </p:nvSpPr>
        <p:spPr>
          <a:xfrm>
            <a:off x="6399184" y="3336016"/>
            <a:ext cx="504825" cy="495300"/>
          </a:xfrm>
          <a:prstGeom prst="smileyFac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32784593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E6B760-C758-5D08-059F-20240F5461A1}"/>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8C861E3F-CAD2-E712-CEDD-5A65D2163C84}"/>
              </a:ext>
            </a:extLst>
          </p:cNvPr>
          <p:cNvSpPr txBox="1"/>
          <p:nvPr/>
        </p:nvSpPr>
        <p:spPr>
          <a:xfrm>
            <a:off x="89647" y="716287"/>
            <a:ext cx="6096000" cy="430887"/>
          </a:xfrm>
          <a:prstGeom prst="rect">
            <a:avLst/>
          </a:prstGeom>
          <a:noFill/>
        </p:spPr>
        <p:txBody>
          <a:bodyPr wrap="square">
            <a:spAutoFit/>
          </a:bodyPr>
          <a:lstStyle/>
          <a:p>
            <a:pPr marL="342900" lvl="0" indent="-342900" algn="just">
              <a:buFont typeface="Wingdings" panose="05000000000000000000" pitchFamily="2" charset="2"/>
              <a:buChar char=""/>
            </a:pPr>
            <a:r>
              <a:rPr lang="pt-BR" sz="2200" dirty="0">
                <a:effectLst/>
                <a:latin typeface="Arial Narrow" panose="020B0606020202030204" pitchFamily="34" charset="0"/>
                <a:ea typeface="Calibri" panose="020F0502020204030204" pitchFamily="34" charset="0"/>
              </a:rPr>
              <a:t>Cargas lançadas perpendicularmente ao campo.</a:t>
            </a:r>
            <a:endParaRPr lang="pt-BR" sz="2200" dirty="0">
              <a:effectLst/>
              <a:latin typeface="Calibri" panose="020F0502020204030204" pitchFamily="34" charset="0"/>
              <a:ea typeface="Calibri" panose="020F0502020204030204" pitchFamily="34" charset="0"/>
            </a:endParaRPr>
          </a:p>
        </p:txBody>
      </p:sp>
      <p:pic>
        <p:nvPicPr>
          <p:cNvPr id="4" name="Imagem 3">
            <a:extLst>
              <a:ext uri="{FF2B5EF4-FFF2-40B4-BE49-F238E27FC236}">
                <a16:creationId xmlns:a16="http://schemas.microsoft.com/office/drawing/2014/main" id="{33AAA0B0-9E89-B7E9-3E84-B399EC92ABC7}"/>
              </a:ext>
            </a:extLst>
          </p:cNvPr>
          <p:cNvPicPr>
            <a:picLocks noChangeAspect="1"/>
          </p:cNvPicPr>
          <p:nvPr/>
        </p:nvPicPr>
        <p:blipFill>
          <a:blip r:embed="rId2"/>
          <a:stretch>
            <a:fillRect/>
          </a:stretch>
        </p:blipFill>
        <p:spPr>
          <a:xfrm>
            <a:off x="475129" y="1147174"/>
            <a:ext cx="4978587" cy="3008998"/>
          </a:xfrm>
          <a:prstGeom prst="rect">
            <a:avLst/>
          </a:prstGeom>
        </p:spPr>
      </p:pic>
      <p:pic>
        <p:nvPicPr>
          <p:cNvPr id="5" name="Imagem 4">
            <a:extLst>
              <a:ext uri="{FF2B5EF4-FFF2-40B4-BE49-F238E27FC236}">
                <a16:creationId xmlns:a16="http://schemas.microsoft.com/office/drawing/2014/main" id="{05BC02BE-BEC7-E0C8-89DC-FA89B7D244FC}"/>
              </a:ext>
            </a:extLst>
          </p:cNvPr>
          <p:cNvPicPr>
            <a:picLocks noChangeAspect="1"/>
          </p:cNvPicPr>
          <p:nvPr/>
        </p:nvPicPr>
        <p:blipFill>
          <a:blip r:embed="rId3"/>
          <a:stretch>
            <a:fillRect/>
          </a:stretch>
        </p:blipFill>
        <p:spPr>
          <a:xfrm>
            <a:off x="1764925" y="4156172"/>
            <a:ext cx="2411633" cy="2621146"/>
          </a:xfrm>
          <a:prstGeom prst="rect">
            <a:avLst/>
          </a:prstGeom>
        </p:spPr>
      </p:pic>
      <p:sp>
        <p:nvSpPr>
          <p:cNvPr id="6" name="CaixaDeTexto 5">
            <a:extLst>
              <a:ext uri="{FF2B5EF4-FFF2-40B4-BE49-F238E27FC236}">
                <a16:creationId xmlns:a16="http://schemas.microsoft.com/office/drawing/2014/main" id="{464E80C5-776A-E0B0-B102-E76BEEFE3891}"/>
              </a:ext>
            </a:extLst>
          </p:cNvPr>
          <p:cNvSpPr txBox="1"/>
          <p:nvPr/>
        </p:nvSpPr>
        <p:spPr>
          <a:xfrm>
            <a:off x="3410000" y="4156172"/>
            <a:ext cx="2151529" cy="276999"/>
          </a:xfrm>
          <a:prstGeom prst="rect">
            <a:avLst/>
          </a:prstGeom>
          <a:noFill/>
        </p:spPr>
        <p:txBody>
          <a:bodyPr wrap="square">
            <a:spAutoFit/>
          </a:bodyPr>
          <a:lstStyle/>
          <a:p>
            <a:pPr indent="228600" algn="r"/>
            <a:r>
              <a:rPr lang="pt-BR" sz="1200" dirty="0">
                <a:effectLst/>
                <a:latin typeface="Arial Narrow" panose="020B0606020202030204" pitchFamily="34" charset="0"/>
                <a:ea typeface="Calibri" panose="020F0502020204030204" pitchFamily="34" charset="0"/>
              </a:rPr>
              <a:t>Imagem adaptada IA</a:t>
            </a:r>
            <a:endParaRPr lang="pt-BR" sz="1200" dirty="0">
              <a:effectLst/>
              <a:latin typeface="Calibri" panose="020F0502020204030204" pitchFamily="34" charset="0"/>
              <a:ea typeface="Calibri" panose="020F0502020204030204" pitchFamily="34" charset="0"/>
            </a:endParaRPr>
          </a:p>
        </p:txBody>
      </p:sp>
      <p:sp>
        <p:nvSpPr>
          <p:cNvPr id="9" name="Retângulo: Cantos Arredondados 8">
            <a:extLst>
              <a:ext uri="{FF2B5EF4-FFF2-40B4-BE49-F238E27FC236}">
                <a16:creationId xmlns:a16="http://schemas.microsoft.com/office/drawing/2014/main" id="{EA8E6521-0C18-8428-E7A2-D91F0B9DAE2C}"/>
              </a:ext>
            </a:extLst>
          </p:cNvPr>
          <p:cNvSpPr/>
          <p:nvPr/>
        </p:nvSpPr>
        <p:spPr>
          <a:xfrm>
            <a:off x="6239219" y="1824284"/>
            <a:ext cx="5862919" cy="4891786"/>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pt-BR"/>
          </a:p>
        </p:txBody>
      </p:sp>
      <p:sp>
        <p:nvSpPr>
          <p:cNvPr id="11" name="CaixaDeTexto 10">
            <a:extLst>
              <a:ext uri="{FF2B5EF4-FFF2-40B4-BE49-F238E27FC236}">
                <a16:creationId xmlns:a16="http://schemas.microsoft.com/office/drawing/2014/main" id="{A46B1A71-1659-6489-A474-D77E10F9A38C}"/>
              </a:ext>
            </a:extLst>
          </p:cNvPr>
          <p:cNvSpPr txBox="1"/>
          <p:nvPr/>
        </p:nvSpPr>
        <p:spPr>
          <a:xfrm>
            <a:off x="6239219" y="716287"/>
            <a:ext cx="5710734" cy="1107996"/>
          </a:xfrm>
          <a:prstGeom prst="rect">
            <a:avLst/>
          </a:prstGeom>
          <a:noFill/>
        </p:spPr>
        <p:txBody>
          <a:bodyPr wrap="square">
            <a:spAutoFit/>
          </a:bodyPr>
          <a:lstStyle/>
          <a:p>
            <a:pPr algn="just"/>
            <a:r>
              <a:rPr lang="pt-BR" sz="2200" dirty="0">
                <a:effectLst/>
                <a:latin typeface="Arial Narrow" panose="020B0606020202030204" pitchFamily="34" charset="0"/>
                <a:ea typeface="Calibri" panose="020F0502020204030204" pitchFamily="34" charset="0"/>
              </a:rPr>
              <a:t>Quando a partícula é lançada perpendicularmente às linhas do campo magnético, ela descreve uma trajetória circular e uniforme. </a:t>
            </a:r>
            <a:endParaRPr lang="pt-BR" sz="2200" dirty="0"/>
          </a:p>
        </p:txBody>
      </p:sp>
      <p:sp>
        <p:nvSpPr>
          <p:cNvPr id="13" name="Smiley 12">
            <a:extLst>
              <a:ext uri="{FF2B5EF4-FFF2-40B4-BE49-F238E27FC236}">
                <a16:creationId xmlns:a16="http://schemas.microsoft.com/office/drawing/2014/main" id="{4E292D39-AF79-6A44-6329-EFAE2FCE1959}"/>
              </a:ext>
            </a:extLst>
          </p:cNvPr>
          <p:cNvSpPr/>
          <p:nvPr/>
        </p:nvSpPr>
        <p:spPr>
          <a:xfrm>
            <a:off x="6452972" y="2036134"/>
            <a:ext cx="504825" cy="495300"/>
          </a:xfrm>
          <a:prstGeom prst="smileyFac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29043242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E6B760-C758-5D08-059F-20240F5461A1}"/>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8" name="CaixaDeTexto 7">
                <a:extLst>
                  <a:ext uri="{FF2B5EF4-FFF2-40B4-BE49-F238E27FC236}">
                    <a16:creationId xmlns:a16="http://schemas.microsoft.com/office/drawing/2014/main" id="{A4DF3BBF-084E-CBC3-E974-4B57CACCF342}"/>
                  </a:ext>
                </a:extLst>
              </p:cNvPr>
              <p:cNvSpPr txBox="1"/>
              <p:nvPr/>
            </p:nvSpPr>
            <p:spPr>
              <a:xfrm>
                <a:off x="251012" y="570776"/>
                <a:ext cx="5620870" cy="6269280"/>
              </a:xfrm>
              <a:prstGeom prst="rect">
                <a:avLst/>
              </a:prstGeom>
              <a:noFill/>
            </p:spPr>
            <p:txBody>
              <a:bodyPr wrap="square">
                <a:spAutoFit/>
              </a:bodyPr>
              <a:lstStyle/>
              <a:p>
                <a:pPr indent="228600" algn="just"/>
                <a:r>
                  <a:rPr lang="pt-BR" sz="2200" dirty="0">
                    <a:effectLst/>
                    <a:latin typeface="Arial Narrow" panose="020B0606020202030204" pitchFamily="34" charset="0"/>
                    <a:ea typeface="Calibri" panose="020F0502020204030204" pitchFamily="34" charset="0"/>
                  </a:rPr>
                  <a:t>Nessas condições, a força magnética se comporta como a resultante centrípeta. Sendo assim, temos</a:t>
                </a:r>
              </a:p>
              <a:p>
                <a:pPr indent="228600" algn="just"/>
                <a:r>
                  <a:rPr lang="pt-BR" sz="2200" dirty="0">
                    <a:effectLst/>
                    <a:latin typeface="Arial Narrow" panose="020B0606020202030204" pitchFamily="34" charset="0"/>
                    <a:ea typeface="Calibri" panose="020F0502020204030204" pitchFamily="34" charset="0"/>
                  </a:rPr>
                  <a:t> </a:t>
                </a:r>
              </a:p>
              <a:p>
                <a:pPr indent="228600" algn="ctr"/>
                <a14:m>
                  <m:oMath xmlns:m="http://schemas.openxmlformats.org/officeDocument/2006/math">
                    <m:sSub>
                      <m:sSubPr>
                        <m:ctrlPr>
                          <a:rPr lang="pt-BR" sz="2200" b="1" i="1" kern="12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2200" b="1" i="1" kern="12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𝐅</m:t>
                        </m:r>
                      </m:e>
                      <m:sub>
                        <m:r>
                          <a:rPr lang="pt-BR" sz="2200" b="1" i="1" kern="12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𝐦</m:t>
                        </m:r>
                      </m:sub>
                    </m:sSub>
                    <m:r>
                      <a:rPr lang="pt-BR" sz="2200" b="1" kern="12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r>
                      <a:rPr lang="pt-BR" sz="2200" b="1" i="1" kern="12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𝐪</m:t>
                    </m:r>
                    <m:r>
                      <a:rPr lang="pt-BR" sz="2200" b="1" kern="120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t>∙</m:t>
                    </m:r>
                    <m:r>
                      <a:rPr lang="pt-BR" sz="2200" b="1" i="1" kern="120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t>𝐯</m:t>
                    </m:r>
                    <m:r>
                      <a:rPr lang="pt-BR" sz="2200" b="1" kern="120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t>∙</m:t>
                    </m:r>
                    <m:r>
                      <a:rPr lang="pt-BR" sz="2200" b="1" i="1" kern="120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t>𝐁</m:t>
                    </m:r>
                    <m:r>
                      <a:rPr lang="pt-BR" sz="2200" b="1" kern="120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t>∙</m:t>
                    </m:r>
                    <m:r>
                      <a:rPr lang="pt-BR" sz="2200" b="1" i="1" kern="120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t>𝐬𝐞𝐧</m:t>
                    </m:r>
                    <m:r>
                      <a:rPr lang="pt-BR" sz="2200" b="1" i="1" kern="120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t>𝛉</m:t>
                    </m:r>
                  </m:oMath>
                </a14:m>
                <a:r>
                  <a:rPr lang="pt-BR" sz="2200" b="1" kern="1200" dirty="0">
                    <a:solidFill>
                      <a:srgbClr val="000000"/>
                    </a:solidFill>
                    <a:effectLst/>
                    <a:latin typeface="Arial Narrow" panose="020B0606020202030204" pitchFamily="34" charset="0"/>
                    <a:ea typeface="Calibri" panose="020F0502020204030204" pitchFamily="34" charset="0"/>
                  </a:rPr>
                  <a:t> </a:t>
                </a:r>
                <a:r>
                  <a:rPr lang="pt-BR" sz="2200" kern="1200" dirty="0">
                    <a:solidFill>
                      <a:srgbClr val="000000"/>
                    </a:solidFill>
                    <a:effectLst/>
                    <a:latin typeface="Arial Narrow" panose="020B0606020202030204" pitchFamily="34" charset="0"/>
                    <a:ea typeface="Calibri" panose="020F0502020204030204" pitchFamily="34" charset="0"/>
                  </a:rPr>
                  <a:t>e</a:t>
                </a:r>
                <a:r>
                  <a:rPr lang="pt-BR" sz="2200" b="1" kern="1200" dirty="0">
                    <a:solidFill>
                      <a:srgbClr val="000000"/>
                    </a:solidFill>
                    <a:effectLst/>
                    <a:latin typeface="Arial Narrow" panose="020B0606020202030204" pitchFamily="34" charset="0"/>
                    <a:ea typeface="Calibri" panose="020F0502020204030204" pitchFamily="34" charset="0"/>
                  </a:rPr>
                  <a:t> </a:t>
                </a:r>
                <a14:m>
                  <m:oMath xmlns:m="http://schemas.openxmlformats.org/officeDocument/2006/math">
                    <m:sSub>
                      <m:sSubPr>
                        <m:ctrlPr>
                          <a:rPr lang="pt-BR" sz="2200" b="1" i="1" kern="1200">
                            <a:solidFill>
                              <a:srgbClr val="000000"/>
                            </a:solidFill>
                            <a:effectLst/>
                            <a:latin typeface="Cambria Math" panose="02040503050406030204" pitchFamily="18" charset="0"/>
                            <a:ea typeface="Calibri" panose="020F0502020204030204" pitchFamily="34" charset="0"/>
                          </a:rPr>
                        </m:ctrlPr>
                      </m:sSubPr>
                      <m:e>
                        <m:r>
                          <a:rPr lang="pt-BR" sz="2200" b="1" i="1" kern="1200">
                            <a:solidFill>
                              <a:srgbClr val="000000"/>
                            </a:solidFill>
                            <a:effectLst/>
                            <a:latin typeface="Cambria Math" panose="02040503050406030204" pitchFamily="18" charset="0"/>
                            <a:ea typeface="Calibri" panose="020F0502020204030204" pitchFamily="34" charset="0"/>
                          </a:rPr>
                          <m:t>𝐑</m:t>
                        </m:r>
                      </m:e>
                      <m:sub>
                        <m:r>
                          <a:rPr lang="pt-BR" sz="2200" b="1" i="1" kern="1200">
                            <a:solidFill>
                              <a:srgbClr val="000000"/>
                            </a:solidFill>
                            <a:effectLst/>
                            <a:latin typeface="Cambria Math" panose="02040503050406030204" pitchFamily="18" charset="0"/>
                            <a:ea typeface="Calibri" panose="020F0502020204030204" pitchFamily="34" charset="0"/>
                          </a:rPr>
                          <m:t>𝐜</m:t>
                        </m:r>
                      </m:sub>
                    </m:sSub>
                    <m:r>
                      <a:rPr lang="pt-BR" sz="2200" b="1" kern="1200">
                        <a:solidFill>
                          <a:srgbClr val="000000"/>
                        </a:solidFill>
                        <a:effectLst/>
                        <a:latin typeface="Cambria Math" panose="02040503050406030204" pitchFamily="18" charset="0"/>
                        <a:ea typeface="Calibri" panose="020F0502020204030204" pitchFamily="34" charset="0"/>
                      </a:rPr>
                      <m:t>=</m:t>
                    </m:r>
                    <m:f>
                      <m:fPr>
                        <m:ctrlPr>
                          <a:rPr lang="pt-BR" sz="2200" b="1" i="1" kern="1200">
                            <a:solidFill>
                              <a:srgbClr val="000000"/>
                            </a:solidFill>
                            <a:effectLst/>
                            <a:latin typeface="Cambria Math" panose="02040503050406030204" pitchFamily="18" charset="0"/>
                            <a:ea typeface="Calibri" panose="020F0502020204030204" pitchFamily="34" charset="0"/>
                          </a:rPr>
                        </m:ctrlPr>
                      </m:fPr>
                      <m:num>
                        <m:r>
                          <a:rPr lang="pt-BR" sz="2200" b="1" i="1" kern="1200">
                            <a:solidFill>
                              <a:srgbClr val="000000"/>
                            </a:solidFill>
                            <a:effectLst/>
                            <a:latin typeface="Cambria Math" panose="02040503050406030204" pitchFamily="18" charset="0"/>
                            <a:ea typeface="Calibri" panose="020F0502020204030204" pitchFamily="34" charset="0"/>
                          </a:rPr>
                          <m:t>𝐦</m:t>
                        </m:r>
                        <m:r>
                          <a:rPr lang="pt-BR" sz="2200" b="1" kern="1200">
                            <a:solidFill>
                              <a:srgbClr val="000000"/>
                            </a:solidFill>
                            <a:effectLst/>
                            <a:latin typeface="Cambria Math" panose="02040503050406030204" pitchFamily="18" charset="0"/>
                            <a:ea typeface="Calibri" panose="020F0502020204030204" pitchFamily="34" charset="0"/>
                          </a:rPr>
                          <m:t>∙</m:t>
                        </m:r>
                        <m:r>
                          <a:rPr lang="pt-BR" sz="2200" b="1" i="1" kern="1200">
                            <a:solidFill>
                              <a:srgbClr val="000000"/>
                            </a:solidFill>
                            <a:effectLst/>
                            <a:latin typeface="Cambria Math" panose="02040503050406030204" pitchFamily="18" charset="0"/>
                            <a:ea typeface="Calibri" panose="020F0502020204030204" pitchFamily="34" charset="0"/>
                          </a:rPr>
                          <m:t>𝐯</m:t>
                        </m:r>
                        <m:r>
                          <a:rPr lang="pt-BR" sz="2200" b="1" kern="1200">
                            <a:solidFill>
                              <a:srgbClr val="000000"/>
                            </a:solidFill>
                            <a:effectLst/>
                            <a:latin typeface="Cambria Math" panose="02040503050406030204" pitchFamily="18" charset="0"/>
                            <a:ea typeface="Calibri" panose="020F0502020204030204" pitchFamily="34" charset="0"/>
                          </a:rPr>
                          <m:t>²</m:t>
                        </m:r>
                      </m:num>
                      <m:den>
                        <m:r>
                          <a:rPr lang="pt-BR" sz="2200" b="1" i="1" kern="1200">
                            <a:solidFill>
                              <a:srgbClr val="000000"/>
                            </a:solidFill>
                            <a:effectLst/>
                            <a:latin typeface="Cambria Math" panose="02040503050406030204" pitchFamily="18" charset="0"/>
                            <a:ea typeface="Calibri" panose="020F0502020204030204" pitchFamily="34" charset="0"/>
                          </a:rPr>
                          <m:t>𝐫</m:t>
                        </m:r>
                      </m:den>
                    </m:f>
                  </m:oMath>
                </a14:m>
                <a:endParaRPr lang="pt-BR" sz="2200" dirty="0">
                  <a:effectLst/>
                  <a:latin typeface="Arial Narrow" panose="020B0606020202030204" pitchFamily="34" charset="0"/>
                  <a:ea typeface="Calibri" panose="020F0502020204030204" pitchFamily="34" charset="0"/>
                </a:endParaRPr>
              </a:p>
              <a:p>
                <a:pPr indent="228600" algn="just"/>
                <a:r>
                  <a:rPr lang="pt-BR" sz="2200" b="1" kern="1200" dirty="0">
                    <a:solidFill>
                      <a:srgbClr val="000000"/>
                    </a:solidFill>
                    <a:effectLst/>
                    <a:latin typeface="Arial Narrow" panose="020B0606020202030204" pitchFamily="34" charset="0"/>
                    <a:ea typeface="Calibri" panose="020F0502020204030204" pitchFamily="34" charset="0"/>
                  </a:rPr>
                  <a:t> </a:t>
                </a:r>
                <a:endParaRPr lang="pt-BR" sz="2200" dirty="0">
                  <a:effectLst/>
                  <a:latin typeface="Arial Narrow" panose="020B0606020202030204" pitchFamily="34" charset="0"/>
                  <a:ea typeface="Calibri" panose="020F0502020204030204" pitchFamily="34" charset="0"/>
                </a:endParaRPr>
              </a:p>
              <a:p>
                <a:pPr indent="228600" algn="just"/>
                <a14:m>
                  <m:oMathPara xmlns:m="http://schemas.openxmlformats.org/officeDocument/2006/math">
                    <m:oMathParaPr>
                      <m:jc m:val="centerGroup"/>
                    </m:oMathParaPr>
                    <m:oMath xmlns:m="http://schemas.openxmlformats.org/officeDocument/2006/math">
                      <m:r>
                        <m:rPr>
                          <m:sty m:val="p"/>
                        </m:rPr>
                        <a:rPr lang="pt-BR" sz="2200" kern="120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t>senθ</m:t>
                      </m:r>
                      <m:r>
                        <a:rPr lang="pt-BR" sz="2200" kern="120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t>=</m:t>
                      </m:r>
                      <m:sSup>
                        <m:sSupPr>
                          <m:ctrlPr>
                            <a:rPr lang="pt-BR" sz="2200" i="1" kern="120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ctrlPr>
                        </m:sSupPr>
                        <m:e>
                          <m:r>
                            <a:rPr lang="pt-BR" sz="2200" i="1" kern="120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t>90</m:t>
                          </m:r>
                        </m:e>
                        <m:sup>
                          <m:r>
                            <a:rPr lang="pt-BR" sz="2200" i="1" kern="120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t>0</m:t>
                          </m:r>
                        </m:sup>
                      </m:sSup>
                    </m:oMath>
                  </m:oMathPara>
                </a14:m>
                <a:endParaRPr lang="pt-BR" sz="2200" dirty="0">
                  <a:effectLst/>
                  <a:latin typeface="Arial Narrow" panose="020B0606020202030204" pitchFamily="34" charset="0"/>
                  <a:ea typeface="Calibri" panose="020F0502020204030204" pitchFamily="34" charset="0"/>
                </a:endParaRPr>
              </a:p>
              <a:p>
                <a:pPr indent="228600" algn="just"/>
                <a:r>
                  <a:rPr lang="pt-BR" sz="1000" kern="1200" dirty="0">
                    <a:solidFill>
                      <a:srgbClr val="000000"/>
                    </a:solidFill>
                    <a:effectLst/>
                    <a:latin typeface="Arial Narrow" panose="020B0606020202030204" pitchFamily="34" charset="0"/>
                    <a:ea typeface="Calibri" panose="020F0502020204030204" pitchFamily="34" charset="0"/>
                  </a:rPr>
                  <a:t> </a:t>
                </a:r>
                <a:endParaRPr lang="pt-BR" sz="1000" dirty="0">
                  <a:effectLst/>
                  <a:latin typeface="Arial Narrow" panose="020B0606020202030204" pitchFamily="34" charset="0"/>
                  <a:ea typeface="Calibri" panose="020F0502020204030204" pitchFamily="34" charset="0"/>
                </a:endParaRPr>
              </a:p>
              <a:p>
                <a:pPr indent="228600" algn="just"/>
                <a:r>
                  <a:rPr lang="pt-BR" sz="2200" kern="1200" dirty="0">
                    <a:solidFill>
                      <a:srgbClr val="000000"/>
                    </a:solidFill>
                    <a:effectLst/>
                    <a:latin typeface="Arial Narrow" panose="020B0606020202030204" pitchFamily="34" charset="0"/>
                    <a:ea typeface="Calibri" panose="020F0502020204030204" pitchFamily="34" charset="0"/>
                  </a:rPr>
                  <a:t>então,</a:t>
                </a:r>
                <a:endParaRPr lang="pt-BR" sz="2200" dirty="0">
                  <a:effectLst/>
                  <a:latin typeface="Arial Narrow" panose="020B0606020202030204" pitchFamily="34" charset="0"/>
                  <a:ea typeface="Calibri" panose="020F0502020204030204" pitchFamily="34" charset="0"/>
                </a:endParaRPr>
              </a:p>
              <a:p>
                <a:pPr indent="228600" algn="ctr"/>
                <a14:m>
                  <m:oMath xmlns:m="http://schemas.openxmlformats.org/officeDocument/2006/math">
                    <m:sSub>
                      <m:sSubPr>
                        <m:ctrlPr>
                          <a:rPr lang="pt-BR" sz="2200" i="1" kern="12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m:rPr>
                            <m:sty m:val="p"/>
                          </m:rPr>
                          <a:rPr lang="pt-BR" sz="2200" kern="12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F</m:t>
                        </m:r>
                      </m:e>
                      <m:sub>
                        <m:r>
                          <m:rPr>
                            <m:sty m:val="p"/>
                          </m:rPr>
                          <a:rPr lang="pt-BR" sz="2200" kern="12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m:t>
                        </m:r>
                      </m:sub>
                    </m:sSub>
                    <m:r>
                      <a:rPr lang="pt-BR" sz="2200" kern="12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oMath>
                </a14:m>
                <a:r>
                  <a:rPr lang="pt-BR" sz="2200" kern="1200" dirty="0">
                    <a:solidFill>
                      <a:srgbClr val="000000"/>
                    </a:solidFill>
                    <a:effectLst/>
                    <a:latin typeface="Arial Narrow" panose="020B0606020202030204" pitchFamily="34" charset="0"/>
                    <a:ea typeface="Calibri" panose="020F0502020204030204" pitchFamily="34" charset="0"/>
                  </a:rPr>
                  <a:t> </a:t>
                </a:r>
                <a14:m>
                  <m:oMath xmlns:m="http://schemas.openxmlformats.org/officeDocument/2006/math">
                    <m:sSub>
                      <m:sSubPr>
                        <m:ctrlPr>
                          <a:rPr lang="pt-BR" sz="2200" i="1" kern="1200">
                            <a:solidFill>
                              <a:srgbClr val="000000"/>
                            </a:solidFill>
                            <a:effectLst/>
                            <a:latin typeface="Cambria Math" panose="02040503050406030204" pitchFamily="18" charset="0"/>
                            <a:ea typeface="Calibri" panose="020F0502020204030204" pitchFamily="34" charset="0"/>
                          </a:rPr>
                        </m:ctrlPr>
                      </m:sSubPr>
                      <m:e>
                        <m:r>
                          <m:rPr>
                            <m:sty m:val="p"/>
                          </m:rPr>
                          <a:rPr lang="pt-BR" sz="2200" kern="1200">
                            <a:solidFill>
                              <a:srgbClr val="000000"/>
                            </a:solidFill>
                            <a:effectLst/>
                            <a:latin typeface="Cambria Math" panose="02040503050406030204" pitchFamily="18" charset="0"/>
                            <a:ea typeface="Calibri" panose="020F0502020204030204" pitchFamily="34" charset="0"/>
                          </a:rPr>
                          <m:t>R</m:t>
                        </m:r>
                      </m:e>
                      <m:sub>
                        <m:r>
                          <m:rPr>
                            <m:sty m:val="p"/>
                          </m:rPr>
                          <a:rPr lang="pt-BR" sz="2200" kern="1200">
                            <a:solidFill>
                              <a:srgbClr val="000000"/>
                            </a:solidFill>
                            <a:effectLst/>
                            <a:latin typeface="Cambria Math" panose="02040503050406030204" pitchFamily="18" charset="0"/>
                            <a:ea typeface="Calibri" panose="020F0502020204030204" pitchFamily="34" charset="0"/>
                          </a:rPr>
                          <m:t>c</m:t>
                        </m:r>
                      </m:sub>
                    </m:sSub>
                  </m:oMath>
                </a14:m>
                <a:endParaRPr lang="pt-BR" sz="2200" dirty="0">
                  <a:effectLst/>
                  <a:latin typeface="Arial Narrow" panose="020B0606020202030204" pitchFamily="34" charset="0"/>
                  <a:ea typeface="Calibri" panose="020F0502020204030204" pitchFamily="34" charset="0"/>
                </a:endParaRPr>
              </a:p>
              <a:p>
                <a:pPr indent="228600" algn="ctr"/>
                <a:r>
                  <a:rPr lang="pt-BR" sz="2200" kern="1200" dirty="0">
                    <a:solidFill>
                      <a:srgbClr val="000000"/>
                    </a:solidFill>
                    <a:effectLst/>
                    <a:latin typeface="Arial Narrow" panose="020B0606020202030204" pitchFamily="34" charset="0"/>
                    <a:ea typeface="Calibri" panose="020F0502020204030204" pitchFamily="34" charset="0"/>
                  </a:rPr>
                  <a:t> </a:t>
                </a:r>
                <a:endParaRPr lang="pt-BR" sz="2200" dirty="0">
                  <a:effectLst/>
                  <a:latin typeface="Arial Narrow" panose="020B0606020202030204" pitchFamily="34" charset="0"/>
                  <a:ea typeface="Calibri" panose="020F0502020204030204" pitchFamily="34" charset="0"/>
                </a:endParaRPr>
              </a:p>
              <a:p>
                <a:pPr indent="228600" algn="just"/>
                <a14:m>
                  <m:oMathPara xmlns:m="http://schemas.openxmlformats.org/officeDocument/2006/math">
                    <m:oMathParaPr>
                      <m:jc m:val="centerGroup"/>
                    </m:oMathParaPr>
                    <m:oMath xmlns:m="http://schemas.openxmlformats.org/officeDocument/2006/math">
                      <m:r>
                        <m:rPr>
                          <m:sty m:val="p"/>
                        </m:rPr>
                        <a:rPr lang="pt-BR" sz="2200" kern="12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q</m:t>
                      </m:r>
                      <m:r>
                        <a:rPr lang="pt-BR" sz="2200" kern="120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t>∙</m:t>
                      </m:r>
                      <m:r>
                        <m:rPr>
                          <m:sty m:val="p"/>
                        </m:rPr>
                        <a:rPr lang="pt-BR" sz="2200" kern="120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t>v</m:t>
                      </m:r>
                      <m:r>
                        <a:rPr lang="pt-BR" sz="2200" kern="120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t>∙</m:t>
                      </m:r>
                      <m:r>
                        <m:rPr>
                          <m:sty m:val="p"/>
                        </m:rPr>
                        <a:rPr lang="pt-BR" sz="2200" kern="120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t>B</m:t>
                      </m:r>
                      <m:r>
                        <a:rPr lang="pt-BR" sz="2200" kern="1200">
                          <a:solidFill>
                            <a:srgbClr val="000000"/>
                          </a:solidFill>
                          <a:effectLst/>
                          <a:latin typeface="Cambria Math" panose="02040503050406030204" pitchFamily="18" charset="0"/>
                          <a:ea typeface="Calibri" panose="020F0502020204030204" pitchFamily="34" charset="0"/>
                        </a:rPr>
                        <m:t>=</m:t>
                      </m:r>
                      <m:f>
                        <m:fPr>
                          <m:ctrlPr>
                            <a:rPr lang="pt-BR" sz="2200" i="1" kern="1200">
                              <a:solidFill>
                                <a:srgbClr val="000000"/>
                              </a:solidFill>
                              <a:effectLst/>
                              <a:latin typeface="Cambria Math" panose="02040503050406030204" pitchFamily="18" charset="0"/>
                              <a:ea typeface="Calibri" panose="020F0502020204030204" pitchFamily="34" charset="0"/>
                            </a:rPr>
                          </m:ctrlPr>
                        </m:fPr>
                        <m:num>
                          <m:r>
                            <m:rPr>
                              <m:sty m:val="p"/>
                            </m:rPr>
                            <a:rPr lang="pt-BR" sz="2200" kern="1200">
                              <a:solidFill>
                                <a:srgbClr val="000000"/>
                              </a:solidFill>
                              <a:effectLst/>
                              <a:latin typeface="Cambria Math" panose="02040503050406030204" pitchFamily="18" charset="0"/>
                              <a:ea typeface="Calibri" panose="020F0502020204030204" pitchFamily="34" charset="0"/>
                            </a:rPr>
                            <m:t>m</m:t>
                          </m:r>
                          <m:r>
                            <a:rPr lang="pt-BR" sz="2200" kern="1200">
                              <a:solidFill>
                                <a:srgbClr val="000000"/>
                              </a:solidFill>
                              <a:effectLst/>
                              <a:latin typeface="Cambria Math" panose="02040503050406030204" pitchFamily="18" charset="0"/>
                              <a:ea typeface="Calibri" panose="020F0502020204030204" pitchFamily="34" charset="0"/>
                            </a:rPr>
                            <m:t>∙</m:t>
                          </m:r>
                          <m:r>
                            <m:rPr>
                              <m:sty m:val="p"/>
                            </m:rPr>
                            <a:rPr lang="pt-BR" sz="2200" kern="1200">
                              <a:solidFill>
                                <a:srgbClr val="000000"/>
                              </a:solidFill>
                              <a:effectLst/>
                              <a:latin typeface="Cambria Math" panose="02040503050406030204" pitchFamily="18" charset="0"/>
                              <a:ea typeface="Calibri" panose="020F0502020204030204" pitchFamily="34" charset="0"/>
                            </a:rPr>
                            <m:t>v</m:t>
                          </m:r>
                          <m:r>
                            <a:rPr lang="pt-BR" sz="2200" kern="1200">
                              <a:solidFill>
                                <a:srgbClr val="000000"/>
                              </a:solidFill>
                              <a:effectLst/>
                              <a:latin typeface="Cambria Math" panose="02040503050406030204" pitchFamily="18" charset="0"/>
                              <a:ea typeface="Calibri" panose="020F0502020204030204" pitchFamily="34" charset="0"/>
                            </a:rPr>
                            <m:t>²</m:t>
                          </m:r>
                        </m:num>
                        <m:den>
                          <m:r>
                            <m:rPr>
                              <m:sty m:val="p"/>
                            </m:rPr>
                            <a:rPr lang="pt-BR" sz="2200" kern="1200">
                              <a:solidFill>
                                <a:srgbClr val="000000"/>
                              </a:solidFill>
                              <a:effectLst/>
                              <a:latin typeface="Cambria Math" panose="02040503050406030204" pitchFamily="18" charset="0"/>
                              <a:ea typeface="Calibri" panose="020F0502020204030204" pitchFamily="34" charset="0"/>
                            </a:rPr>
                            <m:t>r</m:t>
                          </m:r>
                        </m:den>
                      </m:f>
                    </m:oMath>
                  </m:oMathPara>
                </a14:m>
                <a:endParaRPr lang="pt-BR" sz="2200" dirty="0">
                  <a:effectLst/>
                  <a:latin typeface="Arial Narrow" panose="020B0606020202030204" pitchFamily="34" charset="0"/>
                  <a:ea typeface="Calibri" panose="020F0502020204030204" pitchFamily="34" charset="0"/>
                </a:endParaRPr>
              </a:p>
              <a:p>
                <a:pPr indent="228600" algn="just"/>
                <a:endParaRPr lang="pt-BR" sz="2200" dirty="0">
                  <a:effectLst/>
                  <a:latin typeface="Arial Narrow" panose="020B0606020202030204" pitchFamily="34" charset="0"/>
                  <a:ea typeface="Calibri" panose="020F0502020204030204" pitchFamily="34" charset="0"/>
                </a:endParaRPr>
              </a:p>
              <a:p>
                <a:pPr/>
                <a14:m>
                  <m:oMathPara xmlns:m="http://schemas.openxmlformats.org/officeDocument/2006/math">
                    <m:oMathParaPr>
                      <m:jc m:val="centerGroup"/>
                    </m:oMathParaPr>
                    <m:oMath xmlns:m="http://schemas.openxmlformats.org/officeDocument/2006/math">
                      <m:r>
                        <m:rPr>
                          <m:sty m:val="p"/>
                        </m:rPr>
                        <a:rPr lang="pt-BR" sz="2200" kern="12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q</m:t>
                      </m:r>
                      <m:r>
                        <a:rPr lang="pt-BR" sz="2200" kern="120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t>∙</m:t>
                      </m:r>
                      <m:r>
                        <m:rPr>
                          <m:sty m:val="p"/>
                        </m:rPr>
                        <a:rPr lang="pt-BR" sz="2200" kern="120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t>B</m:t>
                      </m:r>
                      <m:r>
                        <a:rPr lang="pt-BR" sz="2200" kern="1200">
                          <a:solidFill>
                            <a:srgbClr val="000000"/>
                          </a:solidFill>
                          <a:effectLst/>
                          <a:latin typeface="Cambria Math" panose="02040503050406030204" pitchFamily="18" charset="0"/>
                          <a:ea typeface="Calibri" panose="020F0502020204030204" pitchFamily="34" charset="0"/>
                          <a:cs typeface="Calibri" panose="020F0502020204030204" pitchFamily="34" charset="0"/>
                        </a:rPr>
                        <m:t>=</m:t>
                      </m:r>
                      <m:f>
                        <m:fPr>
                          <m:ctrlPr>
                            <a:rPr lang="pt-BR" sz="2200" i="1" kern="1200">
                              <a:solidFill>
                                <a:srgbClr val="000000"/>
                              </a:solidFill>
                              <a:effectLst/>
                              <a:latin typeface="Cambria Math" panose="02040503050406030204" pitchFamily="18" charset="0"/>
                            </a:rPr>
                          </m:ctrlPr>
                        </m:fPr>
                        <m:num>
                          <m:r>
                            <m:rPr>
                              <m:sty m:val="p"/>
                            </m:rPr>
                            <a:rPr lang="pt-BR" sz="2200" kern="1200">
                              <a:solidFill>
                                <a:srgbClr val="000000"/>
                              </a:solidFill>
                              <a:effectLst/>
                              <a:latin typeface="Cambria Math" panose="02040503050406030204" pitchFamily="18" charset="0"/>
                              <a:ea typeface="Calibri" panose="020F0502020204030204" pitchFamily="34" charset="0"/>
                              <a:cs typeface="Calibri" panose="020F0502020204030204" pitchFamily="34" charset="0"/>
                            </a:rPr>
                            <m:t>m</m:t>
                          </m:r>
                          <m:r>
                            <a:rPr lang="pt-BR" sz="2200" kern="1200">
                              <a:solidFill>
                                <a:srgbClr val="000000"/>
                              </a:solidFill>
                              <a:effectLst/>
                              <a:latin typeface="Cambria Math" panose="02040503050406030204" pitchFamily="18" charset="0"/>
                              <a:ea typeface="Calibri" panose="020F0502020204030204" pitchFamily="34" charset="0"/>
                              <a:cs typeface="Calibri" panose="020F0502020204030204" pitchFamily="34" charset="0"/>
                            </a:rPr>
                            <m:t>∙</m:t>
                          </m:r>
                          <m:r>
                            <m:rPr>
                              <m:sty m:val="p"/>
                            </m:rPr>
                            <a:rPr lang="pt-BR" sz="2200" kern="1200">
                              <a:solidFill>
                                <a:srgbClr val="000000"/>
                              </a:solidFill>
                              <a:effectLst/>
                              <a:latin typeface="Cambria Math" panose="02040503050406030204" pitchFamily="18" charset="0"/>
                              <a:ea typeface="Calibri" panose="020F0502020204030204" pitchFamily="34" charset="0"/>
                              <a:cs typeface="Calibri" panose="020F0502020204030204" pitchFamily="34" charset="0"/>
                            </a:rPr>
                            <m:t>v</m:t>
                          </m:r>
                        </m:num>
                        <m:den>
                          <m:r>
                            <m:rPr>
                              <m:sty m:val="p"/>
                            </m:rPr>
                            <a:rPr lang="pt-BR" sz="2200" kern="1200">
                              <a:solidFill>
                                <a:srgbClr val="000000"/>
                              </a:solidFill>
                              <a:effectLst/>
                              <a:latin typeface="Cambria Math" panose="02040503050406030204" pitchFamily="18" charset="0"/>
                              <a:ea typeface="Calibri" panose="020F0502020204030204" pitchFamily="34" charset="0"/>
                              <a:cs typeface="Calibri" panose="020F0502020204030204" pitchFamily="34" charset="0"/>
                            </a:rPr>
                            <m:t>r</m:t>
                          </m:r>
                        </m:den>
                      </m:f>
                    </m:oMath>
                  </m:oMathPara>
                </a14:m>
                <a:endParaRPr lang="pt-BR" sz="2200" dirty="0">
                  <a:latin typeface="Arial Narrow" panose="020B0606020202030204" pitchFamily="34" charset="0"/>
                </a:endParaRPr>
              </a:p>
              <a:p>
                <a:pPr indent="228600" algn="just"/>
                <a:r>
                  <a:rPr lang="pt-BR" sz="2200" kern="1200" dirty="0">
                    <a:solidFill>
                      <a:srgbClr val="000000"/>
                    </a:solidFill>
                    <a:effectLst/>
                    <a:latin typeface="Arial Narrow" panose="020B0606020202030204" pitchFamily="34" charset="0"/>
                    <a:ea typeface="Calibri" panose="020F0502020204030204" pitchFamily="34" charset="0"/>
                  </a:rPr>
                  <a:t>Ufas!</a:t>
                </a:r>
                <a:endParaRPr lang="pt-BR" sz="2200" dirty="0">
                  <a:effectLst/>
                  <a:latin typeface="Arial Narrow" panose="020B0606020202030204" pitchFamily="34" charset="0"/>
                  <a:ea typeface="Calibri" panose="020F0502020204030204" pitchFamily="34" charset="0"/>
                </a:endParaRPr>
              </a:p>
              <a:p>
                <a:pPr indent="228600" algn="just"/>
                <a14:m>
                  <m:oMathPara xmlns:m="http://schemas.openxmlformats.org/officeDocument/2006/math">
                    <m:oMathParaPr>
                      <m:jc m:val="centerGroup"/>
                    </m:oMathParaPr>
                    <m:oMath xmlns:m="http://schemas.openxmlformats.org/officeDocument/2006/math">
                      <m:r>
                        <m:rPr>
                          <m:sty m:val="p"/>
                        </m:rPr>
                        <a:rPr lang="pt-BR" sz="3000" kern="12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r</m:t>
                      </m:r>
                      <m:r>
                        <a:rPr lang="pt-BR" sz="3000" kern="1200">
                          <a:solidFill>
                            <a:srgbClr val="000000"/>
                          </a:solidFill>
                          <a:effectLst/>
                          <a:latin typeface="Cambria Math" panose="02040503050406030204" pitchFamily="18" charset="0"/>
                          <a:ea typeface="Calibri" panose="020F0502020204030204" pitchFamily="34" charset="0"/>
                        </a:rPr>
                        <m:t>=</m:t>
                      </m:r>
                      <m:f>
                        <m:fPr>
                          <m:ctrlPr>
                            <a:rPr lang="pt-BR" sz="3000" i="1" kern="1200">
                              <a:solidFill>
                                <a:srgbClr val="000000"/>
                              </a:solidFill>
                              <a:effectLst/>
                              <a:latin typeface="Cambria Math" panose="02040503050406030204" pitchFamily="18" charset="0"/>
                              <a:ea typeface="Calibri" panose="020F0502020204030204" pitchFamily="34" charset="0"/>
                            </a:rPr>
                          </m:ctrlPr>
                        </m:fPr>
                        <m:num>
                          <m:r>
                            <m:rPr>
                              <m:sty m:val="p"/>
                            </m:rPr>
                            <a:rPr lang="pt-BR" sz="3000" kern="1200">
                              <a:solidFill>
                                <a:srgbClr val="000000"/>
                              </a:solidFill>
                              <a:effectLst/>
                              <a:latin typeface="Cambria Math" panose="02040503050406030204" pitchFamily="18" charset="0"/>
                              <a:ea typeface="Calibri" panose="020F0502020204030204" pitchFamily="34" charset="0"/>
                            </a:rPr>
                            <m:t>m</m:t>
                          </m:r>
                          <m:r>
                            <a:rPr lang="pt-BR" sz="3000" kern="1200">
                              <a:solidFill>
                                <a:srgbClr val="000000"/>
                              </a:solidFill>
                              <a:effectLst/>
                              <a:latin typeface="Cambria Math" panose="02040503050406030204" pitchFamily="18" charset="0"/>
                              <a:ea typeface="Calibri" panose="020F0502020204030204" pitchFamily="34" charset="0"/>
                            </a:rPr>
                            <m:t>∙</m:t>
                          </m:r>
                          <m:r>
                            <m:rPr>
                              <m:sty m:val="p"/>
                            </m:rPr>
                            <a:rPr lang="pt-BR" sz="3000" kern="1200">
                              <a:solidFill>
                                <a:srgbClr val="000000"/>
                              </a:solidFill>
                              <a:effectLst/>
                              <a:latin typeface="Cambria Math" panose="02040503050406030204" pitchFamily="18" charset="0"/>
                              <a:ea typeface="Calibri" panose="020F0502020204030204" pitchFamily="34" charset="0"/>
                            </a:rPr>
                            <m:t>v</m:t>
                          </m:r>
                        </m:num>
                        <m:den>
                          <m:r>
                            <m:rPr>
                              <m:sty m:val="p"/>
                            </m:rPr>
                            <a:rPr lang="pt-BR" sz="3000" kern="12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q</m:t>
                          </m:r>
                          <m:r>
                            <a:rPr lang="pt-BR" sz="3000" kern="120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t>∙</m:t>
                          </m:r>
                          <m:r>
                            <m:rPr>
                              <m:sty m:val="p"/>
                            </m:rPr>
                            <a:rPr lang="pt-BR" sz="3000" kern="120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t>B</m:t>
                          </m:r>
                        </m:den>
                      </m:f>
                    </m:oMath>
                  </m:oMathPara>
                </a14:m>
                <a:endParaRPr lang="pt-BR" sz="3000" dirty="0">
                  <a:latin typeface="Arial Narrow" panose="020B0606020202030204" pitchFamily="34" charset="0"/>
                </a:endParaRPr>
              </a:p>
            </p:txBody>
          </p:sp>
        </mc:Choice>
        <mc:Fallback xmlns="">
          <p:sp>
            <p:nvSpPr>
              <p:cNvPr id="8" name="CaixaDeTexto 7">
                <a:extLst>
                  <a:ext uri="{FF2B5EF4-FFF2-40B4-BE49-F238E27FC236}">
                    <a16:creationId xmlns:a16="http://schemas.microsoft.com/office/drawing/2014/main" id="{A4DF3BBF-084E-CBC3-E974-4B57CACCF342}"/>
                  </a:ext>
                </a:extLst>
              </p:cNvPr>
              <p:cNvSpPr txBox="1">
                <a:spLocks noRot="1" noChangeAspect="1" noMove="1" noResize="1" noEditPoints="1" noAdjustHandles="1" noChangeArrowheads="1" noChangeShapeType="1" noTextEdit="1"/>
              </p:cNvSpPr>
              <p:nvPr/>
            </p:nvSpPr>
            <p:spPr>
              <a:xfrm>
                <a:off x="251012" y="570776"/>
                <a:ext cx="5620870" cy="6269280"/>
              </a:xfrm>
              <a:prstGeom prst="rect">
                <a:avLst/>
              </a:prstGeom>
              <a:blipFill>
                <a:blip r:embed="rId2"/>
                <a:stretch>
                  <a:fillRect l="-1410" t="-584" r="-1410"/>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7" name="CaixaDeTexto 6">
                <a:extLst>
                  <a:ext uri="{FF2B5EF4-FFF2-40B4-BE49-F238E27FC236}">
                    <a16:creationId xmlns:a16="http://schemas.microsoft.com/office/drawing/2014/main" id="{32761684-27A5-03A4-940B-E1F3EAA57892}"/>
                  </a:ext>
                </a:extLst>
              </p:cNvPr>
              <p:cNvSpPr txBox="1"/>
              <p:nvPr/>
            </p:nvSpPr>
            <p:spPr>
              <a:xfrm>
                <a:off x="6257363" y="570776"/>
                <a:ext cx="5683625" cy="6112635"/>
              </a:xfrm>
              <a:prstGeom prst="rect">
                <a:avLst/>
              </a:prstGeom>
              <a:noFill/>
            </p:spPr>
            <p:txBody>
              <a:bodyPr wrap="square">
                <a:spAutoFit/>
              </a:bodyPr>
              <a:lstStyle/>
              <a:p>
                <a:pPr indent="228600" algn="just"/>
                <a:r>
                  <a:rPr lang="pt-BR" sz="2200" kern="1200" dirty="0">
                    <a:solidFill>
                      <a:srgbClr val="000000"/>
                    </a:solidFill>
                    <a:effectLst/>
                    <a:latin typeface="Arial Narrow" panose="020B0606020202030204" pitchFamily="34" charset="0"/>
                    <a:ea typeface="Calibri" panose="020F0502020204030204" pitchFamily="34" charset="0"/>
                  </a:rPr>
                  <a:t>Estudante, como os vestibulares e o exame nacional são exigentes, dentro do teu tempo, enriqueça um pouco seus conhecimentos sobre esse assunto, sendo ele o caso mais importante. Combinado! Inclusive, quando a partícula descreve o movimento circular uniforme, verifica-se também o tempo de cada volta, conhecido como período </a:t>
                </a:r>
                <a14:m>
                  <m:oMath xmlns:m="http://schemas.openxmlformats.org/officeDocument/2006/math">
                    <m:r>
                      <a:rPr lang="pt-BR" sz="2200" kern="1200">
                        <a:solidFill>
                          <a:srgbClr val="000000"/>
                        </a:solidFill>
                        <a:effectLst/>
                        <a:latin typeface="Cambria Math" panose="02040503050406030204" pitchFamily="18" charset="0"/>
                        <a:ea typeface="Calibri" panose="020F0502020204030204" pitchFamily="34" charset="0"/>
                      </a:rPr>
                      <m:t>(</m:t>
                    </m:r>
                    <m:r>
                      <m:rPr>
                        <m:sty m:val="p"/>
                      </m:rPr>
                      <a:rPr lang="pt-BR" sz="2200" kern="1200">
                        <a:solidFill>
                          <a:srgbClr val="000000"/>
                        </a:solidFill>
                        <a:effectLst/>
                        <a:latin typeface="Cambria Math" panose="02040503050406030204" pitchFamily="18" charset="0"/>
                        <a:ea typeface="Calibri" panose="020F0502020204030204" pitchFamily="34" charset="0"/>
                      </a:rPr>
                      <m:t>segundo</m:t>
                    </m:r>
                    <m:r>
                      <a:rPr lang="pt-BR" sz="2200" kern="1200">
                        <a:solidFill>
                          <a:srgbClr val="000000"/>
                        </a:solidFill>
                        <a:effectLst/>
                        <a:latin typeface="Cambria Math" panose="02040503050406030204" pitchFamily="18" charset="0"/>
                        <a:ea typeface="Calibri" panose="020F0502020204030204" pitchFamily="34" charset="0"/>
                      </a:rPr>
                      <m:t> = </m:t>
                    </m:r>
                    <m:r>
                      <m:rPr>
                        <m:sty m:val="p"/>
                      </m:rPr>
                      <a:rPr lang="pt-BR" sz="2200" kern="1200">
                        <a:solidFill>
                          <a:srgbClr val="000000"/>
                        </a:solidFill>
                        <a:effectLst/>
                        <a:latin typeface="Cambria Math" panose="02040503050406030204" pitchFamily="18" charset="0"/>
                        <a:ea typeface="Calibri" panose="020F0502020204030204" pitchFamily="34" charset="0"/>
                      </a:rPr>
                      <m:t>s</m:t>
                    </m:r>
                    <m:r>
                      <a:rPr lang="pt-BR" sz="2200" kern="1200">
                        <a:solidFill>
                          <a:srgbClr val="000000"/>
                        </a:solidFill>
                        <a:effectLst/>
                        <a:latin typeface="Cambria Math" panose="02040503050406030204" pitchFamily="18" charset="0"/>
                        <a:ea typeface="Calibri" panose="020F0502020204030204" pitchFamily="34" charset="0"/>
                      </a:rPr>
                      <m:t>) </m:t>
                    </m:r>
                  </m:oMath>
                </a14:m>
                <a:r>
                  <a:rPr lang="pt-BR" sz="2200" kern="1200" dirty="0">
                    <a:solidFill>
                      <a:srgbClr val="000000"/>
                    </a:solidFill>
                    <a:effectLst/>
                    <a:latin typeface="Arial Narrow" panose="020B0606020202030204" pitchFamily="34" charset="0"/>
                    <a:ea typeface="Calibri" panose="020F0502020204030204" pitchFamily="34" charset="0"/>
                  </a:rPr>
                  <a:t>que pode ser calculado por meio da fórmula:</a:t>
                </a:r>
                <a:endParaRPr lang="pt-BR" sz="2200" dirty="0">
                  <a:effectLst/>
                  <a:latin typeface="Arial Narrow" panose="020B0606020202030204" pitchFamily="34" charset="0"/>
                  <a:ea typeface="Calibri" panose="020F0502020204030204" pitchFamily="34" charset="0"/>
                </a:endParaRPr>
              </a:p>
              <a:p>
                <a:pPr indent="228600" algn="just"/>
                <a:r>
                  <a:rPr lang="pt-BR" sz="2200" kern="1200" dirty="0">
                    <a:solidFill>
                      <a:srgbClr val="000000"/>
                    </a:solidFill>
                    <a:effectLst/>
                    <a:latin typeface="Arial Narrow" panose="020B0606020202030204" pitchFamily="34" charset="0"/>
                    <a:ea typeface="Calibri" panose="020F0502020204030204" pitchFamily="34" charset="0"/>
                  </a:rPr>
                  <a:t> </a:t>
                </a:r>
                <a:endParaRPr lang="pt-BR" sz="2200" dirty="0">
                  <a:effectLst/>
                  <a:latin typeface="Arial Narrow" panose="020B0606020202030204" pitchFamily="34" charset="0"/>
                  <a:ea typeface="Calibri" panose="020F0502020204030204" pitchFamily="34" charset="0"/>
                </a:endParaRPr>
              </a:p>
              <a:p>
                <a:pPr indent="228600" algn="just"/>
                <a14:m>
                  <m:oMathPara xmlns:m="http://schemas.openxmlformats.org/officeDocument/2006/math">
                    <m:oMathParaPr>
                      <m:jc m:val="centerGroup"/>
                    </m:oMathParaPr>
                    <m:oMath xmlns:m="http://schemas.openxmlformats.org/officeDocument/2006/math">
                      <m:r>
                        <m:rPr>
                          <m:sty m:val="p"/>
                        </m:rPr>
                        <a:rPr lang="pt-BR" sz="3000" kern="12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T</m:t>
                      </m:r>
                      <m:r>
                        <a:rPr lang="pt-BR" sz="3000" kern="1200">
                          <a:solidFill>
                            <a:srgbClr val="000000"/>
                          </a:solidFill>
                          <a:effectLst/>
                          <a:latin typeface="Cambria Math" panose="02040503050406030204" pitchFamily="18" charset="0"/>
                          <a:ea typeface="Calibri" panose="020F0502020204030204" pitchFamily="34" charset="0"/>
                        </a:rPr>
                        <m:t>=</m:t>
                      </m:r>
                      <m:f>
                        <m:fPr>
                          <m:ctrlPr>
                            <a:rPr lang="pt-BR" sz="3000" i="1" kern="1200">
                              <a:solidFill>
                                <a:srgbClr val="000000"/>
                              </a:solidFill>
                              <a:effectLst/>
                              <a:latin typeface="Cambria Math" panose="02040503050406030204" pitchFamily="18" charset="0"/>
                              <a:ea typeface="Calibri" panose="020F0502020204030204" pitchFamily="34" charset="0"/>
                            </a:rPr>
                          </m:ctrlPr>
                        </m:fPr>
                        <m:num>
                          <m:r>
                            <a:rPr lang="pt-BR" sz="3000" kern="1200">
                              <a:solidFill>
                                <a:srgbClr val="000000"/>
                              </a:solidFill>
                              <a:effectLst/>
                              <a:latin typeface="Cambria Math" panose="02040503050406030204" pitchFamily="18" charset="0"/>
                              <a:ea typeface="Calibri" panose="020F0502020204030204" pitchFamily="34" charset="0"/>
                            </a:rPr>
                            <m:t>2</m:t>
                          </m:r>
                          <m:r>
                            <m:rPr>
                              <m:sty m:val="p"/>
                            </m:rPr>
                            <a:rPr lang="pt-BR" sz="3000" kern="1200">
                              <a:solidFill>
                                <a:srgbClr val="000000"/>
                              </a:solidFill>
                              <a:effectLst/>
                              <a:latin typeface="Cambria Math" panose="02040503050406030204" pitchFamily="18" charset="0"/>
                              <a:ea typeface="Calibri" panose="020F0502020204030204" pitchFamily="34" charset="0"/>
                            </a:rPr>
                            <m:t>π</m:t>
                          </m:r>
                          <m:r>
                            <a:rPr lang="pt-BR" sz="3000" kern="120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t>∙</m:t>
                          </m:r>
                          <m:r>
                            <m:rPr>
                              <m:sty m:val="p"/>
                            </m:rPr>
                            <a:rPr lang="pt-BR" sz="3000" kern="1200">
                              <a:solidFill>
                                <a:srgbClr val="000000"/>
                              </a:solidFill>
                              <a:effectLst/>
                              <a:latin typeface="Cambria Math" panose="02040503050406030204" pitchFamily="18" charset="0"/>
                              <a:ea typeface="Calibri" panose="020F0502020204030204" pitchFamily="34" charset="0"/>
                            </a:rPr>
                            <m:t>m</m:t>
                          </m:r>
                        </m:num>
                        <m:den>
                          <m:r>
                            <a:rPr lang="pt-BR" sz="3000" kern="12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r>
                            <m:rPr>
                              <m:sty m:val="p"/>
                            </m:rPr>
                            <a:rPr lang="pt-BR" sz="3000" kern="12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q</m:t>
                          </m:r>
                          <m:r>
                            <a:rPr lang="pt-BR" sz="3000" kern="12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r>
                            <m:rPr>
                              <m:sty m:val="p"/>
                            </m:rPr>
                            <a:rPr lang="pt-BR" sz="3000" kern="120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t>B</m:t>
                          </m:r>
                        </m:den>
                      </m:f>
                    </m:oMath>
                  </m:oMathPara>
                </a14:m>
                <a:endParaRPr lang="pt-BR" sz="3000" dirty="0">
                  <a:effectLst/>
                  <a:latin typeface="Arial Narrow" panose="020B0606020202030204" pitchFamily="34" charset="0"/>
                  <a:ea typeface="Calibri" panose="020F0502020204030204" pitchFamily="34" charset="0"/>
                </a:endParaRPr>
              </a:p>
              <a:p>
                <a:pPr indent="228600" algn="just"/>
                <a:endParaRPr lang="pt-BR" sz="2200" kern="1200" dirty="0">
                  <a:solidFill>
                    <a:srgbClr val="000000"/>
                  </a:solidFill>
                  <a:effectLst/>
                  <a:latin typeface="Arial Narrow" panose="020B0606020202030204" pitchFamily="34" charset="0"/>
                  <a:ea typeface="Calibri" panose="020F0502020204030204" pitchFamily="34" charset="0"/>
                </a:endParaRPr>
              </a:p>
              <a:p>
                <a:pPr indent="228600" algn="just"/>
                <a:r>
                  <a:rPr lang="pt-BR" sz="2200" kern="1200" dirty="0">
                    <a:solidFill>
                      <a:srgbClr val="000000"/>
                    </a:solidFill>
                    <a:effectLst/>
                    <a:latin typeface="Arial Narrow" panose="020B0606020202030204" pitchFamily="34" charset="0"/>
                    <a:ea typeface="Calibri" panose="020F0502020204030204" pitchFamily="34" charset="0"/>
                  </a:rPr>
                  <a:t>e sua frequência (hertz = Hz),</a:t>
                </a:r>
                <a:endParaRPr lang="pt-BR" sz="2200" dirty="0">
                  <a:effectLst/>
                  <a:latin typeface="Arial Narrow" panose="020B0606020202030204" pitchFamily="34" charset="0"/>
                  <a:ea typeface="Calibri" panose="020F0502020204030204" pitchFamily="34" charset="0"/>
                </a:endParaRPr>
              </a:p>
              <a:p>
                <a:pPr indent="228600" algn="just"/>
                <a:r>
                  <a:rPr lang="pt-BR" sz="2200" kern="1200" dirty="0">
                    <a:solidFill>
                      <a:srgbClr val="000000"/>
                    </a:solidFill>
                    <a:effectLst/>
                    <a:latin typeface="Arial Narrow" panose="020B0606020202030204" pitchFamily="34" charset="0"/>
                    <a:ea typeface="Calibri" panose="020F0502020204030204" pitchFamily="34" charset="0"/>
                  </a:rPr>
                  <a:t> </a:t>
                </a:r>
                <a:endParaRPr lang="pt-BR" sz="2200" dirty="0">
                  <a:effectLst/>
                  <a:latin typeface="Arial Narrow" panose="020B0606020202030204" pitchFamily="34" charset="0"/>
                  <a:ea typeface="Calibri" panose="020F0502020204030204" pitchFamily="34" charset="0"/>
                </a:endParaRPr>
              </a:p>
              <a:p>
                <a:pPr indent="228600" algn="ctr"/>
                <a14:m>
                  <m:oMath xmlns:m="http://schemas.openxmlformats.org/officeDocument/2006/math">
                    <m:r>
                      <m:rPr>
                        <m:sty m:val="p"/>
                      </m:rPr>
                      <a:rPr lang="pt-BR" sz="3000" kern="12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f</m:t>
                    </m:r>
                    <m:r>
                      <a:rPr lang="pt-BR" sz="3000" kern="1200">
                        <a:solidFill>
                          <a:srgbClr val="000000"/>
                        </a:solidFill>
                        <a:effectLst/>
                        <a:latin typeface="Cambria Math" panose="02040503050406030204" pitchFamily="18" charset="0"/>
                        <a:ea typeface="Calibri" panose="020F0502020204030204" pitchFamily="34" charset="0"/>
                      </a:rPr>
                      <m:t>=</m:t>
                    </m:r>
                    <m:f>
                      <m:fPr>
                        <m:ctrlPr>
                          <a:rPr lang="pt-BR" sz="3000" i="1" kern="1200">
                            <a:solidFill>
                              <a:srgbClr val="000000"/>
                            </a:solidFill>
                            <a:effectLst/>
                            <a:latin typeface="Cambria Math" panose="02040503050406030204" pitchFamily="18" charset="0"/>
                            <a:ea typeface="Calibri" panose="020F0502020204030204" pitchFamily="34" charset="0"/>
                          </a:rPr>
                        </m:ctrlPr>
                      </m:fPr>
                      <m:num>
                        <m:r>
                          <a:rPr lang="pt-BR" sz="3000" kern="12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r>
                          <m:rPr>
                            <m:sty m:val="p"/>
                          </m:rPr>
                          <a:rPr lang="pt-BR" sz="3000" kern="12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q</m:t>
                        </m:r>
                        <m:r>
                          <a:rPr lang="pt-BR" sz="3000" kern="12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r>
                          <m:rPr>
                            <m:sty m:val="p"/>
                          </m:rPr>
                          <a:rPr lang="pt-BR" sz="3000" kern="120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t>B</m:t>
                        </m:r>
                      </m:num>
                      <m:den>
                        <m:r>
                          <a:rPr lang="pt-BR" sz="3000" kern="1200">
                            <a:solidFill>
                              <a:srgbClr val="000000"/>
                            </a:solidFill>
                            <a:effectLst/>
                            <a:latin typeface="Cambria Math" panose="02040503050406030204" pitchFamily="18" charset="0"/>
                            <a:ea typeface="Calibri" panose="020F0502020204030204" pitchFamily="34" charset="0"/>
                          </a:rPr>
                          <m:t>2</m:t>
                        </m:r>
                        <m:r>
                          <m:rPr>
                            <m:sty m:val="p"/>
                          </m:rPr>
                          <a:rPr lang="pt-BR" sz="3000" kern="1200">
                            <a:solidFill>
                              <a:srgbClr val="000000"/>
                            </a:solidFill>
                            <a:effectLst/>
                            <a:latin typeface="Cambria Math" panose="02040503050406030204" pitchFamily="18" charset="0"/>
                            <a:ea typeface="Calibri" panose="020F0502020204030204" pitchFamily="34" charset="0"/>
                          </a:rPr>
                          <m:t>π</m:t>
                        </m:r>
                        <m:r>
                          <a:rPr lang="pt-BR" sz="3000" kern="120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t>∙</m:t>
                        </m:r>
                        <m:r>
                          <m:rPr>
                            <m:sty m:val="p"/>
                          </m:rPr>
                          <a:rPr lang="pt-BR" sz="3000" kern="1200">
                            <a:solidFill>
                              <a:srgbClr val="000000"/>
                            </a:solidFill>
                            <a:effectLst/>
                            <a:latin typeface="Cambria Math" panose="02040503050406030204" pitchFamily="18" charset="0"/>
                            <a:ea typeface="Calibri" panose="020F0502020204030204" pitchFamily="34" charset="0"/>
                          </a:rPr>
                          <m:t>m</m:t>
                        </m:r>
                      </m:den>
                    </m:f>
                  </m:oMath>
                </a14:m>
                <a:r>
                  <a:rPr lang="pt-BR" sz="3000" kern="1200" dirty="0">
                    <a:solidFill>
                      <a:srgbClr val="000000"/>
                    </a:solidFill>
                    <a:effectLst/>
                    <a:latin typeface="Arial Narrow" panose="020B0606020202030204" pitchFamily="34" charset="0"/>
                    <a:ea typeface="Calibri" panose="020F0502020204030204" pitchFamily="34" charset="0"/>
                  </a:rPr>
                  <a:t>   </a:t>
                </a:r>
                <a:r>
                  <a:rPr lang="pt-BR" sz="2200" kern="1200" dirty="0">
                    <a:solidFill>
                      <a:srgbClr val="000000"/>
                    </a:solidFill>
                    <a:effectLst/>
                    <a:latin typeface="Arial Narrow" panose="020B0606020202030204" pitchFamily="34" charset="0"/>
                    <a:ea typeface="Calibri" panose="020F0502020204030204" pitchFamily="34" charset="0"/>
                  </a:rPr>
                  <a:t>ou     </a:t>
                </a:r>
                <a14:m>
                  <m:oMath xmlns:m="http://schemas.openxmlformats.org/officeDocument/2006/math">
                    <m:r>
                      <m:rPr>
                        <m:sty m:val="p"/>
                      </m:rPr>
                      <a:rPr lang="pt-BR" sz="3000" kern="1200">
                        <a:solidFill>
                          <a:srgbClr val="000000"/>
                        </a:solidFill>
                        <a:effectLst/>
                        <a:latin typeface="Cambria Math" panose="02040503050406030204" pitchFamily="18" charset="0"/>
                        <a:ea typeface="Calibri" panose="020F0502020204030204" pitchFamily="34" charset="0"/>
                      </a:rPr>
                      <m:t>f</m:t>
                    </m:r>
                    <m:r>
                      <a:rPr lang="pt-BR" sz="3000" kern="1200">
                        <a:solidFill>
                          <a:srgbClr val="000000"/>
                        </a:solidFill>
                        <a:effectLst/>
                        <a:latin typeface="Cambria Math" panose="02040503050406030204" pitchFamily="18" charset="0"/>
                        <a:ea typeface="Calibri" panose="020F0502020204030204" pitchFamily="34" charset="0"/>
                      </a:rPr>
                      <m:t>=</m:t>
                    </m:r>
                    <m:f>
                      <m:fPr>
                        <m:ctrlPr>
                          <a:rPr lang="pt-BR" sz="3000" i="1" kern="1200">
                            <a:solidFill>
                              <a:srgbClr val="000000"/>
                            </a:solidFill>
                            <a:effectLst/>
                            <a:latin typeface="Cambria Math" panose="02040503050406030204" pitchFamily="18" charset="0"/>
                            <a:ea typeface="Calibri" panose="020F0502020204030204" pitchFamily="34" charset="0"/>
                          </a:rPr>
                        </m:ctrlPr>
                      </m:fPr>
                      <m:num>
                        <m:r>
                          <a:rPr lang="pt-BR" sz="3000" kern="1200">
                            <a:solidFill>
                              <a:srgbClr val="000000"/>
                            </a:solidFill>
                            <a:effectLst/>
                            <a:latin typeface="Cambria Math" panose="02040503050406030204" pitchFamily="18" charset="0"/>
                            <a:ea typeface="Calibri" panose="020F0502020204030204" pitchFamily="34" charset="0"/>
                          </a:rPr>
                          <m:t>1</m:t>
                        </m:r>
                      </m:num>
                      <m:den>
                        <m:r>
                          <m:rPr>
                            <m:sty m:val="p"/>
                          </m:rPr>
                          <a:rPr lang="pt-BR" sz="3000" kern="1200">
                            <a:solidFill>
                              <a:srgbClr val="000000"/>
                            </a:solidFill>
                            <a:effectLst/>
                            <a:latin typeface="Cambria Math" panose="02040503050406030204" pitchFamily="18" charset="0"/>
                            <a:ea typeface="Calibri" panose="020F0502020204030204" pitchFamily="34" charset="0"/>
                          </a:rPr>
                          <m:t>T</m:t>
                        </m:r>
                      </m:den>
                    </m:f>
                  </m:oMath>
                </a14:m>
                <a:endParaRPr lang="pt-BR" sz="3000" dirty="0">
                  <a:effectLst/>
                  <a:latin typeface="Arial Narrow" panose="020B0606020202030204" pitchFamily="34" charset="0"/>
                  <a:ea typeface="Calibri" panose="020F0502020204030204" pitchFamily="34" charset="0"/>
                </a:endParaRPr>
              </a:p>
            </p:txBody>
          </p:sp>
        </mc:Choice>
        <mc:Fallback xmlns="">
          <p:sp>
            <p:nvSpPr>
              <p:cNvPr id="7" name="CaixaDeTexto 6">
                <a:extLst>
                  <a:ext uri="{FF2B5EF4-FFF2-40B4-BE49-F238E27FC236}">
                    <a16:creationId xmlns:a16="http://schemas.microsoft.com/office/drawing/2014/main" id="{32761684-27A5-03A4-940B-E1F3EAA57892}"/>
                  </a:ext>
                </a:extLst>
              </p:cNvPr>
              <p:cNvSpPr txBox="1">
                <a:spLocks noRot="1" noChangeAspect="1" noMove="1" noResize="1" noEditPoints="1" noAdjustHandles="1" noChangeArrowheads="1" noChangeShapeType="1" noTextEdit="1"/>
              </p:cNvSpPr>
              <p:nvPr/>
            </p:nvSpPr>
            <p:spPr>
              <a:xfrm>
                <a:off x="6257363" y="570776"/>
                <a:ext cx="5683625" cy="6112635"/>
              </a:xfrm>
              <a:prstGeom prst="rect">
                <a:avLst/>
              </a:prstGeom>
              <a:blipFill>
                <a:blip r:embed="rId3"/>
                <a:stretch>
                  <a:fillRect l="-1393" t="-599" r="-1286"/>
                </a:stretch>
              </a:blipFill>
            </p:spPr>
            <p:txBody>
              <a:bodyPr/>
              <a:lstStyle/>
              <a:p>
                <a:r>
                  <a:rPr lang="pt-BR">
                    <a:noFill/>
                  </a:rPr>
                  <a:t> </a:t>
                </a:r>
              </a:p>
            </p:txBody>
          </p:sp>
        </mc:Fallback>
      </mc:AlternateContent>
    </p:spTree>
    <p:extLst>
      <p:ext uri="{BB962C8B-B14F-4D97-AF65-F5344CB8AC3E}">
        <p14:creationId xmlns:p14="http://schemas.microsoft.com/office/powerpoint/2010/main" val="236380812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6DF148-A5C6-9AC3-43FD-225261587F64}"/>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A176001E-72BF-0E05-8B52-AE67B67EB132}"/>
                  </a:ext>
                </a:extLst>
              </p:cNvPr>
              <p:cNvSpPr txBox="1"/>
              <p:nvPr/>
            </p:nvSpPr>
            <p:spPr>
              <a:xfrm>
                <a:off x="215153" y="732002"/>
                <a:ext cx="5701553" cy="2800767"/>
              </a:xfrm>
              <a:prstGeom prst="rect">
                <a:avLst/>
              </a:prstGeom>
              <a:noFill/>
            </p:spPr>
            <p:txBody>
              <a:bodyPr wrap="square">
                <a:spAutoFit/>
              </a:bodyPr>
              <a:lstStyle/>
              <a:p>
                <a:pPr marL="342900" lvl="0" indent="-342900" algn="just">
                  <a:buFont typeface="Symbol" panose="05050102010706020507" pitchFamily="18" charset="2"/>
                  <a:buBlip>
                    <a:blip r:embed="rId2"/>
                  </a:buBlip>
                </a:pPr>
                <a:r>
                  <a:rPr lang="pt-BR" sz="2200" kern="1200" dirty="0">
                    <a:solidFill>
                      <a:srgbClr val="000000"/>
                    </a:solidFill>
                    <a:effectLst/>
                    <a:latin typeface="Arial Narrow" panose="020B0606020202030204" pitchFamily="34" charset="0"/>
                    <a:ea typeface="Calibri" panose="020F0502020204030204" pitchFamily="34" charset="0"/>
                  </a:rPr>
                  <a:t>Vamos colocar esse raciocínio em prática?</a:t>
                </a:r>
                <a:endParaRPr lang="pt-BR" sz="2200" dirty="0">
                  <a:effectLst/>
                  <a:latin typeface="Arial Narrow" panose="020B0606020202030204" pitchFamily="34" charset="0"/>
                  <a:ea typeface="Calibri" panose="020F0502020204030204" pitchFamily="34" charset="0"/>
                </a:endParaRPr>
              </a:p>
              <a:p>
                <a:pPr indent="228600" algn="just"/>
                <a:r>
                  <a:rPr lang="pt-BR" sz="2200" kern="1200" dirty="0">
                    <a:solidFill>
                      <a:srgbClr val="000000"/>
                    </a:solidFill>
                    <a:effectLst/>
                    <a:latin typeface="Arial Narrow" panose="020B0606020202030204" pitchFamily="34" charset="0"/>
                    <a:ea typeface="Calibri" panose="020F0502020204030204" pitchFamily="34" charset="0"/>
                  </a:rPr>
                  <a:t> </a:t>
                </a:r>
                <a:endParaRPr lang="pt-BR" sz="2200" dirty="0">
                  <a:effectLst/>
                  <a:latin typeface="Arial Narrow" panose="020B0606020202030204" pitchFamily="34" charset="0"/>
                  <a:ea typeface="Calibri" panose="020F0502020204030204" pitchFamily="34" charset="0"/>
                </a:endParaRPr>
              </a:p>
              <a:p>
                <a:pPr indent="228600" algn="just"/>
                <a:r>
                  <a:rPr lang="pt-BR" sz="2200" kern="1200" dirty="0">
                    <a:solidFill>
                      <a:srgbClr val="000000"/>
                    </a:solidFill>
                    <a:effectLst/>
                    <a:latin typeface="Arial Narrow" panose="020B0606020202030204" pitchFamily="34" charset="0"/>
                    <a:ea typeface="Calibri" panose="020F0502020204030204" pitchFamily="34" charset="0"/>
                  </a:rPr>
                  <a:t>Qual é o raio descrito por uma partícula de massa </a:t>
                </a:r>
                <a14:m>
                  <m:oMath xmlns:m="http://schemas.openxmlformats.org/officeDocument/2006/math">
                    <m:r>
                      <a:rPr lang="pt-BR" sz="2200" kern="1200">
                        <a:solidFill>
                          <a:srgbClr val="000000"/>
                        </a:solidFill>
                        <a:effectLst/>
                        <a:latin typeface="Cambria Math" panose="02040503050406030204" pitchFamily="18" charset="0"/>
                        <a:ea typeface="Calibri" panose="020F0502020204030204" pitchFamily="34" charset="0"/>
                      </a:rPr>
                      <m:t>0,001 </m:t>
                    </m:r>
                    <m:r>
                      <m:rPr>
                        <m:sty m:val="p"/>
                      </m:rPr>
                      <a:rPr lang="pt-BR" sz="2200" kern="1200">
                        <a:solidFill>
                          <a:srgbClr val="000000"/>
                        </a:solidFill>
                        <a:effectLst/>
                        <a:latin typeface="Cambria Math" panose="02040503050406030204" pitchFamily="18" charset="0"/>
                        <a:ea typeface="Calibri" panose="020F0502020204030204" pitchFamily="34" charset="0"/>
                      </a:rPr>
                      <m:t>kg</m:t>
                    </m:r>
                  </m:oMath>
                </a14:m>
                <a:r>
                  <a:rPr lang="pt-BR" sz="2200" kern="1200" dirty="0">
                    <a:solidFill>
                      <a:srgbClr val="000000"/>
                    </a:solidFill>
                    <a:effectLst/>
                    <a:latin typeface="Arial Narrow" panose="020B0606020202030204" pitchFamily="34" charset="0"/>
                    <a:ea typeface="Calibri" panose="020F0502020204030204" pitchFamily="34" charset="0"/>
                  </a:rPr>
                  <a:t> quando lançada perpendicularmente com velocidade de </a:t>
                </a:r>
                <a14:m>
                  <m:oMath xmlns:m="http://schemas.openxmlformats.org/officeDocument/2006/math">
                    <m:r>
                      <a:rPr lang="pt-BR" sz="2200" kern="1200">
                        <a:solidFill>
                          <a:srgbClr val="000000"/>
                        </a:solidFill>
                        <a:effectLst/>
                        <a:latin typeface="Cambria Math" panose="02040503050406030204" pitchFamily="18" charset="0"/>
                        <a:ea typeface="Calibri" panose="020F0502020204030204" pitchFamily="34" charset="0"/>
                      </a:rPr>
                      <m:t>800 </m:t>
                    </m:r>
                    <m:r>
                      <m:rPr>
                        <m:sty m:val="p"/>
                      </m:rPr>
                      <a:rPr lang="pt-BR" sz="2200" kern="1200">
                        <a:solidFill>
                          <a:srgbClr val="000000"/>
                        </a:solidFill>
                        <a:effectLst/>
                        <a:latin typeface="Cambria Math" panose="02040503050406030204" pitchFamily="18" charset="0"/>
                        <a:ea typeface="Calibri" panose="020F0502020204030204" pitchFamily="34" charset="0"/>
                      </a:rPr>
                      <m:t>m</m:t>
                    </m:r>
                    <m:r>
                      <a:rPr lang="pt-BR" sz="2200" kern="1200">
                        <a:solidFill>
                          <a:srgbClr val="000000"/>
                        </a:solidFill>
                        <a:effectLst/>
                        <a:latin typeface="Cambria Math" panose="02040503050406030204" pitchFamily="18" charset="0"/>
                        <a:ea typeface="Calibri" panose="020F0502020204030204" pitchFamily="34" charset="0"/>
                      </a:rPr>
                      <m:t>/</m:t>
                    </m:r>
                    <m:r>
                      <m:rPr>
                        <m:sty m:val="p"/>
                      </m:rPr>
                      <a:rPr lang="pt-BR" sz="2200" kern="1200">
                        <a:solidFill>
                          <a:srgbClr val="000000"/>
                        </a:solidFill>
                        <a:effectLst/>
                        <a:latin typeface="Cambria Math" panose="02040503050406030204" pitchFamily="18" charset="0"/>
                        <a:ea typeface="Calibri" panose="020F0502020204030204" pitchFamily="34" charset="0"/>
                      </a:rPr>
                      <m:t>s</m:t>
                    </m:r>
                  </m:oMath>
                </a14:m>
                <a:r>
                  <a:rPr lang="pt-BR" sz="2200" kern="1200" dirty="0">
                    <a:solidFill>
                      <a:srgbClr val="000000"/>
                    </a:solidFill>
                    <a:effectLst/>
                    <a:latin typeface="Arial Narrow" panose="020B0606020202030204" pitchFamily="34" charset="0"/>
                    <a:ea typeface="Calibri" panose="020F0502020204030204" pitchFamily="34" charset="0"/>
                  </a:rPr>
                  <a:t> em uma região de campo magnético cuja magnitude é de </a:t>
                </a:r>
                <a14:m>
                  <m:oMath xmlns:m="http://schemas.openxmlformats.org/officeDocument/2006/math">
                    <m:r>
                      <a:rPr lang="pt-BR" sz="2200" kern="1200">
                        <a:solidFill>
                          <a:srgbClr val="000000"/>
                        </a:solidFill>
                        <a:effectLst/>
                        <a:latin typeface="Cambria Math" panose="02040503050406030204" pitchFamily="18" charset="0"/>
                        <a:ea typeface="Calibri" panose="020F0502020204030204" pitchFamily="34" charset="0"/>
                      </a:rPr>
                      <m:t>40 </m:t>
                    </m:r>
                    <m:r>
                      <m:rPr>
                        <m:sty m:val="p"/>
                      </m:rPr>
                      <a:rPr lang="pt-BR" sz="2200" kern="1200">
                        <a:solidFill>
                          <a:srgbClr val="000000"/>
                        </a:solidFill>
                        <a:effectLst/>
                        <a:latin typeface="Cambria Math" panose="02040503050406030204" pitchFamily="18" charset="0"/>
                        <a:ea typeface="Calibri" panose="020F0502020204030204" pitchFamily="34" charset="0"/>
                      </a:rPr>
                      <m:t>T</m:t>
                    </m:r>
                  </m:oMath>
                </a14:m>
                <a:r>
                  <a:rPr lang="pt-BR" sz="2200" kern="1200" dirty="0">
                    <a:solidFill>
                      <a:srgbClr val="000000"/>
                    </a:solidFill>
                    <a:effectLst/>
                    <a:latin typeface="Arial Narrow" panose="020B0606020202030204" pitchFamily="34" charset="0"/>
                    <a:ea typeface="Calibri" panose="020F0502020204030204" pitchFamily="34" charset="0"/>
                  </a:rPr>
                  <a:t>. </a:t>
                </a:r>
              </a:p>
              <a:p>
                <a:pPr indent="228600" algn="just"/>
                <a:r>
                  <a:rPr lang="pt-BR" sz="2200" kern="1200" dirty="0">
                    <a:solidFill>
                      <a:srgbClr val="000000"/>
                    </a:solidFill>
                    <a:effectLst/>
                    <a:latin typeface="Arial Narrow" panose="020B0606020202030204" pitchFamily="34" charset="0"/>
                    <a:ea typeface="Calibri" panose="020F0502020204030204" pitchFamily="34" charset="0"/>
                  </a:rPr>
                  <a:t>Essa partícula está eletrizada com uma carga de </a:t>
                </a:r>
                <a14:m>
                  <m:oMath xmlns:m="http://schemas.openxmlformats.org/officeDocument/2006/math">
                    <m:r>
                      <a:rPr lang="pt-BR" sz="2200" kern="1200">
                        <a:solidFill>
                          <a:srgbClr val="000000"/>
                        </a:solidFill>
                        <a:effectLst/>
                        <a:latin typeface="Cambria Math" panose="02040503050406030204" pitchFamily="18" charset="0"/>
                        <a:ea typeface="Calibri" panose="020F0502020204030204" pitchFamily="34" charset="0"/>
                      </a:rPr>
                      <m:t>4 </m:t>
                    </m:r>
                    <m:r>
                      <m:rPr>
                        <m:sty m:val="p"/>
                      </m:rPr>
                      <a:rPr lang="pt-BR" sz="2200" kern="1200">
                        <a:solidFill>
                          <a:srgbClr val="000000"/>
                        </a:solidFill>
                        <a:effectLst/>
                        <a:latin typeface="Cambria Math" panose="02040503050406030204" pitchFamily="18" charset="0"/>
                        <a:ea typeface="Calibri" panose="020F0502020204030204" pitchFamily="34" charset="0"/>
                      </a:rPr>
                      <m:t>mC</m:t>
                    </m:r>
                  </m:oMath>
                </a14:m>
                <a:r>
                  <a:rPr lang="pt-BR" sz="2200" kern="1200" dirty="0">
                    <a:solidFill>
                      <a:srgbClr val="000000"/>
                    </a:solidFill>
                    <a:effectLst/>
                    <a:latin typeface="Arial Narrow" panose="020B0606020202030204" pitchFamily="34" charset="0"/>
                    <a:ea typeface="Calibri" panose="020F0502020204030204" pitchFamily="34" charset="0"/>
                  </a:rPr>
                  <a:t>.</a:t>
                </a:r>
                <a:endParaRPr lang="pt-BR" sz="2200" dirty="0">
                  <a:effectLst/>
                  <a:latin typeface="Arial Narrow" panose="020B0606020202030204" pitchFamily="34" charset="0"/>
                  <a:ea typeface="Calibri" panose="020F0502020204030204" pitchFamily="34" charset="0"/>
                </a:endParaRPr>
              </a:p>
            </p:txBody>
          </p:sp>
        </mc:Choice>
        <mc:Fallback xmlns="">
          <p:sp>
            <p:nvSpPr>
              <p:cNvPr id="3" name="CaixaDeTexto 2">
                <a:extLst>
                  <a:ext uri="{FF2B5EF4-FFF2-40B4-BE49-F238E27FC236}">
                    <a16:creationId xmlns:a16="http://schemas.microsoft.com/office/drawing/2014/main" id="{A176001E-72BF-0E05-8B52-AE67B67EB132}"/>
                  </a:ext>
                </a:extLst>
              </p:cNvPr>
              <p:cNvSpPr txBox="1">
                <a:spLocks noRot="1" noChangeAspect="1" noMove="1" noResize="1" noEditPoints="1" noAdjustHandles="1" noChangeArrowheads="1" noChangeShapeType="1" noTextEdit="1"/>
              </p:cNvSpPr>
              <p:nvPr/>
            </p:nvSpPr>
            <p:spPr>
              <a:xfrm>
                <a:off x="215153" y="732002"/>
                <a:ext cx="5701553" cy="2800767"/>
              </a:xfrm>
              <a:prstGeom prst="rect">
                <a:avLst/>
              </a:prstGeom>
              <a:blipFill>
                <a:blip r:embed="rId3"/>
                <a:stretch>
                  <a:fillRect l="-1389" t="-1304" r="-1282" b="-3696"/>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5" name="CaixaDeTexto 4">
                <a:extLst>
                  <a:ext uri="{FF2B5EF4-FFF2-40B4-BE49-F238E27FC236}">
                    <a16:creationId xmlns:a16="http://schemas.microsoft.com/office/drawing/2014/main" id="{261259E0-5AEC-4E25-0E41-B2761DAF26C7}"/>
                  </a:ext>
                </a:extLst>
              </p:cNvPr>
              <p:cNvSpPr txBox="1"/>
              <p:nvPr/>
            </p:nvSpPr>
            <p:spPr>
              <a:xfrm>
                <a:off x="6096000" y="732002"/>
                <a:ext cx="5880847" cy="5315429"/>
              </a:xfrm>
              <a:prstGeom prst="rect">
                <a:avLst/>
              </a:prstGeom>
              <a:noFill/>
            </p:spPr>
            <p:txBody>
              <a:bodyPr wrap="square">
                <a:spAutoFit/>
              </a:bodyPr>
              <a:lstStyle/>
              <a:p>
                <a:pPr indent="228600" algn="just"/>
                <a:r>
                  <a:rPr lang="pt-BR" sz="2200" kern="1200" dirty="0">
                    <a:solidFill>
                      <a:srgbClr val="000000"/>
                    </a:solidFill>
                    <a:effectLst/>
                    <a:latin typeface="Arial Narrow" panose="020B0606020202030204" pitchFamily="34" charset="0"/>
                    <a:ea typeface="Calibri" panose="020F0502020204030204" pitchFamily="34" charset="0"/>
                  </a:rPr>
                  <a:t>Resolvendo: sabendo que, quando uma partícula é lançada com velocidade perpendicular às linhas de um campo magnético uniforme, sua trajetória descrita será de movimento circular e uniforme, então,</a:t>
                </a:r>
                <a:endParaRPr lang="pt-BR" sz="2200" dirty="0">
                  <a:effectLst/>
                  <a:latin typeface="Calibri" panose="020F0502020204030204" pitchFamily="34" charset="0"/>
                  <a:ea typeface="Calibri" panose="020F0502020204030204" pitchFamily="34" charset="0"/>
                </a:endParaRPr>
              </a:p>
              <a:p>
                <a:pPr indent="228600"/>
                <a:r>
                  <a:rPr lang="pt-BR" sz="2200" kern="1200" dirty="0">
                    <a:solidFill>
                      <a:srgbClr val="000000"/>
                    </a:solidFill>
                    <a:effectLst/>
                    <a:latin typeface="Arial Narrow" panose="020B0606020202030204" pitchFamily="34" charset="0"/>
                    <a:ea typeface="Calibri" panose="020F0502020204030204" pitchFamily="34" charset="0"/>
                  </a:rPr>
                  <a:t> </a:t>
                </a:r>
                <a:endParaRPr lang="pt-BR" sz="2200" dirty="0">
                  <a:effectLst/>
                  <a:latin typeface="Calibri" panose="020F0502020204030204" pitchFamily="34" charset="0"/>
                  <a:ea typeface="Calibri" panose="020F0502020204030204" pitchFamily="34" charset="0"/>
                </a:endParaRPr>
              </a:p>
              <a:p>
                <a:pPr indent="228600" algn="just"/>
                <a14:m>
                  <m:oMathPara xmlns:m="http://schemas.openxmlformats.org/officeDocument/2006/math">
                    <m:oMathParaPr>
                      <m:jc m:val="centerGroup"/>
                    </m:oMathParaPr>
                    <m:oMath xmlns:m="http://schemas.openxmlformats.org/officeDocument/2006/math">
                      <m:r>
                        <m:rPr>
                          <m:sty m:val="p"/>
                        </m:rPr>
                        <a:rPr lang="pt-BR" sz="3000" kern="12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r</m:t>
                      </m:r>
                      <m:r>
                        <a:rPr lang="pt-BR" sz="3000" kern="1200">
                          <a:solidFill>
                            <a:srgbClr val="000000"/>
                          </a:solidFill>
                          <a:effectLst/>
                          <a:latin typeface="Cambria Math" panose="02040503050406030204" pitchFamily="18" charset="0"/>
                          <a:ea typeface="Calibri" panose="020F0502020204030204" pitchFamily="34" charset="0"/>
                        </a:rPr>
                        <m:t>=</m:t>
                      </m:r>
                      <m:f>
                        <m:fPr>
                          <m:ctrlPr>
                            <a:rPr lang="pt-BR" sz="3000" i="1" kern="1200">
                              <a:solidFill>
                                <a:srgbClr val="000000"/>
                              </a:solidFill>
                              <a:effectLst/>
                              <a:latin typeface="Cambria Math" panose="02040503050406030204" pitchFamily="18" charset="0"/>
                              <a:ea typeface="Calibri" panose="020F0502020204030204" pitchFamily="34" charset="0"/>
                            </a:rPr>
                          </m:ctrlPr>
                        </m:fPr>
                        <m:num>
                          <m:r>
                            <m:rPr>
                              <m:sty m:val="p"/>
                            </m:rPr>
                            <a:rPr lang="pt-BR" sz="3000" kern="1200">
                              <a:solidFill>
                                <a:srgbClr val="000000"/>
                              </a:solidFill>
                              <a:effectLst/>
                              <a:latin typeface="Cambria Math" panose="02040503050406030204" pitchFamily="18" charset="0"/>
                              <a:ea typeface="Calibri" panose="020F0502020204030204" pitchFamily="34" charset="0"/>
                            </a:rPr>
                            <m:t>m</m:t>
                          </m:r>
                          <m:r>
                            <a:rPr lang="pt-BR" sz="3000" kern="1200">
                              <a:solidFill>
                                <a:srgbClr val="000000"/>
                              </a:solidFill>
                              <a:effectLst/>
                              <a:latin typeface="Cambria Math" panose="02040503050406030204" pitchFamily="18" charset="0"/>
                              <a:ea typeface="Calibri" panose="020F0502020204030204" pitchFamily="34" charset="0"/>
                            </a:rPr>
                            <m:t>∙</m:t>
                          </m:r>
                          <m:r>
                            <m:rPr>
                              <m:sty m:val="p"/>
                            </m:rPr>
                            <a:rPr lang="pt-BR" sz="3000" kern="1200">
                              <a:solidFill>
                                <a:srgbClr val="000000"/>
                              </a:solidFill>
                              <a:effectLst/>
                              <a:latin typeface="Cambria Math" panose="02040503050406030204" pitchFamily="18" charset="0"/>
                              <a:ea typeface="Calibri" panose="020F0502020204030204" pitchFamily="34" charset="0"/>
                            </a:rPr>
                            <m:t>v</m:t>
                          </m:r>
                        </m:num>
                        <m:den>
                          <m:r>
                            <m:rPr>
                              <m:sty m:val="p"/>
                            </m:rPr>
                            <a:rPr lang="pt-BR" sz="3000" kern="12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q</m:t>
                          </m:r>
                          <m:r>
                            <a:rPr lang="pt-BR" sz="3000" kern="120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t>∙</m:t>
                          </m:r>
                          <m:r>
                            <m:rPr>
                              <m:sty m:val="p"/>
                            </m:rPr>
                            <a:rPr lang="pt-BR" sz="3000" kern="120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t>B</m:t>
                          </m:r>
                        </m:den>
                      </m:f>
                    </m:oMath>
                  </m:oMathPara>
                </a14:m>
                <a:endParaRPr lang="pt-BR" sz="3000" dirty="0">
                  <a:effectLst/>
                  <a:latin typeface="Calibri" panose="020F0502020204030204" pitchFamily="34" charset="0"/>
                  <a:ea typeface="Calibri" panose="020F0502020204030204" pitchFamily="34" charset="0"/>
                </a:endParaRPr>
              </a:p>
              <a:p>
                <a:pPr indent="228600" algn="just"/>
                <a:endParaRPr lang="pt-BR" sz="2200" dirty="0">
                  <a:effectLst/>
                  <a:latin typeface="Calibri" panose="020F0502020204030204" pitchFamily="34" charset="0"/>
                  <a:ea typeface="Calibri" panose="020F0502020204030204" pitchFamily="34" charset="0"/>
                </a:endParaRPr>
              </a:p>
              <a:p>
                <a:pPr indent="228600" algn="just"/>
                <a14:m>
                  <m:oMathPara xmlns:m="http://schemas.openxmlformats.org/officeDocument/2006/math">
                    <m:oMathParaPr>
                      <m:jc m:val="centerGroup"/>
                    </m:oMathParaPr>
                    <m:oMath xmlns:m="http://schemas.openxmlformats.org/officeDocument/2006/math">
                      <m:r>
                        <m:rPr>
                          <m:sty m:val="p"/>
                        </m:rPr>
                        <a:rPr lang="pt-BR" sz="2200" kern="12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r</m:t>
                      </m:r>
                      <m:r>
                        <a:rPr lang="pt-BR" sz="2200" kern="1200">
                          <a:solidFill>
                            <a:srgbClr val="000000"/>
                          </a:solidFill>
                          <a:effectLst/>
                          <a:latin typeface="Cambria Math" panose="02040503050406030204" pitchFamily="18" charset="0"/>
                          <a:ea typeface="Calibri" panose="020F0502020204030204" pitchFamily="34" charset="0"/>
                        </a:rPr>
                        <m:t>=</m:t>
                      </m:r>
                      <m:f>
                        <m:fPr>
                          <m:ctrlPr>
                            <a:rPr lang="pt-BR" sz="2200" i="1" kern="1200">
                              <a:solidFill>
                                <a:srgbClr val="000000"/>
                              </a:solidFill>
                              <a:effectLst/>
                              <a:latin typeface="Cambria Math" panose="02040503050406030204" pitchFamily="18" charset="0"/>
                              <a:ea typeface="Calibri" panose="020F0502020204030204" pitchFamily="34" charset="0"/>
                            </a:rPr>
                          </m:ctrlPr>
                        </m:fPr>
                        <m:num>
                          <m:r>
                            <a:rPr lang="pt-BR" sz="2200" kern="1200">
                              <a:solidFill>
                                <a:srgbClr val="000000"/>
                              </a:solidFill>
                              <a:effectLst/>
                              <a:latin typeface="Cambria Math" panose="02040503050406030204" pitchFamily="18" charset="0"/>
                              <a:ea typeface="Calibri" panose="020F0502020204030204" pitchFamily="34" charset="0"/>
                            </a:rPr>
                            <m:t>0,001∙800</m:t>
                          </m:r>
                        </m:num>
                        <m:den>
                          <m:r>
                            <a:rPr lang="pt-BR" sz="2200" kern="12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0,004</m:t>
                          </m:r>
                          <m:r>
                            <a:rPr lang="pt-BR" sz="2200" kern="120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t>∙40</m:t>
                          </m:r>
                        </m:den>
                      </m:f>
                    </m:oMath>
                  </m:oMathPara>
                </a14:m>
                <a:endParaRPr lang="pt-BR" sz="2200" dirty="0">
                  <a:effectLst/>
                  <a:latin typeface="Calibri" panose="020F0502020204030204" pitchFamily="34" charset="0"/>
                  <a:ea typeface="Calibri" panose="020F0502020204030204" pitchFamily="34" charset="0"/>
                </a:endParaRPr>
              </a:p>
              <a:p>
                <a:pPr indent="228600"/>
                <a:r>
                  <a:rPr lang="pt-BR" sz="2200" kern="1200" dirty="0">
                    <a:solidFill>
                      <a:srgbClr val="000000"/>
                    </a:solidFill>
                    <a:effectLst/>
                    <a:latin typeface="Arial Narrow" panose="020B0606020202030204" pitchFamily="34" charset="0"/>
                    <a:ea typeface="Calibri" panose="020F0502020204030204" pitchFamily="34" charset="0"/>
                  </a:rPr>
                  <a:t> </a:t>
                </a:r>
                <a:endParaRPr lang="pt-BR" sz="2200" dirty="0">
                  <a:effectLst/>
                  <a:latin typeface="Calibri" panose="020F0502020204030204" pitchFamily="34" charset="0"/>
                  <a:ea typeface="Calibri" panose="020F0502020204030204" pitchFamily="34" charset="0"/>
                </a:endParaRPr>
              </a:p>
              <a:p>
                <a:pPr indent="228600" algn="just"/>
                <a14:m>
                  <m:oMathPara xmlns:m="http://schemas.openxmlformats.org/officeDocument/2006/math">
                    <m:oMathParaPr>
                      <m:jc m:val="centerGroup"/>
                    </m:oMathParaPr>
                    <m:oMath xmlns:m="http://schemas.openxmlformats.org/officeDocument/2006/math">
                      <m:r>
                        <m:rPr>
                          <m:sty m:val="p"/>
                        </m:rPr>
                        <a:rPr lang="pt-BR" sz="2200" kern="12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r</m:t>
                      </m:r>
                      <m:r>
                        <a:rPr lang="pt-BR" sz="2200" kern="1200">
                          <a:solidFill>
                            <a:srgbClr val="000000"/>
                          </a:solidFill>
                          <a:effectLst/>
                          <a:latin typeface="Cambria Math" panose="02040503050406030204" pitchFamily="18" charset="0"/>
                          <a:ea typeface="Calibri" panose="020F0502020204030204" pitchFamily="34" charset="0"/>
                        </a:rPr>
                        <m:t>=</m:t>
                      </m:r>
                      <m:f>
                        <m:fPr>
                          <m:ctrlPr>
                            <a:rPr lang="pt-BR" sz="2200" i="1" kern="1200">
                              <a:solidFill>
                                <a:srgbClr val="000000"/>
                              </a:solidFill>
                              <a:effectLst/>
                              <a:latin typeface="Cambria Math" panose="02040503050406030204" pitchFamily="18" charset="0"/>
                              <a:ea typeface="Calibri" panose="020F0502020204030204" pitchFamily="34" charset="0"/>
                            </a:rPr>
                          </m:ctrlPr>
                        </m:fPr>
                        <m:num>
                          <m:r>
                            <a:rPr lang="pt-BR" sz="2200" kern="1200">
                              <a:solidFill>
                                <a:srgbClr val="000000"/>
                              </a:solidFill>
                              <a:effectLst/>
                              <a:latin typeface="Cambria Math" panose="02040503050406030204" pitchFamily="18" charset="0"/>
                              <a:ea typeface="Calibri" panose="020F0502020204030204" pitchFamily="34" charset="0"/>
                            </a:rPr>
                            <m:t>800</m:t>
                          </m:r>
                        </m:num>
                        <m:den>
                          <m:r>
                            <a:rPr lang="pt-BR" sz="2200" kern="12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160</m:t>
                          </m:r>
                        </m:den>
                      </m:f>
                    </m:oMath>
                  </m:oMathPara>
                </a14:m>
                <a:endParaRPr lang="pt-BR" sz="2200" dirty="0">
                  <a:effectLst/>
                  <a:latin typeface="Calibri" panose="020F0502020204030204" pitchFamily="34" charset="0"/>
                  <a:ea typeface="Calibri" panose="020F0502020204030204" pitchFamily="34" charset="0"/>
                </a:endParaRPr>
              </a:p>
              <a:p>
                <a:pPr indent="228600" algn="just"/>
                <a:endParaRPr lang="pt-BR" sz="2200" dirty="0">
                  <a:effectLst/>
                  <a:latin typeface="Calibri" panose="020F0502020204030204" pitchFamily="34" charset="0"/>
                  <a:ea typeface="Calibri" panose="020F0502020204030204" pitchFamily="34" charset="0"/>
                </a:endParaRPr>
              </a:p>
              <a:p>
                <a:pPr indent="228600" algn="just"/>
                <a14:m>
                  <m:oMathPara xmlns:m="http://schemas.openxmlformats.org/officeDocument/2006/math">
                    <m:oMathParaPr>
                      <m:jc m:val="centerGroup"/>
                    </m:oMathParaPr>
                    <m:oMath xmlns:m="http://schemas.openxmlformats.org/officeDocument/2006/math">
                      <m:r>
                        <m:rPr>
                          <m:sty m:val="p"/>
                        </m:rPr>
                        <a:rPr lang="pt-BR" sz="2200" kern="12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r</m:t>
                      </m:r>
                      <m:r>
                        <a:rPr lang="pt-BR" sz="2200" kern="1200">
                          <a:solidFill>
                            <a:srgbClr val="000000"/>
                          </a:solidFill>
                          <a:effectLst/>
                          <a:latin typeface="Cambria Math" panose="02040503050406030204" pitchFamily="18" charset="0"/>
                          <a:ea typeface="Calibri" panose="020F0502020204030204" pitchFamily="34" charset="0"/>
                        </a:rPr>
                        <m:t>=5,0 </m:t>
                      </m:r>
                      <m:r>
                        <m:rPr>
                          <m:sty m:val="p"/>
                        </m:rPr>
                        <a:rPr lang="pt-BR" sz="2200" kern="1200">
                          <a:solidFill>
                            <a:srgbClr val="000000"/>
                          </a:solidFill>
                          <a:effectLst/>
                          <a:latin typeface="Cambria Math" panose="02040503050406030204" pitchFamily="18" charset="0"/>
                          <a:ea typeface="Calibri" panose="020F0502020204030204" pitchFamily="34" charset="0"/>
                        </a:rPr>
                        <m:t>m</m:t>
                      </m:r>
                    </m:oMath>
                  </m:oMathPara>
                </a14:m>
                <a:endParaRPr lang="pt-BR" sz="2200" dirty="0">
                  <a:effectLst/>
                  <a:latin typeface="Calibri" panose="020F0502020204030204" pitchFamily="34" charset="0"/>
                  <a:ea typeface="Calibri" panose="020F0502020204030204" pitchFamily="34" charset="0"/>
                </a:endParaRPr>
              </a:p>
            </p:txBody>
          </p:sp>
        </mc:Choice>
        <mc:Fallback xmlns="">
          <p:sp>
            <p:nvSpPr>
              <p:cNvPr id="5" name="CaixaDeTexto 4">
                <a:extLst>
                  <a:ext uri="{FF2B5EF4-FFF2-40B4-BE49-F238E27FC236}">
                    <a16:creationId xmlns:a16="http://schemas.microsoft.com/office/drawing/2014/main" id="{261259E0-5AEC-4E25-0E41-B2761DAF26C7}"/>
                  </a:ext>
                </a:extLst>
              </p:cNvPr>
              <p:cNvSpPr txBox="1">
                <a:spLocks noRot="1" noChangeAspect="1" noMove="1" noResize="1" noEditPoints="1" noAdjustHandles="1" noChangeArrowheads="1" noChangeShapeType="1" noTextEdit="1"/>
              </p:cNvSpPr>
              <p:nvPr/>
            </p:nvSpPr>
            <p:spPr>
              <a:xfrm>
                <a:off x="6096000" y="732002"/>
                <a:ext cx="5880847" cy="5315429"/>
              </a:xfrm>
              <a:prstGeom prst="rect">
                <a:avLst/>
              </a:prstGeom>
              <a:blipFill>
                <a:blip r:embed="rId4"/>
                <a:stretch>
                  <a:fillRect l="-1347" t="-688" r="-1347"/>
                </a:stretch>
              </a:blipFill>
            </p:spPr>
            <p:txBody>
              <a:bodyPr/>
              <a:lstStyle/>
              <a:p>
                <a:r>
                  <a:rPr lang="pt-BR">
                    <a:noFill/>
                  </a:rPr>
                  <a:t> </a:t>
                </a:r>
              </a:p>
            </p:txBody>
          </p:sp>
        </mc:Fallback>
      </mc:AlternateContent>
      <p:sp>
        <p:nvSpPr>
          <p:cNvPr id="6" name="Retângulo: Cantos Arredondados 5">
            <a:extLst>
              <a:ext uri="{FF2B5EF4-FFF2-40B4-BE49-F238E27FC236}">
                <a16:creationId xmlns:a16="http://schemas.microsoft.com/office/drawing/2014/main" id="{6BB3A55E-1538-D4F2-5521-9D4191469EB3}"/>
              </a:ext>
            </a:extLst>
          </p:cNvPr>
          <p:cNvSpPr/>
          <p:nvPr/>
        </p:nvSpPr>
        <p:spPr>
          <a:xfrm>
            <a:off x="215153" y="3753937"/>
            <a:ext cx="5701553" cy="2800767"/>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pt-BR"/>
          </a:p>
        </p:txBody>
      </p:sp>
      <p:sp>
        <p:nvSpPr>
          <p:cNvPr id="7" name="Smiley 6">
            <a:extLst>
              <a:ext uri="{FF2B5EF4-FFF2-40B4-BE49-F238E27FC236}">
                <a16:creationId xmlns:a16="http://schemas.microsoft.com/office/drawing/2014/main" id="{8119B93B-C33C-1E74-7DDF-366EF99A18DA}"/>
              </a:ext>
            </a:extLst>
          </p:cNvPr>
          <p:cNvSpPr/>
          <p:nvPr/>
        </p:nvSpPr>
        <p:spPr>
          <a:xfrm>
            <a:off x="339043" y="3855970"/>
            <a:ext cx="504825" cy="495300"/>
          </a:xfrm>
          <a:prstGeom prst="smileyFac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338585733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093A87-435E-5FBC-F661-33CBFEECB91C}"/>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5DD3B4AD-C899-631F-6F9C-99F0D24F453E}"/>
              </a:ext>
            </a:extLst>
          </p:cNvPr>
          <p:cNvSpPr txBox="1"/>
          <p:nvPr/>
        </p:nvSpPr>
        <p:spPr>
          <a:xfrm>
            <a:off x="62753" y="746809"/>
            <a:ext cx="5880847" cy="3477875"/>
          </a:xfrm>
          <a:prstGeom prst="rect">
            <a:avLst/>
          </a:prstGeom>
          <a:noFill/>
        </p:spPr>
        <p:txBody>
          <a:bodyPr wrap="square">
            <a:spAutoFit/>
          </a:bodyPr>
          <a:lstStyle/>
          <a:p>
            <a:pPr indent="228600" algn="just"/>
            <a:r>
              <a:rPr lang="pt-BR" sz="2200" b="1" dirty="0">
                <a:effectLst/>
                <a:latin typeface="Arial Narrow" panose="020B0606020202030204" pitchFamily="34" charset="0"/>
                <a:ea typeface="Calibri" panose="020F0502020204030204" pitchFamily="34" charset="0"/>
              </a:rPr>
              <a:t>2. Força magnética sobre um condutor retilíneo.</a:t>
            </a:r>
            <a:endParaRPr lang="pt-BR" sz="2200" dirty="0">
              <a:effectLst/>
              <a:latin typeface="Arial Narrow" panose="020B0606020202030204" pitchFamily="34" charset="0"/>
              <a:ea typeface="Calibri" panose="020F0502020204030204" pitchFamily="34" charset="0"/>
            </a:endParaRPr>
          </a:p>
          <a:p>
            <a:pPr indent="228600" algn="just"/>
            <a:r>
              <a:rPr lang="pt-BR" sz="2200" b="1" dirty="0">
                <a:effectLst/>
                <a:highlight>
                  <a:srgbClr val="FFFF00"/>
                </a:highlight>
                <a:latin typeface="Arial Narrow" panose="020B0606020202030204" pitchFamily="34" charset="0"/>
                <a:ea typeface="Calibri" panose="020F0502020204030204" pitchFamily="34" charset="0"/>
              </a:rPr>
              <a:t> </a:t>
            </a:r>
            <a:endParaRPr lang="pt-BR" sz="2200" dirty="0">
              <a:effectLst/>
              <a:latin typeface="Arial Narrow" panose="020B0606020202030204" pitchFamily="34" charset="0"/>
              <a:ea typeface="Calibri" panose="020F0502020204030204" pitchFamily="34" charset="0"/>
            </a:endParaRPr>
          </a:p>
          <a:p>
            <a:pPr indent="228600" algn="just"/>
            <a:r>
              <a:rPr lang="pt-BR" sz="2200" dirty="0">
                <a:effectLst/>
                <a:latin typeface="Arial Narrow" panose="020B0606020202030204" pitchFamily="34" charset="0"/>
                <a:ea typeface="Calibri" panose="020F0502020204030204" pitchFamily="34" charset="0"/>
              </a:rPr>
              <a:t>Estudante, há algum tempo aprendestes sobre a corrente elétrica e suas aplicações. Correto? Então, já que a corrente elétrica é um movimento ordenado de cargas elétricas, é possível dizer que um condutor percorrido por uma corrente elétrica cria ao seu redor uma região de campo magnético em que se sujeita à ação de uma força magnética atuante sobre cada carga elétrica que atravessa esse fio condutor. Sendo assim, </a:t>
            </a:r>
          </a:p>
        </p:txBody>
      </p:sp>
      <p:pic>
        <p:nvPicPr>
          <p:cNvPr id="4" name="Imagem 3">
            <a:extLst>
              <a:ext uri="{FF2B5EF4-FFF2-40B4-BE49-F238E27FC236}">
                <a16:creationId xmlns:a16="http://schemas.microsoft.com/office/drawing/2014/main" id="{C161AD88-81FE-9CAC-BBD6-ED051FF219F2}"/>
              </a:ext>
            </a:extLst>
          </p:cNvPr>
          <p:cNvPicPr>
            <a:picLocks noChangeAspect="1"/>
          </p:cNvPicPr>
          <p:nvPr/>
        </p:nvPicPr>
        <p:blipFill>
          <a:blip r:embed="rId2"/>
          <a:stretch>
            <a:fillRect/>
          </a:stretch>
        </p:blipFill>
        <p:spPr>
          <a:xfrm>
            <a:off x="952649" y="4224684"/>
            <a:ext cx="4109413" cy="2551897"/>
          </a:xfrm>
          <a:prstGeom prst="rect">
            <a:avLst/>
          </a:prstGeom>
        </p:spPr>
      </p:pic>
      <mc:AlternateContent xmlns:mc="http://schemas.openxmlformats.org/markup-compatibility/2006" xmlns:a14="http://schemas.microsoft.com/office/drawing/2010/main">
        <mc:Choice Requires="a14">
          <p:sp>
            <p:nvSpPr>
              <p:cNvPr id="6" name="CaixaDeTexto 5">
                <a:extLst>
                  <a:ext uri="{FF2B5EF4-FFF2-40B4-BE49-F238E27FC236}">
                    <a16:creationId xmlns:a16="http://schemas.microsoft.com/office/drawing/2014/main" id="{C141EA69-D994-01AF-8094-A03477DF282C}"/>
                  </a:ext>
                </a:extLst>
              </p:cNvPr>
              <p:cNvSpPr txBox="1"/>
              <p:nvPr/>
            </p:nvSpPr>
            <p:spPr>
              <a:xfrm>
                <a:off x="6248402" y="679611"/>
                <a:ext cx="5746374" cy="4591257"/>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pt-BR" sz="4500" b="1" i="1" kern="1200" smtClean="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4500" b="1" i="1" kern="12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𝐅</m:t>
                          </m:r>
                        </m:e>
                        <m:sub>
                          <m:r>
                            <a:rPr lang="pt-BR" sz="4500" b="1" i="1" kern="12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𝐦</m:t>
                          </m:r>
                        </m:sub>
                      </m:sSub>
                      <m:r>
                        <a:rPr lang="pt-BR" sz="4500" b="1" kern="12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r>
                        <a:rPr lang="pt-BR" sz="4500" b="1" i="1" kern="12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𝐁</m:t>
                      </m:r>
                      <m:r>
                        <a:rPr lang="pt-BR" sz="4500" b="1" kern="120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t>∙</m:t>
                      </m:r>
                      <m:r>
                        <a:rPr lang="pt-BR" sz="4500" b="1" i="1" kern="120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t>𝐢</m:t>
                      </m:r>
                      <m:r>
                        <a:rPr lang="pt-BR" sz="4500" b="1" kern="120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t>∙</m:t>
                      </m:r>
                      <m:r>
                        <a:rPr lang="pt-BR" sz="4500" b="1" i="1" kern="120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t>𝐋</m:t>
                      </m:r>
                      <m:r>
                        <a:rPr lang="pt-BR" sz="4500" b="1" kern="120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t>∙</m:t>
                      </m:r>
                      <m:r>
                        <a:rPr lang="pt-BR" sz="4500" b="1" i="1" kern="120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t>𝐬𝐞𝐧</m:t>
                      </m:r>
                      <m:r>
                        <a:rPr lang="pt-BR" sz="4500" b="1" i="1" kern="120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t>𝛉</m:t>
                      </m:r>
                    </m:oMath>
                  </m:oMathPara>
                </a14:m>
                <a:endParaRPr lang="pt-BR" sz="4500" dirty="0">
                  <a:effectLst/>
                  <a:latin typeface="Arial Narrow" panose="020B0606020202030204" pitchFamily="34" charset="0"/>
                  <a:ea typeface="Calibri" panose="020F0502020204030204" pitchFamily="34" charset="0"/>
                </a:endParaRPr>
              </a:p>
              <a:p>
                <a:pPr indent="228600" algn="just"/>
                <a:r>
                  <a:rPr lang="pt-BR" sz="2200" dirty="0">
                    <a:effectLst/>
                    <a:latin typeface="Arial Narrow" panose="020B0606020202030204" pitchFamily="34" charset="0"/>
                    <a:ea typeface="Calibri" panose="020F0502020204030204" pitchFamily="34" charset="0"/>
                  </a:rPr>
                  <a:t> </a:t>
                </a:r>
              </a:p>
              <a:p>
                <a:pPr indent="228600" algn="just"/>
                <a:r>
                  <a:rPr lang="pt-BR" sz="2200" dirty="0">
                    <a:effectLst/>
                    <a:latin typeface="Arial Narrow" panose="020B0606020202030204" pitchFamily="34" charset="0"/>
                    <a:ea typeface="Calibri" panose="020F0502020204030204" pitchFamily="34" charset="0"/>
                  </a:rPr>
                  <a:t>Onde:</a:t>
                </a:r>
              </a:p>
              <a:p>
                <a:pPr indent="228600" algn="just"/>
                <a:endParaRPr lang="pt-BR" sz="2200" dirty="0">
                  <a:effectLst/>
                  <a:latin typeface="Arial Narrow" panose="020B0606020202030204" pitchFamily="34" charset="0"/>
                  <a:ea typeface="Calibri" panose="020F0502020204030204" pitchFamily="34" charset="0"/>
                </a:endParaRPr>
              </a:p>
              <a:p>
                <a:pPr marL="342900" lvl="0" indent="-342900" algn="just">
                  <a:buSzPts val="1000"/>
                  <a:buFont typeface="Symbol" panose="05050102010706020507" pitchFamily="18" charset="2"/>
                  <a:buChar char=""/>
                  <a:tabLst>
                    <a:tab pos="228600" algn="l"/>
                  </a:tabLst>
                </a:pPr>
                <a14:m>
                  <m:oMath xmlns:m="http://schemas.openxmlformats.org/officeDocument/2006/math">
                    <m:r>
                      <a:rPr lang="pt-BR" sz="2200" b="1" i="1">
                        <a:effectLst/>
                        <a:latin typeface="Cambria Math" panose="02040503050406030204" pitchFamily="18" charset="0"/>
                        <a:ea typeface="Calibri" panose="020F0502020204030204" pitchFamily="34" charset="0"/>
                      </a:rPr>
                      <m:t>𝐅</m:t>
                    </m:r>
                    <m:r>
                      <a:rPr lang="pt-BR" sz="2200" b="1">
                        <a:effectLst/>
                        <a:latin typeface="Cambria Math" panose="02040503050406030204" pitchFamily="18" charset="0"/>
                        <a:ea typeface="Calibri" panose="020F0502020204030204" pitchFamily="34" charset="0"/>
                      </a:rPr>
                      <m:t>= </m:t>
                    </m:r>
                  </m:oMath>
                </a14:m>
                <a:r>
                  <a:rPr lang="pt-BR" sz="2200" dirty="0">
                    <a:effectLst/>
                    <a:latin typeface="Arial Narrow" panose="020B0606020202030204" pitchFamily="34" charset="0"/>
                    <a:ea typeface="Calibri" panose="020F0502020204030204" pitchFamily="34" charset="0"/>
                  </a:rPr>
                  <a:t>força magnética (N).</a:t>
                </a:r>
              </a:p>
              <a:p>
                <a:pPr marL="342900" lvl="0" indent="-342900" algn="just">
                  <a:buSzPts val="1000"/>
                  <a:buFont typeface="Symbol" panose="05050102010706020507" pitchFamily="18" charset="2"/>
                  <a:buChar char=""/>
                  <a:tabLst>
                    <a:tab pos="228600" algn="l"/>
                  </a:tabLst>
                </a:pPr>
                <a14:m>
                  <m:oMath xmlns:m="http://schemas.openxmlformats.org/officeDocument/2006/math">
                    <m:r>
                      <a:rPr lang="pt-BR" sz="2200" b="1" i="1">
                        <a:effectLst/>
                        <a:latin typeface="Cambria Math" panose="02040503050406030204" pitchFamily="18" charset="0"/>
                        <a:ea typeface="Calibri" panose="020F0502020204030204" pitchFamily="34" charset="0"/>
                      </a:rPr>
                      <m:t>𝐁</m:t>
                    </m:r>
                    <m:r>
                      <a:rPr lang="pt-BR" sz="2200" b="1">
                        <a:effectLst/>
                        <a:latin typeface="Cambria Math" panose="02040503050406030204" pitchFamily="18" charset="0"/>
                        <a:ea typeface="Calibri" panose="020F0502020204030204" pitchFamily="34" charset="0"/>
                      </a:rPr>
                      <m:t>= </m:t>
                    </m:r>
                  </m:oMath>
                </a14:m>
                <a:r>
                  <a:rPr lang="pt-BR" sz="2200" dirty="0">
                    <a:effectLst/>
                    <a:latin typeface="Arial Narrow" panose="020B0606020202030204" pitchFamily="34" charset="0"/>
                    <a:ea typeface="Calibri" panose="020F0502020204030204" pitchFamily="34" charset="0"/>
                  </a:rPr>
                  <a:t>campo magnético (T). </a:t>
                </a:r>
              </a:p>
              <a:p>
                <a:pPr marL="342900" lvl="0" indent="-342900" algn="just">
                  <a:buSzPts val="1000"/>
                  <a:buFont typeface="Symbol" panose="05050102010706020507" pitchFamily="18" charset="2"/>
                  <a:buChar char=""/>
                  <a:tabLst>
                    <a:tab pos="228600" algn="l"/>
                  </a:tabLst>
                </a:pPr>
                <a14:m>
                  <m:oMath xmlns:m="http://schemas.openxmlformats.org/officeDocument/2006/math">
                    <m:r>
                      <a:rPr lang="pt-BR" sz="2200" b="1" i="1">
                        <a:effectLst/>
                        <a:latin typeface="Cambria Math" panose="02040503050406030204" pitchFamily="18" charset="0"/>
                        <a:ea typeface="Calibri" panose="020F0502020204030204" pitchFamily="34" charset="0"/>
                      </a:rPr>
                      <m:t>𝐢</m:t>
                    </m:r>
                    <m:r>
                      <a:rPr lang="pt-BR" sz="2200" b="1">
                        <a:effectLst/>
                        <a:latin typeface="Cambria Math" panose="02040503050406030204" pitchFamily="18" charset="0"/>
                        <a:ea typeface="Calibri" panose="020F0502020204030204" pitchFamily="34" charset="0"/>
                      </a:rPr>
                      <m:t>= </m:t>
                    </m:r>
                  </m:oMath>
                </a14:m>
                <a:r>
                  <a:rPr lang="pt-BR" sz="2200" dirty="0">
                    <a:effectLst/>
                    <a:latin typeface="Arial Narrow" panose="020B0606020202030204" pitchFamily="34" charset="0"/>
                    <a:ea typeface="Calibri" panose="020F0502020204030204" pitchFamily="34" charset="0"/>
                  </a:rPr>
                  <a:t> corrente elétrica (A). </a:t>
                </a:r>
              </a:p>
              <a:p>
                <a:pPr marL="342900" lvl="0" indent="-342900" algn="just">
                  <a:buSzPts val="1000"/>
                  <a:buFont typeface="Symbol" panose="05050102010706020507" pitchFamily="18" charset="2"/>
                  <a:buChar char=""/>
                  <a:tabLst>
                    <a:tab pos="228600" algn="l"/>
                  </a:tabLst>
                </a:pPr>
                <a14:m>
                  <m:oMath xmlns:m="http://schemas.openxmlformats.org/officeDocument/2006/math">
                    <m:r>
                      <a:rPr lang="pt-BR" sz="2200" b="1" i="1">
                        <a:effectLst/>
                        <a:latin typeface="Cambria Math" panose="02040503050406030204" pitchFamily="18" charset="0"/>
                        <a:ea typeface="Calibri" panose="020F0502020204030204" pitchFamily="34" charset="0"/>
                      </a:rPr>
                      <m:t>𝐋</m:t>
                    </m:r>
                    <m:r>
                      <a:rPr lang="pt-BR" sz="2200">
                        <a:effectLst/>
                        <a:latin typeface="Cambria Math" panose="02040503050406030204" pitchFamily="18" charset="0"/>
                        <a:ea typeface="Calibri" panose="020F0502020204030204" pitchFamily="34" charset="0"/>
                      </a:rPr>
                      <m:t> =</m:t>
                    </m:r>
                  </m:oMath>
                </a14:m>
                <a:r>
                  <a:rPr lang="pt-BR" sz="2200" dirty="0">
                    <a:effectLst/>
                    <a:latin typeface="Arial Narrow" panose="020B0606020202030204" pitchFamily="34" charset="0"/>
                    <a:ea typeface="Calibri" panose="020F0502020204030204" pitchFamily="34" charset="0"/>
                  </a:rPr>
                  <a:t> comprimento do fio (m). </a:t>
                </a:r>
              </a:p>
              <a:p>
                <a:pPr marL="342900" lvl="0" indent="-342900" algn="just">
                  <a:buSzPts val="1000"/>
                  <a:buFont typeface="Symbol" panose="05050102010706020507" pitchFamily="18" charset="2"/>
                  <a:buChar char=""/>
                  <a:tabLst>
                    <a:tab pos="228600" algn="l"/>
                  </a:tabLst>
                </a:pPr>
                <a14:m>
                  <m:oMath xmlns:m="http://schemas.openxmlformats.org/officeDocument/2006/math">
                    <m:r>
                      <a:rPr lang="pt-BR" sz="2200" b="1" i="1">
                        <a:effectLst/>
                        <a:latin typeface="Cambria Math" panose="02040503050406030204" pitchFamily="18" charset="0"/>
                        <a:ea typeface="Calibri" panose="020F0502020204030204" pitchFamily="34" charset="0"/>
                      </a:rPr>
                      <m:t>𝛉</m:t>
                    </m:r>
                    <m:r>
                      <a:rPr lang="pt-BR" sz="2200">
                        <a:effectLst/>
                        <a:latin typeface="Cambria Math" panose="02040503050406030204" pitchFamily="18" charset="0"/>
                        <a:ea typeface="Calibri" panose="020F0502020204030204" pitchFamily="34" charset="0"/>
                      </a:rPr>
                      <m:t> =</m:t>
                    </m:r>
                  </m:oMath>
                </a14:m>
                <a:r>
                  <a:rPr lang="pt-BR" sz="2200" dirty="0">
                    <a:effectLst/>
                    <a:latin typeface="Arial Narrow" panose="020B0606020202030204" pitchFamily="34" charset="0"/>
                    <a:ea typeface="Calibri" panose="020F0502020204030204" pitchFamily="34" charset="0"/>
                  </a:rPr>
                  <a:t> ângulo entre o fio e o campo. </a:t>
                </a:r>
              </a:p>
              <a:p>
                <a:pPr marL="228600" indent="228600" algn="just"/>
                <a:r>
                  <a:rPr lang="pt-BR" sz="2200" dirty="0">
                    <a:effectLst/>
                    <a:latin typeface="Arial Narrow" panose="020B0606020202030204" pitchFamily="34" charset="0"/>
                    <a:ea typeface="Calibri" panose="020F0502020204030204" pitchFamily="34" charset="0"/>
                  </a:rPr>
                  <a:t> </a:t>
                </a:r>
              </a:p>
              <a:p>
                <a:pPr indent="228600" algn="just"/>
                <a:r>
                  <a:rPr lang="pt-BR" sz="2200" dirty="0">
                    <a:effectLst/>
                    <a:latin typeface="Arial Narrow" panose="020B0606020202030204" pitchFamily="34" charset="0"/>
                    <a:ea typeface="Calibri" panose="020F0502020204030204" pitchFamily="34" charset="0"/>
                  </a:rPr>
                  <a:t>Quanto a direção: a força magnética </a:t>
                </a:r>
                <a14:m>
                  <m:oMath xmlns:m="http://schemas.openxmlformats.org/officeDocument/2006/math">
                    <m:acc>
                      <m:accPr>
                        <m:chr m:val="⃗"/>
                        <m:ctrlPr>
                          <a:rPr lang="pt-BR" sz="2200" i="1">
                            <a:effectLst/>
                            <a:latin typeface="Cambria Math" panose="02040503050406030204" pitchFamily="18" charset="0"/>
                            <a:ea typeface="Calibri" panose="020F0502020204030204" pitchFamily="34" charset="0"/>
                          </a:rPr>
                        </m:ctrlPr>
                      </m:accPr>
                      <m:e>
                        <m:sSub>
                          <m:sSubPr>
                            <m:ctrlPr>
                              <a:rPr lang="pt-BR" sz="2200" i="1">
                                <a:effectLst/>
                                <a:latin typeface="Cambria Math" panose="02040503050406030204" pitchFamily="18" charset="0"/>
                                <a:ea typeface="Calibri" panose="020F0502020204030204" pitchFamily="34" charset="0"/>
                              </a:rPr>
                            </m:ctrlPr>
                          </m:sSubPr>
                          <m:e>
                            <m:r>
                              <m:rPr>
                                <m:sty m:val="p"/>
                              </m:rPr>
                              <a:rPr lang="pt-BR" sz="2200">
                                <a:effectLst/>
                                <a:latin typeface="Cambria Math" panose="02040503050406030204" pitchFamily="18" charset="0"/>
                                <a:ea typeface="Calibri" panose="020F0502020204030204" pitchFamily="34" charset="0"/>
                              </a:rPr>
                              <m:t>F</m:t>
                            </m:r>
                          </m:e>
                          <m:sub>
                            <m:r>
                              <m:rPr>
                                <m:sty m:val="p"/>
                              </m:rPr>
                              <a:rPr lang="pt-BR" sz="2200">
                                <a:effectLst/>
                                <a:latin typeface="Cambria Math" panose="02040503050406030204" pitchFamily="18" charset="0"/>
                                <a:ea typeface="Calibri" panose="020F0502020204030204" pitchFamily="34" charset="0"/>
                              </a:rPr>
                              <m:t>m</m:t>
                            </m:r>
                          </m:sub>
                        </m:sSub>
                      </m:e>
                    </m:acc>
                  </m:oMath>
                </a14:m>
                <a:r>
                  <a:rPr lang="pt-BR" sz="2200" dirty="0">
                    <a:effectLst/>
                    <a:latin typeface="Arial Narrow" panose="020B0606020202030204" pitchFamily="34" charset="0"/>
                    <a:ea typeface="Calibri" panose="020F0502020204030204" pitchFamily="34" charset="0"/>
                  </a:rPr>
                  <a:t> sempre será perpendicular a </a:t>
                </a:r>
                <a14:m>
                  <m:oMath xmlns:m="http://schemas.openxmlformats.org/officeDocument/2006/math">
                    <m:acc>
                      <m:accPr>
                        <m:chr m:val="⃗"/>
                        <m:ctrlPr>
                          <a:rPr lang="pt-BR" sz="2200" i="1">
                            <a:effectLst/>
                            <a:latin typeface="Cambria Math" panose="02040503050406030204" pitchFamily="18" charset="0"/>
                            <a:ea typeface="Calibri" panose="020F0502020204030204" pitchFamily="34" charset="0"/>
                          </a:rPr>
                        </m:ctrlPr>
                      </m:accPr>
                      <m:e>
                        <m:r>
                          <m:rPr>
                            <m:sty m:val="p"/>
                          </m:rPr>
                          <a:rPr lang="pt-BR" sz="2200">
                            <a:effectLst/>
                            <a:latin typeface="Cambria Math" panose="02040503050406030204" pitchFamily="18" charset="0"/>
                            <a:ea typeface="Calibri" panose="020F0502020204030204" pitchFamily="34" charset="0"/>
                          </a:rPr>
                          <m:t>B</m:t>
                        </m:r>
                      </m:e>
                    </m:acc>
                  </m:oMath>
                </a14:m>
                <a:r>
                  <a:rPr lang="pt-BR" sz="2200" dirty="0">
                    <a:effectLst/>
                    <a:latin typeface="Arial Narrow" panose="020B0606020202030204" pitchFamily="34" charset="0"/>
                    <a:ea typeface="Calibri" panose="020F0502020204030204" pitchFamily="34" charset="0"/>
                  </a:rPr>
                  <a:t> e a i. </a:t>
                </a:r>
              </a:p>
            </p:txBody>
          </p:sp>
        </mc:Choice>
        <mc:Fallback xmlns="">
          <p:sp>
            <p:nvSpPr>
              <p:cNvPr id="6" name="CaixaDeTexto 5">
                <a:extLst>
                  <a:ext uri="{FF2B5EF4-FFF2-40B4-BE49-F238E27FC236}">
                    <a16:creationId xmlns:a16="http://schemas.microsoft.com/office/drawing/2014/main" id="{C141EA69-D994-01AF-8094-A03477DF282C}"/>
                  </a:ext>
                </a:extLst>
              </p:cNvPr>
              <p:cNvSpPr txBox="1">
                <a:spLocks noRot="1" noChangeAspect="1" noMove="1" noResize="1" noEditPoints="1" noAdjustHandles="1" noChangeArrowheads="1" noChangeShapeType="1" noTextEdit="1"/>
              </p:cNvSpPr>
              <p:nvPr/>
            </p:nvSpPr>
            <p:spPr>
              <a:xfrm>
                <a:off x="6248402" y="679611"/>
                <a:ext cx="5746374" cy="4591257"/>
              </a:xfrm>
              <a:prstGeom prst="rect">
                <a:avLst/>
              </a:prstGeom>
              <a:blipFill>
                <a:blip r:embed="rId3"/>
                <a:stretch>
                  <a:fillRect l="-1379" r="-1379" b="-1857"/>
                </a:stretch>
              </a:blipFill>
            </p:spPr>
            <p:txBody>
              <a:bodyPr/>
              <a:lstStyle/>
              <a:p>
                <a:r>
                  <a:rPr lang="pt-BR">
                    <a:noFill/>
                  </a:rPr>
                  <a:t> </a:t>
                </a:r>
              </a:p>
            </p:txBody>
          </p:sp>
        </mc:Fallback>
      </mc:AlternateContent>
    </p:spTree>
    <p:extLst>
      <p:ext uri="{BB962C8B-B14F-4D97-AF65-F5344CB8AC3E}">
        <p14:creationId xmlns:p14="http://schemas.microsoft.com/office/powerpoint/2010/main" val="229211829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E21E70-8E20-398A-9093-FAC0CF95C36D}"/>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CB889FF8-9370-215F-5B04-5D3EC87D7470}"/>
              </a:ext>
            </a:extLst>
          </p:cNvPr>
          <p:cNvSpPr txBox="1"/>
          <p:nvPr/>
        </p:nvSpPr>
        <p:spPr>
          <a:xfrm>
            <a:off x="71717" y="770076"/>
            <a:ext cx="5889811" cy="430887"/>
          </a:xfrm>
          <a:prstGeom prst="rect">
            <a:avLst/>
          </a:prstGeom>
          <a:noFill/>
        </p:spPr>
        <p:txBody>
          <a:bodyPr wrap="square">
            <a:spAutoFit/>
          </a:bodyPr>
          <a:lstStyle/>
          <a:p>
            <a:pPr indent="228600" algn="just"/>
            <a:r>
              <a:rPr lang="pt-BR" sz="2200" dirty="0">
                <a:effectLst/>
                <a:latin typeface="Arial Narrow" panose="020B0606020202030204" pitchFamily="34" charset="0"/>
                <a:ea typeface="Calibri" panose="020F0502020204030204" pitchFamily="34" charset="0"/>
              </a:rPr>
              <a:t>E, o sentido, poderá ser pela regra da mão esquerda</a:t>
            </a:r>
            <a:endParaRPr lang="pt-BR" sz="2200" dirty="0">
              <a:effectLst/>
              <a:latin typeface="Calibri" panose="020F0502020204030204" pitchFamily="34" charset="0"/>
              <a:ea typeface="Calibri" panose="020F0502020204030204" pitchFamily="34" charset="0"/>
            </a:endParaRPr>
          </a:p>
        </p:txBody>
      </p:sp>
      <p:pic>
        <p:nvPicPr>
          <p:cNvPr id="4" name="Imagem 3">
            <a:extLst>
              <a:ext uri="{FF2B5EF4-FFF2-40B4-BE49-F238E27FC236}">
                <a16:creationId xmlns:a16="http://schemas.microsoft.com/office/drawing/2014/main" id="{B83025FD-C8CE-12C9-5F2A-EA6624CE5A37}"/>
              </a:ext>
            </a:extLst>
          </p:cNvPr>
          <p:cNvPicPr>
            <a:picLocks noChangeAspect="1"/>
          </p:cNvPicPr>
          <p:nvPr/>
        </p:nvPicPr>
        <p:blipFill>
          <a:blip r:embed="rId2"/>
          <a:stretch>
            <a:fillRect/>
          </a:stretch>
        </p:blipFill>
        <p:spPr>
          <a:xfrm>
            <a:off x="361649" y="1370786"/>
            <a:ext cx="5562481" cy="4501095"/>
          </a:xfrm>
          <a:prstGeom prst="rect">
            <a:avLst/>
          </a:prstGeom>
        </p:spPr>
      </p:pic>
      <p:sp>
        <p:nvSpPr>
          <p:cNvPr id="6" name="CaixaDeTexto 5">
            <a:extLst>
              <a:ext uri="{FF2B5EF4-FFF2-40B4-BE49-F238E27FC236}">
                <a16:creationId xmlns:a16="http://schemas.microsoft.com/office/drawing/2014/main" id="{E5CEEE24-1282-6005-BCCF-F9B9BCC2D6C4}"/>
              </a:ext>
            </a:extLst>
          </p:cNvPr>
          <p:cNvSpPr txBox="1"/>
          <p:nvPr/>
        </p:nvSpPr>
        <p:spPr>
          <a:xfrm>
            <a:off x="-134472" y="5934653"/>
            <a:ext cx="6096000" cy="738664"/>
          </a:xfrm>
          <a:prstGeom prst="rect">
            <a:avLst/>
          </a:prstGeom>
          <a:noFill/>
        </p:spPr>
        <p:txBody>
          <a:bodyPr wrap="square">
            <a:spAutoFit/>
          </a:bodyPr>
          <a:lstStyle/>
          <a:p>
            <a:pPr indent="228600" algn="r"/>
            <a:r>
              <a:rPr lang="pt-BR" sz="1200" dirty="0">
                <a:effectLst/>
                <a:latin typeface="Arial Narrow" panose="020B0606020202030204" pitchFamily="34" charset="0"/>
                <a:ea typeface="Calibri" panose="020F0502020204030204" pitchFamily="34" charset="0"/>
              </a:rPr>
              <a:t>Disponível em: </a:t>
            </a:r>
            <a:r>
              <a:rPr lang="pt-BR" sz="1200" u="sng" dirty="0">
                <a:solidFill>
                  <a:srgbClr val="0563C1"/>
                </a:solidFill>
                <a:effectLst/>
                <a:latin typeface="Arial Narrow" panose="020B0606020202030204" pitchFamily="34" charset="0"/>
                <a:ea typeface="Calibri" panose="020F0502020204030204" pitchFamily="34" charset="0"/>
                <a:hlinkClick r:id="rId3">
                  <a:extLst>
                    <a:ext uri="{A12FA001-AC4F-418D-AE19-62706E023703}">
                      <ahyp:hlinkClr xmlns:ahyp="http://schemas.microsoft.com/office/drawing/2018/hyperlinkcolor" val="tx"/>
                    </a:ext>
                  </a:extLst>
                </a:hlinkClick>
              </a:rPr>
              <a:t>https://www.todamateria.com.br/forca-</a:t>
            </a:r>
            <a:r>
              <a:rPr lang="pt-BR" sz="1200" u="sng" dirty="0" err="1">
                <a:solidFill>
                  <a:srgbClr val="0563C1"/>
                </a:solidFill>
                <a:effectLst/>
                <a:latin typeface="Arial Narrow" panose="020B0606020202030204" pitchFamily="34" charset="0"/>
                <a:ea typeface="Calibri" panose="020F0502020204030204" pitchFamily="34" charset="0"/>
                <a:hlinkClick r:id="rId3">
                  <a:extLst>
                    <a:ext uri="{A12FA001-AC4F-418D-AE19-62706E023703}">
                      <ahyp:hlinkClr xmlns:ahyp="http://schemas.microsoft.com/office/drawing/2018/hyperlinkcolor" val="tx"/>
                    </a:ext>
                  </a:extLst>
                </a:hlinkClick>
              </a:rPr>
              <a:t>magnetica</a:t>
            </a:r>
            <a:r>
              <a:rPr lang="pt-BR" sz="1200" u="sng" dirty="0">
                <a:effectLst/>
                <a:latin typeface="Arial Narrow" panose="020B0606020202030204" pitchFamily="34" charset="0"/>
                <a:ea typeface="Calibri" panose="020F0502020204030204" pitchFamily="34" charset="0"/>
                <a:hlinkClick r:id="rId3">
                  <a:extLst>
                    <a:ext uri="{A12FA001-AC4F-418D-AE19-62706E023703}">
                      <ahyp:hlinkClr xmlns:ahyp="http://schemas.microsoft.com/office/drawing/2018/hyperlinkcolor" val="tx"/>
                    </a:ext>
                  </a:extLst>
                </a:hlinkClick>
              </a:rPr>
              <a:t>/</a:t>
            </a:r>
            <a:r>
              <a:rPr lang="pt-BR" sz="1200" dirty="0">
                <a:effectLst/>
                <a:latin typeface="Arial Narrow" panose="020B0606020202030204" pitchFamily="34" charset="0"/>
                <a:ea typeface="Calibri" panose="020F0502020204030204" pitchFamily="34" charset="0"/>
              </a:rPr>
              <a:t>. </a:t>
            </a:r>
          </a:p>
          <a:p>
            <a:pPr indent="228600" algn="r"/>
            <a:r>
              <a:rPr lang="pt-BR" sz="1200" dirty="0">
                <a:effectLst/>
                <a:latin typeface="Arial Narrow" panose="020B0606020202030204" pitchFamily="34" charset="0"/>
                <a:ea typeface="Calibri" panose="020F0502020204030204" pitchFamily="34" charset="0"/>
              </a:rPr>
              <a:t>Acesso em 12 junho 2026. Com adaptações do IA.</a:t>
            </a:r>
          </a:p>
          <a:p>
            <a:pPr indent="228600" algn="r"/>
            <a:r>
              <a:rPr lang="pt-BR" sz="1800" dirty="0">
                <a:solidFill>
                  <a:srgbClr val="000000"/>
                </a:solidFill>
                <a:effectLst/>
                <a:latin typeface="Arial Narrow" panose="020B0606020202030204" pitchFamily="34" charset="0"/>
                <a:ea typeface="Calibri" panose="020F0502020204030204" pitchFamily="34" charset="0"/>
              </a:rPr>
              <a:t> </a:t>
            </a:r>
            <a:endParaRPr lang="pt-BR" sz="2800" dirty="0">
              <a:effectLst/>
              <a:latin typeface="Calibri" panose="020F0502020204030204" pitchFamily="34" charset="0"/>
              <a:ea typeface="Calibri" panose="020F0502020204030204" pitchFamily="34" charset="0"/>
            </a:endParaRPr>
          </a:p>
        </p:txBody>
      </p:sp>
      <p:sp>
        <p:nvSpPr>
          <p:cNvPr id="8" name="CaixaDeTexto 7">
            <a:extLst>
              <a:ext uri="{FF2B5EF4-FFF2-40B4-BE49-F238E27FC236}">
                <a16:creationId xmlns:a16="http://schemas.microsoft.com/office/drawing/2014/main" id="{9C98E6B6-9B45-E931-F804-BC26C9B3F4AF}"/>
              </a:ext>
            </a:extLst>
          </p:cNvPr>
          <p:cNvSpPr txBox="1"/>
          <p:nvPr/>
        </p:nvSpPr>
        <p:spPr>
          <a:xfrm>
            <a:off x="6158753" y="800853"/>
            <a:ext cx="4984376" cy="430887"/>
          </a:xfrm>
          <a:prstGeom prst="rect">
            <a:avLst/>
          </a:prstGeom>
          <a:noFill/>
        </p:spPr>
        <p:txBody>
          <a:bodyPr wrap="square">
            <a:spAutoFit/>
          </a:bodyPr>
          <a:lstStyle/>
          <a:p>
            <a:pPr indent="228600" algn="just"/>
            <a:r>
              <a:rPr lang="pt-BR" sz="2200" dirty="0">
                <a:effectLst/>
                <a:latin typeface="Arial Narrow" panose="020B0606020202030204" pitchFamily="34" charset="0"/>
                <a:ea typeface="Calibri" panose="020F0502020204030204" pitchFamily="34" charset="0"/>
              </a:rPr>
              <a:t>Ou regra da mão direita (regra do tapa)</a:t>
            </a:r>
            <a:endParaRPr lang="pt-BR" sz="2200" dirty="0">
              <a:effectLst/>
              <a:latin typeface="Calibri" panose="020F0502020204030204" pitchFamily="34" charset="0"/>
              <a:ea typeface="Calibri" panose="020F0502020204030204" pitchFamily="34" charset="0"/>
            </a:endParaRPr>
          </a:p>
        </p:txBody>
      </p:sp>
      <p:pic>
        <p:nvPicPr>
          <p:cNvPr id="9" name="Imagem 8">
            <a:extLst>
              <a:ext uri="{FF2B5EF4-FFF2-40B4-BE49-F238E27FC236}">
                <a16:creationId xmlns:a16="http://schemas.microsoft.com/office/drawing/2014/main" id="{3FF1ED51-B2C1-4256-C567-2C5949B9422F}"/>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267871" y="1200962"/>
            <a:ext cx="5562479" cy="4629679"/>
          </a:xfrm>
          <a:prstGeom prst="rect">
            <a:avLst/>
          </a:prstGeom>
          <a:noFill/>
          <a:ln>
            <a:noFill/>
          </a:ln>
        </p:spPr>
      </p:pic>
      <p:sp>
        <p:nvSpPr>
          <p:cNvPr id="11" name="CaixaDeTexto 10">
            <a:extLst>
              <a:ext uri="{FF2B5EF4-FFF2-40B4-BE49-F238E27FC236}">
                <a16:creationId xmlns:a16="http://schemas.microsoft.com/office/drawing/2014/main" id="{08DD0277-5455-9B9A-3336-95B9915B0AD1}"/>
              </a:ext>
            </a:extLst>
          </p:cNvPr>
          <p:cNvSpPr txBox="1"/>
          <p:nvPr/>
        </p:nvSpPr>
        <p:spPr>
          <a:xfrm>
            <a:off x="6924416" y="5934653"/>
            <a:ext cx="4905934" cy="461665"/>
          </a:xfrm>
          <a:prstGeom prst="rect">
            <a:avLst/>
          </a:prstGeom>
          <a:noFill/>
        </p:spPr>
        <p:txBody>
          <a:bodyPr wrap="square">
            <a:spAutoFit/>
          </a:bodyPr>
          <a:lstStyle/>
          <a:p>
            <a:pPr indent="228600" algn="r"/>
            <a:r>
              <a:rPr lang="pt-BR" sz="1200" dirty="0">
                <a:effectLst/>
                <a:latin typeface="Arial Narrow" panose="020B0606020202030204" pitchFamily="34" charset="0"/>
                <a:ea typeface="Calibri" panose="020F0502020204030204" pitchFamily="34" charset="0"/>
              </a:rPr>
              <a:t>Disponível em: </a:t>
            </a:r>
            <a:r>
              <a:rPr lang="pt-BR" sz="1200" u="sng" dirty="0">
                <a:solidFill>
                  <a:srgbClr val="0563C1"/>
                </a:solidFill>
                <a:effectLst/>
                <a:latin typeface="Arial Narrow" panose="020B0606020202030204" pitchFamily="34" charset="0"/>
                <a:ea typeface="Calibri" panose="020F0502020204030204" pitchFamily="34" charset="0"/>
                <a:hlinkClick r:id="rId3">
                  <a:extLst>
                    <a:ext uri="{A12FA001-AC4F-418D-AE19-62706E023703}">
                      <ahyp:hlinkClr xmlns:ahyp="http://schemas.microsoft.com/office/drawing/2018/hyperlinkcolor" val="tx"/>
                    </a:ext>
                  </a:extLst>
                </a:hlinkClick>
              </a:rPr>
              <a:t>https://www.todamateria.com.br/forca-</a:t>
            </a:r>
            <a:r>
              <a:rPr lang="pt-BR" sz="1200" u="sng" dirty="0" err="1">
                <a:solidFill>
                  <a:srgbClr val="0563C1"/>
                </a:solidFill>
                <a:effectLst/>
                <a:latin typeface="Arial Narrow" panose="020B0606020202030204" pitchFamily="34" charset="0"/>
                <a:ea typeface="Calibri" panose="020F0502020204030204" pitchFamily="34" charset="0"/>
                <a:hlinkClick r:id="rId3">
                  <a:extLst>
                    <a:ext uri="{A12FA001-AC4F-418D-AE19-62706E023703}">
                      <ahyp:hlinkClr xmlns:ahyp="http://schemas.microsoft.com/office/drawing/2018/hyperlinkcolor" val="tx"/>
                    </a:ext>
                  </a:extLst>
                </a:hlinkClick>
              </a:rPr>
              <a:t>magnetica</a:t>
            </a:r>
            <a:r>
              <a:rPr lang="pt-BR" sz="1200" u="sng" dirty="0">
                <a:effectLst/>
                <a:latin typeface="Arial Narrow" panose="020B0606020202030204" pitchFamily="34" charset="0"/>
                <a:ea typeface="Calibri" panose="020F0502020204030204" pitchFamily="34" charset="0"/>
                <a:hlinkClick r:id="rId3">
                  <a:extLst>
                    <a:ext uri="{A12FA001-AC4F-418D-AE19-62706E023703}">
                      <ahyp:hlinkClr xmlns:ahyp="http://schemas.microsoft.com/office/drawing/2018/hyperlinkcolor" val="tx"/>
                    </a:ext>
                  </a:extLst>
                </a:hlinkClick>
              </a:rPr>
              <a:t>/</a:t>
            </a:r>
            <a:r>
              <a:rPr lang="pt-BR" sz="1200" dirty="0">
                <a:effectLst/>
                <a:latin typeface="Arial Narrow" panose="020B0606020202030204" pitchFamily="34" charset="0"/>
                <a:ea typeface="Calibri" panose="020F0502020204030204" pitchFamily="34" charset="0"/>
              </a:rPr>
              <a:t>. </a:t>
            </a:r>
          </a:p>
          <a:p>
            <a:pPr indent="228600" algn="r"/>
            <a:r>
              <a:rPr lang="pt-BR" sz="1200" dirty="0">
                <a:effectLst/>
                <a:latin typeface="Arial Narrow" panose="020B0606020202030204" pitchFamily="34" charset="0"/>
                <a:ea typeface="Calibri" panose="020F0502020204030204" pitchFamily="34" charset="0"/>
              </a:rPr>
              <a:t>Acesso em 12 junho 2026. Com adaptações do IA.</a:t>
            </a:r>
            <a:endParaRPr lang="pt-BR" sz="12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280494529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4B8285-7BF0-E056-C32B-34908E1D3F0B}"/>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156AAC72-9CC5-9306-AA23-2145DE50F149}"/>
                  </a:ext>
                </a:extLst>
              </p:cNvPr>
              <p:cNvSpPr txBox="1"/>
              <p:nvPr/>
            </p:nvSpPr>
            <p:spPr>
              <a:xfrm>
                <a:off x="161365" y="614429"/>
                <a:ext cx="5853952" cy="2233112"/>
              </a:xfrm>
              <a:prstGeom prst="rect">
                <a:avLst/>
              </a:prstGeom>
              <a:noFill/>
            </p:spPr>
            <p:txBody>
              <a:bodyPr wrap="square">
                <a:spAutoFit/>
              </a:bodyPr>
              <a:lstStyle/>
              <a:p>
                <a:pPr indent="228600" algn="just"/>
                <a:r>
                  <a:rPr lang="pt-BR" sz="2200" b="1" dirty="0">
                    <a:effectLst/>
                    <a:latin typeface="Arial Narrow" panose="020B0606020202030204" pitchFamily="34" charset="0"/>
                    <a:ea typeface="Calibri" panose="020F0502020204030204" pitchFamily="34" charset="0"/>
                  </a:rPr>
                  <a:t>Existem</a:t>
                </a:r>
                <a:r>
                  <a:rPr lang="pt-BR" sz="2200" dirty="0">
                    <a:effectLst/>
                    <a:latin typeface="Arial Narrow" panose="020B0606020202030204" pitchFamily="34" charset="0"/>
                    <a:ea typeface="Calibri" panose="020F0502020204030204" pitchFamily="34" charset="0"/>
                  </a:rPr>
                  <a:t> algumas observações como houve na força magnética sobre cargas elétricas. São elas:</a:t>
                </a:r>
              </a:p>
              <a:p>
                <a:pPr marL="342900" lvl="0" indent="-342900" algn="just">
                  <a:buFont typeface="Wingdings" panose="05000000000000000000" pitchFamily="2" charset="2"/>
                  <a:buChar char=""/>
                </a:pPr>
                <a:r>
                  <a:rPr lang="pt-BR" sz="2200" dirty="0">
                    <a:effectLst/>
                    <a:latin typeface="Arial Narrow" panose="020B0606020202030204" pitchFamily="34" charset="0"/>
                    <a:ea typeface="Calibri" panose="020F0502020204030204" pitchFamily="34" charset="0"/>
                  </a:rPr>
                  <a:t>Quando a corrente elétrica </a:t>
                </a:r>
                <a14:m>
                  <m:oMath xmlns:m="http://schemas.openxmlformats.org/officeDocument/2006/math">
                    <m:d>
                      <m:dPr>
                        <m:ctrlPr>
                          <a:rPr lang="pt-BR" sz="2200" i="1">
                            <a:effectLst/>
                            <a:latin typeface="Cambria Math" panose="02040503050406030204" pitchFamily="18" charset="0"/>
                            <a:ea typeface="Calibri" panose="020F0502020204030204" pitchFamily="34" charset="0"/>
                          </a:rPr>
                        </m:ctrlPr>
                      </m:dPr>
                      <m:e>
                        <m:r>
                          <m:rPr>
                            <m:sty m:val="p"/>
                          </m:rPr>
                          <a:rPr lang="pt-BR" sz="2200">
                            <a:effectLst/>
                            <a:latin typeface="Cambria Math" panose="02040503050406030204" pitchFamily="18" charset="0"/>
                            <a:ea typeface="Calibri" panose="020F0502020204030204" pitchFamily="34" charset="0"/>
                          </a:rPr>
                          <m:t>i</m:t>
                        </m:r>
                      </m:e>
                    </m:d>
                  </m:oMath>
                </a14:m>
                <a:r>
                  <a:rPr lang="pt-BR" sz="2200" dirty="0">
                    <a:effectLst/>
                    <a:latin typeface="Arial Narrow" panose="020B0606020202030204" pitchFamily="34" charset="0"/>
                    <a:ea typeface="Calibri" panose="020F0502020204030204" pitchFamily="34" charset="0"/>
                  </a:rPr>
                  <a:t> for paralela a </a:t>
                </a:r>
                <a14:m>
                  <m:oMath xmlns:m="http://schemas.openxmlformats.org/officeDocument/2006/math">
                    <m:d>
                      <m:dPr>
                        <m:ctrlPr>
                          <a:rPr lang="pt-BR" sz="2200" i="1">
                            <a:effectLst/>
                            <a:latin typeface="Cambria Math" panose="02040503050406030204" pitchFamily="18" charset="0"/>
                            <a:ea typeface="Calibri" panose="020F0502020204030204" pitchFamily="34" charset="0"/>
                          </a:rPr>
                        </m:ctrlPr>
                      </m:dPr>
                      <m:e>
                        <m:acc>
                          <m:accPr>
                            <m:chr m:val="⃗"/>
                            <m:ctrlPr>
                              <a:rPr lang="pt-BR" sz="2200" i="1">
                                <a:effectLst/>
                                <a:latin typeface="Cambria Math" panose="02040503050406030204" pitchFamily="18" charset="0"/>
                                <a:ea typeface="Calibri" panose="020F0502020204030204" pitchFamily="34" charset="0"/>
                              </a:rPr>
                            </m:ctrlPr>
                          </m:accPr>
                          <m:e>
                            <m:r>
                              <m:rPr>
                                <m:sty m:val="p"/>
                              </m:rPr>
                              <a:rPr lang="pt-BR" sz="2200">
                                <a:effectLst/>
                                <a:latin typeface="Cambria Math" panose="02040503050406030204" pitchFamily="18" charset="0"/>
                                <a:ea typeface="Calibri" panose="020F0502020204030204" pitchFamily="34" charset="0"/>
                              </a:rPr>
                              <m:t>B</m:t>
                            </m:r>
                          </m:e>
                        </m:acc>
                      </m:e>
                    </m:d>
                  </m:oMath>
                </a14:m>
                <a:r>
                  <a:rPr lang="pt-BR" sz="2200" dirty="0">
                    <a:effectLst/>
                    <a:latin typeface="Arial Narrow" panose="020B0606020202030204" pitchFamily="34" charset="0"/>
                    <a:ea typeface="Calibri" panose="020F0502020204030204" pitchFamily="34" charset="0"/>
                  </a:rPr>
                  <a:t>, ou seja, </a:t>
                </a:r>
                <a14:m>
                  <m:oMath xmlns:m="http://schemas.openxmlformats.org/officeDocument/2006/math">
                    <m:r>
                      <m:rPr>
                        <m:sty m:val="p"/>
                      </m:rPr>
                      <a:rPr lang="pt-BR" sz="2200">
                        <a:effectLst/>
                        <a:latin typeface="Cambria Math" panose="02040503050406030204" pitchFamily="18" charset="0"/>
                        <a:ea typeface="Calibri" panose="020F0502020204030204" pitchFamily="34" charset="0"/>
                      </a:rPr>
                      <m:t>i</m:t>
                    </m:r>
                  </m:oMath>
                </a14:m>
                <a:r>
                  <a:rPr lang="pt-BR" sz="2200" dirty="0">
                    <a:effectLst/>
                    <a:latin typeface="Arial Narrow" panose="020B0606020202030204" pitchFamily="34" charset="0"/>
                    <a:ea typeface="Calibri" panose="020F0502020204030204" pitchFamily="34" charset="0"/>
                  </a:rPr>
                  <a:t>//</a:t>
                </a:r>
                <a14:m>
                  <m:oMath xmlns:m="http://schemas.openxmlformats.org/officeDocument/2006/math">
                    <m:acc>
                      <m:accPr>
                        <m:chr m:val="⃗"/>
                        <m:ctrlPr>
                          <a:rPr lang="pt-BR" sz="2200" i="1">
                            <a:effectLst/>
                            <a:latin typeface="Cambria Math" panose="02040503050406030204" pitchFamily="18" charset="0"/>
                            <a:ea typeface="Calibri" panose="020F0502020204030204" pitchFamily="34" charset="0"/>
                          </a:rPr>
                        </m:ctrlPr>
                      </m:accPr>
                      <m:e>
                        <m:r>
                          <m:rPr>
                            <m:sty m:val="p"/>
                          </m:rPr>
                          <a:rPr lang="pt-BR" sz="2200">
                            <a:effectLst/>
                            <a:latin typeface="Cambria Math" panose="02040503050406030204" pitchFamily="18" charset="0"/>
                            <a:ea typeface="Calibri" panose="020F0502020204030204" pitchFamily="34" charset="0"/>
                          </a:rPr>
                          <m:t>B</m:t>
                        </m:r>
                      </m:e>
                    </m:acc>
                  </m:oMath>
                </a14:m>
                <a:r>
                  <a:rPr lang="pt-BR" sz="2200" dirty="0">
                    <a:effectLst/>
                    <a:latin typeface="Arial Narrow" panose="020B0606020202030204" pitchFamily="34" charset="0"/>
                    <a:ea typeface="Calibri" panose="020F0502020204030204" pitchFamily="34" charset="0"/>
                  </a:rPr>
                  <a:t>, tem-se </a:t>
                </a:r>
              </a:p>
              <a:p>
                <a:pPr marL="228600" indent="228600" algn="just"/>
                <a:r>
                  <a:rPr lang="pt-BR" sz="2200" dirty="0">
                    <a:effectLst/>
                    <a:latin typeface="Arial Narrow" panose="020B0606020202030204" pitchFamily="34" charset="0"/>
                    <a:ea typeface="Calibri" panose="020F0502020204030204" pitchFamily="34" charset="0"/>
                  </a:rPr>
                  <a:t> </a:t>
                </a:r>
              </a:p>
              <a:p>
                <a:pPr marL="228600" indent="228600" algn="just"/>
                <a14:m>
                  <m:oMathPara xmlns:m="http://schemas.openxmlformats.org/officeDocument/2006/math">
                    <m:oMathParaPr>
                      <m:jc m:val="centerGroup"/>
                    </m:oMathParaPr>
                    <m:oMath xmlns:m="http://schemas.openxmlformats.org/officeDocument/2006/math">
                      <m:r>
                        <m:rPr>
                          <m:sty m:val="p"/>
                        </m:rPr>
                        <a:rPr lang="pt-BR" sz="2200">
                          <a:effectLst/>
                          <a:latin typeface="Cambria Math" panose="02040503050406030204" pitchFamily="18" charset="0"/>
                          <a:ea typeface="Calibri" panose="020F0502020204030204" pitchFamily="34" charset="0"/>
                        </a:rPr>
                        <m:t>θ</m:t>
                      </m:r>
                      <m:r>
                        <a:rPr lang="pt-BR" sz="2200">
                          <a:effectLst/>
                          <a:latin typeface="Cambria Math" panose="02040503050406030204" pitchFamily="18" charset="0"/>
                          <a:ea typeface="Calibri" panose="020F0502020204030204" pitchFamily="34" charset="0"/>
                        </a:rPr>
                        <m:t>=</m:t>
                      </m:r>
                      <m:sSup>
                        <m:sSupPr>
                          <m:ctrlPr>
                            <a:rPr lang="pt-BR" sz="2200" i="1">
                              <a:effectLst/>
                              <a:latin typeface="Cambria Math" panose="02040503050406030204" pitchFamily="18" charset="0"/>
                              <a:ea typeface="Calibri" panose="020F0502020204030204" pitchFamily="34" charset="0"/>
                            </a:rPr>
                          </m:ctrlPr>
                        </m:sSupPr>
                        <m:e>
                          <m:r>
                            <a:rPr lang="pt-BR" sz="2200">
                              <a:effectLst/>
                              <a:latin typeface="Cambria Math" panose="02040503050406030204" pitchFamily="18" charset="0"/>
                              <a:ea typeface="Calibri" panose="020F0502020204030204" pitchFamily="34" charset="0"/>
                            </a:rPr>
                            <m:t>0</m:t>
                          </m:r>
                        </m:e>
                        <m:sup>
                          <m:r>
                            <a:rPr lang="pt-BR" sz="2200">
                              <a:effectLst/>
                              <a:latin typeface="Cambria Math" panose="02040503050406030204" pitchFamily="18" charset="0"/>
                              <a:ea typeface="Calibri" panose="020F0502020204030204" pitchFamily="34" charset="0"/>
                            </a:rPr>
                            <m:t>0</m:t>
                          </m:r>
                        </m:sup>
                      </m:sSup>
                      <m:r>
                        <a:rPr lang="pt-BR" sz="2200">
                          <a:effectLst/>
                          <a:latin typeface="Cambria Math" panose="02040503050406030204" pitchFamily="18" charset="0"/>
                          <a:ea typeface="Calibri" panose="020F0502020204030204" pitchFamily="34" charset="0"/>
                        </a:rPr>
                        <m:t> </m:t>
                      </m:r>
                      <m:d>
                        <m:dPr>
                          <m:ctrlPr>
                            <a:rPr lang="pt-BR" sz="2200" i="1">
                              <a:effectLst/>
                              <a:latin typeface="Cambria Math" panose="02040503050406030204" pitchFamily="18" charset="0"/>
                              <a:ea typeface="Calibri" panose="020F0502020204030204" pitchFamily="34" charset="0"/>
                            </a:rPr>
                          </m:ctrlPr>
                        </m:dPr>
                        <m:e>
                          <m:r>
                            <m:rPr>
                              <m:sty m:val="p"/>
                            </m:rPr>
                            <a:rPr lang="pt-BR" sz="2200">
                              <a:effectLst/>
                              <a:latin typeface="Cambria Math" panose="02040503050406030204" pitchFamily="18" charset="0"/>
                              <a:ea typeface="Calibri" panose="020F0502020204030204" pitchFamily="34" charset="0"/>
                            </a:rPr>
                            <m:t>mesmo</m:t>
                          </m:r>
                          <m:r>
                            <a:rPr lang="pt-BR" sz="2200">
                              <a:effectLst/>
                              <a:latin typeface="Cambria Math" panose="02040503050406030204" pitchFamily="18" charset="0"/>
                              <a:ea typeface="Calibri" panose="020F0502020204030204" pitchFamily="34" charset="0"/>
                            </a:rPr>
                            <m:t> </m:t>
                          </m:r>
                          <m:r>
                            <m:rPr>
                              <m:sty m:val="p"/>
                            </m:rPr>
                            <a:rPr lang="pt-BR" sz="2200">
                              <a:effectLst/>
                              <a:latin typeface="Cambria Math" panose="02040503050406030204" pitchFamily="18" charset="0"/>
                              <a:ea typeface="Calibri" panose="020F0502020204030204" pitchFamily="34" charset="0"/>
                            </a:rPr>
                            <m:t>sentido</m:t>
                          </m:r>
                        </m:e>
                      </m:d>
                    </m:oMath>
                  </m:oMathPara>
                </a14:m>
                <a:endParaRPr lang="pt-BR" sz="2200" dirty="0">
                  <a:effectLst/>
                  <a:latin typeface="Arial Narrow" panose="020B0606020202030204" pitchFamily="34" charset="0"/>
                  <a:ea typeface="Calibri" panose="020F0502020204030204" pitchFamily="34" charset="0"/>
                </a:endParaRPr>
              </a:p>
            </p:txBody>
          </p:sp>
        </mc:Choice>
        <mc:Fallback xmlns="">
          <p:sp>
            <p:nvSpPr>
              <p:cNvPr id="3" name="CaixaDeTexto 2">
                <a:extLst>
                  <a:ext uri="{FF2B5EF4-FFF2-40B4-BE49-F238E27FC236}">
                    <a16:creationId xmlns:a16="http://schemas.microsoft.com/office/drawing/2014/main" id="{156AAC72-9CC5-9306-AA23-2145DE50F149}"/>
                  </a:ext>
                </a:extLst>
              </p:cNvPr>
              <p:cNvSpPr txBox="1">
                <a:spLocks noRot="1" noChangeAspect="1" noMove="1" noResize="1" noEditPoints="1" noAdjustHandles="1" noChangeArrowheads="1" noChangeShapeType="1" noTextEdit="1"/>
              </p:cNvSpPr>
              <p:nvPr/>
            </p:nvSpPr>
            <p:spPr>
              <a:xfrm>
                <a:off x="161365" y="614429"/>
                <a:ext cx="5853952" cy="2233112"/>
              </a:xfrm>
              <a:prstGeom prst="rect">
                <a:avLst/>
              </a:prstGeom>
              <a:blipFill>
                <a:blip r:embed="rId2"/>
                <a:stretch>
                  <a:fillRect l="-1353" t="-1913" r="-1249"/>
                </a:stretch>
              </a:blipFill>
            </p:spPr>
            <p:txBody>
              <a:bodyPr/>
              <a:lstStyle/>
              <a:p>
                <a:r>
                  <a:rPr lang="pt-BR">
                    <a:noFill/>
                  </a:rPr>
                  <a:t> </a:t>
                </a:r>
              </a:p>
            </p:txBody>
          </p:sp>
        </mc:Fallback>
      </mc:AlternateContent>
      <p:pic>
        <p:nvPicPr>
          <p:cNvPr id="4" name="Imagem 3">
            <a:extLst>
              <a:ext uri="{FF2B5EF4-FFF2-40B4-BE49-F238E27FC236}">
                <a16:creationId xmlns:a16="http://schemas.microsoft.com/office/drawing/2014/main" id="{D2B4D221-0236-1D87-4521-3B5F9A8D1C10}"/>
              </a:ext>
            </a:extLst>
          </p:cNvPr>
          <p:cNvPicPr>
            <a:picLocks noChangeAspect="1"/>
          </p:cNvPicPr>
          <p:nvPr/>
        </p:nvPicPr>
        <p:blipFill>
          <a:blip r:embed="rId3"/>
          <a:stretch>
            <a:fillRect/>
          </a:stretch>
        </p:blipFill>
        <p:spPr>
          <a:xfrm>
            <a:off x="161366" y="2974657"/>
            <a:ext cx="5860848" cy="1920072"/>
          </a:xfrm>
          <a:prstGeom prst="rect">
            <a:avLst/>
          </a:prstGeom>
        </p:spPr>
      </p:pic>
      <mc:AlternateContent xmlns:mc="http://schemas.openxmlformats.org/markup-compatibility/2006" xmlns:a14="http://schemas.microsoft.com/office/drawing/2010/main">
        <mc:Choice Requires="a14">
          <p:sp>
            <p:nvSpPr>
              <p:cNvPr id="6" name="CaixaDeTexto 5">
                <a:extLst>
                  <a:ext uri="{FF2B5EF4-FFF2-40B4-BE49-F238E27FC236}">
                    <a16:creationId xmlns:a16="http://schemas.microsoft.com/office/drawing/2014/main" id="{8C923B3A-FF53-E3BB-9D9E-BD3E9892FE80}"/>
                  </a:ext>
                </a:extLst>
              </p:cNvPr>
              <p:cNvSpPr txBox="1"/>
              <p:nvPr/>
            </p:nvSpPr>
            <p:spPr>
              <a:xfrm>
                <a:off x="6176684" y="614429"/>
                <a:ext cx="5853951" cy="1107996"/>
              </a:xfrm>
              <a:prstGeom prst="rect">
                <a:avLst/>
              </a:prstGeom>
              <a:noFill/>
            </p:spPr>
            <p:txBody>
              <a:bodyPr wrap="square">
                <a:spAutoFit/>
              </a:bodyPr>
              <a:lstStyle/>
              <a:p>
                <a:pPr marL="228600" indent="228600" algn="just"/>
                <a:r>
                  <a:rPr lang="pt-BR" sz="2200" dirty="0">
                    <a:effectLst/>
                    <a:latin typeface="Arial Narrow" panose="020B0606020202030204" pitchFamily="34" charset="0"/>
                    <a:ea typeface="Calibri" panose="020F0502020204030204" pitchFamily="34" charset="0"/>
                  </a:rPr>
                  <a:t>ou</a:t>
                </a:r>
                <a14:m>
                  <m:oMath xmlns:m="http://schemas.openxmlformats.org/officeDocument/2006/math">
                    <m:r>
                      <a:rPr lang="pt-BR" sz="2200">
                        <a:effectLst/>
                        <a:latin typeface="Cambria Math" panose="02040503050406030204" pitchFamily="18" charset="0"/>
                        <a:ea typeface="Calibri" panose="020F0502020204030204" pitchFamily="34" charset="0"/>
                      </a:rPr>
                      <m:t> </m:t>
                    </m:r>
                  </m:oMath>
                </a14:m>
                <a:endParaRPr lang="pt-BR" sz="2200" dirty="0">
                  <a:effectLst/>
                  <a:latin typeface="Arial Narrow" panose="020B0606020202030204" pitchFamily="34" charset="0"/>
                  <a:ea typeface="Calibri" panose="020F0502020204030204" pitchFamily="34" charset="0"/>
                </a:endParaRPr>
              </a:p>
              <a:p>
                <a:pPr marL="228600" indent="228600" algn="just"/>
                <a:r>
                  <a:rPr lang="pt-BR" sz="2200" dirty="0">
                    <a:effectLst/>
                    <a:latin typeface="Arial Narrow" panose="020B0606020202030204" pitchFamily="34" charset="0"/>
                    <a:ea typeface="Calibri" panose="020F0502020204030204" pitchFamily="34" charset="0"/>
                  </a:rPr>
                  <a:t> </a:t>
                </a:r>
              </a:p>
              <a:p>
                <a:pPr marL="228600" indent="228600" algn="just"/>
                <a14:m>
                  <m:oMathPara xmlns:m="http://schemas.openxmlformats.org/officeDocument/2006/math">
                    <m:oMathParaPr>
                      <m:jc m:val="centerGroup"/>
                    </m:oMathParaPr>
                    <m:oMath xmlns:m="http://schemas.openxmlformats.org/officeDocument/2006/math">
                      <m:r>
                        <m:rPr>
                          <m:sty m:val="p"/>
                        </m:rPr>
                        <a:rPr lang="pt-BR" sz="2200">
                          <a:effectLst/>
                          <a:latin typeface="Cambria Math" panose="02040503050406030204" pitchFamily="18" charset="0"/>
                          <a:ea typeface="Calibri" panose="020F0502020204030204" pitchFamily="34" charset="0"/>
                        </a:rPr>
                        <m:t>θ</m:t>
                      </m:r>
                      <m:r>
                        <a:rPr lang="pt-BR" sz="2200">
                          <a:effectLst/>
                          <a:latin typeface="Cambria Math" panose="02040503050406030204" pitchFamily="18" charset="0"/>
                          <a:ea typeface="Calibri" panose="020F0502020204030204" pitchFamily="34" charset="0"/>
                        </a:rPr>
                        <m:t>=</m:t>
                      </m:r>
                      <m:sSup>
                        <m:sSupPr>
                          <m:ctrlPr>
                            <a:rPr lang="pt-BR" sz="2200" i="1">
                              <a:effectLst/>
                              <a:latin typeface="Cambria Math" panose="02040503050406030204" pitchFamily="18" charset="0"/>
                              <a:ea typeface="Calibri" panose="020F0502020204030204" pitchFamily="34" charset="0"/>
                            </a:rPr>
                          </m:ctrlPr>
                        </m:sSupPr>
                        <m:e>
                          <m:r>
                            <a:rPr lang="pt-BR" sz="2200">
                              <a:effectLst/>
                              <a:latin typeface="Cambria Math" panose="02040503050406030204" pitchFamily="18" charset="0"/>
                              <a:ea typeface="Calibri" panose="020F0502020204030204" pitchFamily="34" charset="0"/>
                            </a:rPr>
                            <m:t>180</m:t>
                          </m:r>
                        </m:e>
                        <m:sup>
                          <m:r>
                            <a:rPr lang="pt-BR" sz="2200">
                              <a:effectLst/>
                              <a:latin typeface="Cambria Math" panose="02040503050406030204" pitchFamily="18" charset="0"/>
                              <a:ea typeface="Calibri" panose="020F0502020204030204" pitchFamily="34" charset="0"/>
                            </a:rPr>
                            <m:t>0</m:t>
                          </m:r>
                        </m:sup>
                      </m:sSup>
                      <m:r>
                        <a:rPr lang="pt-BR" sz="2200">
                          <a:effectLst/>
                          <a:latin typeface="Cambria Math" panose="02040503050406030204" pitchFamily="18" charset="0"/>
                          <a:ea typeface="Calibri" panose="020F0502020204030204" pitchFamily="34" charset="0"/>
                        </a:rPr>
                        <m:t> (</m:t>
                      </m:r>
                      <m:r>
                        <m:rPr>
                          <m:sty m:val="p"/>
                        </m:rPr>
                        <a:rPr lang="pt-BR" sz="2200">
                          <a:effectLst/>
                          <a:latin typeface="Cambria Math" panose="02040503050406030204" pitchFamily="18" charset="0"/>
                          <a:ea typeface="Calibri" panose="020F0502020204030204" pitchFamily="34" charset="0"/>
                        </a:rPr>
                        <m:t>sentidos</m:t>
                      </m:r>
                      <m:r>
                        <a:rPr lang="pt-BR" sz="2200">
                          <a:effectLst/>
                          <a:latin typeface="Cambria Math" panose="02040503050406030204" pitchFamily="18" charset="0"/>
                          <a:ea typeface="Calibri" panose="020F0502020204030204" pitchFamily="34" charset="0"/>
                        </a:rPr>
                        <m:t> </m:t>
                      </m:r>
                      <m:r>
                        <m:rPr>
                          <m:sty m:val="p"/>
                        </m:rPr>
                        <a:rPr lang="pt-BR" sz="2200">
                          <a:effectLst/>
                          <a:latin typeface="Cambria Math" panose="02040503050406030204" pitchFamily="18" charset="0"/>
                          <a:ea typeface="Calibri" panose="020F0502020204030204" pitchFamily="34" charset="0"/>
                        </a:rPr>
                        <m:t>opostos</m:t>
                      </m:r>
                      <m:r>
                        <a:rPr lang="pt-BR" sz="2200">
                          <a:effectLst/>
                          <a:latin typeface="Cambria Math" panose="02040503050406030204" pitchFamily="18" charset="0"/>
                          <a:ea typeface="Calibri" panose="020F0502020204030204" pitchFamily="34" charset="0"/>
                        </a:rPr>
                        <m:t>)</m:t>
                      </m:r>
                    </m:oMath>
                  </m:oMathPara>
                </a14:m>
                <a:endParaRPr lang="pt-BR" sz="2200" dirty="0">
                  <a:effectLst/>
                  <a:latin typeface="Arial Narrow" panose="020B0606020202030204" pitchFamily="34" charset="0"/>
                  <a:ea typeface="Calibri" panose="020F0502020204030204" pitchFamily="34" charset="0"/>
                </a:endParaRPr>
              </a:p>
            </p:txBody>
          </p:sp>
        </mc:Choice>
        <mc:Fallback xmlns="">
          <p:sp>
            <p:nvSpPr>
              <p:cNvPr id="6" name="CaixaDeTexto 5">
                <a:extLst>
                  <a:ext uri="{FF2B5EF4-FFF2-40B4-BE49-F238E27FC236}">
                    <a16:creationId xmlns:a16="http://schemas.microsoft.com/office/drawing/2014/main" id="{8C923B3A-FF53-E3BB-9D9E-BD3E9892FE80}"/>
                  </a:ext>
                </a:extLst>
              </p:cNvPr>
              <p:cNvSpPr txBox="1">
                <a:spLocks noRot="1" noChangeAspect="1" noMove="1" noResize="1" noEditPoints="1" noAdjustHandles="1" noChangeArrowheads="1" noChangeShapeType="1" noTextEdit="1"/>
              </p:cNvSpPr>
              <p:nvPr/>
            </p:nvSpPr>
            <p:spPr>
              <a:xfrm>
                <a:off x="6176684" y="614429"/>
                <a:ext cx="5853951" cy="1107996"/>
              </a:xfrm>
              <a:prstGeom prst="rect">
                <a:avLst/>
              </a:prstGeom>
              <a:blipFill>
                <a:blip r:embed="rId4"/>
                <a:stretch>
                  <a:fillRect t="-3297" b="-6593"/>
                </a:stretch>
              </a:blipFill>
            </p:spPr>
            <p:txBody>
              <a:bodyPr/>
              <a:lstStyle/>
              <a:p>
                <a:r>
                  <a:rPr lang="pt-BR">
                    <a:noFill/>
                  </a:rPr>
                  <a:t> </a:t>
                </a:r>
              </a:p>
            </p:txBody>
          </p:sp>
        </mc:Fallback>
      </mc:AlternateContent>
      <p:pic>
        <p:nvPicPr>
          <p:cNvPr id="7" name="Imagem 6">
            <a:extLst>
              <a:ext uri="{FF2B5EF4-FFF2-40B4-BE49-F238E27FC236}">
                <a16:creationId xmlns:a16="http://schemas.microsoft.com/office/drawing/2014/main" id="{A86D5718-B399-394E-634D-330C023CE38B}"/>
              </a:ext>
            </a:extLst>
          </p:cNvPr>
          <p:cNvPicPr>
            <a:picLocks noChangeAspect="1"/>
          </p:cNvPicPr>
          <p:nvPr/>
        </p:nvPicPr>
        <p:blipFill>
          <a:blip r:embed="rId5"/>
          <a:stretch>
            <a:fillRect/>
          </a:stretch>
        </p:blipFill>
        <p:spPr>
          <a:xfrm>
            <a:off x="6266329" y="2026435"/>
            <a:ext cx="5490908" cy="1848080"/>
          </a:xfrm>
          <a:prstGeom prst="rect">
            <a:avLst/>
          </a:prstGeom>
        </p:spPr>
      </p:pic>
      <mc:AlternateContent xmlns:mc="http://schemas.openxmlformats.org/markup-compatibility/2006" xmlns:a14="http://schemas.microsoft.com/office/drawing/2010/main">
        <mc:Choice Requires="a14">
          <p:sp>
            <p:nvSpPr>
              <p:cNvPr id="9" name="CaixaDeTexto 8">
                <a:extLst>
                  <a:ext uri="{FF2B5EF4-FFF2-40B4-BE49-F238E27FC236}">
                    <a16:creationId xmlns:a16="http://schemas.microsoft.com/office/drawing/2014/main" id="{7B8F8ADE-901C-6014-0A48-EC2D3B6D21F7}"/>
                  </a:ext>
                </a:extLst>
              </p:cNvPr>
              <p:cNvSpPr txBox="1"/>
              <p:nvPr/>
            </p:nvSpPr>
            <p:spPr>
              <a:xfrm>
                <a:off x="6266328" y="4116744"/>
                <a:ext cx="5692590" cy="249299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pt-BR" sz="3000" b="1" i="1">
                              <a:latin typeface="Cambria Math" panose="02040503050406030204" pitchFamily="18" charset="0"/>
                            </a:rPr>
                          </m:ctrlPr>
                        </m:sSubPr>
                        <m:e>
                          <m:r>
                            <a:rPr lang="pt-BR" sz="3000" b="1" i="1">
                              <a:latin typeface="Cambria Math" panose="02040503050406030204" pitchFamily="18" charset="0"/>
                            </a:rPr>
                            <m:t>𝐅</m:t>
                          </m:r>
                        </m:e>
                        <m:sub>
                          <m:r>
                            <a:rPr lang="pt-BR" sz="3000" b="1" i="1">
                              <a:latin typeface="Cambria Math" panose="02040503050406030204" pitchFamily="18" charset="0"/>
                            </a:rPr>
                            <m:t>𝐦</m:t>
                          </m:r>
                        </m:sub>
                      </m:sSub>
                      <m:r>
                        <a:rPr lang="pt-BR" sz="3000" b="1">
                          <a:latin typeface="Cambria Math" panose="02040503050406030204" pitchFamily="18" charset="0"/>
                        </a:rPr>
                        <m:t>=</m:t>
                      </m:r>
                      <m:r>
                        <a:rPr lang="pt-BR" sz="3000" b="1" i="1">
                          <a:latin typeface="Cambria Math" panose="02040503050406030204" pitchFamily="18" charset="0"/>
                        </a:rPr>
                        <m:t>𝐁</m:t>
                      </m:r>
                      <m:r>
                        <a:rPr lang="pt-BR" sz="3000" b="1">
                          <a:latin typeface="Cambria Math" panose="02040503050406030204" pitchFamily="18" charset="0"/>
                        </a:rPr>
                        <m:t>∙</m:t>
                      </m:r>
                      <m:r>
                        <a:rPr lang="pt-BR" sz="3000" b="1" i="1">
                          <a:latin typeface="Cambria Math" panose="02040503050406030204" pitchFamily="18" charset="0"/>
                        </a:rPr>
                        <m:t>𝐢</m:t>
                      </m:r>
                      <m:r>
                        <a:rPr lang="pt-BR" sz="3000" b="1">
                          <a:latin typeface="Cambria Math" panose="02040503050406030204" pitchFamily="18" charset="0"/>
                        </a:rPr>
                        <m:t>∙</m:t>
                      </m:r>
                      <m:r>
                        <a:rPr lang="pt-BR" sz="3000" b="1" i="1">
                          <a:latin typeface="Cambria Math" panose="02040503050406030204" pitchFamily="18" charset="0"/>
                        </a:rPr>
                        <m:t>𝐋</m:t>
                      </m:r>
                      <m:r>
                        <a:rPr lang="pt-BR" sz="3000" b="1">
                          <a:latin typeface="Cambria Math" panose="02040503050406030204" pitchFamily="18" charset="0"/>
                        </a:rPr>
                        <m:t>∙</m:t>
                      </m:r>
                      <m:r>
                        <a:rPr lang="pt-BR" sz="3000" b="1" i="1">
                          <a:latin typeface="Cambria Math" panose="02040503050406030204" pitchFamily="18" charset="0"/>
                        </a:rPr>
                        <m:t>𝐬𝐞𝐧</m:t>
                      </m:r>
                      <m:r>
                        <a:rPr lang="pt-BR" sz="3000" b="1" i="1">
                          <a:latin typeface="Cambria Math" panose="02040503050406030204" pitchFamily="18" charset="0"/>
                        </a:rPr>
                        <m:t>𝛉</m:t>
                      </m:r>
                    </m:oMath>
                  </m:oMathPara>
                </a14:m>
                <a:endParaRPr lang="pt-BR" sz="3000" dirty="0"/>
              </a:p>
              <a:p>
                <a:endParaRPr lang="pt-BR" sz="3000" dirty="0"/>
              </a:p>
              <a:p>
                <a:pPr/>
                <a14:m>
                  <m:oMathPara xmlns:m="http://schemas.openxmlformats.org/officeDocument/2006/math">
                    <m:oMathParaPr>
                      <m:jc m:val="centerGroup"/>
                    </m:oMathParaPr>
                    <m:oMath xmlns:m="http://schemas.openxmlformats.org/officeDocument/2006/math">
                      <m:sSub>
                        <m:sSubPr>
                          <m:ctrlPr>
                            <a:rPr lang="pt-BR" sz="3000" b="1" i="1">
                              <a:latin typeface="Cambria Math" panose="02040503050406030204" pitchFamily="18" charset="0"/>
                            </a:rPr>
                          </m:ctrlPr>
                        </m:sSubPr>
                        <m:e>
                          <m:r>
                            <a:rPr lang="pt-BR" sz="3000" b="1" i="1">
                              <a:latin typeface="Cambria Math" panose="02040503050406030204" pitchFamily="18" charset="0"/>
                            </a:rPr>
                            <m:t>𝐅</m:t>
                          </m:r>
                        </m:e>
                        <m:sub>
                          <m:r>
                            <a:rPr lang="pt-BR" sz="3000" b="1" i="1">
                              <a:latin typeface="Cambria Math" panose="02040503050406030204" pitchFamily="18" charset="0"/>
                            </a:rPr>
                            <m:t>𝐦</m:t>
                          </m:r>
                        </m:sub>
                      </m:sSub>
                      <m:r>
                        <a:rPr lang="pt-BR" sz="3000" b="1">
                          <a:latin typeface="Cambria Math" panose="02040503050406030204" pitchFamily="18" charset="0"/>
                        </a:rPr>
                        <m:t>=</m:t>
                      </m:r>
                      <m:r>
                        <a:rPr lang="pt-BR" sz="3000" b="1" i="1">
                          <a:latin typeface="Cambria Math" panose="02040503050406030204" pitchFamily="18" charset="0"/>
                        </a:rPr>
                        <m:t>𝟎</m:t>
                      </m:r>
                    </m:oMath>
                  </m:oMathPara>
                </a14:m>
                <a:endParaRPr lang="pt-BR" sz="3000" dirty="0"/>
              </a:p>
              <a:p>
                <a:endParaRPr lang="pt-BR" sz="3000" dirty="0"/>
              </a:p>
              <a:p>
                <a:pPr/>
                <a14:m>
                  <m:oMathPara xmlns:m="http://schemas.openxmlformats.org/officeDocument/2006/math">
                    <m:oMathParaPr>
                      <m:jc m:val="centerGroup"/>
                    </m:oMathParaPr>
                    <m:oMath xmlns:m="http://schemas.openxmlformats.org/officeDocument/2006/math">
                      <m:r>
                        <m:rPr>
                          <m:nor/>
                        </m:rPr>
                        <a:rPr lang="pt-BR"/>
                        <m:t>A</m:t>
                      </m:r>
                      <m:r>
                        <m:rPr>
                          <m:nor/>
                        </m:rPr>
                        <a:rPr lang="pt-BR"/>
                        <m:t> </m:t>
                      </m:r>
                      <m:r>
                        <m:rPr>
                          <m:nor/>
                        </m:rPr>
                        <a:rPr lang="pt-BR"/>
                        <m:t>for</m:t>
                      </m:r>
                      <m:r>
                        <m:rPr>
                          <m:nor/>
                        </m:rPr>
                        <a:rPr lang="pt-BR"/>
                        <m:t>ç</m:t>
                      </m:r>
                      <m:r>
                        <m:rPr>
                          <m:nor/>
                        </m:rPr>
                        <a:rPr lang="pt-BR"/>
                        <m:t>a</m:t>
                      </m:r>
                      <m:r>
                        <m:rPr>
                          <m:nor/>
                        </m:rPr>
                        <a:rPr lang="pt-BR"/>
                        <m:t> </m:t>
                      </m:r>
                      <m:r>
                        <m:rPr>
                          <m:nor/>
                        </m:rPr>
                        <a:rPr lang="pt-BR"/>
                        <m:t>magn</m:t>
                      </m:r>
                      <m:r>
                        <m:rPr>
                          <m:nor/>
                        </m:rPr>
                        <a:rPr lang="pt-BR"/>
                        <m:t>é</m:t>
                      </m:r>
                      <m:r>
                        <m:rPr>
                          <m:nor/>
                        </m:rPr>
                        <a:rPr lang="pt-BR"/>
                        <m:t>tica</m:t>
                      </m:r>
                      <m:r>
                        <m:rPr>
                          <m:nor/>
                        </m:rPr>
                        <a:rPr lang="pt-BR"/>
                        <m:t> </m:t>
                      </m:r>
                      <m:r>
                        <m:rPr>
                          <m:nor/>
                        </m:rPr>
                        <a:rPr lang="pt-BR"/>
                        <m:t>ser</m:t>
                      </m:r>
                      <m:r>
                        <m:rPr>
                          <m:nor/>
                        </m:rPr>
                        <a:rPr lang="pt-BR"/>
                        <m:t>á </m:t>
                      </m:r>
                      <m:r>
                        <m:rPr>
                          <m:nor/>
                        </m:rPr>
                        <a:rPr lang="pt-BR"/>
                        <m:t>nula</m:t>
                      </m:r>
                      <m:r>
                        <m:rPr>
                          <m:nor/>
                        </m:rPr>
                        <a:rPr lang="pt-BR"/>
                        <m:t>.</m:t>
                      </m:r>
                    </m:oMath>
                  </m:oMathPara>
                </a14:m>
                <a:endParaRPr lang="pt-BR" dirty="0"/>
              </a:p>
              <a:p>
                <a:endParaRPr lang="pt-BR" dirty="0"/>
              </a:p>
            </p:txBody>
          </p:sp>
        </mc:Choice>
        <mc:Fallback xmlns="">
          <p:sp>
            <p:nvSpPr>
              <p:cNvPr id="9" name="CaixaDeTexto 8">
                <a:extLst>
                  <a:ext uri="{FF2B5EF4-FFF2-40B4-BE49-F238E27FC236}">
                    <a16:creationId xmlns:a16="http://schemas.microsoft.com/office/drawing/2014/main" id="{7B8F8ADE-901C-6014-0A48-EC2D3B6D21F7}"/>
                  </a:ext>
                </a:extLst>
              </p:cNvPr>
              <p:cNvSpPr txBox="1">
                <a:spLocks noRot="1" noChangeAspect="1" noMove="1" noResize="1" noEditPoints="1" noAdjustHandles="1" noChangeArrowheads="1" noChangeShapeType="1" noTextEdit="1"/>
              </p:cNvSpPr>
              <p:nvPr/>
            </p:nvSpPr>
            <p:spPr>
              <a:xfrm>
                <a:off x="6266328" y="4116744"/>
                <a:ext cx="5692590" cy="2492990"/>
              </a:xfrm>
              <a:prstGeom prst="rect">
                <a:avLst/>
              </a:prstGeom>
              <a:blipFill>
                <a:blip r:embed="rId6"/>
                <a:stretch>
                  <a:fillRect/>
                </a:stretch>
              </a:blipFill>
            </p:spPr>
            <p:txBody>
              <a:bodyPr/>
              <a:lstStyle/>
              <a:p>
                <a:r>
                  <a:rPr lang="pt-BR">
                    <a:noFill/>
                  </a:rPr>
                  <a:t> </a:t>
                </a:r>
              </a:p>
            </p:txBody>
          </p:sp>
        </mc:Fallback>
      </mc:AlternateContent>
      <p:sp>
        <p:nvSpPr>
          <p:cNvPr id="10" name="Retângulo: Cantos Arredondados 9">
            <a:extLst>
              <a:ext uri="{FF2B5EF4-FFF2-40B4-BE49-F238E27FC236}">
                <a16:creationId xmlns:a16="http://schemas.microsoft.com/office/drawing/2014/main" id="{18A1555D-B4B7-BF2B-2C84-385F2D641E92}"/>
              </a:ext>
            </a:extLst>
          </p:cNvPr>
          <p:cNvSpPr/>
          <p:nvPr/>
        </p:nvSpPr>
        <p:spPr>
          <a:xfrm>
            <a:off x="215153" y="5021845"/>
            <a:ext cx="5701553" cy="1532859"/>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pt-BR"/>
          </a:p>
        </p:txBody>
      </p:sp>
      <p:sp>
        <p:nvSpPr>
          <p:cNvPr id="11" name="Smiley 10">
            <a:extLst>
              <a:ext uri="{FF2B5EF4-FFF2-40B4-BE49-F238E27FC236}">
                <a16:creationId xmlns:a16="http://schemas.microsoft.com/office/drawing/2014/main" id="{C1D73942-F8FD-BA4B-490E-1D81471E263B}"/>
              </a:ext>
            </a:extLst>
          </p:cNvPr>
          <p:cNvSpPr/>
          <p:nvPr/>
        </p:nvSpPr>
        <p:spPr>
          <a:xfrm>
            <a:off x="259977" y="5052834"/>
            <a:ext cx="504825" cy="495300"/>
          </a:xfrm>
          <a:prstGeom prst="smileyFac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206612490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69E418-60EF-2F6E-0510-7FD6611FB5A6}"/>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7731EB2D-ACA4-D3D2-2BA4-25C623C2233F}"/>
                  </a:ext>
                </a:extLst>
              </p:cNvPr>
              <p:cNvSpPr txBox="1"/>
              <p:nvPr/>
            </p:nvSpPr>
            <p:spPr>
              <a:xfrm>
                <a:off x="98612" y="421458"/>
                <a:ext cx="5898776" cy="1155894"/>
              </a:xfrm>
              <a:prstGeom prst="rect">
                <a:avLst/>
              </a:prstGeom>
              <a:noFill/>
            </p:spPr>
            <p:txBody>
              <a:bodyPr wrap="square">
                <a:spAutoFit/>
              </a:bodyPr>
              <a:lstStyle/>
              <a:p>
                <a:pPr indent="228600" algn="just"/>
                <a:r>
                  <a:rPr lang="pt-BR" sz="1800" b="1" dirty="0">
                    <a:effectLst/>
                    <a:latin typeface="Arial Narrow" panose="020B0606020202030204" pitchFamily="34" charset="0"/>
                    <a:ea typeface="Calibri" panose="020F0502020204030204" pitchFamily="34" charset="0"/>
                  </a:rPr>
                  <a:t> </a:t>
                </a:r>
                <a:endParaRPr lang="pt-BR" sz="1600" dirty="0">
                  <a:effectLst/>
                  <a:latin typeface="Calibri" panose="020F0502020204030204" pitchFamily="34" charset="0"/>
                  <a:ea typeface="Calibri" panose="020F0502020204030204" pitchFamily="34" charset="0"/>
                </a:endParaRPr>
              </a:p>
              <a:p>
                <a:pPr marL="342900" lvl="0" indent="-342900" algn="just">
                  <a:buFont typeface="Wingdings" panose="05000000000000000000" pitchFamily="2" charset="2"/>
                  <a:buChar char=""/>
                </a:pPr>
                <a:r>
                  <a:rPr lang="pt-BR" sz="2200" dirty="0">
                    <a:effectLst/>
                    <a:latin typeface="Arial Narrow" panose="020B0606020202030204" pitchFamily="34" charset="0"/>
                    <a:ea typeface="Calibri" panose="020F0502020204030204" pitchFamily="34" charset="0"/>
                  </a:rPr>
                  <a:t>Quando a corrente elétrica </a:t>
                </a:r>
                <a14:m>
                  <m:oMath xmlns:m="http://schemas.openxmlformats.org/officeDocument/2006/math">
                    <m:d>
                      <m:dPr>
                        <m:ctrlPr>
                          <a:rPr lang="pt-BR" sz="2200" i="1">
                            <a:effectLst/>
                            <a:latin typeface="Cambria Math" panose="02040503050406030204" pitchFamily="18" charset="0"/>
                            <a:ea typeface="Calibri" panose="020F0502020204030204" pitchFamily="34" charset="0"/>
                          </a:rPr>
                        </m:ctrlPr>
                      </m:dPr>
                      <m:e>
                        <m:r>
                          <a:rPr lang="pt-BR" sz="2200" i="1">
                            <a:effectLst/>
                            <a:latin typeface="Cambria Math" panose="02040503050406030204" pitchFamily="18" charset="0"/>
                            <a:ea typeface="Calibri" panose="020F0502020204030204" pitchFamily="34" charset="0"/>
                          </a:rPr>
                          <m:t>𝑖</m:t>
                        </m:r>
                      </m:e>
                    </m:d>
                  </m:oMath>
                </a14:m>
                <a:r>
                  <a:rPr lang="pt-BR" sz="2200" dirty="0">
                    <a:effectLst/>
                    <a:latin typeface="Arial Narrow" panose="020B0606020202030204" pitchFamily="34" charset="0"/>
                    <a:ea typeface="Calibri" panose="020F0502020204030204" pitchFamily="34" charset="0"/>
                  </a:rPr>
                  <a:t> for perpendicular a </a:t>
                </a:r>
                <a14:m>
                  <m:oMath xmlns:m="http://schemas.openxmlformats.org/officeDocument/2006/math">
                    <m:d>
                      <m:dPr>
                        <m:ctrlPr>
                          <a:rPr lang="pt-BR" sz="2200" i="1">
                            <a:effectLst/>
                            <a:latin typeface="Cambria Math" panose="02040503050406030204" pitchFamily="18" charset="0"/>
                            <a:ea typeface="Calibri" panose="020F0502020204030204" pitchFamily="34" charset="0"/>
                          </a:rPr>
                        </m:ctrlPr>
                      </m:dPr>
                      <m:e>
                        <m:acc>
                          <m:accPr>
                            <m:chr m:val="⃗"/>
                            <m:ctrlPr>
                              <a:rPr lang="pt-BR" sz="2200" i="1">
                                <a:effectLst/>
                                <a:latin typeface="Cambria Math" panose="02040503050406030204" pitchFamily="18" charset="0"/>
                                <a:ea typeface="Calibri" panose="020F0502020204030204" pitchFamily="34" charset="0"/>
                              </a:rPr>
                            </m:ctrlPr>
                          </m:accPr>
                          <m:e>
                            <m:r>
                              <m:rPr>
                                <m:sty m:val="p"/>
                              </m:rPr>
                              <a:rPr lang="pt-BR" sz="2200">
                                <a:effectLst/>
                                <a:latin typeface="Cambria Math" panose="02040503050406030204" pitchFamily="18" charset="0"/>
                                <a:ea typeface="Calibri" panose="020F0502020204030204" pitchFamily="34" charset="0"/>
                              </a:rPr>
                              <m:t>B</m:t>
                            </m:r>
                          </m:e>
                        </m:acc>
                      </m:e>
                    </m:d>
                  </m:oMath>
                </a14:m>
                <a:r>
                  <a:rPr lang="pt-BR" sz="2200" dirty="0">
                    <a:effectLst/>
                    <a:latin typeface="Arial Narrow" panose="020B0606020202030204" pitchFamily="34" charset="0"/>
                    <a:ea typeface="Calibri" panose="020F0502020204030204" pitchFamily="34" charset="0"/>
                  </a:rPr>
                  <a:t> ou seja, </a:t>
                </a:r>
                <a14:m>
                  <m:oMath xmlns:m="http://schemas.openxmlformats.org/officeDocument/2006/math">
                    <m:r>
                      <a:rPr lang="pt-BR" sz="2200" i="1">
                        <a:effectLst/>
                        <a:latin typeface="Cambria Math" panose="02040503050406030204" pitchFamily="18" charset="0"/>
                        <a:ea typeface="Calibri" panose="020F0502020204030204" pitchFamily="34" charset="0"/>
                      </a:rPr>
                      <m:t>𝑖</m:t>
                    </m:r>
                    <m:r>
                      <a:rPr lang="pt-BR" sz="2200" i="1">
                        <a:effectLst/>
                        <a:latin typeface="Cambria Math" panose="02040503050406030204" pitchFamily="18" charset="0"/>
                        <a:ea typeface="Calibri" panose="020F0502020204030204" pitchFamily="34" charset="0"/>
                      </a:rPr>
                      <m:t>⊥</m:t>
                    </m:r>
                    <m:acc>
                      <m:accPr>
                        <m:chr m:val="⃗"/>
                        <m:ctrlPr>
                          <a:rPr lang="pt-BR" sz="2200" i="1">
                            <a:effectLst/>
                            <a:latin typeface="Cambria Math" panose="02040503050406030204" pitchFamily="18" charset="0"/>
                            <a:ea typeface="Calibri" panose="020F0502020204030204" pitchFamily="34" charset="0"/>
                          </a:rPr>
                        </m:ctrlPr>
                      </m:accPr>
                      <m:e>
                        <m:r>
                          <m:rPr>
                            <m:sty m:val="p"/>
                          </m:rPr>
                          <a:rPr lang="pt-BR" sz="2200">
                            <a:effectLst/>
                            <a:latin typeface="Cambria Math" panose="02040503050406030204" pitchFamily="18" charset="0"/>
                            <a:ea typeface="Calibri" panose="020F0502020204030204" pitchFamily="34" charset="0"/>
                          </a:rPr>
                          <m:t>B</m:t>
                        </m:r>
                      </m:e>
                    </m:acc>
                  </m:oMath>
                </a14:m>
                <a:r>
                  <a:rPr lang="pt-BR" sz="2200" dirty="0">
                    <a:effectLst/>
                    <a:latin typeface="Arial Narrow" panose="020B0606020202030204" pitchFamily="34" charset="0"/>
                    <a:ea typeface="Calibri" panose="020F0502020204030204" pitchFamily="34" charset="0"/>
                  </a:rPr>
                  <a:t>, tem-se</a:t>
                </a:r>
              </a:p>
            </p:txBody>
          </p:sp>
        </mc:Choice>
        <mc:Fallback xmlns="">
          <p:sp>
            <p:nvSpPr>
              <p:cNvPr id="3" name="CaixaDeTexto 2">
                <a:extLst>
                  <a:ext uri="{FF2B5EF4-FFF2-40B4-BE49-F238E27FC236}">
                    <a16:creationId xmlns:a16="http://schemas.microsoft.com/office/drawing/2014/main" id="{7731EB2D-ACA4-D3D2-2BA4-25C623C2233F}"/>
                  </a:ext>
                </a:extLst>
              </p:cNvPr>
              <p:cNvSpPr txBox="1">
                <a:spLocks noRot="1" noChangeAspect="1" noMove="1" noResize="1" noEditPoints="1" noAdjustHandles="1" noChangeArrowheads="1" noChangeShapeType="1" noTextEdit="1"/>
              </p:cNvSpPr>
              <p:nvPr/>
            </p:nvSpPr>
            <p:spPr>
              <a:xfrm>
                <a:off x="98612" y="421458"/>
                <a:ext cx="5898776" cy="1155894"/>
              </a:xfrm>
              <a:prstGeom prst="rect">
                <a:avLst/>
              </a:prstGeom>
              <a:blipFill>
                <a:blip r:embed="rId2"/>
                <a:stretch>
                  <a:fillRect l="-1136" r="-1343" b="-4737"/>
                </a:stretch>
              </a:blipFill>
            </p:spPr>
            <p:txBody>
              <a:bodyPr/>
              <a:lstStyle/>
              <a:p>
                <a:r>
                  <a:rPr lang="pt-BR">
                    <a:noFill/>
                  </a:rPr>
                  <a:t> </a:t>
                </a:r>
              </a:p>
            </p:txBody>
          </p:sp>
        </mc:Fallback>
      </mc:AlternateContent>
      <p:pic>
        <p:nvPicPr>
          <p:cNvPr id="4" name="Imagem 3">
            <a:extLst>
              <a:ext uri="{FF2B5EF4-FFF2-40B4-BE49-F238E27FC236}">
                <a16:creationId xmlns:a16="http://schemas.microsoft.com/office/drawing/2014/main" id="{ADB02C8D-B239-8810-6BD0-775C08B650E3}"/>
              </a:ext>
            </a:extLst>
          </p:cNvPr>
          <p:cNvPicPr>
            <a:picLocks noChangeAspect="1"/>
          </p:cNvPicPr>
          <p:nvPr/>
        </p:nvPicPr>
        <p:blipFill>
          <a:blip r:embed="rId3"/>
          <a:stretch>
            <a:fillRect/>
          </a:stretch>
        </p:blipFill>
        <p:spPr>
          <a:xfrm>
            <a:off x="197224" y="1577352"/>
            <a:ext cx="5898776" cy="3200635"/>
          </a:xfrm>
          <a:prstGeom prst="rect">
            <a:avLst/>
          </a:prstGeom>
        </p:spPr>
      </p:pic>
      <mc:AlternateContent xmlns:mc="http://schemas.openxmlformats.org/markup-compatibility/2006" xmlns:a14="http://schemas.microsoft.com/office/drawing/2010/main">
        <mc:Choice Requires="a14">
          <p:sp>
            <p:nvSpPr>
              <p:cNvPr id="6" name="CaixaDeTexto 5">
                <a:extLst>
                  <a:ext uri="{FF2B5EF4-FFF2-40B4-BE49-F238E27FC236}">
                    <a16:creationId xmlns:a16="http://schemas.microsoft.com/office/drawing/2014/main" id="{0A49CCA3-1ABC-C54E-68CB-4EEEB4D8527A}"/>
                  </a:ext>
                </a:extLst>
              </p:cNvPr>
              <p:cNvSpPr txBox="1"/>
              <p:nvPr/>
            </p:nvSpPr>
            <p:spPr>
              <a:xfrm>
                <a:off x="327212" y="4616622"/>
                <a:ext cx="5638800" cy="2154436"/>
              </a:xfrm>
              <a:prstGeom prst="rect">
                <a:avLst/>
              </a:prstGeom>
              <a:noFill/>
            </p:spPr>
            <p:txBody>
              <a:bodyPr wrap="square">
                <a:spAutoFit/>
              </a:bodyPr>
              <a:lstStyle/>
              <a:p>
                <a:pPr indent="228600" algn="just"/>
                <a14:m>
                  <m:oMathPara xmlns:m="http://schemas.openxmlformats.org/officeDocument/2006/math">
                    <m:oMathParaPr>
                      <m:jc m:val="centerGroup"/>
                    </m:oMathParaPr>
                    <m:oMath xmlns:m="http://schemas.openxmlformats.org/officeDocument/2006/math">
                      <m:sSub>
                        <m:sSubPr>
                          <m:ctrlPr>
                            <a:rPr lang="pt-BR" sz="3000" b="1" i="1" kern="1200" smtClean="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3000" b="1" i="1" kern="12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𝐅</m:t>
                          </m:r>
                        </m:e>
                        <m:sub>
                          <m:r>
                            <a:rPr lang="pt-BR" sz="3000" b="1" i="1" kern="12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𝐦</m:t>
                          </m:r>
                        </m:sub>
                      </m:sSub>
                      <m:r>
                        <a:rPr lang="pt-BR" sz="3000" b="1" kern="12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r>
                        <a:rPr lang="pt-BR" sz="3000" b="1" i="1" kern="12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𝐁</m:t>
                      </m:r>
                      <m:r>
                        <a:rPr lang="pt-BR" sz="3000" b="1" kern="120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t>∙</m:t>
                      </m:r>
                      <m:r>
                        <a:rPr lang="pt-BR" sz="3000" b="1" i="1" kern="120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t>𝐢</m:t>
                      </m:r>
                      <m:r>
                        <a:rPr lang="pt-BR" sz="3000" b="1" kern="120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t>∙</m:t>
                      </m:r>
                      <m:r>
                        <a:rPr lang="pt-BR" sz="3000" b="1" i="1" kern="120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t>𝐋</m:t>
                      </m:r>
                      <m:r>
                        <a:rPr lang="pt-BR" sz="3000" b="1" kern="120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t>∙</m:t>
                      </m:r>
                      <m:r>
                        <a:rPr lang="pt-BR" sz="3000" b="1" i="1" kern="120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t>𝐬𝐞𝐧</m:t>
                      </m:r>
                      <m:r>
                        <a:rPr lang="pt-BR" sz="3000" b="1" i="1" kern="120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t>𝛉</m:t>
                      </m:r>
                    </m:oMath>
                  </m:oMathPara>
                </a14:m>
                <a:endParaRPr lang="pt-BR" sz="3000" b="1" kern="1200" dirty="0">
                  <a:solidFill>
                    <a:srgbClr val="000000"/>
                  </a:solidFill>
                  <a:effectLst/>
                  <a:latin typeface="Arial Narrow" panose="020B0606020202030204" pitchFamily="34" charset="0"/>
                  <a:ea typeface="Cambria Math" panose="02040503050406030204" pitchFamily="18" charset="0"/>
                  <a:cs typeface="Times New Roman" panose="02020603050405020304" pitchFamily="18" charset="0"/>
                </a:endParaRPr>
              </a:p>
              <a:p>
                <a:pPr indent="228600" algn="just"/>
                <a:endParaRPr lang="pt-BR" sz="3000" dirty="0">
                  <a:effectLst/>
                  <a:latin typeface="Arial Narrow" panose="020B0606020202030204" pitchFamily="34" charset="0"/>
                  <a:ea typeface="Calibri" panose="020F0502020204030204" pitchFamily="34" charset="0"/>
                </a:endParaRPr>
              </a:p>
              <a:p>
                <a:pPr indent="228600" algn="just"/>
                <a14:m>
                  <m:oMathPara xmlns:m="http://schemas.openxmlformats.org/officeDocument/2006/math">
                    <m:oMathParaPr>
                      <m:jc m:val="centerGroup"/>
                    </m:oMathParaPr>
                    <m:oMath xmlns:m="http://schemas.openxmlformats.org/officeDocument/2006/math">
                      <m:sSub>
                        <m:sSubPr>
                          <m:ctrlPr>
                            <a:rPr lang="pt-BR" sz="3000" b="1" i="1" kern="12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3000" b="1" i="1" kern="12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𝐅</m:t>
                          </m:r>
                        </m:e>
                        <m:sub>
                          <m:r>
                            <a:rPr lang="pt-BR" sz="3000" b="1" i="1" kern="12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𝐦</m:t>
                          </m:r>
                        </m:sub>
                      </m:sSub>
                      <m:r>
                        <a:rPr lang="pt-BR" sz="3000" b="1" kern="12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r>
                        <a:rPr lang="pt-BR" sz="3000" b="1" i="1" kern="12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𝐁</m:t>
                      </m:r>
                      <m:r>
                        <a:rPr lang="pt-BR" sz="3000" b="1" kern="120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t>∙</m:t>
                      </m:r>
                      <m:r>
                        <a:rPr lang="pt-BR" sz="3000" b="1" i="1" kern="120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t>𝐢</m:t>
                      </m:r>
                      <m:r>
                        <a:rPr lang="pt-BR" sz="3000" b="1" kern="120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t>∙</m:t>
                      </m:r>
                      <m:r>
                        <a:rPr lang="pt-BR" sz="3000" b="1" i="1" kern="120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t>𝐋</m:t>
                      </m:r>
                    </m:oMath>
                  </m:oMathPara>
                </a14:m>
                <a:endParaRPr lang="pt-BR" sz="3000" dirty="0">
                  <a:effectLst/>
                  <a:latin typeface="Arial Narrow" panose="020B0606020202030204" pitchFamily="34" charset="0"/>
                  <a:ea typeface="Calibri" panose="020F0502020204030204" pitchFamily="34" charset="0"/>
                </a:endParaRPr>
              </a:p>
              <a:p>
                <a:pPr indent="228600" algn="just"/>
                <a:endParaRPr lang="pt-BR" sz="2200" dirty="0">
                  <a:effectLst/>
                  <a:latin typeface="Arial Narrow" panose="020B0606020202030204" pitchFamily="34" charset="0"/>
                  <a:ea typeface="Calibri" panose="020F0502020204030204" pitchFamily="34" charset="0"/>
                </a:endParaRPr>
              </a:p>
              <a:p>
                <a:pPr indent="228600" algn="just"/>
                <a:r>
                  <a:rPr lang="pt-BR" sz="2200" kern="1200" dirty="0">
                    <a:solidFill>
                      <a:srgbClr val="000000"/>
                    </a:solidFill>
                    <a:effectLst/>
                    <a:latin typeface="Arial Narrow" panose="020B0606020202030204" pitchFamily="34" charset="0"/>
                    <a:ea typeface="Calibri" panose="020F0502020204030204" pitchFamily="34" charset="0"/>
                  </a:rPr>
                  <a:t>A força magnética será máxima.</a:t>
                </a:r>
                <a:endParaRPr lang="pt-BR" sz="2200" dirty="0">
                  <a:effectLst/>
                  <a:latin typeface="Arial Narrow" panose="020B0606020202030204" pitchFamily="34" charset="0"/>
                  <a:ea typeface="Calibri" panose="020F0502020204030204" pitchFamily="34" charset="0"/>
                </a:endParaRPr>
              </a:p>
            </p:txBody>
          </p:sp>
        </mc:Choice>
        <mc:Fallback xmlns="">
          <p:sp>
            <p:nvSpPr>
              <p:cNvPr id="6" name="CaixaDeTexto 5">
                <a:extLst>
                  <a:ext uri="{FF2B5EF4-FFF2-40B4-BE49-F238E27FC236}">
                    <a16:creationId xmlns:a16="http://schemas.microsoft.com/office/drawing/2014/main" id="{0A49CCA3-1ABC-C54E-68CB-4EEEB4D8527A}"/>
                  </a:ext>
                </a:extLst>
              </p:cNvPr>
              <p:cNvSpPr txBox="1">
                <a:spLocks noRot="1" noChangeAspect="1" noMove="1" noResize="1" noEditPoints="1" noAdjustHandles="1" noChangeArrowheads="1" noChangeShapeType="1" noTextEdit="1"/>
              </p:cNvSpPr>
              <p:nvPr/>
            </p:nvSpPr>
            <p:spPr>
              <a:xfrm>
                <a:off x="327212" y="4616622"/>
                <a:ext cx="5638800" cy="2154436"/>
              </a:xfrm>
              <a:prstGeom prst="rect">
                <a:avLst/>
              </a:prstGeom>
              <a:blipFill>
                <a:blip r:embed="rId4"/>
                <a:stretch>
                  <a:fillRect b="-5085"/>
                </a:stretch>
              </a:blipFill>
            </p:spPr>
            <p:txBody>
              <a:bodyPr/>
              <a:lstStyle/>
              <a:p>
                <a:r>
                  <a:rPr lang="pt-BR">
                    <a:noFill/>
                  </a:rPr>
                  <a:t> </a:t>
                </a:r>
              </a:p>
            </p:txBody>
          </p:sp>
        </mc:Fallback>
      </mc:AlternateContent>
      <p:sp>
        <p:nvSpPr>
          <p:cNvPr id="7" name="Retângulo: Cantos Arredondados 6">
            <a:extLst>
              <a:ext uri="{FF2B5EF4-FFF2-40B4-BE49-F238E27FC236}">
                <a16:creationId xmlns:a16="http://schemas.microsoft.com/office/drawing/2014/main" id="{F8AC8977-F817-8BEC-6EFA-D267DB00147B}"/>
              </a:ext>
            </a:extLst>
          </p:cNvPr>
          <p:cNvSpPr/>
          <p:nvPr/>
        </p:nvSpPr>
        <p:spPr>
          <a:xfrm>
            <a:off x="6239219" y="735106"/>
            <a:ext cx="5862919" cy="5980964"/>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pt-BR"/>
          </a:p>
        </p:txBody>
      </p:sp>
      <p:sp>
        <p:nvSpPr>
          <p:cNvPr id="8" name="Smiley 7">
            <a:extLst>
              <a:ext uri="{FF2B5EF4-FFF2-40B4-BE49-F238E27FC236}">
                <a16:creationId xmlns:a16="http://schemas.microsoft.com/office/drawing/2014/main" id="{A15EF7CE-05A8-305E-C189-E57029129219}"/>
              </a:ext>
            </a:extLst>
          </p:cNvPr>
          <p:cNvSpPr/>
          <p:nvPr/>
        </p:nvSpPr>
        <p:spPr>
          <a:xfrm>
            <a:off x="6508377" y="981912"/>
            <a:ext cx="504825" cy="495300"/>
          </a:xfrm>
          <a:prstGeom prst="smileyFac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397035819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3134C2-2776-2EE0-DC81-25328198CAAC}"/>
            </a:ext>
          </a:extLst>
        </p:cNvPr>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CaixaDeTexto 2">
                <a:extLst>
                  <a:ext uri="{FF2B5EF4-FFF2-40B4-BE49-F238E27FC236}">
                    <a16:creationId xmlns:a16="http://schemas.microsoft.com/office/drawing/2014/main" id="{54618D7E-CC2F-449F-1AB6-932EF6C13858}"/>
                  </a:ext>
                </a:extLst>
              </p:cNvPr>
              <p:cNvSpPr txBox="1"/>
              <p:nvPr/>
            </p:nvSpPr>
            <p:spPr>
              <a:xfrm>
                <a:off x="215153" y="733815"/>
                <a:ext cx="5656729" cy="4493538"/>
              </a:xfrm>
              <a:prstGeom prst="rect">
                <a:avLst/>
              </a:prstGeom>
              <a:noFill/>
            </p:spPr>
            <p:txBody>
              <a:bodyPr wrap="square">
                <a:spAutoFit/>
              </a:bodyPr>
              <a:lstStyle/>
              <a:p>
                <a:pPr marL="342900" lvl="0" indent="-342900" algn="just">
                  <a:buFont typeface="Symbol" panose="05050102010706020507" pitchFamily="18" charset="2"/>
                  <a:buBlip>
                    <a:blip r:embed="rId2"/>
                  </a:buBlip>
                </a:pPr>
                <a:r>
                  <a:rPr lang="pt-BR" sz="2200" kern="1200" dirty="0">
                    <a:solidFill>
                      <a:srgbClr val="000000"/>
                    </a:solidFill>
                    <a:effectLst/>
                    <a:latin typeface="Arial Narrow" panose="020B0606020202030204" pitchFamily="34" charset="0"/>
                    <a:ea typeface="Calibri" panose="020F0502020204030204" pitchFamily="34" charset="0"/>
                  </a:rPr>
                  <a:t>Uma situação curiosa que observa o raciocínio da força magnética sobre um condutor retilíneo é consideramos um condutor reto de </a:t>
                </a:r>
                <a14:m>
                  <m:oMath xmlns:m="http://schemas.openxmlformats.org/officeDocument/2006/math">
                    <m:r>
                      <a:rPr lang="pt-BR" sz="2200" b="0" i="0" kern="1200" smtClean="0">
                        <a:solidFill>
                          <a:srgbClr val="000000"/>
                        </a:solidFill>
                        <a:effectLst/>
                        <a:latin typeface="Cambria Math" panose="02040503050406030204" pitchFamily="18" charset="0"/>
                        <a:ea typeface="Calibri" panose="020F0502020204030204" pitchFamily="34" charset="0"/>
                      </a:rPr>
                      <m:t>20</m:t>
                    </m:r>
                    <m:r>
                      <a:rPr lang="pt-BR" sz="2200" kern="1200">
                        <a:solidFill>
                          <a:srgbClr val="000000"/>
                        </a:solidFill>
                        <a:effectLst/>
                        <a:latin typeface="Cambria Math" panose="02040503050406030204" pitchFamily="18" charset="0"/>
                        <a:ea typeface="Calibri" panose="020F0502020204030204" pitchFamily="34" charset="0"/>
                      </a:rPr>
                      <m:t> </m:t>
                    </m:r>
                    <m:r>
                      <m:rPr>
                        <m:sty m:val="p"/>
                      </m:rPr>
                      <a:rPr lang="pt-BR" sz="2200" kern="1200">
                        <a:solidFill>
                          <a:srgbClr val="000000"/>
                        </a:solidFill>
                        <a:effectLst/>
                        <a:latin typeface="Cambria Math" panose="02040503050406030204" pitchFamily="18" charset="0"/>
                        <a:ea typeface="Calibri" panose="020F0502020204030204" pitchFamily="34" charset="0"/>
                      </a:rPr>
                      <m:t>cm</m:t>
                    </m:r>
                  </m:oMath>
                </a14:m>
                <a:r>
                  <a:rPr lang="pt-BR" sz="2200" kern="1200" dirty="0">
                    <a:solidFill>
                      <a:srgbClr val="000000"/>
                    </a:solidFill>
                    <a:effectLst/>
                    <a:latin typeface="Arial Narrow" panose="020B0606020202030204" pitchFamily="34" charset="0"/>
                    <a:ea typeface="Calibri" panose="020F0502020204030204" pitchFamily="34" charset="0"/>
                  </a:rPr>
                  <a:t> de comprimento sendo percorrido por uma corrente elétrica de intensidade </a:t>
                </a:r>
                <a14:m>
                  <m:oMath xmlns:m="http://schemas.openxmlformats.org/officeDocument/2006/math">
                    <m:r>
                      <a:rPr lang="pt-BR" sz="2200" kern="1200">
                        <a:solidFill>
                          <a:srgbClr val="000000"/>
                        </a:solidFill>
                        <a:effectLst/>
                        <a:latin typeface="Cambria Math" panose="02040503050406030204" pitchFamily="18" charset="0"/>
                        <a:ea typeface="Calibri" panose="020F0502020204030204" pitchFamily="34" charset="0"/>
                      </a:rPr>
                      <m:t>10 </m:t>
                    </m:r>
                    <m:r>
                      <m:rPr>
                        <m:sty m:val="p"/>
                      </m:rPr>
                      <a:rPr lang="pt-BR" sz="2200" kern="1200">
                        <a:solidFill>
                          <a:srgbClr val="000000"/>
                        </a:solidFill>
                        <a:effectLst/>
                        <a:latin typeface="Cambria Math" panose="02040503050406030204" pitchFamily="18" charset="0"/>
                        <a:ea typeface="Calibri" panose="020F0502020204030204" pitchFamily="34" charset="0"/>
                      </a:rPr>
                      <m:t>A</m:t>
                    </m:r>
                  </m:oMath>
                </a14:m>
                <a:r>
                  <a:rPr lang="pt-BR" sz="2200" kern="1200" dirty="0">
                    <a:solidFill>
                      <a:srgbClr val="000000"/>
                    </a:solidFill>
                    <a:effectLst/>
                    <a:latin typeface="Arial Narrow" panose="020B0606020202030204" pitchFamily="34" charset="0"/>
                    <a:ea typeface="Calibri" panose="020F0502020204030204" pitchFamily="34" charset="0"/>
                  </a:rPr>
                  <a:t>. </a:t>
                </a:r>
              </a:p>
              <a:p>
                <a:pPr lvl="0" algn="just"/>
                <a:r>
                  <a:rPr lang="pt-BR" sz="2200" dirty="0">
                    <a:solidFill>
                      <a:srgbClr val="000000"/>
                    </a:solidFill>
                    <a:latin typeface="Arial Narrow" panose="020B0606020202030204" pitchFamily="34" charset="0"/>
                    <a:ea typeface="Calibri" panose="020F0502020204030204" pitchFamily="34" charset="0"/>
                  </a:rPr>
                  <a:t>	</a:t>
                </a:r>
                <a:r>
                  <a:rPr lang="pt-BR" sz="2200" kern="1200" dirty="0">
                    <a:solidFill>
                      <a:srgbClr val="000000"/>
                    </a:solidFill>
                    <a:effectLst/>
                    <a:latin typeface="Arial Narrow" panose="020B0606020202030204" pitchFamily="34" charset="0"/>
                    <a:ea typeface="Calibri" panose="020F0502020204030204" pitchFamily="34" charset="0"/>
                  </a:rPr>
                  <a:t>Esse fio está posicionado perpendicularmente as linhas de um campo magnético </a:t>
                </a:r>
                <a14:m>
                  <m:oMath xmlns:m="http://schemas.openxmlformats.org/officeDocument/2006/math">
                    <m:r>
                      <m:rPr>
                        <m:sty m:val="p"/>
                      </m:rPr>
                      <a:rPr lang="pt-BR" sz="2200" kern="1200">
                        <a:solidFill>
                          <a:srgbClr val="000000"/>
                        </a:solidFill>
                        <a:effectLst/>
                        <a:latin typeface="Cambria Math" panose="02040503050406030204" pitchFamily="18" charset="0"/>
                        <a:ea typeface="Calibri" panose="020F0502020204030204" pitchFamily="34" charset="0"/>
                      </a:rPr>
                      <m:t>B</m:t>
                    </m:r>
                    <m:r>
                      <a:rPr lang="pt-BR" sz="2200" kern="1200">
                        <a:solidFill>
                          <a:srgbClr val="000000"/>
                        </a:solidFill>
                        <a:effectLst/>
                        <a:latin typeface="Cambria Math" panose="02040503050406030204" pitchFamily="18" charset="0"/>
                        <a:ea typeface="Calibri" panose="020F0502020204030204" pitchFamily="34" charset="0"/>
                      </a:rPr>
                      <m:t>=6</m:t>
                    </m:r>
                    <m:r>
                      <m:rPr>
                        <m:sty m:val="p"/>
                      </m:rPr>
                      <a:rPr lang="pt-BR" sz="2200" kern="1200">
                        <a:solidFill>
                          <a:srgbClr val="000000"/>
                        </a:solidFill>
                        <a:effectLst/>
                        <a:latin typeface="Cambria Math" panose="02040503050406030204" pitchFamily="18" charset="0"/>
                        <a:ea typeface="Calibri" panose="020F0502020204030204" pitchFamily="34" charset="0"/>
                      </a:rPr>
                      <m:t>mT</m:t>
                    </m:r>
                  </m:oMath>
                </a14:m>
                <a:r>
                  <a:rPr lang="pt-BR" sz="2200" kern="1200" dirty="0">
                    <a:solidFill>
                      <a:srgbClr val="000000"/>
                    </a:solidFill>
                    <a:effectLst/>
                    <a:latin typeface="Arial Narrow" panose="020B0606020202030204" pitchFamily="34" charset="0"/>
                    <a:ea typeface="Calibri" panose="020F0502020204030204" pitchFamily="34" charset="0"/>
                  </a:rPr>
                  <a:t>. </a:t>
                </a:r>
              </a:p>
              <a:p>
                <a:pPr lvl="0" algn="just"/>
                <a:r>
                  <a:rPr lang="pt-BR" sz="2200" kern="1200" dirty="0">
                    <a:solidFill>
                      <a:srgbClr val="000000"/>
                    </a:solidFill>
                    <a:effectLst/>
                    <a:latin typeface="Arial Narrow" panose="020B0606020202030204" pitchFamily="34" charset="0"/>
                    <a:ea typeface="Calibri" panose="020F0502020204030204" pitchFamily="34" charset="0"/>
                  </a:rPr>
                  <a:t>	Existe força magnética atuante sobre esse condutor? Justifique sua resposta.</a:t>
                </a:r>
                <a:endParaRPr lang="pt-BR" sz="2200" dirty="0">
                  <a:effectLst/>
                  <a:latin typeface="Arial Narrow" panose="020B0606020202030204" pitchFamily="34" charset="0"/>
                  <a:ea typeface="Calibri" panose="020F0502020204030204" pitchFamily="34" charset="0"/>
                </a:endParaRPr>
              </a:p>
              <a:p>
                <a:pPr indent="228600" algn="just"/>
                <a:r>
                  <a:rPr lang="pt-BR" sz="2200" kern="1200" dirty="0">
                    <a:solidFill>
                      <a:srgbClr val="000000"/>
                    </a:solidFill>
                    <a:effectLst/>
                    <a:latin typeface="Arial Narrow" panose="020B0606020202030204" pitchFamily="34" charset="0"/>
                    <a:ea typeface="Calibri" panose="020F0502020204030204" pitchFamily="34" charset="0"/>
                  </a:rPr>
                  <a:t> </a:t>
                </a:r>
                <a:endParaRPr lang="pt-BR" sz="2200" dirty="0">
                  <a:effectLst/>
                  <a:latin typeface="Arial Narrow" panose="020B0606020202030204" pitchFamily="34" charset="0"/>
                  <a:ea typeface="Calibri" panose="020F0502020204030204" pitchFamily="34" charset="0"/>
                </a:endParaRPr>
              </a:p>
              <a:p>
                <a:pPr indent="228600" algn="just"/>
                <a:r>
                  <a:rPr lang="pt-BR" sz="2200" kern="1200" dirty="0">
                    <a:solidFill>
                      <a:srgbClr val="000000"/>
                    </a:solidFill>
                    <a:effectLst/>
                    <a:latin typeface="Arial Narrow" panose="020B0606020202030204" pitchFamily="34" charset="0"/>
                    <a:ea typeface="Calibri" panose="020F0502020204030204" pitchFamily="34" charset="0"/>
                  </a:rPr>
                  <a:t>Resolvendo, temos que considerar as informações fornecidas e aplicá-las em</a:t>
                </a:r>
                <a:endParaRPr lang="pt-BR" sz="2200" dirty="0">
                  <a:effectLst/>
                  <a:latin typeface="Arial Narrow" panose="020B0606020202030204" pitchFamily="34" charset="0"/>
                  <a:ea typeface="Calibri" panose="020F0502020204030204" pitchFamily="34" charset="0"/>
                </a:endParaRPr>
              </a:p>
            </p:txBody>
          </p:sp>
        </mc:Choice>
        <mc:Fallback>
          <p:sp>
            <p:nvSpPr>
              <p:cNvPr id="3" name="CaixaDeTexto 2">
                <a:extLst>
                  <a:ext uri="{FF2B5EF4-FFF2-40B4-BE49-F238E27FC236}">
                    <a16:creationId xmlns:a16="http://schemas.microsoft.com/office/drawing/2014/main" id="{54618D7E-CC2F-449F-1AB6-932EF6C13858}"/>
                  </a:ext>
                </a:extLst>
              </p:cNvPr>
              <p:cNvSpPr txBox="1">
                <a:spLocks noRot="1" noChangeAspect="1" noMove="1" noResize="1" noEditPoints="1" noAdjustHandles="1" noChangeArrowheads="1" noChangeShapeType="1" noTextEdit="1"/>
              </p:cNvSpPr>
              <p:nvPr/>
            </p:nvSpPr>
            <p:spPr>
              <a:xfrm>
                <a:off x="215153" y="733815"/>
                <a:ext cx="5656729" cy="4493538"/>
              </a:xfrm>
              <a:prstGeom prst="rect">
                <a:avLst/>
              </a:prstGeom>
              <a:blipFill>
                <a:blip r:embed="rId3"/>
                <a:stretch>
                  <a:fillRect l="-1401" t="-678" r="-1401" b="-1897"/>
                </a:stretch>
              </a:blipFill>
            </p:spPr>
            <p:txBody>
              <a:bodyPr/>
              <a:lstStyle/>
              <a:p>
                <a:r>
                  <a:rPr lang="pt-BR">
                    <a:noFill/>
                  </a:rPr>
                  <a:t> </a:t>
                </a:r>
              </a:p>
            </p:txBody>
          </p:sp>
        </mc:Fallback>
      </mc:AlternateContent>
      <mc:AlternateContent xmlns:mc="http://schemas.openxmlformats.org/markup-compatibility/2006" xmlns:a14="http://schemas.microsoft.com/office/drawing/2010/main">
        <mc:Choice Requires="a14">
          <p:sp>
            <p:nvSpPr>
              <p:cNvPr id="5" name="CaixaDeTexto 4">
                <a:extLst>
                  <a:ext uri="{FF2B5EF4-FFF2-40B4-BE49-F238E27FC236}">
                    <a16:creationId xmlns:a16="http://schemas.microsoft.com/office/drawing/2014/main" id="{C3DA75C7-CD48-4FE7-EF81-5F3606EFEB37}"/>
                  </a:ext>
                </a:extLst>
              </p:cNvPr>
              <p:cNvSpPr txBox="1"/>
              <p:nvPr/>
            </p:nvSpPr>
            <p:spPr>
              <a:xfrm>
                <a:off x="6239435" y="628915"/>
                <a:ext cx="5737412" cy="5731377"/>
              </a:xfrm>
              <a:prstGeom prst="rect">
                <a:avLst/>
              </a:prstGeom>
              <a:noFill/>
            </p:spPr>
            <p:txBody>
              <a:bodyPr wrap="square">
                <a:spAutoFit/>
              </a:bodyPr>
              <a:lstStyle/>
              <a:p>
                <a:pPr indent="228600" algn="just"/>
                <a14:m>
                  <m:oMathPara xmlns:m="http://schemas.openxmlformats.org/officeDocument/2006/math">
                    <m:oMathParaPr>
                      <m:jc m:val="centerGroup"/>
                    </m:oMathParaPr>
                    <m:oMath xmlns:m="http://schemas.openxmlformats.org/officeDocument/2006/math">
                      <m:sSub>
                        <m:sSubPr>
                          <m:ctrlPr>
                            <a:rPr lang="pt-BR" sz="3200" b="1" i="1" kern="1200" smtClean="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3200" b="1" i="1" kern="12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𝐅</m:t>
                          </m:r>
                        </m:e>
                        <m:sub>
                          <m:r>
                            <a:rPr lang="pt-BR" sz="3200" b="1" i="1" kern="12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𝐦</m:t>
                          </m:r>
                        </m:sub>
                      </m:sSub>
                      <m:r>
                        <a:rPr lang="pt-BR" sz="3200" b="1" kern="12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r>
                        <a:rPr lang="pt-BR" sz="3200" b="1" i="1" kern="12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𝐁</m:t>
                      </m:r>
                      <m:r>
                        <a:rPr lang="pt-BR" sz="3200" b="1" kern="120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t>∙</m:t>
                      </m:r>
                      <m:r>
                        <a:rPr lang="pt-BR" sz="3200" b="1" i="1" kern="120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t>𝐢</m:t>
                      </m:r>
                      <m:r>
                        <a:rPr lang="pt-BR" sz="3200" b="1" kern="120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t>∙</m:t>
                      </m:r>
                      <m:r>
                        <a:rPr lang="pt-BR" sz="3200" b="1" i="1" kern="120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t>𝐋</m:t>
                      </m:r>
                      <m:r>
                        <a:rPr lang="pt-BR" sz="3200" b="1" kern="120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t>∙</m:t>
                      </m:r>
                      <m:r>
                        <a:rPr lang="pt-BR" sz="3200" b="1" i="1" kern="120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t>𝐬𝐞𝐧</m:t>
                      </m:r>
                      <m:r>
                        <a:rPr lang="pt-BR" sz="3200" b="1" i="1" kern="120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t>𝛉</m:t>
                      </m:r>
                    </m:oMath>
                  </m:oMathPara>
                </a14:m>
                <a:endParaRPr lang="pt-BR" sz="1600" dirty="0">
                  <a:effectLst/>
                  <a:latin typeface="Calibri" panose="020F0502020204030204" pitchFamily="34" charset="0"/>
                  <a:ea typeface="Calibri" panose="020F0502020204030204" pitchFamily="34" charset="0"/>
                </a:endParaRPr>
              </a:p>
              <a:p>
                <a:pPr indent="228600" algn="just"/>
                <a:r>
                  <a:rPr lang="pt-BR" sz="2200" dirty="0">
                    <a:effectLst/>
                    <a:latin typeface="Arial Narrow" panose="020B0606020202030204" pitchFamily="34" charset="0"/>
                    <a:ea typeface="Calibri" panose="020F0502020204030204" pitchFamily="34" charset="0"/>
                  </a:rPr>
                  <a:t> </a:t>
                </a:r>
              </a:p>
              <a:p>
                <a:pPr indent="228600" algn="just"/>
                <a:r>
                  <a:rPr lang="pt-BR" sz="2200" dirty="0">
                    <a:effectLst/>
                    <a:latin typeface="Arial Narrow" panose="020B0606020202030204" pitchFamily="34" charset="0"/>
                    <a:ea typeface="Calibri" panose="020F0502020204030204" pitchFamily="34" charset="0"/>
                  </a:rPr>
                  <a:t>Quando a corrente elétrica </a:t>
                </a:r>
                <a14:m>
                  <m:oMath xmlns:m="http://schemas.openxmlformats.org/officeDocument/2006/math">
                    <m:d>
                      <m:dPr>
                        <m:ctrlPr>
                          <a:rPr lang="pt-BR" sz="2200" i="1">
                            <a:effectLst/>
                            <a:latin typeface="Cambria Math" panose="02040503050406030204" pitchFamily="18" charset="0"/>
                            <a:ea typeface="Calibri" panose="020F0502020204030204" pitchFamily="34" charset="0"/>
                          </a:rPr>
                        </m:ctrlPr>
                      </m:dPr>
                      <m:e>
                        <m:r>
                          <a:rPr lang="pt-BR" sz="2200" i="1">
                            <a:effectLst/>
                            <a:latin typeface="Cambria Math" panose="02040503050406030204" pitchFamily="18" charset="0"/>
                            <a:ea typeface="Calibri" panose="020F0502020204030204" pitchFamily="34" charset="0"/>
                          </a:rPr>
                          <m:t>𝑖</m:t>
                        </m:r>
                      </m:e>
                    </m:d>
                  </m:oMath>
                </a14:m>
                <a:r>
                  <a:rPr lang="pt-BR" sz="2200" dirty="0">
                    <a:effectLst/>
                    <a:latin typeface="Arial Narrow" panose="020B0606020202030204" pitchFamily="34" charset="0"/>
                    <a:ea typeface="Calibri" panose="020F0502020204030204" pitchFamily="34" charset="0"/>
                  </a:rPr>
                  <a:t> for perpendicular a </a:t>
                </a:r>
                <a14:m>
                  <m:oMath xmlns:m="http://schemas.openxmlformats.org/officeDocument/2006/math">
                    <m:d>
                      <m:dPr>
                        <m:ctrlPr>
                          <a:rPr lang="pt-BR" sz="2200" i="1">
                            <a:effectLst/>
                            <a:latin typeface="Cambria Math" panose="02040503050406030204" pitchFamily="18" charset="0"/>
                            <a:ea typeface="Calibri" panose="020F0502020204030204" pitchFamily="34" charset="0"/>
                          </a:rPr>
                        </m:ctrlPr>
                      </m:dPr>
                      <m:e>
                        <m:acc>
                          <m:accPr>
                            <m:chr m:val="⃗"/>
                            <m:ctrlPr>
                              <a:rPr lang="pt-BR" sz="2200" i="1">
                                <a:effectLst/>
                                <a:latin typeface="Cambria Math" panose="02040503050406030204" pitchFamily="18" charset="0"/>
                                <a:ea typeface="Calibri" panose="020F0502020204030204" pitchFamily="34" charset="0"/>
                              </a:rPr>
                            </m:ctrlPr>
                          </m:accPr>
                          <m:e>
                            <m:r>
                              <m:rPr>
                                <m:sty m:val="p"/>
                              </m:rPr>
                              <a:rPr lang="pt-BR" sz="2200">
                                <a:effectLst/>
                                <a:latin typeface="Cambria Math" panose="02040503050406030204" pitchFamily="18" charset="0"/>
                                <a:ea typeface="Calibri" panose="020F0502020204030204" pitchFamily="34" charset="0"/>
                              </a:rPr>
                              <m:t>B</m:t>
                            </m:r>
                          </m:e>
                        </m:acc>
                      </m:e>
                    </m:d>
                  </m:oMath>
                </a14:m>
                <a:r>
                  <a:rPr lang="pt-BR" sz="2200" dirty="0">
                    <a:effectLst/>
                    <a:latin typeface="Arial Narrow" panose="020B0606020202030204" pitchFamily="34" charset="0"/>
                    <a:ea typeface="Calibri" panose="020F0502020204030204" pitchFamily="34" charset="0"/>
                  </a:rPr>
                  <a:t> ou seja, </a:t>
                </a:r>
                <a14:m>
                  <m:oMath xmlns:m="http://schemas.openxmlformats.org/officeDocument/2006/math">
                    <m:r>
                      <a:rPr lang="pt-BR" sz="2200" i="1">
                        <a:effectLst/>
                        <a:latin typeface="Cambria Math" panose="02040503050406030204" pitchFamily="18" charset="0"/>
                        <a:ea typeface="Calibri" panose="020F0502020204030204" pitchFamily="34" charset="0"/>
                      </a:rPr>
                      <m:t>𝑖</m:t>
                    </m:r>
                    <m:r>
                      <a:rPr lang="pt-BR" sz="2200" i="1">
                        <a:effectLst/>
                        <a:latin typeface="Cambria Math" panose="02040503050406030204" pitchFamily="18" charset="0"/>
                        <a:ea typeface="Calibri" panose="020F0502020204030204" pitchFamily="34" charset="0"/>
                      </a:rPr>
                      <m:t>⊥</m:t>
                    </m:r>
                    <m:acc>
                      <m:accPr>
                        <m:chr m:val="⃗"/>
                        <m:ctrlPr>
                          <a:rPr lang="pt-BR" sz="2200" i="1">
                            <a:effectLst/>
                            <a:latin typeface="Cambria Math" panose="02040503050406030204" pitchFamily="18" charset="0"/>
                            <a:ea typeface="Calibri" panose="020F0502020204030204" pitchFamily="34" charset="0"/>
                          </a:rPr>
                        </m:ctrlPr>
                      </m:accPr>
                      <m:e>
                        <m:r>
                          <m:rPr>
                            <m:sty m:val="p"/>
                          </m:rPr>
                          <a:rPr lang="pt-BR" sz="2200">
                            <a:effectLst/>
                            <a:latin typeface="Cambria Math" panose="02040503050406030204" pitchFamily="18" charset="0"/>
                            <a:ea typeface="Calibri" panose="020F0502020204030204" pitchFamily="34" charset="0"/>
                          </a:rPr>
                          <m:t>B</m:t>
                        </m:r>
                      </m:e>
                    </m:acc>
                  </m:oMath>
                </a14:m>
                <a:r>
                  <a:rPr lang="pt-BR" sz="2200" dirty="0">
                    <a:effectLst/>
                    <a:latin typeface="Arial Narrow" panose="020B0606020202030204" pitchFamily="34" charset="0"/>
                    <a:ea typeface="Calibri" panose="020F0502020204030204" pitchFamily="34" charset="0"/>
                  </a:rPr>
                  <a:t>, tem-se</a:t>
                </a:r>
              </a:p>
              <a:p>
                <a:pPr indent="228600" algn="just"/>
                <a14:m>
                  <m:oMath xmlns:m="http://schemas.openxmlformats.org/officeDocument/2006/math">
                    <m:r>
                      <m:rPr>
                        <m:sty m:val="p"/>
                      </m:rPr>
                      <a:rPr lang="pt-BR" sz="2200">
                        <a:effectLst/>
                        <a:latin typeface="Cambria Math" panose="02040503050406030204" pitchFamily="18" charset="0"/>
                        <a:ea typeface="Calibri" panose="020F0502020204030204" pitchFamily="34" charset="0"/>
                      </a:rPr>
                      <m:t>θ</m:t>
                    </m:r>
                    <m:r>
                      <a:rPr lang="pt-BR" sz="2200">
                        <a:effectLst/>
                        <a:latin typeface="Cambria Math" panose="02040503050406030204" pitchFamily="18" charset="0"/>
                        <a:ea typeface="Calibri" panose="020F0502020204030204" pitchFamily="34" charset="0"/>
                      </a:rPr>
                      <m:t>=</m:t>
                    </m:r>
                    <m:sSup>
                      <m:sSupPr>
                        <m:ctrlPr>
                          <a:rPr lang="pt-BR" sz="2200" i="1">
                            <a:effectLst/>
                            <a:latin typeface="Cambria Math" panose="02040503050406030204" pitchFamily="18" charset="0"/>
                            <a:ea typeface="Calibri" panose="020F0502020204030204" pitchFamily="34" charset="0"/>
                          </a:rPr>
                        </m:ctrlPr>
                      </m:sSupPr>
                      <m:e>
                        <m:r>
                          <a:rPr lang="pt-BR" sz="2200">
                            <a:effectLst/>
                            <a:latin typeface="Cambria Math" panose="02040503050406030204" pitchFamily="18" charset="0"/>
                            <a:ea typeface="Calibri" panose="020F0502020204030204" pitchFamily="34" charset="0"/>
                          </a:rPr>
                          <m:t>90</m:t>
                        </m:r>
                      </m:e>
                      <m:sup>
                        <m:r>
                          <a:rPr lang="pt-BR" sz="2200">
                            <a:effectLst/>
                            <a:latin typeface="Cambria Math" panose="02040503050406030204" pitchFamily="18" charset="0"/>
                            <a:ea typeface="Calibri" panose="020F0502020204030204" pitchFamily="34" charset="0"/>
                          </a:rPr>
                          <m:t>0</m:t>
                        </m:r>
                      </m:sup>
                    </m:sSup>
                    <m:r>
                      <a:rPr lang="pt-BR" sz="2200">
                        <a:effectLst/>
                        <a:latin typeface="Cambria Math" panose="02040503050406030204" pitchFamily="18" charset="0"/>
                        <a:ea typeface="Calibri" panose="020F0502020204030204" pitchFamily="34" charset="0"/>
                      </a:rPr>
                      <m:t>→ </m:t>
                    </m:r>
                  </m:oMath>
                </a14:m>
                <a:r>
                  <a:rPr lang="pt-BR" sz="2200" dirty="0" err="1">
                    <a:effectLst/>
                    <a:latin typeface="Arial Narrow" panose="020B0606020202030204" pitchFamily="34" charset="0"/>
                    <a:ea typeface="Calibri" panose="020F0502020204030204" pitchFamily="34" charset="0"/>
                  </a:rPr>
                  <a:t>sen</a:t>
                </a:r>
                <a:r>
                  <a:rPr lang="pt-BR" sz="2200" dirty="0">
                    <a:effectLst/>
                    <a:latin typeface="Arial Narrow" panose="020B0606020202030204" pitchFamily="34" charset="0"/>
                    <a:ea typeface="Calibri" panose="020F0502020204030204" pitchFamily="34" charset="0"/>
                  </a:rPr>
                  <a:t> </a:t>
                </a:r>
                <a14:m>
                  <m:oMath xmlns:m="http://schemas.openxmlformats.org/officeDocument/2006/math">
                    <m:r>
                      <m:rPr>
                        <m:sty m:val="p"/>
                      </m:rPr>
                      <a:rPr lang="pt-BR" sz="2200">
                        <a:effectLst/>
                        <a:latin typeface="Cambria Math" panose="02040503050406030204" pitchFamily="18" charset="0"/>
                        <a:ea typeface="Calibri" panose="020F0502020204030204" pitchFamily="34" charset="0"/>
                      </a:rPr>
                      <m:t>θ</m:t>
                    </m:r>
                    <m:r>
                      <a:rPr lang="pt-BR" sz="2200">
                        <a:effectLst/>
                        <a:latin typeface="Cambria Math" panose="02040503050406030204" pitchFamily="18" charset="0"/>
                        <a:ea typeface="Calibri" panose="020F0502020204030204" pitchFamily="34" charset="0"/>
                      </a:rPr>
                      <m:t>=1</m:t>
                    </m:r>
                  </m:oMath>
                </a14:m>
                <a:r>
                  <a:rPr lang="pt-BR" sz="2200" dirty="0">
                    <a:effectLst/>
                    <a:latin typeface="Arial Narrow" panose="020B0606020202030204" pitchFamily="34" charset="0"/>
                    <a:ea typeface="Calibri" panose="020F0502020204030204" pitchFamily="34" charset="0"/>
                  </a:rPr>
                  <a:t>, a força magnética será máxima.</a:t>
                </a:r>
              </a:p>
              <a:p>
                <a:pPr indent="228600" algn="just"/>
                <a14:m>
                  <m:oMathPara xmlns:m="http://schemas.openxmlformats.org/officeDocument/2006/math">
                    <m:oMathParaPr>
                      <m:jc m:val="centerGroup"/>
                    </m:oMathParaPr>
                    <m:oMath xmlns:m="http://schemas.openxmlformats.org/officeDocument/2006/math">
                      <m:r>
                        <m:rPr>
                          <m:sty m:val="p"/>
                        </m:rPr>
                        <a:rPr lang="pt-BR" sz="2200">
                          <a:effectLst/>
                          <a:latin typeface="Cambria Math" panose="02040503050406030204" pitchFamily="18" charset="0"/>
                          <a:ea typeface="Calibri" panose="020F0502020204030204" pitchFamily="34" charset="0"/>
                        </a:rPr>
                        <m:t>L</m:t>
                      </m:r>
                      <m:r>
                        <a:rPr lang="pt-BR" sz="2200">
                          <a:effectLst/>
                          <a:latin typeface="Cambria Math" panose="02040503050406030204" pitchFamily="18" charset="0"/>
                          <a:ea typeface="Calibri" panose="020F0502020204030204" pitchFamily="34" charset="0"/>
                        </a:rPr>
                        <m:t>=20 </m:t>
                      </m:r>
                      <m:r>
                        <m:rPr>
                          <m:sty m:val="p"/>
                        </m:rPr>
                        <a:rPr lang="pt-BR" sz="2200">
                          <a:effectLst/>
                          <a:latin typeface="Cambria Math" panose="02040503050406030204" pitchFamily="18" charset="0"/>
                          <a:ea typeface="Calibri" panose="020F0502020204030204" pitchFamily="34" charset="0"/>
                        </a:rPr>
                        <m:t>cm</m:t>
                      </m:r>
                      <m:r>
                        <a:rPr lang="pt-BR" sz="2200">
                          <a:effectLst/>
                          <a:latin typeface="Cambria Math" panose="02040503050406030204" pitchFamily="18" charset="0"/>
                          <a:ea typeface="Calibri" panose="020F0502020204030204" pitchFamily="34" charset="0"/>
                        </a:rPr>
                        <m:t>=0,20 </m:t>
                      </m:r>
                      <m:r>
                        <m:rPr>
                          <m:sty m:val="p"/>
                        </m:rPr>
                        <a:rPr lang="pt-BR" sz="2200">
                          <a:effectLst/>
                          <a:latin typeface="Cambria Math" panose="02040503050406030204" pitchFamily="18" charset="0"/>
                          <a:ea typeface="Calibri" panose="020F0502020204030204" pitchFamily="34" charset="0"/>
                        </a:rPr>
                        <m:t>m</m:t>
                      </m:r>
                    </m:oMath>
                  </m:oMathPara>
                </a14:m>
                <a:endParaRPr lang="pt-BR" sz="2200" dirty="0">
                  <a:effectLst/>
                  <a:latin typeface="Arial Narrow" panose="020B0606020202030204" pitchFamily="34" charset="0"/>
                  <a:ea typeface="Calibri" panose="020F0502020204030204" pitchFamily="34" charset="0"/>
                </a:endParaRPr>
              </a:p>
              <a:p>
                <a:pPr indent="228600" algn="just"/>
                <a14:m>
                  <m:oMathPara xmlns:m="http://schemas.openxmlformats.org/officeDocument/2006/math">
                    <m:oMathParaPr>
                      <m:jc m:val="centerGroup"/>
                    </m:oMathParaPr>
                    <m:oMath xmlns:m="http://schemas.openxmlformats.org/officeDocument/2006/math">
                      <m:r>
                        <m:rPr>
                          <m:sty m:val="p"/>
                        </m:rPr>
                        <a:rPr lang="pt-BR" sz="2200">
                          <a:effectLst/>
                          <a:latin typeface="Cambria Math" panose="02040503050406030204" pitchFamily="18" charset="0"/>
                          <a:ea typeface="Calibri" panose="020F0502020204030204" pitchFamily="34" charset="0"/>
                        </a:rPr>
                        <m:t>B</m:t>
                      </m:r>
                      <m:r>
                        <a:rPr lang="pt-BR" sz="2200">
                          <a:effectLst/>
                          <a:latin typeface="Cambria Math" panose="02040503050406030204" pitchFamily="18" charset="0"/>
                          <a:ea typeface="Calibri" panose="020F0502020204030204" pitchFamily="34" charset="0"/>
                        </a:rPr>
                        <m:t>=6</m:t>
                      </m:r>
                      <m:r>
                        <m:rPr>
                          <m:sty m:val="p"/>
                        </m:rPr>
                        <a:rPr lang="pt-BR" sz="2200">
                          <a:effectLst/>
                          <a:latin typeface="Cambria Math" panose="02040503050406030204" pitchFamily="18" charset="0"/>
                          <a:ea typeface="Calibri" panose="020F0502020204030204" pitchFamily="34" charset="0"/>
                        </a:rPr>
                        <m:t>mT</m:t>
                      </m:r>
                      <m:r>
                        <a:rPr lang="pt-BR" sz="2200">
                          <a:effectLst/>
                          <a:latin typeface="Cambria Math" panose="02040503050406030204" pitchFamily="18" charset="0"/>
                          <a:ea typeface="Calibri" panose="020F0502020204030204" pitchFamily="34" charset="0"/>
                        </a:rPr>
                        <m:t>=0,006 </m:t>
                      </m:r>
                      <m:r>
                        <m:rPr>
                          <m:sty m:val="p"/>
                        </m:rPr>
                        <a:rPr lang="pt-BR" sz="2200">
                          <a:effectLst/>
                          <a:latin typeface="Cambria Math" panose="02040503050406030204" pitchFamily="18" charset="0"/>
                          <a:ea typeface="Calibri" panose="020F0502020204030204" pitchFamily="34" charset="0"/>
                        </a:rPr>
                        <m:t>T</m:t>
                      </m:r>
                      <m:r>
                        <a:rPr lang="pt-BR" sz="2200">
                          <a:effectLst/>
                          <a:latin typeface="Cambria Math" panose="02040503050406030204" pitchFamily="18" charset="0"/>
                          <a:ea typeface="Calibri" panose="020F0502020204030204" pitchFamily="34" charset="0"/>
                        </a:rPr>
                        <m:t>=6∙</m:t>
                      </m:r>
                      <m:sSup>
                        <m:sSupPr>
                          <m:ctrlPr>
                            <a:rPr lang="pt-BR" sz="2200" i="1">
                              <a:effectLst/>
                              <a:latin typeface="Cambria Math" panose="02040503050406030204" pitchFamily="18" charset="0"/>
                              <a:ea typeface="Calibri" panose="020F0502020204030204" pitchFamily="34" charset="0"/>
                            </a:rPr>
                          </m:ctrlPr>
                        </m:sSupPr>
                        <m:e>
                          <m:r>
                            <a:rPr lang="pt-BR" sz="2200">
                              <a:effectLst/>
                              <a:latin typeface="Cambria Math" panose="02040503050406030204" pitchFamily="18" charset="0"/>
                              <a:ea typeface="Calibri" panose="020F0502020204030204" pitchFamily="34" charset="0"/>
                            </a:rPr>
                            <m:t>10</m:t>
                          </m:r>
                        </m:e>
                        <m:sup>
                          <m:r>
                            <a:rPr lang="pt-BR" sz="2200" i="1">
                              <a:effectLst/>
                              <a:latin typeface="Cambria Math" panose="02040503050406030204" pitchFamily="18" charset="0"/>
                              <a:ea typeface="Calibri" panose="020F0502020204030204" pitchFamily="34" charset="0"/>
                            </a:rPr>
                            <m:t>−</m:t>
                          </m:r>
                          <m:r>
                            <a:rPr lang="pt-BR" sz="2200">
                              <a:effectLst/>
                              <a:latin typeface="Cambria Math" panose="02040503050406030204" pitchFamily="18" charset="0"/>
                              <a:ea typeface="Calibri" panose="020F0502020204030204" pitchFamily="34" charset="0"/>
                            </a:rPr>
                            <m:t>3</m:t>
                          </m:r>
                        </m:sup>
                      </m:sSup>
                      <m:r>
                        <m:rPr>
                          <m:sty m:val="p"/>
                        </m:rPr>
                        <a:rPr lang="pt-BR" sz="2200">
                          <a:effectLst/>
                          <a:latin typeface="Cambria Math" panose="02040503050406030204" pitchFamily="18" charset="0"/>
                          <a:ea typeface="Calibri" panose="020F0502020204030204" pitchFamily="34" charset="0"/>
                        </a:rPr>
                        <m:t>T</m:t>
                      </m:r>
                    </m:oMath>
                  </m:oMathPara>
                </a14:m>
                <a:endParaRPr lang="pt-BR" sz="2200" dirty="0">
                  <a:effectLst/>
                  <a:latin typeface="Arial Narrow" panose="020B0606020202030204" pitchFamily="34" charset="0"/>
                  <a:ea typeface="Calibri" panose="020F0502020204030204" pitchFamily="34" charset="0"/>
                </a:endParaRPr>
              </a:p>
              <a:p>
                <a:pPr indent="228600" algn="just"/>
                <a14:m>
                  <m:oMathPara xmlns:m="http://schemas.openxmlformats.org/officeDocument/2006/math">
                    <m:oMathParaPr>
                      <m:jc m:val="centerGroup"/>
                    </m:oMathParaPr>
                    <m:oMath xmlns:m="http://schemas.openxmlformats.org/officeDocument/2006/math">
                      <m:r>
                        <m:rPr>
                          <m:sty m:val="p"/>
                        </m:rPr>
                        <a:rPr lang="pt-BR" sz="2200">
                          <a:effectLst/>
                          <a:latin typeface="Cambria Math" panose="02040503050406030204" pitchFamily="18" charset="0"/>
                          <a:ea typeface="Calibri" panose="020F0502020204030204" pitchFamily="34" charset="0"/>
                        </a:rPr>
                        <m:t>i</m:t>
                      </m:r>
                      <m:r>
                        <a:rPr lang="pt-BR" sz="2200">
                          <a:effectLst/>
                          <a:latin typeface="Cambria Math" panose="02040503050406030204" pitchFamily="18" charset="0"/>
                          <a:ea typeface="Calibri" panose="020F0502020204030204" pitchFamily="34" charset="0"/>
                        </a:rPr>
                        <m:t>=10 </m:t>
                      </m:r>
                      <m:r>
                        <m:rPr>
                          <m:sty m:val="p"/>
                        </m:rPr>
                        <a:rPr lang="pt-BR" sz="2200">
                          <a:effectLst/>
                          <a:latin typeface="Cambria Math" panose="02040503050406030204" pitchFamily="18" charset="0"/>
                          <a:ea typeface="Calibri" panose="020F0502020204030204" pitchFamily="34" charset="0"/>
                        </a:rPr>
                        <m:t>A</m:t>
                      </m:r>
                    </m:oMath>
                  </m:oMathPara>
                </a14:m>
                <a:endParaRPr lang="pt-BR" sz="2200" dirty="0">
                  <a:effectLst/>
                  <a:latin typeface="Arial Narrow" panose="020B0606020202030204" pitchFamily="34" charset="0"/>
                  <a:ea typeface="Calibri" panose="020F0502020204030204" pitchFamily="34" charset="0"/>
                </a:endParaRPr>
              </a:p>
              <a:p>
                <a:pPr indent="228600" algn="just"/>
                <a:r>
                  <a:rPr lang="pt-BR" sz="2200" dirty="0">
                    <a:effectLst/>
                    <a:latin typeface="Arial Narrow" panose="020B0606020202030204" pitchFamily="34" charset="0"/>
                    <a:ea typeface="Calibri" panose="020F0502020204030204" pitchFamily="34" charset="0"/>
                  </a:rPr>
                  <a:t> </a:t>
                </a:r>
              </a:p>
              <a:p>
                <a:pPr indent="228600" algn="just"/>
                <a:r>
                  <a:rPr lang="pt-BR" sz="2200" dirty="0">
                    <a:effectLst/>
                    <a:latin typeface="Arial Narrow" panose="020B0606020202030204" pitchFamily="34" charset="0"/>
                    <a:ea typeface="Calibri" panose="020F0502020204030204" pitchFamily="34" charset="0"/>
                  </a:rPr>
                  <a:t>então,</a:t>
                </a:r>
              </a:p>
              <a:p>
                <a:pPr indent="228600" algn="ctr"/>
                <a:r>
                  <a:rPr lang="pt-BR" sz="2200" dirty="0">
                    <a:effectLst/>
                    <a:latin typeface="Arial Narrow" panose="020B0606020202030204" pitchFamily="34" charset="0"/>
                    <a:ea typeface="Calibri" panose="020F0502020204030204" pitchFamily="34" charset="0"/>
                  </a:rPr>
                  <a:t> </a:t>
                </a:r>
                <a14:m>
                  <m:oMath xmlns:m="http://schemas.openxmlformats.org/officeDocument/2006/math">
                    <m:sSub>
                      <m:sSubPr>
                        <m:ctrlPr>
                          <a:rPr lang="pt-BR" sz="2200" i="1" kern="12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m:rPr>
                            <m:sty m:val="p"/>
                          </m:rPr>
                          <a:rPr lang="pt-BR" sz="2200" kern="12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F</m:t>
                        </m:r>
                      </m:e>
                      <m:sub>
                        <m:r>
                          <m:rPr>
                            <m:sty m:val="p"/>
                          </m:rPr>
                          <a:rPr lang="pt-BR" sz="2200" kern="12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m:t>
                        </m:r>
                      </m:sub>
                    </m:sSub>
                    <m:r>
                      <a:rPr lang="pt-BR" sz="2200" kern="12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r>
                      <m:rPr>
                        <m:sty m:val="p"/>
                      </m:rPr>
                      <a:rPr lang="pt-BR" sz="2200" kern="12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B</m:t>
                    </m:r>
                    <m:r>
                      <a:rPr lang="pt-BR" sz="2200" kern="120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t>∙</m:t>
                    </m:r>
                    <m:r>
                      <m:rPr>
                        <m:sty m:val="p"/>
                      </m:rPr>
                      <a:rPr lang="pt-BR" sz="2200" kern="120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t>i</m:t>
                    </m:r>
                    <m:r>
                      <a:rPr lang="pt-BR" sz="2200" kern="120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t>∙</m:t>
                    </m:r>
                    <m:r>
                      <m:rPr>
                        <m:sty m:val="p"/>
                      </m:rPr>
                      <a:rPr lang="pt-BR" sz="2200" kern="120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t>L</m:t>
                    </m:r>
                    <m:r>
                      <a:rPr lang="pt-BR" sz="2200" kern="120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t>∙</m:t>
                    </m:r>
                    <m:r>
                      <m:rPr>
                        <m:sty m:val="p"/>
                      </m:rPr>
                      <a:rPr lang="pt-BR" sz="2200" kern="120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t>senθ</m:t>
                    </m:r>
                  </m:oMath>
                </a14:m>
                <a:endParaRPr lang="pt-BR" sz="2200" dirty="0">
                  <a:effectLst/>
                  <a:latin typeface="Arial Narrow" panose="020B0606020202030204" pitchFamily="34" charset="0"/>
                  <a:ea typeface="Calibri" panose="020F0502020204030204" pitchFamily="34" charset="0"/>
                </a:endParaRPr>
              </a:p>
              <a:p>
                <a:pPr indent="228600" algn="just"/>
                <a14:m>
                  <m:oMathPara xmlns:m="http://schemas.openxmlformats.org/officeDocument/2006/math">
                    <m:oMathParaPr>
                      <m:jc m:val="centerGroup"/>
                    </m:oMathParaPr>
                    <m:oMath xmlns:m="http://schemas.openxmlformats.org/officeDocument/2006/math">
                      <m:sSub>
                        <m:sSubPr>
                          <m:ctrlPr>
                            <a:rPr lang="pt-BR" sz="2200" i="1" kern="12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m:rPr>
                              <m:sty m:val="p"/>
                            </m:rPr>
                            <a:rPr lang="pt-BR" sz="2200" kern="12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F</m:t>
                          </m:r>
                        </m:e>
                        <m:sub>
                          <m:r>
                            <m:rPr>
                              <m:sty m:val="p"/>
                            </m:rPr>
                            <a:rPr lang="pt-BR" sz="2200" kern="12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m:t>
                          </m:r>
                        </m:sub>
                      </m:sSub>
                      <m:r>
                        <a:rPr lang="pt-BR" sz="2200" kern="12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r>
                        <a:rPr lang="pt-BR" sz="2200">
                          <a:effectLst/>
                          <a:latin typeface="Cambria Math" panose="02040503050406030204" pitchFamily="18" charset="0"/>
                          <a:ea typeface="Calibri" panose="020F0502020204030204" pitchFamily="34" charset="0"/>
                        </a:rPr>
                        <m:t>6∙</m:t>
                      </m:r>
                      <m:sSup>
                        <m:sSupPr>
                          <m:ctrlPr>
                            <a:rPr lang="pt-BR" sz="2200" i="1">
                              <a:effectLst/>
                              <a:latin typeface="Cambria Math" panose="02040503050406030204" pitchFamily="18" charset="0"/>
                              <a:ea typeface="Calibri" panose="020F0502020204030204" pitchFamily="34" charset="0"/>
                            </a:rPr>
                          </m:ctrlPr>
                        </m:sSupPr>
                        <m:e>
                          <m:r>
                            <a:rPr lang="pt-BR" sz="2200">
                              <a:effectLst/>
                              <a:latin typeface="Cambria Math" panose="02040503050406030204" pitchFamily="18" charset="0"/>
                              <a:ea typeface="Calibri" panose="020F0502020204030204" pitchFamily="34" charset="0"/>
                            </a:rPr>
                            <m:t>10</m:t>
                          </m:r>
                        </m:e>
                        <m:sup>
                          <m:r>
                            <a:rPr lang="pt-BR" sz="2200" i="1">
                              <a:effectLst/>
                              <a:latin typeface="Cambria Math" panose="02040503050406030204" pitchFamily="18" charset="0"/>
                              <a:ea typeface="Calibri" panose="020F0502020204030204" pitchFamily="34" charset="0"/>
                            </a:rPr>
                            <m:t>−</m:t>
                          </m:r>
                          <m:r>
                            <a:rPr lang="pt-BR" sz="2200">
                              <a:effectLst/>
                              <a:latin typeface="Cambria Math" panose="02040503050406030204" pitchFamily="18" charset="0"/>
                              <a:ea typeface="Calibri" panose="020F0502020204030204" pitchFamily="34" charset="0"/>
                            </a:rPr>
                            <m:t>3</m:t>
                          </m:r>
                        </m:sup>
                      </m:sSup>
                      <m:r>
                        <a:rPr lang="pt-BR" sz="2200" kern="120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t>∙10∙0,20∙1</m:t>
                      </m:r>
                    </m:oMath>
                  </m:oMathPara>
                </a14:m>
                <a:endParaRPr lang="pt-BR" sz="2200" dirty="0">
                  <a:effectLst/>
                  <a:latin typeface="Arial Narrow" panose="020B0606020202030204" pitchFamily="34" charset="0"/>
                  <a:ea typeface="Calibri" panose="020F0502020204030204" pitchFamily="34" charset="0"/>
                </a:endParaRPr>
              </a:p>
              <a:p>
                <a:pPr indent="228600" algn="just"/>
                <a14:m>
                  <m:oMathPara xmlns:m="http://schemas.openxmlformats.org/officeDocument/2006/math">
                    <m:oMathParaPr>
                      <m:jc m:val="centerGroup"/>
                    </m:oMathParaPr>
                    <m:oMath xmlns:m="http://schemas.openxmlformats.org/officeDocument/2006/math">
                      <m:sSub>
                        <m:sSubPr>
                          <m:ctrlPr>
                            <a:rPr lang="pt-BR" sz="2200" i="1" kern="12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m:rPr>
                              <m:sty m:val="p"/>
                            </m:rPr>
                            <a:rPr lang="pt-BR" sz="2200" kern="12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F</m:t>
                          </m:r>
                        </m:e>
                        <m:sub>
                          <m:r>
                            <m:rPr>
                              <m:sty m:val="p"/>
                            </m:rPr>
                            <a:rPr lang="pt-BR" sz="2200" kern="12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m:t>
                          </m:r>
                        </m:sub>
                      </m:sSub>
                      <m:r>
                        <a:rPr lang="pt-BR" sz="2200" kern="12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r>
                        <a:rPr lang="pt-BR" sz="2200">
                          <a:effectLst/>
                          <a:latin typeface="Cambria Math" panose="02040503050406030204" pitchFamily="18" charset="0"/>
                          <a:ea typeface="Calibri" panose="020F0502020204030204" pitchFamily="34" charset="0"/>
                        </a:rPr>
                        <m:t>1,2∙</m:t>
                      </m:r>
                      <m:sSup>
                        <m:sSupPr>
                          <m:ctrlPr>
                            <a:rPr lang="pt-BR" sz="2200" i="1">
                              <a:effectLst/>
                              <a:latin typeface="Cambria Math" panose="02040503050406030204" pitchFamily="18" charset="0"/>
                              <a:ea typeface="Calibri" panose="020F0502020204030204" pitchFamily="34" charset="0"/>
                            </a:rPr>
                          </m:ctrlPr>
                        </m:sSupPr>
                        <m:e>
                          <m:r>
                            <a:rPr lang="pt-BR" sz="2200">
                              <a:effectLst/>
                              <a:latin typeface="Cambria Math" panose="02040503050406030204" pitchFamily="18" charset="0"/>
                              <a:ea typeface="Calibri" panose="020F0502020204030204" pitchFamily="34" charset="0"/>
                            </a:rPr>
                            <m:t>10</m:t>
                          </m:r>
                        </m:e>
                        <m:sup>
                          <m:r>
                            <a:rPr lang="pt-BR" sz="2200" i="1">
                              <a:effectLst/>
                              <a:latin typeface="Cambria Math" panose="02040503050406030204" pitchFamily="18" charset="0"/>
                              <a:ea typeface="Calibri" panose="020F0502020204030204" pitchFamily="34" charset="0"/>
                            </a:rPr>
                            <m:t>−</m:t>
                          </m:r>
                          <m:r>
                            <a:rPr lang="pt-BR" sz="2200">
                              <a:effectLst/>
                              <a:latin typeface="Cambria Math" panose="02040503050406030204" pitchFamily="18" charset="0"/>
                              <a:ea typeface="Calibri" panose="020F0502020204030204" pitchFamily="34" charset="0"/>
                            </a:rPr>
                            <m:t>3</m:t>
                          </m:r>
                        </m:sup>
                      </m:sSup>
                      <m:r>
                        <a:rPr lang="pt-BR" sz="2200" kern="120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t>∙10</m:t>
                      </m:r>
                    </m:oMath>
                  </m:oMathPara>
                </a14:m>
                <a:endParaRPr lang="pt-BR" sz="2200" dirty="0">
                  <a:effectLst/>
                  <a:latin typeface="Arial Narrow" panose="020B0606020202030204" pitchFamily="34" charset="0"/>
                  <a:ea typeface="Calibri" panose="020F0502020204030204" pitchFamily="34" charset="0"/>
                </a:endParaRPr>
              </a:p>
              <a:p>
                <a:pPr indent="228600" algn="just"/>
                <a14:m>
                  <m:oMathPara xmlns:m="http://schemas.openxmlformats.org/officeDocument/2006/math">
                    <m:oMathParaPr>
                      <m:jc m:val="centerGroup"/>
                    </m:oMathParaPr>
                    <m:oMath xmlns:m="http://schemas.openxmlformats.org/officeDocument/2006/math">
                      <m:sSub>
                        <m:sSubPr>
                          <m:ctrlPr>
                            <a:rPr lang="pt-BR" sz="2200" i="1" kern="12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m:rPr>
                              <m:sty m:val="p"/>
                            </m:rPr>
                            <a:rPr lang="pt-BR" sz="2200" kern="12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F</m:t>
                          </m:r>
                        </m:e>
                        <m:sub>
                          <m:r>
                            <m:rPr>
                              <m:sty m:val="p"/>
                            </m:rPr>
                            <a:rPr lang="pt-BR" sz="2200" kern="12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m:t>
                          </m:r>
                        </m:sub>
                      </m:sSub>
                      <m:r>
                        <a:rPr lang="pt-BR" sz="2200" kern="12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r>
                        <a:rPr lang="pt-BR" sz="2200">
                          <a:effectLst/>
                          <a:latin typeface="Cambria Math" panose="02040503050406030204" pitchFamily="18" charset="0"/>
                          <a:ea typeface="Calibri" panose="020F0502020204030204" pitchFamily="34" charset="0"/>
                        </a:rPr>
                        <m:t>1,2∙</m:t>
                      </m:r>
                      <m:sSup>
                        <m:sSupPr>
                          <m:ctrlPr>
                            <a:rPr lang="pt-BR" sz="2200" i="1">
                              <a:effectLst/>
                              <a:latin typeface="Cambria Math" panose="02040503050406030204" pitchFamily="18" charset="0"/>
                              <a:ea typeface="Calibri" panose="020F0502020204030204" pitchFamily="34" charset="0"/>
                            </a:rPr>
                          </m:ctrlPr>
                        </m:sSupPr>
                        <m:e>
                          <m:r>
                            <a:rPr lang="pt-BR" sz="2200">
                              <a:effectLst/>
                              <a:latin typeface="Cambria Math" panose="02040503050406030204" pitchFamily="18" charset="0"/>
                              <a:ea typeface="Calibri" panose="020F0502020204030204" pitchFamily="34" charset="0"/>
                            </a:rPr>
                            <m:t>10</m:t>
                          </m:r>
                        </m:e>
                        <m:sup>
                          <m:r>
                            <a:rPr lang="pt-BR" sz="2200" i="1">
                              <a:effectLst/>
                              <a:latin typeface="Cambria Math" panose="02040503050406030204" pitchFamily="18" charset="0"/>
                              <a:ea typeface="Calibri" panose="020F0502020204030204" pitchFamily="34" charset="0"/>
                            </a:rPr>
                            <m:t>−</m:t>
                          </m:r>
                          <m:r>
                            <a:rPr lang="pt-BR" sz="2200">
                              <a:effectLst/>
                              <a:latin typeface="Cambria Math" panose="02040503050406030204" pitchFamily="18" charset="0"/>
                              <a:ea typeface="Calibri" panose="020F0502020204030204" pitchFamily="34" charset="0"/>
                            </a:rPr>
                            <m:t>3+1</m:t>
                          </m:r>
                        </m:sup>
                      </m:sSup>
                    </m:oMath>
                  </m:oMathPara>
                </a14:m>
                <a:endParaRPr lang="pt-BR" sz="2200" dirty="0">
                  <a:effectLst/>
                  <a:latin typeface="Arial Narrow" panose="020B0606020202030204" pitchFamily="34" charset="0"/>
                  <a:ea typeface="Calibri" panose="020F0502020204030204" pitchFamily="34" charset="0"/>
                </a:endParaRPr>
              </a:p>
              <a:p>
                <a:pPr indent="228600" algn="just"/>
                <a14:m>
                  <m:oMathPara xmlns:m="http://schemas.openxmlformats.org/officeDocument/2006/math">
                    <m:oMathParaPr>
                      <m:jc m:val="centerGroup"/>
                    </m:oMathParaPr>
                    <m:oMath xmlns:m="http://schemas.openxmlformats.org/officeDocument/2006/math">
                      <m:sSub>
                        <m:sSubPr>
                          <m:ctrlPr>
                            <a:rPr lang="pt-BR" sz="2200" i="1" kern="12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m:rPr>
                              <m:sty m:val="p"/>
                            </m:rPr>
                            <a:rPr lang="pt-BR" sz="2200" kern="12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F</m:t>
                          </m:r>
                        </m:e>
                        <m:sub>
                          <m:r>
                            <m:rPr>
                              <m:sty m:val="p"/>
                            </m:rPr>
                            <a:rPr lang="pt-BR" sz="2200" kern="12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m:t>
                          </m:r>
                        </m:sub>
                      </m:sSub>
                      <m:r>
                        <a:rPr lang="pt-BR" sz="2200" kern="12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r>
                        <a:rPr lang="pt-BR" sz="2200">
                          <a:effectLst/>
                          <a:latin typeface="Cambria Math" panose="02040503050406030204" pitchFamily="18" charset="0"/>
                          <a:ea typeface="Calibri" panose="020F0502020204030204" pitchFamily="34" charset="0"/>
                        </a:rPr>
                        <m:t>1,2∙</m:t>
                      </m:r>
                      <m:sSup>
                        <m:sSupPr>
                          <m:ctrlPr>
                            <a:rPr lang="pt-BR" sz="2200" i="1">
                              <a:effectLst/>
                              <a:latin typeface="Cambria Math" panose="02040503050406030204" pitchFamily="18" charset="0"/>
                              <a:ea typeface="Calibri" panose="020F0502020204030204" pitchFamily="34" charset="0"/>
                            </a:rPr>
                          </m:ctrlPr>
                        </m:sSupPr>
                        <m:e>
                          <m:r>
                            <a:rPr lang="pt-BR" sz="2200">
                              <a:effectLst/>
                              <a:latin typeface="Cambria Math" panose="02040503050406030204" pitchFamily="18" charset="0"/>
                              <a:ea typeface="Calibri" panose="020F0502020204030204" pitchFamily="34" charset="0"/>
                            </a:rPr>
                            <m:t>10</m:t>
                          </m:r>
                        </m:e>
                        <m:sup>
                          <m:r>
                            <a:rPr lang="pt-BR" sz="2200" i="1">
                              <a:effectLst/>
                              <a:latin typeface="Cambria Math" panose="02040503050406030204" pitchFamily="18" charset="0"/>
                              <a:ea typeface="Calibri" panose="020F0502020204030204" pitchFamily="34" charset="0"/>
                            </a:rPr>
                            <m:t>−</m:t>
                          </m:r>
                          <m:r>
                            <a:rPr lang="pt-BR" sz="2200">
                              <a:effectLst/>
                              <a:latin typeface="Cambria Math" panose="02040503050406030204" pitchFamily="18" charset="0"/>
                              <a:ea typeface="Calibri" panose="020F0502020204030204" pitchFamily="34" charset="0"/>
                            </a:rPr>
                            <m:t>2</m:t>
                          </m:r>
                        </m:sup>
                      </m:sSup>
                      <m:r>
                        <m:rPr>
                          <m:sty m:val="p"/>
                        </m:rPr>
                        <a:rPr lang="pt-BR" sz="2200">
                          <a:effectLst/>
                          <a:latin typeface="Cambria Math" panose="02040503050406030204" pitchFamily="18" charset="0"/>
                          <a:ea typeface="Calibri" panose="020F0502020204030204" pitchFamily="34" charset="0"/>
                        </a:rPr>
                        <m:t>N</m:t>
                      </m:r>
                    </m:oMath>
                  </m:oMathPara>
                </a14:m>
                <a:endParaRPr lang="pt-BR" sz="2200" dirty="0">
                  <a:effectLst/>
                  <a:latin typeface="Arial Narrow" panose="020B0606020202030204" pitchFamily="34" charset="0"/>
                  <a:ea typeface="Calibri" panose="020F0502020204030204" pitchFamily="34" charset="0"/>
                </a:endParaRPr>
              </a:p>
            </p:txBody>
          </p:sp>
        </mc:Choice>
        <mc:Fallback xmlns="">
          <p:sp>
            <p:nvSpPr>
              <p:cNvPr id="5" name="CaixaDeTexto 4">
                <a:extLst>
                  <a:ext uri="{FF2B5EF4-FFF2-40B4-BE49-F238E27FC236}">
                    <a16:creationId xmlns:a16="http://schemas.microsoft.com/office/drawing/2014/main" id="{C3DA75C7-CD48-4FE7-EF81-5F3606EFEB37}"/>
                  </a:ext>
                </a:extLst>
              </p:cNvPr>
              <p:cNvSpPr txBox="1">
                <a:spLocks noRot="1" noChangeAspect="1" noMove="1" noResize="1" noEditPoints="1" noAdjustHandles="1" noChangeArrowheads="1" noChangeShapeType="1" noTextEdit="1"/>
              </p:cNvSpPr>
              <p:nvPr/>
            </p:nvSpPr>
            <p:spPr>
              <a:xfrm>
                <a:off x="6239435" y="628915"/>
                <a:ext cx="5737412" cy="5731377"/>
              </a:xfrm>
              <a:prstGeom prst="rect">
                <a:avLst/>
              </a:prstGeom>
              <a:blipFill>
                <a:blip r:embed="rId4"/>
                <a:stretch>
                  <a:fillRect l="-1382" r="-1382"/>
                </a:stretch>
              </a:blipFill>
            </p:spPr>
            <p:txBody>
              <a:bodyPr/>
              <a:lstStyle/>
              <a:p>
                <a:r>
                  <a:rPr lang="pt-BR">
                    <a:noFill/>
                  </a:rPr>
                  <a:t> </a:t>
                </a:r>
              </a:p>
            </p:txBody>
          </p:sp>
        </mc:Fallback>
      </mc:AlternateContent>
    </p:spTree>
    <p:extLst>
      <p:ext uri="{BB962C8B-B14F-4D97-AF65-F5344CB8AC3E}">
        <p14:creationId xmlns:p14="http://schemas.microsoft.com/office/powerpoint/2010/main" val="220269792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0E22BF-D9C2-201D-EB4B-911CDE3CB856}"/>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5DA68F00-93CC-0870-A43E-05CD610D73A1}"/>
              </a:ext>
            </a:extLst>
          </p:cNvPr>
          <p:cNvSpPr txBox="1"/>
          <p:nvPr/>
        </p:nvSpPr>
        <p:spPr>
          <a:xfrm>
            <a:off x="161365" y="771889"/>
            <a:ext cx="5818094" cy="2123658"/>
          </a:xfrm>
          <a:prstGeom prst="rect">
            <a:avLst/>
          </a:prstGeom>
          <a:noFill/>
        </p:spPr>
        <p:txBody>
          <a:bodyPr wrap="square">
            <a:spAutoFit/>
          </a:bodyPr>
          <a:lstStyle/>
          <a:p>
            <a:pPr indent="228600" algn="just"/>
            <a:r>
              <a:rPr lang="pt-BR" sz="2200" b="1" dirty="0">
                <a:effectLst/>
                <a:latin typeface="Arial Narrow" panose="020B0606020202030204" pitchFamily="34" charset="0"/>
                <a:ea typeface="Calibri" panose="020F0502020204030204" pitchFamily="34" charset="0"/>
              </a:rPr>
              <a:t>3. Força magnética entre fios retos e paralelos.</a:t>
            </a:r>
            <a:endParaRPr lang="pt-BR" sz="2200" dirty="0">
              <a:effectLst/>
              <a:latin typeface="Arial Narrow" panose="020B0606020202030204" pitchFamily="34" charset="0"/>
              <a:ea typeface="Calibri" panose="020F0502020204030204" pitchFamily="34" charset="0"/>
            </a:endParaRPr>
          </a:p>
          <a:p>
            <a:pPr marL="228600" indent="228600" algn="just"/>
            <a:r>
              <a:rPr lang="pt-BR" sz="2200" b="1" dirty="0">
                <a:effectLst/>
                <a:latin typeface="Arial Narrow" panose="020B0606020202030204" pitchFamily="34" charset="0"/>
                <a:ea typeface="Calibri" panose="020F0502020204030204" pitchFamily="34" charset="0"/>
              </a:rPr>
              <a:t> </a:t>
            </a:r>
            <a:endParaRPr lang="pt-BR" sz="2200" dirty="0">
              <a:effectLst/>
              <a:latin typeface="Arial Narrow" panose="020B0606020202030204" pitchFamily="34" charset="0"/>
              <a:ea typeface="Calibri" panose="020F0502020204030204" pitchFamily="34" charset="0"/>
            </a:endParaRPr>
          </a:p>
          <a:p>
            <a:pPr indent="457200" algn="just"/>
            <a:r>
              <a:rPr lang="pt-BR" sz="2200" dirty="0">
                <a:effectLst/>
                <a:latin typeface="Arial Narrow" panose="020B0606020202030204" pitchFamily="34" charset="0"/>
                <a:ea typeface="Calibri" panose="020F0502020204030204" pitchFamily="34" charset="0"/>
              </a:rPr>
              <a:t>E se, forem dois condutores retilíneos? Como ficaria a situação em relação à força magnética? As imagens a seguir falam pelas palavras. Observem com muita atenção.</a:t>
            </a:r>
          </a:p>
        </p:txBody>
      </p:sp>
      <p:pic>
        <p:nvPicPr>
          <p:cNvPr id="4" name="Imagem 3">
            <a:extLst>
              <a:ext uri="{FF2B5EF4-FFF2-40B4-BE49-F238E27FC236}">
                <a16:creationId xmlns:a16="http://schemas.microsoft.com/office/drawing/2014/main" id="{E34D4DD7-B3E1-8A31-41C4-61E1FE3B5FA6}"/>
              </a:ext>
            </a:extLst>
          </p:cNvPr>
          <p:cNvPicPr>
            <a:picLocks noChangeAspect="1"/>
          </p:cNvPicPr>
          <p:nvPr/>
        </p:nvPicPr>
        <p:blipFill>
          <a:blip r:embed="rId2"/>
          <a:stretch>
            <a:fillRect/>
          </a:stretch>
        </p:blipFill>
        <p:spPr>
          <a:xfrm>
            <a:off x="1120588" y="2895547"/>
            <a:ext cx="3899648" cy="3822248"/>
          </a:xfrm>
          <a:prstGeom prst="rect">
            <a:avLst/>
          </a:prstGeom>
        </p:spPr>
      </p:pic>
      <p:pic>
        <p:nvPicPr>
          <p:cNvPr id="5" name="Imagem 4">
            <a:extLst>
              <a:ext uri="{FF2B5EF4-FFF2-40B4-BE49-F238E27FC236}">
                <a16:creationId xmlns:a16="http://schemas.microsoft.com/office/drawing/2014/main" id="{E346368C-8D8D-5870-39CA-0B7C2213F168}"/>
              </a:ext>
            </a:extLst>
          </p:cNvPr>
          <p:cNvPicPr>
            <a:picLocks noChangeAspect="1"/>
          </p:cNvPicPr>
          <p:nvPr/>
        </p:nvPicPr>
        <p:blipFill>
          <a:blip r:embed="rId3"/>
          <a:stretch>
            <a:fillRect/>
          </a:stretch>
        </p:blipFill>
        <p:spPr>
          <a:xfrm>
            <a:off x="7171764" y="2734697"/>
            <a:ext cx="3899648" cy="3771197"/>
          </a:xfrm>
          <a:prstGeom prst="rect">
            <a:avLst/>
          </a:prstGeom>
        </p:spPr>
      </p:pic>
      <p:sp>
        <p:nvSpPr>
          <p:cNvPr id="6" name="Retângulo: Cantos Arredondados 5">
            <a:extLst>
              <a:ext uri="{FF2B5EF4-FFF2-40B4-BE49-F238E27FC236}">
                <a16:creationId xmlns:a16="http://schemas.microsoft.com/office/drawing/2014/main" id="{193FF1ED-BC6D-CC89-B519-10F9224A1898}"/>
              </a:ext>
            </a:extLst>
          </p:cNvPr>
          <p:cNvSpPr/>
          <p:nvPr/>
        </p:nvSpPr>
        <p:spPr>
          <a:xfrm>
            <a:off x="6212543" y="716080"/>
            <a:ext cx="5916704" cy="2018617"/>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pt-BR"/>
          </a:p>
        </p:txBody>
      </p:sp>
      <p:sp>
        <p:nvSpPr>
          <p:cNvPr id="7" name="Smiley 6">
            <a:extLst>
              <a:ext uri="{FF2B5EF4-FFF2-40B4-BE49-F238E27FC236}">
                <a16:creationId xmlns:a16="http://schemas.microsoft.com/office/drawing/2014/main" id="{148357B1-00A0-8990-4850-9B7B21621A0B}"/>
              </a:ext>
            </a:extLst>
          </p:cNvPr>
          <p:cNvSpPr/>
          <p:nvPr/>
        </p:nvSpPr>
        <p:spPr>
          <a:xfrm>
            <a:off x="6323199" y="771889"/>
            <a:ext cx="504825" cy="495300"/>
          </a:xfrm>
          <a:prstGeom prst="smileyFac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70861066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B8A8C3-4FAE-C2C7-C23E-888DCACFEE5E}"/>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EB8691BF-2BE0-5019-3C5B-54E69175861F}"/>
              </a:ext>
            </a:extLst>
          </p:cNvPr>
          <p:cNvSpPr txBox="1"/>
          <p:nvPr/>
        </p:nvSpPr>
        <p:spPr>
          <a:xfrm>
            <a:off x="125506" y="648198"/>
            <a:ext cx="5818094" cy="2462213"/>
          </a:xfrm>
          <a:prstGeom prst="rect">
            <a:avLst/>
          </a:prstGeom>
          <a:noFill/>
        </p:spPr>
        <p:txBody>
          <a:bodyPr wrap="square">
            <a:spAutoFit/>
          </a:bodyPr>
          <a:lstStyle/>
          <a:p>
            <a:pPr indent="228600" algn="just"/>
            <a:r>
              <a:rPr lang="pt-BR" sz="2200" dirty="0">
                <a:solidFill>
                  <a:srgbClr val="000000"/>
                </a:solidFill>
                <a:effectLst/>
                <a:latin typeface="Arial Narrow" panose="020B0606020202030204" pitchFamily="34" charset="0"/>
                <a:ea typeface="Calibri" panose="020F0502020204030204" pitchFamily="34" charset="0"/>
              </a:rPr>
              <a:t>Perceberam o que? Que dois fios paralelos separados por uma determinada distância, quando percorridos por correntes elétricas no mesmo sentido, utilizando a regra da mão direita para visualizar, estão sujeitos a uma força de atração entre eles. Lembre-se, para toda ação há uma correspondente reação (3ª lei de Newton) </a:t>
            </a:r>
            <a:endParaRPr lang="pt-BR" sz="2200" dirty="0">
              <a:effectLst/>
              <a:latin typeface="Arial Narrow" panose="020B0606020202030204" pitchFamily="34" charset="0"/>
              <a:ea typeface="Calibri" panose="020F0502020204030204" pitchFamily="34" charset="0"/>
            </a:endParaRPr>
          </a:p>
        </p:txBody>
      </p:sp>
      <p:sp>
        <p:nvSpPr>
          <p:cNvPr id="4" name="CaixaDeTexto 3">
            <a:extLst>
              <a:ext uri="{FF2B5EF4-FFF2-40B4-BE49-F238E27FC236}">
                <a16:creationId xmlns:a16="http://schemas.microsoft.com/office/drawing/2014/main" id="{D6769747-CE3E-C2F5-5110-7FC4FE67C138}"/>
              </a:ext>
            </a:extLst>
          </p:cNvPr>
          <p:cNvSpPr txBox="1"/>
          <p:nvPr/>
        </p:nvSpPr>
        <p:spPr>
          <a:xfrm>
            <a:off x="6248400" y="648198"/>
            <a:ext cx="5818094" cy="769441"/>
          </a:xfrm>
          <a:prstGeom prst="rect">
            <a:avLst/>
          </a:prstGeom>
          <a:noFill/>
        </p:spPr>
        <p:txBody>
          <a:bodyPr wrap="square">
            <a:spAutoFit/>
          </a:bodyPr>
          <a:lstStyle/>
          <a:p>
            <a:pPr indent="228600" algn="just"/>
            <a:r>
              <a:rPr lang="pt-BR" sz="2200" dirty="0">
                <a:solidFill>
                  <a:srgbClr val="000000"/>
                </a:solidFill>
                <a:effectLst/>
                <a:latin typeface="Arial Narrow" panose="020B0606020202030204" pitchFamily="34" charset="0"/>
                <a:ea typeface="Calibri" panose="020F0502020204030204" pitchFamily="34" charset="0"/>
              </a:rPr>
              <a:t>e, quando são percorridos por correntes elétricas em sentidos contrários, ocorre uma repulsão. </a:t>
            </a:r>
            <a:endParaRPr lang="pt-BR" sz="2200" dirty="0">
              <a:effectLst/>
              <a:latin typeface="Arial Narrow" panose="020B0606020202030204" pitchFamily="34" charset="0"/>
              <a:ea typeface="Calibri" panose="020F0502020204030204" pitchFamily="34" charset="0"/>
            </a:endParaRPr>
          </a:p>
        </p:txBody>
      </p:sp>
      <p:pic>
        <p:nvPicPr>
          <p:cNvPr id="5" name="Imagem 4">
            <a:extLst>
              <a:ext uri="{FF2B5EF4-FFF2-40B4-BE49-F238E27FC236}">
                <a16:creationId xmlns:a16="http://schemas.microsoft.com/office/drawing/2014/main" id="{D174EF1D-236D-CA6B-C380-19818983ED1C}"/>
              </a:ext>
            </a:extLst>
          </p:cNvPr>
          <p:cNvPicPr>
            <a:picLocks noChangeAspect="1"/>
          </p:cNvPicPr>
          <p:nvPr/>
        </p:nvPicPr>
        <p:blipFill>
          <a:blip r:embed="rId2"/>
          <a:stretch>
            <a:fillRect/>
          </a:stretch>
        </p:blipFill>
        <p:spPr>
          <a:xfrm>
            <a:off x="1120588" y="2895547"/>
            <a:ext cx="3899648" cy="3822248"/>
          </a:xfrm>
          <a:prstGeom prst="rect">
            <a:avLst/>
          </a:prstGeom>
        </p:spPr>
      </p:pic>
      <p:pic>
        <p:nvPicPr>
          <p:cNvPr id="6" name="Imagem 5">
            <a:extLst>
              <a:ext uri="{FF2B5EF4-FFF2-40B4-BE49-F238E27FC236}">
                <a16:creationId xmlns:a16="http://schemas.microsoft.com/office/drawing/2014/main" id="{B9014BF5-820D-BBE3-8F79-D688DD90424A}"/>
              </a:ext>
            </a:extLst>
          </p:cNvPr>
          <p:cNvPicPr>
            <a:picLocks noChangeAspect="1"/>
          </p:cNvPicPr>
          <p:nvPr/>
        </p:nvPicPr>
        <p:blipFill>
          <a:blip r:embed="rId3"/>
          <a:stretch>
            <a:fillRect/>
          </a:stretch>
        </p:blipFill>
        <p:spPr>
          <a:xfrm>
            <a:off x="7171764" y="2734697"/>
            <a:ext cx="3899648" cy="3771197"/>
          </a:xfrm>
          <a:prstGeom prst="rect">
            <a:avLst/>
          </a:prstGeom>
        </p:spPr>
      </p:pic>
    </p:spTree>
    <p:extLst>
      <p:ext uri="{BB962C8B-B14F-4D97-AF65-F5344CB8AC3E}">
        <p14:creationId xmlns:p14="http://schemas.microsoft.com/office/powerpoint/2010/main" val="150157646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E04299-0FB9-55F9-1491-FA1E3A6C38D6}"/>
            </a:ext>
          </a:extLst>
        </p:cNvPr>
        <p:cNvGrpSpPr/>
        <p:nvPr/>
      </p:nvGrpSpPr>
      <p:grpSpPr>
        <a:xfrm>
          <a:off x="0" y="0"/>
          <a:ext cx="0" cy="0"/>
          <a:chOff x="0" y="0"/>
          <a:chExt cx="0" cy="0"/>
        </a:xfrm>
      </p:grpSpPr>
      <p:sp>
        <p:nvSpPr>
          <p:cNvPr id="2" name="CaixaDeTexto 1">
            <a:extLst>
              <a:ext uri="{FF2B5EF4-FFF2-40B4-BE49-F238E27FC236}">
                <a16:creationId xmlns:a16="http://schemas.microsoft.com/office/drawing/2014/main" id="{EF7D610C-0E31-333C-97DD-FB30C2D9635D}"/>
              </a:ext>
            </a:extLst>
          </p:cNvPr>
          <p:cNvSpPr txBox="1"/>
          <p:nvPr/>
        </p:nvSpPr>
        <p:spPr>
          <a:xfrm>
            <a:off x="143435" y="764739"/>
            <a:ext cx="5818094" cy="1107996"/>
          </a:xfrm>
          <a:prstGeom prst="rect">
            <a:avLst/>
          </a:prstGeom>
          <a:noFill/>
        </p:spPr>
        <p:txBody>
          <a:bodyPr wrap="square">
            <a:spAutoFit/>
          </a:bodyPr>
          <a:lstStyle/>
          <a:p>
            <a:pPr indent="228600" algn="just"/>
            <a:r>
              <a:rPr lang="pt-BR" sz="2200" dirty="0">
                <a:solidFill>
                  <a:srgbClr val="000000"/>
                </a:solidFill>
                <a:effectLst/>
                <a:latin typeface="Arial Narrow" panose="020B0606020202030204" pitchFamily="34" charset="0"/>
                <a:ea typeface="Calibri" panose="020F0502020204030204" pitchFamily="34" charset="0"/>
              </a:rPr>
              <a:t>Matematicamente, podemos calcular a intensidade dessa força.</a:t>
            </a:r>
            <a:endParaRPr lang="pt-BR" sz="2200" dirty="0">
              <a:effectLst/>
              <a:latin typeface="Arial Narrow" panose="020B0606020202030204" pitchFamily="34" charset="0"/>
              <a:ea typeface="Calibri" panose="020F0502020204030204" pitchFamily="34" charset="0"/>
            </a:endParaRPr>
          </a:p>
          <a:p>
            <a:pPr indent="228600" algn="just"/>
            <a:r>
              <a:rPr lang="pt-BR" sz="2200" dirty="0">
                <a:solidFill>
                  <a:srgbClr val="000000"/>
                </a:solidFill>
                <a:effectLst/>
                <a:latin typeface="Arial Narrow" panose="020B0606020202030204" pitchFamily="34" charset="0"/>
                <a:ea typeface="Calibri" panose="020F0502020204030204" pitchFamily="34" charset="0"/>
              </a:rPr>
              <a:t>Assim, </a:t>
            </a:r>
            <a:endParaRPr lang="pt-BR" sz="2200" dirty="0">
              <a:effectLst/>
              <a:latin typeface="Arial Narrow" panose="020B0606020202030204" pitchFamily="34" charset="0"/>
              <a:ea typeface="Calibri" panose="020F0502020204030204" pitchFamily="34" charset="0"/>
            </a:endParaRPr>
          </a:p>
        </p:txBody>
      </p:sp>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4D2F3B15-53D2-992C-7BA1-A4E85227A9FD}"/>
                  </a:ext>
                </a:extLst>
              </p:cNvPr>
              <p:cNvSpPr txBox="1"/>
              <p:nvPr/>
            </p:nvSpPr>
            <p:spPr>
              <a:xfrm>
                <a:off x="143435" y="1872735"/>
                <a:ext cx="5818094" cy="4728346"/>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pt-BR" sz="5000" b="1" i="1" kern="1200" smtClean="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5000" b="1" i="1" kern="12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𝐅</m:t>
                          </m:r>
                        </m:e>
                        <m:sub>
                          <m:r>
                            <a:rPr lang="pt-BR" sz="5000" b="1" i="1" kern="12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𝐦</m:t>
                          </m:r>
                        </m:sub>
                      </m:sSub>
                      <m:r>
                        <a:rPr lang="pt-BR" sz="5000" b="1" kern="12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f>
                        <m:fPr>
                          <m:ctrlPr>
                            <a:rPr lang="pt-BR" sz="5000" b="1" i="1" kern="12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fPr>
                        <m:num>
                          <m:sSub>
                            <m:sSubPr>
                              <m:ctrlPr>
                                <a:rPr lang="pt-BR" sz="5000" b="1" i="1" kern="12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5000" b="1" i="1" kern="12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𝛍</m:t>
                              </m:r>
                            </m:e>
                            <m:sub>
                              <m:r>
                                <a:rPr lang="pt-BR" sz="5000" b="1" i="1" kern="12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𝟎</m:t>
                              </m:r>
                            </m:sub>
                          </m:sSub>
                          <m:r>
                            <a:rPr lang="pt-BR" sz="5000" b="1" kern="12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sSub>
                            <m:sSubPr>
                              <m:ctrlPr>
                                <a:rPr lang="pt-BR" sz="5000" b="1" i="1" kern="12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5000" b="1" i="1" kern="12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𝐢</m:t>
                              </m:r>
                            </m:e>
                            <m:sub>
                              <m:r>
                                <a:rPr lang="pt-BR" sz="5000" b="1" i="1" kern="12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𝟏</m:t>
                              </m:r>
                            </m:sub>
                          </m:sSub>
                          <m:r>
                            <a:rPr lang="pt-BR" sz="5000" b="1" kern="12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sSub>
                            <m:sSubPr>
                              <m:ctrlPr>
                                <a:rPr lang="pt-BR" sz="5000" b="1" i="1" kern="12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5000" b="1" i="1" kern="12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𝐢</m:t>
                              </m:r>
                            </m:e>
                            <m:sub>
                              <m:r>
                                <a:rPr lang="pt-BR" sz="5000" b="1" i="1" kern="12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𝟐</m:t>
                              </m:r>
                            </m:sub>
                          </m:sSub>
                        </m:num>
                        <m:den>
                          <m:r>
                            <a:rPr lang="pt-BR" sz="5000" b="1" i="1" kern="12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𝟐</m:t>
                          </m:r>
                          <m:r>
                            <a:rPr lang="pt-BR" sz="5000" b="1" i="1" kern="12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𝛑</m:t>
                          </m:r>
                          <m:r>
                            <a:rPr lang="pt-BR" sz="5000" b="1" kern="12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r>
                            <a:rPr lang="pt-BR" sz="5000" b="1" i="1" kern="12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𝐫</m:t>
                          </m:r>
                        </m:den>
                      </m:f>
                      <m:r>
                        <a:rPr lang="pt-BR" sz="5000" b="1" kern="12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r>
                        <a:rPr lang="pt-BR" sz="5000" b="1" i="1" kern="12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𝐋</m:t>
                      </m:r>
                    </m:oMath>
                  </m:oMathPara>
                </a14:m>
                <a:endParaRPr lang="pt-BR" sz="5000" dirty="0">
                  <a:effectLst/>
                  <a:latin typeface="Arial Narrow" panose="020B0606020202030204" pitchFamily="34" charset="0"/>
                  <a:ea typeface="Calibri" panose="020F0502020204030204" pitchFamily="34" charset="0"/>
                </a:endParaRPr>
              </a:p>
              <a:p>
                <a:pPr indent="228600" algn="just"/>
                <a:r>
                  <a:rPr lang="pt-BR" sz="2200" dirty="0">
                    <a:effectLst/>
                    <a:latin typeface="Arial Narrow" panose="020B0606020202030204" pitchFamily="34" charset="0"/>
                    <a:ea typeface="Calibri" panose="020F0502020204030204" pitchFamily="34" charset="0"/>
                  </a:rPr>
                  <a:t> </a:t>
                </a:r>
              </a:p>
              <a:p>
                <a:pPr indent="228600" algn="just"/>
                <a:r>
                  <a:rPr lang="pt-BR" sz="2200" dirty="0">
                    <a:effectLst/>
                    <a:latin typeface="Arial Narrow" panose="020B0606020202030204" pitchFamily="34" charset="0"/>
                    <a:ea typeface="Calibri" panose="020F0502020204030204" pitchFamily="34" charset="0"/>
                  </a:rPr>
                  <a:t>Onde:</a:t>
                </a:r>
              </a:p>
              <a:p>
                <a:pPr marL="342900" lvl="0" indent="-342900" algn="just">
                  <a:buSzPts val="1000"/>
                  <a:buFont typeface="Symbol" panose="05050102010706020507" pitchFamily="18" charset="2"/>
                  <a:buChar char=""/>
                  <a:tabLst>
                    <a:tab pos="228600" algn="l"/>
                  </a:tabLst>
                </a:pPr>
                <a14:m>
                  <m:oMath xmlns:m="http://schemas.openxmlformats.org/officeDocument/2006/math">
                    <m:r>
                      <a:rPr lang="pt-BR" sz="2200" b="1" i="1">
                        <a:effectLst/>
                        <a:latin typeface="Cambria Math" panose="02040503050406030204" pitchFamily="18" charset="0"/>
                        <a:ea typeface="Calibri" panose="020F0502020204030204" pitchFamily="34" charset="0"/>
                      </a:rPr>
                      <m:t>𝐅</m:t>
                    </m:r>
                    <m:r>
                      <a:rPr lang="pt-BR" sz="2200" b="1">
                        <a:effectLst/>
                        <a:latin typeface="Cambria Math" panose="02040503050406030204" pitchFamily="18" charset="0"/>
                        <a:ea typeface="Calibri" panose="020F0502020204030204" pitchFamily="34" charset="0"/>
                      </a:rPr>
                      <m:t>= </m:t>
                    </m:r>
                  </m:oMath>
                </a14:m>
                <a:r>
                  <a:rPr lang="pt-BR" sz="2200" dirty="0">
                    <a:effectLst/>
                    <a:latin typeface="Arial Narrow" panose="020B0606020202030204" pitchFamily="34" charset="0"/>
                    <a:ea typeface="Calibri" panose="020F0502020204030204" pitchFamily="34" charset="0"/>
                  </a:rPr>
                  <a:t>força magnética (N).</a:t>
                </a:r>
              </a:p>
              <a:p>
                <a:pPr marL="342900" lvl="0" indent="-342900" algn="just">
                  <a:buSzPts val="1000"/>
                  <a:buFont typeface="Symbol" panose="05050102010706020507" pitchFamily="18" charset="2"/>
                  <a:buChar char=""/>
                  <a:tabLst>
                    <a:tab pos="228600" algn="l"/>
                  </a:tabLst>
                </a:pPr>
                <a14:m>
                  <m:oMath xmlns:m="http://schemas.openxmlformats.org/officeDocument/2006/math">
                    <m:sSub>
                      <m:sSubPr>
                        <m:ctrlPr>
                          <a:rPr lang="pt-BR" sz="2200" b="1" i="1">
                            <a:effectLst/>
                            <a:latin typeface="Cambria Math" panose="02040503050406030204" pitchFamily="18" charset="0"/>
                            <a:ea typeface="Calibri" panose="020F0502020204030204" pitchFamily="34" charset="0"/>
                          </a:rPr>
                        </m:ctrlPr>
                      </m:sSubPr>
                      <m:e>
                        <m:r>
                          <a:rPr lang="pt-BR" sz="2200" b="1" i="1">
                            <a:effectLst/>
                            <a:latin typeface="Cambria Math" panose="02040503050406030204" pitchFamily="18" charset="0"/>
                            <a:ea typeface="Calibri" panose="020F0502020204030204" pitchFamily="34" charset="0"/>
                          </a:rPr>
                          <m:t>𝐢</m:t>
                        </m:r>
                      </m:e>
                      <m:sub>
                        <m:r>
                          <a:rPr lang="pt-BR" sz="2200" b="1" i="1">
                            <a:effectLst/>
                            <a:latin typeface="Cambria Math" panose="02040503050406030204" pitchFamily="18" charset="0"/>
                            <a:ea typeface="Calibri" panose="020F0502020204030204" pitchFamily="34" charset="0"/>
                          </a:rPr>
                          <m:t>𝟏</m:t>
                        </m:r>
                      </m:sub>
                    </m:sSub>
                    <m:r>
                      <a:rPr lang="pt-BR" sz="2200" b="1">
                        <a:effectLst/>
                        <a:latin typeface="Cambria Math" panose="02040503050406030204" pitchFamily="18" charset="0"/>
                        <a:ea typeface="Calibri" panose="020F0502020204030204" pitchFamily="34" charset="0"/>
                      </a:rPr>
                      <m:t>= </m:t>
                    </m:r>
                  </m:oMath>
                </a14:m>
                <a:r>
                  <a:rPr lang="pt-BR" sz="2200" dirty="0">
                    <a:effectLst/>
                    <a:latin typeface="Arial Narrow" panose="020B0606020202030204" pitchFamily="34" charset="0"/>
                    <a:ea typeface="Calibri" panose="020F0502020204030204" pitchFamily="34" charset="0"/>
                  </a:rPr>
                  <a:t>corrente elétrica (A). </a:t>
                </a:r>
              </a:p>
              <a:p>
                <a:pPr marL="342900" lvl="0" indent="-342900" algn="just">
                  <a:buSzPts val="1000"/>
                  <a:buFont typeface="Symbol" panose="05050102010706020507" pitchFamily="18" charset="2"/>
                  <a:buChar char=""/>
                  <a:tabLst>
                    <a:tab pos="228600" algn="l"/>
                  </a:tabLst>
                </a:pPr>
                <a14:m>
                  <m:oMath xmlns:m="http://schemas.openxmlformats.org/officeDocument/2006/math">
                    <m:sSub>
                      <m:sSubPr>
                        <m:ctrlPr>
                          <a:rPr lang="pt-BR" sz="2200" b="1" i="1">
                            <a:effectLst/>
                            <a:latin typeface="Cambria Math" panose="02040503050406030204" pitchFamily="18" charset="0"/>
                            <a:ea typeface="Calibri" panose="020F0502020204030204" pitchFamily="34" charset="0"/>
                          </a:rPr>
                        </m:ctrlPr>
                      </m:sSubPr>
                      <m:e>
                        <m:r>
                          <a:rPr lang="pt-BR" sz="2200" b="1" i="1">
                            <a:effectLst/>
                            <a:latin typeface="Cambria Math" panose="02040503050406030204" pitchFamily="18" charset="0"/>
                            <a:ea typeface="Calibri" panose="020F0502020204030204" pitchFamily="34" charset="0"/>
                          </a:rPr>
                          <m:t>𝐢</m:t>
                        </m:r>
                      </m:e>
                      <m:sub>
                        <m:r>
                          <a:rPr lang="pt-BR" sz="2200" b="1" i="1">
                            <a:effectLst/>
                            <a:latin typeface="Cambria Math" panose="02040503050406030204" pitchFamily="18" charset="0"/>
                            <a:ea typeface="Calibri" panose="020F0502020204030204" pitchFamily="34" charset="0"/>
                          </a:rPr>
                          <m:t>𝟐</m:t>
                        </m:r>
                      </m:sub>
                    </m:sSub>
                    <m:r>
                      <a:rPr lang="pt-BR" sz="2200" b="1">
                        <a:effectLst/>
                        <a:latin typeface="Cambria Math" panose="02040503050406030204" pitchFamily="18" charset="0"/>
                        <a:ea typeface="Calibri" panose="020F0502020204030204" pitchFamily="34" charset="0"/>
                      </a:rPr>
                      <m:t>= </m:t>
                    </m:r>
                  </m:oMath>
                </a14:m>
                <a:r>
                  <a:rPr lang="pt-BR" sz="2200" dirty="0">
                    <a:effectLst/>
                    <a:latin typeface="Arial Narrow" panose="020B0606020202030204" pitchFamily="34" charset="0"/>
                    <a:ea typeface="Calibri" panose="020F0502020204030204" pitchFamily="34" charset="0"/>
                  </a:rPr>
                  <a:t> corrente elétrica (A). </a:t>
                </a:r>
              </a:p>
              <a:p>
                <a:pPr marL="342900" lvl="0" indent="-342900" algn="just">
                  <a:buSzPts val="1000"/>
                  <a:buFont typeface="Symbol" panose="05050102010706020507" pitchFamily="18" charset="2"/>
                  <a:buChar char=""/>
                  <a:tabLst>
                    <a:tab pos="228600" algn="l"/>
                  </a:tabLst>
                </a:pPr>
                <a14:m>
                  <m:oMath xmlns:m="http://schemas.openxmlformats.org/officeDocument/2006/math">
                    <m:r>
                      <a:rPr lang="pt-BR" sz="2200" b="1" i="1">
                        <a:effectLst/>
                        <a:latin typeface="Cambria Math" panose="02040503050406030204" pitchFamily="18" charset="0"/>
                        <a:ea typeface="Calibri" panose="020F0502020204030204" pitchFamily="34" charset="0"/>
                      </a:rPr>
                      <m:t>𝐋</m:t>
                    </m:r>
                    <m:r>
                      <a:rPr lang="pt-BR" sz="2200">
                        <a:effectLst/>
                        <a:latin typeface="Cambria Math" panose="02040503050406030204" pitchFamily="18" charset="0"/>
                        <a:ea typeface="Calibri" panose="020F0502020204030204" pitchFamily="34" charset="0"/>
                      </a:rPr>
                      <m:t> =</m:t>
                    </m:r>
                  </m:oMath>
                </a14:m>
                <a:r>
                  <a:rPr lang="pt-BR" sz="2200" dirty="0">
                    <a:effectLst/>
                    <a:latin typeface="Arial Narrow" panose="020B0606020202030204" pitchFamily="34" charset="0"/>
                    <a:ea typeface="Calibri" panose="020F0502020204030204" pitchFamily="34" charset="0"/>
                  </a:rPr>
                  <a:t> comprimento do fio (m). </a:t>
                </a:r>
              </a:p>
              <a:p>
                <a:pPr marL="342900" lvl="0" indent="-342900" algn="just">
                  <a:buSzPts val="1000"/>
                  <a:buFont typeface="Symbol" panose="05050102010706020507" pitchFamily="18" charset="2"/>
                  <a:buChar char=""/>
                  <a:tabLst>
                    <a:tab pos="228600" algn="l"/>
                  </a:tabLst>
                </a:pPr>
                <a14:m>
                  <m:oMath xmlns:m="http://schemas.openxmlformats.org/officeDocument/2006/math">
                    <m:r>
                      <a:rPr lang="pt-BR" sz="2200" b="1" i="1">
                        <a:effectLst/>
                        <a:latin typeface="Cambria Math" panose="02040503050406030204" pitchFamily="18" charset="0"/>
                        <a:ea typeface="Calibri" panose="020F0502020204030204" pitchFamily="34" charset="0"/>
                      </a:rPr>
                      <m:t>𝛉</m:t>
                    </m:r>
                    <m:r>
                      <a:rPr lang="pt-BR" sz="2200">
                        <a:effectLst/>
                        <a:latin typeface="Cambria Math" panose="02040503050406030204" pitchFamily="18" charset="0"/>
                        <a:ea typeface="Calibri" panose="020F0502020204030204" pitchFamily="34" charset="0"/>
                      </a:rPr>
                      <m:t> =</m:t>
                    </m:r>
                  </m:oMath>
                </a14:m>
                <a:r>
                  <a:rPr lang="pt-BR" sz="2200" dirty="0">
                    <a:effectLst/>
                    <a:latin typeface="Arial Narrow" panose="020B0606020202030204" pitchFamily="34" charset="0"/>
                    <a:ea typeface="Calibri" panose="020F0502020204030204" pitchFamily="34" charset="0"/>
                  </a:rPr>
                  <a:t> ângulo entre o fio e o campo.</a:t>
                </a:r>
              </a:p>
              <a:p>
                <a:pPr marL="342900" lvl="0" indent="-342900" algn="just">
                  <a:buSzPts val="1000"/>
                  <a:buFont typeface="Symbol" panose="05050102010706020507" pitchFamily="18" charset="2"/>
                  <a:buChar char=""/>
                  <a:tabLst>
                    <a:tab pos="228600" algn="l"/>
                  </a:tabLst>
                </a:pPr>
                <a14:m>
                  <m:oMath xmlns:m="http://schemas.openxmlformats.org/officeDocument/2006/math">
                    <m:sSub>
                      <m:sSubPr>
                        <m:ctrlPr>
                          <a:rPr lang="pt-BR" sz="2200" b="1" i="1">
                            <a:effectLst/>
                            <a:latin typeface="Cambria Math" panose="02040503050406030204" pitchFamily="18" charset="0"/>
                            <a:ea typeface="Calibri" panose="020F0502020204030204" pitchFamily="34" charset="0"/>
                          </a:rPr>
                        </m:ctrlPr>
                      </m:sSubPr>
                      <m:e>
                        <m:r>
                          <a:rPr lang="pt-BR" sz="2200" b="1" i="1">
                            <a:effectLst/>
                            <a:latin typeface="Cambria Math" panose="02040503050406030204" pitchFamily="18" charset="0"/>
                            <a:ea typeface="Calibri" panose="020F0502020204030204" pitchFamily="34" charset="0"/>
                          </a:rPr>
                          <m:t>𝝁</m:t>
                        </m:r>
                      </m:e>
                      <m:sub>
                        <m:r>
                          <a:rPr lang="pt-BR" sz="2200" b="1" i="1">
                            <a:effectLst/>
                            <a:latin typeface="Cambria Math" panose="02040503050406030204" pitchFamily="18" charset="0"/>
                            <a:ea typeface="Calibri" panose="020F0502020204030204" pitchFamily="34" charset="0"/>
                          </a:rPr>
                          <m:t>𝟎</m:t>
                        </m:r>
                      </m:sub>
                    </m:sSub>
                    <m:r>
                      <a:rPr lang="pt-BR" sz="2200" i="1">
                        <a:effectLst/>
                        <a:latin typeface="Cambria Math" panose="02040503050406030204" pitchFamily="18" charset="0"/>
                        <a:ea typeface="Calibri" panose="020F0502020204030204" pitchFamily="34" charset="0"/>
                      </a:rPr>
                      <m:t>=</m:t>
                    </m:r>
                  </m:oMath>
                </a14:m>
                <a:r>
                  <a:rPr lang="pt-BR" sz="2200" dirty="0">
                    <a:effectLst/>
                    <a:latin typeface="Arial Narrow" panose="020B0606020202030204" pitchFamily="34" charset="0"/>
                    <a:ea typeface="Calibri" panose="020F0502020204030204" pitchFamily="34" charset="0"/>
                  </a:rPr>
                  <a:t>permeabilidade magnético do meio (nesse caso, o vácuo </a:t>
                </a:r>
                <a14:m>
                  <m:oMath xmlns:m="http://schemas.openxmlformats.org/officeDocument/2006/math">
                    <m:r>
                      <a:rPr lang="pt-BR" sz="2200" i="1">
                        <a:effectLst/>
                        <a:latin typeface="Cambria Math" panose="02040503050406030204" pitchFamily="18" charset="0"/>
                        <a:ea typeface="Calibri" panose="020F0502020204030204" pitchFamily="34" charset="0"/>
                      </a:rPr>
                      <m:t>4</m:t>
                    </m:r>
                    <m:r>
                      <a:rPr lang="pt-BR" sz="2200" i="1">
                        <a:effectLst/>
                        <a:latin typeface="Cambria Math" panose="02040503050406030204" pitchFamily="18" charset="0"/>
                        <a:ea typeface="Calibri" panose="020F0502020204030204" pitchFamily="34" charset="0"/>
                      </a:rPr>
                      <m:t>𝜋</m:t>
                    </m:r>
                    <m:r>
                      <a:rPr lang="pt-BR" sz="2200" i="1">
                        <a:effectLst/>
                        <a:latin typeface="Cambria Math" panose="02040503050406030204" pitchFamily="18" charset="0"/>
                        <a:ea typeface="Calibri" panose="020F0502020204030204" pitchFamily="34" charset="0"/>
                      </a:rPr>
                      <m:t>∙</m:t>
                    </m:r>
                    <m:sSup>
                      <m:sSupPr>
                        <m:ctrlPr>
                          <a:rPr lang="pt-BR" sz="2200" i="1">
                            <a:effectLst/>
                            <a:latin typeface="Cambria Math" panose="02040503050406030204" pitchFamily="18" charset="0"/>
                            <a:ea typeface="Calibri" panose="020F0502020204030204" pitchFamily="34" charset="0"/>
                          </a:rPr>
                        </m:ctrlPr>
                      </m:sSupPr>
                      <m:e>
                        <m:r>
                          <a:rPr lang="pt-BR" sz="2200" i="1">
                            <a:effectLst/>
                            <a:latin typeface="Cambria Math" panose="02040503050406030204" pitchFamily="18" charset="0"/>
                            <a:ea typeface="Calibri" panose="020F0502020204030204" pitchFamily="34" charset="0"/>
                          </a:rPr>
                          <m:t>10</m:t>
                        </m:r>
                      </m:e>
                      <m:sup>
                        <m:r>
                          <a:rPr lang="pt-BR" sz="2200" i="1">
                            <a:effectLst/>
                            <a:latin typeface="Cambria Math" panose="02040503050406030204" pitchFamily="18" charset="0"/>
                            <a:ea typeface="Calibri" panose="020F0502020204030204" pitchFamily="34" charset="0"/>
                          </a:rPr>
                          <m:t>−7</m:t>
                        </m:r>
                      </m:sup>
                    </m:sSup>
                    <m:f>
                      <m:fPr>
                        <m:ctrlPr>
                          <a:rPr lang="pt-BR" sz="2200" i="1">
                            <a:effectLst/>
                            <a:latin typeface="Cambria Math" panose="02040503050406030204" pitchFamily="18" charset="0"/>
                            <a:ea typeface="Calibri" panose="020F0502020204030204" pitchFamily="34" charset="0"/>
                          </a:rPr>
                        </m:ctrlPr>
                      </m:fPr>
                      <m:num>
                        <m:r>
                          <a:rPr lang="pt-BR" sz="2200" i="1">
                            <a:effectLst/>
                            <a:latin typeface="Cambria Math" panose="02040503050406030204" pitchFamily="18" charset="0"/>
                            <a:ea typeface="Calibri" panose="020F0502020204030204" pitchFamily="34" charset="0"/>
                          </a:rPr>
                          <m:t>𝑇𝑚</m:t>
                        </m:r>
                      </m:num>
                      <m:den>
                        <m:r>
                          <a:rPr lang="pt-BR" sz="2200" i="1">
                            <a:effectLst/>
                            <a:latin typeface="Cambria Math" panose="02040503050406030204" pitchFamily="18" charset="0"/>
                            <a:ea typeface="Calibri" panose="020F0502020204030204" pitchFamily="34" charset="0"/>
                          </a:rPr>
                          <m:t>𝐴</m:t>
                        </m:r>
                      </m:den>
                    </m:f>
                  </m:oMath>
                </a14:m>
                <a:r>
                  <a:rPr lang="pt-BR" sz="2200" dirty="0">
                    <a:effectLst/>
                    <a:latin typeface="Arial Narrow" panose="020B0606020202030204" pitchFamily="34" charset="0"/>
                    <a:ea typeface="Calibri" panose="020F0502020204030204" pitchFamily="34" charset="0"/>
                  </a:rPr>
                  <a:t>) </a:t>
                </a:r>
              </a:p>
            </p:txBody>
          </p:sp>
        </mc:Choice>
        <mc:Fallback xmlns="">
          <p:sp>
            <p:nvSpPr>
              <p:cNvPr id="4" name="CaixaDeTexto 3">
                <a:extLst>
                  <a:ext uri="{FF2B5EF4-FFF2-40B4-BE49-F238E27FC236}">
                    <a16:creationId xmlns:a16="http://schemas.microsoft.com/office/drawing/2014/main" id="{4D2F3B15-53D2-992C-7BA1-A4E85227A9FD}"/>
                  </a:ext>
                </a:extLst>
              </p:cNvPr>
              <p:cNvSpPr txBox="1">
                <a:spLocks noRot="1" noChangeAspect="1" noMove="1" noResize="1" noEditPoints="1" noAdjustHandles="1" noChangeArrowheads="1" noChangeShapeType="1" noTextEdit="1"/>
              </p:cNvSpPr>
              <p:nvPr/>
            </p:nvSpPr>
            <p:spPr>
              <a:xfrm>
                <a:off x="143435" y="1872735"/>
                <a:ext cx="5818094" cy="4728346"/>
              </a:xfrm>
              <a:prstGeom prst="rect">
                <a:avLst/>
              </a:prstGeom>
              <a:blipFill>
                <a:blip r:embed="rId2"/>
                <a:stretch>
                  <a:fillRect r="-1363" b="-129"/>
                </a:stretch>
              </a:blipFill>
            </p:spPr>
            <p:txBody>
              <a:bodyPr/>
              <a:lstStyle/>
              <a:p>
                <a:r>
                  <a:rPr lang="pt-BR">
                    <a:noFill/>
                  </a:rPr>
                  <a:t> </a:t>
                </a:r>
              </a:p>
            </p:txBody>
          </p:sp>
        </mc:Fallback>
      </mc:AlternateContent>
      <p:sp>
        <p:nvSpPr>
          <p:cNvPr id="7" name="Retângulo: Cantos Arredondados 6">
            <a:extLst>
              <a:ext uri="{FF2B5EF4-FFF2-40B4-BE49-F238E27FC236}">
                <a16:creationId xmlns:a16="http://schemas.microsoft.com/office/drawing/2014/main" id="{4AF841E3-37EB-C6EB-5C0A-26A7B62D36EB}"/>
              </a:ext>
            </a:extLst>
          </p:cNvPr>
          <p:cNvSpPr/>
          <p:nvPr/>
        </p:nvSpPr>
        <p:spPr>
          <a:xfrm>
            <a:off x="6212543" y="716080"/>
            <a:ext cx="5818094" cy="5885001"/>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pt-BR"/>
          </a:p>
        </p:txBody>
      </p:sp>
      <p:sp>
        <p:nvSpPr>
          <p:cNvPr id="8" name="Smiley 7">
            <a:extLst>
              <a:ext uri="{FF2B5EF4-FFF2-40B4-BE49-F238E27FC236}">
                <a16:creationId xmlns:a16="http://schemas.microsoft.com/office/drawing/2014/main" id="{903D8D7F-1FA0-555F-3137-87BCE5ABC042}"/>
              </a:ext>
            </a:extLst>
          </p:cNvPr>
          <p:cNvSpPr/>
          <p:nvPr/>
        </p:nvSpPr>
        <p:spPr>
          <a:xfrm>
            <a:off x="6502493" y="942218"/>
            <a:ext cx="504825" cy="495300"/>
          </a:xfrm>
          <a:prstGeom prst="smileyFac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18511346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E04299-0FB9-55F9-1491-FA1E3A6C38D6}"/>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6" name="CaixaDeTexto 5">
                <a:extLst>
                  <a:ext uri="{FF2B5EF4-FFF2-40B4-BE49-F238E27FC236}">
                    <a16:creationId xmlns:a16="http://schemas.microsoft.com/office/drawing/2014/main" id="{286A23AB-A221-4998-B4EC-8D42294A5CB7}"/>
                  </a:ext>
                </a:extLst>
              </p:cNvPr>
              <p:cNvSpPr txBox="1"/>
              <p:nvPr/>
            </p:nvSpPr>
            <p:spPr>
              <a:xfrm>
                <a:off x="89650" y="603374"/>
                <a:ext cx="5710515" cy="3963714"/>
              </a:xfrm>
              <a:prstGeom prst="rect">
                <a:avLst/>
              </a:prstGeom>
              <a:noFill/>
            </p:spPr>
            <p:txBody>
              <a:bodyPr wrap="square">
                <a:spAutoFit/>
              </a:bodyPr>
              <a:lstStyle/>
              <a:p>
                <a:pPr marL="342900" lvl="0" indent="-342900" algn="just">
                  <a:buFont typeface="Symbol" panose="05050102010706020507" pitchFamily="18" charset="2"/>
                  <a:buBlip>
                    <a:blip r:embed="rId2"/>
                  </a:buBlip>
                </a:pPr>
                <a:r>
                  <a:rPr lang="pt-BR" sz="2200" dirty="0">
                    <a:effectLst/>
                    <a:latin typeface="Arial Narrow" panose="020B0606020202030204" pitchFamily="34" charset="0"/>
                    <a:ea typeface="Calibri" panose="020F0502020204030204" pitchFamily="34" charset="0"/>
                  </a:rPr>
                  <a:t>Como é do nosso costume, realizar uma verificação do assunto abordado, sejam dois fios retos, paralelos e de comprimentos </a:t>
                </a:r>
                <a14:m>
                  <m:oMath xmlns:m="http://schemas.openxmlformats.org/officeDocument/2006/math">
                    <m:r>
                      <a:rPr lang="pt-BR" sz="2200">
                        <a:effectLst/>
                        <a:latin typeface="Cambria Math" panose="02040503050406030204" pitchFamily="18" charset="0"/>
                        <a:ea typeface="Calibri" panose="020F0502020204030204" pitchFamily="34" charset="0"/>
                      </a:rPr>
                      <m:t>8 </m:t>
                    </m:r>
                    <m:r>
                      <m:rPr>
                        <m:sty m:val="p"/>
                      </m:rPr>
                      <a:rPr lang="pt-BR" sz="2200">
                        <a:effectLst/>
                        <a:latin typeface="Cambria Math" panose="02040503050406030204" pitchFamily="18" charset="0"/>
                        <a:ea typeface="Calibri" panose="020F0502020204030204" pitchFamily="34" charset="0"/>
                      </a:rPr>
                      <m:t>m</m:t>
                    </m:r>
                  </m:oMath>
                </a14:m>
                <a:r>
                  <a:rPr lang="pt-BR" sz="2200" dirty="0">
                    <a:effectLst/>
                    <a:latin typeface="Arial Narrow" panose="020B0606020202030204" pitchFamily="34" charset="0"/>
                    <a:ea typeface="Calibri" panose="020F0502020204030204" pitchFamily="34" charset="0"/>
                  </a:rPr>
                  <a:t>, sendo percorridos por correntes elétricas constantes e no mesmo sentido de intensidades iguais a </a:t>
                </a:r>
                <a14:m>
                  <m:oMath xmlns:m="http://schemas.openxmlformats.org/officeDocument/2006/math">
                    <m:r>
                      <a:rPr lang="pt-BR" sz="2200">
                        <a:effectLst/>
                        <a:latin typeface="Cambria Math" panose="02040503050406030204" pitchFamily="18" charset="0"/>
                        <a:ea typeface="Calibri" panose="020F0502020204030204" pitchFamily="34" charset="0"/>
                      </a:rPr>
                      <m:t>6</m:t>
                    </m:r>
                    <m:r>
                      <m:rPr>
                        <m:sty m:val="p"/>
                      </m:rPr>
                      <a:rPr lang="pt-BR" sz="2200">
                        <a:effectLst/>
                        <a:latin typeface="Cambria Math" panose="02040503050406030204" pitchFamily="18" charset="0"/>
                        <a:ea typeface="Calibri" panose="020F0502020204030204" pitchFamily="34" charset="0"/>
                      </a:rPr>
                      <m:t>A</m:t>
                    </m:r>
                  </m:oMath>
                </a14:m>
                <a:r>
                  <a:rPr lang="pt-BR" sz="2200" dirty="0">
                    <a:effectLst/>
                    <a:latin typeface="Arial Narrow" panose="020B0606020202030204" pitchFamily="34" charset="0"/>
                    <a:ea typeface="Calibri" panose="020F0502020204030204" pitchFamily="34" charset="0"/>
                  </a:rPr>
                  <a:t> e </a:t>
                </a:r>
                <a14:m>
                  <m:oMath xmlns:m="http://schemas.openxmlformats.org/officeDocument/2006/math">
                    <m:r>
                      <a:rPr lang="pt-BR" sz="2200">
                        <a:effectLst/>
                        <a:latin typeface="Cambria Math" panose="02040503050406030204" pitchFamily="18" charset="0"/>
                        <a:ea typeface="Calibri" panose="020F0502020204030204" pitchFamily="34" charset="0"/>
                      </a:rPr>
                      <m:t>10 </m:t>
                    </m:r>
                    <m:r>
                      <m:rPr>
                        <m:sty m:val="p"/>
                      </m:rPr>
                      <a:rPr lang="pt-BR" sz="2200">
                        <a:effectLst/>
                        <a:latin typeface="Cambria Math" panose="02040503050406030204" pitchFamily="18" charset="0"/>
                        <a:ea typeface="Calibri" panose="020F0502020204030204" pitchFamily="34" charset="0"/>
                      </a:rPr>
                      <m:t>A</m:t>
                    </m:r>
                  </m:oMath>
                </a14:m>
                <a:r>
                  <a:rPr lang="pt-BR" sz="2200" dirty="0">
                    <a:effectLst/>
                    <a:latin typeface="Arial Narrow" panose="020B0606020202030204" pitchFamily="34" charset="0"/>
                    <a:ea typeface="Calibri" panose="020F0502020204030204" pitchFamily="34" charset="0"/>
                  </a:rPr>
                  <a:t> respectivamente. Se a distância entre eles for </a:t>
                </a:r>
                <a14:m>
                  <m:oMath xmlns:m="http://schemas.openxmlformats.org/officeDocument/2006/math">
                    <m:r>
                      <a:rPr lang="pt-BR" sz="2200">
                        <a:effectLst/>
                        <a:latin typeface="Cambria Math" panose="02040503050406030204" pitchFamily="18" charset="0"/>
                        <a:ea typeface="Calibri" panose="020F0502020204030204" pitchFamily="34" charset="0"/>
                      </a:rPr>
                      <m:t>4</m:t>
                    </m:r>
                    <m:r>
                      <m:rPr>
                        <m:sty m:val="p"/>
                      </m:rPr>
                      <a:rPr lang="pt-BR" sz="2200">
                        <a:effectLst/>
                        <a:latin typeface="Cambria Math" panose="02040503050406030204" pitchFamily="18" charset="0"/>
                        <a:ea typeface="Calibri" panose="020F0502020204030204" pitchFamily="34" charset="0"/>
                      </a:rPr>
                      <m:t>cm</m:t>
                    </m:r>
                  </m:oMath>
                </a14:m>
                <a:r>
                  <a:rPr lang="pt-BR" sz="2200" dirty="0">
                    <a:effectLst/>
                    <a:latin typeface="Arial Narrow" panose="020B0606020202030204" pitchFamily="34" charset="0"/>
                    <a:ea typeface="Calibri" panose="020F0502020204030204" pitchFamily="34" charset="0"/>
                  </a:rPr>
                  <a:t>, qual é a intensidade da força magnética que atua entre eles? A força é de atração ou repulsão?</a:t>
                </a:r>
              </a:p>
              <a:p>
                <a:pPr marL="228600" indent="228600" algn="just"/>
                <a:r>
                  <a:rPr lang="pt-BR" sz="2200" dirty="0">
                    <a:effectLst/>
                    <a:latin typeface="Arial Narrow" panose="020B0606020202030204" pitchFamily="34" charset="0"/>
                    <a:ea typeface="Calibri" panose="020F0502020204030204" pitchFamily="34" charset="0"/>
                  </a:rPr>
                  <a:t>Adote: </a:t>
                </a:r>
                <a14:m>
                  <m:oMath xmlns:m="http://schemas.openxmlformats.org/officeDocument/2006/math">
                    <m:sSub>
                      <m:sSubPr>
                        <m:ctrlPr>
                          <a:rPr lang="pt-BR" sz="2200" i="1">
                            <a:effectLst/>
                            <a:latin typeface="Cambria Math" panose="02040503050406030204" pitchFamily="18" charset="0"/>
                            <a:ea typeface="Calibri" panose="020F0502020204030204" pitchFamily="34" charset="0"/>
                          </a:rPr>
                        </m:ctrlPr>
                      </m:sSubPr>
                      <m:e>
                        <m:r>
                          <m:rPr>
                            <m:sty m:val="p"/>
                          </m:rPr>
                          <a:rPr lang="pt-BR" sz="2200">
                            <a:effectLst/>
                            <a:latin typeface="Cambria Math" panose="02040503050406030204" pitchFamily="18" charset="0"/>
                            <a:ea typeface="Calibri" panose="020F0502020204030204" pitchFamily="34" charset="0"/>
                          </a:rPr>
                          <m:t>μ</m:t>
                        </m:r>
                      </m:e>
                      <m:sub>
                        <m:r>
                          <a:rPr lang="pt-BR" sz="2200">
                            <a:effectLst/>
                            <a:latin typeface="Cambria Math" panose="02040503050406030204" pitchFamily="18" charset="0"/>
                            <a:ea typeface="Calibri" panose="020F0502020204030204" pitchFamily="34" charset="0"/>
                          </a:rPr>
                          <m:t>0</m:t>
                        </m:r>
                      </m:sub>
                    </m:sSub>
                    <m:r>
                      <a:rPr lang="pt-BR" sz="2200">
                        <a:effectLst/>
                        <a:latin typeface="Cambria Math" panose="02040503050406030204" pitchFamily="18" charset="0"/>
                        <a:ea typeface="Calibri" panose="020F0502020204030204" pitchFamily="34" charset="0"/>
                      </a:rPr>
                      <m:t>=</m:t>
                    </m:r>
                  </m:oMath>
                </a14:m>
                <a:r>
                  <a:rPr lang="pt-BR" sz="2200" dirty="0">
                    <a:effectLst/>
                    <a:latin typeface="Arial Narrow" panose="020B0606020202030204" pitchFamily="34" charset="0"/>
                    <a:ea typeface="Calibri" panose="020F0502020204030204" pitchFamily="34" charset="0"/>
                  </a:rPr>
                  <a:t>permeabilidade magnético do meio (nesse caso, o vácuo </a:t>
                </a:r>
                <a14:m>
                  <m:oMath xmlns:m="http://schemas.openxmlformats.org/officeDocument/2006/math">
                    <m:r>
                      <a:rPr lang="pt-BR" sz="2200">
                        <a:effectLst/>
                        <a:latin typeface="Cambria Math" panose="02040503050406030204" pitchFamily="18" charset="0"/>
                        <a:ea typeface="Calibri" panose="020F0502020204030204" pitchFamily="34" charset="0"/>
                      </a:rPr>
                      <m:t>4</m:t>
                    </m:r>
                    <m:r>
                      <m:rPr>
                        <m:sty m:val="p"/>
                      </m:rPr>
                      <a:rPr lang="pt-BR" sz="2200">
                        <a:effectLst/>
                        <a:latin typeface="Cambria Math" panose="02040503050406030204" pitchFamily="18" charset="0"/>
                        <a:ea typeface="Calibri" panose="020F0502020204030204" pitchFamily="34" charset="0"/>
                      </a:rPr>
                      <m:t>π</m:t>
                    </m:r>
                    <m:r>
                      <a:rPr lang="pt-BR" sz="2200">
                        <a:effectLst/>
                        <a:latin typeface="Cambria Math" panose="02040503050406030204" pitchFamily="18" charset="0"/>
                        <a:ea typeface="Calibri" panose="020F0502020204030204" pitchFamily="34" charset="0"/>
                      </a:rPr>
                      <m:t>∙</m:t>
                    </m:r>
                    <m:sSup>
                      <m:sSupPr>
                        <m:ctrlPr>
                          <a:rPr lang="pt-BR" sz="2200" i="1">
                            <a:effectLst/>
                            <a:latin typeface="Cambria Math" panose="02040503050406030204" pitchFamily="18" charset="0"/>
                            <a:ea typeface="Calibri" panose="020F0502020204030204" pitchFamily="34" charset="0"/>
                          </a:rPr>
                        </m:ctrlPr>
                      </m:sSupPr>
                      <m:e>
                        <m:r>
                          <a:rPr lang="pt-BR" sz="2200">
                            <a:effectLst/>
                            <a:latin typeface="Cambria Math" panose="02040503050406030204" pitchFamily="18" charset="0"/>
                            <a:ea typeface="Calibri" panose="020F0502020204030204" pitchFamily="34" charset="0"/>
                          </a:rPr>
                          <m:t>10</m:t>
                        </m:r>
                      </m:e>
                      <m:sup>
                        <m:r>
                          <a:rPr lang="pt-BR" sz="2200" i="1">
                            <a:effectLst/>
                            <a:latin typeface="Cambria Math" panose="02040503050406030204" pitchFamily="18" charset="0"/>
                            <a:ea typeface="Calibri" panose="020F0502020204030204" pitchFamily="34" charset="0"/>
                          </a:rPr>
                          <m:t>−</m:t>
                        </m:r>
                        <m:r>
                          <a:rPr lang="pt-BR" sz="2200">
                            <a:effectLst/>
                            <a:latin typeface="Cambria Math" panose="02040503050406030204" pitchFamily="18" charset="0"/>
                            <a:ea typeface="Calibri" panose="020F0502020204030204" pitchFamily="34" charset="0"/>
                          </a:rPr>
                          <m:t>7</m:t>
                        </m:r>
                      </m:sup>
                    </m:sSup>
                    <m:f>
                      <m:fPr>
                        <m:ctrlPr>
                          <a:rPr lang="pt-BR" sz="2200" i="1">
                            <a:effectLst/>
                            <a:latin typeface="Cambria Math" panose="02040503050406030204" pitchFamily="18" charset="0"/>
                            <a:ea typeface="Calibri" panose="020F0502020204030204" pitchFamily="34" charset="0"/>
                          </a:rPr>
                        </m:ctrlPr>
                      </m:fPr>
                      <m:num>
                        <m:r>
                          <m:rPr>
                            <m:sty m:val="p"/>
                          </m:rPr>
                          <a:rPr lang="pt-BR" sz="2200">
                            <a:effectLst/>
                            <a:latin typeface="Cambria Math" panose="02040503050406030204" pitchFamily="18" charset="0"/>
                            <a:ea typeface="Calibri" panose="020F0502020204030204" pitchFamily="34" charset="0"/>
                          </a:rPr>
                          <m:t>Tm</m:t>
                        </m:r>
                      </m:num>
                      <m:den>
                        <m:r>
                          <m:rPr>
                            <m:sty m:val="p"/>
                          </m:rPr>
                          <a:rPr lang="pt-BR" sz="2200">
                            <a:effectLst/>
                            <a:latin typeface="Cambria Math" panose="02040503050406030204" pitchFamily="18" charset="0"/>
                            <a:ea typeface="Calibri" panose="020F0502020204030204" pitchFamily="34" charset="0"/>
                          </a:rPr>
                          <m:t>A</m:t>
                        </m:r>
                      </m:den>
                    </m:f>
                  </m:oMath>
                </a14:m>
                <a:r>
                  <a:rPr lang="pt-BR" sz="2200" dirty="0">
                    <a:effectLst/>
                    <a:latin typeface="Arial Narrow" panose="020B0606020202030204" pitchFamily="34" charset="0"/>
                    <a:ea typeface="Calibri" panose="020F0502020204030204" pitchFamily="34" charset="0"/>
                  </a:rPr>
                  <a:t>) </a:t>
                </a:r>
              </a:p>
            </p:txBody>
          </p:sp>
        </mc:Choice>
        <mc:Fallback xmlns="">
          <p:sp>
            <p:nvSpPr>
              <p:cNvPr id="6" name="CaixaDeTexto 5">
                <a:extLst>
                  <a:ext uri="{FF2B5EF4-FFF2-40B4-BE49-F238E27FC236}">
                    <a16:creationId xmlns:a16="http://schemas.microsoft.com/office/drawing/2014/main" id="{286A23AB-A221-4998-B4EC-8D42294A5CB7}"/>
                  </a:ext>
                </a:extLst>
              </p:cNvPr>
              <p:cNvSpPr txBox="1">
                <a:spLocks noRot="1" noChangeAspect="1" noMove="1" noResize="1" noEditPoints="1" noAdjustHandles="1" noChangeArrowheads="1" noChangeShapeType="1" noTextEdit="1"/>
              </p:cNvSpPr>
              <p:nvPr/>
            </p:nvSpPr>
            <p:spPr>
              <a:xfrm>
                <a:off x="89650" y="603374"/>
                <a:ext cx="5710515" cy="3963714"/>
              </a:xfrm>
              <a:prstGeom prst="rect">
                <a:avLst/>
              </a:prstGeom>
              <a:blipFill>
                <a:blip r:embed="rId3"/>
                <a:stretch>
                  <a:fillRect t="-923" r="-1496" b="-308"/>
                </a:stretch>
              </a:blipFill>
            </p:spPr>
            <p:txBody>
              <a:bodyPr/>
              <a:lstStyle/>
              <a:p>
                <a:r>
                  <a:rPr lang="pt-BR">
                    <a:noFill/>
                  </a:rPr>
                  <a:t> </a:t>
                </a:r>
              </a:p>
            </p:txBody>
          </p:sp>
        </mc:Fallback>
      </mc:AlternateContent>
      <p:sp>
        <p:nvSpPr>
          <p:cNvPr id="5" name="CaixaDeTexto 4">
            <a:extLst>
              <a:ext uri="{FF2B5EF4-FFF2-40B4-BE49-F238E27FC236}">
                <a16:creationId xmlns:a16="http://schemas.microsoft.com/office/drawing/2014/main" id="{1B4A4005-9ED1-D984-E166-36388F082967}"/>
              </a:ext>
            </a:extLst>
          </p:cNvPr>
          <p:cNvSpPr txBox="1"/>
          <p:nvPr/>
        </p:nvSpPr>
        <p:spPr>
          <a:xfrm>
            <a:off x="206191" y="5172652"/>
            <a:ext cx="5710515" cy="1446550"/>
          </a:xfrm>
          <a:prstGeom prst="rect">
            <a:avLst/>
          </a:prstGeom>
          <a:noFill/>
        </p:spPr>
        <p:txBody>
          <a:bodyPr wrap="square">
            <a:spAutoFit/>
          </a:bodyPr>
          <a:lstStyle/>
          <a:p>
            <a:pPr indent="228600" algn="just"/>
            <a:r>
              <a:rPr lang="pt-BR" sz="2200" kern="1200" dirty="0">
                <a:solidFill>
                  <a:srgbClr val="000000"/>
                </a:solidFill>
                <a:effectLst/>
                <a:latin typeface="Arial Narrow" panose="020B0606020202030204" pitchFamily="34" charset="0"/>
                <a:ea typeface="Calibri" panose="020F0502020204030204" pitchFamily="34" charset="0"/>
              </a:rPr>
              <a:t>Podemos iniciar a resolução já definindo que a força magnética entre os fios é uma força de atração, pois os fios são percorridos por correntes elétricas no mesmo sentido.</a:t>
            </a:r>
            <a:endParaRPr lang="pt-BR" sz="2200" dirty="0">
              <a:effectLst/>
              <a:latin typeface="Calibri" panose="020F0502020204030204" pitchFamily="34" charset="0"/>
              <a:ea typeface="Calibri" panose="020F0502020204030204" pitchFamily="34" charset="0"/>
            </a:endParaRPr>
          </a:p>
        </p:txBody>
      </p:sp>
      <p:pic>
        <p:nvPicPr>
          <p:cNvPr id="7" name="Imagem 6">
            <a:extLst>
              <a:ext uri="{FF2B5EF4-FFF2-40B4-BE49-F238E27FC236}">
                <a16:creationId xmlns:a16="http://schemas.microsoft.com/office/drawing/2014/main" id="{0A467AFD-7E86-4C31-166E-995ED66B9CF0}"/>
              </a:ext>
            </a:extLst>
          </p:cNvPr>
          <p:cNvPicPr>
            <a:picLocks noChangeAspect="1"/>
          </p:cNvPicPr>
          <p:nvPr/>
        </p:nvPicPr>
        <p:blipFill>
          <a:blip r:embed="rId4"/>
          <a:stretch>
            <a:fillRect/>
          </a:stretch>
        </p:blipFill>
        <p:spPr>
          <a:xfrm>
            <a:off x="6735977" y="1234440"/>
            <a:ext cx="5169421" cy="5184648"/>
          </a:xfrm>
          <a:prstGeom prst="rect">
            <a:avLst/>
          </a:prstGeom>
        </p:spPr>
      </p:pic>
    </p:spTree>
    <p:extLst>
      <p:ext uri="{BB962C8B-B14F-4D97-AF65-F5344CB8AC3E}">
        <p14:creationId xmlns:p14="http://schemas.microsoft.com/office/powerpoint/2010/main" val="26256393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F7CB93-6958-95D3-2B9A-2F1E2D45CD78}"/>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CaixaDeTexto 1">
                <a:extLst>
                  <a:ext uri="{FF2B5EF4-FFF2-40B4-BE49-F238E27FC236}">
                    <a16:creationId xmlns:a16="http://schemas.microsoft.com/office/drawing/2014/main" id="{279C0467-CFFE-1E95-DC7F-44C85CB38DAD}"/>
                  </a:ext>
                </a:extLst>
              </p:cNvPr>
              <p:cNvSpPr txBox="1"/>
              <p:nvPr/>
            </p:nvSpPr>
            <p:spPr>
              <a:xfrm>
                <a:off x="330258" y="624231"/>
                <a:ext cx="5299577" cy="6024919"/>
              </a:xfrm>
              <a:prstGeom prst="rect">
                <a:avLst/>
              </a:prstGeom>
              <a:noFill/>
            </p:spPr>
            <p:txBody>
              <a:bodyPr wrap="square">
                <a:spAutoFit/>
              </a:bodyPr>
              <a:lstStyle/>
              <a:p>
                <a:pPr indent="228600" algn="just"/>
                <a:r>
                  <a:rPr lang="pt-BR" sz="2200" kern="1200" dirty="0">
                    <a:solidFill>
                      <a:srgbClr val="000000"/>
                    </a:solidFill>
                    <a:effectLst/>
                    <a:latin typeface="Arial Narrow" panose="020B0606020202030204" pitchFamily="34" charset="0"/>
                    <a:ea typeface="Calibri" panose="020F0502020204030204" pitchFamily="34" charset="0"/>
                  </a:rPr>
                  <a:t>Em seguida, vamos considerar a fórmula</a:t>
                </a:r>
              </a:p>
              <a:p>
                <a:pPr indent="228600" algn="just"/>
                <a:endParaRPr lang="pt-BR" sz="1000" dirty="0">
                  <a:effectLst/>
                  <a:latin typeface="Calibri" panose="020F0502020204030204" pitchFamily="34" charset="0"/>
                  <a:ea typeface="Calibri" panose="020F0502020204030204" pitchFamily="34" charset="0"/>
                </a:endParaRPr>
              </a:p>
              <a:p>
                <a:pPr/>
                <a14:m>
                  <m:oMathPara xmlns:m="http://schemas.openxmlformats.org/officeDocument/2006/math">
                    <m:oMathParaPr>
                      <m:jc m:val="centerGroup"/>
                    </m:oMathParaPr>
                    <m:oMath xmlns:m="http://schemas.openxmlformats.org/officeDocument/2006/math">
                      <m:sSub>
                        <m:sSubPr>
                          <m:ctrlPr>
                            <a:rPr lang="pt-BR" sz="3000" b="1" i="1" kern="12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pt-BR" sz="3000" b="1" i="1" kern="12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𝐅</m:t>
                          </m:r>
                        </m:e>
                        <m:sub>
                          <m:r>
                            <a:rPr lang="pt-BR" sz="3000" b="1" i="1" kern="12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𝐦</m:t>
                          </m:r>
                        </m:sub>
                      </m:sSub>
                      <m:r>
                        <a:rPr lang="pt-BR" sz="3000" b="1" kern="12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f>
                        <m:fPr>
                          <m:ctrlPr>
                            <a:rPr lang="pt-BR" sz="3000" b="1" i="1" kern="12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fPr>
                        <m:num>
                          <m:sSub>
                            <m:sSubPr>
                              <m:ctrlPr>
                                <a:rPr lang="pt-BR" sz="3000" b="1" i="1" kern="12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3000" b="1" i="1" kern="12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𝛍</m:t>
                              </m:r>
                            </m:e>
                            <m:sub>
                              <m:r>
                                <a:rPr lang="pt-BR" sz="3000" b="1" i="1" kern="12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𝟎</m:t>
                              </m:r>
                            </m:sub>
                          </m:sSub>
                          <m:r>
                            <a:rPr lang="pt-BR" sz="3000" b="1" kern="12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sSub>
                            <m:sSubPr>
                              <m:ctrlPr>
                                <a:rPr lang="pt-BR" sz="3000" b="1" i="1" kern="12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3000" b="1" i="1" kern="12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𝐢</m:t>
                              </m:r>
                            </m:e>
                            <m:sub>
                              <m:r>
                                <a:rPr lang="pt-BR" sz="3000" b="1" i="1" kern="12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𝟏</m:t>
                              </m:r>
                            </m:sub>
                          </m:sSub>
                          <m:r>
                            <a:rPr lang="pt-BR" sz="3000" b="1" kern="12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sSub>
                            <m:sSubPr>
                              <m:ctrlPr>
                                <a:rPr lang="pt-BR" sz="3000" b="1" i="1" kern="12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sSubPr>
                            <m:e>
                              <m:r>
                                <a:rPr lang="pt-BR" sz="3000" b="1" i="1" kern="12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𝐢</m:t>
                              </m:r>
                            </m:e>
                            <m:sub>
                              <m:r>
                                <a:rPr lang="pt-BR" sz="3000" b="1" i="1" kern="12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𝟐</m:t>
                              </m:r>
                            </m:sub>
                          </m:sSub>
                        </m:num>
                        <m:den>
                          <m:r>
                            <a:rPr lang="pt-BR" sz="3000" b="1" i="1" kern="12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𝟐</m:t>
                          </m:r>
                          <m:r>
                            <a:rPr lang="pt-BR" sz="3000" b="1" i="1" kern="12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𝛑</m:t>
                          </m:r>
                          <m:r>
                            <a:rPr lang="pt-BR" sz="3000" b="1" kern="12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r>
                            <a:rPr lang="pt-BR" sz="3000" b="1" i="1" kern="12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𝐫</m:t>
                          </m:r>
                        </m:den>
                      </m:f>
                      <m:r>
                        <a:rPr lang="pt-BR" sz="3000" b="1" kern="12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r>
                        <a:rPr lang="pt-BR" sz="3000" b="1" i="1" kern="12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𝐋</m:t>
                      </m:r>
                    </m:oMath>
                  </m:oMathPara>
                </a14:m>
                <a:endParaRPr lang="pt-BR" sz="3000" dirty="0">
                  <a:effectLst/>
                  <a:latin typeface="Calibri" panose="020F0502020204030204" pitchFamily="34" charset="0"/>
                  <a:ea typeface="Calibri" panose="020F0502020204030204" pitchFamily="34" charset="0"/>
                </a:endParaRPr>
              </a:p>
              <a:p>
                <a:r>
                  <a:rPr lang="pt-BR" sz="1000" kern="1200" dirty="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a:t> </a:t>
                </a:r>
                <a:endParaRPr lang="pt-BR" sz="1000" dirty="0">
                  <a:effectLst/>
                  <a:latin typeface="Calibri" panose="020F0502020204030204" pitchFamily="34" charset="0"/>
                  <a:ea typeface="Calibri" panose="020F0502020204030204" pitchFamily="34" charset="0"/>
                </a:endParaRPr>
              </a:p>
              <a:p>
                <a:pPr/>
                <a14:m>
                  <m:oMathPara xmlns:m="http://schemas.openxmlformats.org/officeDocument/2006/math">
                    <m:oMathParaPr>
                      <m:jc m:val="centerGroup"/>
                    </m:oMathParaPr>
                    <m:oMath xmlns:m="http://schemas.openxmlformats.org/officeDocument/2006/math">
                      <m:sSub>
                        <m:sSubPr>
                          <m:ctrlPr>
                            <a:rPr lang="pt-BR" sz="2200" i="1" kern="12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m:rPr>
                              <m:sty m:val="p"/>
                            </m:rPr>
                            <a:rPr lang="pt-BR" sz="2200" kern="12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F</m:t>
                          </m:r>
                        </m:e>
                        <m:sub>
                          <m:r>
                            <m:rPr>
                              <m:sty m:val="p"/>
                            </m:rPr>
                            <a:rPr lang="pt-BR" sz="2200" kern="12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m:t>
                          </m:r>
                        </m:sub>
                      </m:sSub>
                      <m:r>
                        <a:rPr lang="pt-BR" sz="2200" kern="12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f>
                        <m:fPr>
                          <m:ctrlPr>
                            <a:rPr lang="pt-BR" sz="2200" i="1" kern="12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200">
                              <a:effectLst/>
                              <a:latin typeface="Cambria Math" panose="02040503050406030204" pitchFamily="18" charset="0"/>
                              <a:ea typeface="Calibri" panose="020F0502020204030204" pitchFamily="34" charset="0"/>
                            </a:rPr>
                            <m:t>4</m:t>
                          </m:r>
                          <m:r>
                            <m:rPr>
                              <m:sty m:val="p"/>
                            </m:rPr>
                            <a:rPr lang="pt-BR" sz="2200">
                              <a:effectLst/>
                              <a:latin typeface="Cambria Math" panose="02040503050406030204" pitchFamily="18" charset="0"/>
                              <a:ea typeface="Calibri" panose="020F0502020204030204" pitchFamily="34" charset="0"/>
                            </a:rPr>
                            <m:t>π</m:t>
                          </m:r>
                          <m:r>
                            <a:rPr lang="pt-BR" sz="2200">
                              <a:effectLst/>
                              <a:latin typeface="Cambria Math" panose="02040503050406030204" pitchFamily="18" charset="0"/>
                              <a:ea typeface="Calibri" panose="020F0502020204030204" pitchFamily="34" charset="0"/>
                            </a:rPr>
                            <m:t>∙</m:t>
                          </m:r>
                          <m:sSup>
                            <m:sSupPr>
                              <m:ctrlPr>
                                <a:rPr lang="pt-BR" sz="2200" i="1">
                                  <a:effectLst/>
                                  <a:latin typeface="Cambria Math" panose="02040503050406030204" pitchFamily="18" charset="0"/>
                                  <a:ea typeface="Calibri" panose="020F0502020204030204" pitchFamily="34" charset="0"/>
                                </a:rPr>
                              </m:ctrlPr>
                            </m:sSupPr>
                            <m:e>
                              <m:r>
                                <a:rPr lang="pt-BR" sz="2200">
                                  <a:effectLst/>
                                  <a:latin typeface="Cambria Math" panose="02040503050406030204" pitchFamily="18" charset="0"/>
                                  <a:ea typeface="Calibri" panose="020F0502020204030204" pitchFamily="34" charset="0"/>
                                </a:rPr>
                                <m:t>10</m:t>
                              </m:r>
                            </m:e>
                            <m:sup>
                              <m:r>
                                <a:rPr lang="pt-BR" sz="2200" i="1">
                                  <a:effectLst/>
                                  <a:latin typeface="Cambria Math" panose="02040503050406030204" pitchFamily="18" charset="0"/>
                                  <a:ea typeface="Calibri" panose="020F0502020204030204" pitchFamily="34" charset="0"/>
                                </a:rPr>
                                <m:t>−</m:t>
                              </m:r>
                              <m:r>
                                <a:rPr lang="pt-BR" sz="2200">
                                  <a:effectLst/>
                                  <a:latin typeface="Cambria Math" panose="02040503050406030204" pitchFamily="18" charset="0"/>
                                  <a:ea typeface="Calibri" panose="020F0502020204030204" pitchFamily="34" charset="0"/>
                                </a:rPr>
                                <m:t>7</m:t>
                              </m:r>
                            </m:sup>
                          </m:sSup>
                          <m:r>
                            <a:rPr lang="pt-BR" sz="2200" kern="12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∙6∙10</m:t>
                          </m:r>
                        </m:num>
                        <m:den>
                          <m:r>
                            <a:rPr lang="pt-BR" sz="2200" kern="12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2</m:t>
                          </m:r>
                          <m:r>
                            <m:rPr>
                              <m:sty m:val="p"/>
                            </m:rPr>
                            <a:rPr lang="pt-BR" sz="2200" kern="12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π</m:t>
                          </m:r>
                          <m:r>
                            <a:rPr lang="pt-BR" sz="2200" kern="12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∙4∙</m:t>
                          </m:r>
                          <m:sSup>
                            <m:sSupPr>
                              <m:ctrlPr>
                                <a:rPr lang="pt-BR" sz="2200" i="1">
                                  <a:effectLst/>
                                  <a:latin typeface="Cambria Math" panose="02040503050406030204" pitchFamily="18" charset="0"/>
                                  <a:ea typeface="Calibri" panose="020F0502020204030204" pitchFamily="34" charset="0"/>
                                </a:rPr>
                              </m:ctrlPr>
                            </m:sSupPr>
                            <m:e>
                              <m:r>
                                <a:rPr lang="pt-BR" sz="2200">
                                  <a:effectLst/>
                                  <a:latin typeface="Cambria Math" panose="02040503050406030204" pitchFamily="18" charset="0"/>
                                  <a:ea typeface="Calibri" panose="020F0502020204030204" pitchFamily="34" charset="0"/>
                                </a:rPr>
                                <m:t>10</m:t>
                              </m:r>
                            </m:e>
                            <m:sup>
                              <m:r>
                                <a:rPr lang="pt-BR" sz="2200" i="1">
                                  <a:effectLst/>
                                  <a:latin typeface="Cambria Math" panose="02040503050406030204" pitchFamily="18" charset="0"/>
                                  <a:ea typeface="Calibri" panose="020F0502020204030204" pitchFamily="34" charset="0"/>
                                </a:rPr>
                                <m:t>−</m:t>
                              </m:r>
                              <m:r>
                                <a:rPr lang="pt-BR" sz="2200">
                                  <a:effectLst/>
                                  <a:latin typeface="Cambria Math" panose="02040503050406030204" pitchFamily="18" charset="0"/>
                                  <a:ea typeface="Calibri" panose="020F0502020204030204" pitchFamily="34" charset="0"/>
                                </a:rPr>
                                <m:t>2</m:t>
                              </m:r>
                            </m:sup>
                          </m:sSup>
                        </m:den>
                      </m:f>
                      <m:r>
                        <a:rPr lang="pt-BR" sz="2200" kern="12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∙8</m:t>
                      </m:r>
                    </m:oMath>
                  </m:oMathPara>
                </a14:m>
                <a:endParaRPr lang="pt-BR" sz="2200" dirty="0">
                  <a:effectLst/>
                  <a:latin typeface="Calibri" panose="020F0502020204030204" pitchFamily="34" charset="0"/>
                  <a:ea typeface="Calibri" panose="020F0502020204030204" pitchFamily="34" charset="0"/>
                </a:endParaRPr>
              </a:p>
              <a:p>
                <a:endParaRPr lang="pt-BR" sz="2200" dirty="0">
                  <a:effectLst/>
                  <a:latin typeface="Calibri" panose="020F0502020204030204" pitchFamily="34" charset="0"/>
                  <a:ea typeface="Calibri" panose="020F0502020204030204" pitchFamily="34" charset="0"/>
                </a:endParaRPr>
              </a:p>
              <a:p>
                <a:pPr/>
                <a14:m>
                  <m:oMathPara xmlns:m="http://schemas.openxmlformats.org/officeDocument/2006/math">
                    <m:oMathParaPr>
                      <m:jc m:val="centerGroup"/>
                    </m:oMathParaPr>
                    <m:oMath xmlns:m="http://schemas.openxmlformats.org/officeDocument/2006/math">
                      <m:sSub>
                        <m:sSubPr>
                          <m:ctrlPr>
                            <a:rPr lang="pt-BR" sz="2200" i="1" kern="12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m:rPr>
                              <m:sty m:val="p"/>
                            </m:rPr>
                            <a:rPr lang="pt-BR" sz="2200" kern="12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F</m:t>
                          </m:r>
                        </m:e>
                        <m:sub>
                          <m:r>
                            <m:rPr>
                              <m:sty m:val="p"/>
                            </m:rPr>
                            <a:rPr lang="pt-BR" sz="2200" kern="12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m:t>
                          </m:r>
                        </m:sub>
                      </m:sSub>
                      <m:r>
                        <a:rPr lang="pt-BR" sz="2200" kern="12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f>
                        <m:fPr>
                          <m:ctrlPr>
                            <a:rPr lang="pt-BR" sz="2200" i="1" kern="12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fPr>
                        <m:num>
                          <m:r>
                            <a:rPr lang="pt-BR" sz="2200">
                              <a:effectLst/>
                              <a:latin typeface="Cambria Math" panose="02040503050406030204" pitchFamily="18" charset="0"/>
                              <a:ea typeface="Calibri" panose="020F0502020204030204" pitchFamily="34" charset="0"/>
                            </a:rPr>
                            <m:t>4∙</m:t>
                          </m:r>
                          <m:sSup>
                            <m:sSupPr>
                              <m:ctrlPr>
                                <a:rPr lang="pt-BR" sz="2200" i="1">
                                  <a:effectLst/>
                                  <a:latin typeface="Cambria Math" panose="02040503050406030204" pitchFamily="18" charset="0"/>
                                  <a:ea typeface="Calibri" panose="020F0502020204030204" pitchFamily="34" charset="0"/>
                                </a:rPr>
                              </m:ctrlPr>
                            </m:sSupPr>
                            <m:e>
                              <m:r>
                                <a:rPr lang="pt-BR" sz="2200">
                                  <a:effectLst/>
                                  <a:latin typeface="Cambria Math" panose="02040503050406030204" pitchFamily="18" charset="0"/>
                                  <a:ea typeface="Calibri" panose="020F0502020204030204" pitchFamily="34" charset="0"/>
                                </a:rPr>
                                <m:t>10</m:t>
                              </m:r>
                            </m:e>
                            <m:sup>
                              <m:r>
                                <a:rPr lang="pt-BR" sz="2200" i="1">
                                  <a:effectLst/>
                                  <a:latin typeface="Cambria Math" panose="02040503050406030204" pitchFamily="18" charset="0"/>
                                  <a:ea typeface="Calibri" panose="020F0502020204030204" pitchFamily="34" charset="0"/>
                                </a:rPr>
                                <m:t>−</m:t>
                              </m:r>
                              <m:r>
                                <a:rPr lang="pt-BR" sz="2200">
                                  <a:effectLst/>
                                  <a:latin typeface="Cambria Math" panose="02040503050406030204" pitchFamily="18" charset="0"/>
                                  <a:ea typeface="Calibri" panose="020F0502020204030204" pitchFamily="34" charset="0"/>
                                </a:rPr>
                                <m:t>7+1</m:t>
                              </m:r>
                            </m:sup>
                          </m:sSup>
                          <m:r>
                            <a:rPr lang="pt-BR" sz="2200" kern="12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∙6</m:t>
                          </m:r>
                        </m:num>
                        <m:den>
                          <m:sSup>
                            <m:sSupPr>
                              <m:ctrlPr>
                                <a:rPr lang="pt-BR" sz="2200" i="1">
                                  <a:effectLst/>
                                  <a:latin typeface="Cambria Math" panose="02040503050406030204" pitchFamily="18" charset="0"/>
                                  <a:ea typeface="Calibri" panose="020F0502020204030204" pitchFamily="34" charset="0"/>
                                </a:rPr>
                              </m:ctrlPr>
                            </m:sSupPr>
                            <m:e>
                              <m:r>
                                <a:rPr lang="pt-BR" sz="2200">
                                  <a:effectLst/>
                                  <a:latin typeface="Cambria Math" panose="02040503050406030204" pitchFamily="18" charset="0"/>
                                  <a:ea typeface="Calibri" panose="020F0502020204030204" pitchFamily="34" charset="0"/>
                                </a:rPr>
                                <m:t>10</m:t>
                              </m:r>
                            </m:e>
                            <m:sup>
                              <m:r>
                                <a:rPr lang="pt-BR" sz="2200" i="1">
                                  <a:effectLst/>
                                  <a:latin typeface="Cambria Math" panose="02040503050406030204" pitchFamily="18" charset="0"/>
                                  <a:ea typeface="Calibri" panose="020F0502020204030204" pitchFamily="34" charset="0"/>
                                </a:rPr>
                                <m:t>−</m:t>
                              </m:r>
                              <m:r>
                                <a:rPr lang="pt-BR" sz="2200">
                                  <a:effectLst/>
                                  <a:latin typeface="Cambria Math" panose="02040503050406030204" pitchFamily="18" charset="0"/>
                                  <a:ea typeface="Calibri" panose="020F0502020204030204" pitchFamily="34" charset="0"/>
                                </a:rPr>
                                <m:t>2</m:t>
                              </m:r>
                            </m:sup>
                          </m:sSup>
                        </m:den>
                      </m:f>
                    </m:oMath>
                  </m:oMathPara>
                </a14:m>
                <a:endParaRPr lang="pt-BR" sz="2200" dirty="0">
                  <a:effectLst/>
                  <a:latin typeface="Calibri" panose="020F0502020204030204" pitchFamily="34" charset="0"/>
                  <a:ea typeface="Calibri" panose="020F0502020204030204" pitchFamily="34" charset="0"/>
                </a:endParaRPr>
              </a:p>
              <a:p>
                <a:endParaRPr lang="pt-BR" sz="2200" dirty="0">
                  <a:effectLst/>
                  <a:latin typeface="Calibri" panose="020F0502020204030204" pitchFamily="34" charset="0"/>
                  <a:ea typeface="Calibri" panose="020F0502020204030204" pitchFamily="34" charset="0"/>
                </a:endParaRPr>
              </a:p>
              <a:p>
                <a:pPr/>
                <a14:m>
                  <m:oMathPara xmlns:m="http://schemas.openxmlformats.org/officeDocument/2006/math">
                    <m:oMathParaPr>
                      <m:jc m:val="centerGroup"/>
                    </m:oMathParaPr>
                    <m:oMath xmlns:m="http://schemas.openxmlformats.org/officeDocument/2006/math">
                      <m:sSub>
                        <m:sSubPr>
                          <m:ctrlPr>
                            <a:rPr lang="pt-BR" sz="2200" i="1" kern="12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m:rPr>
                              <m:sty m:val="p"/>
                            </m:rPr>
                            <a:rPr lang="pt-BR" sz="2200" kern="12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F</m:t>
                          </m:r>
                        </m:e>
                        <m:sub>
                          <m:r>
                            <m:rPr>
                              <m:sty m:val="p"/>
                            </m:rPr>
                            <a:rPr lang="pt-BR" sz="2200" kern="12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m:t>
                          </m:r>
                        </m:sub>
                      </m:sSub>
                      <m:r>
                        <a:rPr lang="pt-BR" sz="2200" kern="12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r>
                        <a:rPr lang="pt-BR" sz="2200">
                          <a:effectLst/>
                          <a:latin typeface="Cambria Math" panose="02040503050406030204" pitchFamily="18" charset="0"/>
                          <a:ea typeface="Calibri" panose="020F0502020204030204" pitchFamily="34" charset="0"/>
                        </a:rPr>
                        <m:t>4∙</m:t>
                      </m:r>
                      <m:sSup>
                        <m:sSupPr>
                          <m:ctrlPr>
                            <a:rPr lang="pt-BR" sz="2200" i="1">
                              <a:effectLst/>
                              <a:latin typeface="Cambria Math" panose="02040503050406030204" pitchFamily="18" charset="0"/>
                              <a:ea typeface="Calibri" panose="020F0502020204030204" pitchFamily="34" charset="0"/>
                            </a:rPr>
                          </m:ctrlPr>
                        </m:sSupPr>
                        <m:e>
                          <m:r>
                            <a:rPr lang="pt-BR" sz="2200">
                              <a:effectLst/>
                              <a:latin typeface="Cambria Math" panose="02040503050406030204" pitchFamily="18" charset="0"/>
                              <a:ea typeface="Calibri" panose="020F0502020204030204" pitchFamily="34" charset="0"/>
                            </a:rPr>
                            <m:t>10</m:t>
                          </m:r>
                        </m:e>
                        <m:sup>
                          <m:r>
                            <a:rPr lang="pt-BR" sz="2200" i="1">
                              <a:effectLst/>
                              <a:latin typeface="Cambria Math" panose="02040503050406030204" pitchFamily="18" charset="0"/>
                              <a:ea typeface="Calibri" panose="020F0502020204030204" pitchFamily="34" charset="0"/>
                            </a:rPr>
                            <m:t>−</m:t>
                          </m:r>
                          <m:r>
                            <a:rPr lang="pt-BR" sz="2200">
                              <a:effectLst/>
                              <a:latin typeface="Cambria Math" panose="02040503050406030204" pitchFamily="18" charset="0"/>
                              <a:ea typeface="Calibri" panose="020F0502020204030204" pitchFamily="34" charset="0"/>
                            </a:rPr>
                            <m:t>7+1</m:t>
                          </m:r>
                          <m:r>
                            <a:rPr lang="pt-BR" sz="2200" i="1">
                              <a:effectLst/>
                              <a:latin typeface="Cambria Math" panose="02040503050406030204" pitchFamily="18" charset="0"/>
                              <a:ea typeface="Calibri" panose="020F0502020204030204" pitchFamily="34" charset="0"/>
                            </a:rPr>
                            <m:t>−</m:t>
                          </m:r>
                          <m:r>
                            <a:rPr lang="pt-BR" sz="2200">
                              <a:effectLst/>
                              <a:latin typeface="Cambria Math" panose="02040503050406030204" pitchFamily="18" charset="0"/>
                              <a:ea typeface="Calibri" panose="020F0502020204030204" pitchFamily="34" charset="0"/>
                            </a:rPr>
                            <m:t>(</m:t>
                          </m:r>
                          <m:r>
                            <a:rPr lang="pt-BR" sz="2200" i="1">
                              <a:effectLst/>
                              <a:latin typeface="Cambria Math" panose="02040503050406030204" pitchFamily="18" charset="0"/>
                              <a:ea typeface="Calibri" panose="020F0502020204030204" pitchFamily="34" charset="0"/>
                            </a:rPr>
                            <m:t>−</m:t>
                          </m:r>
                          <m:r>
                            <a:rPr lang="pt-BR" sz="2200">
                              <a:effectLst/>
                              <a:latin typeface="Cambria Math" panose="02040503050406030204" pitchFamily="18" charset="0"/>
                              <a:ea typeface="Calibri" panose="020F0502020204030204" pitchFamily="34" charset="0"/>
                            </a:rPr>
                            <m:t>2)</m:t>
                          </m:r>
                        </m:sup>
                      </m:sSup>
                      <m:r>
                        <a:rPr lang="pt-BR" sz="2200" kern="12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∙6</m:t>
                      </m:r>
                    </m:oMath>
                  </m:oMathPara>
                </a14:m>
                <a:endParaRPr lang="pt-BR" sz="2200" dirty="0">
                  <a:effectLst/>
                  <a:latin typeface="Calibri" panose="020F0502020204030204" pitchFamily="34" charset="0"/>
                  <a:ea typeface="Calibri" panose="020F0502020204030204" pitchFamily="34" charset="0"/>
                </a:endParaRPr>
              </a:p>
              <a:p>
                <a:endParaRPr lang="pt-BR" sz="2200" dirty="0">
                  <a:effectLst/>
                  <a:latin typeface="Calibri" panose="020F0502020204030204" pitchFamily="34" charset="0"/>
                  <a:ea typeface="Calibri" panose="020F0502020204030204" pitchFamily="34" charset="0"/>
                </a:endParaRPr>
              </a:p>
              <a:p>
                <a:pPr/>
                <a14:m>
                  <m:oMathPara xmlns:m="http://schemas.openxmlformats.org/officeDocument/2006/math">
                    <m:oMathParaPr>
                      <m:jc m:val="centerGroup"/>
                    </m:oMathParaPr>
                    <m:oMath xmlns:m="http://schemas.openxmlformats.org/officeDocument/2006/math">
                      <m:sSub>
                        <m:sSubPr>
                          <m:ctrlPr>
                            <a:rPr lang="pt-BR" sz="2200" i="1" kern="12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m:rPr>
                              <m:sty m:val="p"/>
                            </m:rPr>
                            <a:rPr lang="pt-BR" sz="2200" kern="12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F</m:t>
                          </m:r>
                        </m:e>
                        <m:sub>
                          <m:r>
                            <m:rPr>
                              <m:sty m:val="p"/>
                            </m:rPr>
                            <a:rPr lang="pt-BR" sz="2200" kern="12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m:t>
                          </m:r>
                        </m:sub>
                      </m:sSub>
                      <m:r>
                        <a:rPr lang="pt-BR" sz="2200" kern="12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r>
                        <a:rPr lang="pt-BR" sz="2200">
                          <a:effectLst/>
                          <a:latin typeface="Cambria Math" panose="02040503050406030204" pitchFamily="18" charset="0"/>
                          <a:ea typeface="Calibri" panose="020F0502020204030204" pitchFamily="34" charset="0"/>
                        </a:rPr>
                        <m:t>24∙</m:t>
                      </m:r>
                      <m:sSup>
                        <m:sSupPr>
                          <m:ctrlPr>
                            <a:rPr lang="pt-BR" sz="2200" i="1">
                              <a:effectLst/>
                              <a:latin typeface="Cambria Math" panose="02040503050406030204" pitchFamily="18" charset="0"/>
                              <a:ea typeface="Calibri" panose="020F0502020204030204" pitchFamily="34" charset="0"/>
                            </a:rPr>
                          </m:ctrlPr>
                        </m:sSupPr>
                        <m:e>
                          <m:r>
                            <a:rPr lang="pt-BR" sz="2200">
                              <a:effectLst/>
                              <a:latin typeface="Cambria Math" panose="02040503050406030204" pitchFamily="18" charset="0"/>
                              <a:ea typeface="Calibri" panose="020F0502020204030204" pitchFamily="34" charset="0"/>
                            </a:rPr>
                            <m:t>10</m:t>
                          </m:r>
                        </m:e>
                        <m:sup>
                          <m:r>
                            <a:rPr lang="pt-BR" sz="2200" i="1">
                              <a:effectLst/>
                              <a:latin typeface="Cambria Math" panose="02040503050406030204" pitchFamily="18" charset="0"/>
                              <a:ea typeface="Calibri" panose="020F0502020204030204" pitchFamily="34" charset="0"/>
                            </a:rPr>
                            <m:t>−</m:t>
                          </m:r>
                          <m:r>
                            <a:rPr lang="pt-BR" sz="2200">
                              <a:effectLst/>
                              <a:latin typeface="Cambria Math" panose="02040503050406030204" pitchFamily="18" charset="0"/>
                              <a:ea typeface="Calibri" panose="020F0502020204030204" pitchFamily="34" charset="0"/>
                            </a:rPr>
                            <m:t>6+2</m:t>
                          </m:r>
                        </m:sup>
                      </m:sSup>
                    </m:oMath>
                  </m:oMathPara>
                </a14:m>
                <a:endParaRPr lang="pt-BR" sz="2200" dirty="0">
                  <a:effectLst/>
                  <a:latin typeface="Calibri" panose="020F0502020204030204" pitchFamily="34" charset="0"/>
                  <a:ea typeface="Calibri" panose="020F0502020204030204" pitchFamily="34" charset="0"/>
                </a:endParaRPr>
              </a:p>
              <a:p>
                <a:endParaRPr lang="pt-BR" sz="2200" dirty="0">
                  <a:effectLst/>
                  <a:latin typeface="Calibri" panose="020F0502020204030204" pitchFamily="34" charset="0"/>
                  <a:ea typeface="Calibri" panose="020F0502020204030204" pitchFamily="34" charset="0"/>
                </a:endParaRPr>
              </a:p>
              <a:p>
                <a:pPr/>
                <a14:m>
                  <m:oMathPara xmlns:m="http://schemas.openxmlformats.org/officeDocument/2006/math">
                    <m:oMathParaPr>
                      <m:jc m:val="centerGroup"/>
                    </m:oMathParaPr>
                    <m:oMath xmlns:m="http://schemas.openxmlformats.org/officeDocument/2006/math">
                      <m:sSub>
                        <m:sSubPr>
                          <m:ctrlPr>
                            <a:rPr lang="pt-BR" sz="2200" i="1" kern="12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m:rPr>
                              <m:sty m:val="p"/>
                            </m:rPr>
                            <a:rPr lang="pt-BR" sz="2200" kern="12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F</m:t>
                          </m:r>
                        </m:e>
                        <m:sub>
                          <m:r>
                            <m:rPr>
                              <m:sty m:val="p"/>
                            </m:rPr>
                            <a:rPr lang="pt-BR" sz="2200" kern="12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m:t>
                          </m:r>
                        </m:sub>
                      </m:sSub>
                      <m:r>
                        <a:rPr lang="pt-BR" sz="2200" kern="12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r>
                        <a:rPr lang="pt-BR" sz="2200">
                          <a:effectLst/>
                          <a:latin typeface="Cambria Math" panose="02040503050406030204" pitchFamily="18" charset="0"/>
                          <a:ea typeface="Calibri" panose="020F0502020204030204" pitchFamily="34" charset="0"/>
                        </a:rPr>
                        <m:t>24∙</m:t>
                      </m:r>
                      <m:sSup>
                        <m:sSupPr>
                          <m:ctrlPr>
                            <a:rPr lang="pt-BR" sz="2200" i="1">
                              <a:effectLst/>
                              <a:latin typeface="Cambria Math" panose="02040503050406030204" pitchFamily="18" charset="0"/>
                              <a:ea typeface="Calibri" panose="020F0502020204030204" pitchFamily="34" charset="0"/>
                            </a:rPr>
                          </m:ctrlPr>
                        </m:sSupPr>
                        <m:e>
                          <m:r>
                            <a:rPr lang="pt-BR" sz="2200">
                              <a:effectLst/>
                              <a:latin typeface="Cambria Math" panose="02040503050406030204" pitchFamily="18" charset="0"/>
                              <a:ea typeface="Calibri" panose="020F0502020204030204" pitchFamily="34" charset="0"/>
                            </a:rPr>
                            <m:t>10</m:t>
                          </m:r>
                        </m:e>
                        <m:sup>
                          <m:r>
                            <a:rPr lang="pt-BR" sz="2200" i="1">
                              <a:effectLst/>
                              <a:latin typeface="Cambria Math" panose="02040503050406030204" pitchFamily="18" charset="0"/>
                              <a:ea typeface="Calibri" panose="020F0502020204030204" pitchFamily="34" charset="0"/>
                            </a:rPr>
                            <m:t>−</m:t>
                          </m:r>
                          <m:r>
                            <a:rPr lang="pt-BR" sz="2200">
                              <a:effectLst/>
                              <a:latin typeface="Cambria Math" panose="02040503050406030204" pitchFamily="18" charset="0"/>
                              <a:ea typeface="Calibri" panose="020F0502020204030204" pitchFamily="34" charset="0"/>
                            </a:rPr>
                            <m:t>4</m:t>
                          </m:r>
                        </m:sup>
                      </m:sSup>
                    </m:oMath>
                  </m:oMathPara>
                </a14:m>
                <a:endParaRPr lang="pt-BR" sz="2200" dirty="0">
                  <a:effectLst/>
                  <a:latin typeface="Calibri" panose="020F0502020204030204" pitchFamily="34" charset="0"/>
                  <a:ea typeface="Calibri" panose="020F0502020204030204" pitchFamily="34" charset="0"/>
                </a:endParaRPr>
              </a:p>
              <a:p>
                <a:endParaRPr lang="pt-BR" sz="2200" dirty="0">
                  <a:effectLst/>
                  <a:latin typeface="Calibri" panose="020F0502020204030204" pitchFamily="34" charset="0"/>
                  <a:ea typeface="Calibri" panose="020F0502020204030204" pitchFamily="34" charset="0"/>
                </a:endParaRPr>
              </a:p>
              <a:p>
                <a:pPr/>
                <a14:m>
                  <m:oMathPara xmlns:m="http://schemas.openxmlformats.org/officeDocument/2006/math">
                    <m:oMathParaPr>
                      <m:jc m:val="centerGroup"/>
                    </m:oMathParaPr>
                    <m:oMath xmlns:m="http://schemas.openxmlformats.org/officeDocument/2006/math">
                      <m:sSub>
                        <m:sSubPr>
                          <m:ctrlPr>
                            <a:rPr lang="pt-BR" sz="2200" i="1" kern="1200">
                              <a:solidFill>
                                <a:srgbClr val="000000"/>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m:rPr>
                              <m:sty m:val="p"/>
                            </m:rPr>
                            <a:rPr lang="pt-BR" sz="2200" kern="12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F</m:t>
                          </m:r>
                        </m:e>
                        <m:sub>
                          <m:r>
                            <m:rPr>
                              <m:sty m:val="p"/>
                            </m:rPr>
                            <a:rPr lang="pt-BR" sz="2200" kern="12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m:t>
                          </m:r>
                        </m:sub>
                      </m:sSub>
                      <m:r>
                        <a:rPr lang="pt-BR" sz="2200" kern="1200">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r>
                        <a:rPr lang="pt-BR" sz="2200">
                          <a:effectLst/>
                          <a:latin typeface="Cambria Math" panose="02040503050406030204" pitchFamily="18" charset="0"/>
                          <a:ea typeface="Calibri" panose="020F0502020204030204" pitchFamily="34" charset="0"/>
                        </a:rPr>
                        <m:t>2,4∙</m:t>
                      </m:r>
                      <m:sSup>
                        <m:sSupPr>
                          <m:ctrlPr>
                            <a:rPr lang="pt-BR" sz="2200" i="1">
                              <a:effectLst/>
                              <a:latin typeface="Cambria Math" panose="02040503050406030204" pitchFamily="18" charset="0"/>
                              <a:ea typeface="Calibri" panose="020F0502020204030204" pitchFamily="34" charset="0"/>
                            </a:rPr>
                          </m:ctrlPr>
                        </m:sSupPr>
                        <m:e>
                          <m:r>
                            <a:rPr lang="pt-BR" sz="2200">
                              <a:effectLst/>
                              <a:latin typeface="Cambria Math" panose="02040503050406030204" pitchFamily="18" charset="0"/>
                              <a:ea typeface="Calibri" panose="020F0502020204030204" pitchFamily="34" charset="0"/>
                            </a:rPr>
                            <m:t>10</m:t>
                          </m:r>
                        </m:e>
                        <m:sup>
                          <m:r>
                            <a:rPr lang="pt-BR" sz="2200" i="1">
                              <a:effectLst/>
                              <a:latin typeface="Cambria Math" panose="02040503050406030204" pitchFamily="18" charset="0"/>
                              <a:ea typeface="Calibri" panose="020F0502020204030204" pitchFamily="34" charset="0"/>
                            </a:rPr>
                            <m:t>−</m:t>
                          </m:r>
                          <m:r>
                            <a:rPr lang="pt-BR" sz="2200">
                              <a:effectLst/>
                              <a:latin typeface="Cambria Math" panose="02040503050406030204" pitchFamily="18" charset="0"/>
                              <a:ea typeface="Calibri" panose="020F0502020204030204" pitchFamily="34" charset="0"/>
                            </a:rPr>
                            <m:t>3</m:t>
                          </m:r>
                        </m:sup>
                      </m:sSup>
                      <m:r>
                        <a:rPr lang="pt-BR" sz="2200">
                          <a:effectLst/>
                          <a:latin typeface="Cambria Math" panose="02040503050406030204" pitchFamily="18" charset="0"/>
                          <a:ea typeface="Calibri" panose="020F0502020204030204" pitchFamily="34" charset="0"/>
                        </a:rPr>
                        <m:t> </m:t>
                      </m:r>
                      <m:r>
                        <m:rPr>
                          <m:sty m:val="p"/>
                        </m:rPr>
                        <a:rPr lang="pt-BR" sz="2200">
                          <a:effectLst/>
                          <a:latin typeface="Cambria Math" panose="02040503050406030204" pitchFamily="18" charset="0"/>
                          <a:ea typeface="Calibri" panose="020F0502020204030204" pitchFamily="34" charset="0"/>
                        </a:rPr>
                        <m:t>N</m:t>
                      </m:r>
                    </m:oMath>
                  </m:oMathPara>
                </a14:m>
                <a:endParaRPr lang="pt-BR" sz="2200" dirty="0">
                  <a:effectLst/>
                  <a:latin typeface="Calibri" panose="020F0502020204030204" pitchFamily="34" charset="0"/>
                  <a:ea typeface="Calibri" panose="020F0502020204030204" pitchFamily="34" charset="0"/>
                </a:endParaRPr>
              </a:p>
            </p:txBody>
          </p:sp>
        </mc:Choice>
        <mc:Fallback xmlns="">
          <p:sp>
            <p:nvSpPr>
              <p:cNvPr id="2" name="CaixaDeTexto 1">
                <a:extLst>
                  <a:ext uri="{FF2B5EF4-FFF2-40B4-BE49-F238E27FC236}">
                    <a16:creationId xmlns:a16="http://schemas.microsoft.com/office/drawing/2014/main" id="{279C0467-CFFE-1E95-DC7F-44C85CB38DAD}"/>
                  </a:ext>
                </a:extLst>
              </p:cNvPr>
              <p:cNvSpPr txBox="1">
                <a:spLocks noRot="1" noChangeAspect="1" noMove="1" noResize="1" noEditPoints="1" noAdjustHandles="1" noChangeArrowheads="1" noChangeShapeType="1" noTextEdit="1"/>
              </p:cNvSpPr>
              <p:nvPr/>
            </p:nvSpPr>
            <p:spPr>
              <a:xfrm>
                <a:off x="330258" y="624231"/>
                <a:ext cx="5299577" cy="6024919"/>
              </a:xfrm>
              <a:prstGeom prst="rect">
                <a:avLst/>
              </a:prstGeom>
              <a:blipFill>
                <a:blip r:embed="rId2"/>
                <a:stretch>
                  <a:fillRect t="-506"/>
                </a:stretch>
              </a:blipFill>
            </p:spPr>
            <p:txBody>
              <a:bodyPr/>
              <a:lstStyle/>
              <a:p>
                <a:r>
                  <a:rPr lang="pt-BR">
                    <a:noFill/>
                  </a:rPr>
                  <a:t> </a:t>
                </a:r>
              </a:p>
            </p:txBody>
          </p:sp>
        </mc:Fallback>
      </mc:AlternateContent>
      <p:sp>
        <p:nvSpPr>
          <p:cNvPr id="4" name="CaixaDeTexto 3">
            <a:extLst>
              <a:ext uri="{FF2B5EF4-FFF2-40B4-BE49-F238E27FC236}">
                <a16:creationId xmlns:a16="http://schemas.microsoft.com/office/drawing/2014/main" id="{8A190923-0ACD-C6EE-E2B2-516AF4CBD4AC}"/>
              </a:ext>
            </a:extLst>
          </p:cNvPr>
          <p:cNvSpPr txBox="1"/>
          <p:nvPr/>
        </p:nvSpPr>
        <p:spPr>
          <a:xfrm>
            <a:off x="6311153" y="624231"/>
            <a:ext cx="5649201" cy="1446550"/>
          </a:xfrm>
          <a:prstGeom prst="rect">
            <a:avLst/>
          </a:prstGeom>
          <a:noFill/>
        </p:spPr>
        <p:txBody>
          <a:bodyPr wrap="square">
            <a:spAutoFit/>
          </a:bodyPr>
          <a:lstStyle/>
          <a:p>
            <a:pPr indent="228600" algn="just"/>
            <a:r>
              <a:rPr lang="pt-BR" sz="2200" dirty="0">
                <a:effectLst/>
                <a:latin typeface="Arial Narrow" panose="020B0606020202030204" pitchFamily="34" charset="0"/>
                <a:ea typeface="Calibri" panose="020F0502020204030204" pitchFamily="34" charset="0"/>
              </a:rPr>
              <a:t>Não custa saber que, essa força é diretamente proporcional ao produto das correntes elétricas e inversamente proporcional à distância que separa os fios condutores.</a:t>
            </a:r>
            <a:endParaRPr lang="pt-BR" sz="2200" dirty="0">
              <a:effectLst/>
              <a:latin typeface="Calibri" panose="020F0502020204030204" pitchFamily="34" charset="0"/>
              <a:ea typeface="Calibri" panose="020F0502020204030204" pitchFamily="34" charset="0"/>
            </a:endParaRPr>
          </a:p>
        </p:txBody>
      </p:sp>
      <p:sp>
        <p:nvSpPr>
          <p:cNvPr id="6" name="CaixaDeTexto 5">
            <a:extLst>
              <a:ext uri="{FF2B5EF4-FFF2-40B4-BE49-F238E27FC236}">
                <a16:creationId xmlns:a16="http://schemas.microsoft.com/office/drawing/2014/main" id="{942088CE-20AC-5AB1-475D-EE7B29AD126D}"/>
              </a:ext>
            </a:extLst>
          </p:cNvPr>
          <p:cNvSpPr txBox="1"/>
          <p:nvPr/>
        </p:nvSpPr>
        <p:spPr>
          <a:xfrm>
            <a:off x="6311153" y="2381508"/>
            <a:ext cx="5649201" cy="3477875"/>
          </a:xfrm>
          <a:prstGeom prst="rect">
            <a:avLst/>
          </a:prstGeom>
          <a:noFill/>
        </p:spPr>
        <p:txBody>
          <a:bodyPr wrap="square">
            <a:spAutoFit/>
          </a:bodyPr>
          <a:lstStyle/>
          <a:p>
            <a:pPr indent="228600" algn="just"/>
            <a:r>
              <a:rPr lang="pt-BR" sz="2200" dirty="0">
                <a:effectLst/>
                <a:latin typeface="Arial Narrow" panose="020B0606020202030204" pitchFamily="34" charset="0"/>
                <a:ea typeface="Calibri" panose="020F0502020204030204" pitchFamily="34" charset="0"/>
              </a:rPr>
              <a:t>A força magnética tem mil e uma utilidades no cotidiano dos seres humanos como:</a:t>
            </a:r>
          </a:p>
          <a:p>
            <a:pPr indent="228600" algn="just"/>
            <a:endParaRPr lang="pt-BR" sz="2200" dirty="0">
              <a:effectLst/>
              <a:latin typeface="Arial Narrow" panose="020B0606020202030204" pitchFamily="34" charset="0"/>
              <a:ea typeface="Calibri" panose="020F0502020204030204" pitchFamily="34" charset="0"/>
            </a:endParaRPr>
          </a:p>
          <a:p>
            <a:pPr marL="342900" lvl="0" indent="-342900" algn="just">
              <a:buFont typeface="Symbol" panose="05050102010706020507" pitchFamily="18" charset="2"/>
              <a:buChar char=""/>
            </a:pPr>
            <a:r>
              <a:rPr lang="pt-BR" sz="2200" dirty="0">
                <a:effectLst/>
                <a:latin typeface="Arial Narrow" panose="020B0606020202030204" pitchFamily="34" charset="0"/>
                <a:ea typeface="Calibri" panose="020F0502020204030204" pitchFamily="34" charset="0"/>
              </a:rPr>
              <a:t>Aceleradores de partículas;</a:t>
            </a:r>
          </a:p>
          <a:p>
            <a:pPr lvl="0" algn="just"/>
            <a:endParaRPr lang="pt-BR" sz="2200" dirty="0">
              <a:effectLst/>
              <a:latin typeface="Arial Narrow" panose="020B0606020202030204" pitchFamily="34" charset="0"/>
              <a:ea typeface="Calibri" panose="020F0502020204030204" pitchFamily="34" charset="0"/>
            </a:endParaRPr>
          </a:p>
          <a:p>
            <a:pPr marL="342900" lvl="0" indent="-342900" algn="just">
              <a:buFont typeface="Symbol" panose="05050102010706020507" pitchFamily="18" charset="2"/>
              <a:buChar char=""/>
            </a:pPr>
            <a:r>
              <a:rPr lang="pt-BR" sz="2200" dirty="0">
                <a:effectLst/>
                <a:latin typeface="Arial Narrow" panose="020B0606020202030204" pitchFamily="34" charset="0"/>
                <a:ea typeface="Calibri" panose="020F0502020204030204" pitchFamily="34" charset="0"/>
              </a:rPr>
              <a:t>Trens </a:t>
            </a:r>
            <a:r>
              <a:rPr lang="pt-BR" sz="2200" dirty="0" err="1">
                <a:effectLst/>
                <a:latin typeface="Arial Narrow" panose="020B0606020202030204" pitchFamily="34" charset="0"/>
                <a:ea typeface="Calibri" panose="020F0502020204030204" pitchFamily="34" charset="0"/>
              </a:rPr>
              <a:t>MagLev</a:t>
            </a:r>
            <a:r>
              <a:rPr lang="pt-BR" sz="2200" dirty="0">
                <a:effectLst/>
                <a:latin typeface="Arial Narrow" panose="020B0606020202030204" pitchFamily="34" charset="0"/>
                <a:ea typeface="Calibri" panose="020F0502020204030204" pitchFamily="34" charset="0"/>
              </a:rPr>
              <a:t> e de altíssima velocidade;</a:t>
            </a:r>
          </a:p>
          <a:p>
            <a:pPr lvl="0" algn="just"/>
            <a:endParaRPr lang="pt-BR" sz="2200" dirty="0">
              <a:effectLst/>
              <a:latin typeface="Arial Narrow" panose="020B0606020202030204" pitchFamily="34" charset="0"/>
              <a:ea typeface="Calibri" panose="020F0502020204030204" pitchFamily="34" charset="0"/>
            </a:endParaRPr>
          </a:p>
          <a:p>
            <a:pPr marL="342900" lvl="0" indent="-342900" algn="just">
              <a:buFont typeface="Symbol" panose="05050102010706020507" pitchFamily="18" charset="2"/>
              <a:buChar char=""/>
            </a:pPr>
            <a:r>
              <a:rPr lang="pt-BR" sz="2200" dirty="0">
                <a:effectLst/>
                <a:latin typeface="Arial Narrow" panose="020B0606020202030204" pitchFamily="34" charset="0"/>
                <a:ea typeface="Calibri" panose="020F0502020204030204" pitchFamily="34" charset="0"/>
              </a:rPr>
              <a:t>Alto falantes;</a:t>
            </a:r>
          </a:p>
          <a:p>
            <a:pPr lvl="0" algn="just"/>
            <a:endParaRPr lang="pt-BR" sz="2200" dirty="0">
              <a:effectLst/>
              <a:latin typeface="Arial Narrow" panose="020B0606020202030204" pitchFamily="34" charset="0"/>
              <a:ea typeface="Calibri" panose="020F0502020204030204" pitchFamily="34" charset="0"/>
            </a:endParaRPr>
          </a:p>
          <a:p>
            <a:pPr marL="342900" lvl="0" indent="-342900" algn="just">
              <a:buFont typeface="Symbol" panose="05050102010706020507" pitchFamily="18" charset="2"/>
              <a:buChar char=""/>
            </a:pPr>
            <a:r>
              <a:rPr lang="pt-BR" sz="2200" dirty="0">
                <a:effectLst/>
                <a:latin typeface="Arial Narrow" panose="020B0606020202030204" pitchFamily="34" charset="0"/>
                <a:ea typeface="Calibri" panose="020F0502020204030204" pitchFamily="34" charset="0"/>
              </a:rPr>
              <a:t>Motores elétricos etc.</a:t>
            </a:r>
          </a:p>
        </p:txBody>
      </p:sp>
    </p:spTree>
    <p:extLst>
      <p:ext uri="{BB962C8B-B14F-4D97-AF65-F5344CB8AC3E}">
        <p14:creationId xmlns:p14="http://schemas.microsoft.com/office/powerpoint/2010/main" val="319812743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0F49C2-C1C7-0FAD-0846-D6C36A8C84DE}"/>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32BB1564-D524-A94C-CB08-4B3A9B150DA7}"/>
              </a:ext>
            </a:extLst>
          </p:cNvPr>
          <p:cNvPicPr>
            <a:picLocks noChangeAspect="1"/>
          </p:cNvPicPr>
          <p:nvPr/>
        </p:nvPicPr>
        <p:blipFill>
          <a:blip r:embed="rId2"/>
          <a:stretch>
            <a:fillRect/>
          </a:stretch>
        </p:blipFill>
        <p:spPr>
          <a:xfrm>
            <a:off x="851177" y="621831"/>
            <a:ext cx="10489645" cy="6128591"/>
          </a:xfrm>
          <a:prstGeom prst="rect">
            <a:avLst/>
          </a:prstGeom>
        </p:spPr>
      </p:pic>
    </p:spTree>
    <p:extLst>
      <p:ext uri="{BB962C8B-B14F-4D97-AF65-F5344CB8AC3E}">
        <p14:creationId xmlns:p14="http://schemas.microsoft.com/office/powerpoint/2010/main" val="163478055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9205D8-E53F-D330-F260-40C02374AEFE}"/>
            </a:ext>
          </a:extLst>
        </p:cNvPr>
        <p:cNvGrpSpPr/>
        <p:nvPr/>
      </p:nvGrpSpPr>
      <p:grpSpPr>
        <a:xfrm>
          <a:off x="0" y="0"/>
          <a:ext cx="0" cy="0"/>
          <a:chOff x="0" y="0"/>
          <a:chExt cx="0" cy="0"/>
        </a:xfrm>
      </p:grpSpPr>
      <p:pic>
        <p:nvPicPr>
          <p:cNvPr id="2" name="Imagem 1" descr="Interface gráfica do usuário, Texto&#10;&#10;O conteúdo gerado por IA pode estar incorreto.">
            <a:extLst>
              <a:ext uri="{FF2B5EF4-FFF2-40B4-BE49-F238E27FC236}">
                <a16:creationId xmlns:a16="http://schemas.microsoft.com/office/drawing/2014/main" id="{1E8C9C91-1992-118D-5561-AF615B6004A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349683" y="627099"/>
            <a:ext cx="3333432" cy="630237"/>
          </a:xfrm>
          <a:prstGeom prst="rect">
            <a:avLst/>
          </a:prstGeom>
          <a:noFill/>
          <a:ln>
            <a:noFill/>
          </a:ln>
        </p:spPr>
      </p:pic>
      <p:sp>
        <p:nvSpPr>
          <p:cNvPr id="4" name="CaixaDeTexto 3">
            <a:extLst>
              <a:ext uri="{FF2B5EF4-FFF2-40B4-BE49-F238E27FC236}">
                <a16:creationId xmlns:a16="http://schemas.microsoft.com/office/drawing/2014/main" id="{C2AC047D-D6B4-B1FF-877A-BA0048927A82}"/>
              </a:ext>
            </a:extLst>
          </p:cNvPr>
          <p:cNvSpPr txBox="1"/>
          <p:nvPr/>
        </p:nvSpPr>
        <p:spPr>
          <a:xfrm>
            <a:off x="205740" y="1301714"/>
            <a:ext cx="5621318" cy="4832092"/>
          </a:xfrm>
          <a:prstGeom prst="rect">
            <a:avLst/>
          </a:prstGeom>
          <a:noFill/>
        </p:spPr>
        <p:txBody>
          <a:bodyPr wrap="square">
            <a:spAutoFit/>
          </a:bodyPr>
          <a:lstStyle/>
          <a:p>
            <a:pPr indent="228600" algn="just"/>
            <a:r>
              <a:rPr lang="pt-BR" sz="2200" dirty="0">
                <a:effectLst/>
                <a:latin typeface="Arial Narrow" panose="020B0606020202030204" pitchFamily="34" charset="0"/>
                <a:ea typeface="Calibri" panose="020F0502020204030204" pitchFamily="34" charset="0"/>
              </a:rPr>
              <a:t>Estudante, estás cansado? Não mesmo! Muito bom. </a:t>
            </a:r>
          </a:p>
          <a:p>
            <a:pPr indent="228600" algn="just"/>
            <a:endParaRPr lang="pt-BR" sz="2200" dirty="0">
              <a:latin typeface="Arial Narrow" panose="020B0606020202030204" pitchFamily="34" charset="0"/>
              <a:ea typeface="Calibri" panose="020F0502020204030204" pitchFamily="34" charset="0"/>
            </a:endParaRPr>
          </a:p>
          <a:p>
            <a:pPr indent="228600" algn="just"/>
            <a:r>
              <a:rPr lang="pt-BR" sz="2200" dirty="0">
                <a:effectLst/>
                <a:latin typeface="Arial Narrow" panose="020B0606020202030204" pitchFamily="34" charset="0"/>
                <a:ea typeface="Calibri" panose="020F0502020204030204" pitchFamily="34" charset="0"/>
              </a:rPr>
              <a:t>Então vamos responder algumas perguntas simples, mas com qualidade para reforçarmos nosso cérebro sobre tudo que temos aprendido até aqui sobre forças magnéticas. </a:t>
            </a:r>
          </a:p>
          <a:p>
            <a:pPr indent="228600" algn="just"/>
            <a:endParaRPr lang="pt-BR" sz="2200" dirty="0">
              <a:effectLst/>
              <a:latin typeface="Arial Narrow" panose="020B0606020202030204" pitchFamily="34" charset="0"/>
              <a:ea typeface="Calibri" panose="020F0502020204030204" pitchFamily="34" charset="0"/>
            </a:endParaRPr>
          </a:p>
          <a:p>
            <a:pPr indent="228600" algn="just"/>
            <a:r>
              <a:rPr lang="pt-BR" sz="2200" dirty="0">
                <a:effectLst/>
                <a:latin typeface="Arial Narrow" panose="020B0606020202030204" pitchFamily="34" charset="0"/>
                <a:ea typeface="Calibri" panose="020F0502020204030204" pitchFamily="34" charset="0"/>
              </a:rPr>
              <a:t>Tudo bem! Muito importante tentar resolver sem consultar o material e outras fontes. Tenhas toda a certeza do universo, que agindo assim, fortalecerá e muito a tua memória. </a:t>
            </a:r>
          </a:p>
          <a:p>
            <a:pPr indent="228600" algn="just"/>
            <a:endParaRPr lang="pt-BR" sz="2200" dirty="0">
              <a:effectLst/>
              <a:latin typeface="Arial Narrow" panose="020B0606020202030204" pitchFamily="34" charset="0"/>
              <a:ea typeface="Calibri" panose="020F0502020204030204" pitchFamily="34" charset="0"/>
            </a:endParaRPr>
          </a:p>
          <a:p>
            <a:pPr indent="228600" algn="just"/>
            <a:r>
              <a:rPr lang="pt-BR" sz="2200" dirty="0">
                <a:effectLst/>
                <a:latin typeface="Arial Narrow" panose="020B0606020202030204" pitchFamily="34" charset="0"/>
                <a:ea typeface="Calibri" panose="020F0502020204030204" pitchFamily="34" charset="0"/>
              </a:rPr>
              <a:t>Vamos praticar!</a:t>
            </a:r>
            <a:endParaRPr lang="pt-BR" sz="2200" dirty="0">
              <a:effectLst/>
              <a:latin typeface="Calibri" panose="020F0502020204030204" pitchFamily="34" charset="0"/>
              <a:ea typeface="Calibri" panose="020F0502020204030204" pitchFamily="34" charset="0"/>
            </a:endParaRPr>
          </a:p>
        </p:txBody>
      </p:sp>
      <p:sp>
        <p:nvSpPr>
          <p:cNvPr id="5" name="Retângulo: Cantos Arredondados 4">
            <a:extLst>
              <a:ext uri="{FF2B5EF4-FFF2-40B4-BE49-F238E27FC236}">
                <a16:creationId xmlns:a16="http://schemas.microsoft.com/office/drawing/2014/main" id="{DABC1A96-AA43-B90E-A6FD-B2797AD13AFE}"/>
              </a:ext>
            </a:extLst>
          </p:cNvPr>
          <p:cNvSpPr/>
          <p:nvPr/>
        </p:nvSpPr>
        <p:spPr>
          <a:xfrm>
            <a:off x="6212543" y="716080"/>
            <a:ext cx="5818094" cy="5885001"/>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pt-BR"/>
          </a:p>
        </p:txBody>
      </p:sp>
      <p:sp>
        <p:nvSpPr>
          <p:cNvPr id="6" name="Smiley 5">
            <a:extLst>
              <a:ext uri="{FF2B5EF4-FFF2-40B4-BE49-F238E27FC236}">
                <a16:creationId xmlns:a16="http://schemas.microsoft.com/office/drawing/2014/main" id="{CCDBFADD-C1E9-C0BF-CDF8-0D1198BE5F24}"/>
              </a:ext>
            </a:extLst>
          </p:cNvPr>
          <p:cNvSpPr/>
          <p:nvPr/>
        </p:nvSpPr>
        <p:spPr>
          <a:xfrm>
            <a:off x="6502493" y="942218"/>
            <a:ext cx="504825" cy="495300"/>
          </a:xfrm>
          <a:prstGeom prst="smileyFac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149232028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31F455-A5D8-928B-B9E5-68757F7144AC}"/>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25C3B6BD-9FA7-2E2D-BAA0-0B68BB93EF46}"/>
                  </a:ext>
                </a:extLst>
              </p:cNvPr>
              <p:cNvSpPr txBox="1"/>
              <p:nvPr/>
            </p:nvSpPr>
            <p:spPr>
              <a:xfrm>
                <a:off x="224117" y="765875"/>
                <a:ext cx="5629836" cy="3253839"/>
              </a:xfrm>
              <a:prstGeom prst="rect">
                <a:avLst/>
              </a:prstGeom>
              <a:noFill/>
            </p:spPr>
            <p:txBody>
              <a:bodyPr wrap="square">
                <a:spAutoFit/>
              </a:bodyPr>
              <a:lstStyle/>
              <a:p>
                <a:pPr indent="228600" algn="just"/>
                <a:r>
                  <a:rPr lang="pt-BR" sz="2200" b="1" dirty="0">
                    <a:solidFill>
                      <a:srgbClr val="000000"/>
                    </a:solidFill>
                    <a:effectLst/>
                    <a:latin typeface="Arial Narrow" panose="020B0606020202030204" pitchFamily="34" charset="0"/>
                    <a:ea typeface="Calibri" panose="020F0502020204030204" pitchFamily="34" charset="0"/>
                  </a:rPr>
                  <a:t>31. </a:t>
                </a:r>
                <a:r>
                  <a:rPr lang="pt-BR" sz="2200" dirty="0">
                    <a:solidFill>
                      <a:srgbClr val="000000"/>
                    </a:solidFill>
                    <a:effectLst/>
                    <a:latin typeface="Arial Narrow" panose="020B0606020202030204" pitchFamily="34" charset="0"/>
                    <a:ea typeface="Calibri" panose="020F0502020204030204" pitchFamily="34" charset="0"/>
                  </a:rPr>
                  <a:t>Uma partícula de massa </a:t>
                </a:r>
                <a14:m>
                  <m:oMath xmlns:m="http://schemas.openxmlformats.org/officeDocument/2006/math">
                    <m:r>
                      <m:rPr>
                        <m:sty m:val="p"/>
                      </m:rPr>
                      <a:rPr lang="pt-BR" sz="2200">
                        <a:solidFill>
                          <a:srgbClr val="000000"/>
                        </a:solidFill>
                        <a:effectLst/>
                        <a:latin typeface="Cambria Math" panose="02040503050406030204" pitchFamily="18" charset="0"/>
                        <a:ea typeface="Calibri" panose="020F0502020204030204" pitchFamily="34" charset="0"/>
                      </a:rPr>
                      <m:t>m</m:t>
                    </m:r>
                    <m:r>
                      <a:rPr lang="pt-BR" sz="2200">
                        <a:solidFill>
                          <a:srgbClr val="000000"/>
                        </a:solidFill>
                        <a:effectLst/>
                        <a:latin typeface="Cambria Math" panose="02040503050406030204" pitchFamily="18" charset="0"/>
                        <a:ea typeface="Calibri" panose="020F0502020204030204" pitchFamily="34" charset="0"/>
                      </a:rPr>
                      <m:t>=2∙</m:t>
                    </m:r>
                    <m:sSup>
                      <m:sSupPr>
                        <m:ctrlPr>
                          <a:rPr lang="pt-BR" sz="2200" i="1">
                            <a:effectLst/>
                            <a:latin typeface="Cambria Math" panose="02040503050406030204" pitchFamily="18" charset="0"/>
                            <a:ea typeface="Calibri" panose="020F0502020204030204" pitchFamily="34" charset="0"/>
                          </a:rPr>
                        </m:ctrlPr>
                      </m:sSupPr>
                      <m:e>
                        <m:r>
                          <a:rPr lang="pt-BR" sz="2200">
                            <a:solidFill>
                              <a:srgbClr val="000000"/>
                            </a:solidFill>
                            <a:effectLst/>
                            <a:latin typeface="Cambria Math" panose="02040503050406030204" pitchFamily="18" charset="0"/>
                            <a:ea typeface="Calibri" panose="020F0502020204030204" pitchFamily="34" charset="0"/>
                          </a:rPr>
                          <m:t>10</m:t>
                        </m:r>
                      </m:e>
                      <m:sup>
                        <m:r>
                          <a:rPr lang="pt-BR" sz="2200" i="1">
                            <a:solidFill>
                              <a:srgbClr val="000000"/>
                            </a:solidFill>
                            <a:effectLst/>
                            <a:latin typeface="Cambria Math" panose="02040503050406030204" pitchFamily="18" charset="0"/>
                            <a:ea typeface="Calibri" panose="020F0502020204030204" pitchFamily="34" charset="0"/>
                          </a:rPr>
                          <m:t>−</m:t>
                        </m:r>
                        <m:r>
                          <a:rPr lang="pt-BR" sz="2200">
                            <a:solidFill>
                              <a:srgbClr val="000000"/>
                            </a:solidFill>
                            <a:effectLst/>
                            <a:latin typeface="Cambria Math" panose="02040503050406030204" pitchFamily="18" charset="0"/>
                            <a:ea typeface="Calibri" panose="020F0502020204030204" pitchFamily="34" charset="0"/>
                          </a:rPr>
                          <m:t>8</m:t>
                        </m:r>
                      </m:sup>
                    </m:sSup>
                    <m:r>
                      <m:rPr>
                        <m:sty m:val="p"/>
                      </m:rPr>
                      <a:rPr lang="pt-BR" sz="2200">
                        <a:solidFill>
                          <a:srgbClr val="000000"/>
                        </a:solidFill>
                        <a:effectLst/>
                        <a:latin typeface="Cambria Math" panose="02040503050406030204" pitchFamily="18" charset="0"/>
                        <a:ea typeface="Calibri" panose="020F0502020204030204" pitchFamily="34" charset="0"/>
                      </a:rPr>
                      <m:t>kg</m:t>
                    </m:r>
                  </m:oMath>
                </a14:m>
                <a:r>
                  <a:rPr lang="pt-BR" sz="2200" dirty="0">
                    <a:solidFill>
                      <a:srgbClr val="000000"/>
                    </a:solidFill>
                    <a:effectLst/>
                    <a:latin typeface="Arial Narrow" panose="020B0606020202030204" pitchFamily="34" charset="0"/>
                    <a:ea typeface="Calibri" panose="020F0502020204030204" pitchFamily="34" charset="0"/>
                  </a:rPr>
                  <a:t>, eletricamente carregada é lançada perpendicularmente às linhas de força de um campo magnético, descrevendo uma trajetória circular e uniforme. </a:t>
                </a:r>
              </a:p>
              <a:p>
                <a:pPr indent="228600" algn="just"/>
                <a:r>
                  <a:rPr lang="pt-BR" sz="2200" dirty="0">
                    <a:solidFill>
                      <a:srgbClr val="000000"/>
                    </a:solidFill>
                    <a:effectLst/>
                    <a:latin typeface="Arial Narrow" panose="020B0606020202030204" pitchFamily="34" charset="0"/>
                    <a:ea typeface="Calibri" panose="020F0502020204030204" pitchFamily="34" charset="0"/>
                  </a:rPr>
                  <a:t>Sendo a sua velocidade </a:t>
                </a:r>
                <a14:m>
                  <m:oMath xmlns:m="http://schemas.openxmlformats.org/officeDocument/2006/math">
                    <m:r>
                      <a:rPr lang="pt-BR" sz="2200">
                        <a:solidFill>
                          <a:srgbClr val="000000"/>
                        </a:solidFill>
                        <a:effectLst/>
                        <a:latin typeface="Cambria Math" panose="02040503050406030204" pitchFamily="18" charset="0"/>
                        <a:ea typeface="Calibri" panose="020F0502020204030204" pitchFamily="34" charset="0"/>
                      </a:rPr>
                      <m:t>300</m:t>
                    </m:r>
                    <m:f>
                      <m:fPr>
                        <m:ctrlPr>
                          <a:rPr lang="pt-BR" sz="2200" i="1">
                            <a:effectLst/>
                            <a:latin typeface="Cambria Math" panose="02040503050406030204" pitchFamily="18" charset="0"/>
                            <a:ea typeface="Calibri" panose="020F0502020204030204" pitchFamily="34" charset="0"/>
                          </a:rPr>
                        </m:ctrlPr>
                      </m:fPr>
                      <m:num>
                        <m:r>
                          <m:rPr>
                            <m:sty m:val="p"/>
                          </m:rPr>
                          <a:rPr lang="pt-BR" sz="2200">
                            <a:solidFill>
                              <a:srgbClr val="000000"/>
                            </a:solidFill>
                            <a:effectLst/>
                            <a:latin typeface="Cambria Math" panose="02040503050406030204" pitchFamily="18" charset="0"/>
                            <a:ea typeface="Calibri" panose="020F0502020204030204" pitchFamily="34" charset="0"/>
                          </a:rPr>
                          <m:t>m</m:t>
                        </m:r>
                      </m:num>
                      <m:den>
                        <m:r>
                          <m:rPr>
                            <m:sty m:val="p"/>
                          </m:rPr>
                          <a:rPr lang="pt-BR" sz="2200">
                            <a:solidFill>
                              <a:srgbClr val="000000"/>
                            </a:solidFill>
                            <a:effectLst/>
                            <a:latin typeface="Cambria Math" panose="02040503050406030204" pitchFamily="18" charset="0"/>
                            <a:ea typeface="Calibri" panose="020F0502020204030204" pitchFamily="34" charset="0"/>
                          </a:rPr>
                          <m:t>s</m:t>
                        </m:r>
                      </m:den>
                    </m:f>
                  </m:oMath>
                </a14:m>
                <a:r>
                  <a:rPr lang="pt-BR" sz="2200" dirty="0">
                    <a:solidFill>
                      <a:srgbClr val="000000"/>
                    </a:solidFill>
                    <a:effectLst/>
                    <a:latin typeface="Arial Narrow" panose="020B0606020202030204" pitchFamily="34" charset="0"/>
                    <a:ea typeface="Calibri" panose="020F0502020204030204" pitchFamily="34" charset="0"/>
                  </a:rPr>
                  <a:t> e a intensidade do campo magnético 10²T, determine o raio de sua trajetória. </a:t>
                </a:r>
                <a:endParaRPr lang="pt-BR" sz="2200" dirty="0">
                  <a:effectLst/>
                  <a:latin typeface="Arial Narrow" panose="020B0606020202030204" pitchFamily="34" charset="0"/>
                  <a:ea typeface="Calibri" panose="020F0502020204030204" pitchFamily="34" charset="0"/>
                </a:endParaRPr>
              </a:p>
              <a:p>
                <a:pPr indent="228600" algn="just"/>
                <a:r>
                  <a:rPr lang="pt-BR" sz="2200" dirty="0">
                    <a:solidFill>
                      <a:srgbClr val="000000"/>
                    </a:solidFill>
                    <a:effectLst/>
                    <a:latin typeface="Arial Narrow" panose="020B0606020202030204" pitchFamily="34" charset="0"/>
                    <a:ea typeface="Calibri" panose="020F0502020204030204" pitchFamily="34" charset="0"/>
                  </a:rPr>
                  <a:t>Dado a carga elétrica </a:t>
                </a:r>
                <a14:m>
                  <m:oMath xmlns:m="http://schemas.openxmlformats.org/officeDocument/2006/math">
                    <m:r>
                      <m:rPr>
                        <m:sty m:val="p"/>
                      </m:rPr>
                      <a:rPr lang="pt-BR" sz="2200">
                        <a:solidFill>
                          <a:srgbClr val="000000"/>
                        </a:solidFill>
                        <a:effectLst/>
                        <a:latin typeface="Cambria Math" panose="02040503050406030204" pitchFamily="18" charset="0"/>
                        <a:ea typeface="Calibri" panose="020F0502020204030204" pitchFamily="34" charset="0"/>
                      </a:rPr>
                      <m:t>q</m:t>
                    </m:r>
                    <m:r>
                      <a:rPr lang="pt-BR" sz="2200">
                        <a:solidFill>
                          <a:srgbClr val="000000"/>
                        </a:solidFill>
                        <a:effectLst/>
                        <a:latin typeface="Cambria Math" panose="02040503050406030204" pitchFamily="18" charset="0"/>
                        <a:ea typeface="Calibri" panose="020F0502020204030204" pitchFamily="34" charset="0"/>
                      </a:rPr>
                      <m:t>=3∙</m:t>
                    </m:r>
                    <m:sSup>
                      <m:sSupPr>
                        <m:ctrlPr>
                          <a:rPr lang="pt-BR" sz="2200" i="1">
                            <a:effectLst/>
                            <a:latin typeface="Cambria Math" panose="02040503050406030204" pitchFamily="18" charset="0"/>
                            <a:ea typeface="Calibri" panose="020F0502020204030204" pitchFamily="34" charset="0"/>
                          </a:rPr>
                        </m:ctrlPr>
                      </m:sSupPr>
                      <m:e>
                        <m:r>
                          <a:rPr lang="pt-BR" sz="2200">
                            <a:solidFill>
                              <a:srgbClr val="000000"/>
                            </a:solidFill>
                            <a:effectLst/>
                            <a:latin typeface="Cambria Math" panose="02040503050406030204" pitchFamily="18" charset="0"/>
                            <a:ea typeface="Calibri" panose="020F0502020204030204" pitchFamily="34" charset="0"/>
                          </a:rPr>
                          <m:t>10</m:t>
                        </m:r>
                      </m:e>
                      <m:sup>
                        <m:r>
                          <a:rPr lang="pt-BR" sz="2200" i="1">
                            <a:solidFill>
                              <a:srgbClr val="000000"/>
                            </a:solidFill>
                            <a:effectLst/>
                            <a:latin typeface="Cambria Math" panose="02040503050406030204" pitchFamily="18" charset="0"/>
                            <a:ea typeface="Calibri" panose="020F0502020204030204" pitchFamily="34" charset="0"/>
                          </a:rPr>
                          <m:t>−</m:t>
                        </m:r>
                        <m:r>
                          <a:rPr lang="pt-BR" sz="2200">
                            <a:solidFill>
                              <a:srgbClr val="000000"/>
                            </a:solidFill>
                            <a:effectLst/>
                            <a:latin typeface="Cambria Math" panose="02040503050406030204" pitchFamily="18" charset="0"/>
                            <a:ea typeface="Calibri" panose="020F0502020204030204" pitchFamily="34" charset="0"/>
                          </a:rPr>
                          <m:t>6</m:t>
                        </m:r>
                      </m:sup>
                    </m:sSup>
                    <m:r>
                      <m:rPr>
                        <m:sty m:val="p"/>
                      </m:rPr>
                      <a:rPr lang="pt-BR" sz="2200">
                        <a:solidFill>
                          <a:srgbClr val="000000"/>
                        </a:solidFill>
                        <a:effectLst/>
                        <a:latin typeface="Cambria Math" panose="02040503050406030204" pitchFamily="18" charset="0"/>
                        <a:ea typeface="Calibri" panose="020F0502020204030204" pitchFamily="34" charset="0"/>
                      </a:rPr>
                      <m:t>C</m:t>
                    </m:r>
                  </m:oMath>
                </a14:m>
                <a:r>
                  <a:rPr lang="pt-BR" sz="2200" dirty="0">
                    <a:solidFill>
                      <a:srgbClr val="000000"/>
                    </a:solidFill>
                    <a:effectLst/>
                    <a:latin typeface="Arial Narrow" panose="020B0606020202030204" pitchFamily="34" charset="0"/>
                    <a:ea typeface="Calibri" panose="020F0502020204030204" pitchFamily="34" charset="0"/>
                  </a:rPr>
                  <a:t>.</a:t>
                </a:r>
                <a:endParaRPr lang="pt-BR" sz="2200" dirty="0">
                  <a:effectLst/>
                  <a:latin typeface="Arial Narrow" panose="020B0606020202030204" pitchFamily="34" charset="0"/>
                  <a:ea typeface="Calibri" panose="020F0502020204030204" pitchFamily="34" charset="0"/>
                </a:endParaRPr>
              </a:p>
            </p:txBody>
          </p:sp>
        </mc:Choice>
        <mc:Fallback xmlns="">
          <p:sp>
            <p:nvSpPr>
              <p:cNvPr id="3" name="CaixaDeTexto 2">
                <a:extLst>
                  <a:ext uri="{FF2B5EF4-FFF2-40B4-BE49-F238E27FC236}">
                    <a16:creationId xmlns:a16="http://schemas.microsoft.com/office/drawing/2014/main" id="{25C3B6BD-9FA7-2E2D-BAA0-0B68BB93EF46}"/>
                  </a:ext>
                </a:extLst>
              </p:cNvPr>
              <p:cNvSpPr txBox="1">
                <a:spLocks noRot="1" noChangeAspect="1" noMove="1" noResize="1" noEditPoints="1" noAdjustHandles="1" noChangeArrowheads="1" noChangeShapeType="1" noTextEdit="1"/>
              </p:cNvSpPr>
              <p:nvPr/>
            </p:nvSpPr>
            <p:spPr>
              <a:xfrm>
                <a:off x="224117" y="765875"/>
                <a:ext cx="5629836" cy="3253839"/>
              </a:xfrm>
              <a:prstGeom prst="rect">
                <a:avLst/>
              </a:prstGeom>
              <a:blipFill>
                <a:blip r:embed="rId2"/>
                <a:stretch>
                  <a:fillRect l="-1408" t="-1313" r="-1408" b="-3002"/>
                </a:stretch>
              </a:blipFill>
            </p:spPr>
            <p:txBody>
              <a:bodyPr/>
              <a:lstStyle/>
              <a:p>
                <a:r>
                  <a:rPr lang="pt-BR">
                    <a:noFill/>
                  </a:rPr>
                  <a:t> </a:t>
                </a:r>
              </a:p>
            </p:txBody>
          </p:sp>
        </mc:Fallback>
      </mc:AlternateContent>
      <p:pic>
        <p:nvPicPr>
          <p:cNvPr id="6" name="Imagem 5">
            <a:extLst>
              <a:ext uri="{FF2B5EF4-FFF2-40B4-BE49-F238E27FC236}">
                <a16:creationId xmlns:a16="http://schemas.microsoft.com/office/drawing/2014/main" id="{BD7C1E86-B995-AA48-9F03-95BA13252CCD}"/>
              </a:ext>
            </a:extLst>
          </p:cNvPr>
          <p:cNvPicPr>
            <a:picLocks noChangeAspect="1"/>
          </p:cNvPicPr>
          <p:nvPr/>
        </p:nvPicPr>
        <p:blipFill>
          <a:blip r:embed="rId3"/>
          <a:stretch>
            <a:fillRect/>
          </a:stretch>
        </p:blipFill>
        <p:spPr>
          <a:xfrm>
            <a:off x="6202172" y="765875"/>
            <a:ext cx="5765711" cy="5853071"/>
          </a:xfrm>
          <a:prstGeom prst="rect">
            <a:avLst/>
          </a:prstGeom>
        </p:spPr>
      </p:pic>
    </p:spTree>
    <p:extLst>
      <p:ext uri="{BB962C8B-B14F-4D97-AF65-F5344CB8AC3E}">
        <p14:creationId xmlns:p14="http://schemas.microsoft.com/office/powerpoint/2010/main" val="2618369795"/>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E2E8D7-E790-5FC0-4B2C-C64EEDBC7AC4}"/>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aixaDeTexto 2">
                <a:extLst>
                  <a:ext uri="{FF2B5EF4-FFF2-40B4-BE49-F238E27FC236}">
                    <a16:creationId xmlns:a16="http://schemas.microsoft.com/office/drawing/2014/main" id="{F0B5FABF-75E5-A1AD-0C27-B162332AED06}"/>
                  </a:ext>
                </a:extLst>
              </p:cNvPr>
              <p:cNvSpPr txBox="1"/>
              <p:nvPr/>
            </p:nvSpPr>
            <p:spPr>
              <a:xfrm>
                <a:off x="152400" y="852269"/>
                <a:ext cx="5764306" cy="3253839"/>
              </a:xfrm>
              <a:prstGeom prst="rect">
                <a:avLst/>
              </a:prstGeom>
              <a:noFill/>
            </p:spPr>
            <p:txBody>
              <a:bodyPr wrap="square">
                <a:spAutoFit/>
              </a:bodyPr>
              <a:lstStyle/>
              <a:p>
                <a:pPr indent="228600" algn="just"/>
                <a:r>
                  <a:rPr lang="pt-BR" sz="2200" b="1" dirty="0">
                    <a:solidFill>
                      <a:srgbClr val="000000"/>
                    </a:solidFill>
                    <a:effectLst/>
                    <a:latin typeface="Arial Narrow" panose="020B0606020202030204" pitchFamily="34" charset="0"/>
                    <a:ea typeface="Calibri" panose="020F0502020204030204" pitchFamily="34" charset="0"/>
                  </a:rPr>
                  <a:t>32. </a:t>
                </a:r>
                <a:r>
                  <a:rPr lang="pt-BR" sz="2200" dirty="0">
                    <a:solidFill>
                      <a:srgbClr val="000000"/>
                    </a:solidFill>
                    <a:effectLst/>
                    <a:latin typeface="Arial Narrow" panose="020B0606020202030204" pitchFamily="34" charset="0"/>
                    <a:ea typeface="Calibri" panose="020F0502020204030204" pitchFamily="34" charset="0"/>
                  </a:rPr>
                  <a:t>Uma partícula carregada entrou em uma região de campo magnético B com uma velocidade igual a </a:t>
                </a:r>
                <a14:m>
                  <m:oMath xmlns:m="http://schemas.openxmlformats.org/officeDocument/2006/math">
                    <m:r>
                      <a:rPr lang="pt-BR" sz="2200">
                        <a:solidFill>
                          <a:srgbClr val="000000"/>
                        </a:solidFill>
                        <a:effectLst/>
                        <a:latin typeface="Cambria Math" panose="02040503050406030204" pitchFamily="18" charset="0"/>
                        <a:ea typeface="Calibri" panose="020F0502020204030204" pitchFamily="34" charset="0"/>
                      </a:rPr>
                      <m:t>0,6</m:t>
                    </m:r>
                    <m:r>
                      <m:rPr>
                        <m:sty m:val="p"/>
                      </m:rPr>
                      <a:rPr lang="pt-BR" sz="2200">
                        <a:solidFill>
                          <a:srgbClr val="000000"/>
                        </a:solidFill>
                        <a:effectLst/>
                        <a:latin typeface="Cambria Math" panose="02040503050406030204" pitchFamily="18" charset="0"/>
                        <a:ea typeface="Calibri" panose="020F0502020204030204" pitchFamily="34" charset="0"/>
                      </a:rPr>
                      <m:t>c</m:t>
                    </m:r>
                  </m:oMath>
                </a14:m>
                <a:r>
                  <a:rPr lang="pt-BR" sz="2200" dirty="0">
                    <a:solidFill>
                      <a:srgbClr val="000000"/>
                    </a:solidFill>
                    <a:effectLst/>
                    <a:latin typeface="Arial Narrow" panose="020B0606020202030204" pitchFamily="34" charset="0"/>
                    <a:ea typeface="Calibri" panose="020F0502020204030204" pitchFamily="34" charset="0"/>
                  </a:rPr>
                  <a:t> e descreveu um raio de trajetória circular </a:t>
                </a:r>
                <a14:m>
                  <m:oMath xmlns:m="http://schemas.openxmlformats.org/officeDocument/2006/math">
                    <m:r>
                      <m:rPr>
                        <m:sty m:val="p"/>
                      </m:rPr>
                      <a:rPr lang="pt-BR" sz="2200">
                        <a:solidFill>
                          <a:srgbClr val="000000"/>
                        </a:solidFill>
                        <a:effectLst/>
                        <a:latin typeface="Cambria Math" panose="02040503050406030204" pitchFamily="18" charset="0"/>
                        <a:ea typeface="Calibri" panose="020F0502020204030204" pitchFamily="34" charset="0"/>
                      </a:rPr>
                      <m:t>r</m:t>
                    </m:r>
                    <m:r>
                      <a:rPr lang="pt-BR" sz="2200">
                        <a:solidFill>
                          <a:srgbClr val="000000"/>
                        </a:solidFill>
                        <a:effectLst/>
                        <a:latin typeface="Cambria Math" panose="02040503050406030204" pitchFamily="18" charset="0"/>
                        <a:ea typeface="Calibri" panose="020F0502020204030204" pitchFamily="34" charset="0"/>
                      </a:rPr>
                      <m:t>=3 </m:t>
                    </m:r>
                    <m:r>
                      <m:rPr>
                        <m:sty m:val="p"/>
                      </m:rPr>
                      <a:rPr lang="pt-BR" sz="2200">
                        <a:solidFill>
                          <a:srgbClr val="000000"/>
                        </a:solidFill>
                        <a:effectLst/>
                        <a:latin typeface="Cambria Math" panose="02040503050406030204" pitchFamily="18" charset="0"/>
                        <a:ea typeface="Calibri" panose="020F0502020204030204" pitchFamily="34" charset="0"/>
                      </a:rPr>
                      <m:t>cm</m:t>
                    </m:r>
                  </m:oMath>
                </a14:m>
                <a:r>
                  <a:rPr lang="pt-BR" sz="2200" dirty="0">
                    <a:solidFill>
                      <a:srgbClr val="000000"/>
                    </a:solidFill>
                    <a:effectLst/>
                    <a:latin typeface="Arial Narrow" panose="020B0606020202030204" pitchFamily="34" charset="0"/>
                    <a:ea typeface="Calibri" panose="020F0502020204030204" pitchFamily="34" charset="0"/>
                  </a:rPr>
                  <a:t>. </a:t>
                </a:r>
              </a:p>
              <a:p>
                <a:pPr indent="228600" algn="just"/>
                <a:r>
                  <a:rPr lang="pt-BR" sz="2200" dirty="0">
                    <a:solidFill>
                      <a:srgbClr val="000000"/>
                    </a:solidFill>
                    <a:effectLst/>
                    <a:latin typeface="Arial Narrow" panose="020B0606020202030204" pitchFamily="34" charset="0"/>
                    <a:ea typeface="Calibri" panose="020F0502020204030204" pitchFamily="34" charset="0"/>
                  </a:rPr>
                  <a:t>Sabendo que o produto do raio da trajetória da partícula e o valor do campo magnético é </a:t>
                </a:r>
                <a14:m>
                  <m:oMath xmlns:m="http://schemas.openxmlformats.org/officeDocument/2006/math">
                    <m:sSup>
                      <m:sSupPr>
                        <m:ctrlPr>
                          <a:rPr lang="pt-BR" sz="2200" i="1">
                            <a:solidFill>
                              <a:srgbClr val="000000"/>
                            </a:solidFill>
                            <a:effectLst/>
                            <a:latin typeface="Cambria Math" panose="02040503050406030204" pitchFamily="18" charset="0"/>
                            <a:ea typeface="Calibri" panose="020F0502020204030204" pitchFamily="34" charset="0"/>
                          </a:rPr>
                        </m:ctrlPr>
                      </m:sSupPr>
                      <m:e>
                        <m:r>
                          <a:rPr lang="pt-BR" sz="2200">
                            <a:solidFill>
                              <a:srgbClr val="000000"/>
                            </a:solidFill>
                            <a:effectLst/>
                            <a:latin typeface="Cambria Math" panose="02040503050406030204" pitchFamily="18" charset="0"/>
                            <a:ea typeface="Calibri" panose="020F0502020204030204" pitchFamily="34" charset="0"/>
                          </a:rPr>
                          <m:t>10</m:t>
                        </m:r>
                      </m:e>
                      <m:sup>
                        <m:r>
                          <a:rPr lang="pt-BR" sz="2200" i="1">
                            <a:solidFill>
                              <a:srgbClr val="000000"/>
                            </a:solidFill>
                            <a:effectLst/>
                            <a:latin typeface="Cambria Math" panose="02040503050406030204" pitchFamily="18" charset="0"/>
                            <a:ea typeface="Calibri" panose="020F0502020204030204" pitchFamily="34" charset="0"/>
                          </a:rPr>
                          <m:t>−</m:t>
                        </m:r>
                        <m:r>
                          <a:rPr lang="pt-BR" sz="2200">
                            <a:solidFill>
                              <a:srgbClr val="000000"/>
                            </a:solidFill>
                            <a:effectLst/>
                            <a:latin typeface="Cambria Math" panose="02040503050406030204" pitchFamily="18" charset="0"/>
                            <a:ea typeface="Calibri" panose="020F0502020204030204" pitchFamily="34" charset="0"/>
                          </a:rPr>
                          <m:t>3</m:t>
                        </m:r>
                      </m:sup>
                    </m:sSup>
                    <m:r>
                      <m:rPr>
                        <m:sty m:val="p"/>
                      </m:rPr>
                      <a:rPr lang="pt-BR" sz="2200">
                        <a:solidFill>
                          <a:srgbClr val="000000"/>
                        </a:solidFill>
                        <a:effectLst/>
                        <a:latin typeface="Cambria Math" panose="02040503050406030204" pitchFamily="18" charset="0"/>
                        <a:ea typeface="Calibri" panose="020F0502020204030204" pitchFamily="34" charset="0"/>
                      </a:rPr>
                      <m:t>T</m:t>
                    </m:r>
                  </m:oMath>
                </a14:m>
                <a:r>
                  <a:rPr lang="pt-BR" sz="2200" dirty="0">
                    <a:solidFill>
                      <a:srgbClr val="000000"/>
                    </a:solidFill>
                    <a:effectLst/>
                    <a:latin typeface="Arial Narrow" panose="020B0606020202030204" pitchFamily="34" charset="0"/>
                    <a:ea typeface="Calibri" panose="020F0502020204030204" pitchFamily="34" charset="0"/>
                  </a:rPr>
                  <a:t>, determine a relação carga e massa da partícula em </a:t>
                </a:r>
                <a14:m>
                  <m:oMath xmlns:m="http://schemas.openxmlformats.org/officeDocument/2006/math">
                    <m:r>
                      <m:rPr>
                        <m:sty m:val="p"/>
                      </m:rPr>
                      <a:rPr lang="pt-BR" sz="2200">
                        <a:solidFill>
                          <a:srgbClr val="000000"/>
                        </a:solidFill>
                        <a:effectLst/>
                        <a:latin typeface="Cambria Math" panose="02040503050406030204" pitchFamily="18" charset="0"/>
                        <a:ea typeface="Calibri" panose="020F0502020204030204" pitchFamily="34" charset="0"/>
                      </a:rPr>
                      <m:t>C</m:t>
                    </m:r>
                    <m:r>
                      <a:rPr lang="pt-BR" sz="2200">
                        <a:solidFill>
                          <a:srgbClr val="000000"/>
                        </a:solidFill>
                        <a:effectLst/>
                        <a:latin typeface="Cambria Math" panose="02040503050406030204" pitchFamily="18" charset="0"/>
                        <a:ea typeface="Calibri" panose="020F0502020204030204" pitchFamily="34" charset="0"/>
                      </a:rPr>
                      <m:t>/</m:t>
                    </m:r>
                    <m:r>
                      <m:rPr>
                        <m:sty m:val="p"/>
                      </m:rPr>
                      <a:rPr lang="pt-BR" sz="2200">
                        <a:solidFill>
                          <a:srgbClr val="000000"/>
                        </a:solidFill>
                        <a:effectLst/>
                        <a:latin typeface="Cambria Math" panose="02040503050406030204" pitchFamily="18" charset="0"/>
                        <a:ea typeface="Calibri" panose="020F0502020204030204" pitchFamily="34" charset="0"/>
                      </a:rPr>
                      <m:t>kg</m:t>
                    </m:r>
                  </m:oMath>
                </a14:m>
                <a:r>
                  <a:rPr lang="pt-BR" sz="2200" dirty="0">
                    <a:solidFill>
                      <a:srgbClr val="000000"/>
                    </a:solidFill>
                    <a:effectLst/>
                    <a:latin typeface="Arial Narrow" panose="020B0606020202030204" pitchFamily="34" charset="0"/>
                    <a:ea typeface="Calibri" panose="020F0502020204030204" pitchFamily="34" charset="0"/>
                  </a:rPr>
                  <a:t>. </a:t>
                </a:r>
                <a:endParaRPr lang="pt-BR" sz="2200" dirty="0">
                  <a:effectLst/>
                  <a:latin typeface="Arial Narrow" panose="020B0606020202030204" pitchFamily="34" charset="0"/>
                  <a:ea typeface="Calibri" panose="020F0502020204030204" pitchFamily="34" charset="0"/>
                </a:endParaRPr>
              </a:p>
              <a:p>
                <a:pPr indent="228600" algn="just"/>
                <a:r>
                  <a:rPr lang="pt-BR" sz="2200" dirty="0">
                    <a:solidFill>
                      <a:srgbClr val="000000"/>
                    </a:solidFill>
                    <a:effectLst/>
                    <a:latin typeface="Arial Narrow" panose="020B0606020202030204" pitchFamily="34" charset="0"/>
                    <a:ea typeface="Calibri" panose="020F0502020204030204" pitchFamily="34" charset="0"/>
                  </a:rPr>
                  <a:t>Dado: </a:t>
                </a:r>
                <a14:m>
                  <m:oMath xmlns:m="http://schemas.openxmlformats.org/officeDocument/2006/math">
                    <m:r>
                      <m:rPr>
                        <m:sty m:val="p"/>
                      </m:rPr>
                      <a:rPr lang="pt-BR" sz="2200">
                        <a:solidFill>
                          <a:srgbClr val="000000"/>
                        </a:solidFill>
                        <a:effectLst/>
                        <a:latin typeface="Cambria Math" panose="02040503050406030204" pitchFamily="18" charset="0"/>
                        <a:ea typeface="Calibri" panose="020F0502020204030204" pitchFamily="34" charset="0"/>
                      </a:rPr>
                      <m:t>c</m:t>
                    </m:r>
                    <m:r>
                      <a:rPr lang="pt-BR" sz="2200">
                        <a:solidFill>
                          <a:srgbClr val="000000"/>
                        </a:solidFill>
                        <a:effectLst/>
                        <a:latin typeface="Cambria Math" panose="02040503050406030204" pitchFamily="18" charset="0"/>
                        <a:ea typeface="Calibri" panose="020F0502020204030204" pitchFamily="34" charset="0"/>
                      </a:rPr>
                      <m:t>=3∙</m:t>
                    </m:r>
                    <m:sSup>
                      <m:sSupPr>
                        <m:ctrlPr>
                          <a:rPr lang="pt-BR" sz="2200" i="1">
                            <a:solidFill>
                              <a:srgbClr val="000000"/>
                            </a:solidFill>
                            <a:effectLst/>
                            <a:latin typeface="Cambria Math" panose="02040503050406030204" pitchFamily="18" charset="0"/>
                            <a:ea typeface="Calibri" panose="020F0502020204030204" pitchFamily="34" charset="0"/>
                          </a:rPr>
                        </m:ctrlPr>
                      </m:sSupPr>
                      <m:e>
                        <m:r>
                          <a:rPr lang="pt-BR" sz="2200">
                            <a:solidFill>
                              <a:srgbClr val="000000"/>
                            </a:solidFill>
                            <a:effectLst/>
                            <a:latin typeface="Cambria Math" panose="02040503050406030204" pitchFamily="18" charset="0"/>
                            <a:ea typeface="Calibri" panose="020F0502020204030204" pitchFamily="34" charset="0"/>
                          </a:rPr>
                          <m:t>10</m:t>
                        </m:r>
                      </m:e>
                      <m:sup>
                        <m:r>
                          <a:rPr lang="pt-BR" sz="2200">
                            <a:solidFill>
                              <a:srgbClr val="000000"/>
                            </a:solidFill>
                            <a:effectLst/>
                            <a:latin typeface="Cambria Math" panose="02040503050406030204" pitchFamily="18" charset="0"/>
                            <a:ea typeface="Calibri" panose="020F0502020204030204" pitchFamily="34" charset="0"/>
                          </a:rPr>
                          <m:t>8</m:t>
                        </m:r>
                      </m:sup>
                    </m:sSup>
                    <m:f>
                      <m:fPr>
                        <m:ctrlPr>
                          <a:rPr lang="pt-BR" sz="2200" i="1">
                            <a:solidFill>
                              <a:srgbClr val="000000"/>
                            </a:solidFill>
                            <a:effectLst/>
                            <a:latin typeface="Cambria Math" panose="02040503050406030204" pitchFamily="18" charset="0"/>
                            <a:ea typeface="Calibri" panose="020F0502020204030204" pitchFamily="34" charset="0"/>
                          </a:rPr>
                        </m:ctrlPr>
                      </m:fPr>
                      <m:num>
                        <m:r>
                          <m:rPr>
                            <m:sty m:val="p"/>
                          </m:rPr>
                          <a:rPr lang="pt-BR" sz="2200">
                            <a:solidFill>
                              <a:srgbClr val="000000"/>
                            </a:solidFill>
                            <a:effectLst/>
                            <a:latin typeface="Cambria Math" panose="02040503050406030204" pitchFamily="18" charset="0"/>
                            <a:ea typeface="Calibri" panose="020F0502020204030204" pitchFamily="34" charset="0"/>
                          </a:rPr>
                          <m:t>m</m:t>
                        </m:r>
                      </m:num>
                      <m:den>
                        <m:r>
                          <m:rPr>
                            <m:sty m:val="p"/>
                          </m:rPr>
                          <a:rPr lang="pt-BR" sz="2200">
                            <a:solidFill>
                              <a:srgbClr val="000000"/>
                            </a:solidFill>
                            <a:effectLst/>
                            <a:latin typeface="Cambria Math" panose="02040503050406030204" pitchFamily="18" charset="0"/>
                            <a:ea typeface="Calibri" panose="020F0502020204030204" pitchFamily="34" charset="0"/>
                          </a:rPr>
                          <m:t>s</m:t>
                        </m:r>
                      </m:den>
                    </m:f>
                  </m:oMath>
                </a14:m>
                <a:endParaRPr lang="pt-BR" sz="2200" dirty="0">
                  <a:effectLst/>
                  <a:latin typeface="Arial Narrow" panose="020B0606020202030204" pitchFamily="34" charset="0"/>
                  <a:ea typeface="Calibri" panose="020F0502020204030204" pitchFamily="34" charset="0"/>
                </a:endParaRPr>
              </a:p>
            </p:txBody>
          </p:sp>
        </mc:Choice>
        <mc:Fallback xmlns="">
          <p:sp>
            <p:nvSpPr>
              <p:cNvPr id="3" name="CaixaDeTexto 2">
                <a:extLst>
                  <a:ext uri="{FF2B5EF4-FFF2-40B4-BE49-F238E27FC236}">
                    <a16:creationId xmlns:a16="http://schemas.microsoft.com/office/drawing/2014/main" id="{F0B5FABF-75E5-A1AD-0C27-B162332AED06}"/>
                  </a:ext>
                </a:extLst>
              </p:cNvPr>
              <p:cNvSpPr txBox="1">
                <a:spLocks noRot="1" noChangeAspect="1" noMove="1" noResize="1" noEditPoints="1" noAdjustHandles="1" noChangeArrowheads="1" noChangeShapeType="1" noTextEdit="1"/>
              </p:cNvSpPr>
              <p:nvPr/>
            </p:nvSpPr>
            <p:spPr>
              <a:xfrm>
                <a:off x="152400" y="852269"/>
                <a:ext cx="5764306" cy="3253839"/>
              </a:xfrm>
              <a:prstGeom prst="rect">
                <a:avLst/>
              </a:prstGeom>
              <a:blipFill>
                <a:blip r:embed="rId2"/>
                <a:stretch>
                  <a:fillRect l="-1374" t="-1311" r="-1268" b="-375"/>
                </a:stretch>
              </a:blipFill>
            </p:spPr>
            <p:txBody>
              <a:bodyPr/>
              <a:lstStyle/>
              <a:p>
                <a:r>
                  <a:rPr lang="pt-BR">
                    <a:noFill/>
                  </a:rPr>
                  <a:t> </a:t>
                </a:r>
              </a:p>
            </p:txBody>
          </p:sp>
        </mc:Fallback>
      </mc:AlternateContent>
      <p:pic>
        <p:nvPicPr>
          <p:cNvPr id="4" name="Imagem 3">
            <a:extLst>
              <a:ext uri="{FF2B5EF4-FFF2-40B4-BE49-F238E27FC236}">
                <a16:creationId xmlns:a16="http://schemas.microsoft.com/office/drawing/2014/main" id="{7669A694-C864-A96D-A11F-025FAC01F6B0}"/>
              </a:ext>
            </a:extLst>
          </p:cNvPr>
          <p:cNvPicPr>
            <a:picLocks noChangeAspect="1"/>
          </p:cNvPicPr>
          <p:nvPr/>
        </p:nvPicPr>
        <p:blipFill>
          <a:blip r:embed="rId3"/>
          <a:stretch>
            <a:fillRect/>
          </a:stretch>
        </p:blipFill>
        <p:spPr>
          <a:xfrm>
            <a:off x="6202172" y="765875"/>
            <a:ext cx="5765711" cy="5853071"/>
          </a:xfrm>
          <a:prstGeom prst="rect">
            <a:avLst/>
          </a:prstGeom>
        </p:spPr>
      </p:pic>
    </p:spTree>
    <p:extLst>
      <p:ext uri="{BB962C8B-B14F-4D97-AF65-F5344CB8AC3E}">
        <p14:creationId xmlns:p14="http://schemas.microsoft.com/office/powerpoint/2010/main" val="2615779319"/>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711182-30CC-2A4B-E3C6-0DC93D97D445}"/>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DA826E5A-1FF2-7FC8-3AB9-55E986904987}"/>
              </a:ext>
            </a:extLst>
          </p:cNvPr>
          <p:cNvPicPr>
            <a:picLocks noChangeAspect="1"/>
          </p:cNvPicPr>
          <p:nvPr/>
        </p:nvPicPr>
        <p:blipFill>
          <a:blip r:embed="rId2"/>
          <a:stretch>
            <a:fillRect/>
          </a:stretch>
        </p:blipFill>
        <p:spPr>
          <a:xfrm>
            <a:off x="6202172" y="765875"/>
            <a:ext cx="5765711" cy="5853071"/>
          </a:xfrm>
          <a:prstGeom prst="rect">
            <a:avLst/>
          </a:prstGeom>
        </p:spPr>
      </p:pic>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2637E434-01AA-6669-7733-02817D393DFF}"/>
                  </a:ext>
                </a:extLst>
              </p:cNvPr>
              <p:cNvSpPr txBox="1"/>
              <p:nvPr/>
            </p:nvSpPr>
            <p:spPr>
              <a:xfrm>
                <a:off x="106172" y="765875"/>
                <a:ext cx="5883657" cy="1785104"/>
              </a:xfrm>
              <a:prstGeom prst="rect">
                <a:avLst/>
              </a:prstGeom>
              <a:noFill/>
            </p:spPr>
            <p:txBody>
              <a:bodyPr wrap="square">
                <a:spAutoFit/>
              </a:bodyPr>
              <a:lstStyle/>
              <a:p>
                <a:pPr indent="228600" algn="just"/>
                <a:r>
                  <a:rPr lang="pt-BR" sz="2200" b="1" dirty="0">
                    <a:solidFill>
                      <a:srgbClr val="000000"/>
                    </a:solidFill>
                    <a:effectLst/>
                    <a:latin typeface="Arial Narrow" panose="020B0606020202030204" pitchFamily="34" charset="0"/>
                    <a:ea typeface="Calibri" panose="020F0502020204030204" pitchFamily="34" charset="0"/>
                  </a:rPr>
                  <a:t>33.</a:t>
                </a:r>
                <a:r>
                  <a:rPr lang="pt-BR" sz="2200" dirty="0">
                    <a:solidFill>
                      <a:srgbClr val="000000"/>
                    </a:solidFill>
                    <a:effectLst/>
                    <a:latin typeface="Arial Narrow" panose="020B0606020202030204" pitchFamily="34" charset="0"/>
                    <a:ea typeface="Calibri" panose="020F0502020204030204" pitchFamily="34" charset="0"/>
                  </a:rPr>
                  <a:t> A figura a seguir apresenta um fio condutor de comprimento </a:t>
                </a:r>
                <a14:m>
                  <m:oMath xmlns:m="http://schemas.openxmlformats.org/officeDocument/2006/math">
                    <m:r>
                      <a:rPr lang="pt-BR" sz="2200">
                        <a:solidFill>
                          <a:srgbClr val="000000"/>
                        </a:solidFill>
                        <a:effectLst/>
                        <a:latin typeface="Cambria Math" panose="02040503050406030204" pitchFamily="18" charset="0"/>
                        <a:ea typeface="Calibri" panose="020F0502020204030204" pitchFamily="34" charset="0"/>
                      </a:rPr>
                      <m:t>2 </m:t>
                    </m:r>
                    <m:r>
                      <m:rPr>
                        <m:sty m:val="p"/>
                      </m:rPr>
                      <a:rPr lang="pt-BR" sz="2200">
                        <a:solidFill>
                          <a:srgbClr val="000000"/>
                        </a:solidFill>
                        <a:effectLst/>
                        <a:latin typeface="Cambria Math" panose="02040503050406030204" pitchFamily="18" charset="0"/>
                        <a:ea typeface="Calibri" panose="020F0502020204030204" pitchFamily="34" charset="0"/>
                      </a:rPr>
                      <m:t>m</m:t>
                    </m:r>
                  </m:oMath>
                </a14:m>
                <a:r>
                  <a:rPr lang="pt-BR" sz="2200" dirty="0">
                    <a:solidFill>
                      <a:srgbClr val="000000"/>
                    </a:solidFill>
                    <a:effectLst/>
                    <a:latin typeface="Arial Narrow" panose="020B0606020202030204" pitchFamily="34" charset="0"/>
                    <a:ea typeface="Calibri" panose="020F0502020204030204" pitchFamily="34" charset="0"/>
                  </a:rPr>
                  <a:t> formando um ângulo </a:t>
                </a:r>
                <a14:m>
                  <m:oMath xmlns:m="http://schemas.openxmlformats.org/officeDocument/2006/math">
                    <m:r>
                      <m:rPr>
                        <m:sty m:val="p"/>
                      </m:rPr>
                      <a:rPr lang="pt-BR" sz="2200">
                        <a:solidFill>
                          <a:srgbClr val="000000"/>
                        </a:solidFill>
                        <a:effectLst/>
                        <a:latin typeface="Cambria Math" panose="02040503050406030204" pitchFamily="18" charset="0"/>
                        <a:ea typeface="Calibri" panose="020F0502020204030204" pitchFamily="34" charset="0"/>
                      </a:rPr>
                      <m:t>θ</m:t>
                    </m:r>
                    <m:r>
                      <a:rPr lang="pt-BR" sz="2200">
                        <a:solidFill>
                          <a:srgbClr val="000000"/>
                        </a:solidFill>
                        <a:effectLst/>
                        <a:latin typeface="Cambria Math" panose="02040503050406030204" pitchFamily="18" charset="0"/>
                        <a:ea typeface="Calibri" panose="020F0502020204030204" pitchFamily="34" charset="0"/>
                      </a:rPr>
                      <m:t>=</m:t>
                    </m:r>
                    <m:sSup>
                      <m:sSupPr>
                        <m:ctrlPr>
                          <a:rPr lang="pt-BR" sz="2200" i="1">
                            <a:effectLst/>
                            <a:latin typeface="Cambria Math" panose="02040503050406030204" pitchFamily="18" charset="0"/>
                            <a:ea typeface="Calibri" panose="020F0502020204030204" pitchFamily="34" charset="0"/>
                          </a:rPr>
                        </m:ctrlPr>
                      </m:sSupPr>
                      <m:e>
                        <m:r>
                          <a:rPr lang="pt-BR" sz="2200">
                            <a:solidFill>
                              <a:srgbClr val="000000"/>
                            </a:solidFill>
                            <a:effectLst/>
                            <a:latin typeface="Cambria Math" panose="02040503050406030204" pitchFamily="18" charset="0"/>
                            <a:ea typeface="Calibri" panose="020F0502020204030204" pitchFamily="34" charset="0"/>
                          </a:rPr>
                          <m:t>45</m:t>
                        </m:r>
                      </m:e>
                      <m:sup>
                        <m:r>
                          <a:rPr lang="pt-BR" sz="2200">
                            <a:solidFill>
                              <a:srgbClr val="000000"/>
                            </a:solidFill>
                            <a:effectLst/>
                            <a:latin typeface="Cambria Math" panose="02040503050406030204" pitchFamily="18" charset="0"/>
                            <a:ea typeface="Calibri" panose="020F0502020204030204" pitchFamily="34" charset="0"/>
                          </a:rPr>
                          <m:t>0</m:t>
                        </m:r>
                      </m:sup>
                    </m:sSup>
                  </m:oMath>
                </a14:m>
                <a:r>
                  <a:rPr lang="pt-BR" sz="2200" dirty="0">
                    <a:solidFill>
                      <a:srgbClr val="000000"/>
                    </a:solidFill>
                    <a:effectLst/>
                    <a:latin typeface="Arial Narrow" panose="020B0606020202030204" pitchFamily="34" charset="0"/>
                    <a:ea typeface="Calibri" panose="020F0502020204030204" pitchFamily="34" charset="0"/>
                  </a:rPr>
                  <a:t>, sendo percorrido por uma corrente elétrica de </a:t>
                </a:r>
                <a14:m>
                  <m:oMath xmlns:m="http://schemas.openxmlformats.org/officeDocument/2006/math">
                    <m:r>
                      <a:rPr lang="pt-BR" sz="2200">
                        <a:solidFill>
                          <a:srgbClr val="000000"/>
                        </a:solidFill>
                        <a:effectLst/>
                        <a:latin typeface="Cambria Math" panose="02040503050406030204" pitchFamily="18" charset="0"/>
                        <a:ea typeface="Calibri" panose="020F0502020204030204" pitchFamily="34" charset="0"/>
                      </a:rPr>
                      <m:t>25 </m:t>
                    </m:r>
                    <m:r>
                      <m:rPr>
                        <m:sty m:val="p"/>
                      </m:rPr>
                      <a:rPr lang="pt-BR" sz="2200">
                        <a:solidFill>
                          <a:srgbClr val="000000"/>
                        </a:solidFill>
                        <a:effectLst/>
                        <a:latin typeface="Cambria Math" panose="02040503050406030204" pitchFamily="18" charset="0"/>
                        <a:ea typeface="Calibri" panose="020F0502020204030204" pitchFamily="34" charset="0"/>
                      </a:rPr>
                      <m:t>A</m:t>
                    </m:r>
                  </m:oMath>
                </a14:m>
                <a:r>
                  <a:rPr lang="pt-BR" sz="2200" dirty="0">
                    <a:solidFill>
                      <a:srgbClr val="000000"/>
                    </a:solidFill>
                    <a:effectLst/>
                    <a:latin typeface="Arial Narrow" panose="020B0606020202030204" pitchFamily="34" charset="0"/>
                    <a:ea typeface="Calibri" panose="020F0502020204030204" pitchFamily="34" charset="0"/>
                  </a:rPr>
                  <a:t> em uma região de  campo magnético cujo vetor campo é </a:t>
                </a:r>
                <a14:m>
                  <m:oMath xmlns:m="http://schemas.openxmlformats.org/officeDocument/2006/math">
                    <m:r>
                      <a:rPr lang="pt-BR" sz="2200">
                        <a:solidFill>
                          <a:srgbClr val="000000"/>
                        </a:solidFill>
                        <a:effectLst/>
                        <a:latin typeface="Cambria Math" panose="02040503050406030204" pitchFamily="18" charset="0"/>
                        <a:ea typeface="Calibri" panose="020F0502020204030204" pitchFamily="34" charset="0"/>
                      </a:rPr>
                      <m:t>40 </m:t>
                    </m:r>
                    <m:r>
                      <m:rPr>
                        <m:sty m:val="p"/>
                      </m:rPr>
                      <a:rPr lang="pt-BR" sz="2200">
                        <a:solidFill>
                          <a:srgbClr val="000000"/>
                        </a:solidFill>
                        <a:effectLst/>
                        <a:latin typeface="Cambria Math" panose="02040503050406030204" pitchFamily="18" charset="0"/>
                        <a:ea typeface="Calibri" panose="020F0502020204030204" pitchFamily="34" charset="0"/>
                      </a:rPr>
                      <m:t>T</m:t>
                    </m:r>
                  </m:oMath>
                </a14:m>
                <a:r>
                  <a:rPr lang="pt-BR" sz="2200" dirty="0">
                    <a:solidFill>
                      <a:srgbClr val="000000"/>
                    </a:solidFill>
                    <a:effectLst/>
                    <a:latin typeface="Arial Narrow" panose="020B0606020202030204" pitchFamily="34" charset="0"/>
                    <a:ea typeface="Calibri" panose="020F0502020204030204" pitchFamily="34" charset="0"/>
                  </a:rPr>
                  <a:t>. </a:t>
                </a:r>
                <a:endParaRPr lang="pt-BR" sz="2200" dirty="0">
                  <a:effectLst/>
                  <a:latin typeface="Calibri" panose="020F0502020204030204" pitchFamily="34" charset="0"/>
                  <a:ea typeface="Calibri" panose="020F0502020204030204" pitchFamily="34" charset="0"/>
                </a:endParaRPr>
              </a:p>
            </p:txBody>
          </p:sp>
        </mc:Choice>
        <mc:Fallback xmlns="">
          <p:sp>
            <p:nvSpPr>
              <p:cNvPr id="4" name="CaixaDeTexto 3">
                <a:extLst>
                  <a:ext uri="{FF2B5EF4-FFF2-40B4-BE49-F238E27FC236}">
                    <a16:creationId xmlns:a16="http://schemas.microsoft.com/office/drawing/2014/main" id="{2637E434-01AA-6669-7733-02817D393DFF}"/>
                  </a:ext>
                </a:extLst>
              </p:cNvPr>
              <p:cNvSpPr txBox="1">
                <a:spLocks noRot="1" noChangeAspect="1" noMove="1" noResize="1" noEditPoints="1" noAdjustHandles="1" noChangeArrowheads="1" noChangeShapeType="1" noTextEdit="1"/>
              </p:cNvSpPr>
              <p:nvPr/>
            </p:nvSpPr>
            <p:spPr>
              <a:xfrm>
                <a:off x="106172" y="765875"/>
                <a:ext cx="5883657" cy="1785104"/>
              </a:xfrm>
              <a:prstGeom prst="rect">
                <a:avLst/>
              </a:prstGeom>
              <a:blipFill>
                <a:blip r:embed="rId3"/>
                <a:stretch>
                  <a:fillRect l="-1346" t="-2397" r="-1242" b="-5822"/>
                </a:stretch>
              </a:blipFill>
            </p:spPr>
            <p:txBody>
              <a:bodyPr/>
              <a:lstStyle/>
              <a:p>
                <a:r>
                  <a:rPr lang="pt-BR">
                    <a:noFill/>
                  </a:rPr>
                  <a:t> </a:t>
                </a:r>
              </a:p>
            </p:txBody>
          </p:sp>
        </mc:Fallback>
      </mc:AlternateContent>
      <p:pic>
        <p:nvPicPr>
          <p:cNvPr id="5" name="Imagem 4">
            <a:extLst>
              <a:ext uri="{FF2B5EF4-FFF2-40B4-BE49-F238E27FC236}">
                <a16:creationId xmlns:a16="http://schemas.microsoft.com/office/drawing/2014/main" id="{D5F421B0-AABE-F10C-33FC-715D4A13804C}"/>
              </a:ext>
            </a:extLst>
          </p:cNvPr>
          <p:cNvPicPr>
            <a:picLocks noChangeAspect="1"/>
          </p:cNvPicPr>
          <p:nvPr/>
        </p:nvPicPr>
        <p:blipFill>
          <a:blip r:embed="rId4"/>
          <a:stretch>
            <a:fillRect/>
          </a:stretch>
        </p:blipFill>
        <p:spPr>
          <a:xfrm>
            <a:off x="224753" y="2550979"/>
            <a:ext cx="5646493" cy="2128165"/>
          </a:xfrm>
          <a:prstGeom prst="rect">
            <a:avLst/>
          </a:prstGeom>
        </p:spPr>
      </p:pic>
      <mc:AlternateContent xmlns:mc="http://schemas.openxmlformats.org/markup-compatibility/2006" xmlns:a14="http://schemas.microsoft.com/office/drawing/2010/main">
        <mc:Choice Requires="a14">
          <p:sp>
            <p:nvSpPr>
              <p:cNvPr id="7" name="CaixaDeTexto 6">
                <a:extLst>
                  <a:ext uri="{FF2B5EF4-FFF2-40B4-BE49-F238E27FC236}">
                    <a16:creationId xmlns:a16="http://schemas.microsoft.com/office/drawing/2014/main" id="{309933F5-15C4-B61B-616A-E729FB3F54AC}"/>
                  </a:ext>
                </a:extLst>
              </p:cNvPr>
              <p:cNvSpPr txBox="1"/>
              <p:nvPr/>
            </p:nvSpPr>
            <p:spPr>
              <a:xfrm>
                <a:off x="106172" y="4835939"/>
                <a:ext cx="5883657" cy="1593834"/>
              </a:xfrm>
              <a:prstGeom prst="rect">
                <a:avLst/>
              </a:prstGeom>
              <a:noFill/>
            </p:spPr>
            <p:txBody>
              <a:bodyPr wrap="square">
                <a:spAutoFit/>
              </a:bodyPr>
              <a:lstStyle/>
              <a:p>
                <a:pPr indent="228600" algn="just"/>
                <a:r>
                  <a:rPr lang="pt-BR" sz="2200" dirty="0">
                    <a:solidFill>
                      <a:srgbClr val="000000"/>
                    </a:solidFill>
                    <a:effectLst/>
                    <a:latin typeface="Arial Narrow" panose="020B0606020202030204" pitchFamily="34" charset="0"/>
                    <a:ea typeface="Calibri" panose="020F0502020204030204" pitchFamily="34" charset="0"/>
                  </a:rPr>
                  <a:t>Determine a força magnética atuante sobre o fio. Considere, caso necessário </a:t>
                </a:r>
                <a14:m>
                  <m:oMath xmlns:m="http://schemas.openxmlformats.org/officeDocument/2006/math">
                    <m:sSub>
                      <m:sSubPr>
                        <m:ctrlPr>
                          <a:rPr lang="pt-BR" sz="2200" b="1" i="1">
                            <a:effectLst/>
                            <a:latin typeface="Cambria Math" panose="02040503050406030204" pitchFamily="18" charset="0"/>
                            <a:ea typeface="Calibri" panose="020F0502020204030204" pitchFamily="34" charset="0"/>
                          </a:rPr>
                        </m:ctrlPr>
                      </m:sSubPr>
                      <m:e>
                        <m:r>
                          <a:rPr lang="pt-BR" sz="2200" b="1" i="1">
                            <a:solidFill>
                              <a:srgbClr val="000000"/>
                            </a:solidFill>
                            <a:effectLst/>
                            <a:latin typeface="Cambria Math" panose="02040503050406030204" pitchFamily="18" charset="0"/>
                            <a:ea typeface="Calibri" panose="020F0502020204030204" pitchFamily="34" charset="0"/>
                          </a:rPr>
                          <m:t>𝛍</m:t>
                        </m:r>
                      </m:e>
                      <m:sub>
                        <m:r>
                          <a:rPr lang="pt-BR" sz="2200" b="1" i="1">
                            <a:solidFill>
                              <a:srgbClr val="000000"/>
                            </a:solidFill>
                            <a:effectLst/>
                            <a:latin typeface="Cambria Math" panose="02040503050406030204" pitchFamily="18" charset="0"/>
                            <a:ea typeface="Calibri" panose="020F0502020204030204" pitchFamily="34" charset="0"/>
                          </a:rPr>
                          <m:t>𝟎</m:t>
                        </m:r>
                      </m:sub>
                    </m:sSub>
                    <m:r>
                      <a:rPr lang="pt-BR" sz="2200">
                        <a:solidFill>
                          <a:srgbClr val="000000"/>
                        </a:solidFill>
                        <a:effectLst/>
                        <a:latin typeface="Cambria Math" panose="02040503050406030204" pitchFamily="18" charset="0"/>
                        <a:ea typeface="Calibri" panose="020F0502020204030204" pitchFamily="34" charset="0"/>
                      </a:rPr>
                      <m:t>=</m:t>
                    </m:r>
                  </m:oMath>
                </a14:m>
                <a:r>
                  <a:rPr lang="pt-BR" sz="2200" dirty="0">
                    <a:solidFill>
                      <a:srgbClr val="000000"/>
                    </a:solidFill>
                    <a:effectLst/>
                    <a:latin typeface="Arial Narrow" panose="020B0606020202030204" pitchFamily="34" charset="0"/>
                    <a:ea typeface="Calibri" panose="020F0502020204030204" pitchFamily="34" charset="0"/>
                  </a:rPr>
                  <a:t>permeabilidade magnético do meio </a:t>
                </a:r>
              </a:p>
              <a:p>
                <a:pPr indent="228600" algn="just"/>
                <a:r>
                  <a:rPr lang="pt-BR" sz="2200" dirty="0">
                    <a:solidFill>
                      <a:srgbClr val="000000"/>
                    </a:solidFill>
                    <a:effectLst/>
                    <a:latin typeface="Arial Narrow" panose="020B0606020202030204" pitchFamily="34" charset="0"/>
                    <a:ea typeface="Calibri" panose="020F0502020204030204" pitchFamily="34" charset="0"/>
                  </a:rPr>
                  <a:t>(nesse caso, o vácuo </a:t>
                </a:r>
                <a14:m>
                  <m:oMath xmlns:m="http://schemas.openxmlformats.org/officeDocument/2006/math">
                    <m:r>
                      <a:rPr lang="pt-BR" sz="2200">
                        <a:solidFill>
                          <a:srgbClr val="000000"/>
                        </a:solidFill>
                        <a:effectLst/>
                        <a:latin typeface="Cambria Math" panose="02040503050406030204" pitchFamily="18" charset="0"/>
                        <a:ea typeface="Calibri" panose="020F0502020204030204" pitchFamily="34" charset="0"/>
                      </a:rPr>
                      <m:t>4</m:t>
                    </m:r>
                    <m:r>
                      <m:rPr>
                        <m:sty m:val="p"/>
                      </m:rPr>
                      <a:rPr lang="pt-BR" sz="2200">
                        <a:solidFill>
                          <a:srgbClr val="000000"/>
                        </a:solidFill>
                        <a:effectLst/>
                        <a:latin typeface="Cambria Math" panose="02040503050406030204" pitchFamily="18" charset="0"/>
                        <a:ea typeface="Calibri" panose="020F0502020204030204" pitchFamily="34" charset="0"/>
                      </a:rPr>
                      <m:t>π</m:t>
                    </m:r>
                    <m:r>
                      <a:rPr lang="pt-BR" sz="2200">
                        <a:solidFill>
                          <a:srgbClr val="000000"/>
                        </a:solidFill>
                        <a:effectLst/>
                        <a:latin typeface="Cambria Math" panose="02040503050406030204" pitchFamily="18" charset="0"/>
                        <a:ea typeface="Calibri" panose="020F0502020204030204" pitchFamily="34" charset="0"/>
                      </a:rPr>
                      <m:t>∙</m:t>
                    </m:r>
                    <m:sSup>
                      <m:sSupPr>
                        <m:ctrlPr>
                          <a:rPr lang="pt-BR" sz="2200" i="1">
                            <a:effectLst/>
                            <a:latin typeface="Cambria Math" panose="02040503050406030204" pitchFamily="18" charset="0"/>
                            <a:ea typeface="Calibri" panose="020F0502020204030204" pitchFamily="34" charset="0"/>
                          </a:rPr>
                        </m:ctrlPr>
                      </m:sSupPr>
                      <m:e>
                        <m:r>
                          <a:rPr lang="pt-BR" sz="2200">
                            <a:solidFill>
                              <a:srgbClr val="000000"/>
                            </a:solidFill>
                            <a:effectLst/>
                            <a:latin typeface="Cambria Math" panose="02040503050406030204" pitchFamily="18" charset="0"/>
                            <a:ea typeface="Calibri" panose="020F0502020204030204" pitchFamily="34" charset="0"/>
                          </a:rPr>
                          <m:t>10</m:t>
                        </m:r>
                      </m:e>
                      <m:sup>
                        <m:r>
                          <a:rPr lang="pt-BR" sz="2200" i="1">
                            <a:solidFill>
                              <a:srgbClr val="000000"/>
                            </a:solidFill>
                            <a:effectLst/>
                            <a:latin typeface="Cambria Math" panose="02040503050406030204" pitchFamily="18" charset="0"/>
                            <a:ea typeface="Calibri" panose="020F0502020204030204" pitchFamily="34" charset="0"/>
                          </a:rPr>
                          <m:t>−</m:t>
                        </m:r>
                        <m:r>
                          <a:rPr lang="pt-BR" sz="2200">
                            <a:solidFill>
                              <a:srgbClr val="000000"/>
                            </a:solidFill>
                            <a:effectLst/>
                            <a:latin typeface="Cambria Math" panose="02040503050406030204" pitchFamily="18" charset="0"/>
                            <a:ea typeface="Calibri" panose="020F0502020204030204" pitchFamily="34" charset="0"/>
                          </a:rPr>
                          <m:t>7</m:t>
                        </m:r>
                      </m:sup>
                    </m:sSup>
                    <m:f>
                      <m:fPr>
                        <m:ctrlPr>
                          <a:rPr lang="pt-BR" sz="2200" i="1">
                            <a:effectLst/>
                            <a:latin typeface="Cambria Math" panose="02040503050406030204" pitchFamily="18" charset="0"/>
                            <a:ea typeface="Calibri" panose="020F0502020204030204" pitchFamily="34" charset="0"/>
                          </a:rPr>
                        </m:ctrlPr>
                      </m:fPr>
                      <m:num>
                        <m:r>
                          <m:rPr>
                            <m:sty m:val="p"/>
                          </m:rPr>
                          <a:rPr lang="pt-BR" sz="2200">
                            <a:solidFill>
                              <a:srgbClr val="000000"/>
                            </a:solidFill>
                            <a:effectLst/>
                            <a:latin typeface="Cambria Math" panose="02040503050406030204" pitchFamily="18" charset="0"/>
                            <a:ea typeface="Calibri" panose="020F0502020204030204" pitchFamily="34" charset="0"/>
                          </a:rPr>
                          <m:t>Tm</m:t>
                        </m:r>
                      </m:num>
                      <m:den>
                        <m:r>
                          <m:rPr>
                            <m:sty m:val="p"/>
                          </m:rPr>
                          <a:rPr lang="pt-BR" sz="2200">
                            <a:solidFill>
                              <a:srgbClr val="000000"/>
                            </a:solidFill>
                            <a:effectLst/>
                            <a:latin typeface="Cambria Math" panose="02040503050406030204" pitchFamily="18" charset="0"/>
                            <a:ea typeface="Calibri" panose="020F0502020204030204" pitchFamily="34" charset="0"/>
                          </a:rPr>
                          <m:t>A</m:t>
                        </m:r>
                      </m:den>
                    </m:f>
                  </m:oMath>
                </a14:m>
                <a:r>
                  <a:rPr lang="pt-BR" sz="2200" dirty="0">
                    <a:solidFill>
                      <a:srgbClr val="000000"/>
                    </a:solidFill>
                    <a:effectLst/>
                    <a:latin typeface="Arial Narrow" panose="020B0606020202030204" pitchFamily="34" charset="0"/>
                    <a:ea typeface="Calibri" panose="020F0502020204030204" pitchFamily="34" charset="0"/>
                  </a:rPr>
                  <a:t>).</a:t>
                </a:r>
                <a:endParaRPr lang="pt-BR" sz="2200" dirty="0">
                  <a:effectLst/>
                  <a:latin typeface="Arial Narrow" panose="020B0606020202030204" pitchFamily="34" charset="0"/>
                  <a:ea typeface="Calibri" panose="020F0502020204030204" pitchFamily="34" charset="0"/>
                </a:endParaRPr>
              </a:p>
            </p:txBody>
          </p:sp>
        </mc:Choice>
        <mc:Fallback xmlns="">
          <p:sp>
            <p:nvSpPr>
              <p:cNvPr id="7" name="CaixaDeTexto 6">
                <a:extLst>
                  <a:ext uri="{FF2B5EF4-FFF2-40B4-BE49-F238E27FC236}">
                    <a16:creationId xmlns:a16="http://schemas.microsoft.com/office/drawing/2014/main" id="{309933F5-15C4-B61B-616A-E729FB3F54AC}"/>
                  </a:ext>
                </a:extLst>
              </p:cNvPr>
              <p:cNvSpPr txBox="1">
                <a:spLocks noRot="1" noChangeAspect="1" noMove="1" noResize="1" noEditPoints="1" noAdjustHandles="1" noChangeArrowheads="1" noChangeShapeType="1" noTextEdit="1"/>
              </p:cNvSpPr>
              <p:nvPr/>
            </p:nvSpPr>
            <p:spPr>
              <a:xfrm>
                <a:off x="106172" y="4835939"/>
                <a:ext cx="5883657" cy="1593834"/>
              </a:xfrm>
              <a:prstGeom prst="rect">
                <a:avLst/>
              </a:prstGeom>
              <a:blipFill>
                <a:blip r:embed="rId5"/>
                <a:stretch>
                  <a:fillRect l="-1346" t="-1908" r="-1242" b="-2290"/>
                </a:stretch>
              </a:blipFill>
            </p:spPr>
            <p:txBody>
              <a:bodyPr/>
              <a:lstStyle/>
              <a:p>
                <a:r>
                  <a:rPr lang="pt-BR">
                    <a:noFill/>
                  </a:rPr>
                  <a:t> </a:t>
                </a:r>
              </a:p>
            </p:txBody>
          </p:sp>
        </mc:Fallback>
      </mc:AlternateContent>
    </p:spTree>
    <p:extLst>
      <p:ext uri="{BB962C8B-B14F-4D97-AF65-F5344CB8AC3E}">
        <p14:creationId xmlns:p14="http://schemas.microsoft.com/office/powerpoint/2010/main" val="296512956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B716ED-73DD-F6EC-F953-195E13133F61}"/>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B20D2BDF-3B69-097C-9388-F2A22C9425CA}"/>
              </a:ext>
            </a:extLst>
          </p:cNvPr>
          <p:cNvPicPr>
            <a:picLocks noChangeAspect="1"/>
          </p:cNvPicPr>
          <p:nvPr/>
        </p:nvPicPr>
        <p:blipFill>
          <a:blip r:embed="rId2"/>
          <a:stretch>
            <a:fillRect/>
          </a:stretch>
        </p:blipFill>
        <p:spPr>
          <a:xfrm>
            <a:off x="6202172" y="765875"/>
            <a:ext cx="5765711" cy="5853071"/>
          </a:xfrm>
          <a:prstGeom prst="rect">
            <a:avLst/>
          </a:prstGeom>
        </p:spPr>
      </p:pic>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0E2A3CD9-68B8-DE63-E37E-1682379FD1CF}"/>
                  </a:ext>
                </a:extLst>
              </p:cNvPr>
              <p:cNvSpPr txBox="1"/>
              <p:nvPr/>
            </p:nvSpPr>
            <p:spPr>
              <a:xfrm>
                <a:off x="43417" y="765875"/>
                <a:ext cx="5765711" cy="4043351"/>
              </a:xfrm>
              <a:prstGeom prst="rect">
                <a:avLst/>
              </a:prstGeom>
              <a:noFill/>
            </p:spPr>
            <p:txBody>
              <a:bodyPr wrap="square">
                <a:spAutoFit/>
              </a:bodyPr>
              <a:lstStyle/>
              <a:p>
                <a:pPr marL="457200" algn="just">
                  <a:lnSpc>
                    <a:spcPct val="106000"/>
                  </a:lnSpc>
                  <a:spcAft>
                    <a:spcPts val="800"/>
                  </a:spcAft>
                </a:pPr>
                <a:r>
                  <a:rPr lang="pt-BR" sz="2200" b="1" dirty="0">
                    <a:effectLst/>
                    <a:latin typeface="Arial Narrow" panose="020B0606020202030204" pitchFamily="34" charset="0"/>
                    <a:ea typeface="Calibri" panose="020F0502020204030204" pitchFamily="34" charset="0"/>
                  </a:rPr>
                  <a:t>34. </a:t>
                </a:r>
                <a:r>
                  <a:rPr lang="pt-BR" sz="2200" dirty="0">
                    <a:effectLst/>
                    <a:latin typeface="Arial Narrow" panose="020B0606020202030204" pitchFamily="34" charset="0"/>
                    <a:ea typeface="Calibri" panose="020F0502020204030204" pitchFamily="34" charset="0"/>
                  </a:rPr>
                  <a:t>Um fio condutor longo e retilíneo é percorrido por uma corrente elétrica de intensidade </a:t>
                </a:r>
                <a14:m>
                  <m:oMath xmlns:m="http://schemas.openxmlformats.org/officeDocument/2006/math">
                    <m:r>
                      <a:rPr lang="pt-BR" sz="2200">
                        <a:effectLst/>
                        <a:latin typeface="Cambria Math" panose="02040503050406030204" pitchFamily="18" charset="0"/>
                        <a:ea typeface="Calibri" panose="020F0502020204030204" pitchFamily="34" charset="0"/>
                      </a:rPr>
                      <m:t>10 </m:t>
                    </m:r>
                    <m:r>
                      <m:rPr>
                        <m:sty m:val="p"/>
                      </m:rPr>
                      <a:rPr lang="pt-BR" sz="2200">
                        <a:effectLst/>
                        <a:latin typeface="Cambria Math" panose="02040503050406030204" pitchFamily="18" charset="0"/>
                        <a:ea typeface="Calibri" panose="020F0502020204030204" pitchFamily="34" charset="0"/>
                      </a:rPr>
                      <m:t>A</m:t>
                    </m:r>
                  </m:oMath>
                </a14:m>
                <a:r>
                  <a:rPr lang="pt-BR" sz="2200" dirty="0">
                    <a:effectLst/>
                    <a:latin typeface="Arial Narrow" panose="020B0606020202030204" pitchFamily="34" charset="0"/>
                    <a:ea typeface="Calibri" panose="020F0502020204030204" pitchFamily="34" charset="0"/>
                  </a:rPr>
                  <a:t>. Próximo a ele, encontra-se uma carga elétrica de </a:t>
                </a:r>
                <a14:m>
                  <m:oMath xmlns:m="http://schemas.openxmlformats.org/officeDocument/2006/math">
                    <m:r>
                      <a:rPr lang="pt-BR" sz="2200">
                        <a:effectLst/>
                        <a:latin typeface="Cambria Math" panose="02040503050406030204" pitchFamily="18" charset="0"/>
                        <a:ea typeface="Calibri" panose="020F0502020204030204" pitchFamily="34" charset="0"/>
                      </a:rPr>
                      <m:t>2,0 ∙ 10</m:t>
                    </m:r>
                    <m:r>
                      <a:rPr lang="pt-BR" sz="2200">
                        <a:effectLst/>
                        <a:latin typeface="Cambria Math" panose="02040503050406030204" pitchFamily="18" charset="0"/>
                        <a:ea typeface="Calibri" panose="020F0502020204030204" pitchFamily="34" charset="0"/>
                        <a:cs typeface="Cambria Math" panose="02040503050406030204" pitchFamily="18" charset="0"/>
                      </a:rPr>
                      <m:t>⁻⁶</m:t>
                    </m:r>
                    <m:r>
                      <a:rPr lang="pt-BR" sz="2200">
                        <a:effectLst/>
                        <a:latin typeface="Cambria Math" panose="02040503050406030204" pitchFamily="18" charset="0"/>
                        <a:ea typeface="Calibri" panose="020F0502020204030204" pitchFamily="34" charset="0"/>
                      </a:rPr>
                      <m:t> </m:t>
                    </m:r>
                    <m:r>
                      <m:rPr>
                        <m:sty m:val="p"/>
                      </m:rPr>
                      <a:rPr lang="pt-BR" sz="2200">
                        <a:effectLst/>
                        <a:latin typeface="Cambria Math" panose="02040503050406030204" pitchFamily="18" charset="0"/>
                        <a:ea typeface="Calibri" panose="020F0502020204030204" pitchFamily="34" charset="0"/>
                      </a:rPr>
                      <m:t>C</m:t>
                    </m:r>
                  </m:oMath>
                </a14:m>
                <a:r>
                  <a:rPr lang="pt-BR" sz="2200" dirty="0">
                    <a:effectLst/>
                    <a:latin typeface="Arial Narrow" panose="020B0606020202030204" pitchFamily="34" charset="0"/>
                    <a:ea typeface="Calibri" panose="020F0502020204030204" pitchFamily="34" charset="0"/>
                  </a:rPr>
                  <a:t>, movendo-se paralelamente ao fio com velocidade de </a:t>
                </a:r>
                <a14:m>
                  <m:oMath xmlns:m="http://schemas.openxmlformats.org/officeDocument/2006/math">
                    <m:r>
                      <a:rPr lang="pt-BR" sz="2200">
                        <a:effectLst/>
                        <a:latin typeface="Cambria Math" panose="02040503050406030204" pitchFamily="18" charset="0"/>
                        <a:ea typeface="Calibri" panose="020F0502020204030204" pitchFamily="34" charset="0"/>
                      </a:rPr>
                      <m:t>5,0 </m:t>
                    </m:r>
                    <m:r>
                      <a:rPr lang="pt-BR" sz="2200">
                        <a:effectLst/>
                        <a:latin typeface="Cambria Math" panose="02040503050406030204" pitchFamily="18" charset="0"/>
                        <a:ea typeface="Calibri" panose="020F0502020204030204" pitchFamily="34" charset="0"/>
                        <a:cs typeface="Arial Narrow" panose="020B0606020202030204" pitchFamily="34" charset="0"/>
                      </a:rPr>
                      <m:t>∙</m:t>
                    </m:r>
                    <m:r>
                      <a:rPr lang="pt-BR" sz="2200">
                        <a:effectLst/>
                        <a:latin typeface="Cambria Math" panose="02040503050406030204" pitchFamily="18" charset="0"/>
                        <a:ea typeface="Calibri" panose="020F0502020204030204" pitchFamily="34" charset="0"/>
                      </a:rPr>
                      <m:t> 10</m:t>
                    </m:r>
                    <m:r>
                      <a:rPr lang="pt-BR" sz="2200">
                        <a:effectLst/>
                        <a:latin typeface="Cambria Math" panose="02040503050406030204" pitchFamily="18" charset="0"/>
                        <a:ea typeface="Calibri" panose="020F0502020204030204" pitchFamily="34" charset="0"/>
                        <a:cs typeface="Cambria Math" panose="02040503050406030204" pitchFamily="18" charset="0"/>
                      </a:rPr>
                      <m:t>⁵</m:t>
                    </m:r>
                    <m:r>
                      <a:rPr lang="pt-BR" sz="2200">
                        <a:effectLst/>
                        <a:latin typeface="Cambria Math" panose="02040503050406030204" pitchFamily="18" charset="0"/>
                        <a:ea typeface="Calibri" panose="020F0502020204030204" pitchFamily="34" charset="0"/>
                      </a:rPr>
                      <m:t> </m:t>
                    </m:r>
                    <m:r>
                      <m:rPr>
                        <m:sty m:val="p"/>
                      </m:rPr>
                      <a:rPr lang="pt-BR" sz="2200">
                        <a:effectLst/>
                        <a:latin typeface="Cambria Math" panose="02040503050406030204" pitchFamily="18" charset="0"/>
                        <a:ea typeface="Calibri" panose="020F0502020204030204" pitchFamily="34" charset="0"/>
                      </a:rPr>
                      <m:t>m</m:t>
                    </m:r>
                    <m:r>
                      <a:rPr lang="pt-BR" sz="2200">
                        <a:effectLst/>
                        <a:latin typeface="Cambria Math" panose="02040503050406030204" pitchFamily="18" charset="0"/>
                        <a:ea typeface="Calibri" panose="020F0502020204030204" pitchFamily="34" charset="0"/>
                      </a:rPr>
                      <m:t>/</m:t>
                    </m:r>
                    <m:r>
                      <m:rPr>
                        <m:sty m:val="p"/>
                      </m:rPr>
                      <a:rPr lang="pt-BR" sz="2200">
                        <a:effectLst/>
                        <a:latin typeface="Cambria Math" panose="02040503050406030204" pitchFamily="18" charset="0"/>
                        <a:ea typeface="Calibri" panose="020F0502020204030204" pitchFamily="34" charset="0"/>
                      </a:rPr>
                      <m:t>s</m:t>
                    </m:r>
                  </m:oMath>
                </a14:m>
                <a:r>
                  <a:rPr lang="pt-BR" sz="2200" dirty="0">
                    <a:effectLst/>
                    <a:latin typeface="Arial Narrow" panose="020B0606020202030204" pitchFamily="34" charset="0"/>
                    <a:ea typeface="Calibri" panose="020F0502020204030204" pitchFamily="34" charset="0"/>
                  </a:rPr>
                  <a:t>, a uma dist</a:t>
                </a:r>
                <a:r>
                  <a:rPr lang="pt-BR" sz="2200" dirty="0">
                    <a:effectLst/>
                    <a:latin typeface="Arial Narrow" panose="020B0606020202030204" pitchFamily="34" charset="0"/>
                    <a:ea typeface="Calibri" panose="020F0502020204030204" pitchFamily="34" charset="0"/>
                    <a:cs typeface="Arial Narrow" panose="020B0606020202030204" pitchFamily="34" charset="0"/>
                  </a:rPr>
                  <a:t>â</a:t>
                </a:r>
                <a:r>
                  <a:rPr lang="pt-BR" sz="2200" dirty="0">
                    <a:effectLst/>
                    <a:latin typeface="Arial Narrow" panose="020B0606020202030204" pitchFamily="34" charset="0"/>
                    <a:ea typeface="Calibri" panose="020F0502020204030204" pitchFamily="34" charset="0"/>
                  </a:rPr>
                  <a:t>ncia de </a:t>
                </a:r>
                <a14:m>
                  <m:oMath xmlns:m="http://schemas.openxmlformats.org/officeDocument/2006/math">
                    <m:r>
                      <a:rPr lang="pt-BR" sz="2200">
                        <a:effectLst/>
                        <a:latin typeface="Cambria Math" panose="02040503050406030204" pitchFamily="18" charset="0"/>
                        <a:ea typeface="Calibri" panose="020F0502020204030204" pitchFamily="34" charset="0"/>
                      </a:rPr>
                      <m:t>8,0 </m:t>
                    </m:r>
                    <m:r>
                      <m:rPr>
                        <m:sty m:val="p"/>
                      </m:rPr>
                      <a:rPr lang="pt-BR" sz="2200">
                        <a:effectLst/>
                        <a:latin typeface="Cambria Math" panose="02040503050406030204" pitchFamily="18" charset="0"/>
                        <a:ea typeface="Calibri" panose="020F0502020204030204" pitchFamily="34" charset="0"/>
                      </a:rPr>
                      <m:t>cm</m:t>
                    </m:r>
                  </m:oMath>
                </a14:m>
                <a:r>
                  <a:rPr lang="pt-BR" sz="2200" dirty="0">
                    <a:effectLst/>
                    <a:latin typeface="Arial Narrow" panose="020B0606020202030204" pitchFamily="34" charset="0"/>
                    <a:ea typeface="Calibri" panose="020F0502020204030204" pitchFamily="34" charset="0"/>
                  </a:rPr>
                  <a:t> do condutor. </a:t>
                </a:r>
              </a:p>
              <a:p>
                <a:pPr marL="457200" algn="just">
                  <a:lnSpc>
                    <a:spcPct val="106000"/>
                  </a:lnSpc>
                  <a:spcAft>
                    <a:spcPts val="800"/>
                  </a:spcAft>
                </a:pPr>
                <a:r>
                  <a:rPr lang="pt-BR" sz="2200" dirty="0">
                    <a:effectLst/>
                    <a:latin typeface="Arial Narrow" panose="020B0606020202030204" pitchFamily="34" charset="0"/>
                    <a:ea typeface="Calibri" panose="020F0502020204030204" pitchFamily="34" charset="0"/>
                  </a:rPr>
                  <a:t>Qual é a intensidade da força que atua sobre a carga? </a:t>
                </a:r>
              </a:p>
              <a:p>
                <a:pPr marL="457200" algn="just">
                  <a:lnSpc>
                    <a:spcPct val="106000"/>
                  </a:lnSpc>
                  <a:spcAft>
                    <a:spcPts val="800"/>
                  </a:spcAft>
                </a:pPr>
                <a:r>
                  <a:rPr lang="pt-BR" sz="2200" dirty="0">
                    <a:effectLst/>
                    <a:latin typeface="Arial Narrow" panose="020B0606020202030204" pitchFamily="34" charset="0"/>
                    <a:ea typeface="Calibri" panose="020F0502020204030204" pitchFamily="34" charset="0"/>
                  </a:rPr>
                  <a:t>Dado </a:t>
                </a:r>
                <a14:m>
                  <m:oMath xmlns:m="http://schemas.openxmlformats.org/officeDocument/2006/math">
                    <m:sSub>
                      <m:sSubPr>
                        <m:ctrlPr>
                          <a:rPr lang="pt-BR" sz="2200" b="1" i="1">
                            <a:effectLst/>
                            <a:latin typeface="Cambria Math" panose="02040503050406030204" pitchFamily="18" charset="0"/>
                            <a:ea typeface="Calibri" panose="020F0502020204030204" pitchFamily="34" charset="0"/>
                          </a:rPr>
                        </m:ctrlPr>
                      </m:sSubPr>
                      <m:e>
                        <m:r>
                          <a:rPr lang="pt-BR" sz="2200" b="1" i="1">
                            <a:effectLst/>
                            <a:latin typeface="Cambria Math" panose="02040503050406030204" pitchFamily="18" charset="0"/>
                            <a:ea typeface="Calibri" panose="020F0502020204030204" pitchFamily="34" charset="0"/>
                          </a:rPr>
                          <m:t>𝛍</m:t>
                        </m:r>
                      </m:e>
                      <m:sub>
                        <m:r>
                          <a:rPr lang="pt-BR" sz="2200" b="1" i="1">
                            <a:effectLst/>
                            <a:latin typeface="Cambria Math" panose="02040503050406030204" pitchFamily="18" charset="0"/>
                            <a:ea typeface="Calibri" panose="020F0502020204030204" pitchFamily="34" charset="0"/>
                          </a:rPr>
                          <m:t>𝟎</m:t>
                        </m:r>
                      </m:sub>
                    </m:sSub>
                    <m:r>
                      <a:rPr lang="pt-BR" sz="2200">
                        <a:effectLst/>
                        <a:latin typeface="Cambria Math" panose="02040503050406030204" pitchFamily="18" charset="0"/>
                        <a:ea typeface="Calibri" panose="020F0502020204030204" pitchFamily="34" charset="0"/>
                      </a:rPr>
                      <m:t>=</m:t>
                    </m:r>
                    <m:r>
                      <a:rPr lang="pt-BR" sz="2200" b="0" i="0" smtClean="0">
                        <a:effectLst/>
                        <a:latin typeface="Cambria Math" panose="02040503050406030204" pitchFamily="18" charset="0"/>
                        <a:ea typeface="Calibri" panose="020F0502020204030204" pitchFamily="34" charset="0"/>
                      </a:rPr>
                      <m:t> </m:t>
                    </m:r>
                  </m:oMath>
                </a14:m>
                <a:r>
                  <a:rPr lang="pt-BR" sz="2200" dirty="0">
                    <a:effectLst/>
                    <a:latin typeface="Arial Narrow" panose="020B0606020202030204" pitchFamily="34" charset="0"/>
                    <a:ea typeface="Calibri" panose="020F0502020204030204" pitchFamily="34" charset="0"/>
                  </a:rPr>
                  <a:t>permeabilidade magnético do meio (nesse caso, o vácuo </a:t>
                </a:r>
                <a14:m>
                  <m:oMath xmlns:m="http://schemas.openxmlformats.org/officeDocument/2006/math">
                    <m:r>
                      <a:rPr lang="pt-BR" sz="2200">
                        <a:effectLst/>
                        <a:latin typeface="Cambria Math" panose="02040503050406030204" pitchFamily="18" charset="0"/>
                        <a:ea typeface="Calibri" panose="020F0502020204030204" pitchFamily="34" charset="0"/>
                      </a:rPr>
                      <m:t>4</m:t>
                    </m:r>
                    <m:r>
                      <m:rPr>
                        <m:sty m:val="p"/>
                      </m:rPr>
                      <a:rPr lang="pt-BR" sz="2200">
                        <a:effectLst/>
                        <a:latin typeface="Cambria Math" panose="02040503050406030204" pitchFamily="18" charset="0"/>
                        <a:ea typeface="Calibri" panose="020F0502020204030204" pitchFamily="34" charset="0"/>
                      </a:rPr>
                      <m:t>π</m:t>
                    </m:r>
                    <m:r>
                      <a:rPr lang="pt-BR" sz="2200">
                        <a:effectLst/>
                        <a:latin typeface="Cambria Math" panose="02040503050406030204" pitchFamily="18" charset="0"/>
                        <a:ea typeface="Calibri" panose="020F0502020204030204" pitchFamily="34" charset="0"/>
                      </a:rPr>
                      <m:t>∙</m:t>
                    </m:r>
                    <m:sSup>
                      <m:sSupPr>
                        <m:ctrlPr>
                          <a:rPr lang="pt-BR" sz="2200" i="1">
                            <a:effectLst/>
                            <a:latin typeface="Cambria Math" panose="02040503050406030204" pitchFamily="18" charset="0"/>
                            <a:ea typeface="Calibri" panose="020F0502020204030204" pitchFamily="34" charset="0"/>
                          </a:rPr>
                        </m:ctrlPr>
                      </m:sSupPr>
                      <m:e>
                        <m:r>
                          <a:rPr lang="pt-BR" sz="2200">
                            <a:effectLst/>
                            <a:latin typeface="Cambria Math" panose="02040503050406030204" pitchFamily="18" charset="0"/>
                            <a:ea typeface="Calibri" panose="020F0502020204030204" pitchFamily="34" charset="0"/>
                          </a:rPr>
                          <m:t>10</m:t>
                        </m:r>
                      </m:e>
                      <m:sup>
                        <m:r>
                          <a:rPr lang="pt-BR" sz="2200" i="1">
                            <a:effectLst/>
                            <a:latin typeface="Cambria Math" panose="02040503050406030204" pitchFamily="18" charset="0"/>
                            <a:ea typeface="Calibri" panose="020F0502020204030204" pitchFamily="34" charset="0"/>
                          </a:rPr>
                          <m:t>−</m:t>
                        </m:r>
                        <m:r>
                          <a:rPr lang="pt-BR" sz="2200">
                            <a:effectLst/>
                            <a:latin typeface="Cambria Math" panose="02040503050406030204" pitchFamily="18" charset="0"/>
                            <a:ea typeface="Calibri" panose="020F0502020204030204" pitchFamily="34" charset="0"/>
                          </a:rPr>
                          <m:t>7</m:t>
                        </m:r>
                      </m:sup>
                    </m:sSup>
                    <m:f>
                      <m:fPr>
                        <m:ctrlPr>
                          <a:rPr lang="pt-BR" sz="2200" i="1">
                            <a:effectLst/>
                            <a:latin typeface="Cambria Math" panose="02040503050406030204" pitchFamily="18" charset="0"/>
                            <a:ea typeface="Calibri" panose="020F0502020204030204" pitchFamily="34" charset="0"/>
                          </a:rPr>
                        </m:ctrlPr>
                      </m:fPr>
                      <m:num>
                        <m:r>
                          <m:rPr>
                            <m:sty m:val="p"/>
                          </m:rPr>
                          <a:rPr lang="pt-BR" sz="2200">
                            <a:effectLst/>
                            <a:latin typeface="Cambria Math" panose="02040503050406030204" pitchFamily="18" charset="0"/>
                            <a:ea typeface="Calibri" panose="020F0502020204030204" pitchFamily="34" charset="0"/>
                          </a:rPr>
                          <m:t>Tm</m:t>
                        </m:r>
                      </m:num>
                      <m:den>
                        <m:r>
                          <m:rPr>
                            <m:sty m:val="p"/>
                          </m:rPr>
                          <a:rPr lang="pt-BR" sz="2200">
                            <a:effectLst/>
                            <a:latin typeface="Cambria Math" panose="02040503050406030204" pitchFamily="18" charset="0"/>
                            <a:ea typeface="Calibri" panose="020F0502020204030204" pitchFamily="34" charset="0"/>
                          </a:rPr>
                          <m:t>A</m:t>
                        </m:r>
                      </m:den>
                    </m:f>
                  </m:oMath>
                </a14:m>
                <a:r>
                  <a:rPr lang="pt-BR" sz="2200" dirty="0">
                    <a:effectLst/>
                    <a:latin typeface="Arial Narrow" panose="020B0606020202030204" pitchFamily="34" charset="0"/>
                    <a:ea typeface="Calibri" panose="020F0502020204030204" pitchFamily="34" charset="0"/>
                  </a:rPr>
                  <a:t>).</a:t>
                </a:r>
              </a:p>
            </p:txBody>
          </p:sp>
        </mc:Choice>
        <mc:Fallback xmlns="">
          <p:sp>
            <p:nvSpPr>
              <p:cNvPr id="4" name="CaixaDeTexto 3">
                <a:extLst>
                  <a:ext uri="{FF2B5EF4-FFF2-40B4-BE49-F238E27FC236}">
                    <a16:creationId xmlns:a16="http://schemas.microsoft.com/office/drawing/2014/main" id="{0E2A3CD9-68B8-DE63-E37E-1682379FD1CF}"/>
                  </a:ext>
                </a:extLst>
              </p:cNvPr>
              <p:cNvSpPr txBox="1">
                <a:spLocks noRot="1" noChangeAspect="1" noMove="1" noResize="1" noEditPoints="1" noAdjustHandles="1" noChangeArrowheads="1" noChangeShapeType="1" noTextEdit="1"/>
              </p:cNvSpPr>
              <p:nvPr/>
            </p:nvSpPr>
            <p:spPr>
              <a:xfrm>
                <a:off x="43417" y="765875"/>
                <a:ext cx="5765711" cy="4043351"/>
              </a:xfrm>
              <a:prstGeom prst="rect">
                <a:avLst/>
              </a:prstGeom>
              <a:blipFill>
                <a:blip r:embed="rId3"/>
                <a:stretch>
                  <a:fillRect t="-1207" r="-1374" b="-302"/>
                </a:stretch>
              </a:blipFill>
            </p:spPr>
            <p:txBody>
              <a:bodyPr/>
              <a:lstStyle/>
              <a:p>
                <a:r>
                  <a:rPr lang="pt-BR">
                    <a:noFill/>
                  </a:rPr>
                  <a:t> </a:t>
                </a:r>
              </a:p>
            </p:txBody>
          </p:sp>
        </mc:Fallback>
      </mc:AlternateContent>
    </p:spTree>
    <p:extLst>
      <p:ext uri="{BB962C8B-B14F-4D97-AF65-F5344CB8AC3E}">
        <p14:creationId xmlns:p14="http://schemas.microsoft.com/office/powerpoint/2010/main" val="22242701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106E0A-2B33-A278-CF69-B2543D6731C9}"/>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49E4D507-4123-239A-D0DE-3800D9C3BDBB}"/>
              </a:ext>
            </a:extLst>
          </p:cNvPr>
          <p:cNvPicPr>
            <a:picLocks noChangeAspect="1"/>
          </p:cNvPicPr>
          <p:nvPr/>
        </p:nvPicPr>
        <p:blipFill>
          <a:blip r:embed="rId2"/>
          <a:stretch>
            <a:fillRect/>
          </a:stretch>
        </p:blipFill>
        <p:spPr>
          <a:xfrm>
            <a:off x="6202172" y="765875"/>
            <a:ext cx="5765711" cy="5853071"/>
          </a:xfrm>
          <a:prstGeom prst="rect">
            <a:avLst/>
          </a:prstGeom>
        </p:spPr>
      </p:pic>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81C32B91-7714-B05B-1DE4-6409D6A7CF54}"/>
                  </a:ext>
                </a:extLst>
              </p:cNvPr>
              <p:cNvSpPr txBox="1"/>
              <p:nvPr/>
            </p:nvSpPr>
            <p:spPr>
              <a:xfrm>
                <a:off x="224117" y="765875"/>
                <a:ext cx="5629836" cy="3324693"/>
              </a:xfrm>
              <a:prstGeom prst="rect">
                <a:avLst/>
              </a:prstGeom>
              <a:noFill/>
            </p:spPr>
            <p:txBody>
              <a:bodyPr wrap="square">
                <a:spAutoFit/>
              </a:bodyPr>
              <a:lstStyle/>
              <a:p>
                <a:pPr marL="457200" algn="just">
                  <a:lnSpc>
                    <a:spcPct val="106000"/>
                  </a:lnSpc>
                  <a:spcAft>
                    <a:spcPts val="800"/>
                  </a:spcAft>
                </a:pPr>
                <a:r>
                  <a:rPr lang="pt-BR" sz="2200" b="1" dirty="0">
                    <a:solidFill>
                      <a:srgbClr val="000000"/>
                    </a:solidFill>
                    <a:effectLst/>
                    <a:latin typeface="Arial Narrow" panose="020B0606020202030204" pitchFamily="34" charset="0"/>
                    <a:ea typeface="Calibri" panose="020F0502020204030204" pitchFamily="34" charset="0"/>
                  </a:rPr>
                  <a:t>35. </a:t>
                </a:r>
                <a:r>
                  <a:rPr lang="pt-BR" sz="2200" dirty="0">
                    <a:solidFill>
                      <a:srgbClr val="000000"/>
                    </a:solidFill>
                    <a:effectLst/>
                    <a:latin typeface="Arial Narrow" panose="020B0606020202030204" pitchFamily="34" charset="0"/>
                    <a:ea typeface="Calibri" panose="020F0502020204030204" pitchFamily="34" charset="0"/>
                  </a:rPr>
                  <a:t>Dois fios retilíneos, longos e paralelos estão separados por uma distância de 30 cm. </a:t>
                </a:r>
              </a:p>
              <a:p>
                <a:pPr marL="457200" algn="just">
                  <a:lnSpc>
                    <a:spcPct val="106000"/>
                  </a:lnSpc>
                  <a:spcAft>
                    <a:spcPts val="800"/>
                  </a:spcAft>
                </a:pPr>
                <a:r>
                  <a:rPr lang="pt-BR" sz="2200" dirty="0">
                    <a:solidFill>
                      <a:srgbClr val="000000"/>
                    </a:solidFill>
                    <a:effectLst/>
                    <a:latin typeface="Arial Narrow" panose="020B0606020202030204" pitchFamily="34" charset="0"/>
                    <a:ea typeface="Calibri" panose="020F0502020204030204" pitchFamily="34" charset="0"/>
                  </a:rPr>
                  <a:t>Os fios são percorridos por correntes elétricas de intensidades 10 A e 15 A, em sentidos contrários. </a:t>
                </a:r>
              </a:p>
              <a:p>
                <a:pPr marL="457200" algn="just">
                  <a:lnSpc>
                    <a:spcPct val="106000"/>
                  </a:lnSpc>
                  <a:spcAft>
                    <a:spcPts val="800"/>
                  </a:spcAft>
                </a:pPr>
                <a:r>
                  <a:rPr lang="pt-BR" sz="2200" dirty="0">
                    <a:solidFill>
                      <a:srgbClr val="000000"/>
                    </a:solidFill>
                    <a:effectLst/>
                    <a:latin typeface="Arial Narrow" panose="020B0606020202030204" pitchFamily="34" charset="0"/>
                    <a:ea typeface="Calibri" panose="020F0502020204030204" pitchFamily="34" charset="0"/>
                  </a:rPr>
                  <a:t>Determine a intensidade da força magnética por unidade de comprimento que entre os fios. Considere </a:t>
                </a:r>
                <a14:m>
                  <m:oMath xmlns:m="http://schemas.openxmlformats.org/officeDocument/2006/math">
                    <m:sSub>
                      <m:sSubPr>
                        <m:ctrlPr>
                          <a:rPr lang="pt-BR" sz="2200" b="1" i="1">
                            <a:effectLst/>
                            <a:latin typeface="Cambria Math" panose="02040503050406030204" pitchFamily="18" charset="0"/>
                            <a:ea typeface="Calibri" panose="020F0502020204030204" pitchFamily="34" charset="0"/>
                          </a:rPr>
                        </m:ctrlPr>
                      </m:sSubPr>
                      <m:e>
                        <m:r>
                          <a:rPr lang="pt-BR" sz="2200" b="1" i="1">
                            <a:solidFill>
                              <a:srgbClr val="000000"/>
                            </a:solidFill>
                            <a:effectLst/>
                            <a:latin typeface="Cambria Math" panose="02040503050406030204" pitchFamily="18" charset="0"/>
                            <a:ea typeface="Calibri" panose="020F0502020204030204" pitchFamily="34" charset="0"/>
                          </a:rPr>
                          <m:t>𝛍</m:t>
                        </m:r>
                      </m:e>
                      <m:sub>
                        <m:r>
                          <a:rPr lang="pt-BR" sz="2200" b="1" i="1">
                            <a:solidFill>
                              <a:srgbClr val="000000"/>
                            </a:solidFill>
                            <a:effectLst/>
                            <a:latin typeface="Cambria Math" panose="02040503050406030204" pitchFamily="18" charset="0"/>
                            <a:ea typeface="Calibri" panose="020F0502020204030204" pitchFamily="34" charset="0"/>
                          </a:rPr>
                          <m:t>𝟎</m:t>
                        </m:r>
                      </m:sub>
                    </m:sSub>
                    <m:r>
                      <a:rPr lang="pt-BR" sz="2200">
                        <a:solidFill>
                          <a:srgbClr val="000000"/>
                        </a:solidFill>
                        <a:effectLst/>
                        <a:latin typeface="Cambria Math" panose="02040503050406030204" pitchFamily="18" charset="0"/>
                        <a:ea typeface="Calibri" panose="020F0502020204030204" pitchFamily="34" charset="0"/>
                      </a:rPr>
                      <m:t>=</m:t>
                    </m:r>
                  </m:oMath>
                </a14:m>
                <a:r>
                  <a:rPr lang="pt-BR" sz="2200" dirty="0">
                    <a:solidFill>
                      <a:srgbClr val="000000"/>
                    </a:solidFill>
                    <a:effectLst/>
                    <a:latin typeface="Arial Narrow" panose="020B0606020202030204" pitchFamily="34" charset="0"/>
                    <a:ea typeface="Calibri" panose="020F0502020204030204" pitchFamily="34" charset="0"/>
                  </a:rPr>
                  <a:t> </a:t>
                </a:r>
                <a14:m>
                  <m:oMath xmlns:m="http://schemas.openxmlformats.org/officeDocument/2006/math">
                    <m:r>
                      <a:rPr lang="pt-BR" sz="2200">
                        <a:solidFill>
                          <a:srgbClr val="000000"/>
                        </a:solidFill>
                        <a:effectLst/>
                        <a:latin typeface="Cambria Math" panose="02040503050406030204" pitchFamily="18" charset="0"/>
                        <a:ea typeface="Calibri" panose="020F0502020204030204" pitchFamily="34" charset="0"/>
                      </a:rPr>
                      <m:t>4</m:t>
                    </m:r>
                    <m:r>
                      <m:rPr>
                        <m:sty m:val="p"/>
                      </m:rPr>
                      <a:rPr lang="pt-BR" sz="2200">
                        <a:solidFill>
                          <a:srgbClr val="000000"/>
                        </a:solidFill>
                        <a:effectLst/>
                        <a:latin typeface="Cambria Math" panose="02040503050406030204" pitchFamily="18" charset="0"/>
                        <a:ea typeface="Calibri" panose="020F0502020204030204" pitchFamily="34" charset="0"/>
                      </a:rPr>
                      <m:t>π</m:t>
                    </m:r>
                    <m:r>
                      <a:rPr lang="pt-BR" sz="2200">
                        <a:solidFill>
                          <a:srgbClr val="000000"/>
                        </a:solidFill>
                        <a:effectLst/>
                        <a:latin typeface="Cambria Math" panose="02040503050406030204" pitchFamily="18" charset="0"/>
                        <a:ea typeface="Calibri" panose="020F0502020204030204" pitchFamily="34" charset="0"/>
                      </a:rPr>
                      <m:t>∙</m:t>
                    </m:r>
                    <m:sSup>
                      <m:sSupPr>
                        <m:ctrlPr>
                          <a:rPr lang="pt-BR" sz="2200" i="1">
                            <a:effectLst/>
                            <a:latin typeface="Cambria Math" panose="02040503050406030204" pitchFamily="18" charset="0"/>
                            <a:ea typeface="Calibri" panose="020F0502020204030204" pitchFamily="34" charset="0"/>
                          </a:rPr>
                        </m:ctrlPr>
                      </m:sSupPr>
                      <m:e>
                        <m:r>
                          <a:rPr lang="pt-BR" sz="2200">
                            <a:solidFill>
                              <a:srgbClr val="000000"/>
                            </a:solidFill>
                            <a:effectLst/>
                            <a:latin typeface="Cambria Math" panose="02040503050406030204" pitchFamily="18" charset="0"/>
                            <a:ea typeface="Calibri" panose="020F0502020204030204" pitchFamily="34" charset="0"/>
                          </a:rPr>
                          <m:t>10</m:t>
                        </m:r>
                      </m:e>
                      <m:sup>
                        <m:r>
                          <a:rPr lang="pt-BR" sz="2200" i="1">
                            <a:solidFill>
                              <a:srgbClr val="000000"/>
                            </a:solidFill>
                            <a:effectLst/>
                            <a:latin typeface="Cambria Math" panose="02040503050406030204" pitchFamily="18" charset="0"/>
                            <a:ea typeface="Calibri" panose="020F0502020204030204" pitchFamily="34" charset="0"/>
                          </a:rPr>
                          <m:t>−</m:t>
                        </m:r>
                        <m:r>
                          <a:rPr lang="pt-BR" sz="2200">
                            <a:solidFill>
                              <a:srgbClr val="000000"/>
                            </a:solidFill>
                            <a:effectLst/>
                            <a:latin typeface="Cambria Math" panose="02040503050406030204" pitchFamily="18" charset="0"/>
                            <a:ea typeface="Calibri" panose="020F0502020204030204" pitchFamily="34" charset="0"/>
                          </a:rPr>
                          <m:t>7</m:t>
                        </m:r>
                      </m:sup>
                    </m:sSup>
                    <m:f>
                      <m:fPr>
                        <m:ctrlPr>
                          <a:rPr lang="pt-BR" sz="2200" i="1">
                            <a:effectLst/>
                            <a:latin typeface="Cambria Math" panose="02040503050406030204" pitchFamily="18" charset="0"/>
                            <a:ea typeface="Calibri" panose="020F0502020204030204" pitchFamily="34" charset="0"/>
                          </a:rPr>
                        </m:ctrlPr>
                      </m:fPr>
                      <m:num>
                        <m:r>
                          <m:rPr>
                            <m:sty m:val="p"/>
                          </m:rPr>
                          <a:rPr lang="pt-BR" sz="2200">
                            <a:solidFill>
                              <a:srgbClr val="000000"/>
                            </a:solidFill>
                            <a:effectLst/>
                            <a:latin typeface="Cambria Math" panose="02040503050406030204" pitchFamily="18" charset="0"/>
                            <a:ea typeface="Calibri" panose="020F0502020204030204" pitchFamily="34" charset="0"/>
                          </a:rPr>
                          <m:t>Tm</m:t>
                        </m:r>
                      </m:num>
                      <m:den>
                        <m:r>
                          <m:rPr>
                            <m:sty m:val="p"/>
                          </m:rPr>
                          <a:rPr lang="pt-BR" sz="2200">
                            <a:solidFill>
                              <a:srgbClr val="000000"/>
                            </a:solidFill>
                            <a:effectLst/>
                            <a:latin typeface="Cambria Math" panose="02040503050406030204" pitchFamily="18" charset="0"/>
                            <a:ea typeface="Calibri" panose="020F0502020204030204" pitchFamily="34" charset="0"/>
                          </a:rPr>
                          <m:t>A</m:t>
                        </m:r>
                      </m:den>
                    </m:f>
                  </m:oMath>
                </a14:m>
                <a:r>
                  <a:rPr lang="pt-BR" sz="2200" dirty="0">
                    <a:solidFill>
                      <a:srgbClr val="000000"/>
                    </a:solidFill>
                    <a:effectLst/>
                    <a:latin typeface="Arial Narrow" panose="020B0606020202030204" pitchFamily="34" charset="0"/>
                    <a:ea typeface="Calibri" panose="020F0502020204030204" pitchFamily="34" charset="0"/>
                  </a:rPr>
                  <a:t>.</a:t>
                </a:r>
                <a:endParaRPr lang="pt-BR" sz="2200" dirty="0">
                  <a:effectLst/>
                  <a:latin typeface="Calibri" panose="020F0502020204030204" pitchFamily="34" charset="0"/>
                  <a:ea typeface="Calibri" panose="020F0502020204030204" pitchFamily="34" charset="0"/>
                </a:endParaRPr>
              </a:p>
            </p:txBody>
          </p:sp>
        </mc:Choice>
        <mc:Fallback xmlns="">
          <p:sp>
            <p:nvSpPr>
              <p:cNvPr id="4" name="CaixaDeTexto 3">
                <a:extLst>
                  <a:ext uri="{FF2B5EF4-FFF2-40B4-BE49-F238E27FC236}">
                    <a16:creationId xmlns:a16="http://schemas.microsoft.com/office/drawing/2014/main" id="{81C32B91-7714-B05B-1DE4-6409D6A7CF54}"/>
                  </a:ext>
                </a:extLst>
              </p:cNvPr>
              <p:cNvSpPr txBox="1">
                <a:spLocks noRot="1" noChangeAspect="1" noMove="1" noResize="1" noEditPoints="1" noAdjustHandles="1" noChangeArrowheads="1" noChangeShapeType="1" noTextEdit="1"/>
              </p:cNvSpPr>
              <p:nvPr/>
            </p:nvSpPr>
            <p:spPr>
              <a:xfrm>
                <a:off x="224117" y="765875"/>
                <a:ext cx="5629836" cy="3324693"/>
              </a:xfrm>
              <a:prstGeom prst="rect">
                <a:avLst/>
              </a:prstGeom>
              <a:blipFill>
                <a:blip r:embed="rId3"/>
                <a:stretch>
                  <a:fillRect t="-1468" r="-1408" b="-550"/>
                </a:stretch>
              </a:blipFill>
            </p:spPr>
            <p:txBody>
              <a:bodyPr/>
              <a:lstStyle/>
              <a:p>
                <a:r>
                  <a:rPr lang="pt-BR">
                    <a:noFill/>
                  </a:rPr>
                  <a:t> </a:t>
                </a:r>
              </a:p>
            </p:txBody>
          </p:sp>
        </mc:Fallback>
      </mc:AlternateContent>
    </p:spTree>
    <p:extLst>
      <p:ext uri="{BB962C8B-B14F-4D97-AF65-F5344CB8AC3E}">
        <p14:creationId xmlns:p14="http://schemas.microsoft.com/office/powerpoint/2010/main" val="1352340682"/>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0532A9-0DD9-E20F-D934-1ED1FB3CB9DA}"/>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C3247842-D7BF-C280-189E-5C509E251DE4}"/>
              </a:ext>
            </a:extLst>
          </p:cNvPr>
          <p:cNvPicPr>
            <a:picLocks noChangeAspect="1"/>
          </p:cNvPicPr>
          <p:nvPr/>
        </p:nvPicPr>
        <p:blipFill>
          <a:blip r:embed="rId2"/>
          <a:stretch>
            <a:fillRect/>
          </a:stretch>
        </p:blipFill>
        <p:spPr>
          <a:xfrm>
            <a:off x="6202172" y="765875"/>
            <a:ext cx="5765711" cy="5853071"/>
          </a:xfrm>
          <a:prstGeom prst="rect">
            <a:avLst/>
          </a:prstGeom>
        </p:spPr>
      </p:pic>
      <p:sp>
        <p:nvSpPr>
          <p:cNvPr id="4" name="CaixaDeTexto 3">
            <a:extLst>
              <a:ext uri="{FF2B5EF4-FFF2-40B4-BE49-F238E27FC236}">
                <a16:creationId xmlns:a16="http://schemas.microsoft.com/office/drawing/2014/main" id="{9C9F58BC-B90B-BF9A-595D-A46639E1D23D}"/>
              </a:ext>
            </a:extLst>
          </p:cNvPr>
          <p:cNvSpPr txBox="1"/>
          <p:nvPr/>
        </p:nvSpPr>
        <p:spPr>
          <a:xfrm>
            <a:off x="106172" y="765875"/>
            <a:ext cx="5883657" cy="430887"/>
          </a:xfrm>
          <a:prstGeom prst="rect">
            <a:avLst/>
          </a:prstGeom>
          <a:solidFill>
            <a:schemeClr val="accent2"/>
          </a:solidFill>
        </p:spPr>
        <p:txBody>
          <a:bodyPr wrap="square">
            <a:spAutoFit/>
          </a:bodyPr>
          <a:lstStyle/>
          <a:p>
            <a:pPr indent="228600" algn="ctr"/>
            <a:r>
              <a:rPr lang="pt-BR" sz="2200" dirty="0">
                <a:solidFill>
                  <a:srgbClr val="000000"/>
                </a:solidFill>
                <a:effectLst/>
                <a:latin typeface="Arial Narrow" panose="020B0606020202030204" pitchFamily="34" charset="0"/>
                <a:ea typeface="Calibri" panose="020F0502020204030204" pitchFamily="34" charset="0"/>
              </a:rPr>
              <a:t>Estudante, no </a:t>
            </a:r>
            <a:r>
              <a:rPr lang="pt-BR" sz="2200" b="1" dirty="0">
                <a:solidFill>
                  <a:srgbClr val="000000"/>
                </a:solidFill>
                <a:effectLst/>
                <a:latin typeface="Arial Narrow" panose="020B0606020202030204" pitchFamily="34" charset="0"/>
                <a:ea typeface="Calibri" panose="020F0502020204030204" pitchFamily="34" charset="0"/>
              </a:rPr>
              <a:t>Vestibular</a:t>
            </a:r>
            <a:r>
              <a:rPr lang="pt-BR" sz="2200" dirty="0">
                <a:solidFill>
                  <a:srgbClr val="000000"/>
                </a:solidFill>
                <a:effectLst/>
                <a:latin typeface="Arial Narrow" panose="020B0606020202030204" pitchFamily="34" charset="0"/>
                <a:ea typeface="Calibri" panose="020F0502020204030204" pitchFamily="34" charset="0"/>
              </a:rPr>
              <a:t> é assim:</a:t>
            </a:r>
            <a:endParaRPr lang="pt-BR" sz="2200" dirty="0">
              <a:effectLst/>
              <a:latin typeface="Calibri" panose="020F0502020204030204" pitchFamily="34" charset="0"/>
              <a:ea typeface="Calibri" panose="020F0502020204030204" pitchFamily="34" charset="0"/>
            </a:endParaRPr>
          </a:p>
        </p:txBody>
      </p:sp>
      <mc:AlternateContent xmlns:mc="http://schemas.openxmlformats.org/markup-compatibility/2006" xmlns:a14="http://schemas.microsoft.com/office/drawing/2010/main">
        <mc:Choice Requires="a14">
          <p:sp>
            <p:nvSpPr>
              <p:cNvPr id="6" name="CaixaDeTexto 5">
                <a:extLst>
                  <a:ext uri="{FF2B5EF4-FFF2-40B4-BE49-F238E27FC236}">
                    <a16:creationId xmlns:a16="http://schemas.microsoft.com/office/drawing/2014/main" id="{B12D3C8C-9CDC-F4F6-41DF-F181F2BEC232}"/>
                  </a:ext>
                </a:extLst>
              </p:cNvPr>
              <p:cNvSpPr txBox="1"/>
              <p:nvPr/>
            </p:nvSpPr>
            <p:spPr>
              <a:xfrm>
                <a:off x="106172" y="1426952"/>
                <a:ext cx="5765711" cy="3972754"/>
              </a:xfrm>
              <a:prstGeom prst="rect">
                <a:avLst/>
              </a:prstGeom>
              <a:noFill/>
            </p:spPr>
            <p:txBody>
              <a:bodyPr wrap="square">
                <a:spAutoFit/>
              </a:bodyPr>
              <a:lstStyle/>
              <a:p>
                <a:pPr indent="228600" algn="just"/>
                <a:r>
                  <a:rPr lang="pt-BR" sz="2200" b="1" dirty="0">
                    <a:solidFill>
                      <a:srgbClr val="000000"/>
                    </a:solidFill>
                    <a:effectLst/>
                    <a:latin typeface="Arial Narrow" panose="020B0606020202030204" pitchFamily="34" charset="0"/>
                    <a:ea typeface="Calibri" panose="020F0502020204030204" pitchFamily="34" charset="0"/>
                  </a:rPr>
                  <a:t>36. (PUC - PR) </a:t>
                </a:r>
                <a:r>
                  <a:rPr lang="pt-BR" sz="2200" dirty="0">
                    <a:solidFill>
                      <a:srgbClr val="000000"/>
                    </a:solidFill>
                    <a:effectLst/>
                    <a:latin typeface="Arial Narrow" panose="020B0606020202030204" pitchFamily="34" charset="0"/>
                    <a:ea typeface="Calibri" panose="020F0502020204030204" pitchFamily="34" charset="0"/>
                  </a:rPr>
                  <a:t>Uma partícula com carga de </a:t>
                </a:r>
                <a14:m>
                  <m:oMath xmlns:m="http://schemas.openxmlformats.org/officeDocument/2006/math">
                    <m:r>
                      <a:rPr lang="pt-BR" sz="2200">
                        <a:solidFill>
                          <a:srgbClr val="000000"/>
                        </a:solidFill>
                        <a:effectLst/>
                        <a:latin typeface="Cambria Math" panose="02040503050406030204" pitchFamily="18" charset="0"/>
                        <a:ea typeface="Calibri" panose="020F0502020204030204" pitchFamily="34" charset="0"/>
                      </a:rPr>
                      <m:t>2</m:t>
                    </m:r>
                    <m:r>
                      <m:rPr>
                        <m:sty m:val="p"/>
                      </m:rPr>
                      <a:rPr lang="pt-BR" sz="2200">
                        <a:solidFill>
                          <a:srgbClr val="000000"/>
                        </a:solidFill>
                        <a:effectLst/>
                        <a:latin typeface="Cambria Math" panose="02040503050406030204" pitchFamily="18" charset="0"/>
                        <a:ea typeface="Calibri" panose="020F0502020204030204" pitchFamily="34" charset="0"/>
                      </a:rPr>
                      <m:t>μC</m:t>
                    </m:r>
                  </m:oMath>
                </a14:m>
                <a:r>
                  <a:rPr lang="pt-BR" sz="2200" dirty="0">
                    <a:solidFill>
                      <a:srgbClr val="000000"/>
                    </a:solidFill>
                    <a:effectLst/>
                    <a:latin typeface="Arial Narrow" panose="020B0606020202030204" pitchFamily="34" charset="0"/>
                    <a:ea typeface="Calibri" panose="020F0502020204030204" pitchFamily="34" charset="0"/>
                  </a:rPr>
                  <a:t> penetra em um campo magnético de </a:t>
                </a:r>
                <a14:m>
                  <m:oMath xmlns:m="http://schemas.openxmlformats.org/officeDocument/2006/math">
                    <m:r>
                      <a:rPr lang="pt-BR" sz="2200">
                        <a:solidFill>
                          <a:srgbClr val="000000"/>
                        </a:solidFill>
                        <a:effectLst/>
                        <a:latin typeface="Cambria Math" panose="02040503050406030204" pitchFamily="18" charset="0"/>
                        <a:ea typeface="Calibri" panose="020F0502020204030204" pitchFamily="34" charset="0"/>
                      </a:rPr>
                      <m:t>3 </m:t>
                    </m:r>
                    <m:r>
                      <m:rPr>
                        <m:sty m:val="p"/>
                      </m:rPr>
                      <a:rPr lang="pt-BR" sz="2200">
                        <a:solidFill>
                          <a:srgbClr val="000000"/>
                        </a:solidFill>
                        <a:effectLst/>
                        <a:latin typeface="Cambria Math" panose="02040503050406030204" pitchFamily="18" charset="0"/>
                        <a:ea typeface="Calibri" panose="020F0502020204030204" pitchFamily="34" charset="0"/>
                      </a:rPr>
                      <m:t>T</m:t>
                    </m:r>
                  </m:oMath>
                </a14:m>
                <a:r>
                  <a:rPr lang="pt-BR" sz="2200" dirty="0">
                    <a:solidFill>
                      <a:srgbClr val="000000"/>
                    </a:solidFill>
                    <a:effectLst/>
                    <a:latin typeface="Arial Narrow" panose="020B0606020202030204" pitchFamily="34" charset="0"/>
                    <a:ea typeface="Calibri" panose="020F0502020204030204" pitchFamily="34" charset="0"/>
                  </a:rPr>
                  <a:t>, com velocidade de </a:t>
                </a:r>
                <a14:m>
                  <m:oMath xmlns:m="http://schemas.openxmlformats.org/officeDocument/2006/math">
                    <m:r>
                      <a:rPr lang="pt-BR" sz="2200">
                        <a:solidFill>
                          <a:srgbClr val="000000"/>
                        </a:solidFill>
                        <a:effectLst/>
                        <a:latin typeface="Cambria Math" panose="02040503050406030204" pitchFamily="18" charset="0"/>
                        <a:ea typeface="Calibri" panose="020F0502020204030204" pitchFamily="34" charset="0"/>
                      </a:rPr>
                      <m:t>72.000</m:t>
                    </m:r>
                    <m:f>
                      <m:fPr>
                        <m:ctrlPr>
                          <a:rPr lang="pt-BR" sz="2200" i="1">
                            <a:effectLst/>
                            <a:latin typeface="Cambria Math" panose="02040503050406030204" pitchFamily="18" charset="0"/>
                            <a:ea typeface="Calibri" panose="020F0502020204030204" pitchFamily="34" charset="0"/>
                          </a:rPr>
                        </m:ctrlPr>
                      </m:fPr>
                      <m:num>
                        <m:r>
                          <m:rPr>
                            <m:sty m:val="p"/>
                          </m:rPr>
                          <a:rPr lang="pt-BR" sz="2200">
                            <a:solidFill>
                              <a:srgbClr val="000000"/>
                            </a:solidFill>
                            <a:effectLst/>
                            <a:latin typeface="Cambria Math" panose="02040503050406030204" pitchFamily="18" charset="0"/>
                            <a:ea typeface="Calibri" panose="020F0502020204030204" pitchFamily="34" charset="0"/>
                          </a:rPr>
                          <m:t>km</m:t>
                        </m:r>
                      </m:num>
                      <m:den>
                        <m:r>
                          <m:rPr>
                            <m:sty m:val="p"/>
                          </m:rPr>
                          <a:rPr lang="pt-BR" sz="2200">
                            <a:solidFill>
                              <a:srgbClr val="000000"/>
                            </a:solidFill>
                            <a:effectLst/>
                            <a:latin typeface="Cambria Math" panose="02040503050406030204" pitchFamily="18" charset="0"/>
                            <a:ea typeface="Calibri" panose="020F0502020204030204" pitchFamily="34" charset="0"/>
                          </a:rPr>
                          <m:t>h</m:t>
                        </m:r>
                      </m:den>
                    </m:f>
                  </m:oMath>
                </a14:m>
                <a:r>
                  <a:rPr lang="pt-BR" sz="2200" dirty="0">
                    <a:solidFill>
                      <a:srgbClr val="000000"/>
                    </a:solidFill>
                    <a:effectLst/>
                    <a:latin typeface="Arial Narrow" panose="020B0606020202030204" pitchFamily="34" charset="0"/>
                    <a:ea typeface="Calibri" panose="020F0502020204030204" pitchFamily="34" charset="0"/>
                  </a:rPr>
                  <a:t>, perpendicular ao vetor indução magnética. Sobre a partícula passa a atuar uma força de</a:t>
                </a:r>
              </a:p>
              <a:p>
                <a:pPr indent="228600" algn="just"/>
                <a:endParaRPr lang="pt-BR" sz="2200" dirty="0">
                  <a:effectLst/>
                  <a:latin typeface="Arial Narrow" panose="020B0606020202030204" pitchFamily="34" charset="0"/>
                  <a:ea typeface="Calibri" panose="020F0502020204030204" pitchFamily="34" charset="0"/>
                </a:endParaRPr>
              </a:p>
              <a:p>
                <a:pPr indent="228600" algn="just"/>
                <a:r>
                  <a:rPr lang="pt-BR" sz="2200" dirty="0">
                    <a:solidFill>
                      <a:srgbClr val="000000"/>
                    </a:solidFill>
                    <a:effectLst/>
                    <a:latin typeface="Arial Narrow" panose="020B0606020202030204" pitchFamily="34" charset="0"/>
                    <a:ea typeface="Calibri" panose="020F0502020204030204" pitchFamily="34" charset="0"/>
                  </a:rPr>
                  <a:t>(A) </a:t>
                </a:r>
                <a14:m>
                  <m:oMath xmlns:m="http://schemas.openxmlformats.org/officeDocument/2006/math">
                    <m:r>
                      <a:rPr lang="pt-BR" sz="2200">
                        <a:solidFill>
                          <a:srgbClr val="000000"/>
                        </a:solidFill>
                        <a:effectLst/>
                        <a:latin typeface="Cambria Math" panose="02040503050406030204" pitchFamily="18" charset="0"/>
                        <a:ea typeface="Calibri" panose="020F0502020204030204" pitchFamily="34" charset="0"/>
                      </a:rPr>
                      <m:t>432.000 </m:t>
                    </m:r>
                    <m:r>
                      <m:rPr>
                        <m:sty m:val="p"/>
                      </m:rPr>
                      <a:rPr lang="pt-BR" sz="2200">
                        <a:solidFill>
                          <a:srgbClr val="000000"/>
                        </a:solidFill>
                        <a:effectLst/>
                        <a:latin typeface="Cambria Math" panose="02040503050406030204" pitchFamily="18" charset="0"/>
                        <a:ea typeface="Calibri" panose="020F0502020204030204" pitchFamily="34" charset="0"/>
                      </a:rPr>
                      <m:t>N</m:t>
                    </m:r>
                  </m:oMath>
                </a14:m>
                <a:r>
                  <a:rPr lang="pt-BR" sz="2200" dirty="0">
                    <a:solidFill>
                      <a:srgbClr val="000000"/>
                    </a:solidFill>
                    <a:effectLst/>
                    <a:latin typeface="Arial Narrow" panose="020B0606020202030204" pitchFamily="34" charset="0"/>
                    <a:ea typeface="Calibri" panose="020F0502020204030204" pitchFamily="34" charset="0"/>
                  </a:rPr>
                  <a:t>.</a:t>
                </a:r>
                <a:endParaRPr lang="pt-BR" sz="2200" dirty="0">
                  <a:effectLst/>
                  <a:latin typeface="Arial Narrow" panose="020B0606020202030204" pitchFamily="34" charset="0"/>
                  <a:ea typeface="Calibri" panose="020F0502020204030204" pitchFamily="34" charset="0"/>
                </a:endParaRPr>
              </a:p>
              <a:p>
                <a:pPr indent="228600" algn="just"/>
                <a:r>
                  <a:rPr lang="pt-BR" sz="2200" dirty="0">
                    <a:solidFill>
                      <a:srgbClr val="000000"/>
                    </a:solidFill>
                    <a:effectLst/>
                    <a:latin typeface="Arial Narrow" panose="020B0606020202030204" pitchFamily="34" charset="0"/>
                    <a:ea typeface="Calibri" panose="020F0502020204030204" pitchFamily="34" charset="0"/>
                  </a:rPr>
                  <a:t>(B) </a:t>
                </a:r>
                <a14:m>
                  <m:oMath xmlns:m="http://schemas.openxmlformats.org/officeDocument/2006/math">
                    <m:r>
                      <a:rPr lang="pt-BR" sz="2200">
                        <a:solidFill>
                          <a:srgbClr val="000000"/>
                        </a:solidFill>
                        <a:effectLst/>
                        <a:latin typeface="Cambria Math" panose="02040503050406030204" pitchFamily="18" charset="0"/>
                        <a:ea typeface="Calibri" panose="020F0502020204030204" pitchFamily="34" charset="0"/>
                      </a:rPr>
                      <m:t>120.000 </m:t>
                    </m:r>
                    <m:r>
                      <m:rPr>
                        <m:sty m:val="p"/>
                      </m:rPr>
                      <a:rPr lang="pt-BR" sz="2200">
                        <a:solidFill>
                          <a:srgbClr val="000000"/>
                        </a:solidFill>
                        <a:effectLst/>
                        <a:latin typeface="Cambria Math" panose="02040503050406030204" pitchFamily="18" charset="0"/>
                        <a:ea typeface="Calibri" panose="020F0502020204030204" pitchFamily="34" charset="0"/>
                      </a:rPr>
                      <m:t>N</m:t>
                    </m:r>
                    <m:r>
                      <a:rPr lang="pt-BR" sz="2200">
                        <a:solidFill>
                          <a:srgbClr val="000000"/>
                        </a:solidFill>
                        <a:effectLst/>
                        <a:latin typeface="Cambria Math" panose="02040503050406030204" pitchFamily="18" charset="0"/>
                        <a:ea typeface="Calibri" panose="020F0502020204030204" pitchFamily="34" charset="0"/>
                      </a:rPr>
                      <m:t>.</m:t>
                    </m:r>
                  </m:oMath>
                </a14:m>
                <a:endParaRPr lang="pt-BR" sz="2200" dirty="0">
                  <a:effectLst/>
                  <a:latin typeface="Arial Narrow" panose="020B0606020202030204" pitchFamily="34" charset="0"/>
                  <a:ea typeface="Calibri" panose="020F0502020204030204" pitchFamily="34" charset="0"/>
                </a:endParaRPr>
              </a:p>
              <a:p>
                <a:pPr indent="228600" algn="just"/>
                <a:r>
                  <a:rPr lang="pt-BR" sz="2200" dirty="0">
                    <a:solidFill>
                      <a:srgbClr val="000000"/>
                    </a:solidFill>
                    <a:effectLst/>
                    <a:latin typeface="Arial Narrow" panose="020B0606020202030204" pitchFamily="34" charset="0"/>
                    <a:ea typeface="Calibri" panose="020F0502020204030204" pitchFamily="34" charset="0"/>
                  </a:rPr>
                  <a:t>(C) </a:t>
                </a:r>
                <a14:m>
                  <m:oMath xmlns:m="http://schemas.openxmlformats.org/officeDocument/2006/math">
                    <m:r>
                      <a:rPr lang="pt-BR" sz="2200">
                        <a:solidFill>
                          <a:srgbClr val="000000"/>
                        </a:solidFill>
                        <a:effectLst/>
                        <a:latin typeface="Cambria Math" panose="02040503050406030204" pitchFamily="18" charset="0"/>
                        <a:ea typeface="Calibri" panose="020F0502020204030204" pitchFamily="34" charset="0"/>
                      </a:rPr>
                      <m:t>0,12 </m:t>
                    </m:r>
                    <m:r>
                      <m:rPr>
                        <m:sty m:val="p"/>
                      </m:rPr>
                      <a:rPr lang="pt-BR" sz="2200">
                        <a:solidFill>
                          <a:srgbClr val="000000"/>
                        </a:solidFill>
                        <a:effectLst/>
                        <a:latin typeface="Cambria Math" panose="02040503050406030204" pitchFamily="18" charset="0"/>
                        <a:ea typeface="Calibri" panose="020F0502020204030204" pitchFamily="34" charset="0"/>
                      </a:rPr>
                      <m:t>N</m:t>
                    </m:r>
                    <m:r>
                      <a:rPr lang="pt-BR" sz="2200">
                        <a:solidFill>
                          <a:srgbClr val="000000"/>
                        </a:solidFill>
                        <a:effectLst/>
                        <a:latin typeface="Cambria Math" panose="02040503050406030204" pitchFamily="18" charset="0"/>
                        <a:ea typeface="Calibri" panose="020F0502020204030204" pitchFamily="34" charset="0"/>
                      </a:rPr>
                      <m:t>.</m:t>
                    </m:r>
                  </m:oMath>
                </a14:m>
                <a:endParaRPr lang="pt-BR" sz="2200" dirty="0">
                  <a:effectLst/>
                  <a:latin typeface="Arial Narrow" panose="020B0606020202030204" pitchFamily="34" charset="0"/>
                  <a:ea typeface="Calibri" panose="020F0502020204030204" pitchFamily="34" charset="0"/>
                </a:endParaRPr>
              </a:p>
              <a:p>
                <a:pPr indent="228600" algn="just"/>
                <a:r>
                  <a:rPr lang="pt-BR" sz="2200" dirty="0">
                    <a:solidFill>
                      <a:srgbClr val="000000"/>
                    </a:solidFill>
                    <a:effectLst/>
                    <a:latin typeface="Arial Narrow" panose="020B0606020202030204" pitchFamily="34" charset="0"/>
                    <a:ea typeface="Calibri" panose="020F0502020204030204" pitchFamily="34" charset="0"/>
                  </a:rPr>
                  <a:t>(D) </a:t>
                </a:r>
                <a14:m>
                  <m:oMath xmlns:m="http://schemas.openxmlformats.org/officeDocument/2006/math">
                    <m:r>
                      <a:rPr lang="pt-BR" sz="2200">
                        <a:solidFill>
                          <a:srgbClr val="000000"/>
                        </a:solidFill>
                        <a:effectLst/>
                        <a:latin typeface="Cambria Math" panose="02040503050406030204" pitchFamily="18" charset="0"/>
                        <a:ea typeface="Calibri" panose="020F0502020204030204" pitchFamily="34" charset="0"/>
                      </a:rPr>
                      <m:t>0,432 </m:t>
                    </m:r>
                    <m:r>
                      <m:rPr>
                        <m:sty m:val="p"/>
                      </m:rPr>
                      <a:rPr lang="pt-BR" sz="2200">
                        <a:solidFill>
                          <a:srgbClr val="000000"/>
                        </a:solidFill>
                        <a:effectLst/>
                        <a:latin typeface="Cambria Math" panose="02040503050406030204" pitchFamily="18" charset="0"/>
                        <a:ea typeface="Calibri" panose="020F0502020204030204" pitchFamily="34" charset="0"/>
                      </a:rPr>
                      <m:t>N</m:t>
                    </m:r>
                    <m:r>
                      <a:rPr lang="pt-BR" sz="2200">
                        <a:solidFill>
                          <a:srgbClr val="000000"/>
                        </a:solidFill>
                        <a:effectLst/>
                        <a:latin typeface="Cambria Math" panose="02040503050406030204" pitchFamily="18" charset="0"/>
                        <a:ea typeface="Calibri" panose="020F0502020204030204" pitchFamily="34" charset="0"/>
                      </a:rPr>
                      <m:t>.</m:t>
                    </m:r>
                  </m:oMath>
                </a14:m>
                <a:endParaRPr lang="pt-BR" sz="2200" dirty="0">
                  <a:effectLst/>
                  <a:latin typeface="Arial Narrow" panose="020B0606020202030204" pitchFamily="34" charset="0"/>
                  <a:ea typeface="Calibri" panose="020F0502020204030204" pitchFamily="34" charset="0"/>
                </a:endParaRPr>
              </a:p>
              <a:p>
                <a:pPr indent="228600" algn="just"/>
                <a:r>
                  <a:rPr lang="pt-BR" sz="2200" dirty="0">
                    <a:solidFill>
                      <a:srgbClr val="000000"/>
                    </a:solidFill>
                    <a:effectLst/>
                    <a:latin typeface="Arial Narrow" panose="020B0606020202030204" pitchFamily="34" charset="0"/>
                    <a:ea typeface="Calibri" panose="020F0502020204030204" pitchFamily="34" charset="0"/>
                  </a:rPr>
                  <a:t>(E) </a:t>
                </a:r>
                <a14:m>
                  <m:oMath xmlns:m="http://schemas.openxmlformats.org/officeDocument/2006/math">
                    <m:r>
                      <a:rPr lang="pt-BR" sz="2200">
                        <a:solidFill>
                          <a:srgbClr val="000000"/>
                        </a:solidFill>
                        <a:effectLst/>
                        <a:latin typeface="Cambria Math" panose="02040503050406030204" pitchFamily="18" charset="0"/>
                        <a:ea typeface="Calibri" panose="020F0502020204030204" pitchFamily="34" charset="0"/>
                      </a:rPr>
                      <m:t>0,04 </m:t>
                    </m:r>
                    <m:r>
                      <m:rPr>
                        <m:sty m:val="p"/>
                      </m:rPr>
                      <a:rPr lang="pt-BR" sz="2200">
                        <a:solidFill>
                          <a:srgbClr val="000000"/>
                        </a:solidFill>
                        <a:effectLst/>
                        <a:latin typeface="Cambria Math" panose="02040503050406030204" pitchFamily="18" charset="0"/>
                        <a:ea typeface="Calibri" panose="020F0502020204030204" pitchFamily="34" charset="0"/>
                      </a:rPr>
                      <m:t>N</m:t>
                    </m:r>
                    <m:r>
                      <a:rPr lang="pt-BR" sz="2200">
                        <a:solidFill>
                          <a:srgbClr val="000000"/>
                        </a:solidFill>
                        <a:effectLst/>
                        <a:latin typeface="Cambria Math" panose="02040503050406030204" pitchFamily="18" charset="0"/>
                        <a:ea typeface="Calibri" panose="020F0502020204030204" pitchFamily="34" charset="0"/>
                      </a:rPr>
                      <m:t>.</m:t>
                    </m:r>
                  </m:oMath>
                </a14:m>
                <a:endParaRPr lang="pt-BR" sz="2200" dirty="0">
                  <a:effectLst/>
                  <a:latin typeface="Arial Narrow" panose="020B0606020202030204" pitchFamily="34" charset="0"/>
                  <a:ea typeface="Calibri" panose="020F0502020204030204" pitchFamily="34" charset="0"/>
                </a:endParaRPr>
              </a:p>
            </p:txBody>
          </p:sp>
        </mc:Choice>
        <mc:Fallback xmlns="">
          <p:sp>
            <p:nvSpPr>
              <p:cNvPr id="6" name="CaixaDeTexto 5">
                <a:extLst>
                  <a:ext uri="{FF2B5EF4-FFF2-40B4-BE49-F238E27FC236}">
                    <a16:creationId xmlns:a16="http://schemas.microsoft.com/office/drawing/2014/main" id="{B12D3C8C-9CDC-F4F6-41DF-F181F2BEC232}"/>
                  </a:ext>
                </a:extLst>
              </p:cNvPr>
              <p:cNvSpPr txBox="1">
                <a:spLocks noRot="1" noChangeAspect="1" noMove="1" noResize="1" noEditPoints="1" noAdjustHandles="1" noChangeArrowheads="1" noChangeShapeType="1" noTextEdit="1"/>
              </p:cNvSpPr>
              <p:nvPr/>
            </p:nvSpPr>
            <p:spPr>
              <a:xfrm>
                <a:off x="106172" y="1426952"/>
                <a:ext cx="5765711" cy="3972754"/>
              </a:xfrm>
              <a:prstGeom prst="rect">
                <a:avLst/>
              </a:prstGeom>
              <a:blipFill>
                <a:blip r:embed="rId3"/>
                <a:stretch>
                  <a:fillRect l="-1374" t="-1074" r="-1374" b="-2301"/>
                </a:stretch>
              </a:blipFill>
            </p:spPr>
            <p:txBody>
              <a:bodyPr/>
              <a:lstStyle/>
              <a:p>
                <a:r>
                  <a:rPr lang="pt-BR">
                    <a:noFill/>
                  </a:rPr>
                  <a:t> </a:t>
                </a:r>
              </a:p>
            </p:txBody>
          </p:sp>
        </mc:Fallback>
      </mc:AlternateContent>
    </p:spTree>
    <p:extLst>
      <p:ext uri="{BB962C8B-B14F-4D97-AF65-F5344CB8AC3E}">
        <p14:creationId xmlns:p14="http://schemas.microsoft.com/office/powerpoint/2010/main" val="1526661248"/>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D3943B-4AAE-C4D3-7555-1C70B22D8CF3}"/>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98115EF4-8BC1-8E56-B73D-4323A2958DCA}"/>
              </a:ext>
            </a:extLst>
          </p:cNvPr>
          <p:cNvPicPr>
            <a:picLocks noChangeAspect="1"/>
          </p:cNvPicPr>
          <p:nvPr/>
        </p:nvPicPr>
        <p:blipFill>
          <a:blip r:embed="rId2"/>
          <a:stretch>
            <a:fillRect/>
          </a:stretch>
        </p:blipFill>
        <p:spPr>
          <a:xfrm>
            <a:off x="6202172" y="765875"/>
            <a:ext cx="5765711" cy="5853071"/>
          </a:xfrm>
          <a:prstGeom prst="rect">
            <a:avLst/>
          </a:prstGeom>
        </p:spPr>
      </p:pic>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906793A3-5719-011C-99C3-F0296D6C5479}"/>
                  </a:ext>
                </a:extLst>
              </p:cNvPr>
              <p:cNvSpPr txBox="1"/>
              <p:nvPr/>
            </p:nvSpPr>
            <p:spPr>
              <a:xfrm>
                <a:off x="106172" y="843677"/>
                <a:ext cx="5765711" cy="4154984"/>
              </a:xfrm>
              <a:prstGeom prst="rect">
                <a:avLst/>
              </a:prstGeom>
              <a:noFill/>
            </p:spPr>
            <p:txBody>
              <a:bodyPr wrap="square">
                <a:spAutoFit/>
              </a:bodyPr>
              <a:lstStyle/>
              <a:p>
                <a:pPr indent="228600" algn="just"/>
                <a:r>
                  <a:rPr lang="pt-BR" sz="2200" b="1" dirty="0">
                    <a:solidFill>
                      <a:srgbClr val="000000"/>
                    </a:solidFill>
                    <a:effectLst/>
                    <a:latin typeface="Arial Narrow" panose="020B0606020202030204" pitchFamily="34" charset="0"/>
                    <a:ea typeface="Calibri" panose="020F0502020204030204" pitchFamily="34" charset="0"/>
                  </a:rPr>
                  <a:t>37. (PUC - SP) </a:t>
                </a:r>
                <a:r>
                  <a:rPr lang="pt-BR" sz="2200" dirty="0">
                    <a:solidFill>
                      <a:srgbClr val="000000"/>
                    </a:solidFill>
                    <a:effectLst/>
                    <a:latin typeface="Arial Narrow" panose="020B0606020202030204" pitchFamily="34" charset="0"/>
                    <a:ea typeface="Calibri" panose="020F0502020204030204" pitchFamily="34" charset="0"/>
                  </a:rPr>
                  <a:t>Um elétron num tubo de raios catódicos está se movendo paralelamente ao eixo do tubo com velocidade </a:t>
                </a:r>
                <a14:m>
                  <m:oMath xmlns:m="http://schemas.openxmlformats.org/officeDocument/2006/math">
                    <m:sSup>
                      <m:sSupPr>
                        <m:ctrlPr>
                          <a:rPr lang="pt-BR" sz="2200" i="1">
                            <a:effectLst/>
                            <a:latin typeface="Cambria Math" panose="02040503050406030204" pitchFamily="18" charset="0"/>
                            <a:ea typeface="Calibri" panose="020F0502020204030204" pitchFamily="34" charset="0"/>
                          </a:rPr>
                        </m:ctrlPr>
                      </m:sSupPr>
                      <m:e>
                        <m:r>
                          <a:rPr lang="pt-BR" sz="2200">
                            <a:solidFill>
                              <a:srgbClr val="000000"/>
                            </a:solidFill>
                            <a:effectLst/>
                            <a:latin typeface="Cambria Math" panose="02040503050406030204" pitchFamily="18" charset="0"/>
                            <a:ea typeface="Calibri" panose="020F0502020204030204" pitchFamily="34" charset="0"/>
                          </a:rPr>
                          <m:t>10</m:t>
                        </m:r>
                      </m:e>
                      <m:sup>
                        <m:r>
                          <a:rPr lang="pt-BR" sz="2200">
                            <a:solidFill>
                              <a:srgbClr val="000000"/>
                            </a:solidFill>
                            <a:effectLst/>
                            <a:latin typeface="Cambria Math" panose="02040503050406030204" pitchFamily="18" charset="0"/>
                            <a:ea typeface="Calibri" panose="020F0502020204030204" pitchFamily="34" charset="0"/>
                          </a:rPr>
                          <m:t>7</m:t>
                        </m:r>
                      </m:sup>
                    </m:sSup>
                  </m:oMath>
                </a14:m>
                <a:r>
                  <a:rPr lang="pt-BR" sz="2200" dirty="0">
                    <a:solidFill>
                      <a:srgbClr val="000000"/>
                    </a:solidFill>
                    <a:effectLst/>
                    <a:latin typeface="Arial Narrow" panose="020B0606020202030204" pitchFamily="34" charset="0"/>
                    <a:ea typeface="Calibri" panose="020F0502020204030204" pitchFamily="34" charset="0"/>
                  </a:rPr>
                  <a:t> m/s. </a:t>
                </a:r>
              </a:p>
              <a:p>
                <a:pPr indent="228600" algn="just"/>
                <a:r>
                  <a:rPr lang="pt-BR" sz="2200" dirty="0">
                    <a:solidFill>
                      <a:srgbClr val="000000"/>
                    </a:solidFill>
                    <a:effectLst/>
                    <a:latin typeface="Arial Narrow" panose="020B0606020202030204" pitchFamily="34" charset="0"/>
                    <a:ea typeface="Calibri" panose="020F0502020204030204" pitchFamily="34" charset="0"/>
                  </a:rPr>
                  <a:t>Aplicando-se um campo de indução magnética de </a:t>
                </a:r>
                <a14:m>
                  <m:oMath xmlns:m="http://schemas.openxmlformats.org/officeDocument/2006/math">
                    <m:r>
                      <a:rPr lang="pt-BR" sz="2200">
                        <a:solidFill>
                          <a:srgbClr val="000000"/>
                        </a:solidFill>
                        <a:effectLst/>
                        <a:latin typeface="Cambria Math" panose="02040503050406030204" pitchFamily="18" charset="0"/>
                        <a:ea typeface="Calibri" panose="020F0502020204030204" pitchFamily="34" charset="0"/>
                      </a:rPr>
                      <m:t>2</m:t>
                    </m:r>
                    <m:r>
                      <m:rPr>
                        <m:sty m:val="p"/>
                      </m:rPr>
                      <a:rPr lang="pt-BR" sz="2200">
                        <a:solidFill>
                          <a:srgbClr val="000000"/>
                        </a:solidFill>
                        <a:effectLst/>
                        <a:latin typeface="Cambria Math" panose="02040503050406030204" pitchFamily="18" charset="0"/>
                        <a:ea typeface="Calibri" panose="020F0502020204030204" pitchFamily="34" charset="0"/>
                      </a:rPr>
                      <m:t>T</m:t>
                    </m:r>
                  </m:oMath>
                </a14:m>
                <a:r>
                  <a:rPr lang="pt-BR" sz="2200" dirty="0">
                    <a:solidFill>
                      <a:srgbClr val="000000"/>
                    </a:solidFill>
                    <a:effectLst/>
                    <a:latin typeface="Arial Narrow" panose="020B0606020202030204" pitchFamily="34" charset="0"/>
                    <a:ea typeface="Calibri" panose="020F0502020204030204" pitchFamily="34" charset="0"/>
                  </a:rPr>
                  <a:t>, paralelo ao eixo do tubo, a força magnética que atua sobre o elétron vale:</a:t>
                </a:r>
              </a:p>
              <a:p>
                <a:pPr indent="228600" algn="just"/>
                <a:endParaRPr lang="pt-BR" sz="2200" i="1" dirty="0">
                  <a:solidFill>
                    <a:srgbClr val="000000"/>
                  </a:solidFill>
                  <a:latin typeface="Arial Narrow" panose="020B0606020202030204" pitchFamily="34" charset="0"/>
                  <a:ea typeface="Calibri" panose="020F0502020204030204" pitchFamily="34" charset="0"/>
                </a:endParaRPr>
              </a:p>
              <a:p>
                <a:pPr marL="457200" indent="-457200">
                  <a:buAutoNum type="alphaUcParenBoth"/>
                </a:pPr>
                <a14:m>
                  <m:oMath xmlns:m="http://schemas.openxmlformats.org/officeDocument/2006/math">
                    <m:r>
                      <m:rPr>
                        <m:sty m:val="p"/>
                      </m:rPr>
                      <a:rPr lang="pt-BR" sz="2200" i="0" smtClean="0">
                        <a:solidFill>
                          <a:srgbClr val="000000"/>
                        </a:solidFill>
                        <a:effectLst/>
                        <a:latin typeface="Cambria Math" panose="02040503050406030204" pitchFamily="18" charset="0"/>
                        <a:ea typeface="Calibri" panose="020F0502020204030204" pitchFamily="34" charset="0"/>
                      </a:rPr>
                      <m:t>nula</m:t>
                    </m:r>
                  </m:oMath>
                </a14:m>
                <a:r>
                  <a:rPr lang="pt-BR" sz="2200" dirty="0">
                    <a:solidFill>
                      <a:srgbClr val="000000"/>
                    </a:solidFill>
                    <a:effectLst/>
                    <a:latin typeface="Arial Narrow" panose="020B0606020202030204" pitchFamily="34" charset="0"/>
                    <a:ea typeface="Calibri" panose="020F0502020204030204" pitchFamily="34" charset="0"/>
                  </a:rPr>
                  <a:t>.</a:t>
                </a:r>
              </a:p>
              <a:p>
                <a:pPr marL="457200" indent="-457200">
                  <a:buAutoNum type="alphaUcParenBoth"/>
                </a:pPr>
                <a14:m>
                  <m:oMath xmlns:m="http://schemas.openxmlformats.org/officeDocument/2006/math">
                    <m:sSup>
                      <m:sSupPr>
                        <m:ctrlPr>
                          <a:rPr lang="pt-BR" sz="2200" i="1">
                            <a:effectLst/>
                            <a:latin typeface="Cambria Math" panose="02040503050406030204" pitchFamily="18" charset="0"/>
                            <a:ea typeface="Calibri" panose="020F0502020204030204" pitchFamily="34" charset="0"/>
                          </a:rPr>
                        </m:ctrlPr>
                      </m:sSupPr>
                      <m:e>
                        <m:r>
                          <a:rPr lang="pt-BR" sz="2200" i="0" smtClean="0">
                            <a:solidFill>
                              <a:srgbClr val="000000"/>
                            </a:solidFill>
                            <a:effectLst/>
                            <a:latin typeface="Cambria Math" panose="02040503050406030204" pitchFamily="18" charset="0"/>
                            <a:ea typeface="Calibri" panose="020F0502020204030204" pitchFamily="34" charset="0"/>
                          </a:rPr>
                          <m:t>1,6∙10</m:t>
                        </m:r>
                      </m:e>
                      <m:sup>
                        <m:r>
                          <a:rPr lang="pt-BR" sz="2200" i="0" smtClean="0">
                            <a:solidFill>
                              <a:srgbClr val="000000"/>
                            </a:solidFill>
                            <a:effectLst/>
                            <a:latin typeface="Cambria Math" panose="02040503050406030204" pitchFamily="18" charset="0"/>
                            <a:ea typeface="Calibri" panose="020F0502020204030204" pitchFamily="34" charset="0"/>
                          </a:rPr>
                          <m:t>−12</m:t>
                        </m:r>
                      </m:sup>
                    </m:sSup>
                    <m:r>
                      <m:rPr>
                        <m:sty m:val="p"/>
                      </m:rPr>
                      <a:rPr lang="pt-BR" sz="2200" i="0" smtClean="0">
                        <a:solidFill>
                          <a:srgbClr val="000000"/>
                        </a:solidFill>
                        <a:effectLst/>
                        <a:latin typeface="Cambria Math" panose="02040503050406030204" pitchFamily="18" charset="0"/>
                        <a:ea typeface="Calibri" panose="020F0502020204030204" pitchFamily="34" charset="0"/>
                      </a:rPr>
                      <m:t>N</m:t>
                    </m:r>
                  </m:oMath>
                </a14:m>
                <a:r>
                  <a:rPr lang="pt-BR" sz="2200" dirty="0">
                    <a:solidFill>
                      <a:srgbClr val="000000"/>
                    </a:solidFill>
                    <a:effectLst/>
                    <a:latin typeface="Arial Narrow" panose="020B0606020202030204" pitchFamily="34" charset="0"/>
                    <a:ea typeface="Calibri" panose="020F0502020204030204" pitchFamily="34" charset="0"/>
                  </a:rPr>
                  <a:t>.</a:t>
                </a:r>
              </a:p>
              <a:p>
                <a:pPr marL="457200" indent="-457200">
                  <a:buAutoNum type="alphaUcParenBoth"/>
                </a:pPr>
                <a14:m>
                  <m:oMath xmlns:m="http://schemas.openxmlformats.org/officeDocument/2006/math">
                    <m:sSup>
                      <m:sSupPr>
                        <m:ctrlPr>
                          <a:rPr lang="pt-BR" sz="2200" i="1">
                            <a:effectLst/>
                            <a:latin typeface="Cambria Math" panose="02040503050406030204" pitchFamily="18" charset="0"/>
                            <a:ea typeface="Calibri" panose="020F0502020204030204" pitchFamily="34" charset="0"/>
                          </a:rPr>
                        </m:ctrlPr>
                      </m:sSupPr>
                      <m:e>
                        <m:r>
                          <a:rPr lang="pt-BR" sz="2200" i="0" smtClean="0">
                            <a:solidFill>
                              <a:srgbClr val="000000"/>
                            </a:solidFill>
                            <a:effectLst/>
                            <a:latin typeface="Cambria Math" panose="02040503050406030204" pitchFamily="18" charset="0"/>
                            <a:ea typeface="Calibri" panose="020F0502020204030204" pitchFamily="34" charset="0"/>
                          </a:rPr>
                          <m:t>1,6∙10</m:t>
                        </m:r>
                      </m:e>
                      <m:sup>
                        <m:r>
                          <a:rPr lang="pt-BR" sz="2200" i="0" smtClean="0">
                            <a:solidFill>
                              <a:srgbClr val="000000"/>
                            </a:solidFill>
                            <a:effectLst/>
                            <a:latin typeface="Cambria Math" panose="02040503050406030204" pitchFamily="18" charset="0"/>
                            <a:ea typeface="Calibri" panose="020F0502020204030204" pitchFamily="34" charset="0"/>
                          </a:rPr>
                          <m:t>−26</m:t>
                        </m:r>
                      </m:sup>
                    </m:sSup>
                    <m:r>
                      <m:rPr>
                        <m:sty m:val="p"/>
                      </m:rPr>
                      <a:rPr lang="pt-BR" sz="2200" i="0" smtClean="0">
                        <a:solidFill>
                          <a:srgbClr val="000000"/>
                        </a:solidFill>
                        <a:effectLst/>
                        <a:latin typeface="Cambria Math" panose="02040503050406030204" pitchFamily="18" charset="0"/>
                        <a:ea typeface="Calibri" panose="020F0502020204030204" pitchFamily="34" charset="0"/>
                      </a:rPr>
                      <m:t>N</m:t>
                    </m:r>
                  </m:oMath>
                </a14:m>
                <a:r>
                  <a:rPr lang="pt-BR" sz="2200" dirty="0">
                    <a:solidFill>
                      <a:srgbClr val="000000"/>
                    </a:solidFill>
                    <a:effectLst/>
                    <a:latin typeface="Arial Narrow" panose="020B0606020202030204" pitchFamily="34" charset="0"/>
                    <a:ea typeface="Calibri" panose="020F0502020204030204" pitchFamily="34" charset="0"/>
                  </a:rPr>
                  <a:t>.</a:t>
                </a:r>
              </a:p>
              <a:p>
                <a:pPr marL="457200" indent="-457200">
                  <a:buAutoNum type="alphaUcParenBoth"/>
                </a:pPr>
                <a14:m>
                  <m:oMath xmlns:m="http://schemas.openxmlformats.org/officeDocument/2006/math">
                    <m:sSup>
                      <m:sSupPr>
                        <m:ctrlPr>
                          <a:rPr lang="pt-BR" sz="2200" i="1">
                            <a:effectLst/>
                            <a:latin typeface="Cambria Math" panose="02040503050406030204" pitchFamily="18" charset="0"/>
                            <a:ea typeface="Calibri" panose="020F0502020204030204" pitchFamily="34" charset="0"/>
                          </a:rPr>
                        </m:ctrlPr>
                      </m:sSupPr>
                      <m:e>
                        <m:r>
                          <a:rPr lang="pt-BR" sz="2200" i="0" smtClean="0">
                            <a:solidFill>
                              <a:srgbClr val="000000"/>
                            </a:solidFill>
                            <a:effectLst/>
                            <a:latin typeface="Cambria Math" panose="02040503050406030204" pitchFamily="18" charset="0"/>
                            <a:ea typeface="Calibri" panose="020F0502020204030204" pitchFamily="34" charset="0"/>
                          </a:rPr>
                          <m:t>3,2∙10</m:t>
                        </m:r>
                      </m:e>
                      <m:sup>
                        <m:r>
                          <a:rPr lang="pt-BR" sz="2200" i="0" smtClean="0">
                            <a:solidFill>
                              <a:srgbClr val="000000"/>
                            </a:solidFill>
                            <a:effectLst/>
                            <a:latin typeface="Cambria Math" panose="02040503050406030204" pitchFamily="18" charset="0"/>
                            <a:ea typeface="Calibri" panose="020F0502020204030204" pitchFamily="34" charset="0"/>
                          </a:rPr>
                          <m:t>−12</m:t>
                        </m:r>
                      </m:sup>
                    </m:sSup>
                    <m:r>
                      <m:rPr>
                        <m:sty m:val="p"/>
                      </m:rPr>
                      <a:rPr lang="pt-BR" sz="2200" i="0" smtClean="0">
                        <a:solidFill>
                          <a:srgbClr val="000000"/>
                        </a:solidFill>
                        <a:effectLst/>
                        <a:latin typeface="Cambria Math" panose="02040503050406030204" pitchFamily="18" charset="0"/>
                        <a:ea typeface="Calibri" panose="020F0502020204030204" pitchFamily="34" charset="0"/>
                      </a:rPr>
                      <m:t>N</m:t>
                    </m:r>
                  </m:oMath>
                </a14:m>
                <a:r>
                  <a:rPr lang="pt-BR" sz="2200" dirty="0">
                    <a:solidFill>
                      <a:srgbClr val="000000"/>
                    </a:solidFill>
                    <a:effectLst/>
                    <a:latin typeface="Arial Narrow" panose="020B0606020202030204" pitchFamily="34" charset="0"/>
                    <a:ea typeface="Calibri" panose="020F0502020204030204" pitchFamily="34" charset="0"/>
                  </a:rPr>
                  <a:t>.</a:t>
                </a:r>
              </a:p>
              <a:p>
                <a:pPr marL="457200" indent="-457200">
                  <a:buAutoNum type="alphaUcParenBoth"/>
                </a:pPr>
                <a14:m>
                  <m:oMath xmlns:m="http://schemas.openxmlformats.org/officeDocument/2006/math">
                    <m:sSup>
                      <m:sSupPr>
                        <m:ctrlPr>
                          <a:rPr lang="pt-BR" sz="2200" i="1">
                            <a:effectLst/>
                            <a:latin typeface="Cambria Math" panose="02040503050406030204" pitchFamily="18" charset="0"/>
                            <a:ea typeface="Calibri" panose="020F0502020204030204" pitchFamily="34" charset="0"/>
                          </a:rPr>
                        </m:ctrlPr>
                      </m:sSupPr>
                      <m:e>
                        <m:r>
                          <a:rPr lang="pt-BR" sz="2200" i="0" smtClean="0">
                            <a:solidFill>
                              <a:srgbClr val="000000"/>
                            </a:solidFill>
                            <a:effectLst/>
                            <a:latin typeface="Cambria Math" panose="02040503050406030204" pitchFamily="18" charset="0"/>
                            <a:ea typeface="Calibri" panose="020F0502020204030204" pitchFamily="34" charset="0"/>
                          </a:rPr>
                          <m:t>3,2∙10</m:t>
                        </m:r>
                      </m:e>
                      <m:sup>
                        <m:r>
                          <a:rPr lang="pt-BR" sz="2200" i="0" smtClean="0">
                            <a:solidFill>
                              <a:srgbClr val="000000"/>
                            </a:solidFill>
                            <a:effectLst/>
                            <a:latin typeface="Cambria Math" panose="02040503050406030204" pitchFamily="18" charset="0"/>
                            <a:ea typeface="Calibri" panose="020F0502020204030204" pitchFamily="34" charset="0"/>
                          </a:rPr>
                          <m:t>−26</m:t>
                        </m:r>
                      </m:sup>
                    </m:sSup>
                    <m:r>
                      <m:rPr>
                        <m:sty m:val="p"/>
                      </m:rPr>
                      <a:rPr lang="pt-BR" sz="2200" i="0" smtClean="0">
                        <a:solidFill>
                          <a:srgbClr val="000000"/>
                        </a:solidFill>
                        <a:effectLst/>
                        <a:latin typeface="Cambria Math" panose="02040503050406030204" pitchFamily="18" charset="0"/>
                        <a:ea typeface="Calibri" panose="020F0502020204030204" pitchFamily="34" charset="0"/>
                      </a:rPr>
                      <m:t>N</m:t>
                    </m:r>
                  </m:oMath>
                </a14:m>
                <a:r>
                  <a:rPr lang="pt-BR" sz="2200" dirty="0">
                    <a:solidFill>
                      <a:srgbClr val="000000"/>
                    </a:solidFill>
                    <a:effectLst/>
                    <a:latin typeface="Arial Narrow" panose="020B0606020202030204" pitchFamily="34" charset="0"/>
                    <a:ea typeface="Calibri" panose="020F0502020204030204" pitchFamily="34" charset="0"/>
                  </a:rPr>
                  <a:t>.</a:t>
                </a:r>
                <a:endParaRPr lang="pt-BR" sz="2200" dirty="0">
                  <a:effectLst/>
                  <a:latin typeface="Arial Narrow" panose="020B0606020202030204" pitchFamily="34" charset="0"/>
                  <a:ea typeface="Calibri" panose="020F0502020204030204" pitchFamily="34" charset="0"/>
                </a:endParaRPr>
              </a:p>
            </p:txBody>
          </p:sp>
        </mc:Choice>
        <mc:Fallback xmlns="">
          <p:sp>
            <p:nvSpPr>
              <p:cNvPr id="4" name="CaixaDeTexto 3">
                <a:extLst>
                  <a:ext uri="{FF2B5EF4-FFF2-40B4-BE49-F238E27FC236}">
                    <a16:creationId xmlns:a16="http://schemas.microsoft.com/office/drawing/2014/main" id="{906793A3-5719-011C-99C3-F0296D6C5479}"/>
                  </a:ext>
                </a:extLst>
              </p:cNvPr>
              <p:cNvSpPr txBox="1">
                <a:spLocks noRot="1" noChangeAspect="1" noMove="1" noResize="1" noEditPoints="1" noAdjustHandles="1" noChangeArrowheads="1" noChangeShapeType="1" noTextEdit="1"/>
              </p:cNvSpPr>
              <p:nvPr/>
            </p:nvSpPr>
            <p:spPr>
              <a:xfrm>
                <a:off x="106172" y="843677"/>
                <a:ext cx="5765711" cy="4154984"/>
              </a:xfrm>
              <a:prstGeom prst="rect">
                <a:avLst/>
              </a:prstGeom>
              <a:blipFill>
                <a:blip r:embed="rId3"/>
                <a:stretch>
                  <a:fillRect l="-1374" t="-880" r="-1374" b="-2199"/>
                </a:stretch>
              </a:blipFill>
            </p:spPr>
            <p:txBody>
              <a:bodyPr/>
              <a:lstStyle/>
              <a:p>
                <a:r>
                  <a:rPr lang="pt-BR">
                    <a:noFill/>
                  </a:rPr>
                  <a:t> </a:t>
                </a:r>
              </a:p>
            </p:txBody>
          </p:sp>
        </mc:Fallback>
      </mc:AlternateContent>
    </p:spTree>
    <p:extLst>
      <p:ext uri="{BB962C8B-B14F-4D97-AF65-F5344CB8AC3E}">
        <p14:creationId xmlns:p14="http://schemas.microsoft.com/office/powerpoint/2010/main" val="377440041"/>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BC9C22-8EE7-DE9F-1E29-BAACA49D1216}"/>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4333DC26-E370-0774-EDEA-E127E2D66C28}"/>
              </a:ext>
            </a:extLst>
          </p:cNvPr>
          <p:cNvPicPr>
            <a:picLocks noChangeAspect="1"/>
          </p:cNvPicPr>
          <p:nvPr/>
        </p:nvPicPr>
        <p:blipFill>
          <a:blip r:embed="rId2"/>
          <a:stretch>
            <a:fillRect/>
          </a:stretch>
        </p:blipFill>
        <p:spPr>
          <a:xfrm>
            <a:off x="6202172" y="765875"/>
            <a:ext cx="5765711" cy="5853071"/>
          </a:xfrm>
          <a:prstGeom prst="rect">
            <a:avLst/>
          </a:prstGeom>
        </p:spPr>
      </p:pic>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2B873023-B6B7-DFD9-B1DA-003AA6F79DE8}"/>
                  </a:ext>
                </a:extLst>
              </p:cNvPr>
              <p:cNvSpPr txBox="1"/>
              <p:nvPr/>
            </p:nvSpPr>
            <p:spPr>
              <a:xfrm>
                <a:off x="224117" y="765875"/>
                <a:ext cx="5665695" cy="2462213"/>
              </a:xfrm>
              <a:prstGeom prst="rect">
                <a:avLst/>
              </a:prstGeom>
              <a:noFill/>
            </p:spPr>
            <p:txBody>
              <a:bodyPr wrap="square">
                <a:spAutoFit/>
              </a:bodyPr>
              <a:lstStyle/>
              <a:p>
                <a:pPr indent="228600" algn="just"/>
                <a:r>
                  <a:rPr lang="pt-BR" sz="2200" b="1" dirty="0">
                    <a:solidFill>
                      <a:srgbClr val="000000"/>
                    </a:solidFill>
                    <a:effectLst/>
                    <a:latin typeface="Arial Narrow" panose="020B0606020202030204" pitchFamily="34" charset="0"/>
                    <a:ea typeface="Calibri" panose="020F0502020204030204" pitchFamily="34" charset="0"/>
                  </a:rPr>
                  <a:t>38. (FPS) </a:t>
                </a:r>
                <a:r>
                  <a:rPr lang="pt-BR" sz="2200" dirty="0">
                    <a:solidFill>
                      <a:srgbClr val="000000"/>
                    </a:solidFill>
                    <a:effectLst/>
                    <a:latin typeface="Arial Narrow" panose="020B0606020202030204" pitchFamily="34" charset="0"/>
                    <a:ea typeface="Calibri" panose="020F0502020204030204" pitchFamily="34" charset="0"/>
                  </a:rPr>
                  <a:t>Um fio condutor retilíneo tem comprimento L = 16 metros e transporta uma corrente elétrica contínua igual a </a:t>
                </a:r>
                <a14:m>
                  <m:oMath xmlns:m="http://schemas.openxmlformats.org/officeDocument/2006/math">
                    <m:r>
                      <m:rPr>
                        <m:sty m:val="p"/>
                      </m:rPr>
                      <a:rPr lang="pt-BR" sz="2200">
                        <a:solidFill>
                          <a:srgbClr val="000000"/>
                        </a:solidFill>
                        <a:effectLst/>
                        <a:latin typeface="Cambria Math" panose="02040503050406030204" pitchFamily="18" charset="0"/>
                        <a:ea typeface="Calibri" panose="020F0502020204030204" pitchFamily="34" charset="0"/>
                      </a:rPr>
                      <m:t>i</m:t>
                    </m:r>
                    <m:r>
                      <a:rPr lang="pt-BR" sz="2200">
                        <a:solidFill>
                          <a:srgbClr val="000000"/>
                        </a:solidFill>
                        <a:effectLst/>
                        <a:latin typeface="Cambria Math" panose="02040503050406030204" pitchFamily="18" charset="0"/>
                        <a:ea typeface="Calibri" panose="020F0502020204030204" pitchFamily="34" charset="0"/>
                      </a:rPr>
                      <m:t> = 0,5 </m:t>
                    </m:r>
                    <m:r>
                      <m:rPr>
                        <m:sty m:val="p"/>
                      </m:rPr>
                      <a:rPr lang="pt-BR" sz="2200">
                        <a:solidFill>
                          <a:srgbClr val="000000"/>
                        </a:solidFill>
                        <a:effectLst/>
                        <a:latin typeface="Cambria Math" panose="02040503050406030204" pitchFamily="18" charset="0"/>
                        <a:ea typeface="Calibri" panose="020F0502020204030204" pitchFamily="34" charset="0"/>
                      </a:rPr>
                      <m:t>A</m:t>
                    </m:r>
                  </m:oMath>
                </a14:m>
                <a:r>
                  <a:rPr lang="pt-BR" sz="2200" dirty="0">
                    <a:solidFill>
                      <a:srgbClr val="000000"/>
                    </a:solidFill>
                    <a:effectLst/>
                    <a:latin typeface="Arial Narrow" panose="020B0606020202030204" pitchFamily="34" charset="0"/>
                    <a:ea typeface="Calibri" panose="020F0502020204030204" pitchFamily="34" charset="0"/>
                  </a:rPr>
                  <a:t>, em um local onde existe um campo magnético perpendicular e uniforme, cujo módulo vale </a:t>
                </a:r>
                <a14:m>
                  <m:oMath xmlns:m="http://schemas.openxmlformats.org/officeDocument/2006/math">
                    <m:r>
                      <m:rPr>
                        <m:sty m:val="p"/>
                      </m:rPr>
                      <a:rPr lang="pt-BR" sz="2200">
                        <a:solidFill>
                          <a:srgbClr val="000000"/>
                        </a:solidFill>
                        <a:effectLst/>
                        <a:latin typeface="Cambria Math" panose="02040503050406030204" pitchFamily="18" charset="0"/>
                        <a:ea typeface="Calibri" panose="020F0502020204030204" pitchFamily="34" charset="0"/>
                      </a:rPr>
                      <m:t>B</m:t>
                    </m:r>
                    <m:r>
                      <a:rPr lang="pt-BR" sz="2200">
                        <a:solidFill>
                          <a:srgbClr val="000000"/>
                        </a:solidFill>
                        <a:effectLst/>
                        <a:latin typeface="Cambria Math" panose="02040503050406030204" pitchFamily="18" charset="0"/>
                        <a:ea typeface="Calibri" panose="020F0502020204030204" pitchFamily="34" charset="0"/>
                      </a:rPr>
                      <m:t> = 0,25 </m:t>
                    </m:r>
                    <m:r>
                      <m:rPr>
                        <m:sty m:val="p"/>
                      </m:rPr>
                      <a:rPr lang="pt-BR" sz="2200">
                        <a:solidFill>
                          <a:srgbClr val="000000"/>
                        </a:solidFill>
                        <a:effectLst/>
                        <a:latin typeface="Cambria Math" panose="02040503050406030204" pitchFamily="18" charset="0"/>
                        <a:ea typeface="Calibri" panose="020F0502020204030204" pitchFamily="34" charset="0"/>
                      </a:rPr>
                      <m:t>T</m:t>
                    </m:r>
                  </m:oMath>
                </a14:m>
                <a:r>
                  <a:rPr lang="pt-BR" sz="2200" dirty="0">
                    <a:solidFill>
                      <a:srgbClr val="000000"/>
                    </a:solidFill>
                    <a:effectLst/>
                    <a:latin typeface="Arial Narrow" panose="020B0606020202030204" pitchFamily="34" charset="0"/>
                    <a:ea typeface="Calibri" panose="020F0502020204030204" pitchFamily="34" charset="0"/>
                  </a:rPr>
                  <a:t>, conforme indica a figura abaixo. O módulo da força magnética exercida pelo campo magnético sobre o fio será:</a:t>
                </a:r>
                <a:endParaRPr lang="pt-BR" sz="2200" dirty="0">
                  <a:effectLst/>
                  <a:latin typeface="Arial Narrow" panose="020B0606020202030204" pitchFamily="34" charset="0"/>
                  <a:ea typeface="Calibri" panose="020F0502020204030204" pitchFamily="34" charset="0"/>
                </a:endParaRPr>
              </a:p>
            </p:txBody>
          </p:sp>
        </mc:Choice>
        <mc:Fallback xmlns="">
          <p:sp>
            <p:nvSpPr>
              <p:cNvPr id="4" name="CaixaDeTexto 3">
                <a:extLst>
                  <a:ext uri="{FF2B5EF4-FFF2-40B4-BE49-F238E27FC236}">
                    <a16:creationId xmlns:a16="http://schemas.microsoft.com/office/drawing/2014/main" id="{2B873023-B6B7-DFD9-B1DA-003AA6F79DE8}"/>
                  </a:ext>
                </a:extLst>
              </p:cNvPr>
              <p:cNvSpPr txBox="1">
                <a:spLocks noRot="1" noChangeAspect="1" noMove="1" noResize="1" noEditPoints="1" noAdjustHandles="1" noChangeArrowheads="1" noChangeShapeType="1" noTextEdit="1"/>
              </p:cNvSpPr>
              <p:nvPr/>
            </p:nvSpPr>
            <p:spPr>
              <a:xfrm>
                <a:off x="224117" y="765875"/>
                <a:ext cx="5665695" cy="2462213"/>
              </a:xfrm>
              <a:prstGeom prst="rect">
                <a:avLst/>
              </a:prstGeom>
              <a:blipFill>
                <a:blip r:embed="rId3"/>
                <a:stretch>
                  <a:fillRect l="-1399" t="-1733" r="-1399" b="-4208"/>
                </a:stretch>
              </a:blipFill>
            </p:spPr>
            <p:txBody>
              <a:bodyPr/>
              <a:lstStyle/>
              <a:p>
                <a:r>
                  <a:rPr lang="pt-BR">
                    <a:noFill/>
                  </a:rPr>
                  <a:t> </a:t>
                </a:r>
              </a:p>
            </p:txBody>
          </p:sp>
        </mc:Fallback>
      </mc:AlternateContent>
      <p:pic>
        <p:nvPicPr>
          <p:cNvPr id="5" name="Imagem 4">
            <a:extLst>
              <a:ext uri="{FF2B5EF4-FFF2-40B4-BE49-F238E27FC236}">
                <a16:creationId xmlns:a16="http://schemas.microsoft.com/office/drawing/2014/main" id="{25E0842A-7F96-55DD-8337-DC637CFF1296}"/>
              </a:ext>
            </a:extLst>
          </p:cNvPr>
          <p:cNvPicPr>
            <a:picLocks noChangeAspect="1"/>
          </p:cNvPicPr>
          <p:nvPr/>
        </p:nvPicPr>
        <p:blipFill>
          <a:blip r:embed="rId4"/>
          <a:stretch>
            <a:fillRect/>
          </a:stretch>
        </p:blipFill>
        <p:spPr>
          <a:xfrm>
            <a:off x="3424519" y="3172967"/>
            <a:ext cx="2090150" cy="3445980"/>
          </a:xfrm>
          <a:prstGeom prst="rect">
            <a:avLst/>
          </a:prstGeom>
        </p:spPr>
      </p:pic>
      <mc:AlternateContent xmlns:mc="http://schemas.openxmlformats.org/markup-compatibility/2006" xmlns:a14="http://schemas.microsoft.com/office/drawing/2010/main">
        <mc:Choice Requires="a14">
          <p:sp>
            <p:nvSpPr>
              <p:cNvPr id="7" name="CaixaDeTexto 6">
                <a:extLst>
                  <a:ext uri="{FF2B5EF4-FFF2-40B4-BE49-F238E27FC236}">
                    <a16:creationId xmlns:a16="http://schemas.microsoft.com/office/drawing/2014/main" id="{79FC9C7A-C364-C9AB-D53B-2751D4746428}"/>
                  </a:ext>
                </a:extLst>
              </p:cNvPr>
              <p:cNvSpPr txBox="1"/>
              <p:nvPr/>
            </p:nvSpPr>
            <p:spPr>
              <a:xfrm>
                <a:off x="224117" y="3701374"/>
                <a:ext cx="2286000" cy="2123658"/>
              </a:xfrm>
              <a:prstGeom prst="rect">
                <a:avLst/>
              </a:prstGeom>
              <a:noFill/>
            </p:spPr>
            <p:txBody>
              <a:bodyPr wrap="square">
                <a:spAutoFit/>
              </a:bodyPr>
              <a:lstStyle/>
              <a:p>
                <a:pPr marL="457200" indent="-457200">
                  <a:buAutoNum type="alphaUcParenBoth"/>
                </a:pPr>
                <a14:m>
                  <m:oMath xmlns:m="http://schemas.openxmlformats.org/officeDocument/2006/math">
                    <m:r>
                      <a:rPr lang="pt-BR" sz="2200" smtClean="0">
                        <a:solidFill>
                          <a:srgbClr val="000000"/>
                        </a:solidFill>
                        <a:effectLst/>
                        <a:latin typeface="Cambria Math" panose="02040503050406030204" pitchFamily="18" charset="0"/>
                        <a:ea typeface="Calibri" panose="020F0502020204030204" pitchFamily="34" charset="0"/>
                      </a:rPr>
                      <m:t>0,2 </m:t>
                    </m:r>
                    <m:r>
                      <m:rPr>
                        <m:sty m:val="p"/>
                      </m:rPr>
                      <a:rPr lang="pt-BR" sz="2200" smtClean="0">
                        <a:solidFill>
                          <a:srgbClr val="000000"/>
                        </a:solidFill>
                        <a:effectLst/>
                        <a:latin typeface="Cambria Math" panose="02040503050406030204" pitchFamily="18" charset="0"/>
                        <a:ea typeface="Calibri" panose="020F0502020204030204" pitchFamily="34" charset="0"/>
                      </a:rPr>
                      <m:t>N</m:t>
                    </m:r>
                    <m:r>
                      <a:rPr lang="pt-BR" sz="2200" smtClean="0">
                        <a:solidFill>
                          <a:srgbClr val="000000"/>
                        </a:solidFill>
                        <a:effectLst/>
                        <a:latin typeface="Cambria Math" panose="02040503050406030204" pitchFamily="18" charset="0"/>
                        <a:ea typeface="Calibri" panose="020F0502020204030204" pitchFamily="34" charset="0"/>
                      </a:rPr>
                      <m:t>.</m:t>
                    </m:r>
                  </m:oMath>
                </a14:m>
                <a:endParaRPr lang="pt-BR" sz="2200" dirty="0">
                  <a:effectLst/>
                  <a:latin typeface="Arial Narrow" panose="020B0606020202030204" pitchFamily="34" charset="0"/>
                  <a:ea typeface="Calibri" panose="020F0502020204030204" pitchFamily="34" charset="0"/>
                </a:endParaRPr>
              </a:p>
              <a:p>
                <a:pPr marL="457200" indent="-457200">
                  <a:buAutoNum type="alphaUcParenBoth"/>
                </a:pPr>
                <a:r>
                  <a:rPr lang="pt-BR" sz="2200" dirty="0">
                    <a:latin typeface="Arial Narrow" panose="020B0606020202030204" pitchFamily="34" charset="0"/>
                    <a:ea typeface="Calibri" panose="020F0502020204030204" pitchFamily="34" charset="0"/>
                  </a:rPr>
                  <a:t>2 N.</a:t>
                </a:r>
              </a:p>
              <a:p>
                <a:pPr marL="457200" indent="-457200">
                  <a:buAutoNum type="alphaUcParenBoth"/>
                </a:pPr>
                <a:r>
                  <a:rPr lang="pt-BR" sz="2200" dirty="0">
                    <a:effectLst/>
                    <a:latin typeface="Arial Narrow" panose="020B0606020202030204" pitchFamily="34" charset="0"/>
                    <a:ea typeface="Calibri" panose="020F0502020204030204" pitchFamily="34" charset="0"/>
                  </a:rPr>
                  <a:t>10 N.</a:t>
                </a:r>
              </a:p>
              <a:p>
                <a:pPr marL="457200" indent="-457200">
                  <a:buAutoNum type="alphaUcParenBoth"/>
                </a:pPr>
                <a:r>
                  <a:rPr lang="pt-BR" sz="2200" dirty="0">
                    <a:latin typeface="Arial Narrow" panose="020B0606020202030204" pitchFamily="34" charset="0"/>
                    <a:ea typeface="Calibri" panose="020F0502020204030204" pitchFamily="34" charset="0"/>
                  </a:rPr>
                  <a:t>20 N.</a:t>
                </a:r>
              </a:p>
              <a:p>
                <a:pPr marL="457200" indent="-457200">
                  <a:buAutoNum type="alphaUcParenBoth"/>
                </a:pPr>
                <a:r>
                  <a:rPr lang="pt-BR" sz="2200" dirty="0">
                    <a:effectLst/>
                    <a:latin typeface="Arial Narrow" panose="020B0606020202030204" pitchFamily="34" charset="0"/>
                    <a:ea typeface="Calibri" panose="020F0502020204030204" pitchFamily="34" charset="0"/>
                  </a:rPr>
                  <a:t>200 N.</a:t>
                </a:r>
              </a:p>
              <a:p>
                <a:pPr indent="228600"/>
                <a:endParaRPr lang="pt-BR" sz="2200" dirty="0">
                  <a:effectLst/>
                  <a:latin typeface="Arial Narrow" panose="020B0606020202030204" pitchFamily="34" charset="0"/>
                  <a:ea typeface="Calibri" panose="020F0502020204030204" pitchFamily="34" charset="0"/>
                </a:endParaRPr>
              </a:p>
            </p:txBody>
          </p:sp>
        </mc:Choice>
        <mc:Fallback xmlns="">
          <p:sp>
            <p:nvSpPr>
              <p:cNvPr id="7" name="CaixaDeTexto 6">
                <a:extLst>
                  <a:ext uri="{FF2B5EF4-FFF2-40B4-BE49-F238E27FC236}">
                    <a16:creationId xmlns:a16="http://schemas.microsoft.com/office/drawing/2014/main" id="{79FC9C7A-C364-C9AB-D53B-2751D4746428}"/>
                  </a:ext>
                </a:extLst>
              </p:cNvPr>
              <p:cNvSpPr txBox="1">
                <a:spLocks noRot="1" noChangeAspect="1" noMove="1" noResize="1" noEditPoints="1" noAdjustHandles="1" noChangeArrowheads="1" noChangeShapeType="1" noTextEdit="1"/>
              </p:cNvSpPr>
              <p:nvPr/>
            </p:nvSpPr>
            <p:spPr>
              <a:xfrm>
                <a:off x="224117" y="3701374"/>
                <a:ext cx="2286000" cy="2123658"/>
              </a:xfrm>
              <a:prstGeom prst="rect">
                <a:avLst/>
              </a:prstGeom>
              <a:blipFill>
                <a:blip r:embed="rId5"/>
                <a:stretch>
                  <a:fillRect l="-3467" t="-1433"/>
                </a:stretch>
              </a:blipFill>
            </p:spPr>
            <p:txBody>
              <a:bodyPr/>
              <a:lstStyle/>
              <a:p>
                <a:r>
                  <a:rPr lang="pt-BR">
                    <a:noFill/>
                  </a:rPr>
                  <a:t> </a:t>
                </a:r>
              </a:p>
            </p:txBody>
          </p:sp>
        </mc:Fallback>
      </mc:AlternateContent>
    </p:spTree>
    <p:extLst>
      <p:ext uri="{BB962C8B-B14F-4D97-AF65-F5344CB8AC3E}">
        <p14:creationId xmlns:p14="http://schemas.microsoft.com/office/powerpoint/2010/main" val="424438669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E1AC86-221A-7C7E-0340-22821EA9A6EE}"/>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FC6172DE-F837-8C75-9E00-8CD010596827}"/>
              </a:ext>
            </a:extLst>
          </p:cNvPr>
          <p:cNvPicPr>
            <a:picLocks noChangeAspect="1"/>
          </p:cNvPicPr>
          <p:nvPr/>
        </p:nvPicPr>
        <p:blipFill>
          <a:blip r:embed="rId2"/>
          <a:stretch>
            <a:fillRect/>
          </a:stretch>
        </p:blipFill>
        <p:spPr>
          <a:xfrm>
            <a:off x="6202172" y="765875"/>
            <a:ext cx="5765711" cy="5853071"/>
          </a:xfrm>
          <a:prstGeom prst="rect">
            <a:avLst/>
          </a:prstGeom>
        </p:spPr>
      </p:pic>
      <mc:AlternateContent xmlns:mc="http://schemas.openxmlformats.org/markup-compatibility/2006" xmlns:a14="http://schemas.microsoft.com/office/drawing/2010/main">
        <mc:Choice Requires="a14">
          <p:sp>
            <p:nvSpPr>
              <p:cNvPr id="4" name="CaixaDeTexto 3">
                <a:extLst>
                  <a:ext uri="{FF2B5EF4-FFF2-40B4-BE49-F238E27FC236}">
                    <a16:creationId xmlns:a16="http://schemas.microsoft.com/office/drawing/2014/main" id="{FDB1F50F-BDF7-1D7A-5082-1573BE6216A0}"/>
                  </a:ext>
                </a:extLst>
              </p:cNvPr>
              <p:cNvSpPr txBox="1"/>
              <p:nvPr/>
            </p:nvSpPr>
            <p:spPr>
              <a:xfrm>
                <a:off x="224117" y="1081456"/>
                <a:ext cx="5683624" cy="4946611"/>
              </a:xfrm>
              <a:prstGeom prst="rect">
                <a:avLst/>
              </a:prstGeom>
              <a:noFill/>
            </p:spPr>
            <p:txBody>
              <a:bodyPr wrap="square">
                <a:spAutoFit/>
              </a:bodyPr>
              <a:lstStyle/>
              <a:p>
                <a:pPr algn="just"/>
                <a:r>
                  <a:rPr lang="pt-BR" sz="2200" b="1" dirty="0">
                    <a:solidFill>
                      <a:srgbClr val="000000"/>
                    </a:solidFill>
                    <a:effectLst/>
                    <a:latin typeface="Arial Narrow" panose="020B0606020202030204" pitchFamily="34" charset="0"/>
                    <a:ea typeface="Calibri" panose="020F0502020204030204" pitchFamily="34" charset="0"/>
                  </a:rPr>
                  <a:t>39. (UEG – GO)</a:t>
                </a:r>
                <a:r>
                  <a:rPr lang="pt-BR" sz="2200" dirty="0">
                    <a:solidFill>
                      <a:srgbClr val="000000"/>
                    </a:solidFill>
                    <a:effectLst/>
                    <a:latin typeface="Arial Narrow" panose="020B0606020202030204" pitchFamily="34" charset="0"/>
                    <a:ea typeface="Calibri" panose="020F0502020204030204" pitchFamily="34" charset="0"/>
                  </a:rPr>
                  <a:t>  Uma partícula de </a:t>
                </a:r>
                <a14:m>
                  <m:oMath xmlns:m="http://schemas.openxmlformats.org/officeDocument/2006/math">
                    <m:r>
                      <a:rPr lang="pt-BR" sz="2200">
                        <a:solidFill>
                          <a:srgbClr val="000000"/>
                        </a:solidFill>
                        <a:effectLst/>
                        <a:latin typeface="Cambria Math" panose="02040503050406030204" pitchFamily="18" charset="0"/>
                        <a:ea typeface="Calibri" panose="020F0502020204030204" pitchFamily="34" charset="0"/>
                      </a:rPr>
                      <m:t>9∙</m:t>
                    </m:r>
                    <m:sSup>
                      <m:sSupPr>
                        <m:ctrlPr>
                          <a:rPr lang="pt-BR" sz="2200" i="1">
                            <a:effectLst/>
                            <a:latin typeface="Cambria Math" panose="02040503050406030204" pitchFamily="18" charset="0"/>
                            <a:ea typeface="Calibri" panose="020F0502020204030204" pitchFamily="34" charset="0"/>
                          </a:rPr>
                        </m:ctrlPr>
                      </m:sSupPr>
                      <m:e>
                        <m:r>
                          <a:rPr lang="pt-BR" sz="2200">
                            <a:solidFill>
                              <a:srgbClr val="000000"/>
                            </a:solidFill>
                            <a:effectLst/>
                            <a:latin typeface="Cambria Math" panose="02040503050406030204" pitchFamily="18" charset="0"/>
                            <a:ea typeface="Calibri" panose="020F0502020204030204" pitchFamily="34" charset="0"/>
                          </a:rPr>
                          <m:t>10</m:t>
                        </m:r>
                      </m:e>
                      <m:sup>
                        <m:r>
                          <a:rPr lang="pt-BR" sz="2200" i="1">
                            <a:solidFill>
                              <a:srgbClr val="000000"/>
                            </a:solidFill>
                            <a:effectLst/>
                            <a:latin typeface="Cambria Math" panose="02040503050406030204" pitchFamily="18" charset="0"/>
                            <a:ea typeface="Calibri" panose="020F0502020204030204" pitchFamily="34" charset="0"/>
                          </a:rPr>
                          <m:t>−</m:t>
                        </m:r>
                        <m:r>
                          <a:rPr lang="pt-BR" sz="2200">
                            <a:solidFill>
                              <a:srgbClr val="000000"/>
                            </a:solidFill>
                            <a:effectLst/>
                            <a:latin typeface="Cambria Math" panose="02040503050406030204" pitchFamily="18" charset="0"/>
                            <a:ea typeface="Calibri" panose="020F0502020204030204" pitchFamily="34" charset="0"/>
                          </a:rPr>
                          <m:t>30</m:t>
                        </m:r>
                      </m:sup>
                    </m:sSup>
                    <m:r>
                      <m:rPr>
                        <m:sty m:val="p"/>
                      </m:rPr>
                      <a:rPr lang="pt-BR" sz="2200">
                        <a:solidFill>
                          <a:srgbClr val="000000"/>
                        </a:solidFill>
                        <a:effectLst/>
                        <a:latin typeface="Cambria Math" panose="02040503050406030204" pitchFamily="18" charset="0"/>
                        <a:ea typeface="Calibri" panose="020F0502020204030204" pitchFamily="34" charset="0"/>
                      </a:rPr>
                      <m:t>kg</m:t>
                    </m:r>
                  </m:oMath>
                </a14:m>
                <a:r>
                  <a:rPr lang="pt-BR" sz="2200" dirty="0">
                    <a:solidFill>
                      <a:srgbClr val="000000"/>
                    </a:solidFill>
                    <a:effectLst/>
                    <a:latin typeface="Arial Narrow" panose="020B0606020202030204" pitchFamily="34" charset="0"/>
                    <a:ea typeface="Calibri" panose="020F0502020204030204" pitchFamily="34" charset="0"/>
                  </a:rPr>
                  <a:t> carregada com carga elétrica de </a:t>
                </a:r>
                <a14:m>
                  <m:oMath xmlns:m="http://schemas.openxmlformats.org/officeDocument/2006/math">
                    <m:r>
                      <a:rPr lang="pt-BR" sz="2200">
                        <a:solidFill>
                          <a:srgbClr val="000000"/>
                        </a:solidFill>
                        <a:effectLst/>
                        <a:latin typeface="Cambria Math" panose="02040503050406030204" pitchFamily="18" charset="0"/>
                        <a:ea typeface="Calibri" panose="020F0502020204030204" pitchFamily="34" charset="0"/>
                      </a:rPr>
                      <m:t>1∙</m:t>
                    </m:r>
                    <m:sSup>
                      <m:sSupPr>
                        <m:ctrlPr>
                          <a:rPr lang="pt-BR" sz="2200" i="1">
                            <a:effectLst/>
                            <a:latin typeface="Cambria Math" panose="02040503050406030204" pitchFamily="18" charset="0"/>
                            <a:ea typeface="Calibri" panose="020F0502020204030204" pitchFamily="34" charset="0"/>
                          </a:rPr>
                        </m:ctrlPr>
                      </m:sSupPr>
                      <m:e>
                        <m:r>
                          <a:rPr lang="pt-BR" sz="2200">
                            <a:solidFill>
                              <a:srgbClr val="000000"/>
                            </a:solidFill>
                            <a:effectLst/>
                            <a:latin typeface="Cambria Math" panose="02040503050406030204" pitchFamily="18" charset="0"/>
                            <a:ea typeface="Calibri" panose="020F0502020204030204" pitchFamily="34" charset="0"/>
                          </a:rPr>
                          <m:t>10</m:t>
                        </m:r>
                      </m:e>
                      <m:sup>
                        <m:r>
                          <a:rPr lang="pt-BR" sz="2200" i="1">
                            <a:solidFill>
                              <a:srgbClr val="000000"/>
                            </a:solidFill>
                            <a:effectLst/>
                            <a:latin typeface="Cambria Math" panose="02040503050406030204" pitchFamily="18" charset="0"/>
                            <a:ea typeface="Calibri" panose="020F0502020204030204" pitchFamily="34" charset="0"/>
                          </a:rPr>
                          <m:t>−</m:t>
                        </m:r>
                        <m:r>
                          <a:rPr lang="pt-BR" sz="2200">
                            <a:solidFill>
                              <a:srgbClr val="000000"/>
                            </a:solidFill>
                            <a:effectLst/>
                            <a:latin typeface="Cambria Math" panose="02040503050406030204" pitchFamily="18" charset="0"/>
                            <a:ea typeface="Calibri" panose="020F0502020204030204" pitchFamily="34" charset="0"/>
                          </a:rPr>
                          <m:t>16</m:t>
                        </m:r>
                      </m:sup>
                    </m:sSup>
                    <m:r>
                      <m:rPr>
                        <m:sty m:val="p"/>
                      </m:rPr>
                      <a:rPr lang="pt-BR" sz="2200">
                        <a:solidFill>
                          <a:srgbClr val="000000"/>
                        </a:solidFill>
                        <a:effectLst/>
                        <a:latin typeface="Cambria Math" panose="02040503050406030204" pitchFamily="18" charset="0"/>
                        <a:ea typeface="Calibri" panose="020F0502020204030204" pitchFamily="34" charset="0"/>
                      </a:rPr>
                      <m:t>C</m:t>
                    </m:r>
                  </m:oMath>
                </a14:m>
                <a:r>
                  <a:rPr lang="pt-BR" sz="2200" dirty="0">
                    <a:solidFill>
                      <a:srgbClr val="000000"/>
                    </a:solidFill>
                    <a:effectLst/>
                    <a:latin typeface="Arial Narrow" panose="020B0606020202030204" pitchFamily="34" charset="0"/>
                    <a:ea typeface="Calibri" panose="020F0502020204030204" pitchFamily="34" charset="0"/>
                  </a:rPr>
                  <a:t>  penetra perpendicularmente em um campo magnético uniforme de </a:t>
                </a:r>
                <a14:m>
                  <m:oMath xmlns:m="http://schemas.openxmlformats.org/officeDocument/2006/math">
                    <m:sSup>
                      <m:sSupPr>
                        <m:ctrlPr>
                          <a:rPr lang="pt-BR" sz="2200" i="1">
                            <a:effectLst/>
                            <a:latin typeface="Cambria Math" panose="02040503050406030204" pitchFamily="18" charset="0"/>
                            <a:ea typeface="Calibri" panose="020F0502020204030204" pitchFamily="34" charset="0"/>
                          </a:rPr>
                        </m:ctrlPr>
                      </m:sSupPr>
                      <m:e>
                        <m:r>
                          <a:rPr lang="pt-BR" sz="2200">
                            <a:solidFill>
                              <a:srgbClr val="000000"/>
                            </a:solidFill>
                            <a:effectLst/>
                            <a:latin typeface="Cambria Math" panose="02040503050406030204" pitchFamily="18" charset="0"/>
                            <a:ea typeface="Calibri" panose="020F0502020204030204" pitchFamily="34" charset="0"/>
                          </a:rPr>
                          <m:t>1,0∙10</m:t>
                        </m:r>
                      </m:e>
                      <m:sup>
                        <m:r>
                          <a:rPr lang="pt-BR" sz="2200" i="1">
                            <a:solidFill>
                              <a:srgbClr val="000000"/>
                            </a:solidFill>
                            <a:effectLst/>
                            <a:latin typeface="Cambria Math" panose="02040503050406030204" pitchFamily="18" charset="0"/>
                            <a:ea typeface="Calibri" panose="020F0502020204030204" pitchFamily="34" charset="0"/>
                          </a:rPr>
                          <m:t>−</m:t>
                        </m:r>
                        <m:r>
                          <a:rPr lang="pt-BR" sz="2200">
                            <a:solidFill>
                              <a:srgbClr val="000000"/>
                            </a:solidFill>
                            <a:effectLst/>
                            <a:latin typeface="Cambria Math" panose="02040503050406030204" pitchFamily="18" charset="0"/>
                            <a:ea typeface="Calibri" panose="020F0502020204030204" pitchFamily="34" charset="0"/>
                          </a:rPr>
                          <m:t>6</m:t>
                        </m:r>
                      </m:sup>
                    </m:sSup>
                    <m:r>
                      <m:rPr>
                        <m:sty m:val="p"/>
                      </m:rPr>
                      <a:rPr lang="pt-BR" sz="2200">
                        <a:solidFill>
                          <a:srgbClr val="000000"/>
                        </a:solidFill>
                        <a:effectLst/>
                        <a:latin typeface="Cambria Math" panose="02040503050406030204" pitchFamily="18" charset="0"/>
                        <a:ea typeface="Calibri" panose="020F0502020204030204" pitchFamily="34" charset="0"/>
                      </a:rPr>
                      <m:t>T</m:t>
                    </m:r>
                  </m:oMath>
                </a14:m>
                <a:r>
                  <a:rPr lang="pt-BR" sz="2200" dirty="0">
                    <a:solidFill>
                      <a:srgbClr val="000000"/>
                    </a:solidFill>
                    <a:effectLst/>
                    <a:latin typeface="Arial Narrow" panose="020B0606020202030204" pitchFamily="34" charset="0"/>
                    <a:ea typeface="Calibri" panose="020F0502020204030204" pitchFamily="34" charset="0"/>
                  </a:rPr>
                  <a:t>, quando sua velocidade está em </a:t>
                </a:r>
                <a14:m>
                  <m:oMath xmlns:m="http://schemas.openxmlformats.org/officeDocument/2006/math">
                    <m:sSup>
                      <m:sSupPr>
                        <m:ctrlPr>
                          <a:rPr lang="pt-BR" sz="2200" i="1">
                            <a:effectLst/>
                            <a:latin typeface="Cambria Math" panose="02040503050406030204" pitchFamily="18" charset="0"/>
                            <a:ea typeface="Calibri" panose="020F0502020204030204" pitchFamily="34" charset="0"/>
                          </a:rPr>
                        </m:ctrlPr>
                      </m:sSupPr>
                      <m:e>
                        <m:r>
                          <a:rPr lang="pt-BR" sz="2200">
                            <a:solidFill>
                              <a:srgbClr val="000000"/>
                            </a:solidFill>
                            <a:effectLst/>
                            <a:latin typeface="Cambria Math" panose="02040503050406030204" pitchFamily="18" charset="0"/>
                            <a:ea typeface="Calibri" panose="020F0502020204030204" pitchFamily="34" charset="0"/>
                          </a:rPr>
                          <m:t>1,0∙10</m:t>
                        </m:r>
                      </m:e>
                      <m:sup>
                        <m:r>
                          <a:rPr lang="pt-BR" sz="2200">
                            <a:solidFill>
                              <a:srgbClr val="000000"/>
                            </a:solidFill>
                            <a:effectLst/>
                            <a:latin typeface="Cambria Math" panose="02040503050406030204" pitchFamily="18" charset="0"/>
                            <a:ea typeface="Calibri" panose="020F0502020204030204" pitchFamily="34" charset="0"/>
                          </a:rPr>
                          <m:t>6 </m:t>
                        </m:r>
                      </m:sup>
                    </m:sSup>
                    <m:f>
                      <m:fPr>
                        <m:ctrlPr>
                          <a:rPr lang="pt-BR" sz="2200" i="1">
                            <a:effectLst/>
                            <a:latin typeface="Cambria Math" panose="02040503050406030204" pitchFamily="18" charset="0"/>
                            <a:ea typeface="Calibri" panose="020F0502020204030204" pitchFamily="34" charset="0"/>
                          </a:rPr>
                        </m:ctrlPr>
                      </m:fPr>
                      <m:num>
                        <m:r>
                          <a:rPr lang="pt-BR" sz="2200" i="1">
                            <a:solidFill>
                              <a:srgbClr val="000000"/>
                            </a:solidFill>
                            <a:effectLst/>
                            <a:latin typeface="Cambria Math" panose="02040503050406030204" pitchFamily="18" charset="0"/>
                            <a:ea typeface="Calibri" panose="020F0502020204030204" pitchFamily="34" charset="0"/>
                          </a:rPr>
                          <m:t>𝑚</m:t>
                        </m:r>
                      </m:num>
                      <m:den>
                        <m:r>
                          <a:rPr lang="pt-BR" sz="2200" i="1">
                            <a:solidFill>
                              <a:srgbClr val="000000"/>
                            </a:solidFill>
                            <a:effectLst/>
                            <a:latin typeface="Cambria Math" panose="02040503050406030204" pitchFamily="18" charset="0"/>
                            <a:ea typeface="Calibri" panose="020F0502020204030204" pitchFamily="34" charset="0"/>
                          </a:rPr>
                          <m:t>𝑠</m:t>
                        </m:r>
                      </m:den>
                    </m:f>
                  </m:oMath>
                </a14:m>
                <a:r>
                  <a:rPr lang="pt-BR" sz="2200" dirty="0">
                    <a:solidFill>
                      <a:srgbClr val="000000"/>
                    </a:solidFill>
                    <a:effectLst/>
                    <a:latin typeface="Arial Narrow" panose="020B0606020202030204" pitchFamily="34" charset="0"/>
                    <a:ea typeface="Calibri" panose="020F0502020204030204" pitchFamily="34" charset="0"/>
                  </a:rPr>
                  <a:t>. </a:t>
                </a:r>
              </a:p>
              <a:p>
                <a:pPr algn="just"/>
                <a:r>
                  <a:rPr lang="pt-BR" sz="2200" dirty="0">
                    <a:solidFill>
                      <a:srgbClr val="000000"/>
                    </a:solidFill>
                    <a:effectLst/>
                    <a:latin typeface="Arial Narrow" panose="020B0606020202030204" pitchFamily="34" charset="0"/>
                    <a:ea typeface="Calibri" panose="020F0502020204030204" pitchFamily="34" charset="0"/>
                  </a:rPr>
                  <a:t>Ao entrar no campo magnético, a carga passa a descrever um círculo. </a:t>
                </a:r>
              </a:p>
              <a:p>
                <a:pPr algn="just"/>
                <a:r>
                  <a:rPr lang="pt-BR" sz="2200" dirty="0">
                    <a:solidFill>
                      <a:srgbClr val="000000"/>
                    </a:solidFill>
                    <a:effectLst/>
                    <a:latin typeface="Arial Narrow" panose="020B0606020202030204" pitchFamily="34" charset="0"/>
                    <a:ea typeface="Calibri" panose="020F0502020204030204" pitchFamily="34" charset="0"/>
                  </a:rPr>
                  <a:t>O raio desse círculo, em metros, é </a:t>
                </a:r>
              </a:p>
              <a:p>
                <a:pPr algn="just"/>
                <a:endParaRPr lang="pt-BR" sz="2200" dirty="0">
                  <a:effectLst/>
                  <a:latin typeface="Arial Narrow" panose="020B0606020202030204" pitchFamily="34" charset="0"/>
                  <a:ea typeface="Calibri" panose="020F0502020204030204" pitchFamily="34" charset="0"/>
                </a:endParaRPr>
              </a:p>
              <a:p>
                <a:pPr marL="144145" indent="-144145"/>
                <a:r>
                  <a:rPr lang="pt-BR" sz="2200" dirty="0">
                    <a:solidFill>
                      <a:srgbClr val="000000"/>
                    </a:solidFill>
                    <a:effectLst/>
                    <a:latin typeface="Arial Narrow" panose="020B0606020202030204" pitchFamily="34" charset="0"/>
                    <a:ea typeface="Calibri" panose="020F0502020204030204" pitchFamily="34" charset="0"/>
                  </a:rPr>
                  <a:t>(A) </a:t>
                </a:r>
                <a14:m>
                  <m:oMath xmlns:m="http://schemas.openxmlformats.org/officeDocument/2006/math">
                    <m:sSup>
                      <m:sSupPr>
                        <m:ctrlPr>
                          <a:rPr lang="pt-BR" sz="2200" i="1">
                            <a:effectLst/>
                            <a:latin typeface="Cambria Math" panose="02040503050406030204" pitchFamily="18" charset="0"/>
                            <a:ea typeface="Calibri" panose="020F0502020204030204" pitchFamily="34" charset="0"/>
                          </a:rPr>
                        </m:ctrlPr>
                      </m:sSupPr>
                      <m:e>
                        <m:r>
                          <a:rPr lang="pt-BR" sz="2200">
                            <a:solidFill>
                              <a:srgbClr val="000000"/>
                            </a:solidFill>
                            <a:effectLst/>
                            <a:latin typeface="Cambria Math" panose="02040503050406030204" pitchFamily="18" charset="0"/>
                            <a:ea typeface="Calibri" panose="020F0502020204030204" pitchFamily="34" charset="0"/>
                          </a:rPr>
                          <m:t>9,0∙10</m:t>
                        </m:r>
                      </m:e>
                      <m:sup>
                        <m:r>
                          <a:rPr lang="pt-BR" sz="2200">
                            <a:solidFill>
                              <a:srgbClr val="000000"/>
                            </a:solidFill>
                            <a:effectLst/>
                            <a:latin typeface="Cambria Math" panose="02040503050406030204" pitchFamily="18" charset="0"/>
                            <a:ea typeface="Calibri" panose="020F0502020204030204" pitchFamily="34" charset="0"/>
                          </a:rPr>
                          <m:t>0</m:t>
                        </m:r>
                      </m:sup>
                    </m:sSup>
                    <m:r>
                      <a:rPr lang="pt-BR" sz="2200">
                        <a:solidFill>
                          <a:srgbClr val="000000"/>
                        </a:solidFill>
                        <a:effectLst/>
                        <a:latin typeface="Cambria Math" panose="02040503050406030204" pitchFamily="18" charset="0"/>
                        <a:ea typeface="Calibri" panose="020F0502020204030204" pitchFamily="34" charset="0"/>
                      </a:rPr>
                      <m:t>.</m:t>
                    </m:r>
                  </m:oMath>
                </a14:m>
                <a:endParaRPr lang="pt-BR" sz="2200" dirty="0">
                  <a:effectLst/>
                  <a:latin typeface="Arial Narrow" panose="020B0606020202030204" pitchFamily="34" charset="0"/>
                  <a:ea typeface="Calibri" panose="020F0502020204030204" pitchFamily="34" charset="0"/>
                </a:endParaRPr>
              </a:p>
              <a:p>
                <a:pPr marL="144145" indent="-144145"/>
                <a:r>
                  <a:rPr lang="pt-BR" sz="2200" dirty="0">
                    <a:solidFill>
                      <a:srgbClr val="000000"/>
                    </a:solidFill>
                    <a:effectLst/>
                    <a:latin typeface="Arial Narrow" panose="020B0606020202030204" pitchFamily="34" charset="0"/>
                    <a:ea typeface="Calibri" panose="020F0502020204030204" pitchFamily="34" charset="0"/>
                  </a:rPr>
                  <a:t>(B) </a:t>
                </a:r>
                <a14:m>
                  <m:oMath xmlns:m="http://schemas.openxmlformats.org/officeDocument/2006/math">
                    <m:sSup>
                      <m:sSupPr>
                        <m:ctrlPr>
                          <a:rPr lang="pt-BR" sz="2200" i="1">
                            <a:effectLst/>
                            <a:latin typeface="Cambria Math" panose="02040503050406030204" pitchFamily="18" charset="0"/>
                            <a:ea typeface="Calibri" panose="020F0502020204030204" pitchFamily="34" charset="0"/>
                          </a:rPr>
                        </m:ctrlPr>
                      </m:sSupPr>
                      <m:e>
                        <m:r>
                          <a:rPr lang="pt-BR" sz="2200" i="1">
                            <a:solidFill>
                              <a:srgbClr val="000000"/>
                            </a:solidFill>
                            <a:effectLst/>
                            <a:latin typeface="Cambria Math" panose="02040503050406030204" pitchFamily="18" charset="0"/>
                            <a:ea typeface="Calibri" panose="020F0502020204030204" pitchFamily="34" charset="0"/>
                          </a:rPr>
                          <m:t>9,0∙10</m:t>
                        </m:r>
                      </m:e>
                      <m:sup>
                        <m:r>
                          <a:rPr lang="pt-BR" sz="2200" i="1">
                            <a:solidFill>
                              <a:srgbClr val="000000"/>
                            </a:solidFill>
                            <a:effectLst/>
                            <a:latin typeface="Cambria Math" panose="02040503050406030204" pitchFamily="18" charset="0"/>
                            <a:ea typeface="Calibri" panose="020F0502020204030204" pitchFamily="34" charset="0"/>
                          </a:rPr>
                          <m:t>1</m:t>
                        </m:r>
                      </m:sup>
                    </m:sSup>
                    <m:r>
                      <a:rPr lang="pt-BR" sz="2200" i="1">
                        <a:solidFill>
                          <a:srgbClr val="000000"/>
                        </a:solidFill>
                        <a:effectLst/>
                        <a:latin typeface="Cambria Math" panose="02040503050406030204" pitchFamily="18" charset="0"/>
                        <a:ea typeface="Calibri" panose="020F0502020204030204" pitchFamily="34" charset="0"/>
                      </a:rPr>
                      <m:t>.</m:t>
                    </m:r>
                  </m:oMath>
                </a14:m>
                <a:r>
                  <a:rPr lang="pt-BR" sz="2200" dirty="0">
                    <a:solidFill>
                      <a:srgbClr val="000000"/>
                    </a:solidFill>
                    <a:effectLst/>
                    <a:latin typeface="Arial Narrow" panose="020B0606020202030204" pitchFamily="34" charset="0"/>
                    <a:ea typeface="Calibri" panose="020F0502020204030204" pitchFamily="34" charset="0"/>
                  </a:rPr>
                  <a:t>  </a:t>
                </a:r>
                <a:endParaRPr lang="pt-BR" sz="2200" dirty="0">
                  <a:effectLst/>
                  <a:latin typeface="Arial Narrow" panose="020B0606020202030204" pitchFamily="34" charset="0"/>
                  <a:ea typeface="Calibri" panose="020F0502020204030204" pitchFamily="34" charset="0"/>
                </a:endParaRPr>
              </a:p>
              <a:p>
                <a:pPr marL="144145" indent="-144145"/>
                <a:r>
                  <a:rPr lang="pt-BR" sz="2200" dirty="0">
                    <a:solidFill>
                      <a:srgbClr val="000000"/>
                    </a:solidFill>
                    <a:effectLst/>
                    <a:latin typeface="Arial Narrow" panose="020B0606020202030204" pitchFamily="34" charset="0"/>
                    <a:ea typeface="Calibri" panose="020F0502020204030204" pitchFamily="34" charset="0"/>
                  </a:rPr>
                  <a:t>(C) </a:t>
                </a:r>
                <a14:m>
                  <m:oMath xmlns:m="http://schemas.openxmlformats.org/officeDocument/2006/math">
                    <m:sSup>
                      <m:sSupPr>
                        <m:ctrlPr>
                          <a:rPr lang="pt-BR" sz="2200" i="1">
                            <a:effectLst/>
                            <a:latin typeface="Cambria Math" panose="02040503050406030204" pitchFamily="18" charset="0"/>
                            <a:ea typeface="Calibri" panose="020F0502020204030204" pitchFamily="34" charset="0"/>
                          </a:rPr>
                        </m:ctrlPr>
                      </m:sSupPr>
                      <m:e>
                        <m:r>
                          <a:rPr lang="pt-BR" sz="2200" i="1">
                            <a:solidFill>
                              <a:srgbClr val="000000"/>
                            </a:solidFill>
                            <a:effectLst/>
                            <a:latin typeface="Cambria Math" panose="02040503050406030204" pitchFamily="18" charset="0"/>
                            <a:ea typeface="Calibri" panose="020F0502020204030204" pitchFamily="34" charset="0"/>
                          </a:rPr>
                          <m:t>9,0∙10</m:t>
                        </m:r>
                      </m:e>
                      <m:sup>
                        <m:r>
                          <a:rPr lang="pt-BR" sz="2200" i="1">
                            <a:solidFill>
                              <a:srgbClr val="000000"/>
                            </a:solidFill>
                            <a:effectLst/>
                            <a:latin typeface="Cambria Math" panose="02040503050406030204" pitchFamily="18" charset="0"/>
                            <a:ea typeface="Calibri" panose="020F0502020204030204" pitchFamily="34" charset="0"/>
                          </a:rPr>
                          <m:t>−1</m:t>
                        </m:r>
                      </m:sup>
                    </m:sSup>
                    <m:r>
                      <a:rPr lang="pt-BR" sz="2200" i="1">
                        <a:solidFill>
                          <a:srgbClr val="000000"/>
                        </a:solidFill>
                        <a:effectLst/>
                        <a:latin typeface="Cambria Math" panose="02040503050406030204" pitchFamily="18" charset="0"/>
                        <a:ea typeface="Calibri" panose="020F0502020204030204" pitchFamily="34" charset="0"/>
                      </a:rPr>
                      <m:t>.</m:t>
                    </m:r>
                  </m:oMath>
                </a14:m>
                <a:endParaRPr lang="pt-BR" sz="2200" dirty="0">
                  <a:effectLst/>
                  <a:latin typeface="Arial Narrow" panose="020B0606020202030204" pitchFamily="34" charset="0"/>
                  <a:ea typeface="Calibri" panose="020F0502020204030204" pitchFamily="34" charset="0"/>
                </a:endParaRPr>
              </a:p>
              <a:p>
                <a:pPr marL="144145" indent="-144145"/>
                <a:r>
                  <a:rPr lang="pt-BR" sz="2200" dirty="0">
                    <a:solidFill>
                      <a:srgbClr val="000000"/>
                    </a:solidFill>
                    <a:effectLst/>
                    <a:latin typeface="Arial Narrow" panose="020B0606020202030204" pitchFamily="34" charset="0"/>
                    <a:ea typeface="Calibri" panose="020F0502020204030204" pitchFamily="34" charset="0"/>
                  </a:rPr>
                  <a:t>(D) </a:t>
                </a:r>
                <a14:m>
                  <m:oMath xmlns:m="http://schemas.openxmlformats.org/officeDocument/2006/math">
                    <m:sSup>
                      <m:sSupPr>
                        <m:ctrlPr>
                          <a:rPr lang="pt-BR" sz="2200" i="1">
                            <a:effectLst/>
                            <a:latin typeface="Cambria Math" panose="02040503050406030204" pitchFamily="18" charset="0"/>
                            <a:ea typeface="Calibri" panose="020F0502020204030204" pitchFamily="34" charset="0"/>
                          </a:rPr>
                        </m:ctrlPr>
                      </m:sSupPr>
                      <m:e>
                        <m:r>
                          <a:rPr lang="pt-BR" sz="2200" i="1">
                            <a:solidFill>
                              <a:srgbClr val="000000"/>
                            </a:solidFill>
                            <a:effectLst/>
                            <a:latin typeface="Cambria Math" panose="02040503050406030204" pitchFamily="18" charset="0"/>
                            <a:ea typeface="Calibri" panose="020F0502020204030204" pitchFamily="34" charset="0"/>
                          </a:rPr>
                          <m:t>9,0∙10</m:t>
                        </m:r>
                      </m:e>
                      <m:sup>
                        <m:r>
                          <a:rPr lang="pt-BR" sz="2200" i="1">
                            <a:solidFill>
                              <a:srgbClr val="000000"/>
                            </a:solidFill>
                            <a:effectLst/>
                            <a:latin typeface="Cambria Math" panose="02040503050406030204" pitchFamily="18" charset="0"/>
                            <a:ea typeface="Calibri" panose="020F0502020204030204" pitchFamily="34" charset="0"/>
                          </a:rPr>
                          <m:t>−2</m:t>
                        </m:r>
                      </m:sup>
                    </m:sSup>
                    <m:r>
                      <a:rPr lang="pt-BR" sz="2200" i="1">
                        <a:solidFill>
                          <a:srgbClr val="000000"/>
                        </a:solidFill>
                        <a:effectLst/>
                        <a:latin typeface="Cambria Math" panose="02040503050406030204" pitchFamily="18" charset="0"/>
                        <a:ea typeface="Calibri" panose="020F0502020204030204" pitchFamily="34" charset="0"/>
                      </a:rPr>
                      <m:t>.</m:t>
                    </m:r>
                  </m:oMath>
                </a14:m>
                <a:endParaRPr lang="pt-BR" sz="2200" dirty="0">
                  <a:effectLst/>
                  <a:latin typeface="Arial Narrow" panose="020B0606020202030204" pitchFamily="34" charset="0"/>
                  <a:ea typeface="Calibri" panose="020F0502020204030204" pitchFamily="34" charset="0"/>
                </a:endParaRPr>
              </a:p>
              <a:p>
                <a:pPr marL="144145" indent="-144145"/>
                <a:r>
                  <a:rPr lang="pt-BR" sz="2200" dirty="0">
                    <a:solidFill>
                      <a:srgbClr val="000000"/>
                    </a:solidFill>
                    <a:effectLst/>
                    <a:latin typeface="Arial Narrow" panose="020B0606020202030204" pitchFamily="34" charset="0"/>
                    <a:ea typeface="Calibri" panose="020F0502020204030204" pitchFamily="34" charset="0"/>
                  </a:rPr>
                  <a:t>(E) </a:t>
                </a:r>
                <a14:m>
                  <m:oMath xmlns:m="http://schemas.openxmlformats.org/officeDocument/2006/math">
                    <m:sSup>
                      <m:sSupPr>
                        <m:ctrlPr>
                          <a:rPr lang="pt-BR" sz="2200" i="1">
                            <a:effectLst/>
                            <a:latin typeface="Cambria Math" panose="02040503050406030204" pitchFamily="18" charset="0"/>
                            <a:ea typeface="Calibri" panose="020F0502020204030204" pitchFamily="34" charset="0"/>
                          </a:rPr>
                        </m:ctrlPr>
                      </m:sSupPr>
                      <m:e>
                        <m:r>
                          <a:rPr lang="pt-BR" sz="2200" i="1">
                            <a:solidFill>
                              <a:srgbClr val="000000"/>
                            </a:solidFill>
                            <a:effectLst/>
                            <a:latin typeface="Cambria Math" panose="02040503050406030204" pitchFamily="18" charset="0"/>
                            <a:ea typeface="Calibri" panose="020F0502020204030204" pitchFamily="34" charset="0"/>
                          </a:rPr>
                          <m:t>9,0∙10</m:t>
                        </m:r>
                      </m:e>
                      <m:sup>
                        <m:r>
                          <a:rPr lang="pt-BR" sz="2200" i="1">
                            <a:solidFill>
                              <a:srgbClr val="000000"/>
                            </a:solidFill>
                            <a:effectLst/>
                            <a:latin typeface="Cambria Math" panose="02040503050406030204" pitchFamily="18" charset="0"/>
                            <a:ea typeface="Calibri" panose="020F0502020204030204" pitchFamily="34" charset="0"/>
                          </a:rPr>
                          <m:t>−3</m:t>
                        </m:r>
                      </m:sup>
                    </m:sSup>
                    <m:r>
                      <a:rPr lang="pt-BR" sz="2200" i="1">
                        <a:solidFill>
                          <a:srgbClr val="000000"/>
                        </a:solidFill>
                        <a:effectLst/>
                        <a:latin typeface="Cambria Math" panose="02040503050406030204" pitchFamily="18" charset="0"/>
                        <a:ea typeface="Calibri" panose="020F0502020204030204" pitchFamily="34" charset="0"/>
                      </a:rPr>
                      <m:t>.</m:t>
                    </m:r>
                  </m:oMath>
                </a14:m>
                <a:endParaRPr lang="pt-BR" sz="2200" dirty="0">
                  <a:effectLst/>
                  <a:latin typeface="Arial Narrow" panose="020B0606020202030204" pitchFamily="34" charset="0"/>
                  <a:ea typeface="Calibri" panose="020F0502020204030204" pitchFamily="34" charset="0"/>
                </a:endParaRPr>
              </a:p>
            </p:txBody>
          </p:sp>
        </mc:Choice>
        <mc:Fallback xmlns="">
          <p:sp>
            <p:nvSpPr>
              <p:cNvPr id="4" name="CaixaDeTexto 3">
                <a:extLst>
                  <a:ext uri="{FF2B5EF4-FFF2-40B4-BE49-F238E27FC236}">
                    <a16:creationId xmlns:a16="http://schemas.microsoft.com/office/drawing/2014/main" id="{FDB1F50F-BDF7-1D7A-5082-1573BE6216A0}"/>
                  </a:ext>
                </a:extLst>
              </p:cNvPr>
              <p:cNvSpPr txBox="1">
                <a:spLocks noRot="1" noChangeAspect="1" noMove="1" noResize="1" noEditPoints="1" noAdjustHandles="1" noChangeArrowheads="1" noChangeShapeType="1" noTextEdit="1"/>
              </p:cNvSpPr>
              <p:nvPr/>
            </p:nvSpPr>
            <p:spPr>
              <a:xfrm>
                <a:off x="224117" y="1081456"/>
                <a:ext cx="5683624" cy="4946611"/>
              </a:xfrm>
              <a:prstGeom prst="rect">
                <a:avLst/>
              </a:prstGeom>
              <a:blipFill>
                <a:blip r:embed="rId3"/>
                <a:stretch>
                  <a:fillRect l="-1395" t="-739" r="-1395" b="-1601"/>
                </a:stretch>
              </a:blipFill>
            </p:spPr>
            <p:txBody>
              <a:bodyPr/>
              <a:lstStyle/>
              <a:p>
                <a:r>
                  <a:rPr lang="pt-BR">
                    <a:noFill/>
                  </a:rPr>
                  <a:t> </a:t>
                </a:r>
              </a:p>
            </p:txBody>
          </p:sp>
        </mc:Fallback>
      </mc:AlternateContent>
    </p:spTree>
    <p:extLst>
      <p:ext uri="{BB962C8B-B14F-4D97-AF65-F5344CB8AC3E}">
        <p14:creationId xmlns:p14="http://schemas.microsoft.com/office/powerpoint/2010/main" val="2556969815"/>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E1AC86-221A-7C7E-0340-22821EA9A6EE}"/>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FDB1F50F-BDF7-1D7A-5082-1573BE6216A0}"/>
              </a:ext>
            </a:extLst>
          </p:cNvPr>
          <p:cNvSpPr txBox="1"/>
          <p:nvPr/>
        </p:nvSpPr>
        <p:spPr>
          <a:xfrm>
            <a:off x="224117" y="765875"/>
            <a:ext cx="5683624" cy="2462213"/>
          </a:xfrm>
          <a:prstGeom prst="rect">
            <a:avLst/>
          </a:prstGeom>
          <a:noFill/>
        </p:spPr>
        <p:txBody>
          <a:bodyPr wrap="square">
            <a:spAutoFit/>
          </a:bodyPr>
          <a:lstStyle/>
          <a:p>
            <a:pPr algn="just"/>
            <a:r>
              <a:rPr lang="pt-BR" sz="2200" b="1" dirty="0">
                <a:solidFill>
                  <a:srgbClr val="000000"/>
                </a:solidFill>
                <a:effectLst/>
                <a:latin typeface="Arial Narrow" panose="020B0606020202030204" pitchFamily="34" charset="0"/>
                <a:ea typeface="Calibri" panose="020F0502020204030204" pitchFamily="34" charset="0"/>
              </a:rPr>
              <a:t>40. (</a:t>
            </a:r>
            <a:r>
              <a:rPr lang="pt-BR" sz="2200" b="1" dirty="0">
                <a:solidFill>
                  <a:srgbClr val="000000"/>
                </a:solidFill>
                <a:latin typeface="Arial Narrow" panose="020B0606020202030204" pitchFamily="34" charset="0"/>
                <a:ea typeface="Calibri" panose="020F0502020204030204" pitchFamily="34" charset="0"/>
              </a:rPr>
              <a:t>UPE – PE - adaptada</a:t>
            </a:r>
            <a:r>
              <a:rPr lang="pt-BR" sz="2200" b="1" dirty="0">
                <a:solidFill>
                  <a:srgbClr val="000000"/>
                </a:solidFill>
                <a:effectLst/>
                <a:latin typeface="Arial Narrow" panose="020B0606020202030204" pitchFamily="34" charset="0"/>
                <a:ea typeface="Calibri" panose="020F0502020204030204" pitchFamily="34" charset="0"/>
              </a:rPr>
              <a:t>)</a:t>
            </a:r>
            <a:r>
              <a:rPr lang="pt-BR" sz="2200" dirty="0">
                <a:solidFill>
                  <a:srgbClr val="000000"/>
                </a:solidFill>
                <a:effectLst/>
                <a:latin typeface="Arial Narrow" panose="020B0606020202030204" pitchFamily="34" charset="0"/>
                <a:ea typeface="Calibri" panose="020F0502020204030204" pitchFamily="34" charset="0"/>
              </a:rPr>
              <a:t>  Uma partícula de carga positiva se move com velocidade de módulo v, em uma região do espaço que possui um campo magnético de módulo B. Nessa situação, uma força magnética de módulo F surge. Um conjunto de diagramas foi construído representado todas essas grandezas vetoriais. Observe os diagramas a seguir:</a:t>
            </a:r>
            <a:endParaRPr lang="pt-BR" sz="2200" dirty="0">
              <a:effectLst/>
              <a:latin typeface="Arial Narrow" panose="020B0606020202030204" pitchFamily="34" charset="0"/>
              <a:ea typeface="Calibri" panose="020F0502020204030204" pitchFamily="34" charset="0"/>
            </a:endParaRPr>
          </a:p>
        </p:txBody>
      </p:sp>
      <p:pic>
        <p:nvPicPr>
          <p:cNvPr id="3" name="Imagem 2">
            <a:extLst>
              <a:ext uri="{FF2B5EF4-FFF2-40B4-BE49-F238E27FC236}">
                <a16:creationId xmlns:a16="http://schemas.microsoft.com/office/drawing/2014/main" id="{41249A3F-78F4-1CE4-F551-CCDE314B79F5}"/>
              </a:ext>
            </a:extLst>
          </p:cNvPr>
          <p:cNvPicPr>
            <a:picLocks noChangeAspect="1"/>
          </p:cNvPicPr>
          <p:nvPr/>
        </p:nvPicPr>
        <p:blipFill>
          <a:blip r:embed="rId2"/>
          <a:stretch>
            <a:fillRect/>
          </a:stretch>
        </p:blipFill>
        <p:spPr>
          <a:xfrm>
            <a:off x="698386" y="3242142"/>
            <a:ext cx="5003168" cy="3501367"/>
          </a:xfrm>
          <a:prstGeom prst="rect">
            <a:avLst/>
          </a:prstGeom>
        </p:spPr>
      </p:pic>
      <p:sp>
        <p:nvSpPr>
          <p:cNvPr id="6" name="CaixaDeTexto 5">
            <a:extLst>
              <a:ext uri="{FF2B5EF4-FFF2-40B4-BE49-F238E27FC236}">
                <a16:creationId xmlns:a16="http://schemas.microsoft.com/office/drawing/2014/main" id="{5E551A66-F2C8-F85D-111B-DA7A2AB0AF2C}"/>
              </a:ext>
            </a:extLst>
          </p:cNvPr>
          <p:cNvSpPr txBox="1"/>
          <p:nvPr/>
        </p:nvSpPr>
        <p:spPr>
          <a:xfrm>
            <a:off x="6184243" y="765874"/>
            <a:ext cx="5683624" cy="3139321"/>
          </a:xfrm>
          <a:prstGeom prst="rect">
            <a:avLst/>
          </a:prstGeom>
          <a:noFill/>
        </p:spPr>
        <p:txBody>
          <a:bodyPr wrap="square">
            <a:spAutoFit/>
          </a:bodyPr>
          <a:lstStyle/>
          <a:p>
            <a:pPr algn="just"/>
            <a:r>
              <a:rPr lang="pt-BR" sz="2200" dirty="0">
                <a:effectLst/>
                <a:latin typeface="Arial Narrow" panose="020B0606020202030204" pitchFamily="34" charset="0"/>
                <a:ea typeface="Calibri" panose="020F0502020204030204" pitchFamily="34" charset="0"/>
              </a:rPr>
              <a:t>Dos diagramas apresentados, aquele(s) que representam o comportamento dessa força magnética é (são)</a:t>
            </a:r>
          </a:p>
          <a:p>
            <a:pPr algn="just"/>
            <a:r>
              <a:rPr lang="pt-BR" sz="2200" dirty="0">
                <a:effectLst/>
                <a:latin typeface="Arial Narrow" panose="020B0606020202030204" pitchFamily="34" charset="0"/>
                <a:ea typeface="Calibri" panose="020F0502020204030204" pitchFamily="34" charset="0"/>
              </a:rPr>
              <a:t> </a:t>
            </a:r>
          </a:p>
          <a:p>
            <a:pPr marL="144145" indent="-144145" algn="just"/>
            <a:r>
              <a:rPr lang="pt-BR" sz="2200" dirty="0">
                <a:effectLst/>
                <a:latin typeface="Arial Narrow" panose="020B0606020202030204" pitchFamily="34" charset="0"/>
                <a:ea typeface="Calibri" panose="020F0502020204030204" pitchFamily="34" charset="0"/>
              </a:rPr>
              <a:t>(A) I.   </a:t>
            </a:r>
          </a:p>
          <a:p>
            <a:pPr marL="144145" indent="-144145" algn="just"/>
            <a:r>
              <a:rPr lang="pt-BR" sz="2200" dirty="0">
                <a:effectLst/>
                <a:latin typeface="Arial Narrow" panose="020B0606020202030204" pitchFamily="34" charset="0"/>
                <a:ea typeface="Calibri" panose="020F0502020204030204" pitchFamily="34" charset="0"/>
              </a:rPr>
              <a:t>(B) V.   </a:t>
            </a:r>
          </a:p>
          <a:p>
            <a:pPr marL="144145" indent="-144145" algn="just"/>
            <a:r>
              <a:rPr lang="pt-BR" sz="2200" dirty="0">
                <a:effectLst/>
                <a:latin typeface="Arial Narrow" panose="020B0606020202030204" pitchFamily="34" charset="0"/>
                <a:ea typeface="Calibri" panose="020F0502020204030204" pitchFamily="34" charset="0"/>
              </a:rPr>
              <a:t>(C) I e III.   </a:t>
            </a:r>
          </a:p>
          <a:p>
            <a:pPr marL="144145" indent="-144145" algn="just"/>
            <a:r>
              <a:rPr lang="pt-BR" sz="2200" dirty="0">
                <a:effectLst/>
                <a:latin typeface="Arial Narrow" panose="020B0606020202030204" pitchFamily="34" charset="0"/>
                <a:ea typeface="Calibri" panose="020F0502020204030204" pitchFamily="34" charset="0"/>
              </a:rPr>
              <a:t>(D) II e V.   </a:t>
            </a:r>
          </a:p>
          <a:p>
            <a:pPr marL="144145" indent="-144145" algn="just"/>
            <a:r>
              <a:rPr lang="pt-BR" sz="2200" dirty="0">
                <a:effectLst/>
                <a:latin typeface="Arial Narrow" panose="020B0606020202030204" pitchFamily="34" charset="0"/>
                <a:ea typeface="Calibri" panose="020F0502020204030204" pitchFamily="34" charset="0"/>
              </a:rPr>
              <a:t>(E) III e IV.   </a:t>
            </a:r>
          </a:p>
        </p:txBody>
      </p:sp>
      <p:sp>
        <p:nvSpPr>
          <p:cNvPr id="7" name="Retângulo: Cantos Arredondados 6">
            <a:extLst>
              <a:ext uri="{FF2B5EF4-FFF2-40B4-BE49-F238E27FC236}">
                <a16:creationId xmlns:a16="http://schemas.microsoft.com/office/drawing/2014/main" id="{B567D47B-B328-F7B5-ACEF-4251630A53E3}"/>
              </a:ext>
            </a:extLst>
          </p:cNvPr>
          <p:cNvSpPr/>
          <p:nvPr/>
        </p:nvSpPr>
        <p:spPr>
          <a:xfrm>
            <a:off x="6212543" y="3971365"/>
            <a:ext cx="5809128" cy="2629716"/>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pt-BR"/>
          </a:p>
        </p:txBody>
      </p:sp>
      <p:sp>
        <p:nvSpPr>
          <p:cNvPr id="8" name="Smiley 7">
            <a:extLst>
              <a:ext uri="{FF2B5EF4-FFF2-40B4-BE49-F238E27FC236}">
                <a16:creationId xmlns:a16="http://schemas.microsoft.com/office/drawing/2014/main" id="{8B569A94-5B15-FEA5-0B95-2CF55F220661}"/>
              </a:ext>
            </a:extLst>
          </p:cNvPr>
          <p:cNvSpPr/>
          <p:nvPr/>
        </p:nvSpPr>
        <p:spPr>
          <a:xfrm>
            <a:off x="6341128" y="4115724"/>
            <a:ext cx="504825" cy="495300"/>
          </a:xfrm>
          <a:prstGeom prst="smileyFac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2928061232"/>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760B8B-BCF2-3B22-F62C-11496C8F2A98}"/>
            </a:ext>
          </a:extLst>
        </p:cNvPr>
        <p:cNvGrpSpPr/>
        <p:nvPr/>
      </p:nvGrpSpPr>
      <p:grpSpPr>
        <a:xfrm>
          <a:off x="0" y="0"/>
          <a:ext cx="0" cy="0"/>
          <a:chOff x="0" y="0"/>
          <a:chExt cx="0" cy="0"/>
        </a:xfrm>
      </p:grpSpPr>
      <p:sp>
        <p:nvSpPr>
          <p:cNvPr id="18" name="CaixaDeTexto 17">
            <a:extLst>
              <a:ext uri="{FF2B5EF4-FFF2-40B4-BE49-F238E27FC236}">
                <a16:creationId xmlns:a16="http://schemas.microsoft.com/office/drawing/2014/main" id="{2D371C5A-970C-3776-F75C-194B62362367}"/>
              </a:ext>
            </a:extLst>
          </p:cNvPr>
          <p:cNvSpPr txBox="1"/>
          <p:nvPr/>
        </p:nvSpPr>
        <p:spPr>
          <a:xfrm>
            <a:off x="106172" y="765875"/>
            <a:ext cx="5883657" cy="2123658"/>
          </a:xfrm>
          <a:prstGeom prst="rect">
            <a:avLst/>
          </a:prstGeom>
          <a:noFill/>
        </p:spPr>
        <p:txBody>
          <a:bodyPr wrap="square">
            <a:spAutoFit/>
          </a:bodyPr>
          <a:lstStyle/>
          <a:p>
            <a:pPr marL="342900" lvl="0" indent="-342900" algn="just">
              <a:buFont typeface="Wingdings" panose="05000000000000000000" pitchFamily="2" charset="2"/>
              <a:buChar char=""/>
            </a:pPr>
            <a:r>
              <a:rPr lang="pt-BR" sz="2200" dirty="0">
                <a:effectLst/>
                <a:latin typeface="Arial Narrow" panose="020B0606020202030204" pitchFamily="34" charset="0"/>
                <a:ea typeface="Calibri" panose="020F0502020204030204" pitchFamily="34" charset="0"/>
              </a:rPr>
              <a:t>Assista ao vídeo “</a:t>
            </a:r>
            <a:r>
              <a:rPr lang="pt-BR" sz="2200" b="1" dirty="0">
                <a:effectLst/>
                <a:latin typeface="Arial Narrow" panose="020B0606020202030204" pitchFamily="34" charset="0"/>
                <a:ea typeface="Calibri" panose="020F0502020204030204" pitchFamily="34" charset="0"/>
              </a:rPr>
              <a:t>MAGLEVS – Trens de Levitação Magnética”,</a:t>
            </a:r>
            <a:r>
              <a:rPr lang="pt-BR" sz="2200" dirty="0">
                <a:effectLst/>
                <a:latin typeface="Arial Narrow" panose="020B0606020202030204" pitchFamily="34" charset="0"/>
                <a:ea typeface="Calibri" panose="020F0502020204030204" pitchFamily="34" charset="0"/>
              </a:rPr>
              <a:t> do projeto Gerando Respostas, e verifique o quão as tecnologias fazem uso do estudo do magnetismo. São aproximadamente 6 minutos de muitas curiosidades da ciências da natureza e suas tecnologias.</a:t>
            </a:r>
            <a:endParaRPr lang="pt-BR" sz="2200" dirty="0">
              <a:effectLst/>
              <a:latin typeface="Calibri" panose="020F0502020204030204" pitchFamily="34" charset="0"/>
              <a:ea typeface="Calibri" panose="020F0502020204030204" pitchFamily="34" charset="0"/>
            </a:endParaRPr>
          </a:p>
        </p:txBody>
      </p:sp>
      <p:pic>
        <p:nvPicPr>
          <p:cNvPr id="19" name="Imagem 18">
            <a:extLst>
              <a:ext uri="{FF2B5EF4-FFF2-40B4-BE49-F238E27FC236}">
                <a16:creationId xmlns:a16="http://schemas.microsoft.com/office/drawing/2014/main" id="{35E16453-4BA3-2E37-F122-035A2BDF03B2}"/>
              </a:ext>
            </a:extLst>
          </p:cNvPr>
          <p:cNvPicPr>
            <a:picLocks noChangeAspect="1"/>
          </p:cNvPicPr>
          <p:nvPr/>
        </p:nvPicPr>
        <p:blipFill>
          <a:blip r:embed="rId2"/>
          <a:stretch>
            <a:fillRect/>
          </a:stretch>
        </p:blipFill>
        <p:spPr>
          <a:xfrm>
            <a:off x="1391957" y="2889533"/>
            <a:ext cx="3312085" cy="3235170"/>
          </a:xfrm>
          <a:prstGeom prst="rect">
            <a:avLst/>
          </a:prstGeom>
        </p:spPr>
      </p:pic>
      <p:sp>
        <p:nvSpPr>
          <p:cNvPr id="21" name="CaixaDeTexto 20">
            <a:extLst>
              <a:ext uri="{FF2B5EF4-FFF2-40B4-BE49-F238E27FC236}">
                <a16:creationId xmlns:a16="http://schemas.microsoft.com/office/drawing/2014/main" id="{1932232F-AE9E-C887-5739-690F9F9AEBA1}"/>
              </a:ext>
            </a:extLst>
          </p:cNvPr>
          <p:cNvSpPr txBox="1"/>
          <p:nvPr/>
        </p:nvSpPr>
        <p:spPr>
          <a:xfrm>
            <a:off x="354105" y="6202687"/>
            <a:ext cx="5387788" cy="369332"/>
          </a:xfrm>
          <a:prstGeom prst="rect">
            <a:avLst/>
          </a:prstGeom>
          <a:noFill/>
        </p:spPr>
        <p:txBody>
          <a:bodyPr wrap="square">
            <a:spAutoFit/>
          </a:bodyPr>
          <a:lstStyle/>
          <a:p>
            <a:pPr indent="228600" algn="ctr"/>
            <a:r>
              <a:rPr lang="pt-BR" sz="1800" u="sng" dirty="0">
                <a:solidFill>
                  <a:srgbClr val="467886"/>
                </a:solidFill>
                <a:effectLst/>
                <a:latin typeface="Arial Narrow" panose="020B0606020202030204" pitchFamily="34" charset="0"/>
                <a:ea typeface="Calibri" panose="020F0502020204030204" pitchFamily="34" charset="0"/>
                <a:hlinkClick r:id="rId3"/>
              </a:rPr>
              <a:t>https://www.youtube.com/watch?v=wPxQm8mdUi8</a:t>
            </a:r>
            <a:endParaRPr lang="pt-BR" sz="2800" dirty="0">
              <a:effectLst/>
              <a:latin typeface="Calibri" panose="020F0502020204030204" pitchFamily="34" charset="0"/>
              <a:ea typeface="Calibri" panose="020F0502020204030204" pitchFamily="34" charset="0"/>
            </a:endParaRPr>
          </a:p>
        </p:txBody>
      </p:sp>
      <p:sp>
        <p:nvSpPr>
          <p:cNvPr id="23" name="CaixaDeTexto 22">
            <a:extLst>
              <a:ext uri="{FF2B5EF4-FFF2-40B4-BE49-F238E27FC236}">
                <a16:creationId xmlns:a16="http://schemas.microsoft.com/office/drawing/2014/main" id="{C779EDAE-3458-4699-9FBA-1B17211A08ED}"/>
              </a:ext>
            </a:extLst>
          </p:cNvPr>
          <p:cNvSpPr txBox="1"/>
          <p:nvPr/>
        </p:nvSpPr>
        <p:spPr>
          <a:xfrm>
            <a:off x="6354573" y="813799"/>
            <a:ext cx="5731255" cy="4493538"/>
          </a:xfrm>
          <a:prstGeom prst="rect">
            <a:avLst/>
          </a:prstGeom>
          <a:noFill/>
        </p:spPr>
        <p:txBody>
          <a:bodyPr wrap="square">
            <a:spAutoFit/>
          </a:bodyPr>
          <a:lstStyle/>
          <a:p>
            <a:pPr marL="342900" lvl="0" indent="-342900">
              <a:buFont typeface="Wingdings" panose="05000000000000000000" pitchFamily="2" charset="2"/>
              <a:buChar char=""/>
            </a:pPr>
            <a:r>
              <a:rPr lang="pt-BR" sz="2200" dirty="0">
                <a:effectLst/>
                <a:latin typeface="Arial Narrow" panose="020B0606020202030204" pitchFamily="34" charset="0"/>
                <a:ea typeface="Calibri" panose="020F0502020204030204" pitchFamily="34" charset="0"/>
              </a:rPr>
              <a:t>Estudante, é sempre bom enriquecer nossos conhecimentos. Dentro do seu tempo de estudos, saiba um pouco sobre a vida e obra de:</a:t>
            </a:r>
            <a:endParaRPr lang="pt-BR" sz="2200" dirty="0">
              <a:effectLst/>
              <a:latin typeface="Calibri" panose="020F0502020204030204" pitchFamily="34" charset="0"/>
              <a:ea typeface="Calibri" panose="020F0502020204030204" pitchFamily="34" charset="0"/>
            </a:endParaRPr>
          </a:p>
          <a:p>
            <a:pPr marL="228600" indent="228600"/>
            <a:r>
              <a:rPr lang="pt-BR" sz="2200" dirty="0">
                <a:effectLst/>
                <a:latin typeface="Arial Narrow" panose="020B0606020202030204" pitchFamily="34" charset="0"/>
                <a:ea typeface="Calibri" panose="020F0502020204030204" pitchFamily="34" charset="0"/>
              </a:rPr>
              <a:t> </a:t>
            </a:r>
            <a:endParaRPr lang="pt-BR" sz="2200" dirty="0">
              <a:effectLst/>
              <a:latin typeface="Calibri" panose="020F0502020204030204" pitchFamily="34" charset="0"/>
              <a:ea typeface="Calibri" panose="020F0502020204030204" pitchFamily="34" charset="0"/>
            </a:endParaRPr>
          </a:p>
          <a:p>
            <a:pPr marL="342900" lvl="0" indent="-342900" algn="just">
              <a:buFont typeface="Symbol" panose="05050102010706020507" pitchFamily="18" charset="2"/>
              <a:buBlip>
                <a:blip r:embed="rId4"/>
              </a:buBlip>
            </a:pPr>
            <a:r>
              <a:rPr lang="pt-BR" sz="2200" dirty="0">
                <a:effectLst/>
                <a:latin typeface="Arial Narrow" panose="020B0606020202030204" pitchFamily="34" charset="0"/>
                <a:ea typeface="Calibri" panose="020F0502020204030204" pitchFamily="34" charset="0"/>
              </a:rPr>
              <a:t>André-Marie Ampère</a:t>
            </a:r>
            <a:endParaRPr lang="pt-BR" sz="2200" dirty="0">
              <a:effectLst/>
              <a:latin typeface="Calibri" panose="020F0502020204030204" pitchFamily="34" charset="0"/>
              <a:ea typeface="Calibri" panose="020F0502020204030204" pitchFamily="34" charset="0"/>
            </a:endParaRPr>
          </a:p>
          <a:p>
            <a:pPr marL="228600" indent="228600" algn="just"/>
            <a:r>
              <a:rPr lang="pt-BR" sz="2200" dirty="0">
                <a:effectLst/>
                <a:latin typeface="Arial Narrow" panose="020B0606020202030204" pitchFamily="34" charset="0"/>
                <a:ea typeface="Calibri" panose="020F0502020204030204" pitchFamily="34" charset="0"/>
              </a:rPr>
              <a:t> (</a:t>
            </a:r>
            <a:r>
              <a:rPr lang="pt-BR" sz="2200" u="sng" dirty="0">
                <a:effectLst/>
                <a:latin typeface="Arial Narrow" panose="020B0606020202030204" pitchFamily="34" charset="0"/>
                <a:ea typeface="Calibri" panose="020F0502020204030204" pitchFamily="34" charset="0"/>
                <a:hlinkClick r:id="rId5">
                  <a:extLst>
                    <a:ext uri="{A12FA001-AC4F-418D-AE19-62706E023703}">
                      <ahyp:hlinkClr xmlns:ahyp="http://schemas.microsoft.com/office/drawing/2018/hyperlinkcolor" val="tx"/>
                    </a:ext>
                  </a:extLst>
                </a:hlinkClick>
              </a:rPr>
              <a:t>https://pt.wikipedia.org/wiki/Andr%C3%A9-Marie_Amp%C3%A8re</a:t>
            </a:r>
            <a:r>
              <a:rPr lang="pt-BR" sz="2200" dirty="0">
                <a:effectLst/>
                <a:latin typeface="Arial Narrow" panose="020B0606020202030204" pitchFamily="34" charset="0"/>
                <a:ea typeface="Calibri" panose="020F0502020204030204" pitchFamily="34" charset="0"/>
              </a:rPr>
              <a:t>)</a:t>
            </a:r>
            <a:endParaRPr lang="pt-BR" sz="2200" dirty="0">
              <a:effectLst/>
              <a:latin typeface="Calibri" panose="020F0502020204030204" pitchFamily="34" charset="0"/>
              <a:ea typeface="Calibri" panose="020F0502020204030204" pitchFamily="34" charset="0"/>
            </a:endParaRPr>
          </a:p>
          <a:p>
            <a:pPr marL="228600" indent="228600" algn="just"/>
            <a:r>
              <a:rPr lang="pt-BR" sz="2200" dirty="0">
                <a:effectLst/>
                <a:latin typeface="Arial Narrow" panose="020B0606020202030204" pitchFamily="34" charset="0"/>
                <a:ea typeface="Calibri" panose="020F0502020204030204" pitchFamily="34" charset="0"/>
              </a:rPr>
              <a:t> </a:t>
            </a:r>
            <a:endParaRPr lang="pt-BR" sz="2200" dirty="0">
              <a:effectLst/>
              <a:latin typeface="Calibri" panose="020F0502020204030204" pitchFamily="34" charset="0"/>
              <a:ea typeface="Calibri" panose="020F0502020204030204" pitchFamily="34" charset="0"/>
            </a:endParaRPr>
          </a:p>
          <a:p>
            <a:pPr marL="342900" lvl="0" indent="-342900" algn="just">
              <a:buFont typeface="Symbol" panose="05050102010706020507" pitchFamily="18" charset="2"/>
              <a:buBlip>
                <a:blip r:embed="rId4"/>
              </a:buBlip>
            </a:pPr>
            <a:r>
              <a:rPr lang="pt-BR" sz="2200" dirty="0">
                <a:effectLst/>
                <a:latin typeface="Arial Narrow" panose="020B0606020202030204" pitchFamily="34" charset="0"/>
                <a:ea typeface="Calibri" panose="020F0502020204030204" pitchFamily="34" charset="0"/>
              </a:rPr>
              <a:t>Nikola Tesla</a:t>
            </a:r>
            <a:endParaRPr lang="pt-BR" sz="2200" dirty="0">
              <a:effectLst/>
              <a:latin typeface="Calibri" panose="020F0502020204030204" pitchFamily="34" charset="0"/>
              <a:ea typeface="Calibri" panose="020F0502020204030204" pitchFamily="34" charset="0"/>
            </a:endParaRPr>
          </a:p>
          <a:p>
            <a:pPr marL="228600" indent="228600" algn="just"/>
            <a:r>
              <a:rPr lang="pt-BR" sz="2200" dirty="0">
                <a:effectLst/>
                <a:latin typeface="Arial Narrow" panose="020B0606020202030204" pitchFamily="34" charset="0"/>
                <a:ea typeface="Calibri" panose="020F0502020204030204" pitchFamily="34" charset="0"/>
              </a:rPr>
              <a:t> (</a:t>
            </a:r>
            <a:r>
              <a:rPr lang="pt-BR" sz="2200" u="sng" dirty="0">
                <a:effectLst/>
                <a:latin typeface="Arial Narrow" panose="020B0606020202030204" pitchFamily="34" charset="0"/>
                <a:ea typeface="Calibri" panose="020F0502020204030204" pitchFamily="34" charset="0"/>
                <a:hlinkClick r:id="rId6">
                  <a:extLst>
                    <a:ext uri="{A12FA001-AC4F-418D-AE19-62706E023703}">
                      <ahyp:hlinkClr xmlns:ahyp="http://schemas.microsoft.com/office/drawing/2018/hyperlinkcolor" val="tx"/>
                    </a:ext>
                  </a:extLst>
                </a:hlinkClick>
              </a:rPr>
              <a:t>https://pt.wikipedia.org/wiki/</a:t>
            </a:r>
            <a:r>
              <a:rPr lang="pt-BR" sz="2200" u="sng" dirty="0" err="1">
                <a:effectLst/>
                <a:latin typeface="Arial Narrow" panose="020B0606020202030204" pitchFamily="34" charset="0"/>
                <a:ea typeface="Calibri" panose="020F0502020204030204" pitchFamily="34" charset="0"/>
                <a:hlinkClick r:id="rId6">
                  <a:extLst>
                    <a:ext uri="{A12FA001-AC4F-418D-AE19-62706E023703}">
                      <ahyp:hlinkClr xmlns:ahyp="http://schemas.microsoft.com/office/drawing/2018/hyperlinkcolor" val="tx"/>
                    </a:ext>
                  </a:extLst>
                </a:hlinkClick>
              </a:rPr>
              <a:t>Nikola_Tesla</a:t>
            </a:r>
            <a:r>
              <a:rPr lang="pt-BR" sz="2200" dirty="0">
                <a:effectLst/>
                <a:latin typeface="Arial Narrow" panose="020B0606020202030204" pitchFamily="34" charset="0"/>
                <a:ea typeface="Calibri" panose="020F0502020204030204" pitchFamily="34" charset="0"/>
              </a:rPr>
              <a:t>)</a:t>
            </a:r>
            <a:endParaRPr lang="pt-BR" sz="2200" dirty="0">
              <a:effectLst/>
              <a:latin typeface="Calibri" panose="020F0502020204030204" pitchFamily="34" charset="0"/>
              <a:ea typeface="Calibri" panose="020F0502020204030204" pitchFamily="34" charset="0"/>
            </a:endParaRPr>
          </a:p>
          <a:p>
            <a:pPr marL="228600" indent="228600" algn="just"/>
            <a:r>
              <a:rPr lang="pt-BR" sz="2200" dirty="0">
                <a:effectLst/>
                <a:latin typeface="Arial Narrow" panose="020B0606020202030204" pitchFamily="34" charset="0"/>
                <a:ea typeface="Calibri" panose="020F0502020204030204" pitchFamily="34" charset="0"/>
              </a:rPr>
              <a:t> </a:t>
            </a:r>
            <a:endParaRPr lang="pt-BR" sz="2200" dirty="0">
              <a:effectLst/>
              <a:latin typeface="Calibri" panose="020F0502020204030204" pitchFamily="34" charset="0"/>
              <a:ea typeface="Calibri" panose="020F0502020204030204" pitchFamily="34" charset="0"/>
            </a:endParaRPr>
          </a:p>
          <a:p>
            <a:pPr marL="342900" lvl="0" indent="-342900" algn="just">
              <a:buFont typeface="Symbol" panose="05050102010706020507" pitchFamily="18" charset="2"/>
              <a:buBlip>
                <a:blip r:embed="rId4"/>
              </a:buBlip>
            </a:pPr>
            <a:r>
              <a:rPr lang="pt-BR" sz="2200" dirty="0">
                <a:effectLst/>
                <a:latin typeface="Arial Narrow" panose="020B0606020202030204" pitchFamily="34" charset="0"/>
                <a:ea typeface="Calibri" panose="020F0502020204030204" pitchFamily="34" charset="0"/>
              </a:rPr>
              <a:t>Tales de Mileto </a:t>
            </a:r>
            <a:endParaRPr lang="pt-BR" sz="2200" dirty="0">
              <a:effectLst/>
              <a:latin typeface="Calibri" panose="020F0502020204030204" pitchFamily="34" charset="0"/>
              <a:ea typeface="Calibri" panose="020F0502020204030204" pitchFamily="34" charset="0"/>
            </a:endParaRPr>
          </a:p>
          <a:p>
            <a:pPr marL="228600" indent="228600" algn="just"/>
            <a:r>
              <a:rPr lang="pt-BR" sz="2200" dirty="0">
                <a:effectLst/>
                <a:latin typeface="Arial Narrow" panose="020B0606020202030204" pitchFamily="34" charset="0"/>
                <a:ea typeface="Calibri" panose="020F0502020204030204" pitchFamily="34" charset="0"/>
              </a:rPr>
              <a:t>(https://pt.wikipedia.org/wiki/</a:t>
            </a:r>
            <a:r>
              <a:rPr lang="pt-BR" sz="2200" dirty="0" err="1">
                <a:effectLst/>
                <a:latin typeface="Arial Narrow" panose="020B0606020202030204" pitchFamily="34" charset="0"/>
                <a:ea typeface="Calibri" panose="020F0502020204030204" pitchFamily="34" charset="0"/>
              </a:rPr>
              <a:t>Tales_de_Mileto</a:t>
            </a:r>
            <a:r>
              <a:rPr lang="pt-BR" sz="2200" dirty="0">
                <a:effectLst/>
                <a:latin typeface="Arial Narrow" panose="020B0606020202030204" pitchFamily="34" charset="0"/>
                <a:ea typeface="Calibri" panose="020F0502020204030204" pitchFamily="34" charset="0"/>
              </a:rPr>
              <a:t>).</a:t>
            </a:r>
            <a:endParaRPr lang="pt-BR" sz="22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4206424136"/>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9984FB-8803-54CC-DDD5-8FE131A60571}"/>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225FA874-C1CB-7996-BA7D-8CEA382B5789}"/>
              </a:ext>
            </a:extLst>
          </p:cNvPr>
          <p:cNvPicPr>
            <a:picLocks noChangeAspect="1"/>
          </p:cNvPicPr>
          <p:nvPr/>
        </p:nvPicPr>
        <p:blipFill>
          <a:blip r:embed="rId2"/>
          <a:stretch>
            <a:fillRect/>
          </a:stretch>
        </p:blipFill>
        <p:spPr>
          <a:xfrm>
            <a:off x="230167" y="659036"/>
            <a:ext cx="3821880" cy="827904"/>
          </a:xfrm>
          <a:prstGeom prst="rect">
            <a:avLst/>
          </a:prstGeom>
        </p:spPr>
      </p:pic>
      <p:sp>
        <p:nvSpPr>
          <p:cNvPr id="4" name="CaixaDeTexto 3">
            <a:extLst>
              <a:ext uri="{FF2B5EF4-FFF2-40B4-BE49-F238E27FC236}">
                <a16:creationId xmlns:a16="http://schemas.microsoft.com/office/drawing/2014/main" id="{503560D4-1F5F-EAE7-C64B-F39696C3B9F4}"/>
              </a:ext>
            </a:extLst>
          </p:cNvPr>
          <p:cNvSpPr txBox="1"/>
          <p:nvPr/>
        </p:nvSpPr>
        <p:spPr>
          <a:xfrm>
            <a:off x="0" y="812874"/>
            <a:ext cx="6096000" cy="5724644"/>
          </a:xfrm>
          <a:prstGeom prst="rect">
            <a:avLst/>
          </a:prstGeom>
          <a:noFill/>
        </p:spPr>
        <p:txBody>
          <a:bodyPr wrap="square">
            <a:spAutoFit/>
          </a:bodyPr>
          <a:lstStyle/>
          <a:p>
            <a:pPr algn="r" fontAlgn="auto"/>
            <a:r>
              <a:rPr lang="pt-BR" sz="1200" kern="100" dirty="0">
                <a:effectLst/>
                <a:latin typeface="Arial Narrow" panose="020B0606020202030204" pitchFamily="34" charset="0"/>
                <a:ea typeface="Aptos" panose="020B0004020202020204" pitchFamily="34" charset="0"/>
                <a:cs typeface="Times New Roman" panose="02020603050405020304" pitchFamily="18" charset="0"/>
              </a:rPr>
              <a:t>Professora Suzanne Ribeiro </a:t>
            </a:r>
            <a:r>
              <a:rPr lang="pt-BR" sz="1200" kern="100" dirty="0" err="1">
                <a:effectLst/>
                <a:latin typeface="Arial Narrow" panose="020B0606020202030204" pitchFamily="34" charset="0"/>
                <a:ea typeface="Aptos" panose="020B0004020202020204" pitchFamily="34" charset="0"/>
                <a:cs typeface="Times New Roman" panose="02020603050405020304" pitchFamily="18" charset="0"/>
              </a:rPr>
              <a:t>Fogia</a:t>
            </a:r>
            <a:r>
              <a:rPr lang="pt-BR" sz="1200" kern="100" dirty="0">
                <a:effectLst/>
                <a:latin typeface="Arial Narrow" panose="020B0606020202030204" pitchFamily="34" charset="0"/>
                <a:ea typeface="Aptos" panose="020B0004020202020204" pitchFamily="34" charset="0"/>
                <a:cs typeface="Times New Roman" panose="02020603050405020304" pitchFamily="18" charset="0"/>
              </a:rPr>
              <a:t>. </a:t>
            </a:r>
            <a:br>
              <a:rPr lang="pt-BR" sz="1200" kern="100" dirty="0">
                <a:effectLst/>
                <a:latin typeface="Arial Narrow" panose="020B0606020202030204" pitchFamily="34" charset="0"/>
                <a:ea typeface="Aptos" panose="020B0004020202020204" pitchFamily="34" charset="0"/>
                <a:cs typeface="Times New Roman" panose="02020603050405020304" pitchFamily="18" charset="0"/>
              </a:rPr>
            </a:br>
            <a:r>
              <a:rPr lang="pt-BR" sz="1200" kern="100" dirty="0">
                <a:effectLst/>
                <a:latin typeface="Arial Narrow" panose="020B0606020202030204" pitchFamily="34" charset="0"/>
                <a:ea typeface="Aptos" panose="020B0004020202020204" pitchFamily="34" charset="0"/>
                <a:cs typeface="Times New Roman" panose="02020603050405020304" pitchFamily="18" charset="0"/>
              </a:rPr>
              <a:t>Colégio Estadual Doutor Luiz Bráz da Silva</a:t>
            </a:r>
            <a:r>
              <a:rPr lang="pt-BR" sz="1200" dirty="0">
                <a:effectLst/>
                <a:latin typeface="Arial Narrow" panose="020B0606020202030204" pitchFamily="34" charset="0"/>
                <a:ea typeface="Calibri" panose="020F0502020204030204" pitchFamily="34" charset="0"/>
              </a:rPr>
              <a:t> </a:t>
            </a:r>
          </a:p>
          <a:p>
            <a:pPr algn="r" fontAlgn="auto"/>
            <a:r>
              <a:rPr lang="pt-BR" sz="1200" kern="100" dirty="0">
                <a:effectLst/>
                <a:latin typeface="Arial Narrow" panose="020B0606020202030204" pitchFamily="34" charset="0"/>
                <a:ea typeface="Aptos" panose="020B0004020202020204" pitchFamily="34" charset="0"/>
                <a:cs typeface="Times New Roman" panose="02020603050405020304" pitchFamily="18" charset="0"/>
              </a:rPr>
              <a:t>Rio Verde Goiás</a:t>
            </a:r>
            <a:br>
              <a:rPr lang="pt-BR" sz="2200" kern="100" dirty="0">
                <a:effectLst/>
                <a:latin typeface="Arial Narrow" panose="020B0606020202030204" pitchFamily="34" charset="0"/>
                <a:ea typeface="Aptos" panose="020B0004020202020204" pitchFamily="34" charset="0"/>
                <a:cs typeface="Times New Roman" panose="02020603050405020304" pitchFamily="18" charset="0"/>
              </a:rPr>
            </a:br>
            <a:endParaRPr lang="pt-BR" sz="2200" dirty="0">
              <a:effectLst/>
              <a:latin typeface="Arial Narrow" panose="020B0606020202030204" pitchFamily="34" charset="0"/>
              <a:ea typeface="Calibri" panose="020F0502020204030204" pitchFamily="34" charset="0"/>
            </a:endParaRPr>
          </a:p>
          <a:p>
            <a:pPr indent="228600" algn="just"/>
            <a:r>
              <a:rPr lang="pt-BR" sz="2200" b="1" dirty="0">
                <a:effectLst/>
                <a:latin typeface="Arial Narrow" panose="020B0606020202030204" pitchFamily="34" charset="0"/>
                <a:ea typeface="Calibri" panose="020F0502020204030204" pitchFamily="34" charset="0"/>
                <a:cs typeface="Times New Roman" panose="02020603050405020304" pitchFamily="18" charset="0"/>
              </a:rPr>
              <a:t>Aurora Boreal e o Campo Magnético da Terra</a:t>
            </a:r>
            <a:endParaRPr lang="pt-BR" sz="2200" dirty="0">
              <a:effectLst/>
              <a:latin typeface="Arial Narrow" panose="020B0606020202030204" pitchFamily="34" charset="0"/>
              <a:ea typeface="Calibri" panose="020F0502020204030204" pitchFamily="34" charset="0"/>
            </a:endParaRPr>
          </a:p>
          <a:p>
            <a:pPr algn="just"/>
            <a:r>
              <a:rPr lang="pt-BR" sz="22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200" dirty="0">
              <a:effectLst/>
              <a:latin typeface="Arial Narrow" panose="020B0606020202030204" pitchFamily="34" charset="0"/>
              <a:ea typeface="Calibri" panose="020F0502020204030204" pitchFamily="34" charset="0"/>
            </a:endParaRPr>
          </a:p>
          <a:p>
            <a:pPr indent="228600" algn="just"/>
            <a:r>
              <a:rPr lang="pt-BR" sz="2200" dirty="0">
                <a:effectLst/>
                <a:latin typeface="Arial Narrow" panose="020B0606020202030204" pitchFamily="34" charset="0"/>
                <a:ea typeface="Calibri" panose="020F0502020204030204" pitchFamily="34" charset="0"/>
                <a:cs typeface="Times New Roman" panose="02020603050405020304" pitchFamily="18" charset="0"/>
              </a:rPr>
              <a:t>	A aurora boreal é um fenômeno luminoso que ocorre nas regiões próximas ao Polo Norte da Terra. Esse espetáculo natural é resultado da interação entre partículas carregadas eletricamente, provenientes do Sol, e o campo magnético terrestre. No hemisfério sul, o mesmo fenômeno recebe o nome de aurora austral.</a:t>
            </a:r>
            <a:endParaRPr lang="pt-BR" sz="2200" dirty="0">
              <a:effectLst/>
              <a:latin typeface="Arial Narrow" panose="020B0606020202030204" pitchFamily="34" charset="0"/>
              <a:ea typeface="Calibri" panose="020F0502020204030204" pitchFamily="34" charset="0"/>
            </a:endParaRPr>
          </a:p>
          <a:p>
            <a:pPr indent="228600" algn="just"/>
            <a:r>
              <a:rPr lang="pt-BR" sz="2200" dirty="0">
                <a:effectLst/>
                <a:latin typeface="Arial Narrow" panose="020B0606020202030204" pitchFamily="34" charset="0"/>
                <a:ea typeface="Calibri" panose="020F0502020204030204" pitchFamily="34" charset="0"/>
                <a:cs typeface="Times New Roman" panose="02020603050405020304" pitchFamily="18" charset="0"/>
              </a:rPr>
              <a:t>	O Sol emite constantemente partículas energéticas por meio do chamado vento solar. Ao chegarem próximas da Terra, muitas dessas partículas são desviadas pelo campo magnético terrestre, que funciona como uma espécie de escudo natural contra radiações perigosas. </a:t>
            </a:r>
            <a:endParaRPr lang="pt-BR" sz="2200" dirty="0">
              <a:effectLst/>
              <a:latin typeface="Arial Narrow" panose="020B0606020202030204" pitchFamily="34" charset="0"/>
              <a:ea typeface="Calibri" panose="020F0502020204030204" pitchFamily="34" charset="0"/>
            </a:endParaRPr>
          </a:p>
        </p:txBody>
      </p:sp>
      <p:sp>
        <p:nvSpPr>
          <p:cNvPr id="5" name="CaixaDeTexto 4">
            <a:extLst>
              <a:ext uri="{FF2B5EF4-FFF2-40B4-BE49-F238E27FC236}">
                <a16:creationId xmlns:a16="http://schemas.microsoft.com/office/drawing/2014/main" id="{110E2A89-D3B0-02E3-CAED-F7E1695DBC3E}"/>
              </a:ext>
            </a:extLst>
          </p:cNvPr>
          <p:cNvSpPr txBox="1"/>
          <p:nvPr/>
        </p:nvSpPr>
        <p:spPr>
          <a:xfrm>
            <a:off x="6326167" y="812874"/>
            <a:ext cx="5635666" cy="5509200"/>
          </a:xfrm>
          <a:prstGeom prst="rect">
            <a:avLst/>
          </a:prstGeom>
          <a:noFill/>
        </p:spPr>
        <p:txBody>
          <a:bodyPr wrap="square">
            <a:spAutoFit/>
          </a:bodyPr>
          <a:lstStyle/>
          <a:p>
            <a:pPr algn="just" fontAlgn="auto"/>
            <a:r>
              <a:rPr lang="pt-BR" sz="2200" dirty="0">
                <a:effectLst/>
                <a:latin typeface="Arial Narrow" panose="020B0606020202030204" pitchFamily="34" charset="0"/>
                <a:ea typeface="Calibri" panose="020F0502020204030204" pitchFamily="34" charset="0"/>
                <a:cs typeface="Times New Roman" panose="02020603050405020304" pitchFamily="18" charset="0"/>
              </a:rPr>
              <a:t>	Entretanto, nas regiões polares, o campo magnético apresenta maior concentração das linhas de força, permitindo que parte dessas partículas penetre na atmosfera.</a:t>
            </a:r>
          </a:p>
          <a:p>
            <a:pPr algn="just"/>
            <a:endParaRPr lang="pt-BR" sz="2200" dirty="0">
              <a:latin typeface="Arial Narrow" panose="020B0606020202030204" pitchFamily="34" charset="0"/>
              <a:ea typeface="Calibri" panose="020F0502020204030204" pitchFamily="34" charset="0"/>
              <a:cs typeface="Times New Roman" panose="02020603050405020304" pitchFamily="18" charset="0"/>
            </a:endParaRPr>
          </a:p>
          <a:p>
            <a:pPr algn="just"/>
            <a:r>
              <a:rPr lang="pt-BR" sz="2200" dirty="0">
                <a:effectLst/>
                <a:latin typeface="Arial Narrow" panose="020B0606020202030204" pitchFamily="34" charset="0"/>
                <a:ea typeface="Calibri" panose="020F0502020204030204" pitchFamily="34" charset="0"/>
                <a:cs typeface="Times New Roman" panose="02020603050405020304" pitchFamily="18" charset="0"/>
              </a:rPr>
              <a:t>	Quando as partículas solares colidem com gases presentes na atmosfera, como oxigênio e nitrogênio, ocorre liberação de energia na forma de luz, originando as cores observadas na aurora boreal. </a:t>
            </a:r>
          </a:p>
          <a:p>
            <a:pPr algn="just"/>
            <a:endParaRPr lang="pt-BR" sz="22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r>
              <a:rPr lang="pt-BR" sz="2200" dirty="0">
                <a:latin typeface="Arial Narrow" panose="020B0606020202030204" pitchFamily="34" charset="0"/>
                <a:ea typeface="Calibri" panose="020F0502020204030204" pitchFamily="34" charset="0"/>
                <a:cs typeface="Times New Roman" panose="02020603050405020304" pitchFamily="18" charset="0"/>
              </a:rPr>
              <a:t>	</a:t>
            </a:r>
            <a:r>
              <a:rPr lang="pt-BR" sz="2200" dirty="0">
                <a:effectLst/>
                <a:latin typeface="Arial Narrow" panose="020B0606020202030204" pitchFamily="34" charset="0"/>
                <a:ea typeface="Calibri" panose="020F0502020204030204" pitchFamily="34" charset="0"/>
                <a:cs typeface="Times New Roman" panose="02020603050405020304" pitchFamily="18" charset="0"/>
              </a:rPr>
              <a:t>As tonalidades esverdeadas, por exemplo, estão geralmente associadas ao oxigênio, enquanto tons azulados e avermelhados podem estar relacionados ao nitrogênio.</a:t>
            </a:r>
            <a:endParaRPr lang="pt-BR" sz="2200" dirty="0">
              <a:effectLst/>
              <a:latin typeface="Arial Narrow" panose="020B0606020202030204" pitchFamily="34" charset="0"/>
              <a:ea typeface="Calibri" panose="020F0502020204030204" pitchFamily="34" charset="0"/>
            </a:endParaRPr>
          </a:p>
          <a:p>
            <a:pPr algn="just" fontAlgn="auto"/>
            <a:endParaRPr lang="pt-BR" sz="2200" dirty="0">
              <a:effectLst/>
              <a:latin typeface="Arial Narrow" panose="020B0606020202030204" pitchFamily="34" charset="0"/>
              <a:ea typeface="Calibri" panose="020F0502020204030204" pitchFamily="34" charset="0"/>
            </a:endParaRPr>
          </a:p>
        </p:txBody>
      </p:sp>
    </p:spTree>
    <p:extLst>
      <p:ext uri="{BB962C8B-B14F-4D97-AF65-F5344CB8AC3E}">
        <p14:creationId xmlns:p14="http://schemas.microsoft.com/office/powerpoint/2010/main" val="269995473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9275D8-FAC8-6686-09A9-B5E99864B5C2}"/>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7C04A31A-A552-30B2-58F6-5C66AC45E5F7}"/>
              </a:ext>
            </a:extLst>
          </p:cNvPr>
          <p:cNvSpPr txBox="1"/>
          <p:nvPr/>
        </p:nvSpPr>
        <p:spPr>
          <a:xfrm>
            <a:off x="134470" y="779764"/>
            <a:ext cx="5764306" cy="4878259"/>
          </a:xfrm>
          <a:prstGeom prst="rect">
            <a:avLst/>
          </a:prstGeom>
          <a:noFill/>
        </p:spPr>
        <p:txBody>
          <a:bodyPr wrap="square">
            <a:spAutoFit/>
          </a:bodyPr>
          <a:lstStyle/>
          <a:p>
            <a:pPr indent="228600" algn="just"/>
            <a:r>
              <a:rPr lang="pt-BR" sz="2200" dirty="0">
                <a:effectLst/>
                <a:latin typeface="Arial Narrow" panose="020B0606020202030204" pitchFamily="34" charset="0"/>
                <a:ea typeface="Calibri" panose="020F0502020204030204" pitchFamily="34" charset="0"/>
                <a:cs typeface="Times New Roman" panose="02020603050405020304" pitchFamily="18" charset="0"/>
              </a:rPr>
              <a:t>	O estudo da aurora boreal contribui para a compreensão do funcionamento do campo magnético terrestre e da interação entre fenômenos naturais e tecnologia. </a:t>
            </a:r>
          </a:p>
          <a:p>
            <a:pPr indent="228600" algn="just"/>
            <a:r>
              <a:rPr lang="pt-BR" sz="2200" dirty="0">
                <a:latin typeface="Arial Narrow" panose="020B0606020202030204" pitchFamily="34" charset="0"/>
                <a:ea typeface="Calibri" panose="020F0502020204030204" pitchFamily="34" charset="0"/>
                <a:cs typeface="Times New Roman" panose="02020603050405020304" pitchFamily="18" charset="0"/>
              </a:rPr>
              <a:t>	</a:t>
            </a:r>
          </a:p>
          <a:p>
            <a:pPr indent="228600" algn="just"/>
            <a:r>
              <a:rPr lang="pt-BR" sz="2200" dirty="0">
                <a:effectLst/>
                <a:latin typeface="Arial Narrow" panose="020B0606020202030204" pitchFamily="34" charset="0"/>
                <a:ea typeface="Calibri" panose="020F0502020204030204" pitchFamily="34" charset="0"/>
                <a:cs typeface="Times New Roman" panose="02020603050405020304" pitchFamily="18" charset="0"/>
              </a:rPr>
              <a:t>	Tempestades solares intensas podem interferir em satélites, sistemas de comunicação, redes elétricas e equipamentos eletrônicos, demonstrando a importância do campo magnético para a proteção do planeta e para o desenvolvimento tecnológico da sociedade contemporânea</a:t>
            </a:r>
            <a:r>
              <a:rPr lang="pt-BR" sz="2200" dirty="0">
                <a:effectLst/>
                <a:latin typeface="Arial Narrow" panose="020B0606020202030204" pitchFamily="34" charset="0"/>
                <a:ea typeface="Calibri" panose="020F0502020204030204" pitchFamily="34" charset="0"/>
              </a:rPr>
              <a:t>.</a:t>
            </a:r>
          </a:p>
          <a:p>
            <a:pPr marL="90170"/>
            <a:r>
              <a:rPr lang="pt-BR" sz="1800" dirty="0">
                <a:effectLst/>
                <a:latin typeface="Arial Narrow" panose="020B0606020202030204" pitchFamily="34" charset="0"/>
                <a:ea typeface="Calibri" panose="020F0502020204030204" pitchFamily="34" charset="0"/>
              </a:rPr>
              <a:t> </a:t>
            </a:r>
            <a:endParaRPr lang="pt-BR" sz="1600" dirty="0">
              <a:effectLst/>
              <a:latin typeface="Calibri" panose="020F0502020204030204" pitchFamily="34" charset="0"/>
              <a:ea typeface="Calibri" panose="020F0502020204030204" pitchFamily="34" charset="0"/>
            </a:endParaRPr>
          </a:p>
          <a:p>
            <a:pPr marL="90170"/>
            <a:r>
              <a:rPr lang="pt-BR" sz="1800" dirty="0">
                <a:effectLst/>
                <a:latin typeface="Arial Narrow" panose="020B0606020202030204" pitchFamily="34" charset="0"/>
                <a:ea typeface="Calibri" panose="020F0502020204030204" pitchFamily="34" charset="0"/>
              </a:rPr>
              <a:t> </a:t>
            </a:r>
            <a:endParaRPr lang="pt-BR" sz="1600" dirty="0">
              <a:effectLst/>
              <a:latin typeface="Calibri" panose="020F0502020204030204" pitchFamily="34" charset="0"/>
              <a:ea typeface="Calibri" panose="020F0502020204030204" pitchFamily="34" charset="0"/>
            </a:endParaRPr>
          </a:p>
          <a:p>
            <a:pPr marL="90170" algn="r"/>
            <a:r>
              <a:rPr lang="pt-BR" sz="1100" dirty="0">
                <a:effectLst/>
                <a:latin typeface="Arial Narrow" panose="020B0606020202030204" pitchFamily="34" charset="0"/>
                <a:ea typeface="Calibri" panose="020F0502020204030204" pitchFamily="34" charset="0"/>
              </a:rPr>
              <a:t>Disponível em </a:t>
            </a:r>
            <a:r>
              <a:rPr lang="pt-BR" sz="1100" u="sng" dirty="0">
                <a:effectLst/>
                <a:latin typeface="Arial Narrow" panose="020B0606020202030204" pitchFamily="34" charset="0"/>
                <a:ea typeface="Calibri" panose="020F0502020204030204" pitchFamily="34" charset="0"/>
                <a:hlinkClick r:id="rId2">
                  <a:extLst>
                    <a:ext uri="{A12FA001-AC4F-418D-AE19-62706E023703}">
                      <ahyp:hlinkClr xmlns:ahyp="http://schemas.microsoft.com/office/drawing/2018/hyperlinkcolor" val="tx"/>
                    </a:ext>
                  </a:extLst>
                </a:hlinkClick>
              </a:rPr>
              <a:t>https://brasilescola.uol.com.br/geografia/aurora-boreal</a:t>
            </a:r>
            <a:r>
              <a:rPr lang="pt-BR" sz="1100" dirty="0">
                <a:effectLst/>
                <a:latin typeface="Arial Narrow" panose="020B0606020202030204" pitchFamily="34" charset="0"/>
                <a:ea typeface="Calibri" panose="020F0502020204030204" pitchFamily="34" charset="0"/>
              </a:rPr>
              <a:t> (adaptado)</a:t>
            </a:r>
            <a:endParaRPr lang="pt-BR" sz="1600" dirty="0">
              <a:effectLst/>
              <a:latin typeface="Calibri" panose="020F0502020204030204" pitchFamily="34" charset="0"/>
              <a:ea typeface="Calibri" panose="020F0502020204030204" pitchFamily="34" charset="0"/>
            </a:endParaRPr>
          </a:p>
          <a:p>
            <a:pPr marL="90170" algn="r"/>
            <a:r>
              <a:rPr lang="pt-BR" sz="1100" dirty="0">
                <a:effectLst/>
                <a:latin typeface="Arial Narrow" panose="020B0606020202030204" pitchFamily="34" charset="0"/>
                <a:ea typeface="Calibri" panose="020F0502020204030204" pitchFamily="34" charset="0"/>
              </a:rPr>
              <a:t>Disponível em </a:t>
            </a:r>
            <a:r>
              <a:rPr lang="pt-BR" sz="1100" u="sng" dirty="0">
                <a:effectLst/>
                <a:latin typeface="Arial Narrow" panose="020B0606020202030204" pitchFamily="34" charset="0"/>
                <a:ea typeface="Calibri" panose="020F0502020204030204" pitchFamily="34" charset="0"/>
                <a:hlinkClick r:id="rId3">
                  <a:extLst>
                    <a:ext uri="{A12FA001-AC4F-418D-AE19-62706E023703}">
                      <ahyp:hlinkClr xmlns:ahyp="http://schemas.microsoft.com/office/drawing/2018/hyperlinkcolor" val="tx"/>
                    </a:ext>
                  </a:extLst>
                </a:hlinkClick>
              </a:rPr>
              <a:t>https://www.gov.br/inpe/</a:t>
            </a:r>
            <a:r>
              <a:rPr lang="pt-BR" sz="1100" dirty="0">
                <a:effectLst/>
                <a:latin typeface="Arial Narrow" panose="020B0606020202030204" pitchFamily="34" charset="0"/>
                <a:ea typeface="Calibri" panose="020F0502020204030204" pitchFamily="34" charset="0"/>
              </a:rPr>
              <a:t>  (adaptado)</a:t>
            </a:r>
            <a:endParaRPr lang="pt-BR" sz="1600" dirty="0">
              <a:effectLst/>
              <a:latin typeface="Calibri" panose="020F0502020204030204" pitchFamily="34" charset="0"/>
              <a:ea typeface="Calibri" panose="020F0502020204030204" pitchFamily="34" charset="0"/>
            </a:endParaRPr>
          </a:p>
          <a:p>
            <a:pPr marL="90170" algn="r"/>
            <a:r>
              <a:rPr lang="pt-BR" sz="1100" dirty="0">
                <a:effectLst/>
                <a:latin typeface="Arial Narrow" panose="020B0606020202030204" pitchFamily="34" charset="0"/>
                <a:ea typeface="Calibri" panose="020F0502020204030204" pitchFamily="34" charset="0"/>
              </a:rPr>
              <a:t>Acesso em: 26 maio 2026.</a:t>
            </a:r>
            <a:endParaRPr lang="pt-BR" sz="1600" dirty="0">
              <a:effectLst/>
              <a:latin typeface="Calibri" panose="020F0502020204030204" pitchFamily="34" charset="0"/>
              <a:ea typeface="Calibri" panose="020F0502020204030204" pitchFamily="34" charset="0"/>
            </a:endParaRPr>
          </a:p>
        </p:txBody>
      </p:sp>
      <p:pic>
        <p:nvPicPr>
          <p:cNvPr id="4" name="Imagem 3">
            <a:extLst>
              <a:ext uri="{FF2B5EF4-FFF2-40B4-BE49-F238E27FC236}">
                <a16:creationId xmlns:a16="http://schemas.microsoft.com/office/drawing/2014/main" id="{03F3B7FC-4D35-2986-9C01-7DED0C2A8982}"/>
              </a:ext>
            </a:extLst>
          </p:cNvPr>
          <p:cNvPicPr>
            <a:picLocks noChangeAspect="1"/>
          </p:cNvPicPr>
          <p:nvPr/>
        </p:nvPicPr>
        <p:blipFill>
          <a:blip r:embed="rId4"/>
          <a:stretch>
            <a:fillRect/>
          </a:stretch>
        </p:blipFill>
        <p:spPr>
          <a:xfrm>
            <a:off x="6293226" y="737066"/>
            <a:ext cx="5471634" cy="2691934"/>
          </a:xfrm>
          <a:prstGeom prst="rect">
            <a:avLst/>
          </a:prstGeom>
        </p:spPr>
      </p:pic>
      <p:sp>
        <p:nvSpPr>
          <p:cNvPr id="5" name="Retângulo: Cantos Arredondados 4">
            <a:extLst>
              <a:ext uri="{FF2B5EF4-FFF2-40B4-BE49-F238E27FC236}">
                <a16:creationId xmlns:a16="http://schemas.microsoft.com/office/drawing/2014/main" id="{7B8E5FF3-C171-F590-9803-C5A8DFC2A5B1}"/>
              </a:ext>
            </a:extLst>
          </p:cNvPr>
          <p:cNvSpPr/>
          <p:nvPr/>
        </p:nvSpPr>
        <p:spPr>
          <a:xfrm>
            <a:off x="6212543" y="3429000"/>
            <a:ext cx="5809128" cy="3172081"/>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pt-BR"/>
          </a:p>
        </p:txBody>
      </p:sp>
      <p:sp>
        <p:nvSpPr>
          <p:cNvPr id="6" name="Smiley 5">
            <a:extLst>
              <a:ext uri="{FF2B5EF4-FFF2-40B4-BE49-F238E27FC236}">
                <a16:creationId xmlns:a16="http://schemas.microsoft.com/office/drawing/2014/main" id="{E4B6870D-3DD2-283C-7225-AA7911BF4912}"/>
              </a:ext>
            </a:extLst>
          </p:cNvPr>
          <p:cNvSpPr/>
          <p:nvPr/>
        </p:nvSpPr>
        <p:spPr>
          <a:xfrm>
            <a:off x="6359057" y="3568877"/>
            <a:ext cx="504825" cy="495300"/>
          </a:xfrm>
          <a:prstGeom prst="smileyFac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1843398846"/>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47C7E2-BE91-2C46-418F-0D9FA14BA5E9}"/>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7EB19E29-D7F4-106E-4928-9C0095AF291B}"/>
              </a:ext>
            </a:extLst>
          </p:cNvPr>
          <p:cNvSpPr txBox="1"/>
          <p:nvPr/>
        </p:nvSpPr>
        <p:spPr>
          <a:xfrm>
            <a:off x="152175" y="1257336"/>
            <a:ext cx="5728447" cy="5509200"/>
          </a:xfrm>
          <a:prstGeom prst="rect">
            <a:avLst/>
          </a:prstGeom>
          <a:noFill/>
        </p:spPr>
        <p:txBody>
          <a:bodyPr wrap="square">
            <a:spAutoFit/>
          </a:bodyPr>
          <a:lstStyle/>
          <a:p>
            <a:pPr algn="just"/>
            <a:r>
              <a:rPr lang="pt-BR" sz="2200" b="1" dirty="0">
                <a:effectLst/>
                <a:latin typeface="Arial Narrow" panose="020B0606020202030204" pitchFamily="34" charset="0"/>
                <a:ea typeface="Calibri" panose="020F0502020204030204" pitchFamily="34" charset="0"/>
                <a:cs typeface="Times New Roman" panose="02020603050405020304" pitchFamily="18" charset="0"/>
              </a:rPr>
              <a:t>41.</a:t>
            </a:r>
            <a:r>
              <a:rPr lang="pt-BR" sz="2200" dirty="0">
                <a:effectLst/>
                <a:latin typeface="Arial Narrow" panose="020B0606020202030204" pitchFamily="34" charset="0"/>
                <a:ea typeface="Calibri" panose="020F0502020204030204" pitchFamily="34" charset="0"/>
                <a:cs typeface="Times New Roman" panose="02020603050405020304" pitchFamily="18" charset="0"/>
              </a:rPr>
              <a:t> Durante uma aula de Ciências, estudantes observaram imagens da aurora boreal e discutiram a importância do campo magnético terrestre. Eles concluíram que esse fenômeno está relacionado à interação entre partículas solares e a atmosfera da Terra.</a:t>
            </a:r>
            <a:endParaRPr lang="pt-BR" sz="2200" dirty="0">
              <a:effectLst/>
              <a:latin typeface="Arial Narrow" panose="020B0606020202030204" pitchFamily="34" charset="0"/>
              <a:ea typeface="Calibri" panose="020F0502020204030204" pitchFamily="34" charset="0"/>
            </a:endParaRPr>
          </a:p>
          <a:p>
            <a:pPr algn="just"/>
            <a:r>
              <a:rPr lang="pt-BR" sz="2200" dirty="0">
                <a:effectLst/>
                <a:latin typeface="Arial Narrow" panose="020B0606020202030204" pitchFamily="34" charset="0"/>
                <a:ea typeface="Calibri" panose="020F0502020204030204" pitchFamily="34" charset="0"/>
                <a:cs typeface="Times New Roman" panose="02020603050405020304" pitchFamily="18" charset="0"/>
              </a:rPr>
              <a:t>Com base no texto, a principal função do campo magnético terrestre nesse processo é</a:t>
            </a:r>
            <a:endParaRPr lang="pt-BR" sz="2200" dirty="0">
              <a:effectLst/>
              <a:latin typeface="Arial Narrow" panose="020B0606020202030204" pitchFamily="34" charset="0"/>
              <a:ea typeface="Calibri" panose="020F0502020204030204" pitchFamily="34" charset="0"/>
            </a:endParaRPr>
          </a:p>
          <a:p>
            <a:pPr algn="just"/>
            <a:r>
              <a:rPr lang="pt-BR" sz="2200" b="1"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200" dirty="0">
              <a:effectLst/>
              <a:latin typeface="Arial Narrow" panose="020B0606020202030204" pitchFamily="34" charset="0"/>
              <a:ea typeface="Calibri" panose="020F0502020204030204" pitchFamily="34" charset="0"/>
            </a:endParaRPr>
          </a:p>
          <a:p>
            <a:r>
              <a:rPr lang="pt-BR" sz="2200" dirty="0">
                <a:effectLst/>
                <a:latin typeface="Arial Narrow" panose="020B0606020202030204" pitchFamily="34" charset="0"/>
                <a:ea typeface="Calibri" panose="020F0502020204030204" pitchFamily="34" charset="0"/>
                <a:cs typeface="Times New Roman" panose="02020603050405020304" pitchFamily="18" charset="0"/>
              </a:rPr>
              <a:t>(A) aumentar a temperatura das regiões polares.</a:t>
            </a:r>
            <a:br>
              <a:rPr lang="pt-BR" sz="2200" dirty="0">
                <a:effectLst/>
                <a:latin typeface="Arial Narrow" panose="020B0606020202030204" pitchFamily="34" charset="0"/>
                <a:ea typeface="Calibri" panose="020F0502020204030204" pitchFamily="34" charset="0"/>
                <a:cs typeface="Times New Roman" panose="02020603050405020304" pitchFamily="18" charset="0"/>
              </a:rPr>
            </a:br>
            <a:r>
              <a:rPr lang="pt-BR" sz="2200" dirty="0">
                <a:effectLst/>
                <a:latin typeface="Arial Narrow" panose="020B0606020202030204" pitchFamily="34" charset="0"/>
                <a:ea typeface="Calibri" panose="020F0502020204030204" pitchFamily="34" charset="0"/>
                <a:cs typeface="Times New Roman" panose="02020603050405020304" pitchFamily="18" charset="0"/>
              </a:rPr>
              <a:t>(B) impedir totalmente a entrada da radiação solar na Terra.</a:t>
            </a:r>
            <a:br>
              <a:rPr lang="pt-BR" sz="2200" dirty="0">
                <a:effectLst/>
                <a:latin typeface="Arial Narrow" panose="020B0606020202030204" pitchFamily="34" charset="0"/>
                <a:ea typeface="Calibri" panose="020F0502020204030204" pitchFamily="34" charset="0"/>
                <a:cs typeface="Times New Roman" panose="02020603050405020304" pitchFamily="18" charset="0"/>
              </a:rPr>
            </a:br>
            <a:r>
              <a:rPr lang="pt-BR" sz="2200" dirty="0">
                <a:effectLst/>
                <a:latin typeface="Arial Narrow" panose="020B0606020202030204" pitchFamily="34" charset="0"/>
                <a:ea typeface="Calibri" panose="020F0502020204030204" pitchFamily="34" charset="0"/>
                <a:cs typeface="Times New Roman" panose="02020603050405020304" pitchFamily="18" charset="0"/>
              </a:rPr>
              <a:t>(C) desviar parte das partículas carregadas emitidas pelo Sol.</a:t>
            </a:r>
            <a:br>
              <a:rPr lang="pt-BR" sz="2200" dirty="0">
                <a:effectLst/>
                <a:latin typeface="Arial Narrow" panose="020B0606020202030204" pitchFamily="34" charset="0"/>
                <a:ea typeface="Calibri" panose="020F0502020204030204" pitchFamily="34" charset="0"/>
                <a:cs typeface="Times New Roman" panose="02020603050405020304" pitchFamily="18" charset="0"/>
              </a:rPr>
            </a:br>
            <a:r>
              <a:rPr lang="pt-BR" sz="2200" dirty="0">
                <a:effectLst/>
                <a:latin typeface="Arial Narrow" panose="020B0606020202030204" pitchFamily="34" charset="0"/>
                <a:ea typeface="Calibri" panose="020F0502020204030204" pitchFamily="34" charset="0"/>
                <a:cs typeface="Times New Roman" panose="02020603050405020304" pitchFamily="18" charset="0"/>
              </a:rPr>
              <a:t>(D) produzir os gases responsáveis pelas cores da aurora boreal.</a:t>
            </a:r>
            <a:endParaRPr lang="pt-BR" sz="2200" dirty="0">
              <a:effectLst/>
              <a:latin typeface="Arial Narrow" panose="020B0606020202030204" pitchFamily="34" charset="0"/>
              <a:ea typeface="Calibri" panose="020F0502020204030204" pitchFamily="34" charset="0"/>
            </a:endParaRPr>
          </a:p>
        </p:txBody>
      </p:sp>
      <p:pic>
        <p:nvPicPr>
          <p:cNvPr id="4" name="Imagem 3" descr="Interface gráfica do usuário, Texto&#10;&#10;O conteúdo gerado por IA pode estar incorreto.">
            <a:extLst>
              <a:ext uri="{FF2B5EF4-FFF2-40B4-BE49-F238E27FC236}">
                <a16:creationId xmlns:a16="http://schemas.microsoft.com/office/drawing/2014/main" id="{324B3E71-4740-EBA7-D6BE-D23129B8E9A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349683" y="627099"/>
            <a:ext cx="3333432" cy="630237"/>
          </a:xfrm>
          <a:prstGeom prst="rect">
            <a:avLst/>
          </a:prstGeom>
          <a:noFill/>
          <a:ln>
            <a:noFill/>
          </a:ln>
        </p:spPr>
      </p:pic>
      <p:pic>
        <p:nvPicPr>
          <p:cNvPr id="5" name="Imagem 4">
            <a:extLst>
              <a:ext uri="{FF2B5EF4-FFF2-40B4-BE49-F238E27FC236}">
                <a16:creationId xmlns:a16="http://schemas.microsoft.com/office/drawing/2014/main" id="{A2C4BD6E-229E-220C-A2F9-4EE7CC74794F}"/>
              </a:ext>
            </a:extLst>
          </p:cNvPr>
          <p:cNvPicPr>
            <a:picLocks noChangeAspect="1"/>
          </p:cNvPicPr>
          <p:nvPr/>
        </p:nvPicPr>
        <p:blipFill>
          <a:blip r:embed="rId3"/>
          <a:stretch>
            <a:fillRect/>
          </a:stretch>
        </p:blipFill>
        <p:spPr>
          <a:xfrm>
            <a:off x="6202172" y="765875"/>
            <a:ext cx="5765711" cy="5853071"/>
          </a:xfrm>
          <a:prstGeom prst="rect">
            <a:avLst/>
          </a:prstGeom>
        </p:spPr>
      </p:pic>
    </p:spTree>
    <p:extLst>
      <p:ext uri="{BB962C8B-B14F-4D97-AF65-F5344CB8AC3E}">
        <p14:creationId xmlns:p14="http://schemas.microsoft.com/office/powerpoint/2010/main" val="648756806"/>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3D90A3-AF4C-BC67-970F-6BB8036CDA46}"/>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39B0FC15-83F0-3646-FE47-1622B1C5B7B7}"/>
              </a:ext>
            </a:extLst>
          </p:cNvPr>
          <p:cNvPicPr>
            <a:picLocks noChangeAspect="1"/>
          </p:cNvPicPr>
          <p:nvPr/>
        </p:nvPicPr>
        <p:blipFill>
          <a:blip r:embed="rId2"/>
          <a:stretch>
            <a:fillRect/>
          </a:stretch>
        </p:blipFill>
        <p:spPr>
          <a:xfrm>
            <a:off x="6202172" y="765875"/>
            <a:ext cx="5765711" cy="5853071"/>
          </a:xfrm>
          <a:prstGeom prst="rect">
            <a:avLst/>
          </a:prstGeom>
        </p:spPr>
      </p:pic>
      <p:sp>
        <p:nvSpPr>
          <p:cNvPr id="4" name="CaixaDeTexto 3">
            <a:extLst>
              <a:ext uri="{FF2B5EF4-FFF2-40B4-BE49-F238E27FC236}">
                <a16:creationId xmlns:a16="http://schemas.microsoft.com/office/drawing/2014/main" id="{504561E2-E28F-2255-6C59-2F80D9850F39}"/>
              </a:ext>
            </a:extLst>
          </p:cNvPr>
          <p:cNvSpPr txBox="1"/>
          <p:nvPr/>
        </p:nvSpPr>
        <p:spPr>
          <a:xfrm>
            <a:off x="88241" y="1065889"/>
            <a:ext cx="5765711" cy="5253041"/>
          </a:xfrm>
          <a:prstGeom prst="rect">
            <a:avLst/>
          </a:prstGeom>
          <a:noFill/>
        </p:spPr>
        <p:txBody>
          <a:bodyPr wrap="square">
            <a:spAutoFit/>
          </a:bodyPr>
          <a:lstStyle/>
          <a:p>
            <a:pPr marL="457200" algn="just">
              <a:lnSpc>
                <a:spcPct val="106000"/>
              </a:lnSpc>
              <a:spcAft>
                <a:spcPts val="800"/>
              </a:spcAft>
            </a:pPr>
            <a:r>
              <a:rPr lang="pt-BR" sz="2200" b="1" dirty="0">
                <a:effectLst/>
                <a:latin typeface="Arial Narrow" panose="020B0606020202030204" pitchFamily="34" charset="0"/>
                <a:ea typeface="Calibri" panose="020F0502020204030204" pitchFamily="34" charset="0"/>
                <a:cs typeface="Times New Roman" panose="02020603050405020304" pitchFamily="18" charset="0"/>
              </a:rPr>
              <a:t>42.</a:t>
            </a:r>
            <a:r>
              <a:rPr lang="pt-BR" sz="2200" dirty="0">
                <a:effectLst/>
                <a:latin typeface="Arial Narrow" panose="020B0606020202030204" pitchFamily="34" charset="0"/>
                <a:ea typeface="Calibri" panose="020F0502020204030204" pitchFamily="34" charset="0"/>
                <a:cs typeface="Times New Roman" panose="02020603050405020304" pitchFamily="18" charset="0"/>
              </a:rPr>
              <a:t> As cores observadas na aurora boreal são produzidas quando partículas energéticas provenientes do Sol interagem com gases presentes na atmosfera terrestre.</a:t>
            </a:r>
            <a:endParaRPr lang="pt-BR" sz="2200" dirty="0">
              <a:effectLst/>
              <a:latin typeface="Arial Narrow" panose="020B0606020202030204" pitchFamily="34" charset="0"/>
              <a:ea typeface="Calibri" panose="020F0502020204030204" pitchFamily="34" charset="0"/>
            </a:endParaRPr>
          </a:p>
          <a:p>
            <a:pPr marL="457200" algn="just">
              <a:lnSpc>
                <a:spcPct val="106000"/>
              </a:lnSpc>
              <a:spcAft>
                <a:spcPts val="800"/>
              </a:spcAft>
            </a:pPr>
            <a:r>
              <a:rPr lang="pt-BR" sz="2200" dirty="0">
                <a:effectLst/>
                <a:latin typeface="Arial Narrow" panose="020B0606020202030204" pitchFamily="34" charset="0"/>
                <a:ea typeface="Calibri" panose="020F0502020204030204" pitchFamily="34" charset="0"/>
                <a:cs typeface="Times New Roman" panose="02020603050405020304" pitchFamily="18" charset="0"/>
              </a:rPr>
              <a:t>Esse fenômeno demonstra que</a:t>
            </a:r>
            <a:endParaRPr lang="pt-BR" sz="2200" dirty="0">
              <a:effectLst/>
              <a:latin typeface="Arial Narrow" panose="020B0606020202030204" pitchFamily="34" charset="0"/>
              <a:ea typeface="Calibri" panose="020F0502020204030204" pitchFamily="34" charset="0"/>
            </a:endParaRPr>
          </a:p>
          <a:p>
            <a:pPr marL="457200" algn="just">
              <a:lnSpc>
                <a:spcPct val="106000"/>
              </a:lnSpc>
              <a:spcAft>
                <a:spcPts val="800"/>
              </a:spcAft>
            </a:pPr>
            <a:r>
              <a:rPr lang="pt-BR" sz="2200" dirty="0">
                <a:effectLst/>
                <a:latin typeface="Arial Narrow" panose="020B0606020202030204" pitchFamily="34" charset="0"/>
                <a:ea typeface="Calibri" panose="020F0502020204030204" pitchFamily="34" charset="0"/>
                <a:cs typeface="Times New Roman" panose="02020603050405020304" pitchFamily="18" charset="0"/>
              </a:rPr>
              <a:t>(A) a atmosfera terrestre impede completamente a passagem de partículas solares.</a:t>
            </a:r>
            <a:endParaRPr lang="pt-BR" sz="2200" dirty="0">
              <a:effectLst/>
              <a:latin typeface="Arial Narrow" panose="020B0606020202030204" pitchFamily="34" charset="0"/>
              <a:ea typeface="Calibri" panose="020F0502020204030204" pitchFamily="34" charset="0"/>
            </a:endParaRPr>
          </a:p>
          <a:p>
            <a:pPr marL="457200" algn="just">
              <a:lnSpc>
                <a:spcPct val="106000"/>
              </a:lnSpc>
              <a:spcAft>
                <a:spcPts val="800"/>
              </a:spcAft>
            </a:pPr>
            <a:r>
              <a:rPr lang="pt-BR" sz="2200" dirty="0">
                <a:effectLst/>
                <a:latin typeface="Arial Narrow" panose="020B0606020202030204" pitchFamily="34" charset="0"/>
                <a:ea typeface="Calibri" panose="020F0502020204030204" pitchFamily="34" charset="0"/>
                <a:cs typeface="Times New Roman" panose="02020603050405020304" pitchFamily="18" charset="0"/>
              </a:rPr>
              <a:t>(B) diferentes elementos químicos podem emitir luzes de cores distintas.</a:t>
            </a:r>
            <a:endParaRPr lang="pt-BR" sz="2200" dirty="0">
              <a:effectLst/>
              <a:latin typeface="Arial Narrow" panose="020B0606020202030204" pitchFamily="34" charset="0"/>
              <a:ea typeface="Calibri" panose="020F0502020204030204" pitchFamily="34" charset="0"/>
            </a:endParaRPr>
          </a:p>
          <a:p>
            <a:pPr marL="457200" algn="just">
              <a:lnSpc>
                <a:spcPct val="106000"/>
              </a:lnSpc>
              <a:spcAft>
                <a:spcPts val="800"/>
              </a:spcAft>
            </a:pPr>
            <a:r>
              <a:rPr lang="pt-BR" sz="2200" dirty="0">
                <a:effectLst/>
                <a:latin typeface="Arial Narrow" panose="020B0606020202030204" pitchFamily="34" charset="0"/>
                <a:ea typeface="Calibri" panose="020F0502020204030204" pitchFamily="34" charset="0"/>
                <a:cs typeface="Times New Roman" panose="02020603050405020304" pitchFamily="18" charset="0"/>
              </a:rPr>
              <a:t>(C) as auroras ocorrem devido ao movimento de rotação da Terra.</a:t>
            </a:r>
            <a:endParaRPr lang="pt-BR" sz="2200" dirty="0">
              <a:effectLst/>
              <a:latin typeface="Arial Narrow" panose="020B0606020202030204" pitchFamily="34" charset="0"/>
              <a:ea typeface="Calibri" panose="020F0502020204030204" pitchFamily="34" charset="0"/>
            </a:endParaRPr>
          </a:p>
          <a:p>
            <a:pPr marL="457200" algn="just">
              <a:lnSpc>
                <a:spcPct val="106000"/>
              </a:lnSpc>
              <a:spcAft>
                <a:spcPts val="800"/>
              </a:spcAft>
            </a:pPr>
            <a:r>
              <a:rPr lang="pt-BR" sz="2200" dirty="0">
                <a:effectLst/>
                <a:latin typeface="Arial Narrow" panose="020B0606020202030204" pitchFamily="34" charset="0"/>
                <a:ea typeface="Calibri" panose="020F0502020204030204" pitchFamily="34" charset="0"/>
                <a:cs typeface="Times New Roman" panose="02020603050405020304" pitchFamily="18" charset="0"/>
              </a:rPr>
              <a:t>(D) apenas o oxigênio participa da formação da aurora boreal.</a:t>
            </a:r>
            <a:endParaRPr lang="pt-BR" sz="2200" dirty="0">
              <a:effectLst/>
              <a:latin typeface="Arial Narrow" panose="020B0606020202030204" pitchFamily="34" charset="0"/>
              <a:ea typeface="Calibri" panose="020F0502020204030204" pitchFamily="34" charset="0"/>
            </a:endParaRPr>
          </a:p>
        </p:txBody>
      </p:sp>
    </p:spTree>
    <p:extLst>
      <p:ext uri="{BB962C8B-B14F-4D97-AF65-F5344CB8AC3E}">
        <p14:creationId xmlns:p14="http://schemas.microsoft.com/office/powerpoint/2010/main" val="1828618686"/>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7FD165-1842-F275-8FCA-09B9FD8C1D4D}"/>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999E2DFC-46B7-58B4-2595-FF62742C8A8E}"/>
              </a:ext>
            </a:extLst>
          </p:cNvPr>
          <p:cNvPicPr>
            <a:picLocks noChangeAspect="1"/>
          </p:cNvPicPr>
          <p:nvPr/>
        </p:nvPicPr>
        <p:blipFill>
          <a:blip r:embed="rId2"/>
          <a:stretch>
            <a:fillRect/>
          </a:stretch>
        </p:blipFill>
        <p:spPr>
          <a:xfrm>
            <a:off x="6202172" y="765875"/>
            <a:ext cx="5765711" cy="5853071"/>
          </a:xfrm>
          <a:prstGeom prst="rect">
            <a:avLst/>
          </a:prstGeom>
        </p:spPr>
      </p:pic>
      <p:sp>
        <p:nvSpPr>
          <p:cNvPr id="4" name="CaixaDeTexto 3">
            <a:extLst>
              <a:ext uri="{FF2B5EF4-FFF2-40B4-BE49-F238E27FC236}">
                <a16:creationId xmlns:a16="http://schemas.microsoft.com/office/drawing/2014/main" id="{8DD5C250-74FE-D363-EBF1-36703D6F2AAF}"/>
              </a:ext>
            </a:extLst>
          </p:cNvPr>
          <p:cNvSpPr txBox="1"/>
          <p:nvPr/>
        </p:nvSpPr>
        <p:spPr>
          <a:xfrm>
            <a:off x="100017" y="765875"/>
            <a:ext cx="5665694" cy="1446550"/>
          </a:xfrm>
          <a:prstGeom prst="rect">
            <a:avLst/>
          </a:prstGeom>
          <a:noFill/>
        </p:spPr>
        <p:txBody>
          <a:bodyPr wrap="square">
            <a:spAutoFit/>
          </a:bodyPr>
          <a:lstStyle/>
          <a:p>
            <a:pPr algn="just"/>
            <a:r>
              <a:rPr lang="pt-BR" sz="2200" b="1" dirty="0">
                <a:effectLst/>
                <a:latin typeface="Arial Narrow" panose="020B0606020202030204" pitchFamily="34" charset="0"/>
                <a:ea typeface="Calibri" panose="020F0502020204030204" pitchFamily="34" charset="0"/>
                <a:cs typeface="Times New Roman" panose="02020603050405020304" pitchFamily="18" charset="0"/>
              </a:rPr>
              <a:t>43. </a:t>
            </a:r>
            <a:r>
              <a:rPr lang="pt-BR" sz="2200" dirty="0">
                <a:effectLst/>
                <a:latin typeface="Arial Narrow" panose="020B0606020202030204" pitchFamily="34" charset="0"/>
                <a:ea typeface="Calibri" panose="020F0502020204030204" pitchFamily="34" charset="0"/>
                <a:cs typeface="Times New Roman" panose="02020603050405020304" pitchFamily="18" charset="0"/>
              </a:rPr>
              <a:t>Explique de que maneira o campo magnético terrestre contribui para a proteção do planeta contra partículas provenientes do Sol e relacione essa proteção à ocorrência da aurora boreal</a:t>
            </a:r>
            <a:endParaRPr lang="pt-BR" sz="2200" dirty="0"/>
          </a:p>
        </p:txBody>
      </p:sp>
      <p:sp>
        <p:nvSpPr>
          <p:cNvPr id="5" name="Retângulo: Cantos Arredondados 4">
            <a:extLst>
              <a:ext uri="{FF2B5EF4-FFF2-40B4-BE49-F238E27FC236}">
                <a16:creationId xmlns:a16="http://schemas.microsoft.com/office/drawing/2014/main" id="{49BC3920-056C-1CCC-A234-B4EFFDFFA9F6}"/>
              </a:ext>
            </a:extLst>
          </p:cNvPr>
          <p:cNvSpPr/>
          <p:nvPr/>
        </p:nvSpPr>
        <p:spPr>
          <a:xfrm>
            <a:off x="100017" y="2212425"/>
            <a:ext cx="5765711" cy="4406521"/>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pt-BR"/>
          </a:p>
        </p:txBody>
      </p:sp>
      <p:sp>
        <p:nvSpPr>
          <p:cNvPr id="6" name="Smiley 5">
            <a:extLst>
              <a:ext uri="{FF2B5EF4-FFF2-40B4-BE49-F238E27FC236}">
                <a16:creationId xmlns:a16="http://schemas.microsoft.com/office/drawing/2014/main" id="{2B1E623E-C6DF-827A-D244-BFB47FA90BC4}"/>
              </a:ext>
            </a:extLst>
          </p:cNvPr>
          <p:cNvSpPr/>
          <p:nvPr/>
        </p:nvSpPr>
        <p:spPr>
          <a:xfrm>
            <a:off x="307880" y="2385536"/>
            <a:ext cx="504825" cy="495300"/>
          </a:xfrm>
          <a:prstGeom prst="smileyFac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108845161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BCDB92-D03A-7752-AC23-2CEA4F908F24}"/>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BA44D454-B085-248E-1B77-7901931BECBD}"/>
              </a:ext>
            </a:extLst>
          </p:cNvPr>
          <p:cNvPicPr>
            <a:picLocks noChangeAspect="1"/>
          </p:cNvPicPr>
          <p:nvPr/>
        </p:nvPicPr>
        <p:blipFill>
          <a:blip r:embed="rId2"/>
          <a:stretch>
            <a:fillRect/>
          </a:stretch>
        </p:blipFill>
        <p:spPr>
          <a:xfrm>
            <a:off x="6202172" y="765875"/>
            <a:ext cx="5765711" cy="5853071"/>
          </a:xfrm>
          <a:prstGeom prst="rect">
            <a:avLst/>
          </a:prstGeom>
        </p:spPr>
      </p:pic>
      <p:sp>
        <p:nvSpPr>
          <p:cNvPr id="4" name="CaixaDeTexto 3">
            <a:extLst>
              <a:ext uri="{FF2B5EF4-FFF2-40B4-BE49-F238E27FC236}">
                <a16:creationId xmlns:a16="http://schemas.microsoft.com/office/drawing/2014/main" id="{01992285-D89A-7688-D6A9-9151D293D5D5}"/>
              </a:ext>
            </a:extLst>
          </p:cNvPr>
          <p:cNvSpPr txBox="1"/>
          <p:nvPr/>
        </p:nvSpPr>
        <p:spPr>
          <a:xfrm>
            <a:off x="142029" y="765875"/>
            <a:ext cx="5765711" cy="2689391"/>
          </a:xfrm>
          <a:prstGeom prst="rect">
            <a:avLst/>
          </a:prstGeom>
          <a:noFill/>
        </p:spPr>
        <p:txBody>
          <a:bodyPr wrap="square">
            <a:spAutoFit/>
          </a:bodyPr>
          <a:lstStyle/>
          <a:p>
            <a:pPr marL="457200" algn="just">
              <a:lnSpc>
                <a:spcPct val="106000"/>
              </a:lnSpc>
              <a:spcAft>
                <a:spcPts val="800"/>
              </a:spcAft>
            </a:pPr>
            <a:r>
              <a:rPr lang="pt-BR" sz="2200" b="1" dirty="0">
                <a:effectLst/>
                <a:latin typeface="Arial Narrow" panose="020B0606020202030204" pitchFamily="34" charset="0"/>
                <a:ea typeface="Calibri" panose="020F0502020204030204" pitchFamily="34" charset="0"/>
                <a:cs typeface="Times New Roman" panose="02020603050405020304" pitchFamily="18" charset="0"/>
              </a:rPr>
              <a:t>44. </a:t>
            </a:r>
            <a:r>
              <a:rPr lang="pt-BR" sz="2200" dirty="0">
                <a:effectLst/>
                <a:latin typeface="Arial Narrow" panose="020B0606020202030204" pitchFamily="34" charset="0"/>
                <a:ea typeface="Calibri" panose="020F0502020204030204" pitchFamily="34" charset="0"/>
                <a:cs typeface="Times New Roman" panose="02020603050405020304" pitchFamily="18" charset="0"/>
              </a:rPr>
              <a:t>Tempestades solares intensas podem provocar falhas em satélites, sistemas de comunicação e redes elétricas. </a:t>
            </a:r>
          </a:p>
          <a:p>
            <a:pPr marL="457200" algn="just">
              <a:lnSpc>
                <a:spcPct val="106000"/>
              </a:lnSpc>
              <a:spcAft>
                <a:spcPts val="800"/>
              </a:spcAft>
            </a:pPr>
            <a:r>
              <a:rPr lang="pt-BR" sz="2200" dirty="0">
                <a:effectLst/>
                <a:latin typeface="Arial Narrow" panose="020B0606020202030204" pitchFamily="34" charset="0"/>
                <a:ea typeface="Calibri" panose="020F0502020204030204" pitchFamily="34" charset="0"/>
                <a:cs typeface="Times New Roman" panose="02020603050405020304" pitchFamily="18" charset="0"/>
              </a:rPr>
              <a:t>Com base no texto, explique por que o estudo do campo magnético terrestre é importante para o desenvolvimento científico e tecnológico da sociedade contemporânea.</a:t>
            </a:r>
            <a:endParaRPr lang="pt-BR" sz="2200" dirty="0">
              <a:effectLst/>
              <a:latin typeface="Calibri" panose="020F0502020204030204" pitchFamily="34" charset="0"/>
              <a:ea typeface="Calibri" panose="020F0502020204030204" pitchFamily="34" charset="0"/>
            </a:endParaRPr>
          </a:p>
        </p:txBody>
      </p:sp>
      <p:sp>
        <p:nvSpPr>
          <p:cNvPr id="5" name="Retângulo: Cantos Arredondados 4">
            <a:extLst>
              <a:ext uri="{FF2B5EF4-FFF2-40B4-BE49-F238E27FC236}">
                <a16:creationId xmlns:a16="http://schemas.microsoft.com/office/drawing/2014/main" id="{27916246-9073-9CCF-D005-76451CA4E937}"/>
              </a:ext>
            </a:extLst>
          </p:cNvPr>
          <p:cNvSpPr/>
          <p:nvPr/>
        </p:nvSpPr>
        <p:spPr>
          <a:xfrm>
            <a:off x="403412" y="3455266"/>
            <a:ext cx="5462316" cy="3163680"/>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pt-BR"/>
          </a:p>
        </p:txBody>
      </p:sp>
      <p:sp>
        <p:nvSpPr>
          <p:cNvPr id="6" name="Smiley 5">
            <a:extLst>
              <a:ext uri="{FF2B5EF4-FFF2-40B4-BE49-F238E27FC236}">
                <a16:creationId xmlns:a16="http://schemas.microsoft.com/office/drawing/2014/main" id="{210B080A-3003-DAB4-F725-52D33988E4E6}"/>
              </a:ext>
            </a:extLst>
          </p:cNvPr>
          <p:cNvSpPr/>
          <p:nvPr/>
        </p:nvSpPr>
        <p:spPr>
          <a:xfrm>
            <a:off x="514068" y="3595771"/>
            <a:ext cx="504825" cy="495300"/>
          </a:xfrm>
          <a:prstGeom prst="smileyFac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4052988749"/>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F201E5-A5F4-3986-62A6-1A4433ED9AA0}"/>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554654A5-8F3E-53F5-5598-C44215ED1B71}"/>
              </a:ext>
            </a:extLst>
          </p:cNvPr>
          <p:cNvSpPr txBox="1"/>
          <p:nvPr/>
        </p:nvSpPr>
        <p:spPr>
          <a:xfrm>
            <a:off x="224118" y="671691"/>
            <a:ext cx="5692588" cy="5816977"/>
          </a:xfrm>
          <a:prstGeom prst="rect">
            <a:avLst/>
          </a:prstGeom>
          <a:noFill/>
        </p:spPr>
        <p:txBody>
          <a:bodyPr wrap="square">
            <a:spAutoFit/>
          </a:bodyPr>
          <a:lstStyle/>
          <a:p>
            <a:pPr algn="ctr"/>
            <a:r>
              <a:rPr lang="pt-BR" sz="2200" b="1" dirty="0">
                <a:effectLst/>
                <a:latin typeface="Arial Narrow" panose="020B0606020202030204" pitchFamily="34" charset="0"/>
                <a:ea typeface="Calibri" panose="020F0502020204030204" pitchFamily="34" charset="0"/>
                <a:cs typeface="Times New Roman" panose="02020603050405020304" pitchFamily="18" charset="0"/>
              </a:rPr>
              <a:t>Lei de Faraday e Indução Eletromagnética</a:t>
            </a:r>
            <a:endParaRPr lang="pt-BR" sz="2200" dirty="0">
              <a:effectLst/>
              <a:latin typeface="Calibri" panose="020F0502020204030204" pitchFamily="34" charset="0"/>
              <a:ea typeface="Calibri" panose="020F0502020204030204" pitchFamily="34" charset="0"/>
            </a:endParaRPr>
          </a:p>
          <a:p>
            <a:r>
              <a:rPr lang="pt-BR" sz="1000" b="1"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1000" dirty="0">
              <a:effectLst/>
              <a:latin typeface="Calibri" panose="020F0502020204030204" pitchFamily="34" charset="0"/>
              <a:ea typeface="Calibri" panose="020F0502020204030204" pitchFamily="34" charset="0"/>
            </a:endParaRPr>
          </a:p>
          <a:p>
            <a:pPr algn="ctr"/>
            <a:r>
              <a:rPr lang="pt-BR" sz="2200" b="1" dirty="0">
                <a:effectLst/>
                <a:latin typeface="Arial Narrow" panose="020B0606020202030204" pitchFamily="34" charset="0"/>
                <a:ea typeface="Calibri" panose="020F0502020204030204" pitchFamily="34" charset="0"/>
                <a:cs typeface="Times New Roman" panose="02020603050405020304" pitchFamily="18" charset="0"/>
              </a:rPr>
              <a:t>Fundamentos da Lei de Faraday</a:t>
            </a:r>
            <a:endParaRPr lang="pt-BR" sz="2200" dirty="0">
              <a:effectLst/>
              <a:latin typeface="Calibri" panose="020F0502020204030204" pitchFamily="34" charset="0"/>
              <a:ea typeface="Calibri" panose="020F0502020204030204" pitchFamily="34" charset="0"/>
            </a:endParaRPr>
          </a:p>
          <a:p>
            <a:pPr algn="just"/>
            <a:r>
              <a:rPr lang="pt-BR" sz="10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1000" dirty="0">
              <a:effectLst/>
              <a:latin typeface="Calibri" panose="020F0502020204030204" pitchFamily="34" charset="0"/>
              <a:ea typeface="Calibri" panose="020F0502020204030204" pitchFamily="34" charset="0"/>
            </a:endParaRPr>
          </a:p>
          <a:p>
            <a:pPr indent="457200" algn="just"/>
            <a:r>
              <a:rPr lang="pt-BR" sz="2200" dirty="0">
                <a:effectLst/>
                <a:latin typeface="Arial Narrow" panose="020B0606020202030204" pitchFamily="34" charset="0"/>
                <a:ea typeface="Calibri" panose="020F0502020204030204" pitchFamily="34" charset="0"/>
                <a:cs typeface="Times New Roman" panose="02020603050405020304" pitchFamily="18" charset="0"/>
              </a:rPr>
              <a:t>A indução eletromagnética constitui um dos princípios fundamentais do eletromagnetismo moderno. Esse fenômeno foi investigado experimentalmente por Michael Faraday no século XIX, possibilitando a compreensão da relação entre campos magnéticos variáveis e a geração de corrente elétrica.</a:t>
            </a:r>
            <a:endParaRPr lang="pt-BR" sz="2200" dirty="0">
              <a:effectLst/>
              <a:latin typeface="Calibri" panose="020F0502020204030204" pitchFamily="34" charset="0"/>
              <a:ea typeface="Calibri" panose="020F0502020204030204" pitchFamily="34" charset="0"/>
            </a:endParaRPr>
          </a:p>
          <a:p>
            <a:pPr indent="457200" algn="just"/>
            <a:r>
              <a:rPr lang="pt-BR" sz="2200" dirty="0">
                <a:effectLst/>
                <a:latin typeface="Arial Narrow" panose="020B0606020202030204" pitchFamily="34" charset="0"/>
                <a:ea typeface="Calibri" panose="020F0502020204030204" pitchFamily="34" charset="0"/>
                <a:cs typeface="Times New Roman" panose="02020603050405020304" pitchFamily="18" charset="0"/>
              </a:rPr>
              <a:t>A Lei de Faraday estabelece que a força eletromotriz induzida em um circuito é proporcional à variação do fluxo magnético através desse circuito ao longo do tempo. Em termos físicos, isso significa que alterações na intensidade do campo magnético ou no movimento relativo entre ímãs e condutores podem induzir corrente elétrica.</a:t>
            </a:r>
            <a:endParaRPr lang="pt-BR" sz="2200" dirty="0">
              <a:effectLst/>
              <a:latin typeface="Calibri" panose="020F0502020204030204" pitchFamily="34" charset="0"/>
              <a:ea typeface="Calibri" panose="020F0502020204030204" pitchFamily="34" charset="0"/>
            </a:endParaRPr>
          </a:p>
        </p:txBody>
      </p:sp>
      <p:sp>
        <p:nvSpPr>
          <p:cNvPr id="6" name="CaixaDeTexto 5">
            <a:extLst>
              <a:ext uri="{FF2B5EF4-FFF2-40B4-BE49-F238E27FC236}">
                <a16:creationId xmlns:a16="http://schemas.microsoft.com/office/drawing/2014/main" id="{907C9EE3-152C-828F-018F-2794738FB304}"/>
              </a:ext>
            </a:extLst>
          </p:cNvPr>
          <p:cNvSpPr txBox="1"/>
          <p:nvPr/>
        </p:nvSpPr>
        <p:spPr>
          <a:xfrm>
            <a:off x="6275296" y="671691"/>
            <a:ext cx="5692586" cy="3139321"/>
          </a:xfrm>
          <a:prstGeom prst="rect">
            <a:avLst/>
          </a:prstGeom>
          <a:noFill/>
        </p:spPr>
        <p:txBody>
          <a:bodyPr wrap="square">
            <a:spAutoFit/>
          </a:bodyPr>
          <a:lstStyle/>
          <a:p>
            <a:pPr indent="457200" algn="just"/>
            <a:r>
              <a:rPr lang="pt-BR" sz="2200" dirty="0">
                <a:effectLst/>
                <a:latin typeface="Arial Narrow" panose="020B0606020202030204" pitchFamily="34" charset="0"/>
                <a:ea typeface="Calibri" panose="020F0502020204030204" pitchFamily="34" charset="0"/>
                <a:cs typeface="Times New Roman" panose="02020603050405020304" pitchFamily="18" charset="0"/>
              </a:rPr>
              <a:t>Tal princípio tornou-se essencial para o desenvolvimento tecnológico contemporâneo, especialmente na construção de geradores elétricos, transformadores e motores elétricos. </a:t>
            </a:r>
          </a:p>
          <a:p>
            <a:pPr indent="457200" algn="just"/>
            <a:r>
              <a:rPr lang="pt-BR" sz="2200" dirty="0">
                <a:effectLst/>
                <a:latin typeface="Arial Narrow" panose="020B0606020202030204" pitchFamily="34" charset="0"/>
                <a:ea typeface="Calibri" panose="020F0502020204030204" pitchFamily="34" charset="0"/>
                <a:cs typeface="Times New Roman" panose="02020603050405020304" pitchFamily="18" charset="0"/>
              </a:rPr>
              <a:t>A produção de energia em usinas hidrelétricas, eólicas e termelétricas depende diretamente da aplicação da indução eletromagnética, evidenciando a relevância desse conhecimento para os sistemas energéticos atuais.</a:t>
            </a:r>
            <a:endParaRPr lang="pt-BR" sz="2200" dirty="0">
              <a:effectLst/>
              <a:latin typeface="Calibri" panose="020F0502020204030204" pitchFamily="34" charset="0"/>
              <a:ea typeface="Calibri" panose="020F0502020204030204" pitchFamily="34" charset="0"/>
            </a:endParaRPr>
          </a:p>
        </p:txBody>
      </p:sp>
      <p:sp>
        <p:nvSpPr>
          <p:cNvPr id="7" name="Retângulo: Cantos Arredondados 6">
            <a:extLst>
              <a:ext uri="{FF2B5EF4-FFF2-40B4-BE49-F238E27FC236}">
                <a16:creationId xmlns:a16="http://schemas.microsoft.com/office/drawing/2014/main" id="{7490FC92-27D9-CC64-0309-C015490B9E28}"/>
              </a:ext>
            </a:extLst>
          </p:cNvPr>
          <p:cNvSpPr/>
          <p:nvPr/>
        </p:nvSpPr>
        <p:spPr>
          <a:xfrm>
            <a:off x="6390431" y="3811012"/>
            <a:ext cx="5462316" cy="2754565"/>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pt-BR"/>
          </a:p>
        </p:txBody>
      </p:sp>
      <p:sp>
        <p:nvSpPr>
          <p:cNvPr id="8" name="Smiley 7">
            <a:extLst>
              <a:ext uri="{FF2B5EF4-FFF2-40B4-BE49-F238E27FC236}">
                <a16:creationId xmlns:a16="http://schemas.microsoft.com/office/drawing/2014/main" id="{D69D80FF-0239-7B82-C367-D3DDF1EE5FF9}"/>
              </a:ext>
            </a:extLst>
          </p:cNvPr>
          <p:cNvSpPr/>
          <p:nvPr/>
        </p:nvSpPr>
        <p:spPr>
          <a:xfrm>
            <a:off x="6529386" y="3909536"/>
            <a:ext cx="504825" cy="495300"/>
          </a:xfrm>
          <a:prstGeom prst="smileyFac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276472854"/>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3AC961-6238-677C-BA15-2A6966488B46}"/>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CBC7EDA6-0D5E-34E0-AC4E-26482DCDE056}"/>
              </a:ext>
            </a:extLst>
          </p:cNvPr>
          <p:cNvSpPr txBox="1"/>
          <p:nvPr/>
        </p:nvSpPr>
        <p:spPr>
          <a:xfrm>
            <a:off x="116541" y="795661"/>
            <a:ext cx="5755341" cy="5509200"/>
          </a:xfrm>
          <a:prstGeom prst="rect">
            <a:avLst/>
          </a:prstGeom>
          <a:noFill/>
        </p:spPr>
        <p:txBody>
          <a:bodyPr wrap="square">
            <a:spAutoFit/>
          </a:bodyPr>
          <a:lstStyle/>
          <a:p>
            <a:pPr algn="ctr"/>
            <a:r>
              <a:rPr lang="pt-BR" sz="2200" b="1" dirty="0">
                <a:effectLst/>
                <a:latin typeface="Arial Narrow" panose="020B0606020202030204" pitchFamily="34" charset="0"/>
                <a:ea typeface="Calibri" panose="020F0502020204030204" pitchFamily="34" charset="0"/>
                <a:cs typeface="Times New Roman" panose="02020603050405020304" pitchFamily="18" charset="0"/>
              </a:rPr>
              <a:t>Aplicações tecnológicas da indução eletromagnética</a:t>
            </a:r>
            <a:endParaRPr lang="pt-BR" sz="2200" dirty="0">
              <a:effectLst/>
              <a:latin typeface="Arial Narrow" panose="020B0606020202030204" pitchFamily="34" charset="0"/>
              <a:ea typeface="Calibri" panose="020F0502020204030204" pitchFamily="34" charset="0"/>
            </a:endParaRPr>
          </a:p>
          <a:p>
            <a:pPr algn="ctr"/>
            <a:r>
              <a:rPr lang="pt-BR" sz="2200" b="1"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200" dirty="0">
              <a:effectLst/>
              <a:latin typeface="Arial Narrow" panose="020B0606020202030204" pitchFamily="34" charset="0"/>
              <a:ea typeface="Calibri" panose="020F0502020204030204" pitchFamily="34" charset="0"/>
            </a:endParaRPr>
          </a:p>
          <a:p>
            <a:pPr indent="457200" algn="just"/>
            <a:r>
              <a:rPr lang="pt-BR" sz="2200" dirty="0">
                <a:effectLst/>
                <a:latin typeface="Arial Narrow" panose="020B0606020202030204" pitchFamily="34" charset="0"/>
                <a:ea typeface="Calibri" panose="020F0502020204030204" pitchFamily="34" charset="0"/>
                <a:cs typeface="Times New Roman" panose="02020603050405020304" pitchFamily="18" charset="0"/>
              </a:rPr>
              <a:t>As aplicações da Lei de Faraday estão amplamente presentes em diferentes setores da sociedade contemporânea. Nos sistemas de transmissão de energia elétrica, por exemplo, os transformadores utilizam a indução eletromagnética para modificar os níveis de tensão elétrica, reduzindo perdas energéticas durante o transporte da eletricidade em longas distâncias.</a:t>
            </a:r>
          </a:p>
          <a:p>
            <a:pPr indent="457200" algn="just"/>
            <a:r>
              <a:rPr lang="pt-BR" sz="2200" dirty="0">
                <a:effectLst/>
                <a:latin typeface="Arial Narrow" panose="020B0606020202030204" pitchFamily="34" charset="0"/>
                <a:ea typeface="Calibri" panose="020F0502020204030204" pitchFamily="34" charset="0"/>
                <a:cs typeface="Times New Roman" panose="02020603050405020304" pitchFamily="18" charset="0"/>
              </a:rPr>
              <a:t>Além disso, dispositivos tecnológicos modernos, como carregadores por indução, cartões magnéticos, equipamentos hospitalares e sistemas industriais automatizados, empregam princípios associados à variação do fluxo magnético. </a:t>
            </a:r>
            <a:endParaRPr lang="pt-BR" sz="2200" dirty="0">
              <a:effectLst/>
              <a:latin typeface="Arial Narrow" panose="020B0606020202030204" pitchFamily="34" charset="0"/>
              <a:ea typeface="Calibri" panose="020F0502020204030204" pitchFamily="34" charset="0"/>
            </a:endParaRPr>
          </a:p>
        </p:txBody>
      </p:sp>
      <p:sp>
        <p:nvSpPr>
          <p:cNvPr id="4" name="CaixaDeTexto 3">
            <a:extLst>
              <a:ext uri="{FF2B5EF4-FFF2-40B4-BE49-F238E27FC236}">
                <a16:creationId xmlns:a16="http://schemas.microsoft.com/office/drawing/2014/main" id="{DEE9E30D-36FD-DE7D-1E86-EA007388F584}"/>
              </a:ext>
            </a:extLst>
          </p:cNvPr>
          <p:cNvSpPr txBox="1"/>
          <p:nvPr/>
        </p:nvSpPr>
        <p:spPr>
          <a:xfrm>
            <a:off x="6329084" y="795661"/>
            <a:ext cx="5576045" cy="4154984"/>
          </a:xfrm>
          <a:prstGeom prst="rect">
            <a:avLst/>
          </a:prstGeom>
          <a:noFill/>
        </p:spPr>
        <p:txBody>
          <a:bodyPr wrap="square">
            <a:spAutoFit/>
          </a:bodyPr>
          <a:lstStyle/>
          <a:p>
            <a:pPr algn="just"/>
            <a:r>
              <a:rPr lang="pt-BR" sz="2200" dirty="0">
                <a:effectLst/>
                <a:latin typeface="Arial Narrow" panose="020B0606020202030204" pitchFamily="34" charset="0"/>
                <a:ea typeface="Calibri" panose="020F0502020204030204" pitchFamily="34" charset="0"/>
                <a:cs typeface="Times New Roman" panose="02020603050405020304" pitchFamily="18" charset="0"/>
              </a:rPr>
              <a:t>	Nessas tecnologias, a interação entre campos magnéticos e correntes elétricas possibilita maior eficiência energética e ampliação das aplicações da eletricidade no cotidiano.</a:t>
            </a:r>
            <a:endParaRPr lang="pt-BR" sz="2200" dirty="0">
              <a:effectLst/>
              <a:latin typeface="Arial Narrow" panose="020B0606020202030204" pitchFamily="34" charset="0"/>
              <a:ea typeface="Calibri" panose="020F0502020204030204" pitchFamily="34" charset="0"/>
            </a:endParaRPr>
          </a:p>
          <a:p>
            <a:pPr indent="457200" algn="just"/>
            <a:r>
              <a:rPr lang="pt-BR" sz="2200" dirty="0">
                <a:effectLst/>
                <a:latin typeface="Arial Narrow" panose="020B0606020202030204" pitchFamily="34" charset="0"/>
                <a:ea typeface="Calibri" panose="020F0502020204030204" pitchFamily="34" charset="0"/>
                <a:cs typeface="Times New Roman" panose="02020603050405020304" pitchFamily="18" charset="0"/>
              </a:rPr>
              <a:t>	</a:t>
            </a:r>
          </a:p>
          <a:p>
            <a:pPr indent="457200" algn="just"/>
            <a:r>
              <a:rPr lang="pt-BR" sz="2200" dirty="0">
                <a:effectLst/>
                <a:latin typeface="Arial Narrow" panose="020B0606020202030204" pitchFamily="34" charset="0"/>
                <a:ea typeface="Calibri" panose="020F0502020204030204" pitchFamily="34" charset="0"/>
                <a:cs typeface="Times New Roman" panose="02020603050405020304" pitchFamily="18" charset="0"/>
              </a:rPr>
              <a:t>Nesse contexto, o estudo da Lei de Faraday ultrapassa a compreensão teórica dos fenômenos físicos, contribuindo para a análise crítica das transformações científicas e tecnológicas que impactam a organização social, econômica e ambiental da sociedade contemporânea.</a:t>
            </a:r>
            <a:endParaRPr lang="pt-BR" sz="2200" dirty="0">
              <a:effectLst/>
              <a:latin typeface="Arial Narrow" panose="020B0606020202030204" pitchFamily="34" charset="0"/>
              <a:ea typeface="Calibri" panose="020F0502020204030204" pitchFamily="34" charset="0"/>
            </a:endParaRPr>
          </a:p>
          <a:p>
            <a:pPr indent="457200" algn="just"/>
            <a:endParaRPr lang="pt-BR" sz="2200" dirty="0">
              <a:effectLst/>
              <a:latin typeface="Arial Narrow" panose="020B0606020202030204" pitchFamily="34" charset="0"/>
              <a:ea typeface="Calibri" panose="020F0502020204030204" pitchFamily="34" charset="0"/>
            </a:endParaRPr>
          </a:p>
        </p:txBody>
      </p:sp>
      <p:sp>
        <p:nvSpPr>
          <p:cNvPr id="5" name="Retângulo: Cantos Arredondados 4">
            <a:extLst>
              <a:ext uri="{FF2B5EF4-FFF2-40B4-BE49-F238E27FC236}">
                <a16:creationId xmlns:a16="http://schemas.microsoft.com/office/drawing/2014/main" id="{9DA6B4CE-A82F-5223-AE6C-991AAA46FAD2}"/>
              </a:ext>
            </a:extLst>
          </p:cNvPr>
          <p:cNvSpPr/>
          <p:nvPr/>
        </p:nvSpPr>
        <p:spPr>
          <a:xfrm>
            <a:off x="6390431" y="4607859"/>
            <a:ext cx="5462316" cy="1957718"/>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pt-BR"/>
          </a:p>
        </p:txBody>
      </p:sp>
      <p:sp>
        <p:nvSpPr>
          <p:cNvPr id="6" name="Smiley 5">
            <a:extLst>
              <a:ext uri="{FF2B5EF4-FFF2-40B4-BE49-F238E27FC236}">
                <a16:creationId xmlns:a16="http://schemas.microsoft.com/office/drawing/2014/main" id="{7E714B59-97A9-B886-938A-9CB11DABB2D6}"/>
              </a:ext>
            </a:extLst>
          </p:cNvPr>
          <p:cNvSpPr/>
          <p:nvPr/>
        </p:nvSpPr>
        <p:spPr>
          <a:xfrm>
            <a:off x="6457668" y="4702995"/>
            <a:ext cx="504825" cy="495300"/>
          </a:xfrm>
          <a:prstGeom prst="smileyFac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3672714975"/>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63D487-1891-F004-350A-52FA42059690}"/>
            </a:ext>
          </a:extLst>
        </p:cNvPr>
        <p:cNvGrpSpPr/>
        <p:nvPr/>
      </p:nvGrpSpPr>
      <p:grpSpPr>
        <a:xfrm>
          <a:off x="0" y="0"/>
          <a:ext cx="0" cy="0"/>
          <a:chOff x="0" y="0"/>
          <a:chExt cx="0" cy="0"/>
        </a:xfrm>
      </p:grpSpPr>
      <p:pic>
        <p:nvPicPr>
          <p:cNvPr id="2" name="Imagem 1" descr="Interface gráfica do usuário, Texto&#10;&#10;O conteúdo gerado por IA pode estar incorreto.">
            <a:extLst>
              <a:ext uri="{FF2B5EF4-FFF2-40B4-BE49-F238E27FC236}">
                <a16:creationId xmlns:a16="http://schemas.microsoft.com/office/drawing/2014/main" id="{5B6C6AF8-237B-FB00-3A8B-6D8F4E13CC8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349683" y="627099"/>
            <a:ext cx="3333432" cy="630237"/>
          </a:xfrm>
          <a:prstGeom prst="rect">
            <a:avLst/>
          </a:prstGeom>
          <a:noFill/>
          <a:ln>
            <a:noFill/>
          </a:ln>
        </p:spPr>
      </p:pic>
      <p:sp>
        <p:nvSpPr>
          <p:cNvPr id="4" name="CaixaDeTexto 3">
            <a:extLst>
              <a:ext uri="{FF2B5EF4-FFF2-40B4-BE49-F238E27FC236}">
                <a16:creationId xmlns:a16="http://schemas.microsoft.com/office/drawing/2014/main" id="{BB3CA3F6-8904-C6D3-0BAE-3A2018F5A533}"/>
              </a:ext>
            </a:extLst>
          </p:cNvPr>
          <p:cNvSpPr txBox="1"/>
          <p:nvPr/>
        </p:nvSpPr>
        <p:spPr>
          <a:xfrm>
            <a:off x="125506" y="1373938"/>
            <a:ext cx="5782235" cy="3139321"/>
          </a:xfrm>
          <a:prstGeom prst="rect">
            <a:avLst/>
          </a:prstGeom>
          <a:noFill/>
        </p:spPr>
        <p:txBody>
          <a:bodyPr wrap="square">
            <a:spAutoFit/>
          </a:bodyPr>
          <a:lstStyle/>
          <a:p>
            <a:pPr algn="just"/>
            <a:r>
              <a:rPr lang="pt-BR" sz="2200" b="1" dirty="0">
                <a:effectLst/>
                <a:latin typeface="Arial Narrow" panose="020B0606020202030204" pitchFamily="34" charset="0"/>
                <a:ea typeface="Calibri" panose="020F0502020204030204" pitchFamily="34" charset="0"/>
                <a:cs typeface="Times New Roman" panose="02020603050405020304" pitchFamily="18" charset="0"/>
              </a:rPr>
              <a:t>45.</a:t>
            </a:r>
            <a:r>
              <a:rPr lang="pt-BR" sz="2200" dirty="0">
                <a:effectLst/>
                <a:latin typeface="Arial Narrow" panose="020B0606020202030204" pitchFamily="34" charset="0"/>
                <a:ea typeface="Calibri" panose="020F0502020204030204" pitchFamily="34" charset="0"/>
                <a:cs typeface="Times New Roman" panose="02020603050405020304" pitchFamily="18" charset="0"/>
              </a:rPr>
              <a:t> Durante uma feira de Ciências, um grupo de estudantes construiu um gerador elétrico simples utilizando uma bobina de cobre e um ímã móvel. </a:t>
            </a:r>
          </a:p>
          <a:p>
            <a:pPr algn="just"/>
            <a:r>
              <a:rPr lang="pt-BR" sz="2200" dirty="0">
                <a:effectLst/>
                <a:latin typeface="Arial Narrow" panose="020B0606020202030204" pitchFamily="34" charset="0"/>
                <a:ea typeface="Calibri" panose="020F0502020204030204" pitchFamily="34" charset="0"/>
                <a:cs typeface="Times New Roman" panose="02020603050405020304" pitchFamily="18" charset="0"/>
              </a:rPr>
              <a:t>No experimento, os alunos observaram que a intensidade da corrente elétrica variava de acordo com a velocidade do movimento do ímã.</a:t>
            </a:r>
            <a:endParaRPr lang="pt-BR" sz="2200" dirty="0">
              <a:effectLst/>
              <a:latin typeface="Arial Narrow" panose="020B0606020202030204" pitchFamily="34" charset="0"/>
              <a:ea typeface="Calibri" panose="020F0502020204030204" pitchFamily="34" charset="0"/>
            </a:endParaRPr>
          </a:p>
          <a:p>
            <a:pPr algn="just"/>
            <a:r>
              <a:rPr lang="pt-BR" sz="2200" dirty="0">
                <a:effectLst/>
                <a:latin typeface="Arial Narrow" panose="020B0606020202030204" pitchFamily="34" charset="0"/>
                <a:ea typeface="Calibri" panose="020F0502020204030204" pitchFamily="34" charset="0"/>
                <a:cs typeface="Times New Roman" panose="02020603050405020304" pitchFamily="18" charset="0"/>
              </a:rPr>
              <a:t>Com base na Lei de Faraday, a melhor explicação para esse fenômeno é que</a:t>
            </a:r>
            <a:endParaRPr lang="pt-BR" sz="2200" dirty="0">
              <a:effectLst/>
              <a:latin typeface="Arial Narrow" panose="020B0606020202030204" pitchFamily="34" charset="0"/>
              <a:ea typeface="Calibri" panose="020F0502020204030204" pitchFamily="34" charset="0"/>
            </a:endParaRPr>
          </a:p>
          <a:p>
            <a:pPr algn="just"/>
            <a:r>
              <a:rPr lang="pt-BR" sz="2200" b="1"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200" dirty="0">
              <a:effectLst/>
              <a:latin typeface="Arial Narrow" panose="020B0606020202030204" pitchFamily="34" charset="0"/>
              <a:ea typeface="Calibri" panose="020F0502020204030204" pitchFamily="34" charset="0"/>
            </a:endParaRPr>
          </a:p>
        </p:txBody>
      </p:sp>
      <p:sp>
        <p:nvSpPr>
          <p:cNvPr id="5" name="CaixaDeTexto 4">
            <a:extLst>
              <a:ext uri="{FF2B5EF4-FFF2-40B4-BE49-F238E27FC236}">
                <a16:creationId xmlns:a16="http://schemas.microsoft.com/office/drawing/2014/main" id="{B18C7A42-0EA9-BCF7-07CF-F23390A49066}"/>
              </a:ext>
            </a:extLst>
          </p:cNvPr>
          <p:cNvSpPr txBox="1"/>
          <p:nvPr/>
        </p:nvSpPr>
        <p:spPr>
          <a:xfrm>
            <a:off x="6284259" y="755374"/>
            <a:ext cx="5782235" cy="3477875"/>
          </a:xfrm>
          <a:prstGeom prst="rect">
            <a:avLst/>
          </a:prstGeom>
          <a:noFill/>
        </p:spPr>
        <p:txBody>
          <a:bodyPr wrap="square">
            <a:spAutoFit/>
          </a:bodyPr>
          <a:lstStyle/>
          <a:p>
            <a:pPr algn="just"/>
            <a:r>
              <a:rPr lang="pt-BR" sz="2200" dirty="0">
                <a:effectLst/>
                <a:latin typeface="Arial Narrow" panose="020B0606020202030204" pitchFamily="34" charset="0"/>
                <a:ea typeface="Calibri" panose="020F0502020204030204" pitchFamily="34" charset="0"/>
                <a:cs typeface="Times New Roman" panose="02020603050405020304" pitchFamily="18" charset="0"/>
              </a:rPr>
              <a:t>(A) a corrente elétrica depende exclusivamente do tamanho da bobina utilizada.</a:t>
            </a:r>
            <a:endParaRPr lang="pt-BR" sz="2200" dirty="0">
              <a:effectLst/>
              <a:latin typeface="Arial Narrow" panose="020B0606020202030204" pitchFamily="34" charset="0"/>
              <a:ea typeface="Calibri" panose="020F0502020204030204" pitchFamily="34" charset="0"/>
            </a:endParaRPr>
          </a:p>
          <a:p>
            <a:pPr algn="just"/>
            <a:r>
              <a:rPr lang="pt-BR" sz="2200" dirty="0">
                <a:effectLst/>
                <a:latin typeface="Arial Narrow" panose="020B0606020202030204" pitchFamily="34" charset="0"/>
                <a:ea typeface="Calibri" panose="020F0502020204030204" pitchFamily="34" charset="0"/>
                <a:cs typeface="Times New Roman" panose="02020603050405020304" pitchFamily="18" charset="0"/>
              </a:rPr>
              <a:t>(B) o aumento da velocidade do ímã intensifica a variação do fluxo magnético no circuito.</a:t>
            </a:r>
            <a:endParaRPr lang="pt-BR" sz="2200" dirty="0">
              <a:effectLst/>
              <a:latin typeface="Arial Narrow" panose="020B0606020202030204" pitchFamily="34" charset="0"/>
              <a:ea typeface="Calibri" panose="020F0502020204030204" pitchFamily="34" charset="0"/>
            </a:endParaRPr>
          </a:p>
          <a:p>
            <a:pPr algn="just"/>
            <a:r>
              <a:rPr lang="pt-BR" sz="2200" dirty="0">
                <a:effectLst/>
                <a:latin typeface="Arial Narrow" panose="020B0606020202030204" pitchFamily="34" charset="0"/>
                <a:ea typeface="Calibri" panose="020F0502020204030204" pitchFamily="34" charset="0"/>
                <a:cs typeface="Times New Roman" panose="02020603050405020304" pitchFamily="18" charset="0"/>
              </a:rPr>
              <a:t>(C) a corrente elétrica é produzida apenas quando há contato físico entre ímã e fio condutor.</a:t>
            </a:r>
            <a:br>
              <a:rPr lang="pt-BR" sz="2200" dirty="0">
                <a:effectLst/>
                <a:latin typeface="Arial Narrow" panose="020B0606020202030204" pitchFamily="34" charset="0"/>
                <a:ea typeface="Calibri" panose="020F0502020204030204" pitchFamily="34" charset="0"/>
                <a:cs typeface="Times New Roman" panose="02020603050405020304" pitchFamily="18" charset="0"/>
              </a:rPr>
            </a:br>
            <a:r>
              <a:rPr lang="pt-BR" sz="2200" dirty="0">
                <a:effectLst/>
                <a:latin typeface="Arial Narrow" panose="020B0606020202030204" pitchFamily="34" charset="0"/>
                <a:ea typeface="Calibri" panose="020F0502020204030204" pitchFamily="34" charset="0"/>
                <a:cs typeface="Times New Roman" panose="02020603050405020304" pitchFamily="18" charset="0"/>
              </a:rPr>
              <a:t>(D) o campo magnético gerado pelo ímã permanece constante independentemente do movimento.</a:t>
            </a:r>
            <a:br>
              <a:rPr lang="pt-BR" sz="2200" dirty="0">
                <a:effectLst/>
                <a:latin typeface="Arial Narrow" panose="020B0606020202030204" pitchFamily="34" charset="0"/>
                <a:ea typeface="Calibri" panose="020F0502020204030204" pitchFamily="34" charset="0"/>
                <a:cs typeface="Times New Roman" panose="02020603050405020304" pitchFamily="18" charset="0"/>
              </a:rPr>
            </a:br>
            <a:r>
              <a:rPr lang="pt-BR" sz="2200" dirty="0">
                <a:effectLst/>
                <a:latin typeface="Arial Narrow" panose="020B0606020202030204" pitchFamily="34" charset="0"/>
                <a:ea typeface="Calibri" panose="020F0502020204030204" pitchFamily="34" charset="0"/>
                <a:cs typeface="Times New Roman" panose="02020603050405020304" pitchFamily="18" charset="0"/>
              </a:rPr>
              <a:t>(E) a presença do cobre elimina a necessidade de campo magnético para produzir corrente elétrica.</a:t>
            </a:r>
            <a:endParaRPr lang="pt-BR" sz="2200" dirty="0">
              <a:effectLst/>
              <a:latin typeface="Arial Narrow" panose="020B0606020202030204" pitchFamily="34" charset="0"/>
              <a:ea typeface="Calibri" panose="020F0502020204030204" pitchFamily="34" charset="0"/>
            </a:endParaRPr>
          </a:p>
        </p:txBody>
      </p:sp>
      <p:sp>
        <p:nvSpPr>
          <p:cNvPr id="6" name="Retângulo: Cantos Arredondados 5">
            <a:extLst>
              <a:ext uri="{FF2B5EF4-FFF2-40B4-BE49-F238E27FC236}">
                <a16:creationId xmlns:a16="http://schemas.microsoft.com/office/drawing/2014/main" id="{BD0A35EA-792A-21B0-C889-7C1B589AED27}"/>
              </a:ext>
            </a:extLst>
          </p:cNvPr>
          <p:cNvSpPr/>
          <p:nvPr/>
        </p:nvSpPr>
        <p:spPr>
          <a:xfrm>
            <a:off x="125506" y="4591837"/>
            <a:ext cx="11940988" cy="2077904"/>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pt-BR"/>
          </a:p>
        </p:txBody>
      </p:sp>
      <p:sp>
        <p:nvSpPr>
          <p:cNvPr id="7" name="Smiley 6">
            <a:extLst>
              <a:ext uri="{FF2B5EF4-FFF2-40B4-BE49-F238E27FC236}">
                <a16:creationId xmlns:a16="http://schemas.microsoft.com/office/drawing/2014/main" id="{57AB41E8-AE5A-845E-B85E-EAFE0EEAFD2C}"/>
              </a:ext>
            </a:extLst>
          </p:cNvPr>
          <p:cNvSpPr/>
          <p:nvPr/>
        </p:nvSpPr>
        <p:spPr>
          <a:xfrm>
            <a:off x="209268" y="4629861"/>
            <a:ext cx="504825" cy="495300"/>
          </a:xfrm>
          <a:prstGeom prst="smileyFac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3968246261"/>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E1644C-2682-6639-B6FE-8307658A269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33F3FD0C-4037-EAF3-9622-B5A716E5EE95}"/>
              </a:ext>
            </a:extLst>
          </p:cNvPr>
          <p:cNvSpPr txBox="1"/>
          <p:nvPr/>
        </p:nvSpPr>
        <p:spPr>
          <a:xfrm>
            <a:off x="107576" y="615060"/>
            <a:ext cx="5889812" cy="3139321"/>
          </a:xfrm>
          <a:prstGeom prst="rect">
            <a:avLst/>
          </a:prstGeom>
          <a:noFill/>
        </p:spPr>
        <p:txBody>
          <a:bodyPr wrap="square">
            <a:spAutoFit/>
          </a:bodyPr>
          <a:lstStyle/>
          <a:p>
            <a:pPr algn="just"/>
            <a:r>
              <a:rPr lang="pt-BR" sz="2200" b="1" dirty="0">
                <a:effectLst/>
                <a:latin typeface="Arial Narrow" panose="020B0606020202030204" pitchFamily="34" charset="0"/>
                <a:ea typeface="Calibri" panose="020F0502020204030204" pitchFamily="34" charset="0"/>
                <a:cs typeface="Times New Roman" panose="02020603050405020304" pitchFamily="18" charset="0"/>
              </a:rPr>
              <a:t>46. </a:t>
            </a:r>
            <a:r>
              <a:rPr lang="pt-BR" sz="2200" dirty="0">
                <a:effectLst/>
                <a:latin typeface="Arial Narrow" panose="020B0606020202030204" pitchFamily="34" charset="0"/>
                <a:ea typeface="Calibri" panose="020F0502020204030204" pitchFamily="34" charset="0"/>
                <a:cs typeface="Times New Roman" panose="02020603050405020304" pitchFamily="18" charset="0"/>
              </a:rPr>
              <a:t>Uma empresa pretende reduzir perdas de energia elétrica durante a transmissão entre uma usina e uma cidade distante. Para isso, técnicos analisaram o funcionamento dos transformadores baseados na indução eletromagnética.</a:t>
            </a:r>
            <a:endParaRPr lang="pt-BR" sz="2200" dirty="0">
              <a:effectLst/>
              <a:latin typeface="Arial Narrow" panose="020B0606020202030204" pitchFamily="34" charset="0"/>
              <a:ea typeface="Calibri" panose="020F0502020204030204" pitchFamily="34" charset="0"/>
            </a:endParaRPr>
          </a:p>
          <a:p>
            <a:pPr algn="just"/>
            <a:r>
              <a:rPr lang="pt-BR" sz="2200" dirty="0">
                <a:effectLst/>
                <a:latin typeface="Arial Narrow" panose="020B0606020202030204" pitchFamily="34" charset="0"/>
                <a:ea typeface="Calibri" panose="020F0502020204030204" pitchFamily="34" charset="0"/>
                <a:cs typeface="Times New Roman" panose="02020603050405020304" pitchFamily="18" charset="0"/>
              </a:rPr>
              <a:t>Considerando os princípios da Lei de Faraday, a utilização de transformadores na rede elétrica é importante porque</a:t>
            </a:r>
            <a:endParaRPr lang="pt-BR" sz="2200" dirty="0">
              <a:effectLst/>
              <a:latin typeface="Arial Narrow" panose="020B0606020202030204" pitchFamily="34" charset="0"/>
              <a:ea typeface="Calibri" panose="020F0502020204030204" pitchFamily="34" charset="0"/>
            </a:endParaRPr>
          </a:p>
          <a:p>
            <a:pPr algn="just"/>
            <a:r>
              <a:rPr lang="pt-BR" sz="22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200" dirty="0">
              <a:effectLst/>
              <a:latin typeface="Arial Narrow" panose="020B0606020202030204" pitchFamily="34" charset="0"/>
              <a:ea typeface="Calibri" panose="020F0502020204030204" pitchFamily="34" charset="0"/>
            </a:endParaRPr>
          </a:p>
        </p:txBody>
      </p:sp>
      <p:sp>
        <p:nvSpPr>
          <p:cNvPr id="4" name="CaixaDeTexto 3">
            <a:extLst>
              <a:ext uri="{FF2B5EF4-FFF2-40B4-BE49-F238E27FC236}">
                <a16:creationId xmlns:a16="http://schemas.microsoft.com/office/drawing/2014/main" id="{34429A9F-95F0-E4CE-BBDD-1456C24C254A}"/>
              </a:ext>
            </a:extLst>
          </p:cNvPr>
          <p:cNvSpPr txBox="1"/>
          <p:nvPr/>
        </p:nvSpPr>
        <p:spPr>
          <a:xfrm>
            <a:off x="6194614" y="615060"/>
            <a:ext cx="5889812" cy="3477875"/>
          </a:xfrm>
          <a:prstGeom prst="rect">
            <a:avLst/>
          </a:prstGeom>
          <a:noFill/>
        </p:spPr>
        <p:txBody>
          <a:bodyPr wrap="square">
            <a:spAutoFit/>
          </a:bodyPr>
          <a:lstStyle/>
          <a:p>
            <a:pPr algn="just"/>
            <a:r>
              <a:rPr lang="pt-BR" sz="2200" dirty="0">
                <a:effectLst/>
                <a:latin typeface="Arial Narrow" panose="020B0606020202030204" pitchFamily="34" charset="0"/>
                <a:ea typeface="Calibri" panose="020F0502020204030204" pitchFamily="34" charset="0"/>
                <a:cs typeface="Times New Roman" panose="02020603050405020304" pitchFamily="18" charset="0"/>
              </a:rPr>
              <a:t>(A) possibilita alterar os valores da tensão elétrica por meio da variação do campo magnético.</a:t>
            </a:r>
            <a:endParaRPr lang="pt-BR" sz="2200" dirty="0">
              <a:effectLst/>
              <a:latin typeface="Arial Narrow" panose="020B0606020202030204" pitchFamily="34" charset="0"/>
              <a:ea typeface="Calibri" panose="020F0502020204030204" pitchFamily="34" charset="0"/>
            </a:endParaRPr>
          </a:p>
          <a:p>
            <a:pPr algn="just"/>
            <a:r>
              <a:rPr lang="pt-BR" sz="2200" dirty="0">
                <a:effectLst/>
                <a:latin typeface="Arial Narrow" panose="020B0606020202030204" pitchFamily="34" charset="0"/>
                <a:ea typeface="Calibri" panose="020F0502020204030204" pitchFamily="34" charset="0"/>
                <a:cs typeface="Times New Roman" panose="02020603050405020304" pitchFamily="18" charset="0"/>
              </a:rPr>
              <a:t>(B) aumenta a resistência elétrica dos cabos para evitar superaquecimento.</a:t>
            </a:r>
            <a:endParaRPr lang="pt-BR" sz="2200" dirty="0">
              <a:effectLst/>
              <a:latin typeface="Arial Narrow" panose="020B0606020202030204" pitchFamily="34" charset="0"/>
              <a:ea typeface="Calibri" panose="020F0502020204030204" pitchFamily="34" charset="0"/>
            </a:endParaRPr>
          </a:p>
          <a:p>
            <a:pPr algn="just"/>
            <a:r>
              <a:rPr lang="pt-BR" sz="2200" dirty="0">
                <a:effectLst/>
                <a:latin typeface="Arial Narrow" panose="020B0606020202030204" pitchFamily="34" charset="0"/>
                <a:ea typeface="Calibri" panose="020F0502020204030204" pitchFamily="34" charset="0"/>
                <a:cs typeface="Times New Roman" panose="02020603050405020304" pitchFamily="18" charset="0"/>
              </a:rPr>
              <a:t>(C) produz energia elétrica sem necessidade de movimento mecânico.</a:t>
            </a:r>
            <a:endParaRPr lang="pt-BR" sz="2200" dirty="0">
              <a:effectLst/>
              <a:latin typeface="Arial Narrow" panose="020B0606020202030204" pitchFamily="34" charset="0"/>
              <a:ea typeface="Calibri" panose="020F0502020204030204" pitchFamily="34" charset="0"/>
            </a:endParaRPr>
          </a:p>
          <a:p>
            <a:pPr algn="just"/>
            <a:r>
              <a:rPr lang="pt-BR" sz="2200" dirty="0">
                <a:effectLst/>
                <a:latin typeface="Arial Narrow" panose="020B0606020202030204" pitchFamily="34" charset="0"/>
                <a:ea typeface="Calibri" panose="020F0502020204030204" pitchFamily="34" charset="0"/>
                <a:cs typeface="Times New Roman" panose="02020603050405020304" pitchFamily="18" charset="0"/>
              </a:rPr>
              <a:t>(D) impede completamente a formação de campos magnéticos nos fios.</a:t>
            </a:r>
            <a:endParaRPr lang="pt-BR" sz="2200" dirty="0">
              <a:effectLst/>
              <a:latin typeface="Arial Narrow" panose="020B0606020202030204" pitchFamily="34" charset="0"/>
              <a:ea typeface="Calibri" panose="020F0502020204030204" pitchFamily="34" charset="0"/>
            </a:endParaRPr>
          </a:p>
          <a:p>
            <a:pPr algn="just"/>
            <a:r>
              <a:rPr lang="pt-BR" sz="2200" dirty="0">
                <a:effectLst/>
                <a:latin typeface="Arial Narrow" panose="020B0606020202030204" pitchFamily="34" charset="0"/>
                <a:ea typeface="Calibri" panose="020F0502020204030204" pitchFamily="34" charset="0"/>
                <a:cs typeface="Times New Roman" panose="02020603050405020304" pitchFamily="18" charset="0"/>
              </a:rPr>
              <a:t>(E) converte energia elétrica diretamente em energia química.</a:t>
            </a:r>
            <a:endParaRPr lang="pt-BR" sz="2200" dirty="0">
              <a:effectLst/>
              <a:latin typeface="Arial Narrow" panose="020B0606020202030204" pitchFamily="34" charset="0"/>
              <a:ea typeface="Calibri" panose="020F0502020204030204" pitchFamily="34" charset="0"/>
            </a:endParaRPr>
          </a:p>
        </p:txBody>
      </p:sp>
      <p:sp>
        <p:nvSpPr>
          <p:cNvPr id="5" name="Retângulo: Cantos Arredondados 4">
            <a:extLst>
              <a:ext uri="{FF2B5EF4-FFF2-40B4-BE49-F238E27FC236}">
                <a16:creationId xmlns:a16="http://schemas.microsoft.com/office/drawing/2014/main" id="{6D51B58D-C344-0B0B-BA55-C5A47EF47273}"/>
              </a:ext>
            </a:extLst>
          </p:cNvPr>
          <p:cNvSpPr/>
          <p:nvPr/>
        </p:nvSpPr>
        <p:spPr>
          <a:xfrm>
            <a:off x="125506" y="4186518"/>
            <a:ext cx="11940988" cy="2483223"/>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pt-BR"/>
          </a:p>
        </p:txBody>
      </p:sp>
      <p:sp>
        <p:nvSpPr>
          <p:cNvPr id="6" name="Smiley 5">
            <a:extLst>
              <a:ext uri="{FF2B5EF4-FFF2-40B4-BE49-F238E27FC236}">
                <a16:creationId xmlns:a16="http://schemas.microsoft.com/office/drawing/2014/main" id="{F05DABD2-19EA-F42B-5259-9AAE52AF608C}"/>
              </a:ext>
            </a:extLst>
          </p:cNvPr>
          <p:cNvSpPr/>
          <p:nvPr/>
        </p:nvSpPr>
        <p:spPr>
          <a:xfrm>
            <a:off x="209268" y="4298167"/>
            <a:ext cx="504825" cy="495300"/>
          </a:xfrm>
          <a:prstGeom prst="smileyFac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4070508679"/>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6613FB-F995-8E86-4E4B-491D8C45C54C}"/>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3B6F21FF-9413-32A9-B34B-7486DCC38998}"/>
              </a:ext>
            </a:extLst>
          </p:cNvPr>
          <p:cNvSpPr txBox="1"/>
          <p:nvPr/>
        </p:nvSpPr>
        <p:spPr>
          <a:xfrm>
            <a:off x="161364" y="710549"/>
            <a:ext cx="5800165" cy="3816429"/>
          </a:xfrm>
          <a:prstGeom prst="rect">
            <a:avLst/>
          </a:prstGeom>
          <a:noFill/>
        </p:spPr>
        <p:txBody>
          <a:bodyPr wrap="square">
            <a:spAutoFit/>
          </a:bodyPr>
          <a:lstStyle/>
          <a:p>
            <a:pPr algn="just"/>
            <a:r>
              <a:rPr lang="pt-BR" sz="2200" b="1" dirty="0">
                <a:effectLst/>
                <a:latin typeface="Arial Narrow" panose="020B0606020202030204" pitchFamily="34" charset="0"/>
                <a:ea typeface="Calibri" panose="020F0502020204030204" pitchFamily="34" charset="0"/>
                <a:cs typeface="Times New Roman" panose="02020603050405020304" pitchFamily="18" charset="0"/>
              </a:rPr>
              <a:t>47. </a:t>
            </a:r>
            <a:r>
              <a:rPr lang="pt-BR" sz="2200" dirty="0">
                <a:effectLst/>
                <a:latin typeface="Arial Narrow" panose="020B0606020202030204" pitchFamily="34" charset="0"/>
                <a:ea typeface="Calibri" panose="020F0502020204030204" pitchFamily="34" charset="0"/>
                <a:cs typeface="Times New Roman" panose="02020603050405020304" pitchFamily="18" charset="0"/>
              </a:rPr>
              <a:t>Em um laboratório escolar, dois grupos realizaram experimentos de indução eletromagnética. O primeiro utilizou uma bobina com poucas espiras e movimento lento do ímã. </a:t>
            </a:r>
            <a:endParaRPr lang="pt-BR" sz="2200" dirty="0">
              <a:effectLst/>
              <a:latin typeface="Arial Narrow" panose="020B0606020202030204" pitchFamily="34" charset="0"/>
              <a:ea typeface="Calibri" panose="020F0502020204030204" pitchFamily="34" charset="0"/>
            </a:endParaRPr>
          </a:p>
          <a:p>
            <a:pPr algn="just"/>
            <a:r>
              <a:rPr lang="pt-BR" sz="2200" dirty="0">
                <a:effectLst/>
                <a:latin typeface="Arial Narrow" panose="020B0606020202030204" pitchFamily="34" charset="0"/>
                <a:ea typeface="Calibri" panose="020F0502020204030204" pitchFamily="34" charset="0"/>
                <a:cs typeface="Times New Roman" panose="02020603050405020304" pitchFamily="18" charset="0"/>
              </a:rPr>
              <a:t>O segundo utilizou maior número de espiras e movimentou o ímã rapidamente.</a:t>
            </a:r>
            <a:endParaRPr lang="pt-BR" sz="2200" dirty="0">
              <a:effectLst/>
              <a:latin typeface="Arial Narrow" panose="020B0606020202030204" pitchFamily="34" charset="0"/>
              <a:ea typeface="Calibri" panose="020F0502020204030204" pitchFamily="34" charset="0"/>
            </a:endParaRPr>
          </a:p>
          <a:p>
            <a:pPr algn="just"/>
            <a:r>
              <a:rPr lang="pt-BR" sz="2200" dirty="0">
                <a:effectLst/>
                <a:latin typeface="Arial Narrow" panose="020B0606020202030204" pitchFamily="34" charset="0"/>
                <a:ea typeface="Calibri" panose="020F0502020204030204" pitchFamily="34" charset="0"/>
                <a:cs typeface="Times New Roman" panose="02020603050405020304" pitchFamily="18" charset="0"/>
              </a:rPr>
              <a:t>Os resultados mostraram que o segundo grupo obteve corrente elétrica mais intensa. </a:t>
            </a:r>
            <a:endParaRPr lang="pt-BR" sz="2200" dirty="0">
              <a:effectLst/>
              <a:latin typeface="Arial Narrow" panose="020B0606020202030204" pitchFamily="34" charset="0"/>
              <a:ea typeface="Calibri" panose="020F0502020204030204" pitchFamily="34" charset="0"/>
            </a:endParaRPr>
          </a:p>
          <a:p>
            <a:pPr algn="just"/>
            <a:r>
              <a:rPr lang="pt-BR" sz="2200" dirty="0">
                <a:effectLst/>
                <a:latin typeface="Arial Narrow" panose="020B0606020202030204" pitchFamily="34" charset="0"/>
                <a:ea typeface="Calibri" panose="020F0502020204030204" pitchFamily="34" charset="0"/>
                <a:cs typeface="Times New Roman" panose="02020603050405020304" pitchFamily="18" charset="0"/>
              </a:rPr>
              <a:t>A principal conclusão científica desse experimento é que</a:t>
            </a:r>
            <a:endParaRPr lang="pt-BR" sz="2200" dirty="0">
              <a:effectLst/>
              <a:latin typeface="Arial Narrow" panose="020B0606020202030204" pitchFamily="34" charset="0"/>
              <a:ea typeface="Calibri" panose="020F0502020204030204" pitchFamily="34" charset="0"/>
            </a:endParaRPr>
          </a:p>
          <a:p>
            <a:pPr algn="just"/>
            <a:r>
              <a:rPr lang="pt-BR" sz="22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200" dirty="0">
              <a:latin typeface="Arial Narrow" panose="020B0606020202030204" pitchFamily="34" charset="0"/>
            </a:endParaRPr>
          </a:p>
        </p:txBody>
      </p:sp>
      <p:sp>
        <p:nvSpPr>
          <p:cNvPr id="4" name="CaixaDeTexto 3">
            <a:extLst>
              <a:ext uri="{FF2B5EF4-FFF2-40B4-BE49-F238E27FC236}">
                <a16:creationId xmlns:a16="http://schemas.microsoft.com/office/drawing/2014/main" id="{5115EF38-1767-45DF-A6C6-B680A936AD5D}"/>
              </a:ext>
            </a:extLst>
          </p:cNvPr>
          <p:cNvSpPr txBox="1"/>
          <p:nvPr/>
        </p:nvSpPr>
        <p:spPr>
          <a:xfrm>
            <a:off x="6230471" y="710549"/>
            <a:ext cx="5800165" cy="3816429"/>
          </a:xfrm>
          <a:prstGeom prst="rect">
            <a:avLst/>
          </a:prstGeom>
          <a:noFill/>
        </p:spPr>
        <p:txBody>
          <a:bodyPr wrap="square">
            <a:spAutoFit/>
          </a:bodyPr>
          <a:lstStyle/>
          <a:p>
            <a:pPr algn="just"/>
            <a:r>
              <a:rPr lang="pt-BR" sz="2200" dirty="0">
                <a:effectLst/>
                <a:latin typeface="Arial Narrow" panose="020B0606020202030204" pitchFamily="34" charset="0"/>
                <a:ea typeface="Calibri" panose="020F0502020204030204" pitchFamily="34" charset="0"/>
                <a:cs typeface="Times New Roman" panose="02020603050405020304" pitchFamily="18" charset="0"/>
              </a:rPr>
              <a:t>(A) </a:t>
            </a:r>
            <a:r>
              <a:rPr lang="pt-BR" sz="22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indução eletromagnética depende da variação do fluxo magnético no circuito.</a:t>
            </a:r>
          </a:p>
          <a:p>
            <a:pPr algn="just"/>
            <a:r>
              <a:rPr lang="pt-BR" sz="2200" dirty="0">
                <a:effectLst/>
                <a:latin typeface="Arial Narrow" panose="020B0606020202030204" pitchFamily="34" charset="0"/>
                <a:ea typeface="Calibri" panose="020F0502020204030204" pitchFamily="34" charset="0"/>
                <a:cs typeface="Times New Roman" panose="02020603050405020304" pitchFamily="18" charset="0"/>
              </a:rPr>
              <a:t>(B) ímãs em movimento produzem corrente elétrica mesmo sem condutores. </a:t>
            </a:r>
          </a:p>
          <a:p>
            <a:pPr algn="just"/>
            <a:r>
              <a:rPr lang="pt-BR" sz="2200" dirty="0">
                <a:effectLst/>
                <a:latin typeface="Arial Narrow" panose="020B0606020202030204" pitchFamily="34" charset="0"/>
                <a:ea typeface="Calibri" panose="020F0502020204030204" pitchFamily="34" charset="0"/>
                <a:cs typeface="Times New Roman" panose="02020603050405020304" pitchFamily="18" charset="0"/>
              </a:rPr>
              <a:t>(C) o fenômeno observado ocorre apenas em laboratórios científicos.</a:t>
            </a:r>
          </a:p>
          <a:p>
            <a:pPr algn="just"/>
            <a:r>
              <a:rPr lang="pt-BR" sz="2200" dirty="0">
                <a:effectLst/>
                <a:latin typeface="Arial Narrow" panose="020B0606020202030204" pitchFamily="34" charset="0"/>
                <a:ea typeface="Calibri" panose="020F0502020204030204" pitchFamily="34" charset="0"/>
                <a:cs typeface="Times New Roman" panose="02020603050405020304" pitchFamily="18" charset="0"/>
              </a:rPr>
              <a:t>(D) o aumento do número de espiras reduz o campo magnético produzido.</a:t>
            </a:r>
          </a:p>
          <a:p>
            <a:pPr algn="just"/>
            <a:r>
              <a:rPr lang="pt-BR" sz="2200" dirty="0">
                <a:effectLst/>
                <a:latin typeface="Arial Narrow" panose="020B0606020202030204" pitchFamily="34" charset="0"/>
                <a:ea typeface="Calibri" panose="020F0502020204030204" pitchFamily="34" charset="0"/>
                <a:cs typeface="Times New Roman" panose="02020603050405020304" pitchFamily="18" charset="0"/>
              </a:rPr>
              <a:t>(E) a corrente elétrica impede a formação de campos magnéticos.</a:t>
            </a:r>
          </a:p>
          <a:p>
            <a:pPr algn="just"/>
            <a:endParaRPr lang="pt-BR" sz="2200" dirty="0">
              <a:latin typeface="Arial Narrow" panose="020B0606020202030204" pitchFamily="34" charset="0"/>
            </a:endParaRPr>
          </a:p>
        </p:txBody>
      </p:sp>
      <p:sp>
        <p:nvSpPr>
          <p:cNvPr id="5" name="Retângulo: Cantos Arredondados 4">
            <a:extLst>
              <a:ext uri="{FF2B5EF4-FFF2-40B4-BE49-F238E27FC236}">
                <a16:creationId xmlns:a16="http://schemas.microsoft.com/office/drawing/2014/main" id="{2968855D-0610-C2F1-1FEF-F2B8184F78CF}"/>
              </a:ext>
            </a:extLst>
          </p:cNvPr>
          <p:cNvSpPr/>
          <p:nvPr/>
        </p:nvSpPr>
        <p:spPr>
          <a:xfrm>
            <a:off x="125506" y="4312024"/>
            <a:ext cx="11940988" cy="2357717"/>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pt-BR"/>
          </a:p>
        </p:txBody>
      </p:sp>
      <p:sp>
        <p:nvSpPr>
          <p:cNvPr id="6" name="Smiley 5">
            <a:extLst>
              <a:ext uri="{FF2B5EF4-FFF2-40B4-BE49-F238E27FC236}">
                <a16:creationId xmlns:a16="http://schemas.microsoft.com/office/drawing/2014/main" id="{C015DEDA-9679-AD35-81E0-1A0ABF3808B4}"/>
              </a:ext>
            </a:extLst>
          </p:cNvPr>
          <p:cNvSpPr/>
          <p:nvPr/>
        </p:nvSpPr>
        <p:spPr>
          <a:xfrm>
            <a:off x="236162" y="4405744"/>
            <a:ext cx="504825" cy="495300"/>
          </a:xfrm>
          <a:prstGeom prst="smileyFac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2410032816"/>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5C2166-6B91-B203-D05E-54F50329B6F9}"/>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11179FFA-4FC5-780F-F34B-1C432E81C1D6}"/>
              </a:ext>
            </a:extLst>
          </p:cNvPr>
          <p:cNvSpPr txBox="1"/>
          <p:nvPr/>
        </p:nvSpPr>
        <p:spPr>
          <a:xfrm>
            <a:off x="80683" y="692620"/>
            <a:ext cx="5880846" cy="2800767"/>
          </a:xfrm>
          <a:prstGeom prst="rect">
            <a:avLst/>
          </a:prstGeom>
          <a:noFill/>
        </p:spPr>
        <p:txBody>
          <a:bodyPr wrap="square">
            <a:spAutoFit/>
          </a:bodyPr>
          <a:lstStyle/>
          <a:p>
            <a:pPr algn="just"/>
            <a:r>
              <a:rPr lang="pt-BR" sz="2200" b="1" dirty="0">
                <a:effectLst/>
                <a:latin typeface="Arial Narrow" panose="020B0606020202030204" pitchFamily="34" charset="0"/>
                <a:ea typeface="Calibri" panose="020F0502020204030204" pitchFamily="34" charset="0"/>
                <a:cs typeface="Times New Roman" panose="02020603050405020304" pitchFamily="18" charset="0"/>
              </a:rPr>
              <a:t>48.</a:t>
            </a:r>
            <a:r>
              <a:rPr lang="pt-BR" sz="2200" dirty="0">
                <a:effectLst/>
                <a:latin typeface="Arial Narrow" panose="020B0606020202030204" pitchFamily="34" charset="0"/>
                <a:ea typeface="Calibri" panose="020F0502020204030204" pitchFamily="34" charset="0"/>
                <a:cs typeface="Times New Roman" panose="02020603050405020304" pitchFamily="18" charset="0"/>
              </a:rPr>
              <a:t> Durante uma aula experimental, estudantes construíram uma estrutura metálica fechada e colocaram um aparelho eletrônico em seu interior. </a:t>
            </a:r>
            <a:endParaRPr lang="pt-BR" sz="2200" dirty="0">
              <a:effectLst/>
              <a:latin typeface="Arial Narrow" panose="020B0606020202030204" pitchFamily="34" charset="0"/>
              <a:ea typeface="Calibri" panose="020F0502020204030204" pitchFamily="34" charset="0"/>
            </a:endParaRPr>
          </a:p>
          <a:p>
            <a:pPr algn="just"/>
            <a:r>
              <a:rPr lang="pt-BR" sz="2200" dirty="0">
                <a:effectLst/>
                <a:latin typeface="Arial Narrow" panose="020B0606020202030204" pitchFamily="34" charset="0"/>
                <a:ea typeface="Calibri" panose="020F0502020204030204" pitchFamily="34" charset="0"/>
                <a:cs typeface="Times New Roman" panose="02020603050405020304" pitchFamily="18" charset="0"/>
              </a:rPr>
              <a:t>Em seguida, verificaram que sinais externos de comunicação apresentaram redução significativa dentro da estrutura.</a:t>
            </a:r>
            <a:endParaRPr lang="pt-BR" sz="2200" dirty="0">
              <a:effectLst/>
              <a:latin typeface="Arial Narrow" panose="020B0606020202030204" pitchFamily="34" charset="0"/>
              <a:ea typeface="Calibri" panose="020F0502020204030204" pitchFamily="34" charset="0"/>
            </a:endParaRPr>
          </a:p>
          <a:p>
            <a:pPr algn="just"/>
            <a:r>
              <a:rPr lang="pt-BR" sz="22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situação descrita demonstra uma aplicação do princípio da Gaiola de Faraday porque</a:t>
            </a:r>
            <a:endParaRPr lang="pt-BR" sz="2200" dirty="0">
              <a:effectLst/>
              <a:latin typeface="Arial Narrow" panose="020B0606020202030204" pitchFamily="34" charset="0"/>
              <a:ea typeface="Calibri" panose="020F0502020204030204" pitchFamily="34" charset="0"/>
            </a:endParaRPr>
          </a:p>
        </p:txBody>
      </p:sp>
      <p:sp>
        <p:nvSpPr>
          <p:cNvPr id="5" name="CaixaDeTexto 4">
            <a:extLst>
              <a:ext uri="{FF2B5EF4-FFF2-40B4-BE49-F238E27FC236}">
                <a16:creationId xmlns:a16="http://schemas.microsoft.com/office/drawing/2014/main" id="{8CE690A6-A2F6-AE80-D3B3-D1EDDB24AAF4}"/>
              </a:ext>
            </a:extLst>
          </p:cNvPr>
          <p:cNvSpPr txBox="1"/>
          <p:nvPr/>
        </p:nvSpPr>
        <p:spPr>
          <a:xfrm>
            <a:off x="6230473" y="620903"/>
            <a:ext cx="5719482" cy="3816429"/>
          </a:xfrm>
          <a:prstGeom prst="rect">
            <a:avLst/>
          </a:prstGeom>
          <a:noFill/>
        </p:spPr>
        <p:txBody>
          <a:bodyPr wrap="square">
            <a:spAutoFit/>
          </a:bodyPr>
          <a:lstStyle/>
          <a:p>
            <a:pPr algn="just"/>
            <a:r>
              <a:rPr lang="pt-BR" sz="22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as cargas elétricas distribuem-se na superfície externa do material condutor, reduzindo os efeitos internos do campo elétrico.</a:t>
            </a:r>
            <a:endParaRPr lang="pt-BR" sz="2200" dirty="0">
              <a:effectLst/>
              <a:latin typeface="Arial Narrow" panose="020B0606020202030204" pitchFamily="34" charset="0"/>
              <a:ea typeface="Calibri" panose="020F0502020204030204" pitchFamily="34" charset="0"/>
            </a:endParaRPr>
          </a:p>
          <a:p>
            <a:pPr algn="just"/>
            <a:r>
              <a:rPr lang="pt-BR" sz="2200" dirty="0">
                <a:effectLst/>
                <a:latin typeface="Arial Narrow" panose="020B0606020202030204" pitchFamily="34" charset="0"/>
                <a:ea typeface="Calibri" panose="020F0502020204030204" pitchFamily="34" charset="0"/>
                <a:cs typeface="Times New Roman" panose="02020603050405020304" pitchFamily="18" charset="0"/>
              </a:rPr>
              <a:t>(B) os campos elétricos internos aumentam proporcionalmente à espessura do metal utilizado.</a:t>
            </a:r>
            <a:endParaRPr lang="pt-BR" sz="2200" dirty="0">
              <a:effectLst/>
              <a:latin typeface="Arial Narrow" panose="020B0606020202030204" pitchFamily="34" charset="0"/>
              <a:ea typeface="Calibri" panose="020F0502020204030204" pitchFamily="34" charset="0"/>
            </a:endParaRPr>
          </a:p>
          <a:p>
            <a:pPr algn="just"/>
            <a:r>
              <a:rPr lang="pt-BR" sz="2200" dirty="0">
                <a:effectLst/>
                <a:latin typeface="Arial Narrow" panose="020B0606020202030204" pitchFamily="34" charset="0"/>
                <a:ea typeface="Calibri" panose="020F0502020204030204" pitchFamily="34" charset="0"/>
                <a:cs typeface="Times New Roman" panose="02020603050405020304" pitchFamily="18" charset="0"/>
              </a:rPr>
              <a:t>(C) o metal intensifica a propagação das ondas eletromagnéticas no interior da estrutura.</a:t>
            </a:r>
            <a:endParaRPr lang="pt-BR" sz="2200" dirty="0">
              <a:effectLst/>
              <a:latin typeface="Arial Narrow" panose="020B0606020202030204" pitchFamily="34" charset="0"/>
              <a:ea typeface="Calibri" panose="020F0502020204030204" pitchFamily="34" charset="0"/>
            </a:endParaRPr>
          </a:p>
          <a:p>
            <a:pPr algn="just"/>
            <a:r>
              <a:rPr lang="pt-BR" sz="2200" dirty="0">
                <a:effectLst/>
                <a:latin typeface="Arial Narrow" panose="020B0606020202030204" pitchFamily="34" charset="0"/>
                <a:ea typeface="Calibri" panose="020F0502020204030204" pitchFamily="34" charset="0"/>
                <a:cs typeface="Times New Roman" panose="02020603050405020304" pitchFamily="18" charset="0"/>
              </a:rPr>
              <a:t>(D) a estrutura metálica transforma energia magnética em energia mecânica automaticamente.</a:t>
            </a:r>
            <a:endParaRPr lang="pt-BR" sz="2200" dirty="0">
              <a:effectLst/>
              <a:latin typeface="Arial Narrow" panose="020B0606020202030204" pitchFamily="34" charset="0"/>
              <a:ea typeface="Calibri" panose="020F0502020204030204" pitchFamily="34" charset="0"/>
            </a:endParaRPr>
          </a:p>
          <a:p>
            <a:pPr algn="just"/>
            <a:r>
              <a:rPr lang="pt-BR" sz="2200" dirty="0">
                <a:effectLst/>
                <a:latin typeface="Arial Narrow" panose="020B0606020202030204" pitchFamily="34" charset="0"/>
                <a:ea typeface="Calibri" panose="020F0502020204030204" pitchFamily="34" charset="0"/>
                <a:cs typeface="Times New Roman" panose="02020603050405020304" pitchFamily="18" charset="0"/>
              </a:rPr>
              <a:t>(E) a blindagem ocorre exclusivamente devido ao isolamento térmico do material metálico.</a:t>
            </a:r>
            <a:endParaRPr lang="pt-BR" sz="2200" dirty="0">
              <a:effectLst/>
              <a:latin typeface="Arial Narrow" panose="020B0606020202030204" pitchFamily="34" charset="0"/>
              <a:ea typeface="Calibri" panose="020F0502020204030204" pitchFamily="34" charset="0"/>
            </a:endParaRPr>
          </a:p>
        </p:txBody>
      </p:sp>
      <p:sp>
        <p:nvSpPr>
          <p:cNvPr id="6" name="Retângulo: Cantos Arredondados 5">
            <a:extLst>
              <a:ext uri="{FF2B5EF4-FFF2-40B4-BE49-F238E27FC236}">
                <a16:creationId xmlns:a16="http://schemas.microsoft.com/office/drawing/2014/main" id="{C2AEDF7D-7040-1EA3-996F-B7F290905326}"/>
              </a:ext>
            </a:extLst>
          </p:cNvPr>
          <p:cNvSpPr/>
          <p:nvPr/>
        </p:nvSpPr>
        <p:spPr>
          <a:xfrm>
            <a:off x="125506" y="4500282"/>
            <a:ext cx="11940988" cy="2169459"/>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pt-BR"/>
          </a:p>
        </p:txBody>
      </p:sp>
      <p:sp>
        <p:nvSpPr>
          <p:cNvPr id="7" name="Smiley 6">
            <a:extLst>
              <a:ext uri="{FF2B5EF4-FFF2-40B4-BE49-F238E27FC236}">
                <a16:creationId xmlns:a16="http://schemas.microsoft.com/office/drawing/2014/main" id="{5A3611D7-1C68-811C-F55B-97C2F2283138}"/>
              </a:ext>
            </a:extLst>
          </p:cNvPr>
          <p:cNvSpPr/>
          <p:nvPr/>
        </p:nvSpPr>
        <p:spPr>
          <a:xfrm>
            <a:off x="191339" y="4567108"/>
            <a:ext cx="504825" cy="495300"/>
          </a:xfrm>
          <a:prstGeom prst="smileyFac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2411672745"/>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301B04-E8F0-20DB-B512-E97787401B8B}"/>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5F311D86-D150-DF8F-1F03-D210A0D674CD}"/>
              </a:ext>
            </a:extLst>
          </p:cNvPr>
          <p:cNvSpPr txBox="1"/>
          <p:nvPr/>
        </p:nvSpPr>
        <p:spPr>
          <a:xfrm>
            <a:off x="98612" y="671691"/>
            <a:ext cx="5728447" cy="6186309"/>
          </a:xfrm>
          <a:prstGeom prst="rect">
            <a:avLst/>
          </a:prstGeom>
          <a:noFill/>
        </p:spPr>
        <p:txBody>
          <a:bodyPr wrap="square">
            <a:spAutoFit/>
          </a:bodyPr>
          <a:lstStyle/>
          <a:p>
            <a:pPr algn="just"/>
            <a:r>
              <a:rPr lang="pt-BR" sz="2200" b="1" dirty="0">
                <a:effectLst/>
                <a:latin typeface="Arial Narrow" panose="020B0606020202030204" pitchFamily="34" charset="0"/>
                <a:ea typeface="Calibri" panose="020F0502020204030204" pitchFamily="34" charset="0"/>
                <a:cs typeface="Times New Roman" panose="02020603050405020304" pitchFamily="18" charset="0"/>
              </a:rPr>
              <a:t>49.</a:t>
            </a:r>
            <a:r>
              <a:rPr lang="pt-BR" sz="2200" dirty="0">
                <a:effectLst/>
                <a:latin typeface="Arial Narrow" panose="020B0606020202030204" pitchFamily="34" charset="0"/>
                <a:ea typeface="Calibri" panose="020F0502020204030204" pitchFamily="34" charset="0"/>
                <a:cs typeface="Times New Roman" panose="02020603050405020304" pitchFamily="18" charset="0"/>
              </a:rPr>
              <a:t> A utilização de blindagens eletromagnéticas tornou-se fundamental em laboratórios, hospitais e centros tecnológicos que operam equipamentos sensíveis a interferências externas.</a:t>
            </a:r>
            <a:endParaRPr lang="pt-BR" sz="2200" dirty="0">
              <a:effectLst/>
              <a:latin typeface="Arial Narrow" panose="020B0606020202030204" pitchFamily="34" charset="0"/>
              <a:ea typeface="Calibri" panose="020F0502020204030204" pitchFamily="34" charset="0"/>
            </a:endParaRPr>
          </a:p>
          <a:p>
            <a:pPr algn="just"/>
            <a:r>
              <a:rPr lang="pt-BR" sz="2200" dirty="0">
                <a:effectLst/>
                <a:latin typeface="Arial Narrow" panose="020B0606020202030204" pitchFamily="34" charset="0"/>
                <a:ea typeface="Calibri" panose="020F0502020204030204" pitchFamily="34" charset="0"/>
                <a:cs typeface="Times New Roman" panose="02020603050405020304" pitchFamily="18" charset="0"/>
              </a:rPr>
              <a:t>Nesse contexto, a aplicação científica da Gaiola de Faraday demonstra que o conhecimento físico pode contribuir para</a:t>
            </a:r>
            <a:endParaRPr lang="pt-BR" sz="2200" dirty="0">
              <a:effectLst/>
              <a:latin typeface="Arial Narrow" panose="020B0606020202030204" pitchFamily="34" charset="0"/>
              <a:ea typeface="Calibri" panose="020F0502020204030204" pitchFamily="34" charset="0"/>
            </a:endParaRPr>
          </a:p>
          <a:p>
            <a:pPr algn="just"/>
            <a:r>
              <a:rPr lang="pt-BR" sz="22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200" dirty="0">
              <a:effectLst/>
              <a:latin typeface="Arial Narrow" panose="020B0606020202030204" pitchFamily="34" charset="0"/>
              <a:ea typeface="Calibri" panose="020F0502020204030204" pitchFamily="34" charset="0"/>
            </a:endParaRPr>
          </a:p>
          <a:p>
            <a:pPr algn="just"/>
            <a:r>
              <a:rPr lang="pt-BR" sz="2200" dirty="0">
                <a:effectLst/>
                <a:latin typeface="Arial Narrow" panose="020B0606020202030204" pitchFamily="34" charset="0"/>
                <a:ea typeface="Calibri" panose="020F0502020204030204" pitchFamily="34" charset="0"/>
                <a:cs typeface="Times New Roman" panose="02020603050405020304" pitchFamily="18" charset="0"/>
              </a:rPr>
              <a:t>(A</a:t>
            </a:r>
            <a:r>
              <a:rPr lang="pt-BR" sz="22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controlar a propagação de interferências elétricas em equipamentos eletrônicos sensíveis.</a:t>
            </a:r>
            <a:endParaRPr lang="pt-BR" sz="2200" dirty="0">
              <a:effectLst/>
              <a:latin typeface="Arial Narrow" panose="020B0606020202030204" pitchFamily="34" charset="0"/>
              <a:ea typeface="Calibri" panose="020F0502020204030204" pitchFamily="34" charset="0"/>
            </a:endParaRPr>
          </a:p>
          <a:p>
            <a:pPr algn="just"/>
            <a:r>
              <a:rPr lang="pt-BR" sz="22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(B) impedir completamente a existência de campos magnéticos naturais na Terra.</a:t>
            </a:r>
            <a:endParaRPr lang="pt-BR" sz="2200" dirty="0">
              <a:effectLst/>
              <a:latin typeface="Arial Narrow" panose="020B0606020202030204" pitchFamily="34" charset="0"/>
              <a:ea typeface="Calibri" panose="020F0502020204030204" pitchFamily="34" charset="0"/>
            </a:endParaRPr>
          </a:p>
          <a:p>
            <a:pPr algn="just"/>
            <a:r>
              <a:rPr lang="pt-BR" sz="22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 aumentar indefinidamente a produção </a:t>
            </a:r>
            <a:r>
              <a:rPr lang="pt-BR" sz="2200" dirty="0">
                <a:effectLst/>
                <a:latin typeface="Arial Narrow" panose="020B0606020202030204" pitchFamily="34" charset="0"/>
                <a:ea typeface="Calibri" panose="020F0502020204030204" pitchFamily="34" charset="0"/>
                <a:cs typeface="Times New Roman" panose="02020603050405020304" pitchFamily="18" charset="0"/>
              </a:rPr>
              <a:t>de corrente elétrica em circuitos fechados.</a:t>
            </a:r>
            <a:endParaRPr lang="pt-BR" sz="2200" dirty="0">
              <a:effectLst/>
              <a:latin typeface="Arial Narrow" panose="020B0606020202030204" pitchFamily="34" charset="0"/>
              <a:ea typeface="Calibri" panose="020F0502020204030204" pitchFamily="34" charset="0"/>
            </a:endParaRPr>
          </a:p>
          <a:p>
            <a:pPr algn="just"/>
            <a:r>
              <a:rPr lang="pt-BR" sz="2200" dirty="0">
                <a:effectLst/>
                <a:latin typeface="Arial Narrow" panose="020B0606020202030204" pitchFamily="34" charset="0"/>
                <a:ea typeface="Calibri" panose="020F0502020204030204" pitchFamily="34" charset="0"/>
                <a:cs typeface="Times New Roman" panose="02020603050405020304" pitchFamily="18" charset="0"/>
              </a:rPr>
              <a:t>(D) substituir integralmente os transformadores utilizados nas redes elétricas.</a:t>
            </a:r>
            <a:endParaRPr lang="pt-BR" sz="2200" dirty="0">
              <a:effectLst/>
              <a:latin typeface="Arial Narrow" panose="020B0606020202030204" pitchFamily="34" charset="0"/>
              <a:ea typeface="Calibri" panose="020F0502020204030204" pitchFamily="34" charset="0"/>
            </a:endParaRPr>
          </a:p>
          <a:p>
            <a:pPr algn="just"/>
            <a:r>
              <a:rPr lang="pt-BR" sz="2200" dirty="0">
                <a:effectLst/>
                <a:latin typeface="Arial Narrow" panose="020B0606020202030204" pitchFamily="34" charset="0"/>
                <a:ea typeface="Calibri" panose="020F0502020204030204" pitchFamily="34" charset="0"/>
                <a:cs typeface="Times New Roman" panose="02020603050405020304" pitchFamily="18" charset="0"/>
              </a:rPr>
              <a:t>(E) eliminar a necessidade de condutores elétricos nos sistemas tecnológicos.</a:t>
            </a:r>
            <a:endParaRPr lang="pt-BR" sz="2200" dirty="0">
              <a:effectLst/>
              <a:latin typeface="Arial Narrow" panose="020B0606020202030204" pitchFamily="34" charset="0"/>
              <a:ea typeface="Calibri" panose="020F0502020204030204" pitchFamily="34" charset="0"/>
            </a:endParaRPr>
          </a:p>
        </p:txBody>
      </p:sp>
      <p:pic>
        <p:nvPicPr>
          <p:cNvPr id="4" name="Imagem 3">
            <a:extLst>
              <a:ext uri="{FF2B5EF4-FFF2-40B4-BE49-F238E27FC236}">
                <a16:creationId xmlns:a16="http://schemas.microsoft.com/office/drawing/2014/main" id="{6AB96FBE-8A15-BF4C-0535-90D708D01516}"/>
              </a:ext>
            </a:extLst>
          </p:cNvPr>
          <p:cNvPicPr>
            <a:picLocks noChangeAspect="1"/>
          </p:cNvPicPr>
          <p:nvPr/>
        </p:nvPicPr>
        <p:blipFill>
          <a:blip r:embed="rId2"/>
          <a:stretch>
            <a:fillRect/>
          </a:stretch>
        </p:blipFill>
        <p:spPr>
          <a:xfrm>
            <a:off x="6202172" y="765875"/>
            <a:ext cx="5765711" cy="5853071"/>
          </a:xfrm>
          <a:prstGeom prst="rect">
            <a:avLst/>
          </a:prstGeom>
        </p:spPr>
      </p:pic>
    </p:spTree>
    <p:extLst>
      <p:ext uri="{BB962C8B-B14F-4D97-AF65-F5344CB8AC3E}">
        <p14:creationId xmlns:p14="http://schemas.microsoft.com/office/powerpoint/2010/main" val="3920811853"/>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666ED6-6BEE-CFAD-A191-DF5F243024BD}"/>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7361CA2E-E86D-88DE-2C1E-D46A2BB1D8CF}"/>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24858" b="42260"/>
          <a:stretch>
            <a:fillRect/>
          </a:stretch>
        </p:blipFill>
        <p:spPr bwMode="auto">
          <a:xfrm>
            <a:off x="136691" y="632478"/>
            <a:ext cx="5853567" cy="2998228"/>
          </a:xfrm>
          <a:prstGeom prst="rect">
            <a:avLst/>
          </a:prstGeom>
          <a:ln>
            <a:noFill/>
          </a:ln>
          <a:extLst>
            <a:ext uri="{53640926-AAD7-44D8-BBD7-CCE9431645EC}">
              <a14:shadowObscured xmlns:a14="http://schemas.microsoft.com/office/drawing/2010/main"/>
            </a:ext>
          </a:extLst>
        </p:spPr>
      </p:pic>
      <p:sp>
        <p:nvSpPr>
          <p:cNvPr id="4" name="CaixaDeTexto 3">
            <a:extLst>
              <a:ext uri="{FF2B5EF4-FFF2-40B4-BE49-F238E27FC236}">
                <a16:creationId xmlns:a16="http://schemas.microsoft.com/office/drawing/2014/main" id="{20EB49D7-0793-0848-8639-A0219403F1E1}"/>
              </a:ext>
            </a:extLst>
          </p:cNvPr>
          <p:cNvSpPr txBox="1"/>
          <p:nvPr/>
        </p:nvSpPr>
        <p:spPr>
          <a:xfrm>
            <a:off x="136691" y="3630706"/>
            <a:ext cx="5853567" cy="2462213"/>
          </a:xfrm>
          <a:prstGeom prst="rect">
            <a:avLst/>
          </a:prstGeom>
          <a:noFill/>
        </p:spPr>
        <p:txBody>
          <a:bodyPr wrap="square">
            <a:spAutoFit/>
          </a:bodyPr>
          <a:lstStyle/>
          <a:p>
            <a:pPr algn="just"/>
            <a:r>
              <a:rPr lang="pt-BR" sz="2200" b="1" dirty="0">
                <a:effectLst/>
                <a:latin typeface="Arial Narrow" panose="020B0606020202030204" pitchFamily="34" charset="0"/>
                <a:ea typeface="Calibri" panose="020F0502020204030204" pitchFamily="34" charset="0"/>
                <a:cs typeface="Times New Roman" panose="02020603050405020304" pitchFamily="18" charset="0"/>
              </a:rPr>
              <a:t>50</a:t>
            </a:r>
            <a:r>
              <a:rPr lang="pt-BR" sz="2200" dirty="0">
                <a:effectLst/>
                <a:latin typeface="Arial Narrow" panose="020B0606020202030204" pitchFamily="34" charset="0"/>
                <a:ea typeface="Calibri" panose="020F0502020204030204" pitchFamily="34" charset="0"/>
                <a:cs typeface="Times New Roman" panose="02020603050405020304" pitchFamily="18" charset="0"/>
              </a:rPr>
              <a:t>. Um estudante construiu uma pequena bobina cilíndrica ligada a uma bateria, formando um eletroímã. Ele o aproximou de clipes metálicos e observou que alguns foram atraídos com maior intensidade que outros. Para investigar o que influenciou a força do eletroímã ele realizou alguns testes apresentados na tabela abaixo, mantendo núcleo do ferro.</a:t>
            </a:r>
            <a:endParaRPr lang="pt-BR" sz="2200" dirty="0">
              <a:effectLst/>
              <a:latin typeface="Calibri" panose="020F0502020204030204" pitchFamily="34" charset="0"/>
              <a:ea typeface="Calibri" panose="020F0502020204030204" pitchFamily="34" charset="0"/>
            </a:endParaRPr>
          </a:p>
        </p:txBody>
      </p:sp>
      <p:pic>
        <p:nvPicPr>
          <p:cNvPr id="8" name="Imagem 7">
            <a:extLst>
              <a:ext uri="{FF2B5EF4-FFF2-40B4-BE49-F238E27FC236}">
                <a16:creationId xmlns:a16="http://schemas.microsoft.com/office/drawing/2014/main" id="{8A1C8C11-2DF2-7545-C138-9D52A09E4779}"/>
              </a:ext>
            </a:extLst>
          </p:cNvPr>
          <p:cNvPicPr>
            <a:picLocks noChangeAspect="1"/>
          </p:cNvPicPr>
          <p:nvPr/>
        </p:nvPicPr>
        <p:blipFill>
          <a:blip r:embed="rId3"/>
          <a:stretch>
            <a:fillRect/>
          </a:stretch>
        </p:blipFill>
        <p:spPr>
          <a:xfrm>
            <a:off x="6883781" y="618236"/>
            <a:ext cx="3343837" cy="1432286"/>
          </a:xfrm>
          <a:prstGeom prst="rect">
            <a:avLst/>
          </a:prstGeom>
        </p:spPr>
      </p:pic>
      <p:pic>
        <p:nvPicPr>
          <p:cNvPr id="9" name="Imagem 8">
            <a:extLst>
              <a:ext uri="{FF2B5EF4-FFF2-40B4-BE49-F238E27FC236}">
                <a16:creationId xmlns:a16="http://schemas.microsoft.com/office/drawing/2014/main" id="{DC34A4D4-A651-E5A1-029E-1AA2C9DE4C55}"/>
              </a:ext>
            </a:extLst>
          </p:cNvPr>
          <p:cNvPicPr>
            <a:picLocks noChangeAspect="1"/>
          </p:cNvPicPr>
          <p:nvPr/>
        </p:nvPicPr>
        <p:blipFill>
          <a:blip r:embed="rId4"/>
          <a:stretch>
            <a:fillRect/>
          </a:stretch>
        </p:blipFill>
        <p:spPr>
          <a:xfrm>
            <a:off x="10698041" y="618236"/>
            <a:ext cx="1045723" cy="1441604"/>
          </a:xfrm>
          <a:prstGeom prst="rect">
            <a:avLst/>
          </a:prstGeom>
        </p:spPr>
      </p:pic>
      <p:sp>
        <p:nvSpPr>
          <p:cNvPr id="12" name="CaixaDeTexto 11">
            <a:extLst>
              <a:ext uri="{FF2B5EF4-FFF2-40B4-BE49-F238E27FC236}">
                <a16:creationId xmlns:a16="http://schemas.microsoft.com/office/drawing/2014/main" id="{CEBF8BD7-27E1-CCB5-423A-1FBFF804035C}"/>
              </a:ext>
            </a:extLst>
          </p:cNvPr>
          <p:cNvSpPr txBox="1"/>
          <p:nvPr/>
        </p:nvSpPr>
        <p:spPr>
          <a:xfrm>
            <a:off x="6201742" y="1966468"/>
            <a:ext cx="5853567" cy="4891532"/>
          </a:xfrm>
          <a:prstGeom prst="rect">
            <a:avLst/>
          </a:prstGeom>
          <a:noFill/>
        </p:spPr>
        <p:txBody>
          <a:bodyPr wrap="square">
            <a:spAutoFit/>
          </a:bodyPr>
          <a:lstStyle/>
          <a:p>
            <a:pPr algn="just"/>
            <a:r>
              <a:rPr lang="pt-BR" sz="2200" dirty="0">
                <a:effectLst/>
                <a:latin typeface="Arial Narrow" panose="020B0606020202030204" pitchFamily="34" charset="0"/>
                <a:ea typeface="Calibri" panose="020F0502020204030204" pitchFamily="34" charset="0"/>
                <a:cs typeface="Times New Roman" panose="02020603050405020304" pitchFamily="18" charset="0"/>
              </a:rPr>
              <a:t>Com base nos resultados, qual conclusão o estudante pode tirar sobre o eletroímã?</a:t>
            </a:r>
            <a:endParaRPr lang="pt-BR" sz="2200" dirty="0">
              <a:effectLst/>
              <a:latin typeface="Arial Narrow" panose="020B0606020202030204" pitchFamily="34" charset="0"/>
              <a:ea typeface="Calibri" panose="020F0502020204030204" pitchFamily="34" charset="0"/>
            </a:endParaRPr>
          </a:p>
          <a:p>
            <a:pPr fontAlgn="auto">
              <a:lnSpc>
                <a:spcPct val="107000"/>
              </a:lnSpc>
            </a:pPr>
            <a:r>
              <a:rPr lang="pt-BR" sz="10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1000" dirty="0">
              <a:effectLst/>
              <a:latin typeface="Arial Narrow" panose="020B0606020202030204" pitchFamily="34" charset="0"/>
              <a:ea typeface="Calibri" panose="020F0502020204030204" pitchFamily="34" charset="0"/>
            </a:endParaRPr>
          </a:p>
          <a:p>
            <a:pPr algn="just" fontAlgn="auto">
              <a:lnSpc>
                <a:spcPct val="107000"/>
              </a:lnSpc>
            </a:pPr>
            <a:r>
              <a:rPr lang="pt-BR" sz="22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A força do eletroímã independe da intensidade da corrente elétrica.</a:t>
            </a:r>
            <a:endParaRPr lang="pt-BR" sz="2200" dirty="0">
              <a:effectLst/>
              <a:latin typeface="Arial Narrow" panose="020B0606020202030204" pitchFamily="34" charset="0"/>
              <a:ea typeface="Calibri" panose="020F0502020204030204" pitchFamily="34" charset="0"/>
            </a:endParaRPr>
          </a:p>
          <a:p>
            <a:pPr algn="just" fontAlgn="auto">
              <a:lnSpc>
                <a:spcPct val="107000"/>
              </a:lnSpc>
            </a:pPr>
            <a:r>
              <a:rPr lang="pt-BR" sz="22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(B) A força do eletroímã depende apenas do número de espiras da bobina.</a:t>
            </a:r>
            <a:endParaRPr lang="pt-BR" sz="2200" dirty="0">
              <a:effectLst/>
              <a:latin typeface="Arial Narrow" panose="020B0606020202030204" pitchFamily="34" charset="0"/>
              <a:ea typeface="Calibri" panose="020F0502020204030204" pitchFamily="34" charset="0"/>
            </a:endParaRPr>
          </a:p>
          <a:p>
            <a:pPr algn="just" fontAlgn="auto">
              <a:lnSpc>
                <a:spcPct val="107000"/>
              </a:lnSpc>
            </a:pPr>
            <a:r>
              <a:rPr lang="pt-BR" sz="22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 A força do eletroímã depende apenas da intensidade da corrente elétrica.</a:t>
            </a:r>
            <a:endParaRPr lang="pt-BR" sz="2200" dirty="0">
              <a:effectLst/>
              <a:latin typeface="Arial Narrow" panose="020B0606020202030204" pitchFamily="34" charset="0"/>
              <a:ea typeface="Calibri" panose="020F0502020204030204" pitchFamily="34" charset="0"/>
            </a:endParaRPr>
          </a:p>
          <a:p>
            <a:pPr algn="just" fontAlgn="auto">
              <a:lnSpc>
                <a:spcPct val="107000"/>
              </a:lnSpc>
            </a:pPr>
            <a:r>
              <a:rPr lang="pt-BR" sz="2200" dirty="0">
                <a:effectLst/>
                <a:latin typeface="Arial Narrow" panose="020B0606020202030204" pitchFamily="34" charset="0"/>
                <a:ea typeface="Calibri" panose="020F0502020204030204" pitchFamily="34" charset="0"/>
                <a:cs typeface="Times New Roman" panose="02020603050405020304" pitchFamily="18" charset="0"/>
              </a:rPr>
              <a:t>(D) A força do eletroímã independe do número de espiras e da intensidade da corrente elétrica.</a:t>
            </a:r>
            <a:endParaRPr lang="pt-BR" sz="2200" dirty="0">
              <a:effectLst/>
              <a:latin typeface="Arial Narrow" panose="020B0606020202030204" pitchFamily="34" charset="0"/>
              <a:ea typeface="Calibri" panose="020F0502020204030204" pitchFamily="34" charset="0"/>
            </a:endParaRPr>
          </a:p>
          <a:p>
            <a:pPr algn="just" fontAlgn="auto">
              <a:lnSpc>
                <a:spcPct val="107000"/>
              </a:lnSpc>
            </a:pPr>
            <a:r>
              <a:rPr lang="pt-BR" sz="2200" dirty="0">
                <a:effectLst/>
                <a:latin typeface="Arial Narrow" panose="020B0606020202030204" pitchFamily="34" charset="0"/>
                <a:ea typeface="Calibri" panose="020F0502020204030204" pitchFamily="34" charset="0"/>
                <a:cs typeface="Times New Roman" panose="02020603050405020304" pitchFamily="18" charset="0"/>
              </a:rPr>
              <a:t>(E) A força do eletroímã aumenta quando se aumenta o número de espiras e/ou a intensidade da corrente elétrica.</a:t>
            </a:r>
            <a:endParaRPr lang="pt-BR" sz="2200" dirty="0">
              <a:effectLst/>
              <a:latin typeface="Arial Narrow" panose="020B0606020202030204" pitchFamily="34" charset="0"/>
              <a:ea typeface="Calibri" panose="020F0502020204030204" pitchFamily="34" charset="0"/>
            </a:endParaRPr>
          </a:p>
        </p:txBody>
      </p:sp>
    </p:spTree>
    <p:extLst>
      <p:ext uri="{BB962C8B-B14F-4D97-AF65-F5344CB8AC3E}">
        <p14:creationId xmlns:p14="http://schemas.microsoft.com/office/powerpoint/2010/main" val="4004851645"/>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4550E7-53DE-FBF2-8422-C43666B3AD36}"/>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EB744265-9A3C-EEB7-47E1-3238183A9A6D}"/>
              </a:ext>
            </a:extLst>
          </p:cNvPr>
          <p:cNvSpPr txBox="1"/>
          <p:nvPr/>
        </p:nvSpPr>
        <p:spPr>
          <a:xfrm>
            <a:off x="233082" y="967804"/>
            <a:ext cx="5701553" cy="5509200"/>
          </a:xfrm>
          <a:prstGeom prst="rect">
            <a:avLst/>
          </a:prstGeom>
          <a:noFill/>
        </p:spPr>
        <p:txBody>
          <a:bodyPr wrap="square">
            <a:spAutoFit/>
          </a:bodyPr>
          <a:lstStyle/>
          <a:p>
            <a:pPr algn="ctr"/>
            <a:r>
              <a:rPr lang="pt-BR" sz="2200" b="1" dirty="0">
                <a:effectLst/>
                <a:latin typeface="Arial Narrow" panose="020B0606020202030204" pitchFamily="34" charset="0"/>
                <a:ea typeface="Calibri" panose="020F0502020204030204" pitchFamily="34" charset="0"/>
                <a:cs typeface="Times New Roman" panose="02020603050405020304" pitchFamily="18" charset="0"/>
              </a:rPr>
              <a:t>Força Eletromotriz, Indução Eletromagnética e Sustentabilidade</a:t>
            </a:r>
            <a:endParaRPr lang="pt-BR" sz="2200" dirty="0">
              <a:effectLst/>
              <a:latin typeface="Arial Narrow" panose="020B0606020202030204" pitchFamily="34" charset="0"/>
              <a:ea typeface="Calibri" panose="020F0502020204030204" pitchFamily="34" charset="0"/>
            </a:endParaRPr>
          </a:p>
          <a:p>
            <a:pPr algn="ctr"/>
            <a:r>
              <a:rPr lang="pt-BR" sz="2200" b="1"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200" dirty="0">
              <a:effectLst/>
              <a:latin typeface="Arial Narrow" panose="020B0606020202030204" pitchFamily="34" charset="0"/>
              <a:ea typeface="Calibri" panose="020F0502020204030204" pitchFamily="34" charset="0"/>
            </a:endParaRPr>
          </a:p>
          <a:p>
            <a:pPr indent="457200" algn="just"/>
            <a:r>
              <a:rPr lang="pt-BR" sz="2200" dirty="0">
                <a:effectLst/>
                <a:latin typeface="Arial Narrow" panose="020B0606020202030204" pitchFamily="34" charset="0"/>
                <a:ea typeface="Calibri" panose="020F0502020204030204" pitchFamily="34" charset="0"/>
                <a:cs typeface="Times New Roman" panose="02020603050405020304" pitchFamily="18" charset="0"/>
              </a:rPr>
              <a:t>O funcionamento dos geradores elétricos está diretamente relacionado ao conceito de força eletromotriz (FEM), grandeza física responsável pela produção de corrente elétrica em um circuito. A força eletromotriz pode ser compreendida como a capacidade de um gerador transformar diferentes formas de energia — como mecânica, química, solar ou eólica — em energia elétrica utilizável. </a:t>
            </a:r>
          </a:p>
          <a:p>
            <a:pPr indent="457200" algn="just"/>
            <a:r>
              <a:rPr lang="pt-BR" sz="2200" dirty="0">
                <a:effectLst/>
                <a:latin typeface="Arial Narrow" panose="020B0606020202030204" pitchFamily="34" charset="0"/>
                <a:ea typeface="Calibri" panose="020F0502020204030204" pitchFamily="34" charset="0"/>
                <a:cs typeface="Times New Roman" panose="02020603050405020304" pitchFamily="18" charset="0"/>
              </a:rPr>
              <a:t>Em muitos sistemas de geração, esse processo ocorre por meio da indução eletromagnética, fenômeno descrito pela Lei de Faraday, segundo a qual a variação do fluxo magnético em uma espira condutora induz corrente elétrica.</a:t>
            </a:r>
            <a:endParaRPr lang="pt-BR" sz="2200" dirty="0">
              <a:effectLst/>
              <a:latin typeface="Arial Narrow" panose="020B0606020202030204" pitchFamily="34" charset="0"/>
              <a:ea typeface="Calibri" panose="020F0502020204030204" pitchFamily="34" charset="0"/>
            </a:endParaRPr>
          </a:p>
        </p:txBody>
      </p:sp>
      <p:sp>
        <p:nvSpPr>
          <p:cNvPr id="5" name="CaixaDeTexto 4">
            <a:extLst>
              <a:ext uri="{FF2B5EF4-FFF2-40B4-BE49-F238E27FC236}">
                <a16:creationId xmlns:a16="http://schemas.microsoft.com/office/drawing/2014/main" id="{08179935-99A5-1417-F5C1-4EE8BA29616F}"/>
              </a:ext>
            </a:extLst>
          </p:cNvPr>
          <p:cNvSpPr txBox="1"/>
          <p:nvPr/>
        </p:nvSpPr>
        <p:spPr>
          <a:xfrm>
            <a:off x="6257367" y="795662"/>
            <a:ext cx="5701551" cy="3816429"/>
          </a:xfrm>
          <a:prstGeom prst="rect">
            <a:avLst/>
          </a:prstGeom>
          <a:noFill/>
        </p:spPr>
        <p:txBody>
          <a:bodyPr wrap="square">
            <a:spAutoFit/>
          </a:bodyPr>
          <a:lstStyle/>
          <a:p>
            <a:pPr indent="457200" algn="just"/>
            <a:r>
              <a:rPr lang="pt-BR" sz="2200" dirty="0">
                <a:effectLst/>
                <a:latin typeface="Arial Narrow" panose="020B0606020202030204" pitchFamily="34" charset="0"/>
                <a:ea typeface="Calibri" panose="020F0502020204030204" pitchFamily="34" charset="0"/>
                <a:cs typeface="Times New Roman" panose="02020603050405020304" pitchFamily="18" charset="0"/>
              </a:rPr>
              <a:t>A análise dos processos de produção e condução de energia possibilita compreender como a eletricidade é gerada, transportada e distribuída até os centros urbanos e industriais. </a:t>
            </a:r>
          </a:p>
          <a:p>
            <a:pPr indent="457200" algn="just"/>
            <a:r>
              <a:rPr lang="pt-BR" sz="2200" dirty="0">
                <a:effectLst/>
                <a:latin typeface="Arial Narrow" panose="020B0606020202030204" pitchFamily="34" charset="0"/>
                <a:ea typeface="Calibri" panose="020F0502020204030204" pitchFamily="34" charset="0"/>
                <a:cs typeface="Times New Roman" panose="02020603050405020304" pitchFamily="18" charset="0"/>
              </a:rPr>
              <a:t>Em usinas hidrelétricas e eólicas, por exemplo, o movimento das turbinas promove a rotação de bobinas em campos magnéticos, produzindo força eletromotriz e corrente elétrica. </a:t>
            </a:r>
          </a:p>
          <a:p>
            <a:pPr indent="457200" algn="just"/>
            <a:r>
              <a:rPr lang="pt-BR" sz="2200" dirty="0">
                <a:effectLst/>
                <a:latin typeface="Arial Narrow" panose="020B0606020202030204" pitchFamily="34" charset="0"/>
                <a:ea typeface="Calibri" panose="020F0502020204030204" pitchFamily="34" charset="0"/>
                <a:cs typeface="Times New Roman" panose="02020603050405020304" pitchFamily="18" charset="0"/>
              </a:rPr>
              <a:t>Já nos sistemas de transmissão, transformadores elevam ou reduzem a tensão elétrica para minimizar perdas energéticas durante o percurso.</a:t>
            </a:r>
            <a:endParaRPr lang="pt-BR" sz="2200" dirty="0">
              <a:effectLst/>
              <a:latin typeface="Calibri" panose="020F0502020204030204" pitchFamily="34" charset="0"/>
              <a:ea typeface="Calibri" panose="020F0502020204030204" pitchFamily="34" charset="0"/>
            </a:endParaRPr>
          </a:p>
        </p:txBody>
      </p:sp>
      <p:sp>
        <p:nvSpPr>
          <p:cNvPr id="6" name="Retângulo: Cantos Arredondados 5">
            <a:extLst>
              <a:ext uri="{FF2B5EF4-FFF2-40B4-BE49-F238E27FC236}">
                <a16:creationId xmlns:a16="http://schemas.microsoft.com/office/drawing/2014/main" id="{B7BC298F-194F-DDE0-259C-6A93D1E0754D}"/>
              </a:ext>
            </a:extLst>
          </p:cNvPr>
          <p:cNvSpPr/>
          <p:nvPr/>
        </p:nvSpPr>
        <p:spPr>
          <a:xfrm>
            <a:off x="6364940" y="4612091"/>
            <a:ext cx="5701553" cy="2057650"/>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pt-BR"/>
          </a:p>
        </p:txBody>
      </p:sp>
      <p:sp>
        <p:nvSpPr>
          <p:cNvPr id="7" name="Smiley 6">
            <a:extLst>
              <a:ext uri="{FF2B5EF4-FFF2-40B4-BE49-F238E27FC236}">
                <a16:creationId xmlns:a16="http://schemas.microsoft.com/office/drawing/2014/main" id="{C5B6B9CA-BA6A-A871-8277-B0C0EDA7AC43}"/>
              </a:ext>
            </a:extLst>
          </p:cNvPr>
          <p:cNvSpPr/>
          <p:nvPr/>
        </p:nvSpPr>
        <p:spPr>
          <a:xfrm>
            <a:off x="6457668" y="4683649"/>
            <a:ext cx="504825" cy="495300"/>
          </a:xfrm>
          <a:prstGeom prst="smileyFac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742306239"/>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CB0D7F-74D8-0C46-1363-46DD3C0220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944F1F11-FA3E-B98B-7096-A2AAA3F34B71}"/>
              </a:ext>
            </a:extLst>
          </p:cNvPr>
          <p:cNvSpPr txBox="1"/>
          <p:nvPr/>
        </p:nvSpPr>
        <p:spPr>
          <a:xfrm>
            <a:off x="125505" y="630414"/>
            <a:ext cx="5809130" cy="4031873"/>
          </a:xfrm>
          <a:prstGeom prst="rect">
            <a:avLst/>
          </a:prstGeom>
          <a:noFill/>
        </p:spPr>
        <p:txBody>
          <a:bodyPr wrap="square">
            <a:spAutoFit/>
          </a:bodyPr>
          <a:lstStyle/>
          <a:p>
            <a:pPr indent="457200" algn="just"/>
            <a:r>
              <a:rPr lang="pt-BR" sz="2200" dirty="0">
                <a:effectLst/>
                <a:latin typeface="Arial Narrow" panose="020B0606020202030204" pitchFamily="34" charset="0"/>
                <a:ea typeface="Calibri" panose="020F0502020204030204" pitchFamily="34" charset="0"/>
                <a:cs typeface="Times New Roman" panose="02020603050405020304" pitchFamily="18" charset="0"/>
              </a:rPr>
              <a:t>Além da compreensão teórica, o estudo da força eletromotriz permite a elaboração de modelos experimentais de geradores simples, utilizando materiais de baixo custo e fontes renováveis de energia. Pequenos protótipos movidos a vento, água ou movimento mecânico demonstram como princípios científicos podem ser aplicados ao desenvolvimento de tecnologias sustentáveis, incentivando soluções energéticas mais eficientes e ambientalmente responsáveis.</a:t>
            </a:r>
            <a:endParaRPr lang="pt-BR" sz="2200" dirty="0">
              <a:effectLst/>
              <a:latin typeface="Arial Narrow" panose="020B0606020202030204" pitchFamily="34" charset="0"/>
              <a:ea typeface="Calibri" panose="020F0502020204030204" pitchFamily="34" charset="0"/>
            </a:endParaRPr>
          </a:p>
          <a:p>
            <a:pPr algn="r"/>
            <a:endParaRPr lang="pt-BR" sz="1200" dirty="0">
              <a:effectLst/>
              <a:latin typeface="Arial Narrow" panose="020B0606020202030204" pitchFamily="34" charset="0"/>
              <a:ea typeface="Calibri" panose="020F0502020204030204" pitchFamily="34" charset="0"/>
              <a:cs typeface="Times New Roman" panose="02020603050405020304" pitchFamily="18" charset="0"/>
            </a:endParaRPr>
          </a:p>
          <a:p>
            <a:pPr algn="r"/>
            <a:r>
              <a:rPr lang="pt-BR" sz="1200" dirty="0">
                <a:effectLst/>
                <a:latin typeface="Arial Narrow" panose="020B0606020202030204" pitchFamily="34" charset="0"/>
                <a:ea typeface="Calibri" panose="020F0502020204030204" pitchFamily="34" charset="0"/>
                <a:cs typeface="Times New Roman" panose="02020603050405020304" pitchFamily="18" charset="0"/>
              </a:rPr>
              <a:t>Disponível em: </a:t>
            </a:r>
            <a:r>
              <a:rPr lang="pt-BR" sz="1200" u="sng" dirty="0">
                <a:effectLst/>
                <a:latin typeface="Arial Narrow" panose="020B0606020202030204" pitchFamily="34" charset="0"/>
                <a:ea typeface="Calibri" panose="020F050202020403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rPr>
              <a:t>https://brasilescola.uol.com.br/fisica/geradores-eletricos-forca-eletromotriz/</a:t>
            </a:r>
            <a:r>
              <a:rPr lang="pt-BR" sz="1200" dirty="0">
                <a:effectLst/>
                <a:latin typeface="Arial Narrow" panose="020B0606020202030204" pitchFamily="34" charset="0"/>
                <a:ea typeface="Calibri" panose="020F0502020204030204" pitchFamily="34" charset="0"/>
                <a:cs typeface="Times New Roman" panose="02020603050405020304" pitchFamily="18" charset="0"/>
              </a:rPr>
              <a:t> </a:t>
            </a:r>
          </a:p>
          <a:p>
            <a:pPr algn="r"/>
            <a:r>
              <a:rPr lang="pt-BR" sz="1200" dirty="0">
                <a:effectLst/>
                <a:latin typeface="Arial Narrow" panose="020B0606020202030204" pitchFamily="34" charset="0"/>
                <a:ea typeface="Calibri" panose="020F0502020204030204" pitchFamily="34" charset="0"/>
                <a:cs typeface="Times New Roman" panose="02020603050405020304" pitchFamily="18" charset="0"/>
              </a:rPr>
              <a:t>Acesso em: 26 maio 2026. (Adaptado)</a:t>
            </a:r>
            <a:endParaRPr lang="pt-BR" sz="1200" dirty="0">
              <a:effectLst/>
              <a:latin typeface="Arial Narrow" panose="020B0606020202030204" pitchFamily="34" charset="0"/>
              <a:ea typeface="Calibri" panose="020F0502020204030204" pitchFamily="34" charset="0"/>
            </a:endParaRPr>
          </a:p>
        </p:txBody>
      </p:sp>
      <p:pic>
        <p:nvPicPr>
          <p:cNvPr id="7" name="Imagem 6">
            <a:extLst>
              <a:ext uri="{FF2B5EF4-FFF2-40B4-BE49-F238E27FC236}">
                <a16:creationId xmlns:a16="http://schemas.microsoft.com/office/drawing/2014/main" id="{3437AD00-CD10-514C-3898-D596D0E62691}"/>
              </a:ext>
            </a:extLst>
          </p:cNvPr>
          <p:cNvPicPr>
            <a:picLocks noChangeAspect="1"/>
          </p:cNvPicPr>
          <p:nvPr/>
        </p:nvPicPr>
        <p:blipFill>
          <a:blip r:embed="rId3"/>
          <a:stretch>
            <a:fillRect/>
          </a:stretch>
        </p:blipFill>
        <p:spPr>
          <a:xfrm>
            <a:off x="6202172" y="765875"/>
            <a:ext cx="5765711" cy="5853071"/>
          </a:xfrm>
          <a:prstGeom prst="rect">
            <a:avLst/>
          </a:prstGeom>
        </p:spPr>
      </p:pic>
    </p:spTree>
    <p:extLst>
      <p:ext uri="{BB962C8B-B14F-4D97-AF65-F5344CB8AC3E}">
        <p14:creationId xmlns:p14="http://schemas.microsoft.com/office/powerpoint/2010/main" val="3445490064"/>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CB0D7F-74D8-0C46-1363-46DD3C02208F}"/>
            </a:ext>
          </a:extLst>
        </p:cNvPr>
        <p:cNvGrpSpPr/>
        <p:nvPr/>
      </p:nvGrpSpPr>
      <p:grpSpPr>
        <a:xfrm>
          <a:off x="0" y="0"/>
          <a:ext cx="0" cy="0"/>
          <a:chOff x="0" y="0"/>
          <a:chExt cx="0" cy="0"/>
        </a:xfrm>
      </p:grpSpPr>
      <p:pic>
        <p:nvPicPr>
          <p:cNvPr id="4" name="Imagem 3" descr="Interface gráfica do usuário, Texto&#10;&#10;O conteúdo gerado por IA pode estar incorreto.">
            <a:extLst>
              <a:ext uri="{FF2B5EF4-FFF2-40B4-BE49-F238E27FC236}">
                <a16:creationId xmlns:a16="http://schemas.microsoft.com/office/drawing/2014/main" id="{4902E148-8E7C-80E4-63D4-211466DBC36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453001" y="645029"/>
            <a:ext cx="3333432" cy="630237"/>
          </a:xfrm>
          <a:prstGeom prst="rect">
            <a:avLst/>
          </a:prstGeom>
          <a:noFill/>
          <a:ln>
            <a:noFill/>
          </a:ln>
        </p:spPr>
      </p:pic>
      <p:sp>
        <p:nvSpPr>
          <p:cNvPr id="6" name="CaixaDeTexto 5">
            <a:extLst>
              <a:ext uri="{FF2B5EF4-FFF2-40B4-BE49-F238E27FC236}">
                <a16:creationId xmlns:a16="http://schemas.microsoft.com/office/drawing/2014/main" id="{F20A1810-7F06-96D1-DE5E-21E6BA75D219}"/>
              </a:ext>
            </a:extLst>
          </p:cNvPr>
          <p:cNvSpPr txBox="1"/>
          <p:nvPr/>
        </p:nvSpPr>
        <p:spPr>
          <a:xfrm>
            <a:off x="215152" y="1395896"/>
            <a:ext cx="5809130" cy="2800767"/>
          </a:xfrm>
          <a:prstGeom prst="rect">
            <a:avLst/>
          </a:prstGeom>
          <a:noFill/>
        </p:spPr>
        <p:txBody>
          <a:bodyPr wrap="square">
            <a:spAutoFit/>
          </a:bodyPr>
          <a:lstStyle/>
          <a:p>
            <a:pPr algn="just"/>
            <a:r>
              <a:rPr lang="pt-BR" sz="2200" b="1" dirty="0">
                <a:effectLst/>
                <a:latin typeface="Arial Narrow" panose="020B0606020202030204" pitchFamily="34" charset="0"/>
                <a:ea typeface="Calibri" panose="020F0502020204030204" pitchFamily="34" charset="0"/>
                <a:cs typeface="Times New Roman" panose="02020603050405020304" pitchFamily="18" charset="0"/>
              </a:rPr>
              <a:t>51.</a:t>
            </a:r>
            <a:r>
              <a:rPr lang="pt-BR" sz="2200" dirty="0">
                <a:effectLst/>
                <a:latin typeface="Arial Narrow" panose="020B0606020202030204" pitchFamily="34" charset="0"/>
                <a:ea typeface="Calibri" panose="020F0502020204030204" pitchFamily="34" charset="0"/>
                <a:cs typeface="Times New Roman" panose="02020603050405020304" pitchFamily="18" charset="0"/>
              </a:rPr>
              <a:t> Ao analisar o funcionamento de um gerador experimental construído com ímãs, bobinas e uma pequena hélice movida pelo vento, estudantes concluíram que a geração de corrente elétrica estava associada à variação do fluxo magnético no sistema.</a:t>
            </a:r>
            <a:endParaRPr lang="pt-BR" sz="2200" dirty="0">
              <a:effectLst/>
              <a:latin typeface="Calibri" panose="020F0502020204030204" pitchFamily="34" charset="0"/>
              <a:ea typeface="Calibri" panose="020F0502020204030204" pitchFamily="34" charset="0"/>
            </a:endParaRPr>
          </a:p>
          <a:p>
            <a:pPr algn="just"/>
            <a:r>
              <a:rPr lang="pt-BR" sz="2200" dirty="0">
                <a:effectLst/>
                <a:latin typeface="Arial Narrow" panose="020B0606020202030204" pitchFamily="34" charset="0"/>
                <a:ea typeface="Calibri" panose="020F0502020204030204" pitchFamily="34" charset="0"/>
                <a:cs typeface="Times New Roman" panose="02020603050405020304" pitchFamily="18" charset="0"/>
              </a:rPr>
              <a:t>Com base no texto e nos princípios da indução eletromagnética, é correto afirmar que a força eletromotriz é produzida porque </a:t>
            </a:r>
            <a:endParaRPr lang="pt-BR" sz="2200" dirty="0">
              <a:effectLst/>
              <a:latin typeface="Calibri" panose="020F0502020204030204" pitchFamily="34" charset="0"/>
              <a:ea typeface="Calibri" panose="020F0502020204030204" pitchFamily="34" charset="0"/>
            </a:endParaRPr>
          </a:p>
        </p:txBody>
      </p:sp>
      <p:sp>
        <p:nvSpPr>
          <p:cNvPr id="2" name="CaixaDeTexto 1">
            <a:extLst>
              <a:ext uri="{FF2B5EF4-FFF2-40B4-BE49-F238E27FC236}">
                <a16:creationId xmlns:a16="http://schemas.microsoft.com/office/drawing/2014/main" id="{E098369C-811F-0648-0C92-0BF65499A5D6}"/>
              </a:ext>
            </a:extLst>
          </p:cNvPr>
          <p:cNvSpPr txBox="1"/>
          <p:nvPr/>
        </p:nvSpPr>
        <p:spPr>
          <a:xfrm>
            <a:off x="6167720" y="645029"/>
            <a:ext cx="5809130" cy="3477875"/>
          </a:xfrm>
          <a:prstGeom prst="rect">
            <a:avLst/>
          </a:prstGeom>
          <a:noFill/>
        </p:spPr>
        <p:txBody>
          <a:bodyPr wrap="square">
            <a:spAutoFit/>
          </a:bodyPr>
          <a:lstStyle/>
          <a:p>
            <a:pPr algn="just"/>
            <a:r>
              <a:rPr lang="pt-BR" sz="2200" b="1" dirty="0">
                <a:effectLst/>
                <a:latin typeface="Arial Narrow" panose="020B0606020202030204" pitchFamily="34" charset="0"/>
                <a:ea typeface="Calibri" panose="020F0502020204030204" pitchFamily="34" charset="0"/>
                <a:cs typeface="Times New Roman" panose="02020603050405020304" pitchFamily="18" charset="0"/>
              </a:rPr>
              <a:t> </a:t>
            </a:r>
            <a:r>
              <a:rPr lang="pt-BR" sz="2200" dirty="0">
                <a:effectLst/>
                <a:latin typeface="Arial Narrow" panose="020B0606020202030204" pitchFamily="34" charset="0"/>
                <a:ea typeface="Calibri" panose="020F0502020204030204" pitchFamily="34" charset="0"/>
                <a:cs typeface="Times New Roman" panose="02020603050405020304" pitchFamily="18" charset="0"/>
              </a:rPr>
              <a:t>(A) o movimento da hélice elimina a resistência elétrica dos condutores.</a:t>
            </a:r>
            <a:endParaRPr lang="pt-BR" sz="2200" dirty="0">
              <a:effectLst/>
              <a:latin typeface="Calibri" panose="020F0502020204030204" pitchFamily="34" charset="0"/>
              <a:ea typeface="Calibri" panose="020F0502020204030204" pitchFamily="34" charset="0"/>
            </a:endParaRPr>
          </a:p>
          <a:p>
            <a:pPr algn="just"/>
            <a:r>
              <a:rPr lang="pt-BR" sz="2200" dirty="0">
                <a:effectLst/>
                <a:latin typeface="Arial Narrow" panose="020B0606020202030204" pitchFamily="34" charset="0"/>
                <a:ea typeface="Calibri" panose="020F0502020204030204" pitchFamily="34" charset="0"/>
                <a:cs typeface="Times New Roman" panose="02020603050405020304" pitchFamily="18" charset="0"/>
              </a:rPr>
              <a:t>(B) a corrente elétrica armazenada nos fios é liberada pela ação do vento.</a:t>
            </a:r>
            <a:endParaRPr lang="pt-BR" sz="2200" dirty="0">
              <a:effectLst/>
              <a:latin typeface="Calibri" panose="020F0502020204030204" pitchFamily="34" charset="0"/>
              <a:ea typeface="Calibri" panose="020F0502020204030204" pitchFamily="34" charset="0"/>
            </a:endParaRPr>
          </a:p>
          <a:p>
            <a:pPr algn="just"/>
            <a:r>
              <a:rPr lang="pt-BR" sz="2200" dirty="0">
                <a:effectLst/>
                <a:latin typeface="Arial Narrow" panose="020B0606020202030204" pitchFamily="34" charset="0"/>
                <a:ea typeface="Calibri" panose="020F0502020204030204" pitchFamily="34" charset="0"/>
                <a:cs typeface="Times New Roman" panose="02020603050405020304" pitchFamily="18" charset="0"/>
              </a:rPr>
              <a:t>(C) a rotação do sistema provoca variação do campo magnético nas bobinas condutoras.</a:t>
            </a:r>
            <a:endParaRPr lang="pt-BR" sz="2200" dirty="0">
              <a:effectLst/>
              <a:latin typeface="Calibri" panose="020F0502020204030204" pitchFamily="34" charset="0"/>
              <a:ea typeface="Calibri" panose="020F0502020204030204" pitchFamily="34" charset="0"/>
            </a:endParaRPr>
          </a:p>
          <a:p>
            <a:pPr algn="just"/>
            <a:r>
              <a:rPr lang="pt-BR" sz="2200" dirty="0">
                <a:effectLst/>
                <a:latin typeface="Arial Narrow" panose="020B0606020202030204" pitchFamily="34" charset="0"/>
                <a:ea typeface="Calibri" panose="020F0502020204030204" pitchFamily="34" charset="0"/>
                <a:cs typeface="Times New Roman" panose="02020603050405020304" pitchFamily="18" charset="0"/>
              </a:rPr>
              <a:t>(D) a presença de materiais metálicos impede perdas de energia durante a condução elétrica.</a:t>
            </a:r>
            <a:endParaRPr lang="pt-BR" sz="2200" dirty="0">
              <a:effectLst/>
              <a:latin typeface="Calibri" panose="020F0502020204030204" pitchFamily="34" charset="0"/>
              <a:ea typeface="Calibri" panose="020F0502020204030204" pitchFamily="34" charset="0"/>
            </a:endParaRPr>
          </a:p>
          <a:p>
            <a:pPr algn="just"/>
            <a:r>
              <a:rPr lang="pt-BR" sz="2200" dirty="0">
                <a:effectLst/>
                <a:latin typeface="Arial Narrow" panose="020B0606020202030204" pitchFamily="34" charset="0"/>
                <a:ea typeface="Calibri" panose="020F0502020204030204" pitchFamily="34" charset="0"/>
                <a:cs typeface="Times New Roman" panose="02020603050405020304" pitchFamily="18" charset="0"/>
              </a:rPr>
              <a:t>(E) os ímãs produzem corrente elétrica espontaneamente, sem necessidade de movimento.</a:t>
            </a:r>
            <a:endParaRPr lang="pt-BR" sz="2200" dirty="0">
              <a:effectLst/>
              <a:latin typeface="Calibri" panose="020F0502020204030204" pitchFamily="34" charset="0"/>
              <a:ea typeface="Calibri" panose="020F0502020204030204" pitchFamily="34" charset="0"/>
            </a:endParaRPr>
          </a:p>
        </p:txBody>
      </p:sp>
      <p:sp>
        <p:nvSpPr>
          <p:cNvPr id="5" name="Retângulo: Cantos Arredondados 4">
            <a:extLst>
              <a:ext uri="{FF2B5EF4-FFF2-40B4-BE49-F238E27FC236}">
                <a16:creationId xmlns:a16="http://schemas.microsoft.com/office/drawing/2014/main" id="{3975A475-E0C2-4AB3-24E5-DE5360F41DDE}"/>
              </a:ext>
            </a:extLst>
          </p:cNvPr>
          <p:cNvSpPr/>
          <p:nvPr/>
        </p:nvSpPr>
        <p:spPr>
          <a:xfrm>
            <a:off x="125506" y="4500282"/>
            <a:ext cx="11940988" cy="2169459"/>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pt-BR"/>
          </a:p>
        </p:txBody>
      </p:sp>
      <p:sp>
        <p:nvSpPr>
          <p:cNvPr id="7" name="Smiley 6">
            <a:extLst>
              <a:ext uri="{FF2B5EF4-FFF2-40B4-BE49-F238E27FC236}">
                <a16:creationId xmlns:a16="http://schemas.microsoft.com/office/drawing/2014/main" id="{7018E7BE-C58F-D072-63AF-4BDEF870EC41}"/>
              </a:ext>
            </a:extLst>
          </p:cNvPr>
          <p:cNvSpPr/>
          <p:nvPr/>
        </p:nvSpPr>
        <p:spPr>
          <a:xfrm>
            <a:off x="191339" y="4567108"/>
            <a:ext cx="504825" cy="495300"/>
          </a:xfrm>
          <a:prstGeom prst="smileyFac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2069171957"/>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E6C5FE-352E-20EC-560D-16EFA9EF256A}"/>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A5ADD50E-EF83-F1FE-53C6-A3926E4FE515}"/>
              </a:ext>
            </a:extLst>
          </p:cNvPr>
          <p:cNvSpPr txBox="1"/>
          <p:nvPr/>
        </p:nvSpPr>
        <p:spPr>
          <a:xfrm>
            <a:off x="143435" y="760309"/>
            <a:ext cx="5809130" cy="3477875"/>
          </a:xfrm>
          <a:prstGeom prst="rect">
            <a:avLst/>
          </a:prstGeom>
          <a:noFill/>
        </p:spPr>
        <p:txBody>
          <a:bodyPr wrap="square">
            <a:spAutoFit/>
          </a:bodyPr>
          <a:lstStyle/>
          <a:p>
            <a:pPr algn="just"/>
            <a:r>
              <a:rPr lang="pt-BR" sz="2200" b="1" dirty="0">
                <a:effectLst/>
                <a:latin typeface="Arial Narrow" panose="020B0606020202030204" pitchFamily="34" charset="0"/>
                <a:ea typeface="Calibri" panose="020F0502020204030204" pitchFamily="34" charset="0"/>
                <a:cs typeface="Times New Roman" panose="02020603050405020304" pitchFamily="18" charset="0"/>
              </a:rPr>
              <a:t>52. </a:t>
            </a:r>
            <a:r>
              <a:rPr lang="pt-BR" sz="2200" dirty="0">
                <a:effectLst/>
                <a:latin typeface="Arial Narrow" panose="020B0606020202030204" pitchFamily="34" charset="0"/>
                <a:ea typeface="Calibri" panose="020F0502020204030204" pitchFamily="34" charset="0"/>
                <a:cs typeface="Times New Roman" panose="02020603050405020304" pitchFamily="18" charset="0"/>
              </a:rPr>
              <a:t>Um grupo de estudantes desenvolveu um protótipo de gerador sustentável utilizando uma pequena turbina movida pela água, conectada a uma bobina e a um ímã permanente. Durante os testes, verificou-se que o aumento da velocidade da turbina provocava maior intensidade luminosa em uma lâmpada ligada ao circuito.</a:t>
            </a:r>
            <a:endParaRPr lang="pt-BR" sz="2200" dirty="0">
              <a:effectLst/>
              <a:latin typeface="Arial Narrow" panose="020B0606020202030204" pitchFamily="34" charset="0"/>
              <a:ea typeface="Calibri" panose="020F0502020204030204" pitchFamily="34" charset="0"/>
            </a:endParaRPr>
          </a:p>
          <a:p>
            <a:pPr algn="just"/>
            <a:r>
              <a:rPr lang="pt-BR" sz="2200" dirty="0">
                <a:effectLst/>
                <a:latin typeface="Arial Narrow" panose="020B0606020202030204" pitchFamily="34" charset="0"/>
                <a:ea typeface="Calibri" panose="020F0502020204030204" pitchFamily="34" charset="0"/>
                <a:cs typeface="Times New Roman" panose="02020603050405020304" pitchFamily="18" charset="0"/>
              </a:rPr>
              <a:t>A partir da análise do experimento e dos princípios físicos envolvidos, conclui-se que o aumento da luminosidade ocorreu porque</a:t>
            </a:r>
            <a:endParaRPr lang="pt-BR" sz="2200" dirty="0">
              <a:effectLst/>
              <a:latin typeface="Arial Narrow" panose="020B0606020202030204" pitchFamily="34" charset="0"/>
              <a:ea typeface="Calibri" panose="020F0502020204030204" pitchFamily="34" charset="0"/>
            </a:endParaRPr>
          </a:p>
        </p:txBody>
      </p:sp>
      <p:sp>
        <p:nvSpPr>
          <p:cNvPr id="4" name="CaixaDeTexto 3">
            <a:extLst>
              <a:ext uri="{FF2B5EF4-FFF2-40B4-BE49-F238E27FC236}">
                <a16:creationId xmlns:a16="http://schemas.microsoft.com/office/drawing/2014/main" id="{FB19DB9D-FD44-474C-259E-B6FF94EAF28C}"/>
              </a:ext>
            </a:extLst>
          </p:cNvPr>
          <p:cNvSpPr txBox="1"/>
          <p:nvPr/>
        </p:nvSpPr>
        <p:spPr>
          <a:xfrm>
            <a:off x="6275294" y="840992"/>
            <a:ext cx="5809130" cy="3477875"/>
          </a:xfrm>
          <a:prstGeom prst="rect">
            <a:avLst/>
          </a:prstGeom>
          <a:noFill/>
        </p:spPr>
        <p:txBody>
          <a:bodyPr wrap="square">
            <a:spAutoFit/>
          </a:bodyPr>
          <a:lstStyle/>
          <a:p>
            <a:r>
              <a:rPr lang="pt-BR" sz="2200" dirty="0">
                <a:effectLst/>
                <a:latin typeface="Arial Narrow" panose="020B0606020202030204" pitchFamily="34" charset="0"/>
                <a:ea typeface="Calibri" panose="020F0502020204030204" pitchFamily="34" charset="0"/>
                <a:cs typeface="Times New Roman" panose="02020603050405020304" pitchFamily="18" charset="0"/>
              </a:rPr>
              <a:t>(A) a turbina transformou diretamente energia térmica em energia elétrica.</a:t>
            </a:r>
            <a:endParaRPr lang="pt-BR" sz="2200" dirty="0">
              <a:effectLst/>
              <a:latin typeface="Arial Narrow" panose="020B0606020202030204" pitchFamily="34" charset="0"/>
              <a:ea typeface="Calibri" panose="020F0502020204030204" pitchFamily="34" charset="0"/>
            </a:endParaRPr>
          </a:p>
          <a:p>
            <a:pPr algn="just"/>
            <a:r>
              <a:rPr lang="pt-BR" sz="2200" dirty="0">
                <a:effectLst/>
                <a:latin typeface="Arial Narrow" panose="020B0606020202030204" pitchFamily="34" charset="0"/>
                <a:ea typeface="Calibri" panose="020F0502020204030204" pitchFamily="34" charset="0"/>
                <a:cs typeface="Times New Roman" panose="02020603050405020304" pitchFamily="18" charset="0"/>
              </a:rPr>
              <a:t>(B) a resistência elétrica da lâmpada diminuiu devido ao contato com a água.</a:t>
            </a:r>
            <a:endParaRPr lang="pt-BR" sz="2200" dirty="0">
              <a:effectLst/>
              <a:latin typeface="Arial Narrow" panose="020B0606020202030204" pitchFamily="34" charset="0"/>
              <a:ea typeface="Calibri" panose="020F0502020204030204" pitchFamily="34" charset="0"/>
            </a:endParaRPr>
          </a:p>
          <a:p>
            <a:pPr algn="just"/>
            <a:r>
              <a:rPr lang="pt-BR" sz="22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 o aumento da velocidade intensificou a variação do fluxo magnético na bobina.</a:t>
            </a:r>
            <a:endParaRPr lang="pt-BR" sz="2200" dirty="0">
              <a:effectLst/>
              <a:latin typeface="Arial Narrow" panose="020B0606020202030204" pitchFamily="34" charset="0"/>
              <a:ea typeface="Calibri" panose="020F0502020204030204" pitchFamily="34" charset="0"/>
            </a:endParaRPr>
          </a:p>
          <a:p>
            <a:pPr algn="just"/>
            <a:r>
              <a:rPr lang="pt-BR" sz="2200" dirty="0">
                <a:effectLst/>
                <a:latin typeface="Arial Narrow" panose="020B0606020202030204" pitchFamily="34" charset="0"/>
                <a:ea typeface="Calibri" panose="020F0502020204030204" pitchFamily="34" charset="0"/>
                <a:cs typeface="Times New Roman" panose="02020603050405020304" pitchFamily="18" charset="0"/>
              </a:rPr>
              <a:t>(D) a corrente elétrica deixou de depender do campo magnético produzido no sistema.</a:t>
            </a:r>
            <a:endParaRPr lang="pt-BR" sz="2200" dirty="0">
              <a:effectLst/>
              <a:latin typeface="Arial Narrow" panose="020B0606020202030204" pitchFamily="34" charset="0"/>
              <a:ea typeface="Calibri" panose="020F0502020204030204" pitchFamily="34" charset="0"/>
            </a:endParaRPr>
          </a:p>
          <a:p>
            <a:pPr algn="just"/>
            <a:r>
              <a:rPr lang="pt-BR" sz="2200" dirty="0">
                <a:effectLst/>
                <a:latin typeface="Arial Narrow" panose="020B0606020202030204" pitchFamily="34" charset="0"/>
                <a:ea typeface="Calibri" panose="020F0502020204030204" pitchFamily="34" charset="0"/>
                <a:cs typeface="Times New Roman" panose="02020603050405020304" pitchFamily="18" charset="0"/>
              </a:rPr>
              <a:t>(E) o ímã permanente passou a produzir corrente elétrica sem necessidade de indução.</a:t>
            </a:r>
            <a:endParaRPr lang="pt-BR" sz="2200" dirty="0">
              <a:effectLst/>
              <a:latin typeface="Arial Narrow" panose="020B0606020202030204" pitchFamily="34" charset="0"/>
              <a:ea typeface="Calibri" panose="020F0502020204030204" pitchFamily="34" charset="0"/>
            </a:endParaRPr>
          </a:p>
        </p:txBody>
      </p:sp>
      <p:sp>
        <p:nvSpPr>
          <p:cNvPr id="5" name="Retângulo: Cantos Arredondados 4">
            <a:extLst>
              <a:ext uri="{FF2B5EF4-FFF2-40B4-BE49-F238E27FC236}">
                <a16:creationId xmlns:a16="http://schemas.microsoft.com/office/drawing/2014/main" id="{C95B5CAB-EBFF-D44C-6B13-5EBE70A840B3}"/>
              </a:ext>
            </a:extLst>
          </p:cNvPr>
          <p:cNvSpPr/>
          <p:nvPr/>
        </p:nvSpPr>
        <p:spPr>
          <a:xfrm>
            <a:off x="125506" y="4500282"/>
            <a:ext cx="11940988" cy="2169459"/>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pt-BR"/>
          </a:p>
        </p:txBody>
      </p:sp>
      <p:sp>
        <p:nvSpPr>
          <p:cNvPr id="6" name="Smiley 5">
            <a:extLst>
              <a:ext uri="{FF2B5EF4-FFF2-40B4-BE49-F238E27FC236}">
                <a16:creationId xmlns:a16="http://schemas.microsoft.com/office/drawing/2014/main" id="{ED8C05C7-5871-692F-1F62-014FCCC3E763}"/>
              </a:ext>
            </a:extLst>
          </p:cNvPr>
          <p:cNvSpPr/>
          <p:nvPr/>
        </p:nvSpPr>
        <p:spPr>
          <a:xfrm>
            <a:off x="191339" y="4567108"/>
            <a:ext cx="504825" cy="495300"/>
          </a:xfrm>
          <a:prstGeom prst="smileyFac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2796083651"/>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22C5B7-4BFD-6F56-EC6F-34204FDF2854}"/>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AABE2EF7-CE20-5D6D-99BF-6C240C098ADC}"/>
              </a:ext>
            </a:extLst>
          </p:cNvPr>
          <p:cNvSpPr txBox="1"/>
          <p:nvPr/>
        </p:nvSpPr>
        <p:spPr>
          <a:xfrm>
            <a:off x="71718" y="569730"/>
            <a:ext cx="5943600" cy="1785104"/>
          </a:xfrm>
          <a:prstGeom prst="rect">
            <a:avLst/>
          </a:prstGeom>
          <a:noFill/>
        </p:spPr>
        <p:txBody>
          <a:bodyPr wrap="square">
            <a:spAutoFit/>
          </a:bodyPr>
          <a:lstStyle/>
          <a:p>
            <a:pPr algn="just"/>
            <a:r>
              <a:rPr lang="pt-BR" sz="2200" b="1" dirty="0">
                <a:effectLst/>
                <a:latin typeface="Arial Narrow" panose="020B0606020202030204" pitchFamily="34" charset="0"/>
                <a:ea typeface="Calibri" panose="020F0502020204030204" pitchFamily="34" charset="0"/>
                <a:cs typeface="Times New Roman" panose="02020603050405020304" pitchFamily="18" charset="0"/>
              </a:rPr>
              <a:t>53.</a:t>
            </a:r>
            <a:r>
              <a:rPr lang="pt-BR" sz="2200" dirty="0">
                <a:effectLst/>
                <a:latin typeface="Arial Narrow" panose="020B0606020202030204" pitchFamily="34" charset="0"/>
                <a:ea typeface="Calibri" panose="020F0502020204030204" pitchFamily="34" charset="0"/>
                <a:cs typeface="Times New Roman" panose="02020603050405020304" pitchFamily="18" charset="0"/>
              </a:rPr>
              <a:t> Os transformadores elétricos desempenham papel fundamental nos sistemas de transmissão de energia, permitindo reduzir perdas energéticas ao longo das linhas de distribuição.</a:t>
            </a:r>
            <a:endParaRPr lang="pt-BR" sz="2200" dirty="0">
              <a:effectLst/>
              <a:latin typeface="Calibri" panose="020F0502020204030204" pitchFamily="34" charset="0"/>
              <a:ea typeface="Calibri" panose="020F0502020204030204" pitchFamily="34" charset="0"/>
            </a:endParaRPr>
          </a:p>
          <a:p>
            <a:r>
              <a:rPr lang="pt-BR" sz="2200" dirty="0">
                <a:effectLst/>
                <a:latin typeface="Arial Narrow" panose="020B0606020202030204" pitchFamily="34" charset="0"/>
                <a:ea typeface="Calibri" panose="020F0502020204030204" pitchFamily="34" charset="0"/>
                <a:cs typeface="Times New Roman" panose="02020603050405020304" pitchFamily="18" charset="0"/>
              </a:rPr>
              <a:t>Observe as imagens:</a:t>
            </a:r>
            <a:endParaRPr lang="pt-BR" sz="2200" dirty="0">
              <a:effectLst/>
              <a:latin typeface="Calibri" panose="020F0502020204030204" pitchFamily="34" charset="0"/>
              <a:ea typeface="Calibri" panose="020F0502020204030204" pitchFamily="34" charset="0"/>
            </a:endParaRPr>
          </a:p>
        </p:txBody>
      </p:sp>
      <p:pic>
        <p:nvPicPr>
          <p:cNvPr id="4" name="Imagem 3">
            <a:extLst>
              <a:ext uri="{FF2B5EF4-FFF2-40B4-BE49-F238E27FC236}">
                <a16:creationId xmlns:a16="http://schemas.microsoft.com/office/drawing/2014/main" id="{BFE3A5B0-916C-3F6E-E4AC-86F5D36C8FDF}"/>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25133" y="2088900"/>
            <a:ext cx="3690185" cy="2075258"/>
          </a:xfrm>
          <a:prstGeom prst="rect">
            <a:avLst/>
          </a:prstGeom>
          <a:noFill/>
          <a:ln>
            <a:noFill/>
          </a:ln>
        </p:spPr>
      </p:pic>
      <p:pic>
        <p:nvPicPr>
          <p:cNvPr id="5" name="Imagem 4">
            <a:extLst>
              <a:ext uri="{FF2B5EF4-FFF2-40B4-BE49-F238E27FC236}">
                <a16:creationId xmlns:a16="http://schemas.microsoft.com/office/drawing/2014/main" id="{C9179154-58AC-36E5-8E30-7499F944CD2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24410" y="4220446"/>
            <a:ext cx="4141559" cy="2067824"/>
          </a:xfrm>
          <a:prstGeom prst="rect">
            <a:avLst/>
          </a:prstGeom>
          <a:noFill/>
          <a:ln>
            <a:noFill/>
          </a:ln>
        </p:spPr>
      </p:pic>
      <p:sp>
        <p:nvSpPr>
          <p:cNvPr id="7" name="CaixaDeTexto 6">
            <a:extLst>
              <a:ext uri="{FF2B5EF4-FFF2-40B4-BE49-F238E27FC236}">
                <a16:creationId xmlns:a16="http://schemas.microsoft.com/office/drawing/2014/main" id="{0788EA9A-8B69-1650-5CC9-BB6997C7EE3D}"/>
              </a:ext>
            </a:extLst>
          </p:cNvPr>
          <p:cNvSpPr txBox="1"/>
          <p:nvPr/>
        </p:nvSpPr>
        <p:spPr>
          <a:xfrm>
            <a:off x="2325133" y="6311687"/>
            <a:ext cx="3690184" cy="461665"/>
          </a:xfrm>
          <a:prstGeom prst="rect">
            <a:avLst/>
          </a:prstGeom>
          <a:noFill/>
        </p:spPr>
        <p:txBody>
          <a:bodyPr wrap="square">
            <a:spAutoFit/>
          </a:bodyPr>
          <a:lstStyle/>
          <a:p>
            <a:pPr algn="r"/>
            <a:r>
              <a:rPr lang="pt-BR" sz="1200" dirty="0">
                <a:effectLst/>
                <a:latin typeface="Arial Narrow" panose="020B0606020202030204" pitchFamily="34" charset="0"/>
                <a:ea typeface="Calibri" panose="020F0502020204030204" pitchFamily="34" charset="0"/>
                <a:cs typeface="Times New Roman" panose="02020603050405020304" pitchFamily="18" charset="0"/>
              </a:rPr>
              <a:t>Disponível em: </a:t>
            </a:r>
            <a:r>
              <a:rPr lang="pt-BR" sz="1200" u="sng" dirty="0">
                <a:effectLst/>
                <a:latin typeface="Arial Narrow" panose="020B0606020202030204" pitchFamily="34" charset="0"/>
                <a:ea typeface="Calibri" panose="020F0502020204030204" pitchFamily="34" charset="0"/>
                <a:cs typeface="Times New Roman" panose="02020603050405020304" pitchFamily="18" charset="0"/>
                <a:hlinkClick r:id="rId4">
                  <a:extLst>
                    <a:ext uri="{A12FA001-AC4F-418D-AE19-62706E023703}">
                      <ahyp:hlinkClr xmlns:ahyp="http://schemas.microsoft.com/office/drawing/2018/hyperlinkcolor" val="tx"/>
                    </a:ext>
                  </a:extLst>
                </a:hlinkClick>
              </a:rPr>
              <a:t>https://www.todamateria.com.br/</a:t>
            </a:r>
            <a:r>
              <a:rPr lang="pt-BR" sz="12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1200" dirty="0">
              <a:effectLst/>
              <a:latin typeface="Calibri" panose="020F0502020204030204" pitchFamily="34" charset="0"/>
              <a:ea typeface="Calibri" panose="020F0502020204030204" pitchFamily="34" charset="0"/>
            </a:endParaRPr>
          </a:p>
          <a:p>
            <a:pPr algn="r"/>
            <a:r>
              <a:rPr lang="pt-BR" sz="1200" dirty="0">
                <a:effectLst/>
                <a:latin typeface="Arial Narrow" panose="020B0606020202030204" pitchFamily="34" charset="0"/>
                <a:ea typeface="Calibri" panose="020F0502020204030204" pitchFamily="34" charset="0"/>
                <a:cs typeface="Times New Roman" panose="02020603050405020304" pitchFamily="18" charset="0"/>
              </a:rPr>
              <a:t>Acesso em: 25 maio 2026.</a:t>
            </a:r>
            <a:endParaRPr lang="pt-BR" sz="1200" dirty="0">
              <a:effectLst/>
              <a:latin typeface="Calibri" panose="020F0502020204030204" pitchFamily="34" charset="0"/>
              <a:ea typeface="Calibri" panose="020F0502020204030204" pitchFamily="34" charset="0"/>
            </a:endParaRPr>
          </a:p>
        </p:txBody>
      </p:sp>
      <p:sp>
        <p:nvSpPr>
          <p:cNvPr id="9" name="CaixaDeTexto 8">
            <a:extLst>
              <a:ext uri="{FF2B5EF4-FFF2-40B4-BE49-F238E27FC236}">
                <a16:creationId xmlns:a16="http://schemas.microsoft.com/office/drawing/2014/main" id="{2F5B815D-6EA4-A4C6-94D4-4F14F75AF6CD}"/>
              </a:ext>
            </a:extLst>
          </p:cNvPr>
          <p:cNvSpPr txBox="1"/>
          <p:nvPr/>
        </p:nvSpPr>
        <p:spPr>
          <a:xfrm>
            <a:off x="6277534" y="569730"/>
            <a:ext cx="5691444" cy="4832092"/>
          </a:xfrm>
          <a:prstGeom prst="rect">
            <a:avLst/>
          </a:prstGeom>
          <a:noFill/>
        </p:spPr>
        <p:txBody>
          <a:bodyPr wrap="square">
            <a:spAutoFit/>
          </a:bodyPr>
          <a:lstStyle/>
          <a:p>
            <a:pPr algn="just"/>
            <a:r>
              <a:rPr lang="pt-BR" sz="2200" dirty="0">
                <a:effectLst/>
                <a:latin typeface="Arial Narrow" panose="020B0606020202030204" pitchFamily="34" charset="0"/>
                <a:ea typeface="Calibri" panose="020F0502020204030204" pitchFamily="34" charset="0"/>
                <a:cs typeface="Times New Roman" panose="02020603050405020304" pitchFamily="18" charset="0"/>
              </a:rPr>
              <a:t>Considerando os princípios da indução eletromagnética e da força eletromotriz, a principal função dos transformadores nos sistemas elétricos é</a:t>
            </a:r>
            <a:endParaRPr lang="pt-BR" sz="2200" dirty="0">
              <a:effectLst/>
              <a:latin typeface="Calibri" panose="020F0502020204030204" pitchFamily="34" charset="0"/>
              <a:ea typeface="Calibri" panose="020F0502020204030204" pitchFamily="34" charset="0"/>
            </a:endParaRPr>
          </a:p>
          <a:p>
            <a:pPr algn="just"/>
            <a:r>
              <a:rPr lang="pt-BR" sz="22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200" dirty="0">
              <a:effectLst/>
              <a:latin typeface="Calibri" panose="020F0502020204030204" pitchFamily="34" charset="0"/>
              <a:ea typeface="Calibri" panose="020F0502020204030204" pitchFamily="34" charset="0"/>
            </a:endParaRPr>
          </a:p>
          <a:p>
            <a:pPr algn="just"/>
            <a:r>
              <a:rPr lang="pt-BR" sz="2200" dirty="0">
                <a:effectLst/>
                <a:latin typeface="Arial Narrow" panose="020B0606020202030204" pitchFamily="34" charset="0"/>
                <a:ea typeface="Calibri" panose="020F0502020204030204" pitchFamily="34" charset="0"/>
                <a:cs typeface="Times New Roman" panose="02020603050405020304" pitchFamily="18" charset="0"/>
              </a:rPr>
              <a:t>(A) armazenar energia magnética para utilização futura.</a:t>
            </a:r>
            <a:endParaRPr lang="pt-BR" sz="2200" dirty="0">
              <a:effectLst/>
              <a:latin typeface="Calibri" panose="020F0502020204030204" pitchFamily="34" charset="0"/>
              <a:ea typeface="Calibri" panose="020F0502020204030204" pitchFamily="34" charset="0"/>
            </a:endParaRPr>
          </a:p>
          <a:p>
            <a:pPr algn="just"/>
            <a:r>
              <a:rPr lang="pt-BR" sz="2200" dirty="0">
                <a:effectLst/>
                <a:latin typeface="Arial Narrow" panose="020B0606020202030204" pitchFamily="34" charset="0"/>
                <a:ea typeface="Calibri" panose="020F0502020204030204" pitchFamily="34" charset="0"/>
                <a:cs typeface="Times New Roman" panose="02020603050405020304" pitchFamily="18" charset="0"/>
              </a:rPr>
              <a:t>(B) impedir a propagação da corrente elétrica nos circuitos urbanos.</a:t>
            </a:r>
            <a:endParaRPr lang="pt-BR" sz="2200" dirty="0">
              <a:effectLst/>
              <a:latin typeface="Calibri" panose="020F0502020204030204" pitchFamily="34" charset="0"/>
              <a:ea typeface="Calibri" panose="020F0502020204030204" pitchFamily="34" charset="0"/>
            </a:endParaRPr>
          </a:p>
          <a:p>
            <a:pPr algn="just"/>
            <a:r>
              <a:rPr lang="pt-BR" sz="2200" dirty="0">
                <a:effectLst/>
                <a:latin typeface="Arial Narrow" panose="020B0606020202030204" pitchFamily="34" charset="0"/>
                <a:ea typeface="Calibri" panose="020F0502020204030204" pitchFamily="34" charset="0"/>
                <a:cs typeface="Times New Roman" panose="02020603050405020304" pitchFamily="18" charset="0"/>
              </a:rPr>
              <a:t>(C) alterar os valores de tensão elétrica por meio da variação do campo magnético.</a:t>
            </a:r>
            <a:endParaRPr lang="pt-BR" sz="2200" dirty="0">
              <a:effectLst/>
              <a:latin typeface="Calibri" panose="020F0502020204030204" pitchFamily="34" charset="0"/>
              <a:ea typeface="Calibri" panose="020F0502020204030204" pitchFamily="34" charset="0"/>
            </a:endParaRPr>
          </a:p>
          <a:p>
            <a:pPr algn="just"/>
            <a:r>
              <a:rPr lang="pt-BR" sz="2200" dirty="0">
                <a:effectLst/>
                <a:latin typeface="Arial Narrow" panose="020B0606020202030204" pitchFamily="34" charset="0"/>
                <a:ea typeface="Calibri" panose="020F0502020204030204" pitchFamily="34" charset="0"/>
                <a:cs typeface="Times New Roman" panose="02020603050405020304" pitchFamily="18" charset="0"/>
              </a:rPr>
              <a:t>(D) converter energia elétrica exclusivamente em energia luminosa.</a:t>
            </a:r>
            <a:endParaRPr lang="pt-BR" sz="2200" dirty="0">
              <a:effectLst/>
              <a:latin typeface="Calibri" panose="020F0502020204030204" pitchFamily="34" charset="0"/>
              <a:ea typeface="Calibri" panose="020F0502020204030204" pitchFamily="34" charset="0"/>
            </a:endParaRPr>
          </a:p>
          <a:p>
            <a:pPr algn="just"/>
            <a:r>
              <a:rPr lang="pt-BR" sz="2200" dirty="0">
                <a:effectLst/>
                <a:latin typeface="Arial Narrow" panose="020B0606020202030204" pitchFamily="34" charset="0"/>
                <a:ea typeface="Calibri" panose="020F0502020204030204" pitchFamily="34" charset="0"/>
                <a:cs typeface="Times New Roman" panose="02020603050405020304" pitchFamily="18" charset="0"/>
              </a:rPr>
              <a:t>(E) produzir energia elétrica sem necessidade de corrente alternada.</a:t>
            </a:r>
            <a:endParaRPr lang="pt-BR" sz="22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778725108"/>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0826B9-CC48-18C3-78C7-C6F7C41F4720}"/>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6BA7798C-A6AE-824F-80A0-0C0A5C1FDEF5}"/>
              </a:ext>
            </a:extLst>
          </p:cNvPr>
          <p:cNvSpPr txBox="1"/>
          <p:nvPr/>
        </p:nvSpPr>
        <p:spPr>
          <a:xfrm>
            <a:off x="-215153" y="662778"/>
            <a:ext cx="6212541" cy="2680286"/>
          </a:xfrm>
          <a:prstGeom prst="rect">
            <a:avLst/>
          </a:prstGeom>
          <a:noFill/>
        </p:spPr>
        <p:txBody>
          <a:bodyPr wrap="square">
            <a:spAutoFit/>
          </a:bodyPr>
          <a:lstStyle/>
          <a:p>
            <a:pPr marL="457200" algn="just">
              <a:lnSpc>
                <a:spcPct val="106000"/>
              </a:lnSpc>
              <a:spcAft>
                <a:spcPts val="800"/>
              </a:spcAft>
            </a:pPr>
            <a:r>
              <a:rPr lang="pt-BR" sz="2200" b="1" dirty="0">
                <a:effectLst/>
                <a:latin typeface="Arial Narrow" panose="020B0606020202030204" pitchFamily="34" charset="0"/>
                <a:ea typeface="Calibri" panose="020F0502020204030204" pitchFamily="34" charset="0"/>
                <a:cs typeface="Times New Roman" panose="02020603050405020304" pitchFamily="18" charset="0"/>
              </a:rPr>
              <a:t>54. </a:t>
            </a:r>
            <a:r>
              <a:rPr lang="pt-BR" sz="2200" dirty="0">
                <a:effectLst/>
                <a:latin typeface="Arial Narrow" panose="020B0606020202030204" pitchFamily="34" charset="0"/>
                <a:ea typeface="Calibri" panose="020F0502020204030204" pitchFamily="34" charset="0"/>
                <a:cs typeface="Times New Roman" panose="02020603050405020304" pitchFamily="18" charset="0"/>
              </a:rPr>
              <a:t>Em sistemas de geração elétrica sustentável, como turbinas eólicas e hidrelétricas, a produção de corrente elétrica depende da interação entre bobinas condutoras e campos magnéticos variáveis.</a:t>
            </a:r>
            <a:endParaRPr lang="pt-BR" sz="2200" dirty="0">
              <a:effectLst/>
              <a:latin typeface="Arial Narrow" panose="020B0606020202030204" pitchFamily="34" charset="0"/>
              <a:ea typeface="Calibri" panose="020F0502020204030204" pitchFamily="34" charset="0"/>
            </a:endParaRPr>
          </a:p>
          <a:p>
            <a:pPr marL="457200" algn="just">
              <a:lnSpc>
                <a:spcPct val="106000"/>
              </a:lnSpc>
              <a:spcAft>
                <a:spcPts val="800"/>
              </a:spcAft>
            </a:pPr>
            <a:r>
              <a:rPr lang="pt-BR" sz="2200" dirty="0">
                <a:effectLst/>
                <a:latin typeface="Arial Narrow" panose="020B0606020202030204" pitchFamily="34" charset="0"/>
                <a:ea typeface="Calibri" panose="020F0502020204030204" pitchFamily="34" charset="0"/>
                <a:cs typeface="Times New Roman" panose="02020603050405020304" pitchFamily="18" charset="0"/>
              </a:rPr>
              <a:t>Considerando os princípios da indução eletromagnética, a geração da força eletromotriz nesses sistemas ocorre devido</a:t>
            </a:r>
            <a:endParaRPr lang="pt-BR" sz="2200" dirty="0">
              <a:effectLst/>
              <a:latin typeface="Arial Narrow" panose="020B0606020202030204" pitchFamily="34" charset="0"/>
              <a:ea typeface="Calibri" panose="020F0502020204030204" pitchFamily="34" charset="0"/>
            </a:endParaRPr>
          </a:p>
        </p:txBody>
      </p:sp>
      <p:sp>
        <p:nvSpPr>
          <p:cNvPr id="4" name="CaixaDeTexto 3">
            <a:extLst>
              <a:ext uri="{FF2B5EF4-FFF2-40B4-BE49-F238E27FC236}">
                <a16:creationId xmlns:a16="http://schemas.microsoft.com/office/drawing/2014/main" id="{DA6F94E0-B3E5-A093-33A5-A64008CFD7E7}"/>
              </a:ext>
            </a:extLst>
          </p:cNvPr>
          <p:cNvSpPr txBox="1"/>
          <p:nvPr/>
        </p:nvSpPr>
        <p:spPr>
          <a:xfrm>
            <a:off x="242049" y="3343064"/>
            <a:ext cx="5853951" cy="3477875"/>
          </a:xfrm>
          <a:prstGeom prst="rect">
            <a:avLst/>
          </a:prstGeom>
          <a:noFill/>
        </p:spPr>
        <p:txBody>
          <a:bodyPr wrap="square">
            <a:spAutoFit/>
          </a:bodyPr>
          <a:lstStyle/>
          <a:p>
            <a:pPr marL="457200" indent="-457200" algn="just">
              <a:buAutoNum type="alphaUcParenBoth"/>
            </a:pPr>
            <a:r>
              <a:rPr lang="pt-BR" sz="2200" dirty="0">
                <a:effectLst/>
                <a:latin typeface="Arial Narrow" panose="020B0606020202030204" pitchFamily="34" charset="0"/>
                <a:ea typeface="Calibri" panose="020F0502020204030204" pitchFamily="34" charset="0"/>
                <a:cs typeface="Times New Roman" panose="02020603050405020304" pitchFamily="18" charset="0"/>
              </a:rPr>
              <a:t>ao armazenamento permanente de cargas elétricas nas turbinas.</a:t>
            </a:r>
          </a:p>
          <a:p>
            <a:pPr marL="457200" indent="-457200" algn="just">
              <a:buAutoNum type="alphaUcParenBoth"/>
            </a:pPr>
            <a:r>
              <a:rPr lang="pt-BR" sz="2200" dirty="0">
                <a:effectLst/>
                <a:latin typeface="Arial Narrow" panose="020B0606020202030204" pitchFamily="34" charset="0"/>
                <a:ea typeface="Calibri" panose="020F0502020204030204" pitchFamily="34" charset="0"/>
                <a:cs typeface="Times New Roman" panose="02020603050405020304" pitchFamily="18" charset="0"/>
              </a:rPr>
              <a:t>à conversão direta de energia térmica em energia nuclear.</a:t>
            </a:r>
          </a:p>
          <a:p>
            <a:pPr marL="457200" indent="-457200" algn="just">
              <a:buAutoNum type="alphaUcParenBoth"/>
            </a:pPr>
            <a:r>
              <a:rPr lang="pt-BR" sz="2200" dirty="0">
                <a:effectLst/>
                <a:latin typeface="Arial Narrow" panose="020B0606020202030204" pitchFamily="34" charset="0"/>
                <a:ea typeface="Calibri" panose="020F0502020204030204" pitchFamily="34" charset="0"/>
                <a:cs typeface="Times New Roman" panose="02020603050405020304" pitchFamily="18" charset="0"/>
              </a:rPr>
              <a:t>à variação do fluxo magnético nas bobinas do circuito.</a:t>
            </a:r>
          </a:p>
          <a:p>
            <a:pPr marL="457200" indent="-457200" algn="just">
              <a:buAutoNum type="alphaUcParenBoth"/>
            </a:pPr>
            <a:r>
              <a:rPr lang="pt-BR" sz="2200" dirty="0">
                <a:effectLst/>
                <a:latin typeface="Arial Narrow" panose="020B0606020202030204" pitchFamily="34" charset="0"/>
                <a:ea typeface="Calibri" panose="020F0502020204030204" pitchFamily="34" charset="0"/>
                <a:cs typeface="Times New Roman" panose="02020603050405020304" pitchFamily="18" charset="0"/>
              </a:rPr>
              <a:t>à interrupção da corrente elétrica durante o movimento das turbinas.</a:t>
            </a:r>
          </a:p>
          <a:p>
            <a:pPr marL="457200" indent="-457200" algn="just">
              <a:buAutoNum type="alphaUcParenBoth"/>
            </a:pPr>
            <a:r>
              <a:rPr lang="pt-BR" sz="2200" dirty="0">
                <a:effectLst/>
                <a:latin typeface="Arial Narrow" panose="020B0606020202030204" pitchFamily="34" charset="0"/>
                <a:ea typeface="Calibri" panose="020F0502020204030204" pitchFamily="34" charset="0"/>
                <a:cs typeface="Times New Roman" panose="02020603050405020304" pitchFamily="18" charset="0"/>
              </a:rPr>
              <a:t>ao aumento da resistência elétrica provocado pelos ímãs permanentes.</a:t>
            </a:r>
            <a:endParaRPr lang="pt-BR" sz="2200" dirty="0">
              <a:effectLst/>
              <a:latin typeface="Arial Narrow" panose="020B0606020202030204" pitchFamily="34" charset="0"/>
              <a:ea typeface="Calibri" panose="020F0502020204030204" pitchFamily="34" charset="0"/>
            </a:endParaRPr>
          </a:p>
        </p:txBody>
      </p:sp>
      <p:pic>
        <p:nvPicPr>
          <p:cNvPr id="5" name="Imagem 4">
            <a:extLst>
              <a:ext uri="{FF2B5EF4-FFF2-40B4-BE49-F238E27FC236}">
                <a16:creationId xmlns:a16="http://schemas.microsoft.com/office/drawing/2014/main" id="{BDBB3345-9C42-77B1-3C3C-DB2374E7CFCD}"/>
              </a:ext>
            </a:extLst>
          </p:cNvPr>
          <p:cNvPicPr>
            <a:picLocks noChangeAspect="1"/>
          </p:cNvPicPr>
          <p:nvPr/>
        </p:nvPicPr>
        <p:blipFill>
          <a:blip r:embed="rId2"/>
          <a:stretch>
            <a:fillRect/>
          </a:stretch>
        </p:blipFill>
        <p:spPr>
          <a:xfrm>
            <a:off x="6202172" y="765875"/>
            <a:ext cx="5765711" cy="5853071"/>
          </a:xfrm>
          <a:prstGeom prst="rect">
            <a:avLst/>
          </a:prstGeom>
        </p:spPr>
      </p:pic>
    </p:spTree>
    <p:extLst>
      <p:ext uri="{BB962C8B-B14F-4D97-AF65-F5344CB8AC3E}">
        <p14:creationId xmlns:p14="http://schemas.microsoft.com/office/powerpoint/2010/main" val="3859223058"/>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0E509D-139B-EC4C-175A-5309BD86DCC0}"/>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AE8BE3A2-0680-D8F6-4262-A8EF6F16891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453894"/>
            <a:ext cx="1680210" cy="965835"/>
          </a:xfrm>
          <a:prstGeom prst="rect">
            <a:avLst/>
          </a:prstGeom>
          <a:noFill/>
          <a:ln>
            <a:noFill/>
          </a:ln>
        </p:spPr>
      </p:pic>
      <p:sp>
        <p:nvSpPr>
          <p:cNvPr id="4" name="CaixaDeTexto 3">
            <a:extLst>
              <a:ext uri="{FF2B5EF4-FFF2-40B4-BE49-F238E27FC236}">
                <a16:creationId xmlns:a16="http://schemas.microsoft.com/office/drawing/2014/main" id="{03EAAECF-6FB4-34C7-6072-30409CD21DF0}"/>
              </a:ext>
            </a:extLst>
          </p:cNvPr>
          <p:cNvSpPr txBox="1"/>
          <p:nvPr/>
        </p:nvSpPr>
        <p:spPr>
          <a:xfrm>
            <a:off x="116541" y="1225753"/>
            <a:ext cx="5844988" cy="5242910"/>
          </a:xfrm>
          <a:prstGeom prst="rect">
            <a:avLst/>
          </a:prstGeom>
          <a:noFill/>
        </p:spPr>
        <p:txBody>
          <a:bodyPr wrap="square">
            <a:spAutoFit/>
          </a:bodyPr>
          <a:lstStyle/>
          <a:p>
            <a:pPr algn="just">
              <a:lnSpc>
                <a:spcPct val="115000"/>
              </a:lnSpc>
            </a:pPr>
            <a:r>
              <a:rPr lang="pt-BR" sz="22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Estudante, no Enem, é importante lembrar que a leitura é muito relevante. Fica a dica então.</a:t>
            </a:r>
            <a:endParaRPr lang="pt-BR" sz="2200" dirty="0">
              <a:effectLst/>
              <a:latin typeface="Arial Narrow" panose="020B0606020202030204" pitchFamily="34" charset="0"/>
              <a:ea typeface="Calibri" panose="020F0502020204030204" pitchFamily="34" charset="0"/>
            </a:endParaRPr>
          </a:p>
          <a:p>
            <a:pPr marL="342900" lvl="0" indent="-342900" algn="just">
              <a:lnSpc>
                <a:spcPct val="115000"/>
              </a:lnSpc>
              <a:spcAft>
                <a:spcPts val="800"/>
              </a:spcAft>
              <a:buFont typeface="Symbol" panose="05050102010706020507" pitchFamily="18" charset="2"/>
              <a:buChar char=""/>
            </a:pPr>
            <a:r>
              <a:rPr lang="pt-BR" sz="22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Leia com o máximo de sua atenção.</a:t>
            </a:r>
            <a:endParaRPr lang="pt-BR" sz="2200" dirty="0">
              <a:effectLst/>
              <a:latin typeface="Arial Narrow" panose="020B0606020202030204" pitchFamily="34" charset="0"/>
              <a:ea typeface="Calibri" panose="020F0502020204030204" pitchFamily="34" charset="0"/>
            </a:endParaRPr>
          </a:p>
          <a:p>
            <a:pPr marL="342900" lvl="0" indent="-342900" algn="just">
              <a:lnSpc>
                <a:spcPct val="115000"/>
              </a:lnSpc>
              <a:spcAft>
                <a:spcPts val="800"/>
              </a:spcAft>
              <a:buFont typeface="Symbol" panose="05050102010706020507" pitchFamily="18" charset="2"/>
              <a:buChar char=""/>
            </a:pPr>
            <a:r>
              <a:rPr lang="pt-BR" sz="22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Faça apontamentos no texto durante a leitura.</a:t>
            </a:r>
            <a:endParaRPr lang="pt-BR" sz="2200" dirty="0">
              <a:effectLst/>
              <a:latin typeface="Arial Narrow" panose="020B0606020202030204" pitchFamily="34" charset="0"/>
              <a:ea typeface="Calibri" panose="020F0502020204030204" pitchFamily="34" charset="0"/>
            </a:endParaRPr>
          </a:p>
          <a:p>
            <a:pPr marL="342900" lvl="0" indent="-342900" algn="just">
              <a:lnSpc>
                <a:spcPct val="115000"/>
              </a:lnSpc>
              <a:spcAft>
                <a:spcPts val="800"/>
              </a:spcAft>
              <a:buFont typeface="Symbol" panose="05050102010706020507" pitchFamily="18" charset="2"/>
              <a:buChar char=""/>
            </a:pPr>
            <a:r>
              <a:rPr lang="pt-BR" sz="22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Verifique o que se pede.</a:t>
            </a:r>
            <a:endParaRPr lang="pt-BR" sz="2200" dirty="0">
              <a:effectLst/>
              <a:latin typeface="Arial Narrow" panose="020B0606020202030204" pitchFamily="34" charset="0"/>
              <a:ea typeface="Calibri" panose="020F0502020204030204" pitchFamily="34" charset="0"/>
            </a:endParaRPr>
          </a:p>
          <a:p>
            <a:pPr marL="342900" lvl="0" indent="-342900" algn="just">
              <a:lnSpc>
                <a:spcPct val="115000"/>
              </a:lnSpc>
              <a:spcAft>
                <a:spcPts val="800"/>
              </a:spcAft>
              <a:buFont typeface="Symbol" panose="05050102010706020507" pitchFamily="18" charset="2"/>
              <a:buChar char=""/>
            </a:pPr>
            <a:r>
              <a:rPr lang="pt-BR" sz="22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Atente-se para o que é dado.</a:t>
            </a:r>
            <a:endParaRPr lang="pt-BR" sz="2200" dirty="0">
              <a:effectLst/>
              <a:latin typeface="Arial Narrow" panose="020B0606020202030204" pitchFamily="34" charset="0"/>
              <a:ea typeface="Calibri" panose="020F0502020204030204" pitchFamily="34" charset="0"/>
            </a:endParaRPr>
          </a:p>
          <a:p>
            <a:pPr marL="342900" lvl="0" indent="-342900" algn="just">
              <a:lnSpc>
                <a:spcPct val="115000"/>
              </a:lnSpc>
              <a:spcAft>
                <a:spcPts val="800"/>
              </a:spcAft>
              <a:buFont typeface="Symbol" panose="05050102010706020507" pitchFamily="18" charset="2"/>
              <a:buChar char=""/>
            </a:pPr>
            <a:r>
              <a:rPr lang="pt-BR" sz="22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Procure uma teoria, fórmula ou ambos e coloque em prática.</a:t>
            </a:r>
            <a:endParaRPr lang="pt-BR" sz="2200" dirty="0">
              <a:effectLst/>
              <a:latin typeface="Arial Narrow" panose="020B0606020202030204" pitchFamily="34" charset="0"/>
              <a:ea typeface="Calibri" panose="020F0502020204030204" pitchFamily="34" charset="0"/>
            </a:endParaRPr>
          </a:p>
          <a:p>
            <a:pPr algn="just">
              <a:lnSpc>
                <a:spcPct val="115000"/>
              </a:lnSpc>
            </a:pPr>
            <a:r>
              <a:rPr lang="pt-BR" sz="22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Mas atenção! Não se prenda aquela questão que está tendo uma enorme dificuldade de compreensão. Inspire, respire e faça acontecer. Vocês são capazes. Sabem disso. Então, mãos à obra. </a:t>
            </a:r>
            <a:endParaRPr lang="pt-BR" sz="2200" dirty="0">
              <a:effectLst/>
              <a:latin typeface="Arial Narrow" panose="020B0606020202030204" pitchFamily="34" charset="0"/>
              <a:ea typeface="Calibri" panose="020F0502020204030204" pitchFamily="34" charset="0"/>
            </a:endParaRPr>
          </a:p>
        </p:txBody>
      </p:sp>
      <p:pic>
        <p:nvPicPr>
          <p:cNvPr id="6" name="Imagem 5">
            <a:extLst>
              <a:ext uri="{FF2B5EF4-FFF2-40B4-BE49-F238E27FC236}">
                <a16:creationId xmlns:a16="http://schemas.microsoft.com/office/drawing/2014/main" id="{95FCE0B7-2023-0A59-0BF2-A9B7F3D7DCFD}"/>
              </a:ext>
            </a:extLst>
          </p:cNvPr>
          <p:cNvPicPr>
            <a:picLocks noChangeAspect="1"/>
          </p:cNvPicPr>
          <p:nvPr/>
        </p:nvPicPr>
        <p:blipFill>
          <a:blip r:embed="rId3"/>
          <a:stretch>
            <a:fillRect/>
          </a:stretch>
        </p:blipFill>
        <p:spPr>
          <a:xfrm>
            <a:off x="6202172" y="765875"/>
            <a:ext cx="5765711" cy="5853071"/>
          </a:xfrm>
          <a:prstGeom prst="rect">
            <a:avLst/>
          </a:prstGeom>
        </p:spPr>
      </p:pic>
    </p:spTree>
    <p:extLst>
      <p:ext uri="{BB962C8B-B14F-4D97-AF65-F5344CB8AC3E}">
        <p14:creationId xmlns:p14="http://schemas.microsoft.com/office/powerpoint/2010/main" val="2521363293"/>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A60ADA-C4A5-975A-ACA8-3517647A4C33}"/>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E786F6AA-B935-123E-7D9F-BFD7DBCDF82D}"/>
              </a:ext>
            </a:extLst>
          </p:cNvPr>
          <p:cNvPicPr>
            <a:picLocks noChangeAspect="1"/>
          </p:cNvPicPr>
          <p:nvPr/>
        </p:nvPicPr>
        <p:blipFill>
          <a:blip r:embed="rId2"/>
          <a:stretch>
            <a:fillRect/>
          </a:stretch>
        </p:blipFill>
        <p:spPr>
          <a:xfrm>
            <a:off x="163719" y="642451"/>
            <a:ext cx="712470" cy="696595"/>
          </a:xfrm>
          <a:prstGeom prst="rect">
            <a:avLst/>
          </a:prstGeom>
        </p:spPr>
      </p:pic>
      <p:sp>
        <p:nvSpPr>
          <p:cNvPr id="4" name="CaixaDeTexto 3">
            <a:extLst>
              <a:ext uri="{FF2B5EF4-FFF2-40B4-BE49-F238E27FC236}">
                <a16:creationId xmlns:a16="http://schemas.microsoft.com/office/drawing/2014/main" id="{A2397694-C2DB-17F6-9E14-80CC8B77BF2D}"/>
              </a:ext>
            </a:extLst>
          </p:cNvPr>
          <p:cNvSpPr txBox="1"/>
          <p:nvPr/>
        </p:nvSpPr>
        <p:spPr>
          <a:xfrm>
            <a:off x="163719" y="1462479"/>
            <a:ext cx="5842634" cy="3571042"/>
          </a:xfrm>
          <a:prstGeom prst="rect">
            <a:avLst/>
          </a:prstGeom>
          <a:noFill/>
        </p:spPr>
        <p:txBody>
          <a:bodyPr wrap="square">
            <a:spAutoFit/>
          </a:bodyPr>
          <a:lstStyle/>
          <a:p>
            <a:pPr algn="just">
              <a:lnSpc>
                <a:spcPct val="115000"/>
              </a:lnSpc>
            </a:pPr>
            <a:r>
              <a:rPr lang="pt-BR" sz="2200" b="1"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55. </a:t>
            </a:r>
            <a:r>
              <a:rPr lang="pt-BR" sz="22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O físico Hans C. </a:t>
            </a:r>
            <a:r>
              <a:rPr lang="pt-BR" sz="2200" dirty="0" err="1">
                <a:solidFill>
                  <a:srgbClr val="000000"/>
                </a:solidFill>
                <a:effectLst/>
                <a:latin typeface="Arial Narrow" panose="020B0606020202030204" pitchFamily="34" charset="0"/>
                <a:ea typeface="Calibri" panose="020F0502020204030204" pitchFamily="34" charset="0"/>
                <a:cs typeface="Arial" panose="020B0604020202020204" pitchFamily="34" charset="0"/>
              </a:rPr>
              <a:t>Oersted</a:t>
            </a:r>
            <a:r>
              <a:rPr lang="pt-BR" sz="22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observou que um fio transportando corrente elétrica produz um campo magnético. A presença do campo magnético foi verificada ao aproximar uma bússola de um fio conduzindo corrente elétrica. A figura ilustra um fio percorrido por uma corrente elétrica i, constante e com sentido para cima. Os pontos A, B e C estão num plano transversal e equidistantes do fio. Em cada ponto foi colocada uma bússola.</a:t>
            </a:r>
            <a:endParaRPr lang="pt-BR" sz="2200" dirty="0">
              <a:effectLst/>
              <a:latin typeface="Calibri" panose="020F0502020204030204" pitchFamily="34" charset="0"/>
              <a:ea typeface="Calibri" panose="020F0502020204030204" pitchFamily="34" charset="0"/>
            </a:endParaRPr>
          </a:p>
        </p:txBody>
      </p:sp>
      <p:pic>
        <p:nvPicPr>
          <p:cNvPr id="5" name="Imagem 4">
            <a:extLst>
              <a:ext uri="{FF2B5EF4-FFF2-40B4-BE49-F238E27FC236}">
                <a16:creationId xmlns:a16="http://schemas.microsoft.com/office/drawing/2014/main" id="{DF070272-45FE-7328-022A-180B902CD4D9}"/>
              </a:ext>
            </a:extLst>
          </p:cNvPr>
          <p:cNvPicPr>
            <a:picLocks noChangeAspect="1"/>
          </p:cNvPicPr>
          <p:nvPr/>
        </p:nvPicPr>
        <p:blipFill>
          <a:blip r:embed="rId3"/>
          <a:stretch>
            <a:fillRect/>
          </a:stretch>
        </p:blipFill>
        <p:spPr>
          <a:xfrm>
            <a:off x="1296913" y="4934909"/>
            <a:ext cx="3445417" cy="1785498"/>
          </a:xfrm>
          <a:prstGeom prst="rect">
            <a:avLst/>
          </a:prstGeom>
        </p:spPr>
      </p:pic>
      <p:sp>
        <p:nvSpPr>
          <p:cNvPr id="7" name="CaixaDeTexto 6">
            <a:extLst>
              <a:ext uri="{FF2B5EF4-FFF2-40B4-BE49-F238E27FC236}">
                <a16:creationId xmlns:a16="http://schemas.microsoft.com/office/drawing/2014/main" id="{6A4EDBC1-472C-8F0B-01B3-CD088BDBEDE3}"/>
              </a:ext>
            </a:extLst>
          </p:cNvPr>
          <p:cNvSpPr txBox="1"/>
          <p:nvPr/>
        </p:nvSpPr>
        <p:spPr>
          <a:xfrm>
            <a:off x="6185649" y="721537"/>
            <a:ext cx="5842632" cy="1235018"/>
          </a:xfrm>
          <a:prstGeom prst="rect">
            <a:avLst/>
          </a:prstGeom>
          <a:noFill/>
        </p:spPr>
        <p:txBody>
          <a:bodyPr wrap="square">
            <a:spAutoFit/>
          </a:bodyPr>
          <a:lstStyle/>
          <a:p>
            <a:pPr algn="just">
              <a:lnSpc>
                <a:spcPct val="115000"/>
              </a:lnSpc>
            </a:pPr>
            <a:r>
              <a:rPr lang="pt-BR" sz="22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Considerando apenas o campo magnético por causa da corrente i, as respectivas configurações das bússolas nos pontos A, B e C serão</a:t>
            </a:r>
            <a:endParaRPr lang="pt-BR" sz="2200" dirty="0">
              <a:effectLst/>
              <a:latin typeface="Calibri" panose="020F0502020204030204" pitchFamily="34" charset="0"/>
              <a:ea typeface="Calibri" panose="020F0502020204030204" pitchFamily="34" charset="0"/>
            </a:endParaRPr>
          </a:p>
        </p:txBody>
      </p:sp>
      <p:pic>
        <p:nvPicPr>
          <p:cNvPr id="8" name="Imagem 7">
            <a:extLst>
              <a:ext uri="{FF2B5EF4-FFF2-40B4-BE49-F238E27FC236}">
                <a16:creationId xmlns:a16="http://schemas.microsoft.com/office/drawing/2014/main" id="{07A89B74-94BB-FFAF-D6CB-87C8D8BDC557}"/>
              </a:ext>
            </a:extLst>
          </p:cNvPr>
          <p:cNvPicPr>
            <a:picLocks noChangeAspect="1"/>
          </p:cNvPicPr>
          <p:nvPr/>
        </p:nvPicPr>
        <p:blipFill>
          <a:blip r:embed="rId4"/>
          <a:stretch>
            <a:fillRect/>
          </a:stretch>
        </p:blipFill>
        <p:spPr>
          <a:xfrm>
            <a:off x="6633007" y="1886342"/>
            <a:ext cx="4947916" cy="4604195"/>
          </a:xfrm>
          <a:prstGeom prst="rect">
            <a:avLst/>
          </a:prstGeom>
        </p:spPr>
      </p:pic>
    </p:spTree>
    <p:extLst>
      <p:ext uri="{BB962C8B-B14F-4D97-AF65-F5344CB8AC3E}">
        <p14:creationId xmlns:p14="http://schemas.microsoft.com/office/powerpoint/2010/main" val="166591768"/>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6A7264-1AFC-4332-E417-6E6AA3C9B968}"/>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758936B3-7390-11B1-2830-B7FD5CD4EF93}"/>
              </a:ext>
            </a:extLst>
          </p:cNvPr>
          <p:cNvSpPr txBox="1"/>
          <p:nvPr/>
        </p:nvSpPr>
        <p:spPr>
          <a:xfrm>
            <a:off x="89647" y="519096"/>
            <a:ext cx="5827059" cy="3181705"/>
          </a:xfrm>
          <a:prstGeom prst="rect">
            <a:avLst/>
          </a:prstGeom>
          <a:noFill/>
        </p:spPr>
        <p:txBody>
          <a:bodyPr wrap="square">
            <a:spAutoFit/>
          </a:bodyPr>
          <a:lstStyle/>
          <a:p>
            <a:pPr algn="just">
              <a:lnSpc>
                <a:spcPct val="115000"/>
              </a:lnSpc>
            </a:pPr>
            <a:r>
              <a:rPr lang="pt-BR" sz="2200" b="1"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56.  </a:t>
            </a:r>
            <a:r>
              <a:rPr lang="pt-BR" sz="22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O funcionamento dos geradores de usinas elétricas baseia-se no fenômeno da indução eletromagnética, descoberto por Michael Faraday no século XIX. Pode-se observar esse fenômeno ao se movimentar um ímã e uma espira em sentidos opostos com módulo da velocidade igual a v, induzindo uma corrente elétrica de intensidade i, como ilustrado na figura.</a:t>
            </a:r>
            <a:endParaRPr lang="pt-BR" sz="2200" dirty="0">
              <a:effectLst/>
              <a:latin typeface="Calibri" panose="020F0502020204030204" pitchFamily="34" charset="0"/>
              <a:ea typeface="Calibri" panose="020F0502020204030204" pitchFamily="34" charset="0"/>
            </a:endParaRPr>
          </a:p>
        </p:txBody>
      </p:sp>
      <p:pic>
        <p:nvPicPr>
          <p:cNvPr id="4" name="Imagem 3">
            <a:extLst>
              <a:ext uri="{FF2B5EF4-FFF2-40B4-BE49-F238E27FC236}">
                <a16:creationId xmlns:a16="http://schemas.microsoft.com/office/drawing/2014/main" id="{E12FE20E-4DAC-2E61-6F2D-E2D85F3CFB7D}"/>
              </a:ext>
            </a:extLst>
          </p:cNvPr>
          <p:cNvPicPr>
            <a:picLocks noChangeAspect="1"/>
          </p:cNvPicPr>
          <p:nvPr/>
        </p:nvPicPr>
        <p:blipFill>
          <a:blip r:embed="rId2"/>
          <a:stretch>
            <a:fillRect/>
          </a:stretch>
        </p:blipFill>
        <p:spPr>
          <a:xfrm>
            <a:off x="591672" y="3582613"/>
            <a:ext cx="5075518" cy="3043961"/>
          </a:xfrm>
          <a:prstGeom prst="rect">
            <a:avLst/>
          </a:prstGeom>
        </p:spPr>
      </p:pic>
      <p:sp>
        <p:nvSpPr>
          <p:cNvPr id="6" name="CaixaDeTexto 5">
            <a:extLst>
              <a:ext uri="{FF2B5EF4-FFF2-40B4-BE49-F238E27FC236}">
                <a16:creationId xmlns:a16="http://schemas.microsoft.com/office/drawing/2014/main" id="{08AF6894-DB2A-AC17-46B4-7FF7D507E1E0}"/>
              </a:ext>
            </a:extLst>
          </p:cNvPr>
          <p:cNvSpPr txBox="1"/>
          <p:nvPr/>
        </p:nvSpPr>
        <p:spPr>
          <a:xfrm>
            <a:off x="6275294" y="519096"/>
            <a:ext cx="5827059" cy="5517729"/>
          </a:xfrm>
          <a:prstGeom prst="rect">
            <a:avLst/>
          </a:prstGeom>
          <a:noFill/>
        </p:spPr>
        <p:txBody>
          <a:bodyPr wrap="square">
            <a:spAutoFit/>
          </a:bodyPr>
          <a:lstStyle/>
          <a:p>
            <a:pPr algn="just">
              <a:lnSpc>
                <a:spcPct val="115000"/>
              </a:lnSpc>
            </a:pPr>
            <a:r>
              <a:rPr lang="pt-BR" sz="22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 fim de se obter uma corrente com o mesmo sentido da apresentada na figura, utilizando os mesmos materiais, outra possibilidade é mover a espira para a</a:t>
            </a:r>
            <a:endParaRPr lang="pt-BR" sz="2200" dirty="0">
              <a:effectLst/>
              <a:latin typeface="Arial Narrow" panose="020B0606020202030204" pitchFamily="34" charset="0"/>
              <a:ea typeface="Calibri" panose="020F0502020204030204" pitchFamily="34" charset="0"/>
            </a:endParaRPr>
          </a:p>
          <a:p>
            <a:pPr algn="just">
              <a:lnSpc>
                <a:spcPct val="115000"/>
              </a:lnSpc>
            </a:pPr>
            <a:r>
              <a:rPr lang="pt-BR" sz="22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a:t>
            </a:r>
            <a:endParaRPr lang="pt-BR" sz="2200" dirty="0">
              <a:effectLst/>
              <a:latin typeface="Arial Narrow" panose="020B0606020202030204" pitchFamily="34" charset="0"/>
              <a:ea typeface="Calibri" panose="020F0502020204030204" pitchFamily="34" charset="0"/>
            </a:endParaRPr>
          </a:p>
          <a:p>
            <a:pPr algn="just">
              <a:lnSpc>
                <a:spcPct val="115000"/>
              </a:lnSpc>
            </a:pPr>
            <a:r>
              <a:rPr lang="pt-BR" sz="22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 esquerda e o ímã para a direita com polaridade invertida.</a:t>
            </a:r>
            <a:endParaRPr lang="pt-BR" sz="2200" dirty="0">
              <a:effectLst/>
              <a:latin typeface="Arial Narrow" panose="020B0606020202030204" pitchFamily="34" charset="0"/>
              <a:ea typeface="Calibri" panose="020F0502020204030204" pitchFamily="34" charset="0"/>
            </a:endParaRPr>
          </a:p>
          <a:p>
            <a:pPr algn="just">
              <a:lnSpc>
                <a:spcPct val="115000"/>
              </a:lnSpc>
            </a:pPr>
            <a:r>
              <a:rPr lang="pt-BR" sz="22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(B) direita e o ímã para a esquerda com polaridade invertida.</a:t>
            </a:r>
            <a:endParaRPr lang="pt-BR" sz="2200" dirty="0">
              <a:effectLst/>
              <a:latin typeface="Arial Narrow" panose="020B0606020202030204" pitchFamily="34" charset="0"/>
              <a:ea typeface="Calibri" panose="020F0502020204030204" pitchFamily="34" charset="0"/>
            </a:endParaRPr>
          </a:p>
          <a:p>
            <a:pPr algn="just">
              <a:lnSpc>
                <a:spcPct val="115000"/>
              </a:lnSpc>
            </a:pPr>
            <a:r>
              <a:rPr lang="pt-BR" sz="22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(C) esquerda e o ímã para a esquerda com mesma polaridade.</a:t>
            </a:r>
            <a:endParaRPr lang="pt-BR" sz="2200" dirty="0">
              <a:effectLst/>
              <a:latin typeface="Arial Narrow" panose="020B0606020202030204" pitchFamily="34" charset="0"/>
              <a:ea typeface="Calibri" panose="020F0502020204030204" pitchFamily="34" charset="0"/>
            </a:endParaRPr>
          </a:p>
          <a:p>
            <a:pPr algn="just">
              <a:lnSpc>
                <a:spcPct val="115000"/>
              </a:lnSpc>
            </a:pPr>
            <a:r>
              <a:rPr lang="pt-BR" sz="22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(D) direita e manter o ímã em repouso com polaridade invertida.</a:t>
            </a:r>
            <a:endParaRPr lang="pt-BR" sz="2200" dirty="0">
              <a:effectLst/>
              <a:latin typeface="Arial Narrow" panose="020B0606020202030204" pitchFamily="34" charset="0"/>
              <a:ea typeface="Calibri" panose="020F0502020204030204" pitchFamily="34" charset="0"/>
            </a:endParaRPr>
          </a:p>
          <a:p>
            <a:pPr algn="just">
              <a:lnSpc>
                <a:spcPct val="115000"/>
              </a:lnSpc>
            </a:pPr>
            <a:r>
              <a:rPr lang="pt-BR" sz="22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(E) esquerda e manter o ímã em repouso com mesma polaridade.</a:t>
            </a:r>
            <a:endParaRPr lang="pt-BR" sz="2200" dirty="0">
              <a:effectLst/>
              <a:latin typeface="Arial Narrow" panose="020B0606020202030204" pitchFamily="34" charset="0"/>
              <a:ea typeface="Calibri" panose="020F0502020204030204" pitchFamily="34" charset="0"/>
            </a:endParaRPr>
          </a:p>
        </p:txBody>
      </p:sp>
    </p:spTree>
    <p:extLst>
      <p:ext uri="{BB962C8B-B14F-4D97-AF65-F5344CB8AC3E}">
        <p14:creationId xmlns:p14="http://schemas.microsoft.com/office/powerpoint/2010/main" val="1792007339"/>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2E547F-55A3-D380-C205-0C664110C541}"/>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CB14CB97-7060-532B-2017-3EDF3EA08FB8}"/>
              </a:ext>
            </a:extLst>
          </p:cNvPr>
          <p:cNvSpPr txBox="1"/>
          <p:nvPr/>
        </p:nvSpPr>
        <p:spPr>
          <a:xfrm>
            <a:off x="107576" y="706815"/>
            <a:ext cx="5782236" cy="5517729"/>
          </a:xfrm>
          <a:prstGeom prst="rect">
            <a:avLst/>
          </a:prstGeom>
          <a:noFill/>
        </p:spPr>
        <p:txBody>
          <a:bodyPr wrap="square">
            <a:spAutoFit/>
          </a:bodyPr>
          <a:lstStyle/>
          <a:p>
            <a:pPr algn="just">
              <a:lnSpc>
                <a:spcPct val="115000"/>
              </a:lnSpc>
            </a:pPr>
            <a:r>
              <a:rPr lang="pt-BR" sz="2200" b="1"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57. </a:t>
            </a:r>
            <a:r>
              <a:rPr lang="pt-BR" sz="22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O espectrômetro de massa de tempo de voo é um dispositivo utilizado para medir a massa de íons. Nele, um íon de carga elétrica q é lançado em uma região de campo magnético constante B, descrevendo uma trajetória helicoidal, conforme a figura. Essa trajetória é formada pela composição de um movimento circular uniforme no plano </a:t>
            </a:r>
            <a:r>
              <a:rPr lang="pt-BR" sz="2200" b="1" dirty="0" err="1">
                <a:solidFill>
                  <a:srgbClr val="000000"/>
                </a:solidFill>
                <a:effectLst/>
                <a:latin typeface="Arial Narrow" panose="020B0606020202030204" pitchFamily="34" charset="0"/>
                <a:ea typeface="Calibri" panose="020F0502020204030204" pitchFamily="34" charset="0"/>
                <a:cs typeface="Arial" panose="020B0604020202020204" pitchFamily="34" charset="0"/>
              </a:rPr>
              <a:t>yz</a:t>
            </a:r>
            <a:r>
              <a:rPr lang="pt-BR" sz="22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e uma translação ao longo do eixo </a:t>
            </a:r>
            <a:r>
              <a:rPr lang="pt-BR" sz="2200" b="1"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x</a:t>
            </a:r>
            <a:r>
              <a:rPr lang="pt-BR" sz="22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a:t>
            </a:r>
          </a:p>
          <a:p>
            <a:pPr algn="just">
              <a:lnSpc>
                <a:spcPct val="115000"/>
              </a:lnSpc>
            </a:pPr>
            <a:r>
              <a:rPr lang="pt-BR" sz="2200" dirty="0">
                <a:solidFill>
                  <a:srgbClr val="000000"/>
                </a:solidFill>
                <a:latin typeface="Arial Narrow" panose="020B0606020202030204" pitchFamily="34" charset="0"/>
                <a:ea typeface="Calibri" panose="020F0502020204030204" pitchFamily="34" charset="0"/>
                <a:cs typeface="Arial" panose="020B0604020202020204" pitchFamily="34" charset="0"/>
              </a:rPr>
              <a:t>	</a:t>
            </a:r>
            <a:r>
              <a:rPr lang="pt-BR" sz="22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 vantagem desse dispositivo é que a velocidade angular do movimento helicoidal do íon é independente de sua velocidade inicial. O dispositivo então mede o tempo t de voo para </a:t>
            </a:r>
            <a:r>
              <a:rPr lang="pt-BR" sz="2200" b="1"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N</a:t>
            </a:r>
            <a:r>
              <a:rPr lang="pt-BR" sz="22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voltas do íon. 	Logo, com base nos valores </a:t>
            </a:r>
            <a:r>
              <a:rPr lang="pt-BR" sz="2200" b="1"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q</a:t>
            </a:r>
            <a:r>
              <a:rPr lang="pt-BR" sz="22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a:t>
            </a:r>
            <a:r>
              <a:rPr lang="pt-BR" sz="2200" b="1"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B</a:t>
            </a:r>
            <a:r>
              <a:rPr lang="pt-BR" sz="22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a:t>
            </a:r>
            <a:r>
              <a:rPr lang="pt-BR" sz="2200" b="1"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N</a:t>
            </a:r>
            <a:r>
              <a:rPr lang="pt-BR" sz="22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e </a:t>
            </a:r>
            <a:r>
              <a:rPr lang="pt-BR" sz="2200" b="1"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t</a:t>
            </a:r>
            <a:r>
              <a:rPr lang="pt-BR" sz="22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pode-se determinar a massa do íon.</a:t>
            </a:r>
            <a:endParaRPr lang="pt-BR" sz="2200" dirty="0">
              <a:effectLst/>
              <a:latin typeface="Calibri" panose="020F0502020204030204" pitchFamily="34" charset="0"/>
              <a:ea typeface="Calibri" panose="020F0502020204030204" pitchFamily="34" charset="0"/>
            </a:endParaRPr>
          </a:p>
        </p:txBody>
      </p:sp>
      <p:pic>
        <p:nvPicPr>
          <p:cNvPr id="4" name="Imagem 3">
            <a:extLst>
              <a:ext uri="{FF2B5EF4-FFF2-40B4-BE49-F238E27FC236}">
                <a16:creationId xmlns:a16="http://schemas.microsoft.com/office/drawing/2014/main" id="{05F6830A-63B7-E86F-2F5D-15B18317AC66}"/>
              </a:ext>
            </a:extLst>
          </p:cNvPr>
          <p:cNvPicPr>
            <a:picLocks noChangeAspect="1"/>
          </p:cNvPicPr>
          <p:nvPr/>
        </p:nvPicPr>
        <p:blipFill>
          <a:blip r:embed="rId2"/>
          <a:stretch>
            <a:fillRect/>
          </a:stretch>
        </p:blipFill>
        <p:spPr>
          <a:xfrm>
            <a:off x="7680081" y="644061"/>
            <a:ext cx="3274789" cy="2608081"/>
          </a:xfrm>
          <a:prstGeom prst="rect">
            <a:avLst/>
          </a:prstGeom>
        </p:spPr>
      </p:pic>
      <mc:AlternateContent xmlns:mc="http://schemas.openxmlformats.org/markup-compatibility/2006" xmlns:a14="http://schemas.microsoft.com/office/drawing/2010/main">
        <mc:Choice Requires="a14">
          <p:sp>
            <p:nvSpPr>
              <p:cNvPr id="6" name="CaixaDeTexto 5">
                <a:extLst>
                  <a:ext uri="{FF2B5EF4-FFF2-40B4-BE49-F238E27FC236}">
                    <a16:creationId xmlns:a16="http://schemas.microsoft.com/office/drawing/2014/main" id="{E5B4590C-B791-9CE0-6C82-C65A9C211DBA}"/>
                  </a:ext>
                </a:extLst>
              </p:cNvPr>
              <p:cNvSpPr txBox="1"/>
              <p:nvPr/>
            </p:nvSpPr>
            <p:spPr>
              <a:xfrm>
                <a:off x="6239435" y="3104302"/>
                <a:ext cx="5504330" cy="1431867"/>
              </a:xfrm>
              <a:prstGeom prst="rect">
                <a:avLst/>
              </a:prstGeom>
              <a:noFill/>
            </p:spPr>
            <p:txBody>
              <a:bodyPr wrap="square">
                <a:spAutoFit/>
              </a:bodyPr>
              <a:lstStyle/>
              <a:p>
                <a:pPr algn="just">
                  <a:lnSpc>
                    <a:spcPct val="115000"/>
                  </a:lnSpc>
                </a:pPr>
                <a:r>
                  <a:rPr lang="pt-BR" sz="22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 massa do íon medida por esse dispositivo será</a:t>
                </a:r>
                <a:endParaRPr lang="pt-BR" sz="2200" dirty="0">
                  <a:effectLst/>
                  <a:latin typeface="Arial Narrow" panose="020B0606020202030204" pitchFamily="34" charset="0"/>
                  <a:ea typeface="Calibri" panose="020F0502020204030204" pitchFamily="34" charset="0"/>
                </a:endParaRPr>
              </a:p>
              <a:p>
                <a:pPr algn="just">
                  <a:lnSpc>
                    <a:spcPct val="115000"/>
                  </a:lnSpc>
                </a:pPr>
                <a:r>
                  <a:rPr lang="pt-BR" sz="22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a:t>
                </a:r>
                <a:endParaRPr lang="pt-BR" sz="2200" dirty="0">
                  <a:effectLst/>
                  <a:latin typeface="Arial Narrow" panose="020B0606020202030204" pitchFamily="34" charset="0"/>
                  <a:ea typeface="Calibri" panose="020F0502020204030204" pitchFamily="34" charset="0"/>
                </a:endParaRPr>
              </a:p>
              <a:p>
                <a:pPr algn="just">
                  <a:lnSpc>
                    <a:spcPct val="115000"/>
                  </a:lnSpc>
                </a:pPr>
                <a:r>
                  <a:rPr lang="pt-BR" sz="22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 </a:t>
                </a:r>
                <a14:m>
                  <m:oMath xmlns:m="http://schemas.openxmlformats.org/officeDocument/2006/math">
                    <m:f>
                      <m:fPr>
                        <m:ctrlPr>
                          <a:rPr lang="pt-BR" sz="2200" i="1">
                            <a:solidFill>
                              <a:srgbClr val="000000"/>
                            </a:solidFill>
                            <a:effectLst/>
                            <a:latin typeface="Cambria Math" panose="02040503050406030204" pitchFamily="18" charset="0"/>
                            <a:ea typeface="Calibri" panose="020F0502020204030204" pitchFamily="34" charset="0"/>
                            <a:cs typeface="Arial" panose="020B0604020202020204" pitchFamily="34" charset="0"/>
                          </a:rPr>
                        </m:ctrlPr>
                      </m:fPr>
                      <m:num>
                        <m:r>
                          <m:rPr>
                            <m:sty m:val="p"/>
                          </m:rPr>
                          <a:rPr lang="pt-BR" sz="2200">
                            <a:solidFill>
                              <a:srgbClr val="000000"/>
                            </a:solidFill>
                            <a:effectLst/>
                            <a:latin typeface="Cambria Math" panose="02040503050406030204" pitchFamily="18" charset="0"/>
                            <a:ea typeface="Calibri" panose="020F0502020204030204" pitchFamily="34" charset="0"/>
                            <a:cs typeface="Arial" panose="020B0604020202020204" pitchFamily="34" charset="0"/>
                          </a:rPr>
                          <m:t>qBt</m:t>
                        </m:r>
                      </m:num>
                      <m:den>
                        <m:r>
                          <a:rPr lang="pt-BR" sz="2200">
                            <a:solidFill>
                              <a:srgbClr val="000000"/>
                            </a:solidFill>
                            <a:effectLst/>
                            <a:latin typeface="Cambria Math" panose="02040503050406030204" pitchFamily="18" charset="0"/>
                            <a:ea typeface="Calibri" panose="020F0502020204030204" pitchFamily="34" charset="0"/>
                            <a:cs typeface="Arial" panose="020B0604020202020204" pitchFamily="34" charset="0"/>
                          </a:rPr>
                          <m:t>2</m:t>
                        </m:r>
                        <m:r>
                          <m:rPr>
                            <m:sty m:val="p"/>
                          </m:rPr>
                          <a:rPr lang="pt-BR" sz="2200">
                            <a:solidFill>
                              <a:srgbClr val="000000"/>
                            </a:solidFill>
                            <a:effectLst/>
                            <a:latin typeface="Cambria Math" panose="02040503050406030204" pitchFamily="18" charset="0"/>
                            <a:ea typeface="Calibri" panose="020F0502020204030204" pitchFamily="34" charset="0"/>
                            <a:cs typeface="Arial" panose="020B0604020202020204" pitchFamily="34" charset="0"/>
                          </a:rPr>
                          <m:t>πN</m:t>
                        </m:r>
                      </m:den>
                    </m:f>
                  </m:oMath>
                </a14:m>
                <a:r>
                  <a:rPr lang="pt-BR" sz="22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(B) </a:t>
                </a:r>
                <a14:m>
                  <m:oMath xmlns:m="http://schemas.openxmlformats.org/officeDocument/2006/math">
                    <m:f>
                      <m:fPr>
                        <m:ctrlPr>
                          <a:rPr lang="pt-BR" sz="2200" i="1">
                            <a:solidFill>
                              <a:srgbClr val="000000"/>
                            </a:solidFill>
                            <a:effectLst/>
                            <a:latin typeface="Cambria Math" panose="02040503050406030204" pitchFamily="18" charset="0"/>
                            <a:ea typeface="Calibri" panose="020F0502020204030204" pitchFamily="34" charset="0"/>
                            <a:cs typeface="Arial" panose="020B0604020202020204" pitchFamily="34" charset="0"/>
                          </a:rPr>
                        </m:ctrlPr>
                      </m:fPr>
                      <m:num>
                        <m:r>
                          <m:rPr>
                            <m:sty m:val="p"/>
                          </m:rPr>
                          <a:rPr lang="pt-BR" sz="2200">
                            <a:solidFill>
                              <a:srgbClr val="000000"/>
                            </a:solidFill>
                            <a:effectLst/>
                            <a:latin typeface="Cambria Math" panose="02040503050406030204" pitchFamily="18" charset="0"/>
                            <a:ea typeface="Calibri" panose="020F0502020204030204" pitchFamily="34" charset="0"/>
                            <a:cs typeface="Arial" panose="020B0604020202020204" pitchFamily="34" charset="0"/>
                          </a:rPr>
                          <m:t>qBt</m:t>
                        </m:r>
                      </m:num>
                      <m:den>
                        <m:r>
                          <m:rPr>
                            <m:sty m:val="p"/>
                          </m:rPr>
                          <a:rPr lang="pt-BR" sz="2200">
                            <a:solidFill>
                              <a:srgbClr val="000000"/>
                            </a:solidFill>
                            <a:effectLst/>
                            <a:latin typeface="Cambria Math" panose="02040503050406030204" pitchFamily="18" charset="0"/>
                            <a:ea typeface="Calibri" panose="020F0502020204030204" pitchFamily="34" charset="0"/>
                            <a:cs typeface="Arial" panose="020B0604020202020204" pitchFamily="34" charset="0"/>
                          </a:rPr>
                          <m:t>πN</m:t>
                        </m:r>
                      </m:den>
                    </m:f>
                  </m:oMath>
                </a14:m>
                <a:r>
                  <a:rPr lang="pt-BR" sz="22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(C) </a:t>
                </a:r>
                <a14:m>
                  <m:oMath xmlns:m="http://schemas.openxmlformats.org/officeDocument/2006/math">
                    <m:f>
                      <m:fPr>
                        <m:ctrlPr>
                          <a:rPr lang="pt-BR" sz="2200" i="1">
                            <a:solidFill>
                              <a:srgbClr val="000000"/>
                            </a:solidFill>
                            <a:effectLst/>
                            <a:latin typeface="Cambria Math" panose="02040503050406030204" pitchFamily="18" charset="0"/>
                            <a:ea typeface="Calibri" panose="020F0502020204030204" pitchFamily="34" charset="0"/>
                            <a:cs typeface="Arial" panose="020B0604020202020204" pitchFamily="34" charset="0"/>
                          </a:rPr>
                        </m:ctrlPr>
                      </m:fPr>
                      <m:num>
                        <m:r>
                          <a:rPr lang="pt-BR" sz="2200">
                            <a:solidFill>
                              <a:srgbClr val="000000"/>
                            </a:solidFill>
                            <a:effectLst/>
                            <a:latin typeface="Cambria Math" panose="02040503050406030204" pitchFamily="18" charset="0"/>
                            <a:ea typeface="Calibri" panose="020F0502020204030204" pitchFamily="34" charset="0"/>
                            <a:cs typeface="Arial" panose="020B0604020202020204" pitchFamily="34" charset="0"/>
                          </a:rPr>
                          <m:t>2</m:t>
                        </m:r>
                        <m:r>
                          <m:rPr>
                            <m:sty m:val="p"/>
                          </m:rPr>
                          <a:rPr lang="pt-BR" sz="2200">
                            <a:solidFill>
                              <a:srgbClr val="000000"/>
                            </a:solidFill>
                            <a:effectLst/>
                            <a:latin typeface="Cambria Math" panose="02040503050406030204" pitchFamily="18" charset="0"/>
                            <a:ea typeface="Calibri" panose="020F0502020204030204" pitchFamily="34" charset="0"/>
                            <a:cs typeface="Arial" panose="020B0604020202020204" pitchFamily="34" charset="0"/>
                          </a:rPr>
                          <m:t>qBt</m:t>
                        </m:r>
                      </m:num>
                      <m:den>
                        <m:r>
                          <m:rPr>
                            <m:sty m:val="p"/>
                          </m:rPr>
                          <a:rPr lang="pt-BR" sz="2200">
                            <a:solidFill>
                              <a:srgbClr val="000000"/>
                            </a:solidFill>
                            <a:effectLst/>
                            <a:latin typeface="Cambria Math" panose="02040503050406030204" pitchFamily="18" charset="0"/>
                            <a:ea typeface="Calibri" panose="020F0502020204030204" pitchFamily="34" charset="0"/>
                            <a:cs typeface="Arial" panose="020B0604020202020204" pitchFamily="34" charset="0"/>
                          </a:rPr>
                          <m:t>πN</m:t>
                        </m:r>
                      </m:den>
                    </m:f>
                  </m:oMath>
                </a14:m>
                <a:r>
                  <a:rPr lang="pt-BR" sz="22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(D) </a:t>
                </a:r>
                <a14:m>
                  <m:oMath xmlns:m="http://schemas.openxmlformats.org/officeDocument/2006/math">
                    <m:f>
                      <m:fPr>
                        <m:ctrlPr>
                          <a:rPr lang="pt-BR" sz="2200" i="1">
                            <a:solidFill>
                              <a:srgbClr val="000000"/>
                            </a:solidFill>
                            <a:effectLst/>
                            <a:latin typeface="Cambria Math" panose="02040503050406030204" pitchFamily="18" charset="0"/>
                            <a:ea typeface="Calibri" panose="020F0502020204030204" pitchFamily="34" charset="0"/>
                            <a:cs typeface="Arial" panose="020B0604020202020204" pitchFamily="34" charset="0"/>
                          </a:rPr>
                        </m:ctrlPr>
                      </m:fPr>
                      <m:num>
                        <m:r>
                          <m:rPr>
                            <m:sty m:val="p"/>
                          </m:rPr>
                          <a:rPr lang="pt-BR" sz="2200">
                            <a:solidFill>
                              <a:srgbClr val="000000"/>
                            </a:solidFill>
                            <a:effectLst/>
                            <a:latin typeface="Cambria Math" panose="02040503050406030204" pitchFamily="18" charset="0"/>
                            <a:ea typeface="Calibri" panose="020F0502020204030204" pitchFamily="34" charset="0"/>
                            <a:cs typeface="Arial" panose="020B0604020202020204" pitchFamily="34" charset="0"/>
                          </a:rPr>
                          <m:t>qBt</m:t>
                        </m:r>
                      </m:num>
                      <m:den>
                        <m:r>
                          <m:rPr>
                            <m:sty m:val="p"/>
                          </m:rPr>
                          <a:rPr lang="pt-BR" sz="2200">
                            <a:solidFill>
                              <a:srgbClr val="000000"/>
                            </a:solidFill>
                            <a:effectLst/>
                            <a:latin typeface="Cambria Math" panose="02040503050406030204" pitchFamily="18" charset="0"/>
                            <a:ea typeface="Calibri" panose="020F0502020204030204" pitchFamily="34" charset="0"/>
                            <a:cs typeface="Arial" panose="020B0604020202020204" pitchFamily="34" charset="0"/>
                          </a:rPr>
                          <m:t>N</m:t>
                        </m:r>
                      </m:den>
                    </m:f>
                  </m:oMath>
                </a14:m>
                <a:r>
                  <a:rPr lang="pt-BR" sz="22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(E) </a:t>
                </a:r>
                <a14:m>
                  <m:oMath xmlns:m="http://schemas.openxmlformats.org/officeDocument/2006/math">
                    <m:f>
                      <m:fPr>
                        <m:ctrlPr>
                          <a:rPr lang="pt-BR" sz="2200" i="1">
                            <a:solidFill>
                              <a:srgbClr val="000000"/>
                            </a:solidFill>
                            <a:effectLst/>
                            <a:latin typeface="Cambria Math" panose="02040503050406030204" pitchFamily="18" charset="0"/>
                            <a:ea typeface="Calibri" panose="020F0502020204030204" pitchFamily="34" charset="0"/>
                            <a:cs typeface="Arial" panose="020B0604020202020204" pitchFamily="34" charset="0"/>
                          </a:rPr>
                        </m:ctrlPr>
                      </m:fPr>
                      <m:num>
                        <m:r>
                          <a:rPr lang="pt-BR" sz="2200">
                            <a:solidFill>
                              <a:srgbClr val="000000"/>
                            </a:solidFill>
                            <a:effectLst/>
                            <a:latin typeface="Cambria Math" panose="02040503050406030204" pitchFamily="18" charset="0"/>
                            <a:ea typeface="Calibri" panose="020F0502020204030204" pitchFamily="34" charset="0"/>
                            <a:cs typeface="Arial" panose="020B0604020202020204" pitchFamily="34" charset="0"/>
                          </a:rPr>
                          <m:t>2</m:t>
                        </m:r>
                        <m:r>
                          <m:rPr>
                            <m:sty m:val="p"/>
                          </m:rPr>
                          <a:rPr lang="pt-BR" sz="2200">
                            <a:solidFill>
                              <a:srgbClr val="000000"/>
                            </a:solidFill>
                            <a:effectLst/>
                            <a:latin typeface="Cambria Math" panose="02040503050406030204" pitchFamily="18" charset="0"/>
                            <a:ea typeface="Calibri" panose="020F0502020204030204" pitchFamily="34" charset="0"/>
                            <a:cs typeface="Arial" panose="020B0604020202020204" pitchFamily="34" charset="0"/>
                          </a:rPr>
                          <m:t>qBt</m:t>
                        </m:r>
                      </m:num>
                      <m:den>
                        <m:r>
                          <m:rPr>
                            <m:sty m:val="p"/>
                          </m:rPr>
                          <a:rPr lang="pt-BR" sz="2200">
                            <a:solidFill>
                              <a:srgbClr val="000000"/>
                            </a:solidFill>
                            <a:effectLst/>
                            <a:latin typeface="Cambria Math" panose="02040503050406030204" pitchFamily="18" charset="0"/>
                            <a:ea typeface="Calibri" panose="020F0502020204030204" pitchFamily="34" charset="0"/>
                            <a:cs typeface="Arial" panose="020B0604020202020204" pitchFamily="34" charset="0"/>
                          </a:rPr>
                          <m:t>N</m:t>
                        </m:r>
                      </m:den>
                    </m:f>
                  </m:oMath>
                </a14:m>
                <a:endParaRPr lang="pt-BR" sz="2200" dirty="0">
                  <a:effectLst/>
                  <a:latin typeface="Arial Narrow" panose="020B0606020202030204" pitchFamily="34" charset="0"/>
                  <a:ea typeface="Calibri" panose="020F0502020204030204" pitchFamily="34" charset="0"/>
                </a:endParaRPr>
              </a:p>
            </p:txBody>
          </p:sp>
        </mc:Choice>
        <mc:Fallback xmlns="">
          <p:sp>
            <p:nvSpPr>
              <p:cNvPr id="6" name="CaixaDeTexto 5">
                <a:extLst>
                  <a:ext uri="{FF2B5EF4-FFF2-40B4-BE49-F238E27FC236}">
                    <a16:creationId xmlns:a16="http://schemas.microsoft.com/office/drawing/2014/main" id="{E5B4590C-B791-9CE0-6C82-C65A9C211DBA}"/>
                  </a:ext>
                </a:extLst>
              </p:cNvPr>
              <p:cNvSpPr txBox="1">
                <a:spLocks noRot="1" noChangeAspect="1" noMove="1" noResize="1" noEditPoints="1" noAdjustHandles="1" noChangeArrowheads="1" noChangeShapeType="1" noTextEdit="1"/>
              </p:cNvSpPr>
              <p:nvPr/>
            </p:nvSpPr>
            <p:spPr>
              <a:xfrm>
                <a:off x="6239435" y="3104302"/>
                <a:ext cx="5504330" cy="1431867"/>
              </a:xfrm>
              <a:prstGeom prst="rect">
                <a:avLst/>
              </a:prstGeom>
              <a:blipFill>
                <a:blip r:embed="rId3"/>
                <a:stretch>
                  <a:fillRect l="-1441" t="-1702" b="-2553"/>
                </a:stretch>
              </a:blipFill>
            </p:spPr>
            <p:txBody>
              <a:bodyPr/>
              <a:lstStyle/>
              <a:p>
                <a:r>
                  <a:rPr lang="pt-BR">
                    <a:noFill/>
                  </a:rPr>
                  <a:t> </a:t>
                </a:r>
              </a:p>
            </p:txBody>
          </p:sp>
        </mc:Fallback>
      </mc:AlternateContent>
      <p:sp>
        <p:nvSpPr>
          <p:cNvPr id="7" name="Retângulo: Cantos Arredondados 6">
            <a:extLst>
              <a:ext uri="{FF2B5EF4-FFF2-40B4-BE49-F238E27FC236}">
                <a16:creationId xmlns:a16="http://schemas.microsoft.com/office/drawing/2014/main" id="{A6909273-6BE8-CA15-0DD8-4716E6DA80B2}"/>
              </a:ext>
            </a:extLst>
          </p:cNvPr>
          <p:cNvSpPr/>
          <p:nvPr/>
        </p:nvSpPr>
        <p:spPr>
          <a:xfrm>
            <a:off x="6239434" y="4679576"/>
            <a:ext cx="5827059" cy="2034989"/>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pt-BR"/>
          </a:p>
        </p:txBody>
      </p:sp>
      <p:sp>
        <p:nvSpPr>
          <p:cNvPr id="8" name="Smiley 7">
            <a:extLst>
              <a:ext uri="{FF2B5EF4-FFF2-40B4-BE49-F238E27FC236}">
                <a16:creationId xmlns:a16="http://schemas.microsoft.com/office/drawing/2014/main" id="{581407F3-F4E5-87C4-B750-A9E893F1AB8C}"/>
              </a:ext>
            </a:extLst>
          </p:cNvPr>
          <p:cNvSpPr/>
          <p:nvPr/>
        </p:nvSpPr>
        <p:spPr>
          <a:xfrm>
            <a:off x="6350091" y="4746402"/>
            <a:ext cx="504825" cy="495300"/>
          </a:xfrm>
          <a:prstGeom prst="smileyFac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2233167767"/>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838E2C-4F7C-8D8F-0868-0B25D223138D}"/>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785E87D6-96C0-79FB-1D10-57E5AC6C97D6}"/>
              </a:ext>
            </a:extLst>
          </p:cNvPr>
          <p:cNvSpPr txBox="1"/>
          <p:nvPr/>
        </p:nvSpPr>
        <p:spPr>
          <a:xfrm>
            <a:off x="89647" y="635917"/>
            <a:ext cx="5809129" cy="3951274"/>
          </a:xfrm>
          <a:prstGeom prst="rect">
            <a:avLst/>
          </a:prstGeom>
          <a:noFill/>
        </p:spPr>
        <p:txBody>
          <a:bodyPr wrap="square">
            <a:spAutoFit/>
          </a:bodyPr>
          <a:lstStyle/>
          <a:p>
            <a:pPr algn="just">
              <a:lnSpc>
                <a:spcPct val="115000"/>
              </a:lnSpc>
            </a:pPr>
            <a:r>
              <a:rPr lang="pt-BR" sz="2200" b="1"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57.</a:t>
            </a:r>
            <a:r>
              <a:rPr lang="pt-BR" sz="22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A </a:t>
            </a:r>
            <a:r>
              <a:rPr lang="pt-BR" sz="2200" dirty="0" err="1">
                <a:solidFill>
                  <a:srgbClr val="000000"/>
                </a:solidFill>
                <a:effectLst/>
                <a:latin typeface="Arial Narrow" panose="020B0606020202030204" pitchFamily="34" charset="0"/>
                <a:ea typeface="Calibri" panose="020F0502020204030204" pitchFamily="34" charset="0"/>
                <a:cs typeface="Arial" panose="020B0604020202020204" pitchFamily="34" charset="0"/>
              </a:rPr>
              <a:t>magnetohipertermia</a:t>
            </a:r>
            <a:r>
              <a:rPr lang="pt-BR" sz="22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é um procedimento terapêutico que se baseia na elevação da temperatura das células de uma região específica do corpo que estejam afetadas por um tumor. Nesse tipo de tratamento, nanopartículas magnéticas são fagocitadas pelas células tumorais, e um campo magnético alternado externo é utilizado para promover a agitação das nanopartículas e consequente aquecimento da célula.</a:t>
            </a:r>
            <a:endParaRPr lang="pt-BR" sz="2200" dirty="0">
              <a:effectLst/>
              <a:latin typeface="Arial Narrow" panose="020B0606020202030204" pitchFamily="34" charset="0"/>
              <a:ea typeface="Calibri" panose="020F0502020204030204" pitchFamily="34" charset="0"/>
            </a:endParaRPr>
          </a:p>
          <a:p>
            <a:pPr algn="just">
              <a:lnSpc>
                <a:spcPct val="115000"/>
              </a:lnSpc>
            </a:pPr>
            <a:r>
              <a:rPr lang="pt-BR" sz="22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 elevação de temperatura descrita ocorre porque</a:t>
            </a:r>
            <a:endParaRPr lang="pt-BR" sz="2200" dirty="0">
              <a:effectLst/>
              <a:latin typeface="Arial Narrow" panose="020B0606020202030204" pitchFamily="34" charset="0"/>
              <a:ea typeface="Calibri" panose="020F0502020204030204" pitchFamily="34" charset="0"/>
            </a:endParaRPr>
          </a:p>
        </p:txBody>
      </p:sp>
      <p:sp>
        <p:nvSpPr>
          <p:cNvPr id="6" name="CaixaDeTexto 5">
            <a:extLst>
              <a:ext uri="{FF2B5EF4-FFF2-40B4-BE49-F238E27FC236}">
                <a16:creationId xmlns:a16="http://schemas.microsoft.com/office/drawing/2014/main" id="{0701C66B-D014-B4E9-DA2E-203A2703D1E9}"/>
              </a:ext>
            </a:extLst>
          </p:cNvPr>
          <p:cNvSpPr txBox="1"/>
          <p:nvPr/>
        </p:nvSpPr>
        <p:spPr>
          <a:xfrm>
            <a:off x="6185647" y="635917"/>
            <a:ext cx="5809129" cy="4729949"/>
          </a:xfrm>
          <a:prstGeom prst="rect">
            <a:avLst/>
          </a:prstGeom>
          <a:noFill/>
        </p:spPr>
        <p:txBody>
          <a:bodyPr wrap="square">
            <a:spAutoFit/>
          </a:bodyPr>
          <a:lstStyle/>
          <a:p>
            <a:pPr algn="just">
              <a:lnSpc>
                <a:spcPct val="115000"/>
              </a:lnSpc>
            </a:pPr>
            <a:r>
              <a:rPr lang="pt-BR" sz="22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 o campo magnético gerado pela oscilação das nanopartículas é absorvido pelo tumor.</a:t>
            </a:r>
            <a:endParaRPr lang="pt-BR" sz="2200" dirty="0">
              <a:effectLst/>
              <a:latin typeface="Arial Narrow" panose="020B0606020202030204" pitchFamily="34" charset="0"/>
              <a:ea typeface="Calibri" panose="020F0502020204030204" pitchFamily="34" charset="0"/>
            </a:endParaRPr>
          </a:p>
          <a:p>
            <a:pPr algn="just">
              <a:lnSpc>
                <a:spcPct val="115000"/>
              </a:lnSpc>
            </a:pPr>
            <a:r>
              <a:rPr lang="pt-BR" sz="22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(B) o campo magnético alternado faz as nanopartículas girarem, transferindo calor por atrito.</a:t>
            </a:r>
            <a:endParaRPr lang="pt-BR" sz="2200" dirty="0">
              <a:effectLst/>
              <a:latin typeface="Arial Narrow" panose="020B0606020202030204" pitchFamily="34" charset="0"/>
              <a:ea typeface="Calibri" panose="020F0502020204030204" pitchFamily="34" charset="0"/>
            </a:endParaRPr>
          </a:p>
          <a:p>
            <a:pPr algn="just">
              <a:lnSpc>
                <a:spcPct val="115000"/>
              </a:lnSpc>
            </a:pPr>
            <a:r>
              <a:rPr lang="pt-BR" sz="22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(C) as nanopartículas interagem magneticamente com as células do corpo, transferindo calor.</a:t>
            </a:r>
            <a:endParaRPr lang="pt-BR" sz="2200" dirty="0">
              <a:effectLst/>
              <a:latin typeface="Arial Narrow" panose="020B0606020202030204" pitchFamily="34" charset="0"/>
              <a:ea typeface="Calibri" panose="020F0502020204030204" pitchFamily="34" charset="0"/>
            </a:endParaRPr>
          </a:p>
          <a:p>
            <a:pPr algn="just">
              <a:lnSpc>
                <a:spcPct val="115000"/>
              </a:lnSpc>
            </a:pPr>
            <a:r>
              <a:rPr lang="pt-BR" sz="22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(D) o campo magnético alternado fornece calor para as nanopartículas que o transfere às células do corpo.</a:t>
            </a:r>
            <a:endParaRPr lang="pt-BR" sz="2200" dirty="0">
              <a:effectLst/>
              <a:latin typeface="Arial Narrow" panose="020B0606020202030204" pitchFamily="34" charset="0"/>
              <a:ea typeface="Calibri" panose="020F0502020204030204" pitchFamily="34" charset="0"/>
            </a:endParaRPr>
          </a:p>
          <a:p>
            <a:pPr algn="just">
              <a:lnSpc>
                <a:spcPct val="115000"/>
              </a:lnSpc>
            </a:pPr>
            <a:r>
              <a:rPr lang="pt-BR" sz="22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(E) as nanopartículas são aceleradas em um único sentido em razão da interação com o campo magnético, fazendo-as colidir com as células e transferir calor.</a:t>
            </a:r>
            <a:endParaRPr lang="pt-BR" sz="2200" dirty="0">
              <a:effectLst/>
              <a:latin typeface="Arial Narrow" panose="020B0606020202030204" pitchFamily="34" charset="0"/>
              <a:ea typeface="Calibri" panose="020F0502020204030204" pitchFamily="34" charset="0"/>
            </a:endParaRPr>
          </a:p>
        </p:txBody>
      </p:sp>
      <p:sp>
        <p:nvSpPr>
          <p:cNvPr id="7" name="Retângulo: Cantos Arredondados 6">
            <a:extLst>
              <a:ext uri="{FF2B5EF4-FFF2-40B4-BE49-F238E27FC236}">
                <a16:creationId xmlns:a16="http://schemas.microsoft.com/office/drawing/2014/main" id="{97D81C81-8C9C-2E08-23E0-4E608DBDCE0D}"/>
              </a:ext>
            </a:extLst>
          </p:cNvPr>
          <p:cNvSpPr/>
          <p:nvPr/>
        </p:nvSpPr>
        <p:spPr>
          <a:xfrm>
            <a:off x="125506" y="5365866"/>
            <a:ext cx="11940988" cy="1303875"/>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pt-BR"/>
          </a:p>
        </p:txBody>
      </p:sp>
      <p:sp>
        <p:nvSpPr>
          <p:cNvPr id="8" name="Smiley 7">
            <a:extLst>
              <a:ext uri="{FF2B5EF4-FFF2-40B4-BE49-F238E27FC236}">
                <a16:creationId xmlns:a16="http://schemas.microsoft.com/office/drawing/2014/main" id="{8C9A2642-9123-D3CD-5B6D-D2B6A0FDD189}"/>
              </a:ext>
            </a:extLst>
          </p:cNvPr>
          <p:cNvSpPr/>
          <p:nvPr/>
        </p:nvSpPr>
        <p:spPr>
          <a:xfrm>
            <a:off x="152399" y="5383796"/>
            <a:ext cx="504825" cy="495300"/>
          </a:xfrm>
          <a:prstGeom prst="smileyFac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69470604"/>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B72772-0214-A16F-5278-0A4B97730C6C}"/>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48CA56CA-D69B-842E-5050-9F5EE2590113}"/>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46150" y="610029"/>
            <a:ext cx="2918273" cy="1324942"/>
          </a:xfrm>
          <a:prstGeom prst="rect">
            <a:avLst/>
          </a:prstGeom>
          <a:noFill/>
          <a:ln>
            <a:noFill/>
          </a:ln>
        </p:spPr>
      </p:pic>
      <p:pic>
        <p:nvPicPr>
          <p:cNvPr id="3" name="Imagem 2">
            <a:extLst>
              <a:ext uri="{FF2B5EF4-FFF2-40B4-BE49-F238E27FC236}">
                <a16:creationId xmlns:a16="http://schemas.microsoft.com/office/drawing/2014/main" id="{4EE2F3C4-36E6-FEF0-5450-1E74CF86F56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9352" y="1663663"/>
            <a:ext cx="5811868" cy="750014"/>
          </a:xfrm>
          <a:prstGeom prst="rect">
            <a:avLst/>
          </a:prstGeom>
        </p:spPr>
      </p:pic>
      <p:sp>
        <p:nvSpPr>
          <p:cNvPr id="5" name="CaixaDeTexto 4">
            <a:extLst>
              <a:ext uri="{FF2B5EF4-FFF2-40B4-BE49-F238E27FC236}">
                <a16:creationId xmlns:a16="http://schemas.microsoft.com/office/drawing/2014/main" id="{F052F5D2-0806-AE8A-2BFC-63E13115A391}"/>
              </a:ext>
            </a:extLst>
          </p:cNvPr>
          <p:cNvSpPr txBox="1"/>
          <p:nvPr/>
        </p:nvSpPr>
        <p:spPr>
          <a:xfrm>
            <a:off x="170330" y="2572078"/>
            <a:ext cx="5740890" cy="2792303"/>
          </a:xfrm>
          <a:prstGeom prst="rect">
            <a:avLst/>
          </a:prstGeom>
          <a:noFill/>
        </p:spPr>
        <p:txBody>
          <a:bodyPr wrap="square">
            <a:spAutoFit/>
          </a:bodyPr>
          <a:lstStyle/>
          <a:p>
            <a:pPr algn="just">
              <a:lnSpc>
                <a:spcPct val="115000"/>
              </a:lnSpc>
            </a:pPr>
            <a:r>
              <a:rPr lang="pt-BR" sz="2200" dirty="0" err="1">
                <a:effectLst/>
                <a:latin typeface="Arial Narrow" panose="020B0606020202030204" pitchFamily="34" charset="0"/>
                <a:ea typeface="Calibri" panose="020F0502020204030204" pitchFamily="34" charset="0"/>
                <a:cs typeface="Arial" panose="020B0604020202020204" pitchFamily="34" charset="0"/>
              </a:rPr>
              <a:t>Ufas</a:t>
            </a:r>
            <a:r>
              <a:rPr lang="pt-BR" sz="2200" dirty="0">
                <a:effectLst/>
                <a:latin typeface="Arial Narrow" panose="020B0606020202030204" pitchFamily="34" charset="0"/>
                <a:ea typeface="Calibri" panose="020F0502020204030204" pitchFamily="34" charset="0"/>
                <a:cs typeface="Arial" panose="020B0604020202020204" pitchFamily="34" charset="0"/>
              </a:rPr>
              <a:t>! Depois de bastante estudarmos e experimentarmos as maravilhas do magnetismo, vamos ler um pouco? Quem sabe assistir um cineminha sobre o assunto? Claro, tudo muito bem acompanhado de um delicioso refresco com pipocas.</a:t>
            </a:r>
            <a:endParaRPr lang="pt-BR" sz="2200" dirty="0">
              <a:effectLst/>
              <a:latin typeface="Arial Narrow" panose="020B0606020202030204" pitchFamily="34" charset="0"/>
              <a:ea typeface="Calibri" panose="020F0502020204030204" pitchFamily="34" charset="0"/>
            </a:endParaRPr>
          </a:p>
          <a:p>
            <a:pPr>
              <a:lnSpc>
                <a:spcPct val="115000"/>
              </a:lnSpc>
            </a:pPr>
            <a:r>
              <a:rPr lang="pt-BR" sz="2200" b="1" dirty="0">
                <a:effectLst/>
                <a:latin typeface="Arial Narrow" panose="020B0606020202030204" pitchFamily="34" charset="0"/>
                <a:ea typeface="Calibri" panose="020F0502020204030204" pitchFamily="34" charset="0"/>
                <a:cs typeface="Arial" panose="020B0604020202020204" pitchFamily="34" charset="0"/>
              </a:rPr>
              <a:t> </a:t>
            </a:r>
            <a:endParaRPr lang="pt-BR" sz="2200" dirty="0">
              <a:effectLst/>
              <a:latin typeface="Arial Narrow" panose="020B0606020202030204" pitchFamily="34" charset="0"/>
              <a:ea typeface="Calibri" panose="020F0502020204030204" pitchFamily="34" charset="0"/>
            </a:endParaRPr>
          </a:p>
          <a:p>
            <a:pPr>
              <a:lnSpc>
                <a:spcPct val="115000"/>
              </a:lnSpc>
            </a:pPr>
            <a:r>
              <a:rPr lang="pt-BR" sz="2200" b="1" dirty="0">
                <a:effectLst/>
                <a:latin typeface="Arial Narrow" panose="020B0606020202030204" pitchFamily="34" charset="0"/>
                <a:ea typeface="Calibri" panose="020F0502020204030204" pitchFamily="34" charset="0"/>
                <a:cs typeface="Arial" panose="020B0604020202020204" pitchFamily="34" charset="0"/>
              </a:rPr>
              <a:t>Leitura 1: O que é Física?</a:t>
            </a:r>
            <a:endParaRPr lang="pt-BR" sz="2200" dirty="0">
              <a:effectLst/>
              <a:latin typeface="Arial Narrow" panose="020B0606020202030204" pitchFamily="34" charset="0"/>
              <a:ea typeface="Calibri" panose="020F0502020204030204" pitchFamily="34" charset="0"/>
            </a:endParaRPr>
          </a:p>
        </p:txBody>
      </p:sp>
      <p:pic>
        <p:nvPicPr>
          <p:cNvPr id="6" name="Imagem 5">
            <a:extLst>
              <a:ext uri="{FF2B5EF4-FFF2-40B4-BE49-F238E27FC236}">
                <a16:creationId xmlns:a16="http://schemas.microsoft.com/office/drawing/2014/main" id="{A1E76569-57DD-18C1-96D4-699A4CCB411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338322" y="4598295"/>
            <a:ext cx="1503188" cy="2050176"/>
          </a:xfrm>
          <a:prstGeom prst="rect">
            <a:avLst/>
          </a:prstGeom>
        </p:spPr>
      </p:pic>
      <p:sp>
        <p:nvSpPr>
          <p:cNvPr id="8" name="CaixaDeTexto 7">
            <a:extLst>
              <a:ext uri="{FF2B5EF4-FFF2-40B4-BE49-F238E27FC236}">
                <a16:creationId xmlns:a16="http://schemas.microsoft.com/office/drawing/2014/main" id="{6DE69731-CD36-D4FC-5E8A-65AB260E2A65}"/>
              </a:ext>
            </a:extLst>
          </p:cNvPr>
          <p:cNvSpPr txBox="1"/>
          <p:nvPr/>
        </p:nvSpPr>
        <p:spPr>
          <a:xfrm>
            <a:off x="6096000" y="793447"/>
            <a:ext cx="5811868" cy="5924699"/>
          </a:xfrm>
          <a:prstGeom prst="rect">
            <a:avLst/>
          </a:prstGeom>
          <a:noFill/>
        </p:spPr>
        <p:txBody>
          <a:bodyPr wrap="square">
            <a:spAutoFit/>
          </a:bodyPr>
          <a:lstStyle/>
          <a:p>
            <a:pPr marL="179705" algn="just">
              <a:spcAft>
                <a:spcPts val="600"/>
              </a:spcAft>
            </a:pPr>
            <a:r>
              <a:rPr lang="pt-BR" sz="2200" dirty="0">
                <a:effectLst/>
                <a:latin typeface="Arial Narrow" panose="020B0606020202030204" pitchFamily="34" charset="0"/>
                <a:ea typeface="Calibri" panose="020F0502020204030204" pitchFamily="34" charset="0"/>
              </a:rPr>
              <a:t>	Explora conceitos essenciais como movimento, energia, matéria, eletricidade e um pouco sobre a física atômica. Observando o mundo à sua volta e traduzindo essas observações em fórmulas e equações matemáticas, o ser humano descobriu que a Terra é redonda, que a distância mais curta entre dois pontos nem sempre é a reta e que o tempo, esse ser abstrato que regula a vida de tudo e de todos, poderia não ser constante, mas relativo. Aos poucos, o que era misterioso vira descoberta da física. </a:t>
            </a:r>
          </a:p>
          <a:p>
            <a:pPr marL="179705" algn="just">
              <a:spcAft>
                <a:spcPts val="600"/>
              </a:spcAft>
            </a:pPr>
            <a:r>
              <a:rPr lang="pt-BR" sz="2200" dirty="0">
                <a:latin typeface="Arial Narrow" panose="020B0606020202030204" pitchFamily="34" charset="0"/>
                <a:ea typeface="Calibri" panose="020F0502020204030204" pitchFamily="34" charset="0"/>
              </a:rPr>
              <a:t>	</a:t>
            </a:r>
            <a:r>
              <a:rPr lang="pt-BR" sz="2200" dirty="0">
                <a:effectLst/>
                <a:latin typeface="Arial Narrow" panose="020B0606020202030204" pitchFamily="34" charset="0"/>
                <a:ea typeface="Calibri" panose="020F0502020204030204" pitchFamily="34" charset="0"/>
              </a:rPr>
              <a:t>De Aristóteles a Newton, de Copérnico a Einstein, a física evolui pela observação dos fenômenos naturais, fenômenos esses que nunca ouviram falar da ciência dos seres humanos, mas que, desde a aurora dos tempos, obedecem às leis da física.</a:t>
            </a:r>
            <a:endParaRPr lang="pt-BR" sz="2200" dirty="0">
              <a:effectLst/>
              <a:latin typeface="Calibri" panose="020F0502020204030204" pitchFamily="34" charset="0"/>
              <a:ea typeface="Calibri" panose="020F0502020204030204" pitchFamily="34" charset="0"/>
            </a:endParaRPr>
          </a:p>
        </p:txBody>
      </p:sp>
      <p:sp>
        <p:nvSpPr>
          <p:cNvPr id="9" name="CaixaDeTexto 8">
            <a:extLst>
              <a:ext uri="{FF2B5EF4-FFF2-40B4-BE49-F238E27FC236}">
                <a16:creationId xmlns:a16="http://schemas.microsoft.com/office/drawing/2014/main" id="{7B2B682E-F729-1C44-FB6C-4F39DD4623DC}"/>
              </a:ext>
            </a:extLst>
          </p:cNvPr>
          <p:cNvSpPr txBox="1"/>
          <p:nvPr/>
        </p:nvSpPr>
        <p:spPr>
          <a:xfrm>
            <a:off x="95240" y="5468757"/>
            <a:ext cx="4136101" cy="1107996"/>
          </a:xfrm>
          <a:prstGeom prst="rect">
            <a:avLst/>
          </a:prstGeom>
          <a:noFill/>
        </p:spPr>
        <p:txBody>
          <a:bodyPr wrap="square">
            <a:spAutoFit/>
          </a:bodyPr>
          <a:lstStyle/>
          <a:p>
            <a:pPr marL="179705" algn="just">
              <a:spcAft>
                <a:spcPts val="600"/>
              </a:spcAft>
            </a:pPr>
            <a:r>
              <a:rPr lang="pt-BR" sz="2200" dirty="0">
                <a:effectLst/>
                <a:latin typeface="Arial Narrow" panose="020B0606020202030204" pitchFamily="34" charset="0"/>
                <a:ea typeface="Calibri" panose="020F0502020204030204" pitchFamily="34" charset="0"/>
              </a:rPr>
              <a:t>É um livro de bolso (</a:t>
            </a:r>
            <a:r>
              <a:rPr lang="pt-BR" sz="2200" dirty="0" err="1">
                <a:effectLst/>
                <a:latin typeface="Arial Narrow" panose="020B0606020202030204" pitchFamily="34" charset="0"/>
                <a:ea typeface="Calibri" panose="020F0502020204030204" pitchFamily="34" charset="0"/>
              </a:rPr>
              <a:t>bolsilivro</a:t>
            </a:r>
            <a:r>
              <a:rPr lang="pt-BR" sz="2200" dirty="0">
                <a:effectLst/>
                <a:latin typeface="Arial Narrow" panose="020B0606020202030204" pitchFamily="34" charset="0"/>
                <a:ea typeface="Calibri" panose="020F0502020204030204" pitchFamily="34" charset="0"/>
              </a:rPr>
              <a:t>) que introduz de forma didática e saudável os fundamentos da física. </a:t>
            </a:r>
            <a:endParaRPr lang="pt-BR" sz="22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774731215"/>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62F27D-B217-44BF-DF39-3B082723C4EA}"/>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4D06797C-3CCE-1DE8-5F21-34AE4E6787D1}"/>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8612" y="1398991"/>
            <a:ext cx="1827850" cy="2653055"/>
          </a:xfrm>
          <a:prstGeom prst="rect">
            <a:avLst/>
          </a:prstGeom>
          <a:noFill/>
          <a:ln>
            <a:noFill/>
          </a:ln>
        </p:spPr>
      </p:pic>
      <p:sp>
        <p:nvSpPr>
          <p:cNvPr id="4" name="CaixaDeTexto 3">
            <a:extLst>
              <a:ext uri="{FF2B5EF4-FFF2-40B4-BE49-F238E27FC236}">
                <a16:creationId xmlns:a16="http://schemas.microsoft.com/office/drawing/2014/main" id="{EA502EE4-0E3E-47D7-471A-9F3750ED98D3}"/>
              </a:ext>
            </a:extLst>
          </p:cNvPr>
          <p:cNvSpPr txBox="1"/>
          <p:nvPr/>
        </p:nvSpPr>
        <p:spPr>
          <a:xfrm>
            <a:off x="98612" y="681063"/>
            <a:ext cx="6096000" cy="456279"/>
          </a:xfrm>
          <a:prstGeom prst="rect">
            <a:avLst/>
          </a:prstGeom>
          <a:noFill/>
        </p:spPr>
        <p:txBody>
          <a:bodyPr wrap="square">
            <a:spAutoFit/>
          </a:bodyPr>
          <a:lstStyle/>
          <a:p>
            <a:pPr>
              <a:lnSpc>
                <a:spcPct val="115000"/>
              </a:lnSpc>
            </a:pPr>
            <a:r>
              <a:rPr lang="pt-BR" sz="2200" b="1" dirty="0">
                <a:effectLst/>
                <a:latin typeface="Arial Narrow" panose="020B0606020202030204" pitchFamily="34" charset="0"/>
                <a:ea typeface="Calibri" panose="020F0502020204030204" pitchFamily="34" charset="0"/>
                <a:cs typeface="Arial" panose="020B0604020202020204" pitchFamily="34" charset="0"/>
              </a:rPr>
              <a:t>Leitura 2: Física mais que divertida.</a:t>
            </a:r>
            <a:endParaRPr lang="pt-BR" sz="2200" dirty="0">
              <a:effectLst/>
              <a:latin typeface="Calibri" panose="020F0502020204030204" pitchFamily="34" charset="0"/>
              <a:ea typeface="Calibri" panose="020F0502020204030204" pitchFamily="34" charset="0"/>
            </a:endParaRPr>
          </a:p>
        </p:txBody>
      </p:sp>
      <p:sp>
        <p:nvSpPr>
          <p:cNvPr id="8" name="CaixaDeTexto 7">
            <a:extLst>
              <a:ext uri="{FF2B5EF4-FFF2-40B4-BE49-F238E27FC236}">
                <a16:creationId xmlns:a16="http://schemas.microsoft.com/office/drawing/2014/main" id="{6C254BDD-D668-EA6C-65D5-19FA919CEDE6}"/>
              </a:ext>
            </a:extLst>
          </p:cNvPr>
          <p:cNvSpPr txBox="1"/>
          <p:nvPr/>
        </p:nvSpPr>
        <p:spPr>
          <a:xfrm>
            <a:off x="1735231" y="1137342"/>
            <a:ext cx="4271122" cy="3139321"/>
          </a:xfrm>
          <a:prstGeom prst="rect">
            <a:avLst/>
          </a:prstGeom>
          <a:noFill/>
        </p:spPr>
        <p:txBody>
          <a:bodyPr wrap="square">
            <a:spAutoFit/>
          </a:bodyPr>
          <a:lstStyle/>
          <a:p>
            <a:pPr marL="179705" algn="just">
              <a:spcAft>
                <a:spcPts val="600"/>
              </a:spcAft>
            </a:pPr>
            <a:r>
              <a:rPr lang="pt-BR" sz="2200" dirty="0">
                <a:effectLst/>
                <a:latin typeface="Arial Narrow" panose="020B0606020202030204" pitchFamily="34" charset="0"/>
                <a:ea typeface="Calibri" panose="020F0502020204030204" pitchFamily="34" charset="0"/>
              </a:rPr>
              <a:t>	Temas atuais, como fontes alternativas de energia, meio ambiente e nanotecnologia, além de inúmeros fenômenos do dia a dia, são abordados em mais de 150 experimentos eletrizantes que demandam apenas ferramentas de uso doméstico, materiais recicláveis e de baixo custo. </a:t>
            </a:r>
            <a:endParaRPr lang="pt-BR" sz="2200" dirty="0">
              <a:effectLst/>
              <a:latin typeface="Calibri" panose="020F0502020204030204" pitchFamily="34" charset="0"/>
              <a:ea typeface="Calibri" panose="020F0502020204030204" pitchFamily="34" charset="0"/>
            </a:endParaRPr>
          </a:p>
        </p:txBody>
      </p:sp>
      <p:sp>
        <p:nvSpPr>
          <p:cNvPr id="9" name="CaixaDeTexto 8">
            <a:extLst>
              <a:ext uri="{FF2B5EF4-FFF2-40B4-BE49-F238E27FC236}">
                <a16:creationId xmlns:a16="http://schemas.microsoft.com/office/drawing/2014/main" id="{A676BA77-25E9-A573-0C7D-F37366B48383}"/>
              </a:ext>
            </a:extLst>
          </p:cNvPr>
          <p:cNvSpPr txBox="1"/>
          <p:nvPr/>
        </p:nvSpPr>
        <p:spPr>
          <a:xfrm>
            <a:off x="98612" y="4200717"/>
            <a:ext cx="5907741" cy="1446550"/>
          </a:xfrm>
          <a:prstGeom prst="rect">
            <a:avLst/>
          </a:prstGeom>
          <a:noFill/>
        </p:spPr>
        <p:txBody>
          <a:bodyPr wrap="square">
            <a:spAutoFit/>
          </a:bodyPr>
          <a:lstStyle/>
          <a:p>
            <a:pPr marL="179705" algn="just">
              <a:spcAft>
                <a:spcPts val="600"/>
              </a:spcAft>
            </a:pPr>
            <a:r>
              <a:rPr lang="pt-BR" sz="2200" dirty="0">
                <a:effectLst/>
                <a:latin typeface="Arial Narrow" panose="020B0606020202030204" pitchFamily="34" charset="0"/>
                <a:ea typeface="Calibri" panose="020F0502020204030204" pitchFamily="34" charset="0"/>
              </a:rPr>
              <a:t>	Traduzido para cinco idiomas (inglês, alemão, espanhol, basco e turco), Física mais que divertida associa a Ciência ao lúdico e o aprendizado à criatividade e à descoberta.</a:t>
            </a:r>
            <a:endParaRPr lang="pt-BR" sz="2200" dirty="0">
              <a:effectLst/>
              <a:latin typeface="Calibri" panose="020F0502020204030204" pitchFamily="34" charset="0"/>
              <a:ea typeface="Calibri" panose="020F0502020204030204" pitchFamily="34" charset="0"/>
            </a:endParaRPr>
          </a:p>
        </p:txBody>
      </p:sp>
      <p:sp>
        <p:nvSpPr>
          <p:cNvPr id="11" name="CaixaDeTexto 10">
            <a:extLst>
              <a:ext uri="{FF2B5EF4-FFF2-40B4-BE49-F238E27FC236}">
                <a16:creationId xmlns:a16="http://schemas.microsoft.com/office/drawing/2014/main" id="{E03411C5-2871-3E2D-CBC8-6FC617DFACD1}"/>
              </a:ext>
            </a:extLst>
          </p:cNvPr>
          <p:cNvSpPr txBox="1"/>
          <p:nvPr/>
        </p:nvSpPr>
        <p:spPr>
          <a:xfrm>
            <a:off x="6284259" y="681062"/>
            <a:ext cx="5809129" cy="456279"/>
          </a:xfrm>
          <a:prstGeom prst="rect">
            <a:avLst/>
          </a:prstGeom>
          <a:noFill/>
        </p:spPr>
        <p:txBody>
          <a:bodyPr wrap="square">
            <a:spAutoFit/>
          </a:bodyPr>
          <a:lstStyle/>
          <a:p>
            <a:pPr>
              <a:lnSpc>
                <a:spcPct val="115000"/>
              </a:lnSpc>
            </a:pPr>
            <a:r>
              <a:rPr lang="pt-BR" sz="2200" b="1" dirty="0">
                <a:effectLst/>
                <a:latin typeface="Arial Narrow" panose="020B0606020202030204" pitchFamily="34" charset="0"/>
                <a:ea typeface="Calibri" panose="020F0502020204030204" pitchFamily="34" charset="0"/>
                <a:cs typeface="Arial" panose="020B0604020202020204" pitchFamily="34" charset="0"/>
              </a:rPr>
              <a:t>Cinema 1: O núcleo – Missão ao centro da Terra</a:t>
            </a:r>
            <a:endParaRPr lang="pt-BR" sz="2200" dirty="0">
              <a:effectLst/>
              <a:latin typeface="Calibri" panose="020F0502020204030204" pitchFamily="34" charset="0"/>
              <a:ea typeface="Calibri" panose="020F0502020204030204" pitchFamily="34" charset="0"/>
            </a:endParaRPr>
          </a:p>
        </p:txBody>
      </p:sp>
      <p:pic>
        <p:nvPicPr>
          <p:cNvPr id="12" name="Imagem 11">
            <a:extLst>
              <a:ext uri="{FF2B5EF4-FFF2-40B4-BE49-F238E27FC236}">
                <a16:creationId xmlns:a16="http://schemas.microsoft.com/office/drawing/2014/main" id="{15FD5822-3E60-F1F8-DD1C-AA0619438D2F}"/>
              </a:ext>
            </a:extLst>
          </p:cNvPr>
          <p:cNvPicPr>
            <a:picLocks noChangeAspect="1"/>
          </p:cNvPicPr>
          <p:nvPr/>
        </p:nvPicPr>
        <p:blipFill>
          <a:blip r:embed="rId3"/>
          <a:stretch>
            <a:fillRect/>
          </a:stretch>
        </p:blipFill>
        <p:spPr>
          <a:xfrm>
            <a:off x="6311713" y="1137341"/>
            <a:ext cx="1926830" cy="2559179"/>
          </a:xfrm>
          <a:prstGeom prst="rect">
            <a:avLst/>
          </a:prstGeom>
        </p:spPr>
      </p:pic>
      <p:sp>
        <p:nvSpPr>
          <p:cNvPr id="14" name="CaixaDeTexto 13">
            <a:extLst>
              <a:ext uri="{FF2B5EF4-FFF2-40B4-BE49-F238E27FC236}">
                <a16:creationId xmlns:a16="http://schemas.microsoft.com/office/drawing/2014/main" id="{5A24294A-8CBE-DE1F-F4CE-412F60A9BD10}"/>
              </a:ext>
            </a:extLst>
          </p:cNvPr>
          <p:cNvSpPr txBox="1"/>
          <p:nvPr/>
        </p:nvSpPr>
        <p:spPr>
          <a:xfrm>
            <a:off x="8309700" y="1074547"/>
            <a:ext cx="3783688" cy="2752548"/>
          </a:xfrm>
          <a:prstGeom prst="rect">
            <a:avLst/>
          </a:prstGeom>
          <a:noFill/>
        </p:spPr>
        <p:txBody>
          <a:bodyPr wrap="square">
            <a:spAutoFit/>
          </a:bodyPr>
          <a:lstStyle/>
          <a:p>
            <a:pPr algn="just">
              <a:lnSpc>
                <a:spcPct val="115000"/>
              </a:lnSpc>
            </a:pPr>
            <a:r>
              <a:rPr lang="pt-BR" sz="1900" u="sng" dirty="0">
                <a:effectLst/>
                <a:latin typeface="Arial Narrow" panose="020B0606020202030204" pitchFamily="34" charset="0"/>
                <a:ea typeface="Calibri" panose="020F050202020403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Aventura</a:t>
            </a:r>
            <a:r>
              <a:rPr lang="pt-BR" sz="1900" dirty="0">
                <a:effectLst/>
                <a:latin typeface="Arial Narrow" panose="020B0606020202030204" pitchFamily="34" charset="0"/>
                <a:ea typeface="Calibri" panose="020F0502020204030204" pitchFamily="34" charset="0"/>
                <a:cs typeface="Arial" panose="020B0604020202020204" pitchFamily="34" charset="0"/>
              </a:rPr>
              <a:t>, </a:t>
            </a:r>
            <a:r>
              <a:rPr lang="pt-BR" sz="1900" u="sng" dirty="0">
                <a:effectLst/>
                <a:latin typeface="Arial Narrow" panose="020B0606020202030204" pitchFamily="34" charset="0"/>
                <a:ea typeface="Calibri" panose="020F0502020204030204" pitchFamily="34" charset="0"/>
                <a:cs typeface="Arial" panose="020B0604020202020204" pitchFamily="34" charset="0"/>
                <a:hlinkClick r:id="rId5">
                  <a:extLst>
                    <a:ext uri="{A12FA001-AC4F-418D-AE19-62706E023703}">
                      <ahyp:hlinkClr xmlns:ahyp="http://schemas.microsoft.com/office/drawing/2018/hyperlinkcolor" val="tx"/>
                    </a:ext>
                  </a:extLst>
                </a:hlinkClick>
              </a:rPr>
              <a:t>Ação</a:t>
            </a:r>
            <a:r>
              <a:rPr lang="pt-BR" sz="1900" dirty="0">
                <a:effectLst/>
                <a:latin typeface="Arial Narrow" panose="020B0606020202030204" pitchFamily="34" charset="0"/>
                <a:ea typeface="Calibri" panose="020F0502020204030204" pitchFamily="34" charset="0"/>
                <a:cs typeface="Arial" panose="020B0604020202020204" pitchFamily="34" charset="0"/>
              </a:rPr>
              <a:t>, </a:t>
            </a:r>
            <a:r>
              <a:rPr lang="pt-BR" sz="1900" u="sng" dirty="0">
                <a:effectLst/>
                <a:latin typeface="Arial Narrow" panose="020B0606020202030204" pitchFamily="34" charset="0"/>
                <a:ea typeface="Calibri" panose="020F0502020204030204" pitchFamily="34" charset="0"/>
                <a:cs typeface="Arial" panose="020B0604020202020204" pitchFamily="34" charset="0"/>
                <a:hlinkClick r:id="rId6">
                  <a:extLst>
                    <a:ext uri="{A12FA001-AC4F-418D-AE19-62706E023703}">
                      <ahyp:hlinkClr xmlns:ahyp="http://schemas.microsoft.com/office/drawing/2018/hyperlinkcolor" val="tx"/>
                    </a:ext>
                  </a:extLst>
                </a:hlinkClick>
              </a:rPr>
              <a:t>Ficção Científica</a:t>
            </a:r>
            <a:r>
              <a:rPr lang="pt-BR" sz="1900" dirty="0">
                <a:effectLst/>
                <a:latin typeface="Arial Narrow" panose="020B0606020202030204" pitchFamily="34" charset="0"/>
                <a:ea typeface="Calibri" panose="020F0502020204030204" pitchFamily="34" charset="0"/>
                <a:cs typeface="Arial" panose="020B0604020202020204" pitchFamily="34" charset="0"/>
              </a:rPr>
              <a:t>. 2h14min</a:t>
            </a:r>
            <a:endParaRPr lang="pt-BR" sz="1900" dirty="0">
              <a:effectLst/>
              <a:latin typeface="Arial Narrow" panose="020B0606020202030204" pitchFamily="34" charset="0"/>
              <a:ea typeface="Calibri" panose="020F0502020204030204" pitchFamily="34" charset="0"/>
            </a:endParaRPr>
          </a:p>
          <a:p>
            <a:pPr algn="just">
              <a:lnSpc>
                <a:spcPct val="115000"/>
              </a:lnSpc>
            </a:pPr>
            <a:r>
              <a:rPr lang="pt-BR" sz="1900" dirty="0">
                <a:effectLst/>
                <a:latin typeface="Arial Narrow" panose="020B0606020202030204" pitchFamily="34" charset="0"/>
                <a:ea typeface="Calibri" panose="020F0502020204030204" pitchFamily="34" charset="0"/>
                <a:cs typeface="Arial" panose="020B0604020202020204" pitchFamily="34" charset="0"/>
              </a:rPr>
              <a:t>Direção: </a:t>
            </a:r>
            <a:r>
              <a:rPr lang="pt-BR" sz="1900" u="sng" dirty="0">
                <a:effectLst/>
                <a:latin typeface="Arial Narrow" panose="020B0606020202030204" pitchFamily="34" charset="0"/>
                <a:ea typeface="Calibri" panose="020F0502020204030204" pitchFamily="34" charset="0"/>
                <a:cs typeface="Arial" panose="020B0604020202020204" pitchFamily="34" charset="0"/>
                <a:hlinkClick r:id="rId7">
                  <a:extLst>
                    <a:ext uri="{A12FA001-AC4F-418D-AE19-62706E023703}">
                      <ahyp:hlinkClr xmlns:ahyp="http://schemas.microsoft.com/office/drawing/2018/hyperlinkcolor" val="tx"/>
                    </a:ext>
                  </a:extLst>
                </a:hlinkClick>
              </a:rPr>
              <a:t>Jon Amiel</a:t>
            </a:r>
            <a:r>
              <a:rPr lang="pt-BR" sz="1900" dirty="0">
                <a:effectLst/>
                <a:latin typeface="Arial Narrow" panose="020B0606020202030204" pitchFamily="34" charset="0"/>
                <a:ea typeface="Calibri" panose="020F0502020204030204" pitchFamily="34" charset="0"/>
                <a:cs typeface="Arial" panose="020B0604020202020204" pitchFamily="34" charset="0"/>
              </a:rPr>
              <a:t> </a:t>
            </a:r>
            <a:endParaRPr lang="pt-BR" sz="1900" dirty="0">
              <a:effectLst/>
              <a:latin typeface="Arial Narrow" panose="020B0606020202030204" pitchFamily="34" charset="0"/>
              <a:ea typeface="Calibri" panose="020F0502020204030204" pitchFamily="34" charset="0"/>
            </a:endParaRPr>
          </a:p>
          <a:p>
            <a:pPr algn="just">
              <a:lnSpc>
                <a:spcPct val="115000"/>
              </a:lnSpc>
            </a:pPr>
            <a:r>
              <a:rPr lang="pt-BR" sz="1900" dirty="0">
                <a:effectLst/>
                <a:latin typeface="Arial Narrow" panose="020B0606020202030204" pitchFamily="34" charset="0"/>
                <a:ea typeface="Calibri" panose="020F0502020204030204" pitchFamily="34" charset="0"/>
                <a:cs typeface="Arial" panose="020B0604020202020204" pitchFamily="34" charset="0"/>
              </a:rPr>
              <a:t>Roteiro </a:t>
            </a:r>
            <a:r>
              <a:rPr lang="pt-BR" sz="1900" u="sng" dirty="0">
                <a:effectLst/>
                <a:latin typeface="Arial Narrow" panose="020B0606020202030204" pitchFamily="34" charset="0"/>
                <a:ea typeface="Calibri" panose="020F0502020204030204" pitchFamily="34" charset="0"/>
                <a:cs typeface="Arial" panose="020B0604020202020204" pitchFamily="34" charset="0"/>
                <a:hlinkClick r:id="rId8">
                  <a:extLst>
                    <a:ext uri="{A12FA001-AC4F-418D-AE19-62706E023703}">
                      <ahyp:hlinkClr xmlns:ahyp="http://schemas.microsoft.com/office/drawing/2018/hyperlinkcolor" val="tx"/>
                    </a:ext>
                  </a:extLst>
                </a:hlinkClick>
              </a:rPr>
              <a:t>John Rogers (II)</a:t>
            </a:r>
            <a:endParaRPr lang="pt-BR" sz="1900" dirty="0">
              <a:effectLst/>
              <a:latin typeface="Arial Narrow" panose="020B0606020202030204" pitchFamily="34" charset="0"/>
              <a:ea typeface="Calibri" panose="020F0502020204030204" pitchFamily="34" charset="0"/>
            </a:endParaRPr>
          </a:p>
          <a:p>
            <a:pPr algn="just">
              <a:lnSpc>
                <a:spcPct val="115000"/>
              </a:lnSpc>
            </a:pPr>
            <a:r>
              <a:rPr lang="pt-BR" sz="1900" dirty="0">
                <a:effectLst/>
                <a:latin typeface="Arial Narrow" panose="020B0606020202030204" pitchFamily="34" charset="0"/>
                <a:ea typeface="Calibri" panose="020F0502020204030204" pitchFamily="34" charset="0"/>
                <a:cs typeface="Arial" panose="020B0604020202020204" pitchFamily="34" charset="0"/>
              </a:rPr>
              <a:t>Elenco: </a:t>
            </a:r>
            <a:r>
              <a:rPr lang="pt-BR" sz="1900" u="sng" dirty="0">
                <a:effectLst/>
                <a:latin typeface="Arial Narrow" panose="020B0606020202030204" pitchFamily="34" charset="0"/>
                <a:ea typeface="Calibri" panose="020F0502020204030204" pitchFamily="34" charset="0"/>
                <a:cs typeface="Arial" panose="020B0604020202020204" pitchFamily="34" charset="0"/>
                <a:hlinkClick r:id="rId9">
                  <a:extLst>
                    <a:ext uri="{A12FA001-AC4F-418D-AE19-62706E023703}">
                      <ahyp:hlinkClr xmlns:ahyp="http://schemas.microsoft.com/office/drawing/2018/hyperlinkcolor" val="tx"/>
                    </a:ext>
                  </a:extLst>
                </a:hlinkClick>
              </a:rPr>
              <a:t>Aaron </a:t>
            </a:r>
            <a:r>
              <a:rPr lang="pt-BR" sz="1900" u="sng" dirty="0" err="1">
                <a:effectLst/>
                <a:latin typeface="Arial Narrow" panose="020B0606020202030204" pitchFamily="34" charset="0"/>
                <a:ea typeface="Calibri" panose="020F0502020204030204" pitchFamily="34" charset="0"/>
                <a:cs typeface="Arial" panose="020B0604020202020204" pitchFamily="34" charset="0"/>
                <a:hlinkClick r:id="rId9">
                  <a:extLst>
                    <a:ext uri="{A12FA001-AC4F-418D-AE19-62706E023703}">
                      <ahyp:hlinkClr xmlns:ahyp="http://schemas.microsoft.com/office/drawing/2018/hyperlinkcolor" val="tx"/>
                    </a:ext>
                  </a:extLst>
                </a:hlinkClick>
              </a:rPr>
              <a:t>Eckhart</a:t>
            </a:r>
            <a:r>
              <a:rPr lang="pt-BR" sz="1900" dirty="0">
                <a:effectLst/>
                <a:latin typeface="Arial Narrow" panose="020B0606020202030204" pitchFamily="34" charset="0"/>
                <a:ea typeface="Calibri" panose="020F0502020204030204" pitchFamily="34" charset="0"/>
                <a:cs typeface="Arial" panose="020B0604020202020204" pitchFamily="34" charset="0"/>
              </a:rPr>
              <a:t>, </a:t>
            </a:r>
            <a:r>
              <a:rPr lang="pt-BR" sz="1900" u="sng" dirty="0">
                <a:effectLst/>
                <a:latin typeface="Arial Narrow" panose="020B0606020202030204" pitchFamily="34" charset="0"/>
                <a:ea typeface="Calibri" panose="020F0502020204030204" pitchFamily="34" charset="0"/>
                <a:cs typeface="Arial" panose="020B0604020202020204" pitchFamily="34" charset="0"/>
                <a:hlinkClick r:id="rId10">
                  <a:extLst>
                    <a:ext uri="{A12FA001-AC4F-418D-AE19-62706E023703}">
                      <ahyp:hlinkClr xmlns:ahyp="http://schemas.microsoft.com/office/drawing/2018/hyperlinkcolor" val="tx"/>
                    </a:ext>
                  </a:extLst>
                </a:hlinkClick>
              </a:rPr>
              <a:t>Hilary Swank</a:t>
            </a:r>
            <a:r>
              <a:rPr lang="pt-BR" sz="1900" dirty="0">
                <a:effectLst/>
                <a:latin typeface="Arial Narrow" panose="020B0606020202030204" pitchFamily="34" charset="0"/>
                <a:ea typeface="Calibri" panose="020F0502020204030204" pitchFamily="34" charset="0"/>
                <a:cs typeface="Arial" panose="020B0604020202020204" pitchFamily="34" charset="0"/>
              </a:rPr>
              <a:t>, </a:t>
            </a:r>
            <a:r>
              <a:rPr lang="pt-BR" sz="1900" u="sng" dirty="0" err="1">
                <a:effectLst/>
                <a:latin typeface="Arial Narrow" panose="020B0606020202030204" pitchFamily="34" charset="0"/>
                <a:ea typeface="Calibri" panose="020F0502020204030204" pitchFamily="34" charset="0"/>
                <a:cs typeface="Arial" panose="020B0604020202020204" pitchFamily="34" charset="0"/>
                <a:hlinkClick r:id="rId11">
                  <a:extLst>
                    <a:ext uri="{A12FA001-AC4F-418D-AE19-62706E023703}">
                      <ahyp:hlinkClr xmlns:ahyp="http://schemas.microsoft.com/office/drawing/2018/hyperlinkcolor" val="tx"/>
                    </a:ext>
                  </a:extLst>
                </a:hlinkClick>
              </a:rPr>
              <a:t>Tchéky</a:t>
            </a:r>
            <a:r>
              <a:rPr lang="pt-BR" sz="1900" u="sng" dirty="0">
                <a:solidFill>
                  <a:srgbClr val="0563C1"/>
                </a:solidFill>
                <a:effectLst/>
                <a:latin typeface="Arial Narrow" panose="020B0606020202030204" pitchFamily="34" charset="0"/>
                <a:ea typeface="Calibri" panose="020F0502020204030204" pitchFamily="34" charset="0"/>
                <a:cs typeface="Arial" panose="020B0604020202020204" pitchFamily="34" charset="0"/>
                <a:hlinkClick r:id="rId11">
                  <a:extLst>
                    <a:ext uri="{A12FA001-AC4F-418D-AE19-62706E023703}">
                      <ahyp:hlinkClr xmlns:ahyp="http://schemas.microsoft.com/office/drawing/2018/hyperlinkcolor" val="tx"/>
                    </a:ext>
                  </a:extLst>
                </a:hlinkClick>
              </a:rPr>
              <a:t> </a:t>
            </a:r>
            <a:r>
              <a:rPr lang="pt-BR" sz="1900" u="sng" dirty="0" err="1">
                <a:effectLst/>
                <a:latin typeface="Arial Narrow" panose="020B0606020202030204" pitchFamily="34" charset="0"/>
                <a:ea typeface="Calibri" panose="020F0502020204030204" pitchFamily="34" charset="0"/>
                <a:cs typeface="Arial" panose="020B0604020202020204" pitchFamily="34" charset="0"/>
                <a:hlinkClick r:id="rId11">
                  <a:extLst>
                    <a:ext uri="{A12FA001-AC4F-418D-AE19-62706E023703}">
                      <ahyp:hlinkClr xmlns:ahyp="http://schemas.microsoft.com/office/drawing/2018/hyperlinkcolor" val="tx"/>
                    </a:ext>
                  </a:extLst>
                </a:hlinkClick>
              </a:rPr>
              <a:t>Karyo</a:t>
            </a:r>
            <a:endParaRPr lang="pt-BR" sz="1900" dirty="0">
              <a:effectLst/>
              <a:latin typeface="Arial Narrow" panose="020B0606020202030204" pitchFamily="34" charset="0"/>
              <a:ea typeface="Calibri" panose="020F0502020204030204" pitchFamily="34" charset="0"/>
            </a:endParaRPr>
          </a:p>
          <a:p>
            <a:pPr algn="just">
              <a:lnSpc>
                <a:spcPct val="115000"/>
              </a:lnSpc>
            </a:pPr>
            <a:r>
              <a:rPr lang="pt-BR" sz="1900" dirty="0">
                <a:effectLst/>
                <a:latin typeface="Arial Narrow" panose="020B0606020202030204" pitchFamily="34" charset="0"/>
                <a:ea typeface="Calibri" panose="020F0502020204030204" pitchFamily="34" charset="0"/>
                <a:cs typeface="Arial" panose="020B0604020202020204" pitchFamily="34" charset="0"/>
              </a:rPr>
              <a:t>Título original </a:t>
            </a:r>
            <a:r>
              <a:rPr lang="pt-BR" sz="1900" b="1" dirty="0">
                <a:effectLst/>
                <a:latin typeface="Arial Narrow" panose="020B0606020202030204" pitchFamily="34" charset="0"/>
                <a:ea typeface="Calibri" panose="020F0502020204030204" pitchFamily="34" charset="0"/>
                <a:cs typeface="Arial" panose="020B0604020202020204" pitchFamily="34" charset="0"/>
              </a:rPr>
              <a:t>The Core</a:t>
            </a:r>
            <a:endParaRPr lang="pt-BR" sz="1900" dirty="0">
              <a:effectLst/>
              <a:latin typeface="Arial Narrow" panose="020B0606020202030204" pitchFamily="34" charset="0"/>
              <a:ea typeface="Calibri" panose="020F0502020204030204" pitchFamily="34" charset="0"/>
            </a:endParaRPr>
          </a:p>
          <a:p>
            <a:pPr algn="just">
              <a:lnSpc>
                <a:spcPct val="115000"/>
              </a:lnSpc>
            </a:pPr>
            <a:r>
              <a:rPr lang="pt-BR" sz="1900" dirty="0">
                <a:effectLst/>
                <a:latin typeface="Arial Narrow" panose="020B0606020202030204" pitchFamily="34" charset="0"/>
                <a:ea typeface="Calibri" panose="020F0502020204030204" pitchFamily="34" charset="0"/>
                <a:cs typeface="Arial" panose="020B0604020202020204" pitchFamily="34" charset="0"/>
              </a:rPr>
              <a:t>Classificação:</a:t>
            </a:r>
            <a:r>
              <a:rPr lang="pt-BR" sz="1900" b="1" dirty="0">
                <a:effectLst/>
                <a:latin typeface="Arial Narrow" panose="020B0606020202030204" pitchFamily="34" charset="0"/>
                <a:ea typeface="Calibri" panose="020F0502020204030204" pitchFamily="34" charset="0"/>
                <a:cs typeface="Arial" panose="020B0604020202020204" pitchFamily="34" charset="0"/>
              </a:rPr>
              <a:t> 12 anos</a:t>
            </a:r>
            <a:endParaRPr lang="pt-BR" sz="1900" dirty="0">
              <a:effectLst/>
              <a:latin typeface="Arial Narrow" panose="020B0606020202030204" pitchFamily="34" charset="0"/>
              <a:ea typeface="Calibri" panose="020F0502020204030204" pitchFamily="34" charset="0"/>
            </a:endParaRPr>
          </a:p>
        </p:txBody>
      </p:sp>
      <p:sp>
        <p:nvSpPr>
          <p:cNvPr id="16" name="CaixaDeTexto 15">
            <a:extLst>
              <a:ext uri="{FF2B5EF4-FFF2-40B4-BE49-F238E27FC236}">
                <a16:creationId xmlns:a16="http://schemas.microsoft.com/office/drawing/2014/main" id="{1BBC5239-8E73-76C8-F905-84CDF02D75E1}"/>
              </a:ext>
            </a:extLst>
          </p:cNvPr>
          <p:cNvSpPr txBox="1"/>
          <p:nvPr/>
        </p:nvSpPr>
        <p:spPr>
          <a:xfrm>
            <a:off x="6284259" y="3761993"/>
            <a:ext cx="5809711" cy="2792367"/>
          </a:xfrm>
          <a:prstGeom prst="rect">
            <a:avLst/>
          </a:prstGeom>
          <a:noFill/>
        </p:spPr>
        <p:txBody>
          <a:bodyPr wrap="square">
            <a:spAutoFit/>
          </a:bodyPr>
          <a:lstStyle/>
          <a:p>
            <a:pPr algn="just">
              <a:lnSpc>
                <a:spcPct val="115000"/>
              </a:lnSpc>
            </a:pPr>
            <a:r>
              <a:rPr lang="pt-BR" sz="22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Sinopse: Repentinamente a Terra parou de realizar seu movimento de rotação, devido a uma força ainda desconhecida que está agindo sobre o planeta. A paralização traz consequências desastrosas para o planeta, já que proporciona a deterioração do magnetismo da Terra e, consequentemente, também de sua atmosfera.</a:t>
            </a:r>
            <a:endParaRPr lang="pt-BR" sz="22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435762950"/>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CB6AF6-0C27-A676-5A05-C3ED43001CD7}"/>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BF7280B6-C74C-A38C-E558-ECD6E4915B84}"/>
              </a:ext>
            </a:extLst>
          </p:cNvPr>
          <p:cNvSpPr txBox="1"/>
          <p:nvPr/>
        </p:nvSpPr>
        <p:spPr>
          <a:xfrm>
            <a:off x="0" y="553212"/>
            <a:ext cx="5289176" cy="456279"/>
          </a:xfrm>
          <a:prstGeom prst="rect">
            <a:avLst/>
          </a:prstGeom>
          <a:noFill/>
        </p:spPr>
        <p:txBody>
          <a:bodyPr wrap="square">
            <a:spAutoFit/>
          </a:bodyPr>
          <a:lstStyle/>
          <a:p>
            <a:pPr>
              <a:lnSpc>
                <a:spcPct val="115000"/>
              </a:lnSpc>
            </a:pPr>
            <a:r>
              <a:rPr lang="pt-BR" sz="2200" b="1" dirty="0">
                <a:effectLst/>
                <a:latin typeface="Arial Narrow" panose="020B0606020202030204" pitchFamily="34" charset="0"/>
                <a:ea typeface="Calibri" panose="020F0502020204030204" pitchFamily="34" charset="0"/>
                <a:cs typeface="Arial" panose="020B0604020202020204" pitchFamily="34" charset="0"/>
              </a:rPr>
              <a:t>Cinema 2: A batalha das correntes</a:t>
            </a:r>
            <a:endParaRPr lang="pt-BR" sz="2200" dirty="0">
              <a:effectLst/>
              <a:latin typeface="Calibri" panose="020F0502020204030204" pitchFamily="34" charset="0"/>
              <a:ea typeface="Calibri" panose="020F0502020204030204" pitchFamily="34" charset="0"/>
            </a:endParaRPr>
          </a:p>
        </p:txBody>
      </p:sp>
      <p:pic>
        <p:nvPicPr>
          <p:cNvPr id="4" name="Imagem 3">
            <a:extLst>
              <a:ext uri="{FF2B5EF4-FFF2-40B4-BE49-F238E27FC236}">
                <a16:creationId xmlns:a16="http://schemas.microsoft.com/office/drawing/2014/main" id="{D7D4CA64-E123-26C9-57DE-6ABBE81CCE06}"/>
              </a:ext>
            </a:extLst>
          </p:cNvPr>
          <p:cNvPicPr>
            <a:picLocks noChangeAspect="1"/>
          </p:cNvPicPr>
          <p:nvPr/>
        </p:nvPicPr>
        <p:blipFill>
          <a:blip r:embed="rId2"/>
          <a:stretch>
            <a:fillRect/>
          </a:stretch>
        </p:blipFill>
        <p:spPr>
          <a:xfrm>
            <a:off x="171452" y="1124471"/>
            <a:ext cx="1905000" cy="2600325"/>
          </a:xfrm>
          <a:prstGeom prst="rect">
            <a:avLst/>
          </a:prstGeom>
        </p:spPr>
      </p:pic>
      <p:sp>
        <p:nvSpPr>
          <p:cNvPr id="6" name="CaixaDeTexto 5">
            <a:extLst>
              <a:ext uri="{FF2B5EF4-FFF2-40B4-BE49-F238E27FC236}">
                <a16:creationId xmlns:a16="http://schemas.microsoft.com/office/drawing/2014/main" id="{1CD9D60B-DB3E-CF1B-43AB-89A58C995C39}"/>
              </a:ext>
            </a:extLst>
          </p:cNvPr>
          <p:cNvSpPr txBox="1"/>
          <p:nvPr/>
        </p:nvSpPr>
        <p:spPr>
          <a:xfrm>
            <a:off x="2144806" y="1049552"/>
            <a:ext cx="3843617" cy="2834622"/>
          </a:xfrm>
          <a:prstGeom prst="rect">
            <a:avLst/>
          </a:prstGeom>
          <a:noFill/>
        </p:spPr>
        <p:txBody>
          <a:bodyPr wrap="square">
            <a:spAutoFit/>
          </a:bodyPr>
          <a:lstStyle/>
          <a:p>
            <a:pPr algn="just">
              <a:lnSpc>
                <a:spcPct val="115000"/>
              </a:lnSpc>
            </a:pPr>
            <a:r>
              <a:rPr lang="pt-BR" sz="1800" u="sng" dirty="0" err="1">
                <a:effectLst/>
                <a:latin typeface="Arial Narrow" panose="020B0606020202030204" pitchFamily="34" charset="0"/>
                <a:ea typeface="Calibri" panose="020F050202020403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Biopic</a:t>
            </a:r>
            <a:r>
              <a:rPr lang="pt-BR" sz="1800" dirty="0">
                <a:effectLst/>
                <a:latin typeface="Arial Narrow" panose="020B0606020202030204" pitchFamily="34" charset="0"/>
                <a:ea typeface="Calibri" panose="020F0502020204030204" pitchFamily="34" charset="0"/>
                <a:cs typeface="Arial" panose="020B0604020202020204" pitchFamily="34" charset="0"/>
              </a:rPr>
              <a:t>, </a:t>
            </a:r>
            <a:r>
              <a:rPr lang="pt-BR" sz="1800" u="sng" dirty="0">
                <a:effectLst/>
                <a:latin typeface="Arial Narrow" panose="020B0606020202030204" pitchFamily="34" charset="0"/>
                <a:ea typeface="Calibri" panose="020F050202020403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Drama</a:t>
            </a:r>
            <a:r>
              <a:rPr lang="pt-BR" sz="1800" dirty="0">
                <a:effectLst/>
                <a:latin typeface="Arial Narrow" panose="020B0606020202030204" pitchFamily="34" charset="0"/>
                <a:ea typeface="Calibri" panose="020F0502020204030204" pitchFamily="34" charset="0"/>
                <a:cs typeface="Arial" panose="020B0604020202020204" pitchFamily="34" charset="0"/>
              </a:rPr>
              <a:t>, </a:t>
            </a:r>
            <a:r>
              <a:rPr lang="pt-BR" sz="1800" u="sng" dirty="0">
                <a:effectLst/>
                <a:latin typeface="Arial Narrow" panose="020B0606020202030204" pitchFamily="34" charset="0"/>
                <a:ea typeface="Calibri" panose="020F0502020204030204" pitchFamily="34" charset="0"/>
                <a:cs typeface="Arial" panose="020B0604020202020204" pitchFamily="34" charset="0"/>
                <a:hlinkClick r:id="rId5">
                  <a:extLst>
                    <a:ext uri="{A12FA001-AC4F-418D-AE19-62706E023703}">
                      <ahyp:hlinkClr xmlns:ahyp="http://schemas.microsoft.com/office/drawing/2018/hyperlinkcolor" val="tx"/>
                    </a:ext>
                  </a:extLst>
                </a:hlinkClick>
              </a:rPr>
              <a:t>Histórico</a:t>
            </a:r>
            <a:r>
              <a:rPr lang="pt-BR" sz="1800" dirty="0">
                <a:effectLst/>
                <a:latin typeface="Arial Narrow" panose="020B0606020202030204" pitchFamily="34" charset="0"/>
                <a:ea typeface="Calibri" panose="020F0502020204030204" pitchFamily="34" charset="0"/>
                <a:cs typeface="Arial" panose="020B0604020202020204" pitchFamily="34" charset="0"/>
              </a:rPr>
              <a:t>. 1h44min</a:t>
            </a:r>
            <a:endParaRPr lang="pt-BR" sz="1600" dirty="0">
              <a:effectLst/>
              <a:latin typeface="Arial Narrow" panose="020B0606020202030204" pitchFamily="34" charset="0"/>
              <a:ea typeface="Calibri" panose="020F0502020204030204" pitchFamily="34" charset="0"/>
            </a:endParaRPr>
          </a:p>
          <a:p>
            <a:pPr algn="just">
              <a:lnSpc>
                <a:spcPct val="115000"/>
              </a:lnSpc>
            </a:pPr>
            <a:r>
              <a:rPr lang="pt-BR" sz="1800" dirty="0">
                <a:effectLst/>
                <a:latin typeface="Arial Narrow" panose="020B0606020202030204" pitchFamily="34" charset="0"/>
                <a:ea typeface="Calibri" panose="020F0502020204030204" pitchFamily="34" charset="0"/>
                <a:cs typeface="Arial" panose="020B0604020202020204" pitchFamily="34" charset="0"/>
              </a:rPr>
              <a:t>Direção: </a:t>
            </a:r>
            <a:r>
              <a:rPr lang="pt-BR" sz="1800" u="sng" dirty="0">
                <a:effectLst/>
                <a:latin typeface="Arial Narrow" panose="020B0606020202030204" pitchFamily="34" charset="0"/>
                <a:ea typeface="Calibri" panose="020F0502020204030204" pitchFamily="34" charset="0"/>
                <a:cs typeface="Arial" panose="020B0604020202020204" pitchFamily="34" charset="0"/>
                <a:hlinkClick r:id="rId6">
                  <a:extLst>
                    <a:ext uri="{A12FA001-AC4F-418D-AE19-62706E023703}">
                      <ahyp:hlinkClr xmlns:ahyp="http://schemas.microsoft.com/office/drawing/2018/hyperlinkcolor" val="tx"/>
                    </a:ext>
                  </a:extLst>
                </a:hlinkClick>
              </a:rPr>
              <a:t>Alfonso Gomez-</a:t>
            </a:r>
            <a:r>
              <a:rPr lang="pt-BR" sz="1800" u="sng" dirty="0" err="1">
                <a:effectLst/>
                <a:latin typeface="Arial Narrow" panose="020B0606020202030204" pitchFamily="34" charset="0"/>
                <a:ea typeface="Calibri" panose="020F0502020204030204" pitchFamily="34" charset="0"/>
                <a:cs typeface="Arial" panose="020B0604020202020204" pitchFamily="34" charset="0"/>
                <a:hlinkClick r:id="rId6">
                  <a:extLst>
                    <a:ext uri="{A12FA001-AC4F-418D-AE19-62706E023703}">
                      <ahyp:hlinkClr xmlns:ahyp="http://schemas.microsoft.com/office/drawing/2018/hyperlinkcolor" val="tx"/>
                    </a:ext>
                  </a:extLst>
                </a:hlinkClick>
              </a:rPr>
              <a:t>Rejon</a:t>
            </a:r>
            <a:r>
              <a:rPr lang="pt-BR" sz="1800" dirty="0">
                <a:effectLst/>
                <a:latin typeface="Arial Narrow" panose="020B0606020202030204" pitchFamily="34" charset="0"/>
                <a:ea typeface="Calibri" panose="020F0502020204030204" pitchFamily="34" charset="0"/>
                <a:cs typeface="Arial" panose="020B0604020202020204" pitchFamily="34" charset="0"/>
              </a:rPr>
              <a:t> | </a:t>
            </a:r>
            <a:endParaRPr lang="pt-BR" sz="1600" dirty="0">
              <a:effectLst/>
              <a:latin typeface="Arial Narrow" panose="020B0606020202030204" pitchFamily="34" charset="0"/>
              <a:ea typeface="Calibri" panose="020F0502020204030204" pitchFamily="34" charset="0"/>
            </a:endParaRPr>
          </a:p>
          <a:p>
            <a:pPr algn="just">
              <a:lnSpc>
                <a:spcPct val="115000"/>
              </a:lnSpc>
            </a:pPr>
            <a:r>
              <a:rPr lang="pt-BR" sz="1800" dirty="0">
                <a:effectLst/>
                <a:latin typeface="Arial Narrow" panose="020B0606020202030204" pitchFamily="34" charset="0"/>
                <a:ea typeface="Calibri" panose="020F0502020204030204" pitchFamily="34" charset="0"/>
                <a:cs typeface="Arial" panose="020B0604020202020204" pitchFamily="34" charset="0"/>
              </a:rPr>
              <a:t>Roteiro </a:t>
            </a:r>
            <a:r>
              <a:rPr lang="pt-BR" sz="1800" u="sng" dirty="0">
                <a:effectLst/>
                <a:latin typeface="Arial Narrow" panose="020B0606020202030204" pitchFamily="34" charset="0"/>
                <a:ea typeface="Calibri" panose="020F0502020204030204" pitchFamily="34" charset="0"/>
                <a:cs typeface="Arial" panose="020B0604020202020204" pitchFamily="34" charset="0"/>
                <a:hlinkClick r:id="rId7">
                  <a:extLst>
                    <a:ext uri="{A12FA001-AC4F-418D-AE19-62706E023703}">
                      <ahyp:hlinkClr xmlns:ahyp="http://schemas.microsoft.com/office/drawing/2018/hyperlinkcolor" val="tx"/>
                    </a:ext>
                  </a:extLst>
                </a:hlinkClick>
              </a:rPr>
              <a:t>Michael </a:t>
            </a:r>
            <a:r>
              <a:rPr lang="pt-BR" sz="1800" u="sng" dirty="0" err="1">
                <a:effectLst/>
                <a:latin typeface="Arial Narrow" panose="020B0606020202030204" pitchFamily="34" charset="0"/>
                <a:ea typeface="Calibri" panose="020F0502020204030204" pitchFamily="34" charset="0"/>
                <a:cs typeface="Arial" panose="020B0604020202020204" pitchFamily="34" charset="0"/>
                <a:hlinkClick r:id="rId7">
                  <a:extLst>
                    <a:ext uri="{A12FA001-AC4F-418D-AE19-62706E023703}">
                      <ahyp:hlinkClr xmlns:ahyp="http://schemas.microsoft.com/office/drawing/2018/hyperlinkcolor" val="tx"/>
                    </a:ext>
                  </a:extLst>
                </a:hlinkClick>
              </a:rPr>
              <a:t>Mitnick</a:t>
            </a:r>
            <a:endParaRPr lang="pt-BR" sz="1600" dirty="0">
              <a:effectLst/>
              <a:latin typeface="Arial Narrow" panose="020B0606020202030204" pitchFamily="34" charset="0"/>
              <a:ea typeface="Calibri" panose="020F0502020204030204" pitchFamily="34" charset="0"/>
            </a:endParaRPr>
          </a:p>
          <a:p>
            <a:pPr algn="just"/>
            <a:r>
              <a:rPr lang="pt-BR" sz="1800" dirty="0">
                <a:effectLst/>
                <a:latin typeface="Arial Narrow" panose="020B0606020202030204" pitchFamily="34" charset="0"/>
                <a:ea typeface="Calibri" panose="020F0502020204030204" pitchFamily="34" charset="0"/>
                <a:cs typeface="Arial" panose="020B0604020202020204" pitchFamily="34" charset="0"/>
              </a:rPr>
              <a:t>Elenco: </a:t>
            </a:r>
            <a:r>
              <a:rPr lang="pt-BR" sz="1800" u="sng" dirty="0" err="1">
                <a:effectLst/>
                <a:latin typeface="Arial Narrow" panose="020B0606020202030204" pitchFamily="34" charset="0"/>
                <a:ea typeface="Calibri" panose="020F0502020204030204" pitchFamily="34" charset="0"/>
                <a:cs typeface="Arial" panose="020B0604020202020204" pitchFamily="34" charset="0"/>
                <a:hlinkClick r:id="rId8">
                  <a:extLst>
                    <a:ext uri="{A12FA001-AC4F-418D-AE19-62706E023703}">
                      <ahyp:hlinkClr xmlns:ahyp="http://schemas.microsoft.com/office/drawing/2018/hyperlinkcolor" val="tx"/>
                    </a:ext>
                  </a:extLst>
                </a:hlinkClick>
              </a:rPr>
              <a:t>BenedictCumberbatch</a:t>
            </a:r>
            <a:r>
              <a:rPr lang="pt-BR" sz="1800" dirty="0">
                <a:effectLst/>
                <a:latin typeface="Arial Narrow" panose="020B0606020202030204" pitchFamily="34" charset="0"/>
                <a:ea typeface="Calibri" panose="020F0502020204030204" pitchFamily="34" charset="0"/>
                <a:cs typeface="Arial" panose="020B0604020202020204" pitchFamily="34" charset="0"/>
              </a:rPr>
              <a:t>, </a:t>
            </a:r>
            <a:r>
              <a:rPr lang="pt-BR" sz="1800" u="sng" dirty="0">
                <a:effectLst/>
                <a:latin typeface="Arial Narrow" panose="020B0606020202030204" pitchFamily="34" charset="0"/>
                <a:ea typeface="Calibri" panose="020F0502020204030204" pitchFamily="34" charset="0"/>
                <a:cs typeface="Arial" panose="020B0604020202020204" pitchFamily="34" charset="0"/>
                <a:hlinkClick r:id="rId9">
                  <a:extLst>
                    <a:ext uri="{A12FA001-AC4F-418D-AE19-62706E023703}">
                      <ahyp:hlinkClr xmlns:ahyp="http://schemas.microsoft.com/office/drawing/2018/hyperlinkcolor" val="tx"/>
                    </a:ext>
                  </a:extLst>
                </a:hlinkClick>
              </a:rPr>
              <a:t>Michael Shannon</a:t>
            </a:r>
            <a:endParaRPr lang="pt-BR" sz="1800" u="sng" dirty="0">
              <a:effectLst/>
              <a:latin typeface="Arial Narrow" panose="020B0606020202030204" pitchFamily="34" charset="0"/>
              <a:ea typeface="Calibri" panose="020F0502020204030204" pitchFamily="34" charset="0"/>
              <a:cs typeface="Arial" panose="020B0604020202020204" pitchFamily="34" charset="0"/>
            </a:endParaRPr>
          </a:p>
          <a:p>
            <a:pPr algn="just">
              <a:lnSpc>
                <a:spcPct val="115000"/>
              </a:lnSpc>
            </a:pPr>
            <a:r>
              <a:rPr lang="pt-BR" sz="1800" u="sng" dirty="0">
                <a:effectLst/>
                <a:latin typeface="Arial Narrow" panose="020B0606020202030204" pitchFamily="34" charset="0"/>
                <a:ea typeface="Calibri" panose="020F0502020204030204" pitchFamily="34" charset="0"/>
                <a:cs typeface="Arial" panose="020B0604020202020204" pitchFamily="34" charset="0"/>
                <a:hlinkClick r:id="rId9">
                  <a:extLst>
                    <a:ext uri="{A12FA001-AC4F-418D-AE19-62706E023703}">
                      <ahyp:hlinkClr xmlns:ahyp="http://schemas.microsoft.com/office/drawing/2018/hyperlinkcolor" val="tx"/>
                    </a:ext>
                  </a:extLst>
                </a:hlinkClick>
              </a:rPr>
              <a:t>Michael Shannon</a:t>
            </a:r>
            <a:r>
              <a:rPr lang="pt-BR" sz="1800" dirty="0">
                <a:effectLst/>
                <a:latin typeface="Arial Narrow" panose="020B0606020202030204" pitchFamily="34" charset="0"/>
                <a:ea typeface="Calibri" panose="020F0502020204030204" pitchFamily="34" charset="0"/>
                <a:cs typeface="Arial" panose="020B0604020202020204" pitchFamily="34" charset="0"/>
              </a:rPr>
              <a:t>, </a:t>
            </a:r>
            <a:r>
              <a:rPr lang="pt-BR" sz="1800" u="sng" dirty="0">
                <a:solidFill>
                  <a:srgbClr val="0563C1"/>
                </a:solidFill>
                <a:effectLst/>
                <a:latin typeface="Arial Narrow" panose="020B0606020202030204" pitchFamily="34" charset="0"/>
                <a:ea typeface="Calibri" panose="020F0502020204030204" pitchFamily="34" charset="0"/>
                <a:cs typeface="Arial" panose="020B0604020202020204" pitchFamily="34" charset="0"/>
                <a:hlinkClick r:id="rId10">
                  <a:extLst>
                    <a:ext uri="{A12FA001-AC4F-418D-AE19-62706E023703}">
                      <ahyp:hlinkClr xmlns:ahyp="http://schemas.microsoft.com/office/drawing/2018/hyperlinkcolor" val="tx"/>
                    </a:ext>
                  </a:extLst>
                </a:hlinkClick>
              </a:rPr>
              <a:t>Nicholas </a:t>
            </a:r>
            <a:r>
              <a:rPr lang="pt-BR" sz="1800" u="sng" dirty="0" err="1">
                <a:effectLst/>
                <a:latin typeface="Arial Narrow" panose="020B0606020202030204" pitchFamily="34" charset="0"/>
                <a:ea typeface="Calibri" panose="020F0502020204030204" pitchFamily="34" charset="0"/>
                <a:cs typeface="Arial" panose="020B0604020202020204" pitchFamily="34" charset="0"/>
                <a:hlinkClick r:id="rId10">
                  <a:extLst>
                    <a:ext uri="{A12FA001-AC4F-418D-AE19-62706E023703}">
                      <ahyp:hlinkClr xmlns:ahyp="http://schemas.microsoft.com/office/drawing/2018/hyperlinkcolor" val="tx"/>
                    </a:ext>
                  </a:extLst>
                </a:hlinkClick>
              </a:rPr>
              <a:t>Hoult</a:t>
            </a:r>
            <a:endParaRPr lang="pt-BR" sz="1800" dirty="0">
              <a:effectLst/>
              <a:latin typeface="Calibri" panose="020F0502020204030204" pitchFamily="34" charset="0"/>
              <a:ea typeface="Calibri" panose="020F0502020204030204" pitchFamily="34" charset="0"/>
            </a:endParaRPr>
          </a:p>
          <a:p>
            <a:pPr algn="just">
              <a:lnSpc>
                <a:spcPct val="115000"/>
              </a:lnSpc>
            </a:pPr>
            <a:r>
              <a:rPr lang="pt-BR" sz="18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Título original The </a:t>
            </a:r>
            <a:r>
              <a:rPr lang="pt-BR" sz="1800" dirty="0" err="1">
                <a:solidFill>
                  <a:srgbClr val="000000"/>
                </a:solidFill>
                <a:effectLst/>
                <a:latin typeface="Arial Narrow" panose="020B0606020202030204" pitchFamily="34" charset="0"/>
                <a:ea typeface="Calibri" panose="020F0502020204030204" pitchFamily="34" charset="0"/>
                <a:cs typeface="Arial" panose="020B0604020202020204" pitchFamily="34" charset="0"/>
              </a:rPr>
              <a:t>Current</a:t>
            </a:r>
            <a:r>
              <a:rPr lang="pt-BR" sz="18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War</a:t>
            </a:r>
            <a:endParaRPr lang="pt-BR" sz="1800" dirty="0">
              <a:effectLst/>
              <a:latin typeface="Calibri" panose="020F0502020204030204" pitchFamily="34" charset="0"/>
              <a:ea typeface="Calibri" panose="020F0502020204030204" pitchFamily="34" charset="0"/>
            </a:endParaRPr>
          </a:p>
          <a:p>
            <a:pPr algn="just">
              <a:lnSpc>
                <a:spcPct val="115000"/>
              </a:lnSpc>
            </a:pPr>
            <a:r>
              <a:rPr lang="pt-BR" sz="18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Classificação:</a:t>
            </a:r>
            <a:r>
              <a:rPr lang="pt-BR" sz="1800" b="1"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12 anos</a:t>
            </a:r>
            <a:endParaRPr lang="pt-BR" sz="1800" dirty="0">
              <a:effectLst/>
              <a:latin typeface="Calibri" panose="020F0502020204030204" pitchFamily="34" charset="0"/>
              <a:ea typeface="Calibri" panose="020F0502020204030204" pitchFamily="34" charset="0"/>
            </a:endParaRPr>
          </a:p>
          <a:p>
            <a:endParaRPr lang="pt-BR" dirty="0">
              <a:latin typeface="Arial Narrow" panose="020B0606020202030204" pitchFamily="34" charset="0"/>
            </a:endParaRPr>
          </a:p>
        </p:txBody>
      </p:sp>
      <p:sp>
        <p:nvSpPr>
          <p:cNvPr id="8" name="CaixaDeTexto 7">
            <a:extLst>
              <a:ext uri="{FF2B5EF4-FFF2-40B4-BE49-F238E27FC236}">
                <a16:creationId xmlns:a16="http://schemas.microsoft.com/office/drawing/2014/main" id="{EFECB0A8-D1D9-6A9D-A74B-BB935E7BC07C}"/>
              </a:ext>
            </a:extLst>
          </p:cNvPr>
          <p:cNvSpPr txBox="1"/>
          <p:nvPr/>
        </p:nvSpPr>
        <p:spPr>
          <a:xfrm>
            <a:off x="103097" y="3698797"/>
            <a:ext cx="5885326" cy="3181705"/>
          </a:xfrm>
          <a:prstGeom prst="rect">
            <a:avLst/>
          </a:prstGeom>
          <a:noFill/>
        </p:spPr>
        <p:txBody>
          <a:bodyPr wrap="square">
            <a:spAutoFit/>
          </a:bodyPr>
          <a:lstStyle/>
          <a:p>
            <a:pPr algn="just">
              <a:lnSpc>
                <a:spcPct val="115000"/>
              </a:lnSpc>
            </a:pPr>
            <a:r>
              <a:rPr lang="pt-BR" sz="2200" dirty="0">
                <a:effectLst/>
                <a:latin typeface="Arial Narrow" panose="020B0606020202030204" pitchFamily="34" charset="0"/>
                <a:ea typeface="Calibri" panose="020F0502020204030204" pitchFamily="34" charset="0"/>
                <a:cs typeface="Arial" panose="020B0604020202020204" pitchFamily="34" charset="0"/>
              </a:rPr>
              <a:t>Sinopse: Ambientado no final do século XIX, a Guerra das Correntes, que foi uma disputa entre Thomas Edison (Benedict </a:t>
            </a:r>
            <a:r>
              <a:rPr lang="pt-BR" sz="2200" dirty="0" err="1">
                <a:effectLst/>
                <a:latin typeface="Arial Narrow" panose="020B0606020202030204" pitchFamily="34" charset="0"/>
                <a:ea typeface="Calibri" panose="020F0502020204030204" pitchFamily="34" charset="0"/>
                <a:cs typeface="Arial" panose="020B0604020202020204" pitchFamily="34" charset="0"/>
              </a:rPr>
              <a:t>Cumberbatch</a:t>
            </a:r>
            <a:r>
              <a:rPr lang="pt-BR" sz="2200" dirty="0">
                <a:effectLst/>
                <a:latin typeface="Arial Narrow" panose="020B0606020202030204" pitchFamily="34" charset="0"/>
                <a:ea typeface="Calibri" panose="020F0502020204030204" pitchFamily="34" charset="0"/>
                <a:cs typeface="Arial" panose="020B0604020202020204" pitchFamily="34" charset="0"/>
              </a:rPr>
              <a:t>) e George Westinghouse (Michael Shannon) sobre como deveria ser feita a distribuição da eletricidade. Edison fez uma campanha pela utilização da corrente contínua para isso, enquanto Westinghouse defendia a corrente alternada.</a:t>
            </a:r>
            <a:endParaRPr lang="pt-BR" sz="2200" dirty="0">
              <a:effectLst/>
              <a:latin typeface="Calibri" panose="020F0502020204030204" pitchFamily="34" charset="0"/>
              <a:ea typeface="Calibri" panose="020F0502020204030204" pitchFamily="34" charset="0"/>
            </a:endParaRPr>
          </a:p>
        </p:txBody>
      </p:sp>
      <p:pic>
        <p:nvPicPr>
          <p:cNvPr id="9" name="Imagem 8">
            <a:extLst>
              <a:ext uri="{FF2B5EF4-FFF2-40B4-BE49-F238E27FC236}">
                <a16:creationId xmlns:a16="http://schemas.microsoft.com/office/drawing/2014/main" id="{C7142202-D981-708E-7EDC-528616B3605C}"/>
              </a:ext>
            </a:extLst>
          </p:cNvPr>
          <p:cNvPicPr>
            <a:picLocks noChangeAspect="1"/>
          </p:cNvPicPr>
          <p:nvPr/>
        </p:nvPicPr>
        <p:blipFill>
          <a:blip r:embed="rId11"/>
          <a:stretch>
            <a:fillRect/>
          </a:stretch>
        </p:blipFill>
        <p:spPr>
          <a:xfrm>
            <a:off x="6202172" y="765875"/>
            <a:ext cx="5765711" cy="5853071"/>
          </a:xfrm>
          <a:prstGeom prst="rect">
            <a:avLst/>
          </a:prstGeom>
        </p:spPr>
      </p:pic>
    </p:spTree>
    <p:extLst>
      <p:ext uri="{BB962C8B-B14F-4D97-AF65-F5344CB8AC3E}">
        <p14:creationId xmlns:p14="http://schemas.microsoft.com/office/powerpoint/2010/main" val="391314529"/>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200E3B-F3BF-207E-A03F-5DD19AB4D6E0}"/>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BE6A11CF-CAE6-A81B-2545-3BFCAD97C1D8}"/>
              </a:ext>
            </a:extLst>
          </p:cNvPr>
          <p:cNvSpPr txBox="1"/>
          <p:nvPr/>
        </p:nvSpPr>
        <p:spPr>
          <a:xfrm>
            <a:off x="197221" y="641908"/>
            <a:ext cx="11797553" cy="3761799"/>
          </a:xfrm>
          <a:prstGeom prst="rect">
            <a:avLst/>
          </a:prstGeom>
          <a:solidFill>
            <a:srgbClr val="FFFF00"/>
          </a:solidFill>
        </p:spPr>
        <p:txBody>
          <a:bodyPr wrap="square">
            <a:spAutoFit/>
          </a:bodyPr>
          <a:lstStyle/>
          <a:p>
            <a:pPr algn="just">
              <a:lnSpc>
                <a:spcPct val="115000"/>
              </a:lnSpc>
            </a:pPr>
            <a:r>
              <a:rPr lang="pt-BR" sz="3000" dirty="0">
                <a:effectLst/>
                <a:latin typeface="Arial Narrow" panose="020B0606020202030204" pitchFamily="34" charset="0"/>
                <a:ea typeface="Calibri" panose="020F0502020204030204" pitchFamily="34" charset="0"/>
                <a:cs typeface="Arial" panose="020B0604020202020204" pitchFamily="34" charset="0"/>
              </a:rPr>
              <a:t>E, por fim, Estudante:</a:t>
            </a:r>
            <a:endParaRPr lang="pt-BR" sz="3000" dirty="0">
              <a:effectLst/>
              <a:latin typeface="Arial Narrow" panose="020B0606020202030204" pitchFamily="34" charset="0"/>
              <a:ea typeface="Calibri" panose="020F0502020204030204" pitchFamily="34" charset="0"/>
            </a:endParaRPr>
          </a:p>
          <a:p>
            <a:pPr algn="just">
              <a:lnSpc>
                <a:spcPct val="115000"/>
              </a:lnSpc>
            </a:pPr>
            <a:r>
              <a:rPr lang="pt-BR" sz="3000" dirty="0">
                <a:effectLst/>
                <a:latin typeface="Arial Narrow" panose="020B0606020202030204" pitchFamily="34" charset="0"/>
                <a:ea typeface="Calibri" panose="020F0502020204030204" pitchFamily="34" charset="0"/>
                <a:cs typeface="Arial" panose="020B0604020202020204" pitchFamily="34" charset="0"/>
              </a:rPr>
              <a:t> </a:t>
            </a:r>
            <a:endParaRPr lang="pt-BR" sz="3000" dirty="0">
              <a:effectLst/>
              <a:latin typeface="Arial Narrow" panose="020B0606020202030204" pitchFamily="34" charset="0"/>
              <a:ea typeface="Calibri" panose="020F0502020204030204" pitchFamily="34" charset="0"/>
            </a:endParaRPr>
          </a:p>
          <a:p>
            <a:pPr indent="457200" algn="just">
              <a:lnSpc>
                <a:spcPct val="115000"/>
              </a:lnSpc>
            </a:pPr>
            <a:r>
              <a:rPr lang="pt-BR" sz="3000" dirty="0">
                <a:effectLst/>
                <a:latin typeface="Arial Narrow" panose="020B0606020202030204" pitchFamily="34" charset="0"/>
                <a:ea typeface="Calibri" panose="020F0502020204030204" pitchFamily="34" charset="0"/>
                <a:cs typeface="Arial" panose="020B0604020202020204" pitchFamily="34" charset="0"/>
              </a:rPr>
              <a:t>Cora Coralina tinha por costume dizer que, o estudo e o aprendizado são processos contínuos de humildade, partilha e transformação. Ela via a educação não apenas como acúmulo de saber, mas como uma troca amorosa e uma ferramenta de construção pessoal. </a:t>
            </a:r>
            <a:endParaRPr lang="pt-BR" sz="3000" dirty="0">
              <a:effectLst/>
              <a:latin typeface="Arial Narrow" panose="020B0606020202030204" pitchFamily="34" charset="0"/>
              <a:ea typeface="Calibri" panose="020F0502020204030204" pitchFamily="34" charset="0"/>
            </a:endParaRPr>
          </a:p>
          <a:p>
            <a:pPr indent="457200" algn="just">
              <a:lnSpc>
                <a:spcPct val="115000"/>
              </a:lnSpc>
            </a:pPr>
            <a:r>
              <a:rPr lang="pt-BR" sz="3000" dirty="0">
                <a:effectLst/>
                <a:latin typeface="Arial Narrow" panose="020B0606020202030204" pitchFamily="34" charset="0"/>
                <a:ea typeface="Calibri" panose="020F0502020204030204" pitchFamily="34" charset="0"/>
                <a:cs typeface="Arial" panose="020B0604020202020204" pitchFamily="34" charset="0"/>
              </a:rPr>
              <a:t>Portanto, muito sucesso em sua busca incessante pelo conhecimento.</a:t>
            </a:r>
            <a:endParaRPr lang="pt-BR" sz="3000" dirty="0">
              <a:effectLst/>
              <a:latin typeface="Arial Narrow" panose="020B0606020202030204" pitchFamily="34" charset="0"/>
              <a:ea typeface="Calibri" panose="020F0502020204030204" pitchFamily="34" charset="0"/>
            </a:endParaRPr>
          </a:p>
        </p:txBody>
      </p:sp>
      <p:pic>
        <p:nvPicPr>
          <p:cNvPr id="4" name="Imagem 3">
            <a:extLst>
              <a:ext uri="{FF2B5EF4-FFF2-40B4-BE49-F238E27FC236}">
                <a16:creationId xmlns:a16="http://schemas.microsoft.com/office/drawing/2014/main" id="{C2FF222B-91F0-0A91-578D-BB93AA10C529}"/>
              </a:ext>
            </a:extLst>
          </p:cNvPr>
          <p:cNvPicPr>
            <a:picLocks noChangeAspect="1"/>
          </p:cNvPicPr>
          <p:nvPr/>
        </p:nvPicPr>
        <p:blipFill>
          <a:blip r:embed="rId2"/>
          <a:stretch>
            <a:fillRect/>
          </a:stretch>
        </p:blipFill>
        <p:spPr>
          <a:xfrm>
            <a:off x="2235968" y="4403707"/>
            <a:ext cx="7720063" cy="2319822"/>
          </a:xfrm>
          <a:prstGeom prst="rect">
            <a:avLst/>
          </a:prstGeom>
        </p:spPr>
      </p:pic>
    </p:spTree>
    <p:extLst>
      <p:ext uri="{BB962C8B-B14F-4D97-AF65-F5344CB8AC3E}">
        <p14:creationId xmlns:p14="http://schemas.microsoft.com/office/powerpoint/2010/main" val="115778584"/>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4334BEE-E397-89BC-DCAA-16881EB59E8A}"/>
              </a:ext>
            </a:extLst>
          </p:cNvPr>
          <p:cNvSpPr>
            <a:spLocks noGrp="1"/>
          </p:cNvSpPr>
          <p:nvPr>
            <p:ph type="title"/>
          </p:nvPr>
        </p:nvSpPr>
        <p:spPr/>
        <p:txBody>
          <a:bodyPr/>
          <a:lstStyle/>
          <a:p>
            <a:endParaRPr lang="pt-BR"/>
          </a:p>
        </p:txBody>
      </p:sp>
      <p:pic>
        <p:nvPicPr>
          <p:cNvPr id="6" name="Espaço Reservado para Conteúdo 5">
            <a:extLst>
              <a:ext uri="{FF2B5EF4-FFF2-40B4-BE49-F238E27FC236}">
                <a16:creationId xmlns:a16="http://schemas.microsoft.com/office/drawing/2014/main" id="{8CB53575-87D5-079F-F2A1-6DA032FF6A4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58877621"/>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1880</TotalTime>
  <Words>13503</Words>
  <Application>Microsoft Office PowerPoint</Application>
  <PresentationFormat>Widescreen</PresentationFormat>
  <Paragraphs>991</Paragraphs>
  <Slides>132</Slides>
  <Notes>0</Notes>
  <HiddenSlides>0</HiddenSlides>
  <MMClips>0</MMClips>
  <ScaleCrop>false</ScaleCrop>
  <HeadingPairs>
    <vt:vector size="6" baseType="variant">
      <vt:variant>
        <vt:lpstr>Fontes usadas</vt:lpstr>
      </vt:variant>
      <vt:variant>
        <vt:i4>8</vt:i4>
      </vt:variant>
      <vt:variant>
        <vt:lpstr>Tema</vt:lpstr>
      </vt:variant>
      <vt:variant>
        <vt:i4>1</vt:i4>
      </vt:variant>
      <vt:variant>
        <vt:lpstr>Títulos de slides</vt:lpstr>
      </vt:variant>
      <vt:variant>
        <vt:i4>132</vt:i4>
      </vt:variant>
    </vt:vector>
  </HeadingPairs>
  <TitlesOfParts>
    <vt:vector size="141" baseType="lpstr">
      <vt:lpstr>Arial</vt:lpstr>
      <vt:lpstr>Arial Narrow</vt:lpstr>
      <vt:lpstr>Calibri</vt:lpstr>
      <vt:lpstr>Calibri Light</vt:lpstr>
      <vt:lpstr>Cambria Math</vt:lpstr>
      <vt:lpstr>Symbol</vt:lpstr>
      <vt:lpstr>Verdana</vt:lpstr>
      <vt:lpstr>Wingdings</vt:lpstr>
      <vt:lpstr>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Adriani Grun</dc:creator>
  <cp:lastModifiedBy>SILVIO COELHO DA SILVA</cp:lastModifiedBy>
  <cp:revision>22</cp:revision>
  <dcterms:created xsi:type="dcterms:W3CDTF">2024-02-02T11:27:21Z</dcterms:created>
  <dcterms:modified xsi:type="dcterms:W3CDTF">2026-09-15T12:05:44Z</dcterms:modified>
</cp:coreProperties>
</file>