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9" r:id="rId4"/>
    <p:sldId id="264" r:id="rId5"/>
    <p:sldId id="263" r:id="rId6"/>
    <p:sldId id="266" r:id="rId7"/>
    <p:sldId id="262" r:id="rId8"/>
    <p:sldId id="267" r:id="rId9"/>
    <p:sldId id="269" r:id="rId10"/>
    <p:sldId id="268" r:id="rId11"/>
    <p:sldId id="260" r:id="rId12"/>
    <p:sldId id="274" r:id="rId13"/>
    <p:sldId id="277" r:id="rId14"/>
    <p:sldId id="273" r:id="rId15"/>
    <p:sldId id="276" r:id="rId16"/>
    <p:sldId id="275" r:id="rId17"/>
    <p:sldId id="272" r:id="rId18"/>
    <p:sldId id="271" r:id="rId19"/>
    <p:sldId id="270" r:id="rId20"/>
    <p:sldId id="279" r:id="rId21"/>
    <p:sldId id="278" r:id="rId22"/>
    <p:sldId id="280" r:id="rId23"/>
    <p:sldId id="282" r:id="rId24"/>
    <p:sldId id="281" r:id="rId25"/>
    <p:sldId id="284" r:id="rId26"/>
    <p:sldId id="283" r:id="rId27"/>
    <p:sldId id="287" r:id="rId28"/>
    <p:sldId id="285" r:id="rId29"/>
    <p:sldId id="286" r:id="rId30"/>
    <p:sldId id="288" r:id="rId31"/>
    <p:sldId id="289" r:id="rId32"/>
    <p:sldId id="290" r:id="rId33"/>
    <p:sldId id="291" r:id="rId34"/>
    <p:sldId id="292" r:id="rId35"/>
    <p:sldId id="293" r:id="rId36"/>
    <p:sldId id="294" r:id="rId37"/>
    <p:sldId id="295" r:id="rId38"/>
    <p:sldId id="296" r:id="rId39"/>
    <p:sldId id="297" r:id="rId40"/>
    <p:sldId id="257" r:id="rId4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7" autoAdjust="0"/>
    <p:restoredTop sz="94660"/>
  </p:normalViewPr>
  <p:slideViewPr>
    <p:cSldViewPr snapToGrid="0">
      <p:cViewPr varScale="1">
        <p:scale>
          <a:sx n="107" d="100"/>
          <a:sy n="107" d="100"/>
        </p:scale>
        <p:origin x="6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CEA167A-F2C7-09A5-3175-79E3359EC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070870" y="4072723"/>
            <a:ext cx="5729914"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3º Série EM - BIOLOGIA</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070870" y="5055031"/>
            <a:ext cx="5729914" cy="461665"/>
          </a:xfrm>
          <a:prstGeom prst="rect">
            <a:avLst/>
          </a:prstGeom>
          <a:noFill/>
        </p:spPr>
        <p:txBody>
          <a:bodyPr wrap="square" rtlCol="0">
            <a:spAutoFit/>
          </a:bodyPr>
          <a:lstStyle/>
          <a:p>
            <a:r>
              <a:rPr lang="pt-BR" sz="2400" b="1" dirty="0">
                <a:solidFill>
                  <a:schemeClr val="bg1"/>
                </a:solidFill>
                <a:ea typeface="Verdana" panose="020B0604030504040204" pitchFamily="34" charset="0"/>
                <a:cs typeface="ADLaM Display" panose="02010000000000000000" pitchFamily="2" charset="0"/>
              </a:rPr>
              <a:t>Ciências da Natureza e Suas Tecnologias </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80DBD-791C-2074-C3A1-5AE5DCA5E39C}"/>
            </a:ext>
          </a:extLst>
        </p:cNvPr>
        <p:cNvGrpSpPr/>
        <p:nvPr/>
      </p:nvGrpSpPr>
      <p:grpSpPr>
        <a:xfrm>
          <a:off x="0" y="0"/>
          <a:ext cx="0" cy="0"/>
          <a:chOff x="0" y="0"/>
          <a:chExt cx="0" cy="0"/>
        </a:xfrm>
      </p:grpSpPr>
      <p:pic>
        <p:nvPicPr>
          <p:cNvPr id="5" name="Imagem 4">
            <a:extLst>
              <a:ext uri="{FF2B5EF4-FFF2-40B4-BE49-F238E27FC236}">
                <a16:creationId xmlns:a16="http://schemas.microsoft.com/office/drawing/2014/main" id="{AD52270E-6AA8-C73D-4D2D-4BF5D2FE629B}"/>
              </a:ext>
            </a:extLst>
          </p:cNvPr>
          <p:cNvPicPr>
            <a:picLocks noChangeAspect="1"/>
          </p:cNvPicPr>
          <p:nvPr/>
        </p:nvPicPr>
        <p:blipFill>
          <a:blip r:embed="rId2"/>
          <a:stretch>
            <a:fillRect/>
          </a:stretch>
        </p:blipFill>
        <p:spPr>
          <a:xfrm>
            <a:off x="315505" y="1181819"/>
            <a:ext cx="5395864" cy="4511615"/>
          </a:xfrm>
          <a:prstGeom prst="rect">
            <a:avLst/>
          </a:prstGeom>
        </p:spPr>
      </p:pic>
      <p:pic>
        <p:nvPicPr>
          <p:cNvPr id="6" name="Imagem 5">
            <a:extLst>
              <a:ext uri="{FF2B5EF4-FFF2-40B4-BE49-F238E27FC236}">
                <a16:creationId xmlns:a16="http://schemas.microsoft.com/office/drawing/2014/main" id="{5ACE3E1E-9D79-2A20-71C4-7898CDBBE40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73640" y="826772"/>
            <a:ext cx="2199992" cy="1279777"/>
          </a:xfrm>
          <a:prstGeom prst="rect">
            <a:avLst/>
          </a:prstGeom>
          <a:noFill/>
          <a:ln>
            <a:noFill/>
          </a:ln>
        </p:spPr>
      </p:pic>
      <p:sp>
        <p:nvSpPr>
          <p:cNvPr id="8" name="CaixaDeTexto 7">
            <a:extLst>
              <a:ext uri="{FF2B5EF4-FFF2-40B4-BE49-F238E27FC236}">
                <a16:creationId xmlns:a16="http://schemas.microsoft.com/office/drawing/2014/main" id="{7AC220C8-4CF6-B4BF-EE5F-AE6A6DB2DE25}"/>
              </a:ext>
            </a:extLst>
          </p:cNvPr>
          <p:cNvSpPr txBox="1"/>
          <p:nvPr/>
        </p:nvSpPr>
        <p:spPr>
          <a:xfrm>
            <a:off x="6373640" y="2037030"/>
            <a:ext cx="5395865" cy="3785652"/>
          </a:xfrm>
          <a:prstGeom prst="rect">
            <a:avLst/>
          </a:prstGeom>
          <a:noFill/>
        </p:spPr>
        <p:txBody>
          <a:bodyPr wrap="square">
            <a:spAutoFit/>
          </a:bodyPr>
          <a:lstStyle/>
          <a:p>
            <a:pPr algn="just"/>
            <a:r>
              <a:rPr lang="pt-BR" sz="2000" dirty="0">
                <a:effectLst/>
                <a:latin typeface="Arial Narrow" panose="020B0606020202030204" pitchFamily="34" charset="0"/>
                <a:ea typeface="Calibri" panose="020F0502020204030204" pitchFamily="34" charset="0"/>
                <a:cs typeface="Calibri" panose="020F0502020204030204" pitchFamily="34" charset="0"/>
              </a:rPr>
              <a:t>         Caro(a) estudante, Gregor Johann Mendel (1822–1884) foi um monge agostiniano que se destacou por suas pesquisas com ervilhas. Atualmente reconhecido como o pai da genética, Mendel conseguiu explicar como as características são transmitidas dos pais para os filhos, mesmo em uma época em que ainda não se conheciam os processos de divisão celular nem a estrutura do DNA. Embora suas descobertas não tenham sido valorizadas durante sua vida, seus estudos foram fundamentais para o desenvolvimento da genética moderna e contribuíram significativamente para os avanços da ciência</a:t>
            </a:r>
            <a:endParaRPr lang="pt-BR" sz="2000" dirty="0"/>
          </a:p>
        </p:txBody>
      </p:sp>
    </p:spTree>
    <p:extLst>
      <p:ext uri="{BB962C8B-B14F-4D97-AF65-F5344CB8AC3E}">
        <p14:creationId xmlns:p14="http://schemas.microsoft.com/office/powerpoint/2010/main" val="2659970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1004145-481B-1C88-4052-65EEDC285399}"/>
              </a:ext>
            </a:extLst>
          </p:cNvPr>
          <p:cNvSpPr txBox="1"/>
          <p:nvPr/>
        </p:nvSpPr>
        <p:spPr>
          <a:xfrm>
            <a:off x="144857" y="742384"/>
            <a:ext cx="5809305" cy="5888279"/>
          </a:xfrm>
          <a:prstGeom prst="rect">
            <a:avLst/>
          </a:prstGeom>
          <a:noFill/>
        </p:spPr>
        <p:txBody>
          <a:bodyPr wrap="square">
            <a:spAutoFit/>
          </a:bodyPr>
          <a:lstStyle/>
          <a:p>
            <a:pPr algn="just">
              <a:lnSpc>
                <a:spcPct val="115000"/>
              </a:lnSpc>
              <a:spcAft>
                <a:spcPts val="800"/>
              </a:spcAft>
              <a:buNone/>
            </a:pPr>
            <a:r>
              <a:rPr lang="pt-BR" sz="2100" b="1" i="1" dirty="0">
                <a:effectLst/>
                <a:latin typeface="Arial Narrow" panose="020B0606020202030204" pitchFamily="34" charset="0"/>
                <a:ea typeface="Arial Narrow" panose="020B0606020202030204" pitchFamily="34" charset="0"/>
                <a:cs typeface="Arial Narrow" panose="020B0606020202030204" pitchFamily="34" charset="0"/>
              </a:rPr>
              <a:t>Leia o texto -   </a:t>
            </a:r>
            <a:r>
              <a:rPr lang="pt-BR" sz="2100" b="1" dirty="0">
                <a:effectLst/>
                <a:latin typeface="Arial Narrow" panose="020B0606020202030204" pitchFamily="34" charset="0"/>
                <a:ea typeface="Arial Narrow" panose="020B0606020202030204" pitchFamily="34" charset="0"/>
                <a:cs typeface="Arial Narrow" panose="020B0606020202030204" pitchFamily="34" charset="0"/>
              </a:rPr>
              <a:t>Texto I</a:t>
            </a:r>
            <a:endParaRPr lang="pt-BR" sz="2100" dirty="0">
              <a:effectLst/>
              <a:latin typeface="Calibri" panose="020F0502020204030204" pitchFamily="34" charset="0"/>
              <a:ea typeface="Calibri" panose="020F0502020204030204" pitchFamily="34" charset="0"/>
            </a:endParaRPr>
          </a:p>
          <a:p>
            <a:pPr algn="just">
              <a:lnSpc>
                <a:spcPct val="115000"/>
              </a:lnSpc>
              <a:spcAft>
                <a:spcPts val="800"/>
              </a:spcAft>
              <a:buNone/>
            </a:pPr>
            <a:r>
              <a:rPr lang="pt-BR" sz="2100" b="1" kern="1800" dirty="0">
                <a:effectLst/>
                <a:latin typeface="Arial Narrow" panose="020B0606020202030204" pitchFamily="34" charset="0"/>
                <a:ea typeface="Times New Roman" panose="02020603050405020304" pitchFamily="18" charset="0"/>
                <a:cs typeface="Arial" panose="020B0604020202020204" pitchFamily="34" charset="0"/>
              </a:rPr>
              <a:t>Leis de Mendel</a:t>
            </a:r>
            <a:endParaRPr lang="pt-BR" sz="2100" dirty="0">
              <a:effectLst/>
              <a:latin typeface="Calibri" panose="020F0502020204030204" pitchFamily="34" charset="0"/>
              <a:ea typeface="Calibri" panose="020F0502020204030204" pitchFamily="34" charset="0"/>
            </a:endParaRPr>
          </a:p>
          <a:p>
            <a:pPr algn="just"/>
            <a:r>
              <a:rPr lang="pt-BR" sz="2100" dirty="0">
                <a:effectLst/>
                <a:latin typeface="Arial Narrow" panose="020B0606020202030204" pitchFamily="34" charset="0"/>
                <a:ea typeface="Times New Roman" panose="02020603050405020304" pitchFamily="18" charset="0"/>
                <a:cs typeface="Times New Roman" panose="02020603050405020304" pitchFamily="18" charset="0"/>
              </a:rPr>
              <a:t>As Leis de Mendel</a:t>
            </a:r>
            <a:r>
              <a:rPr lang="pt-BR" sz="2100" b="1"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100" dirty="0">
                <a:effectLst/>
                <a:latin typeface="Arial Narrow" panose="020B0606020202030204" pitchFamily="34" charset="0"/>
                <a:ea typeface="Times New Roman" panose="02020603050405020304" pitchFamily="18" charset="0"/>
                <a:cs typeface="Times New Roman" panose="02020603050405020304" pitchFamily="18" charset="0"/>
              </a:rPr>
              <a:t>são um conjunto de fundamentos que explicam o mecanismo da transmissão hereditária durante as gerações. Os estudos do monge Gregor Mendel foram a base para explicar os mecanismos de hereditariedade. Ainda hoje, são reconhecidos como uma das maiores descobertas da Biologia. Isso fez com que Mendel fosse considerado o "Pai da Genética“.</a:t>
            </a:r>
          </a:p>
          <a:p>
            <a:pPr algn="just"/>
            <a:r>
              <a:rPr lang="pt-BR" sz="2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100" b="1" dirty="0"/>
              <a:t>Experimentos de Mendel</a:t>
            </a:r>
          </a:p>
          <a:p>
            <a:pPr algn="just"/>
            <a:r>
              <a:rPr lang="pt-BR" sz="2100" dirty="0"/>
              <a:t>    </a:t>
            </a:r>
            <a:r>
              <a:rPr lang="pt-BR" sz="2100" dirty="0">
                <a:latin typeface="Arial Narrow" panose="020B0606020202030204" pitchFamily="34" charset="0"/>
              </a:rPr>
              <a:t>Para conduzir os seus experimentos, Mendel escolheu as ervilhas-de-cheiro (</a:t>
            </a:r>
            <a:r>
              <a:rPr lang="pt-BR" sz="2100" i="1" dirty="0" err="1">
                <a:latin typeface="Arial Narrow" panose="020B0606020202030204" pitchFamily="34" charset="0"/>
              </a:rPr>
              <a:t>Pisum</a:t>
            </a:r>
            <a:r>
              <a:rPr lang="pt-BR" sz="2100" i="1" dirty="0">
                <a:latin typeface="Arial Narrow" panose="020B0606020202030204" pitchFamily="34" charset="0"/>
              </a:rPr>
              <a:t> </a:t>
            </a:r>
            <a:r>
              <a:rPr lang="pt-BR" sz="2100" i="1" dirty="0" err="1">
                <a:latin typeface="Arial Narrow" panose="020B0606020202030204" pitchFamily="34" charset="0"/>
              </a:rPr>
              <a:t>sativum</a:t>
            </a:r>
            <a:r>
              <a:rPr lang="pt-BR" sz="2100" dirty="0">
                <a:latin typeface="Arial Narrow" panose="020B0606020202030204" pitchFamily="34" charset="0"/>
              </a:rPr>
              <a:t>). Essa planta é de fácil cultivo, realiza autofecundação, possui um curto ciclo reprodutivo e apresenta muita produtividade. A metodologia de Mendel consistiu em realizar cruzamentos entre diversas linhagens de ervilhas consideradas "puras". </a:t>
            </a:r>
            <a:endParaRPr lang="pt-BR" sz="21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3DAA816D-FE68-F7C4-2590-8C44ACF2FB9E}"/>
              </a:ext>
            </a:extLst>
          </p:cNvPr>
          <p:cNvSpPr txBox="1"/>
          <p:nvPr/>
        </p:nvSpPr>
        <p:spPr>
          <a:xfrm>
            <a:off x="6237838" y="742384"/>
            <a:ext cx="5809305" cy="6644191"/>
          </a:xfrm>
          <a:prstGeom prst="rect">
            <a:avLst/>
          </a:prstGeom>
          <a:noFill/>
        </p:spPr>
        <p:txBody>
          <a:bodyPr wrap="square">
            <a:spAutoFit/>
          </a:bodyPr>
          <a:lstStyle/>
          <a:p>
            <a:pPr algn="just">
              <a:lnSpc>
                <a:spcPct val="115000"/>
              </a:lnSpc>
              <a:spcAft>
                <a:spcPts val="800"/>
              </a:spcAft>
              <a:buNone/>
            </a:pPr>
            <a:r>
              <a:rPr lang="pt-BR" sz="2100" dirty="0">
                <a:effectLst/>
                <a:latin typeface="Arial Narrow" panose="020B0606020202030204" pitchFamily="34" charset="0"/>
                <a:ea typeface="Times New Roman" panose="02020603050405020304" pitchFamily="18" charset="0"/>
                <a:cs typeface="Times New Roman" panose="02020603050405020304" pitchFamily="18" charset="0"/>
              </a:rPr>
              <a:t>A planta era considerada pura por Mendel quando após seis gerações ainda apresentava as mesmas características. Após encontrar as linhagens puras, Mendel começou a realizar cruzamentos de </a:t>
            </a:r>
            <a:r>
              <a:rPr lang="pt-BR" sz="2100" b="1" dirty="0">
                <a:effectLst/>
                <a:latin typeface="Arial Narrow" panose="020B0606020202030204" pitchFamily="34" charset="0"/>
                <a:ea typeface="Times New Roman" panose="02020603050405020304" pitchFamily="18" charset="0"/>
                <a:cs typeface="Times New Roman" panose="02020603050405020304" pitchFamily="18" charset="0"/>
              </a:rPr>
              <a:t>polinização cruzada</a:t>
            </a:r>
            <a:r>
              <a:rPr lang="pt-BR" sz="2100" dirty="0">
                <a:effectLst/>
                <a:latin typeface="Arial Narrow" panose="020B0606020202030204" pitchFamily="34" charset="0"/>
                <a:ea typeface="Times New Roman" panose="02020603050405020304" pitchFamily="18" charset="0"/>
                <a:cs typeface="Times New Roman" panose="02020603050405020304" pitchFamily="18" charset="0"/>
              </a:rPr>
              <a:t>. O procedimento consistia, por exemplo, de retirar pólen de uma planta com semente amarela e depositá-lo sob o estigma de uma planta com sementes verdes.  As características observadas por Mendel foram sete: cor da flor, posição da flor no caule, cor da semente, textura da semente, forma da vagem, cor da vagem e altura da planta.</a:t>
            </a:r>
            <a:endParaRPr lang="pt-BR" sz="2100" dirty="0">
              <a:effectLst/>
              <a:latin typeface="Calibri" panose="020F0502020204030204" pitchFamily="34" charset="0"/>
              <a:ea typeface="Calibri" panose="020F0502020204030204" pitchFamily="34" charset="0"/>
            </a:endParaRPr>
          </a:p>
          <a:p>
            <a:pPr algn="just">
              <a:lnSpc>
                <a:spcPct val="115000"/>
              </a:lnSpc>
              <a:spcAft>
                <a:spcPts val="800"/>
              </a:spcAft>
              <a:buNone/>
            </a:pPr>
            <a:r>
              <a:rPr lang="pt-BR" sz="2100" dirty="0">
                <a:effectLst/>
                <a:latin typeface="Arial Narrow" panose="020B0606020202030204" pitchFamily="34" charset="0"/>
                <a:ea typeface="Times New Roman" panose="02020603050405020304" pitchFamily="18" charset="0"/>
                <a:cs typeface="Times New Roman" panose="02020603050405020304" pitchFamily="18" charset="0"/>
              </a:rPr>
              <a:t>Ao longo do tempo, Mendel foi realizando diversos tipos de cruzamentos com objetivo de verificar como as características eram herdadas ao longo das gerações.</a:t>
            </a:r>
            <a:endParaRPr lang="pt-BR" sz="2100" dirty="0">
              <a:effectLst/>
              <a:latin typeface="Calibri" panose="020F0502020204030204" pitchFamily="34" charset="0"/>
              <a:ea typeface="Calibri" panose="020F0502020204030204" pitchFamily="34" charset="0"/>
            </a:endParaRPr>
          </a:p>
          <a:p>
            <a:pPr algn="just">
              <a:lnSpc>
                <a:spcPct val="115000"/>
              </a:lnSpc>
              <a:spcAft>
                <a:spcPts val="800"/>
              </a:spcAft>
              <a:buNone/>
            </a:pPr>
            <a:r>
              <a:rPr lang="pt-BR" sz="2100" dirty="0">
                <a:effectLst/>
                <a:latin typeface="Arial Narrow" panose="020B0606020202030204" pitchFamily="34" charset="0"/>
                <a:ea typeface="Times New Roman" panose="02020603050405020304" pitchFamily="18" charset="0"/>
                <a:cs typeface="Times New Roman" panose="02020603050405020304" pitchFamily="18" charset="0"/>
              </a:rPr>
              <a:t>Com isso, ele estabeleceu as suas Leis, que também ficaram conhecidas por </a:t>
            </a:r>
            <a:r>
              <a:rPr lang="pt-BR" sz="2100" b="1" dirty="0">
                <a:effectLst/>
                <a:latin typeface="Arial Narrow" panose="020B0606020202030204" pitchFamily="34" charset="0"/>
                <a:ea typeface="Times New Roman" panose="02020603050405020304" pitchFamily="18" charset="0"/>
                <a:cs typeface="Times New Roman" panose="02020603050405020304" pitchFamily="18" charset="0"/>
              </a:rPr>
              <a:t>Genética Mendeliana</a:t>
            </a:r>
            <a:r>
              <a:rPr lang="pt-BR" sz="2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100" dirty="0">
              <a:effectLst/>
              <a:latin typeface="Calibri" panose="020F0502020204030204" pitchFamily="34" charset="0"/>
              <a:ea typeface="Calibri" panose="020F0502020204030204" pitchFamily="34" charset="0"/>
            </a:endParaRPr>
          </a:p>
          <a:p>
            <a:pPr algn="just">
              <a:lnSpc>
                <a:spcPct val="115000"/>
              </a:lnSpc>
              <a:spcAft>
                <a:spcPts val="800"/>
              </a:spcAft>
              <a:buNone/>
            </a:pP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916247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BAAC5-E773-8E8F-EA59-A48D86D75F7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3D3F198-D100-DCE1-835E-EB9EE362E78C}"/>
              </a:ext>
            </a:extLst>
          </p:cNvPr>
          <p:cNvSpPr txBox="1"/>
          <p:nvPr/>
        </p:nvSpPr>
        <p:spPr>
          <a:xfrm>
            <a:off x="262550" y="642796"/>
            <a:ext cx="5703683" cy="6291531"/>
          </a:xfrm>
          <a:prstGeom prst="rect">
            <a:avLst/>
          </a:prstGeom>
          <a:noFill/>
        </p:spPr>
        <p:txBody>
          <a:bodyPr wrap="square">
            <a:spAutoFit/>
          </a:bodyPr>
          <a:lstStyle/>
          <a:p>
            <a:pPr algn="just">
              <a:lnSpc>
                <a:spcPct val="115000"/>
              </a:lnSpc>
              <a:spcAft>
                <a:spcPts val="800"/>
              </a:spcAft>
              <a:buNone/>
            </a:pP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Leis de Mendel</a:t>
            </a:r>
            <a:endParaRPr lang="pt-BR" sz="20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Font typeface="Wingdings" panose="05000000000000000000" pitchFamily="2" charset="2"/>
              <a:buChar char=""/>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 Primeira Lei de Mendel também recebe o nome de </a:t>
            </a: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Lei da Segregação dos Fatores ou </a:t>
            </a:r>
            <a:r>
              <a:rPr lang="pt-BR" sz="2000" b="1" dirty="0" err="1">
                <a:effectLst/>
                <a:latin typeface="Arial Narrow" panose="020B0606020202030204" pitchFamily="34" charset="0"/>
                <a:ea typeface="Times New Roman" panose="02020603050405020304" pitchFamily="18" charset="0"/>
                <a:cs typeface="Times New Roman" panose="02020603050405020304" pitchFamily="18" charset="0"/>
              </a:rPr>
              <a:t>Moibridismo</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Ela possui o seguinte enunciado: </a:t>
            </a:r>
            <a:r>
              <a:rPr lang="pt-BR" sz="2000" i="1" dirty="0">
                <a:effectLst/>
                <a:latin typeface="Arial Narrow" panose="020B0606020202030204" pitchFamily="34" charset="0"/>
                <a:ea typeface="Times New Roman" panose="02020603050405020304" pitchFamily="18" charset="0"/>
                <a:cs typeface="Times New Roman" panose="02020603050405020304" pitchFamily="18" charset="0"/>
              </a:rPr>
              <a:t>“Cada caráter é determinado por um par de fatores que se separam na formação dos gametas, indo um fator do par para cada gameta, que é, portanto, puro”.</a:t>
            </a:r>
            <a:endParaRPr lang="pt-BR" sz="2000" i="1" dirty="0">
              <a:effectLst/>
              <a:latin typeface="Calibri" panose="020F0502020204030204" pitchFamily="34" charset="0"/>
              <a:ea typeface="Calibri" panose="020F0502020204030204" pitchFamily="34" charset="0"/>
            </a:endParaRPr>
          </a:p>
          <a:p>
            <a:pPr algn="just">
              <a:lnSpc>
                <a:spcPct val="115000"/>
              </a:lnSpc>
              <a:spcAft>
                <a:spcPts val="800"/>
              </a:spcAft>
              <a:buNone/>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Essa Lei determina que cada característica é determinada por dois fatores, que se separam na formação dos gametas. Mendel chegou a essa conclusão, quando percebeu que linhagens diferentes, com os diferentes atributos escolhidos, sempre geram sementes puras e sem alterações ao longo das gerações. Ou seja, plantas de sementes amarelas sempre produziam 100% dos seus descendentes com sementes amarelas. Assim, os descendentes da primeira geração, denominada de geração F</a:t>
            </a:r>
            <a:r>
              <a:rPr lang="pt-BR" sz="2000" baseline="30000" dirty="0">
                <a:effectLst/>
                <a:latin typeface="Arial Narrow" panose="020B0606020202030204" pitchFamily="34" charset="0"/>
                <a:ea typeface="Times New Roman" panose="02020603050405020304" pitchFamily="18" charset="0"/>
                <a:cs typeface="Times New Roman" panose="02020603050405020304" pitchFamily="18" charset="0"/>
              </a:rPr>
              <a:t>1</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,eram 100% puros. </a:t>
            </a:r>
            <a:endParaRPr lang="pt-BR" sz="2000" dirty="0">
              <a:effectLst/>
              <a:latin typeface="Calibri" panose="020F0502020204030204" pitchFamily="34" charset="0"/>
              <a:ea typeface="Calibri" panose="020F0502020204030204" pitchFamily="34" charset="0"/>
            </a:endParaRPr>
          </a:p>
        </p:txBody>
      </p:sp>
      <p:sp>
        <p:nvSpPr>
          <p:cNvPr id="11" name="CaixaDeTexto 10">
            <a:extLst>
              <a:ext uri="{FF2B5EF4-FFF2-40B4-BE49-F238E27FC236}">
                <a16:creationId xmlns:a16="http://schemas.microsoft.com/office/drawing/2014/main" id="{2E0FBD21-CE76-C0B1-2514-685493AE0535}"/>
              </a:ext>
            </a:extLst>
          </p:cNvPr>
          <p:cNvSpPr txBox="1"/>
          <p:nvPr/>
        </p:nvSpPr>
        <p:spPr>
          <a:xfrm>
            <a:off x="6225768" y="869134"/>
            <a:ext cx="5770073" cy="6868162"/>
          </a:xfrm>
          <a:prstGeom prst="rect">
            <a:avLst/>
          </a:prstGeom>
          <a:noFill/>
        </p:spPr>
        <p:txBody>
          <a:bodyPr wrap="square">
            <a:spAutoFit/>
          </a:bodyPr>
          <a:lstStyle/>
          <a:p>
            <a:pPr algn="just">
              <a:spcAft>
                <a:spcPts val="800"/>
              </a:spcAft>
              <a:buNone/>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Como todas as sementes geradas eram amarelas, Mendel realizou a autofecundação entre elas. Na nova linhagem, geração F</a:t>
            </a:r>
            <a:r>
              <a:rPr lang="pt-BR" sz="2000" baseline="30000" dirty="0">
                <a:effectLst/>
                <a:latin typeface="Arial Narrow" panose="020B0606020202030204" pitchFamily="34" charset="0"/>
                <a:ea typeface="Times New Roman" panose="02020603050405020304" pitchFamily="18" charset="0"/>
                <a:cs typeface="Times New Roman" panose="02020603050405020304" pitchFamily="18" charset="0"/>
              </a:rPr>
              <a:t>2</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surgiram sementes amarelas e verdes, na proporção 3:1 (amarelas: verdes).</a:t>
            </a:r>
          </a:p>
          <a:p>
            <a:pPr algn="just">
              <a:lnSpc>
                <a:spcPct val="115000"/>
              </a:lnSpc>
              <a:spcAft>
                <a:spcPts val="800"/>
              </a:spcAft>
              <a:buNone/>
            </a:pPr>
            <a:endParaRPr lang="pt-BR" sz="12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endParaRPr lang="pt-BR" sz="12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endParaRPr lang="pt-BR" sz="12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endParaRPr lang="pt-BR" sz="12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endParaRPr lang="pt-BR" sz="12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endParaRPr lang="pt-BR" sz="12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000" dirty="0">
              <a:latin typeface="Arial Narrow" panose="020B0606020202030204" pitchFamily="34" charset="0"/>
            </a:endParaRPr>
          </a:p>
          <a:p>
            <a:pPr algn="just"/>
            <a:r>
              <a:rPr lang="pt-BR" sz="2000" dirty="0">
                <a:latin typeface="Arial Narrow" panose="020B0606020202030204" pitchFamily="34" charset="0"/>
              </a:rPr>
              <a:t>Com isso, Mendel concluiu que a cor das sementes era determinada por dois fatores. Um fator era dominante e condiciona sementes amarelas, o outro era recessivo e determina sementes verdes.</a:t>
            </a:r>
          </a:p>
          <a:p>
            <a:pPr algn="just"/>
            <a:r>
              <a:rPr lang="pt-BR" sz="2000" dirty="0">
                <a:latin typeface="Arial Narrow" panose="020B0606020202030204" pitchFamily="34" charset="0"/>
              </a:rPr>
              <a:t>A Primeira Lei de Mendel se aplica para o estudo de uma única característica. Porém, Mendel ainda estava interessado em saber como ocorria a transmissão</a:t>
            </a:r>
          </a:p>
          <a:p>
            <a:r>
              <a:rPr lang="pt-BR" dirty="0"/>
              <a:t> </a:t>
            </a:r>
          </a:p>
          <a:p>
            <a:pPr algn="just">
              <a:lnSpc>
                <a:spcPct val="115000"/>
              </a:lnSpc>
              <a:spcAft>
                <a:spcPts val="800"/>
              </a:spcAft>
              <a:buNone/>
            </a:pPr>
            <a:endParaRPr lang="pt-BR" sz="12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endParaRPr lang="pt-BR" sz="12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buNone/>
            </a:pPr>
            <a:endParaRPr lang="pt-BR" sz="1100" dirty="0">
              <a:effectLst/>
              <a:latin typeface="Calibri" panose="020F0502020204030204" pitchFamily="34" charset="0"/>
              <a:ea typeface="Calibri" panose="020F0502020204030204" pitchFamily="34" charset="0"/>
            </a:endParaRPr>
          </a:p>
        </p:txBody>
      </p:sp>
      <p:pic>
        <p:nvPicPr>
          <p:cNvPr id="12" name="Imagem 11">
            <a:extLst>
              <a:ext uri="{FF2B5EF4-FFF2-40B4-BE49-F238E27FC236}">
                <a16:creationId xmlns:a16="http://schemas.microsoft.com/office/drawing/2014/main" id="{BA29771C-2846-797D-0C21-913A983106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68900" y="2294627"/>
            <a:ext cx="2449047" cy="2004276"/>
          </a:xfrm>
          <a:prstGeom prst="rect">
            <a:avLst/>
          </a:prstGeom>
        </p:spPr>
      </p:pic>
    </p:spTree>
    <p:extLst>
      <p:ext uri="{BB962C8B-B14F-4D97-AF65-F5344CB8AC3E}">
        <p14:creationId xmlns:p14="http://schemas.microsoft.com/office/powerpoint/2010/main" val="3919761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F7898-326A-41F4-D5C2-9663FDB2CAB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BF2AF88-9137-F97D-BEFA-C5BAD5ACCAC4}"/>
              </a:ext>
            </a:extLst>
          </p:cNvPr>
          <p:cNvSpPr txBox="1"/>
          <p:nvPr/>
        </p:nvSpPr>
        <p:spPr>
          <a:xfrm>
            <a:off x="226337" y="751438"/>
            <a:ext cx="5622202" cy="6149953"/>
          </a:xfrm>
          <a:prstGeom prst="rect">
            <a:avLst/>
          </a:prstGeom>
          <a:noFill/>
        </p:spPr>
        <p:txBody>
          <a:bodyPr wrap="square">
            <a:spAutoFit/>
          </a:bodyPr>
          <a:lstStyle/>
          <a:p>
            <a:pPr algn="just">
              <a:lnSpc>
                <a:spcPct val="115000"/>
              </a:lnSpc>
              <a:spcAft>
                <a:spcPts val="800"/>
              </a:spcAft>
              <a:buNone/>
            </a:pPr>
            <a:r>
              <a:rPr lang="pt-BR" sz="12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000" dirty="0">
              <a:effectLst/>
              <a:latin typeface="Calibri" panose="020F0502020204030204" pitchFamily="34" charset="0"/>
              <a:ea typeface="Calibri" panose="020F0502020204030204" pitchFamily="34" charset="0"/>
            </a:endParaRPr>
          </a:p>
          <a:p>
            <a:pPr marL="342900" lvl="0" indent="-342900" algn="just">
              <a:lnSpc>
                <a:spcPct val="115000"/>
              </a:lnSpc>
              <a:spcAft>
                <a:spcPts val="800"/>
              </a:spcAft>
              <a:buFont typeface="Wingdings" panose="05000000000000000000" pitchFamily="2" charset="2"/>
              <a:buChar char=""/>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 Segunda Lei de Mendel também recebe o nome de </a:t>
            </a: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Lei da Segregação Independente dos Genes ou Diibridismo</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Ela possui o seguinte enunciado: “</a:t>
            </a:r>
            <a:r>
              <a:rPr lang="pt-BR" sz="2000" i="1" dirty="0">
                <a:effectLst/>
                <a:latin typeface="Arial Narrow" panose="020B0606020202030204" pitchFamily="34" charset="0"/>
                <a:ea typeface="Times New Roman" panose="02020603050405020304" pitchFamily="18" charset="0"/>
                <a:cs typeface="Times New Roman" panose="02020603050405020304" pitchFamily="18" charset="0"/>
              </a:rPr>
              <a:t>as diferenças de uma característica são herdadas independentemente das diferenças em outras características</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buNone/>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Nesse caso, Mendel também realizou o cruzamento de plantas com diferentes características. Ele cruzou plantas com sementes amarelas e lisas com plantas de sementes verdes e rugosas. Mendel já esperava que a geração F</a:t>
            </a:r>
            <a:r>
              <a:rPr lang="pt-BR" sz="2000" baseline="30000" dirty="0">
                <a:effectLst/>
                <a:latin typeface="Arial Narrow" panose="020B0606020202030204" pitchFamily="34" charset="0"/>
                <a:ea typeface="Times New Roman" panose="02020603050405020304" pitchFamily="18" charset="0"/>
                <a:cs typeface="Times New Roman" panose="02020603050405020304" pitchFamily="18" charset="0"/>
              </a:rPr>
              <a:t>1</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seria composta por 100% de sementes amarelas e lisas, pois essas características apresentam caráter dominante. Por isso, fez o cruzamento dessa geração, pois imaginava que iriam surgir sementes verdes e rugosas, e ele estava certo. Os genótipos e fenótipos cruzados eram os seguintes:</a:t>
            </a:r>
            <a:endParaRPr lang="pt-BR" sz="20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D7B47E55-191F-5FA7-D678-B9F4B1D4CB1C}"/>
              </a:ext>
            </a:extLst>
          </p:cNvPr>
          <p:cNvSpPr txBox="1"/>
          <p:nvPr/>
        </p:nvSpPr>
        <p:spPr>
          <a:xfrm>
            <a:off x="6210677" y="878186"/>
            <a:ext cx="5432079" cy="5375831"/>
          </a:xfrm>
          <a:prstGeom prst="rect">
            <a:avLst/>
          </a:prstGeom>
          <a:noFill/>
        </p:spPr>
        <p:txBody>
          <a:bodyPr wrap="square">
            <a:spAutoFit/>
          </a:bodyPr>
          <a:lstStyle/>
          <a:p>
            <a:pPr marL="342900" lvl="0" indent="-342900" algn="just">
              <a:spcAft>
                <a:spcPts val="800"/>
              </a:spcAft>
              <a:buSzPts val="1000"/>
              <a:buFont typeface="Symbol" panose="05050102010706020507" pitchFamily="18" charset="2"/>
              <a:buChar char=""/>
              <a:tabLst>
                <a:tab pos="457200" algn="l"/>
              </a:tabLst>
            </a:pPr>
            <a:r>
              <a:rPr lang="pt-BR" sz="1800" b="1">
                <a:effectLst/>
                <a:latin typeface="Arial Narrow" panose="020B0606020202030204" pitchFamily="34" charset="0"/>
                <a:ea typeface="Times New Roman" panose="02020603050405020304" pitchFamily="18" charset="0"/>
                <a:cs typeface="Times New Roman" panose="02020603050405020304" pitchFamily="18" charset="0"/>
              </a:rPr>
              <a:t>V_</a:t>
            </a:r>
            <a:r>
              <a:rPr lang="pt-BR" sz="1800">
                <a:effectLst/>
                <a:latin typeface="Arial Narrow" panose="020B0606020202030204" pitchFamily="34" charset="0"/>
                <a:ea typeface="Times New Roman" panose="02020603050405020304" pitchFamily="18" charset="0"/>
                <a:cs typeface="Times New Roman" panose="02020603050405020304" pitchFamily="18" charset="0"/>
              </a:rPr>
              <a:t>: Dominante (cor Amarela)</a:t>
            </a:r>
            <a:endParaRPr lang="pt-BR" sz="1600">
              <a:effectLst/>
              <a:latin typeface="Calibri" panose="020F0502020204030204" pitchFamily="34" charset="0"/>
              <a:ea typeface="Calibri" panose="020F0502020204030204" pitchFamily="34" charset="0"/>
            </a:endParaRPr>
          </a:p>
          <a:p>
            <a:pPr marL="342900" lvl="0" indent="-342900" algn="just">
              <a:spcAft>
                <a:spcPts val="800"/>
              </a:spcAft>
              <a:buSzPts val="1000"/>
              <a:buFont typeface="Symbol" panose="05050102010706020507" pitchFamily="18" charset="2"/>
              <a:buChar char=""/>
              <a:tabLst>
                <a:tab pos="457200" algn="l"/>
              </a:tabLst>
            </a:pPr>
            <a:r>
              <a:rPr lang="pt-BR" sz="1800" b="1">
                <a:effectLst/>
                <a:latin typeface="Arial Narrow" panose="020B0606020202030204" pitchFamily="34" charset="0"/>
                <a:ea typeface="Times New Roman" panose="02020603050405020304" pitchFamily="18" charset="0"/>
                <a:cs typeface="Times New Roman" panose="02020603050405020304" pitchFamily="18" charset="0"/>
              </a:rPr>
              <a:t>R_</a:t>
            </a:r>
            <a:r>
              <a:rPr lang="pt-BR" sz="1800">
                <a:effectLst/>
                <a:latin typeface="Arial Narrow" panose="020B0606020202030204" pitchFamily="34" charset="0"/>
                <a:ea typeface="Times New Roman" panose="02020603050405020304" pitchFamily="18" charset="0"/>
                <a:cs typeface="Times New Roman" panose="02020603050405020304" pitchFamily="18" charset="0"/>
              </a:rPr>
              <a:t>: Dominante (forma Lisa)</a:t>
            </a:r>
            <a:endParaRPr lang="pt-BR" sz="1600">
              <a:effectLst/>
              <a:latin typeface="Calibri" panose="020F0502020204030204" pitchFamily="34" charset="0"/>
              <a:ea typeface="Calibri" panose="020F0502020204030204" pitchFamily="34" charset="0"/>
            </a:endParaRPr>
          </a:p>
          <a:p>
            <a:pPr marL="342900" lvl="0" indent="-342900" algn="just">
              <a:spcAft>
                <a:spcPts val="800"/>
              </a:spcAft>
              <a:buSzPts val="1000"/>
              <a:buFont typeface="Symbol" panose="05050102010706020507" pitchFamily="18" charset="2"/>
              <a:buChar char=""/>
              <a:tabLst>
                <a:tab pos="457200" algn="l"/>
              </a:tabLst>
            </a:pPr>
            <a:r>
              <a:rPr lang="pt-BR" sz="1800" b="1">
                <a:effectLst/>
                <a:latin typeface="Arial Narrow" panose="020B0606020202030204" pitchFamily="34" charset="0"/>
                <a:ea typeface="Times New Roman" panose="02020603050405020304" pitchFamily="18" charset="0"/>
                <a:cs typeface="Times New Roman" panose="02020603050405020304" pitchFamily="18" charset="0"/>
              </a:rPr>
              <a:t>vv</a:t>
            </a:r>
            <a:r>
              <a:rPr lang="pt-BR" sz="1800">
                <a:effectLst/>
                <a:latin typeface="Arial Narrow" panose="020B0606020202030204" pitchFamily="34" charset="0"/>
                <a:ea typeface="Times New Roman" panose="02020603050405020304" pitchFamily="18" charset="0"/>
                <a:cs typeface="Times New Roman" panose="02020603050405020304" pitchFamily="18" charset="0"/>
              </a:rPr>
              <a:t>: Recessivo (cor Verde)</a:t>
            </a:r>
            <a:endParaRPr lang="pt-BR" sz="1600">
              <a:effectLst/>
              <a:latin typeface="Calibri" panose="020F0502020204030204" pitchFamily="34" charset="0"/>
              <a:ea typeface="Calibri" panose="020F0502020204030204" pitchFamily="34" charset="0"/>
            </a:endParaRPr>
          </a:p>
          <a:p>
            <a:pPr marL="342900" lvl="0" indent="-342900" algn="just">
              <a:spcAft>
                <a:spcPts val="800"/>
              </a:spcAft>
              <a:buSzPts val="1000"/>
              <a:buFont typeface="Symbol" panose="05050102010706020507" pitchFamily="18" charset="2"/>
              <a:buChar char=""/>
              <a:tabLst>
                <a:tab pos="457200" algn="l"/>
              </a:tabLst>
            </a:pPr>
            <a:r>
              <a:rPr lang="pt-BR" sz="1800" b="1">
                <a:effectLst/>
                <a:latin typeface="Arial Narrow" panose="020B0606020202030204" pitchFamily="34" charset="0"/>
                <a:ea typeface="Times New Roman" panose="02020603050405020304" pitchFamily="18" charset="0"/>
                <a:cs typeface="Times New Roman" panose="02020603050405020304" pitchFamily="18" charset="0"/>
              </a:rPr>
              <a:t>rr</a:t>
            </a:r>
            <a:r>
              <a:rPr lang="pt-BR" sz="1800">
                <a:effectLst/>
                <a:latin typeface="Arial Narrow" panose="020B0606020202030204" pitchFamily="34" charset="0"/>
                <a:ea typeface="Times New Roman" panose="02020603050405020304" pitchFamily="18" charset="0"/>
                <a:cs typeface="Times New Roman" panose="02020603050405020304" pitchFamily="18" charset="0"/>
              </a:rPr>
              <a:t>: Recessivo (forma Rugosa)</a:t>
            </a:r>
          </a:p>
          <a:p>
            <a:pPr marL="342900" lvl="0" indent="-342900" algn="just">
              <a:spcAft>
                <a:spcPts val="800"/>
              </a:spcAft>
              <a:buSzPts val="1000"/>
              <a:buFont typeface="Symbol" panose="05050102010706020507" pitchFamily="18" charset="2"/>
              <a:buChar char=""/>
              <a:tabLst>
                <a:tab pos="457200" algn="l"/>
              </a:tabLst>
            </a:pPr>
            <a:endParaRPr lang="pt-BR">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spcAft>
                <a:spcPts val="800"/>
              </a:spcAft>
              <a:buSzPts val="1000"/>
              <a:buFont typeface="Symbol" panose="05050102010706020507" pitchFamily="18" charset="2"/>
              <a:buChar char=""/>
              <a:tabLst>
                <a:tab pos="457200" algn="l"/>
              </a:tabLst>
            </a:pPr>
            <a:endParaRPr lang="pt-BR" sz="160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spcAft>
                <a:spcPts val="800"/>
              </a:spcAft>
              <a:buSzPts val="1000"/>
              <a:buFont typeface="Symbol" panose="05050102010706020507" pitchFamily="18" charset="2"/>
              <a:buChar char=""/>
              <a:tabLst>
                <a:tab pos="457200" algn="l"/>
              </a:tabLst>
            </a:pPr>
            <a:endParaRPr lang="pt-BR" sz="1600">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spcAft>
                <a:spcPts val="800"/>
              </a:spcAft>
              <a:buSzPts val="1000"/>
              <a:buFont typeface="Symbol" panose="05050102010706020507" pitchFamily="18" charset="2"/>
              <a:buChar char=""/>
              <a:tabLst>
                <a:tab pos="457200" algn="l"/>
              </a:tabLst>
            </a:pPr>
            <a:endParaRPr lang="pt-BR" sz="160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spcAft>
                <a:spcPts val="800"/>
              </a:spcAft>
              <a:buSzPts val="1000"/>
              <a:buFont typeface="Symbol" panose="05050102010706020507" pitchFamily="18" charset="2"/>
              <a:buChar char=""/>
              <a:tabLst>
                <a:tab pos="457200" algn="l"/>
              </a:tabLst>
            </a:pPr>
            <a:endParaRPr lang="pt-BR" sz="1600">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spcAft>
                <a:spcPts val="800"/>
              </a:spcAft>
              <a:buSzPts val="1000"/>
              <a:buFont typeface="Symbol" panose="05050102010706020507" pitchFamily="18" charset="2"/>
              <a:buChar char=""/>
              <a:tabLst>
                <a:tab pos="457200" algn="l"/>
              </a:tabLst>
            </a:pPr>
            <a:endParaRPr lang="pt-BR" sz="160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spcAft>
                <a:spcPts val="800"/>
              </a:spcAft>
              <a:buSzPts val="1000"/>
              <a:buFont typeface="Symbol" panose="05050102010706020507" pitchFamily="18" charset="2"/>
              <a:buChar char=""/>
              <a:tabLst>
                <a:tab pos="457200" algn="l"/>
              </a:tabLst>
            </a:pPr>
            <a:endParaRPr lang="pt-BR" sz="1600">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spcAft>
                <a:spcPts val="800"/>
              </a:spcAft>
              <a:buSzPts val="1000"/>
              <a:buFont typeface="Symbol" panose="05050102010706020507" pitchFamily="18" charset="2"/>
              <a:buChar char=""/>
              <a:tabLst>
                <a:tab pos="457200" algn="l"/>
              </a:tabLst>
            </a:pPr>
            <a:endParaRPr lang="pt-BR" sz="160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spcAft>
                <a:spcPts val="800"/>
              </a:spcAft>
              <a:buSzPts val="1000"/>
              <a:buFont typeface="Symbol" panose="05050102010706020507" pitchFamily="18" charset="2"/>
              <a:buChar char=""/>
              <a:tabLst>
                <a:tab pos="457200" algn="l"/>
              </a:tabLst>
            </a:pPr>
            <a:endParaRPr lang="pt-BR" sz="1600">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spcAft>
                <a:spcPts val="800"/>
              </a:spcAft>
              <a:buSzPts val="1000"/>
              <a:buFont typeface="Symbol" panose="05050102010706020507" pitchFamily="18" charset="2"/>
              <a:buChar char=""/>
              <a:tabLst>
                <a:tab pos="457200" algn="l"/>
              </a:tabLst>
            </a:pPr>
            <a:endParaRPr lang="pt-BR" sz="160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spcAft>
                <a:spcPts val="800"/>
              </a:spcAft>
              <a:buSzPts val="1000"/>
              <a:buFont typeface="Symbol" panose="05050102010706020507" pitchFamily="18" charset="2"/>
              <a:buChar char=""/>
              <a:tabLst>
                <a:tab pos="457200" algn="l"/>
              </a:tabLst>
            </a:pPr>
            <a:endParaRPr lang="pt-BR" sz="1600" dirty="0">
              <a:effectLst/>
              <a:latin typeface="Calibri" panose="020F050202020403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068DF836-4B97-545E-A62A-B46BA16909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0" y="2486931"/>
            <a:ext cx="3196795" cy="3767086"/>
          </a:xfrm>
          <a:prstGeom prst="rect">
            <a:avLst/>
          </a:prstGeom>
        </p:spPr>
      </p:pic>
      <p:sp>
        <p:nvSpPr>
          <p:cNvPr id="8" name="CaixaDeTexto 7">
            <a:extLst>
              <a:ext uri="{FF2B5EF4-FFF2-40B4-BE49-F238E27FC236}">
                <a16:creationId xmlns:a16="http://schemas.microsoft.com/office/drawing/2014/main" id="{86E0293E-3CDF-BEB8-481A-F67B56E200C2}"/>
              </a:ext>
            </a:extLst>
          </p:cNvPr>
          <p:cNvSpPr txBox="1"/>
          <p:nvPr/>
        </p:nvSpPr>
        <p:spPr>
          <a:xfrm>
            <a:off x="9524246" y="2571184"/>
            <a:ext cx="2597422" cy="3170099"/>
          </a:xfrm>
          <a:prstGeom prst="rect">
            <a:avLst/>
          </a:prstGeom>
          <a:noFill/>
        </p:spPr>
        <p:txBody>
          <a:bodyPr wrap="square" rtlCol="0">
            <a:spAutoFit/>
          </a:bodyPr>
          <a:lstStyle/>
          <a:p>
            <a:pPr algn="just"/>
            <a:r>
              <a:rPr lang="pt-BR" sz="2000" dirty="0">
                <a:latin typeface="Arial Narrow" panose="020B0606020202030204" pitchFamily="34" charset="0"/>
              </a:rPr>
              <a:t>Mendel descobriu na geração F² diferentes fenótipos, nas seguintes proporções: 9 amarelas e lisas; 3 amarelas e rugosas; 3 verdes e lisas; 1 verde e rugosa.</a:t>
            </a:r>
            <a:r>
              <a:rPr lang="pt-BR" dirty="0">
                <a:latin typeface="Arial Narrow" panose="020B0606020202030204" pitchFamily="34" charset="0"/>
              </a:rPr>
              <a:t> </a:t>
            </a:r>
          </a:p>
          <a:p>
            <a:pPr algn="just"/>
            <a:endParaRPr lang="pt-BR" sz="800" dirty="0"/>
          </a:p>
          <a:p>
            <a:pPr algn="just"/>
            <a:endParaRPr lang="pt-BR" sz="800" dirty="0"/>
          </a:p>
          <a:p>
            <a:pPr algn="just"/>
            <a:endParaRPr lang="pt-BR" sz="800" dirty="0">
              <a:latin typeface="Arial Narrow" panose="020B0606020202030204" pitchFamily="34" charset="0"/>
            </a:endParaRPr>
          </a:p>
          <a:p>
            <a:pPr algn="just"/>
            <a:r>
              <a:rPr lang="pt-BR" sz="800" dirty="0">
                <a:latin typeface="Arial Narrow" panose="020B0606020202030204" pitchFamily="34" charset="0"/>
              </a:rPr>
              <a:t>Disponível em: https://www.todamateria.com.br/leis-de-</a:t>
            </a:r>
            <a:r>
              <a:rPr lang="pt-BR" sz="800" dirty="0" err="1">
                <a:latin typeface="Arial Narrow" panose="020B0606020202030204" pitchFamily="34" charset="0"/>
              </a:rPr>
              <a:t>mendel</a:t>
            </a:r>
            <a:r>
              <a:rPr lang="pt-BR" sz="800" dirty="0">
                <a:latin typeface="Arial Narrow" panose="020B0606020202030204" pitchFamily="34" charset="0"/>
              </a:rPr>
              <a:t>/. Acesso em: 20 maio.2026.</a:t>
            </a:r>
          </a:p>
          <a:p>
            <a:pPr algn="just"/>
            <a:endParaRPr lang="pt-BR" sz="2000" dirty="0"/>
          </a:p>
        </p:txBody>
      </p:sp>
    </p:spTree>
    <p:extLst>
      <p:ext uri="{BB962C8B-B14F-4D97-AF65-F5344CB8AC3E}">
        <p14:creationId xmlns:p14="http://schemas.microsoft.com/office/powerpoint/2010/main" val="2501086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03570-1488-8170-B48F-14FE15A31DF5}"/>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30AEAEB-1134-F007-680B-232A85C0331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2603" y="570368"/>
            <a:ext cx="4151702" cy="706171"/>
          </a:xfrm>
          <a:prstGeom prst="rect">
            <a:avLst/>
          </a:prstGeom>
          <a:noFill/>
          <a:ln>
            <a:noFill/>
          </a:ln>
        </p:spPr>
      </p:pic>
      <p:sp>
        <p:nvSpPr>
          <p:cNvPr id="4" name="CaixaDeTexto 3">
            <a:extLst>
              <a:ext uri="{FF2B5EF4-FFF2-40B4-BE49-F238E27FC236}">
                <a16:creationId xmlns:a16="http://schemas.microsoft.com/office/drawing/2014/main" id="{FE222A9F-6979-B38F-F38B-258DDFF2438E}"/>
              </a:ext>
            </a:extLst>
          </p:cNvPr>
          <p:cNvSpPr txBox="1"/>
          <p:nvPr/>
        </p:nvSpPr>
        <p:spPr>
          <a:xfrm>
            <a:off x="172017" y="1276539"/>
            <a:ext cx="5590428" cy="5601533"/>
          </a:xfrm>
          <a:prstGeom prst="rect">
            <a:avLst/>
          </a:prstGeom>
          <a:noFill/>
        </p:spPr>
        <p:txBody>
          <a:bodyPr wrap="square">
            <a:spAutoFit/>
          </a:bodyPr>
          <a:lstStyle/>
          <a:p>
            <a:endParaRPr lang="pt-BR" dirty="0"/>
          </a:p>
          <a:p>
            <a:pPr marL="342900" indent="-342900" algn="just">
              <a:buAutoNum type="arabicPeriod"/>
            </a:pPr>
            <a:r>
              <a:rPr lang="pt-BR" sz="2000" dirty="0">
                <a:latin typeface="Arial Narrow" panose="020B0606020202030204" pitchFamily="34" charset="0"/>
              </a:rPr>
              <a:t>Quais são os princípios da herança mendeliana?</a:t>
            </a:r>
          </a:p>
          <a:p>
            <a:pPr algn="just"/>
            <a:endParaRPr lang="pt-BR" sz="2000" dirty="0">
              <a:latin typeface="Arial Narrow" panose="020B0606020202030204" pitchFamily="34" charset="0"/>
            </a:endParaRPr>
          </a:p>
          <a:p>
            <a:pPr algn="just"/>
            <a:r>
              <a:rPr lang="pt-BR" sz="2000" b="1" dirty="0">
                <a:latin typeface="Arial Narrow" panose="020B0606020202030204" pitchFamily="34" charset="0"/>
              </a:rPr>
              <a:t>2</a:t>
            </a:r>
            <a:r>
              <a:rPr lang="pt-BR" sz="2000" dirty="0">
                <a:latin typeface="Arial Narrow" panose="020B0606020202030204" pitchFamily="34" charset="0"/>
              </a:rPr>
              <a:t>. Nos fundamentos da hereditariedade propostos por Mendel  um determinado tipo de alelo tem a característica de se manifestar fenotipicamente mesmo que esteja presente em apenas um dos cromossomos homólogos. Em termos práticos, isso significa que a característica observável será a mesma tanto para indivíduos homozigotos quanto para indivíduos heterozigotos para esse gene.</a:t>
            </a:r>
          </a:p>
          <a:p>
            <a:pPr algn="just"/>
            <a:r>
              <a:rPr lang="pt-BR" sz="2000" b="1" dirty="0">
                <a:latin typeface="Arial Narrow" panose="020B0606020202030204" pitchFamily="34" charset="0"/>
              </a:rPr>
              <a:t>Qual alternativa nomeia corretamente o nome dado a esse alelo.</a:t>
            </a:r>
            <a:endParaRPr lang="pt-BR" sz="2000" dirty="0">
              <a:latin typeface="Arial Narrow" panose="020B0606020202030204" pitchFamily="34" charset="0"/>
            </a:endParaRPr>
          </a:p>
          <a:p>
            <a:pPr lvl="0" algn="just"/>
            <a:r>
              <a:rPr lang="pt-BR" sz="2000" dirty="0">
                <a:latin typeface="Arial Narrow" panose="020B0606020202030204" pitchFamily="34" charset="0"/>
              </a:rPr>
              <a:t>(A) Alelo letal.</a:t>
            </a:r>
          </a:p>
          <a:p>
            <a:pPr lvl="0" algn="just"/>
            <a:r>
              <a:rPr lang="pt-BR" sz="2000" dirty="0">
                <a:latin typeface="Arial Narrow" panose="020B0606020202030204" pitchFamily="34" charset="0"/>
              </a:rPr>
              <a:t>(B) Alelo múltiplo.</a:t>
            </a:r>
          </a:p>
          <a:p>
            <a:pPr lvl="0" algn="just"/>
            <a:r>
              <a:rPr lang="pt-BR" sz="2000" dirty="0">
                <a:latin typeface="Arial Narrow" panose="020B0606020202030204" pitchFamily="34" charset="0"/>
              </a:rPr>
              <a:t>(C) Alelo recessivo.</a:t>
            </a:r>
          </a:p>
          <a:p>
            <a:pPr lvl="0" algn="just"/>
            <a:r>
              <a:rPr lang="pt-BR" sz="2000" dirty="0">
                <a:latin typeface="Arial Narrow" panose="020B0606020202030204" pitchFamily="34" charset="0"/>
              </a:rPr>
              <a:t>(D) Alelo dominante.</a:t>
            </a:r>
          </a:p>
          <a:p>
            <a:pPr algn="just"/>
            <a:r>
              <a:rPr lang="pt-BR" sz="2000" dirty="0">
                <a:latin typeface="Arial Narrow" panose="020B0606020202030204" pitchFamily="34" charset="0"/>
              </a:rPr>
              <a:t>(E) Alelo codominante</a:t>
            </a:r>
            <a:endParaRPr lang="pt-BR" sz="2000" dirty="0">
              <a:effectLst/>
              <a:latin typeface="Arial Narrow" panose="020B0606020202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AD3CC7EE-8F94-4334-4C1E-EAD0579B1AFC}"/>
              </a:ext>
            </a:extLst>
          </p:cNvPr>
          <p:cNvSpPr txBox="1"/>
          <p:nvPr/>
        </p:nvSpPr>
        <p:spPr>
          <a:xfrm>
            <a:off x="6095999" y="660903"/>
            <a:ext cx="5923984" cy="6032421"/>
          </a:xfrm>
          <a:prstGeom prst="rect">
            <a:avLst/>
          </a:prstGeom>
          <a:noFill/>
        </p:spPr>
        <p:txBody>
          <a:bodyPr wrap="square">
            <a:spAutoFit/>
          </a:bodyPr>
          <a:lstStyle/>
          <a:p>
            <a:pPr algn="just">
              <a:spcAft>
                <a:spcPts val="800"/>
              </a:spcAft>
              <a:buNone/>
              <a:tabLst>
                <a:tab pos="90170" algn="l"/>
                <a:tab pos="180340" algn="l"/>
              </a:tabLst>
            </a:pPr>
            <a:r>
              <a:rPr lang="pt-BR" sz="1600" b="1" dirty="0">
                <a:effectLst/>
                <a:latin typeface="Arial Narrow" panose="020B0606020202030204" pitchFamily="34" charset="0"/>
                <a:ea typeface="Arial Narrow" panose="020B0606020202030204" pitchFamily="34" charset="0"/>
                <a:cs typeface="Arial Narrow" panose="020B0606020202030204" pitchFamily="34" charset="0"/>
              </a:rPr>
              <a:t>3</a:t>
            </a:r>
            <a:r>
              <a:rPr lang="pt-BR" b="1" dirty="0">
                <a:effectLst/>
                <a:latin typeface="Arial Narrow" panose="020B0606020202030204" pitchFamily="34" charset="0"/>
                <a:ea typeface="Arial Narrow" panose="020B0606020202030204" pitchFamily="34" charset="0"/>
                <a:cs typeface="Arial Narrow" panose="020B0606020202030204" pitchFamily="34" charset="0"/>
              </a:rPr>
              <a:t>. </a:t>
            </a:r>
            <a:r>
              <a:rPr lang="pt-BR" dirty="0">
                <a:effectLst/>
                <a:latin typeface="Arial Narrow" panose="020B0606020202030204" pitchFamily="34" charset="0"/>
                <a:ea typeface="Arial Narrow" panose="020B0606020202030204" pitchFamily="34" charset="0"/>
                <a:cs typeface="Arial Narrow" panose="020B0606020202030204" pitchFamily="34" charset="0"/>
              </a:rPr>
              <a:t>Quando um alelo dó expressa um fenótipo quanto esta em homozigose, dizemos que se trata de um alelo</a:t>
            </a:r>
            <a:endParaRPr lang="pt-BR" dirty="0">
              <a:effectLst/>
              <a:latin typeface="Calibri" panose="020F0502020204030204" pitchFamily="34" charset="0"/>
              <a:ea typeface="Calibri" panose="020F0502020204030204" pitchFamily="34" charset="0"/>
            </a:endParaRPr>
          </a:p>
          <a:p>
            <a:pPr marL="342900" lvl="0" indent="-342900" algn="just">
              <a:spcAft>
                <a:spcPts val="800"/>
              </a:spcAft>
              <a:buFont typeface="+mj-lt"/>
              <a:buAutoNum type="alphaUcParenBoth"/>
              <a:tabLst>
                <a:tab pos="90170" algn="l"/>
                <a:tab pos="180340" algn="l"/>
              </a:tabLst>
            </a:pPr>
            <a:r>
              <a:rPr lang="pt-BR" dirty="0">
                <a:effectLst/>
                <a:latin typeface="Arial Narrow" panose="020B0606020202030204" pitchFamily="34" charset="0"/>
                <a:ea typeface="Arial Narrow" panose="020B0606020202030204" pitchFamily="34" charset="0"/>
                <a:cs typeface="Arial Narrow" panose="020B0606020202030204" pitchFamily="34" charset="0"/>
              </a:rPr>
              <a:t>letal.</a:t>
            </a:r>
          </a:p>
          <a:p>
            <a:pPr marL="342900" lvl="0" indent="-342900">
              <a:spcAft>
                <a:spcPts val="800"/>
              </a:spcAft>
              <a:buFont typeface="+mj-lt"/>
              <a:buAutoNum type="alphaUcParenBoth"/>
              <a:tabLst>
                <a:tab pos="90170" algn="l"/>
                <a:tab pos="180340" algn="l"/>
              </a:tabLst>
            </a:pPr>
            <a:r>
              <a:rPr lang="pt-BR" dirty="0">
                <a:effectLst/>
                <a:latin typeface="Arial Narrow" panose="020B0606020202030204" pitchFamily="34" charset="0"/>
                <a:ea typeface="Arial Narrow" panose="020B0606020202030204" pitchFamily="34" charset="0"/>
                <a:cs typeface="Arial Narrow" panose="020B0606020202030204" pitchFamily="34" charset="0"/>
              </a:rPr>
              <a:t>epistático.</a:t>
            </a:r>
          </a:p>
          <a:p>
            <a:pPr marL="342900" lvl="0" indent="-342900" algn="just">
              <a:spcAft>
                <a:spcPts val="800"/>
              </a:spcAft>
              <a:buFont typeface="+mj-lt"/>
              <a:buAutoNum type="alphaUcParenBoth"/>
              <a:tabLst>
                <a:tab pos="90170" algn="l"/>
                <a:tab pos="180340" algn="l"/>
              </a:tabLst>
            </a:pPr>
            <a:r>
              <a:rPr lang="pt-BR" dirty="0">
                <a:effectLst/>
                <a:latin typeface="Arial Narrow" panose="020B0606020202030204" pitchFamily="34" charset="0"/>
                <a:ea typeface="Arial Narrow" panose="020B0606020202030204" pitchFamily="34" charset="0"/>
                <a:cs typeface="Arial Narrow" panose="020B0606020202030204" pitchFamily="34" charset="0"/>
              </a:rPr>
              <a:t>dominante.</a:t>
            </a:r>
          </a:p>
          <a:p>
            <a:pPr marL="342900" lvl="0" indent="-342900" algn="just">
              <a:spcAft>
                <a:spcPts val="800"/>
              </a:spcAft>
              <a:buFont typeface="+mj-lt"/>
              <a:buAutoNum type="alphaUcParenBoth"/>
              <a:tabLst>
                <a:tab pos="90170" algn="l"/>
                <a:tab pos="180340" algn="l"/>
              </a:tabLst>
            </a:pPr>
            <a:r>
              <a:rPr lang="pt-BR" dirty="0">
                <a:effectLst/>
                <a:latin typeface="Arial Narrow" panose="020B0606020202030204" pitchFamily="34" charset="0"/>
                <a:ea typeface="Arial Narrow" panose="020B0606020202030204" pitchFamily="34" charset="0"/>
                <a:cs typeface="Arial Narrow" panose="020B0606020202030204" pitchFamily="34" charset="0"/>
              </a:rPr>
              <a:t>recessivo.</a:t>
            </a:r>
          </a:p>
          <a:p>
            <a:pPr marL="342900" lvl="0" indent="-342900" algn="just">
              <a:spcAft>
                <a:spcPts val="800"/>
              </a:spcAft>
              <a:buFont typeface="+mj-lt"/>
              <a:buAutoNum type="alphaUcParenBoth"/>
              <a:tabLst>
                <a:tab pos="90170" algn="l"/>
                <a:tab pos="180340" algn="l"/>
              </a:tabLst>
            </a:pPr>
            <a:r>
              <a:rPr lang="pt-BR" dirty="0">
                <a:effectLst/>
                <a:latin typeface="Arial Narrow" panose="020B0606020202030204" pitchFamily="34" charset="0"/>
                <a:ea typeface="Arial Narrow" panose="020B0606020202030204" pitchFamily="34" charset="0"/>
                <a:cs typeface="Arial Narrow" panose="020B0606020202030204" pitchFamily="34" charset="0"/>
              </a:rPr>
              <a:t>codominante.</a:t>
            </a:r>
          </a:p>
          <a:p>
            <a:pPr algn="just">
              <a:spcAft>
                <a:spcPts val="800"/>
              </a:spcAft>
              <a:buNone/>
            </a:pPr>
            <a:r>
              <a:rPr lang="pt-BR" b="1" dirty="0">
                <a:solidFill>
                  <a:srgbClr val="000000"/>
                </a:solidFill>
                <a:effectLst/>
                <a:latin typeface="Arial Narrow" panose="020B0606020202030204" pitchFamily="34" charset="0"/>
                <a:ea typeface="Times New Roman" panose="02020603050405020304" pitchFamily="18" charset="0"/>
              </a:rPr>
              <a:t>4</a:t>
            </a:r>
            <a:r>
              <a:rPr lang="pt-BR" dirty="0">
                <a:solidFill>
                  <a:srgbClr val="000000"/>
                </a:solidFill>
                <a:effectLst/>
                <a:latin typeface="Arial Narrow" panose="020B0606020202030204" pitchFamily="34" charset="0"/>
                <a:ea typeface="Times New Roman" panose="02020603050405020304" pitchFamily="18" charset="0"/>
              </a:rPr>
              <a:t>. E</a:t>
            </a:r>
            <a:r>
              <a:rPr lang="pt-BR" dirty="0">
                <a:effectLst/>
                <a:latin typeface="Arial Narrow" panose="020B0606020202030204" pitchFamily="34" charset="0"/>
                <a:ea typeface="Times New Roman" panose="02020603050405020304" pitchFamily="18" charset="0"/>
              </a:rPr>
              <a:t>m uma determinada espécie de mamífero, a cor da pelagem é determinada por um par de alelos com relação de dominância completa. A pelagem negra é dominante sobre a pelagem branca.</a:t>
            </a:r>
            <a:endParaRPr lang="pt-BR" dirty="0">
              <a:effectLst/>
              <a:latin typeface="Times New Roman" panose="02020603050405020304" pitchFamily="18" charset="0"/>
              <a:ea typeface="Calibri" panose="020F0502020204030204" pitchFamily="34" charset="0"/>
            </a:endParaRPr>
          </a:p>
          <a:p>
            <a:pPr>
              <a:spcAft>
                <a:spcPts val="800"/>
              </a:spcAft>
              <a:buNone/>
            </a:pPr>
            <a:r>
              <a:rPr lang="pt-BR" b="1" dirty="0">
                <a:effectLst/>
                <a:latin typeface="Arial Narrow" panose="020B0606020202030204" pitchFamily="34" charset="0"/>
                <a:ea typeface="Times New Roman" panose="02020603050405020304" pitchFamily="18" charset="0"/>
                <a:cs typeface="Times New Roman" panose="02020603050405020304" pitchFamily="18" charset="0"/>
              </a:rPr>
              <a:t>A partir dessas informações, é correto afirmar que um indivíduo que apresenta pelagem branca é </a:t>
            </a:r>
            <a:endParaRPr lang="pt-BR" dirty="0">
              <a:effectLst/>
              <a:latin typeface="Calibri" panose="020F0502020204030204" pitchFamily="34" charset="0"/>
              <a:ea typeface="Calibri" panose="020F0502020204030204" pitchFamily="34" charset="0"/>
            </a:endParaRPr>
          </a:p>
          <a:p>
            <a:pPr>
              <a:spcAft>
                <a:spcPts val="800"/>
              </a:spcAft>
              <a:buNone/>
            </a:pPr>
            <a:r>
              <a:rPr lang="pt-BR" dirty="0">
                <a:effectLst/>
                <a:latin typeface="Arial Narrow" panose="020B0606020202030204" pitchFamily="34" charset="0"/>
                <a:ea typeface="Times New Roman" panose="02020603050405020304" pitchFamily="18" charset="0"/>
                <a:cs typeface="Times New Roman" panose="02020603050405020304" pitchFamily="18" charset="0"/>
              </a:rPr>
              <a:t>(A)</a:t>
            </a:r>
            <a:r>
              <a:rPr lang="pt-BR" b="1"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dirty="0">
                <a:solidFill>
                  <a:srgbClr val="000000"/>
                </a:solidFill>
                <a:effectLst/>
                <a:latin typeface="Arial Narrow" panose="020B0606020202030204" pitchFamily="34" charset="0"/>
                <a:ea typeface="Times New Roman" panose="02020603050405020304" pitchFamily="18" charset="0"/>
              </a:rPr>
              <a:t>homozigoto dominante.</a:t>
            </a:r>
            <a:endParaRPr lang="pt-BR" dirty="0">
              <a:effectLst/>
              <a:latin typeface="Calibri" panose="020F0502020204030204" pitchFamily="34" charset="0"/>
              <a:ea typeface="Calibri" panose="020F0502020204030204" pitchFamily="34" charset="0"/>
            </a:endParaRPr>
          </a:p>
          <a:p>
            <a:pPr marL="342900" lvl="0" indent="-342900" algn="just">
              <a:spcAft>
                <a:spcPts val="800"/>
              </a:spcAft>
              <a:buFont typeface="+mj-lt"/>
              <a:buAutoNum type="alphaUcParenBoth"/>
              <a:tabLst>
                <a:tab pos="90170" algn="l"/>
                <a:tab pos="180340" algn="l"/>
                <a:tab pos="270510" algn="l"/>
              </a:tabLst>
            </a:pPr>
            <a:r>
              <a:rPr lang="pt-BR" dirty="0">
                <a:solidFill>
                  <a:srgbClr val="000000"/>
                </a:solidFill>
                <a:effectLst/>
                <a:latin typeface="Arial Narrow" panose="020B0606020202030204" pitchFamily="34" charset="0"/>
                <a:ea typeface="Times New Roman" panose="02020603050405020304" pitchFamily="18" charset="0"/>
                <a:cs typeface="Arial Narrow" panose="020B0606020202030204" pitchFamily="34" charset="0"/>
              </a:rPr>
              <a:t>homozigoto recessivo.</a:t>
            </a:r>
            <a:endParaRPr lang="pt-BR" dirty="0">
              <a:effectLst/>
              <a:latin typeface="Arial Narrow" panose="020B0606020202030204" pitchFamily="34" charset="0"/>
              <a:ea typeface="Arial Narrow" panose="020B0606020202030204" pitchFamily="34" charset="0"/>
              <a:cs typeface="Arial Narrow" panose="020B0606020202030204" pitchFamily="34" charset="0"/>
            </a:endParaRPr>
          </a:p>
          <a:p>
            <a:pPr marL="342900" lvl="0" indent="-342900" algn="just">
              <a:spcAft>
                <a:spcPts val="800"/>
              </a:spcAft>
              <a:buFont typeface="+mj-lt"/>
              <a:buAutoNum type="alphaUcParenBoth"/>
              <a:tabLst>
                <a:tab pos="90170" algn="l"/>
                <a:tab pos="180340" algn="l"/>
                <a:tab pos="270510" algn="l"/>
              </a:tabLst>
            </a:pPr>
            <a:r>
              <a:rPr lang="pt-BR" dirty="0">
                <a:solidFill>
                  <a:srgbClr val="000000"/>
                </a:solidFill>
                <a:effectLst/>
                <a:latin typeface="Arial Narrow" panose="020B0606020202030204" pitchFamily="34" charset="0"/>
                <a:ea typeface="Times New Roman" panose="02020603050405020304" pitchFamily="18" charset="0"/>
                <a:cs typeface="Arial Narrow" panose="020B0606020202030204" pitchFamily="34" charset="0"/>
              </a:rPr>
              <a:t>heterozigoto dominante.</a:t>
            </a:r>
          </a:p>
          <a:p>
            <a:pPr marL="342900" lvl="0" indent="-342900" algn="just">
              <a:spcAft>
                <a:spcPts val="800"/>
              </a:spcAft>
              <a:buFont typeface="+mj-lt"/>
              <a:buAutoNum type="alphaUcParenBoth"/>
              <a:tabLst>
                <a:tab pos="90170" algn="l"/>
                <a:tab pos="180340" algn="l"/>
                <a:tab pos="270510" algn="l"/>
              </a:tabLst>
            </a:pPr>
            <a:r>
              <a:rPr lang="pt-BR" dirty="0">
                <a:solidFill>
                  <a:srgbClr val="000000"/>
                </a:solidFill>
                <a:effectLst/>
                <a:latin typeface="Arial Narrow" panose="020B0606020202030204" pitchFamily="34" charset="0"/>
                <a:ea typeface="Times New Roman" panose="02020603050405020304" pitchFamily="18" charset="0"/>
                <a:cs typeface="Arial Narrow" panose="020B0606020202030204" pitchFamily="34" charset="0"/>
              </a:rPr>
              <a:t>heterozigoto recessivo.</a:t>
            </a:r>
            <a:endParaRPr lang="pt-BR" dirty="0">
              <a:effectLst/>
              <a:latin typeface="Arial Narrow" panose="020B0606020202030204" pitchFamily="34" charset="0"/>
              <a:ea typeface="Arial Narrow" panose="020B0606020202030204" pitchFamily="34" charset="0"/>
              <a:cs typeface="Arial Narrow" panose="020B0606020202030204" pitchFamily="34" charset="0"/>
            </a:endParaRPr>
          </a:p>
          <a:p>
            <a:pPr marL="342900" lvl="0" indent="-342900">
              <a:spcAft>
                <a:spcPts val="800"/>
              </a:spcAft>
              <a:buFont typeface="+mj-lt"/>
              <a:buAutoNum type="alphaUcParenBoth"/>
              <a:tabLst>
                <a:tab pos="90170" algn="l"/>
                <a:tab pos="180340" algn="l"/>
              </a:tabLst>
            </a:pPr>
            <a:r>
              <a:rPr lang="pt-BR" dirty="0">
                <a:solidFill>
                  <a:srgbClr val="000000"/>
                </a:solidFill>
                <a:effectLst/>
                <a:latin typeface="Arial Narrow" panose="020B0606020202030204" pitchFamily="34" charset="0"/>
                <a:ea typeface="Times New Roman" panose="02020603050405020304" pitchFamily="18" charset="0"/>
                <a:cs typeface="Arial Narrow" panose="020B0606020202030204" pitchFamily="34" charset="0"/>
              </a:rPr>
              <a:t>heterozigoto.</a:t>
            </a:r>
            <a:endParaRPr lang="pt-BR" dirty="0">
              <a:effectLst/>
              <a:latin typeface="Arial Narrow" panose="020B0606020202030204" pitchFamily="34" charset="0"/>
              <a:ea typeface="Arial Narrow" panose="020B0606020202030204" pitchFamily="34" charset="0"/>
              <a:cs typeface="Arial Narrow" panose="020B0606020202030204" pitchFamily="34" charset="0"/>
            </a:endParaRPr>
          </a:p>
        </p:txBody>
      </p:sp>
    </p:spTree>
    <p:extLst>
      <p:ext uri="{BB962C8B-B14F-4D97-AF65-F5344CB8AC3E}">
        <p14:creationId xmlns:p14="http://schemas.microsoft.com/office/powerpoint/2010/main" val="4268969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454A6-CBC9-83DC-8170-DA9EF0C9DF7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47B4191-C26A-D7CF-11B2-3E9E039B8B98}"/>
              </a:ext>
            </a:extLst>
          </p:cNvPr>
          <p:cNvSpPr txBox="1"/>
          <p:nvPr/>
        </p:nvSpPr>
        <p:spPr>
          <a:xfrm>
            <a:off x="253497" y="923453"/>
            <a:ext cx="5404919" cy="5074787"/>
          </a:xfrm>
          <a:prstGeom prst="rect">
            <a:avLst/>
          </a:prstGeom>
          <a:noFill/>
        </p:spPr>
        <p:txBody>
          <a:bodyPr wrap="square">
            <a:spAutoFit/>
          </a:bodyPr>
          <a:lstStyle/>
          <a:p>
            <a:pPr algn="just">
              <a:lnSpc>
                <a:spcPct val="107000"/>
              </a:lnSpc>
              <a:spcAft>
                <a:spcPts val="800"/>
              </a:spcAft>
              <a:buNone/>
            </a:pPr>
            <a:r>
              <a:rPr lang="pt-BR" sz="2000" b="1" dirty="0">
                <a:latin typeface="Arial Narrow" panose="020B0606020202030204" pitchFamily="34" charset="0"/>
                <a:ea typeface="Times New Roman" panose="02020603050405020304" pitchFamily="18" charset="0"/>
              </a:rPr>
              <a:t>5</a:t>
            </a:r>
            <a:r>
              <a:rPr lang="pt-BR" sz="2000" b="1" dirty="0">
                <a:effectLst/>
                <a:latin typeface="Arial Narrow" panose="020B0606020202030204" pitchFamily="34" charset="0"/>
                <a:ea typeface="Times New Roman" panose="02020603050405020304" pitchFamily="18" charset="0"/>
              </a:rPr>
              <a:t>. </a:t>
            </a:r>
            <a:r>
              <a:rPr lang="pt-BR" sz="2000" dirty="0">
                <a:effectLst/>
                <a:latin typeface="Arial Narrow" panose="020B0606020202030204" pitchFamily="34" charset="0"/>
                <a:ea typeface="Times New Roman" panose="02020603050405020304" pitchFamily="18" charset="0"/>
              </a:rPr>
              <a:t>Observe a frase a seguir:</a:t>
            </a:r>
            <a:endParaRPr lang="pt-BR" sz="2000" dirty="0">
              <a:effectLst/>
              <a:latin typeface="Times New Roman" panose="02020603050405020304" pitchFamily="18" charset="0"/>
              <a:ea typeface="Calibri" panose="020F0502020204030204" pitchFamily="34" charset="0"/>
            </a:endParaRPr>
          </a:p>
          <a:p>
            <a:pPr algn="just">
              <a:lnSpc>
                <a:spcPct val="107000"/>
              </a:lnSpc>
              <a:spcAft>
                <a:spcPts val="800"/>
              </a:spcAft>
              <a:buNone/>
            </a:pPr>
            <a:r>
              <a:rPr lang="pt-BR" sz="2000" dirty="0">
                <a:effectLst/>
                <a:latin typeface="Arial Narrow" panose="020B0606020202030204" pitchFamily="34" charset="0"/>
                <a:ea typeface="Calibri" panose="020F0502020204030204" pitchFamily="34" charset="0"/>
              </a:rPr>
              <a:t>O __________ é uma estrutura organizada e compacta composta por DNA e proteínas (chamadas histonas), localizada no núcleo das células eucariontes. Ele é, essencialmente, a forma "empacotada" do material genético, garantindo que o DNA seja distribuído corretamente durante a divisão celular.</a:t>
            </a:r>
            <a:endParaRPr lang="pt-BR" sz="2000" dirty="0">
              <a:effectLst/>
              <a:latin typeface="Times New Roman" panose="02020603050405020304" pitchFamily="18" charset="0"/>
              <a:ea typeface="Calibri" panose="020F0502020204030204" pitchFamily="34" charset="0"/>
            </a:endParaRPr>
          </a:p>
          <a:p>
            <a:pPr algn="just">
              <a:lnSpc>
                <a:spcPct val="107000"/>
              </a:lnSpc>
              <a:spcAft>
                <a:spcPts val="800"/>
              </a:spcAft>
              <a:buNone/>
            </a:pP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O termo que preenche corretamente a lacuna é:</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 Gene. </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buNone/>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(B) Gameta. </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buNone/>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(C) Genoma.</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(D) Cromossomo.</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buNone/>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(E) Base nitrogenada.</a:t>
            </a:r>
            <a:endParaRPr lang="pt-BR" sz="20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02A63526-A549-7CFE-B294-1906AE9EEB2F}"/>
              </a:ext>
            </a:extLst>
          </p:cNvPr>
          <p:cNvSpPr txBox="1"/>
          <p:nvPr/>
        </p:nvSpPr>
        <p:spPr>
          <a:xfrm>
            <a:off x="6337425" y="995881"/>
            <a:ext cx="5601078" cy="5301516"/>
          </a:xfrm>
          <a:prstGeom prst="rect">
            <a:avLst/>
          </a:prstGeom>
          <a:noFill/>
        </p:spPr>
        <p:txBody>
          <a:bodyPr wrap="square">
            <a:spAutoFit/>
          </a:bodyPr>
          <a:lstStyle/>
          <a:p>
            <a:pPr algn="just">
              <a:lnSpc>
                <a:spcPct val="107000"/>
              </a:lnSpc>
              <a:spcAft>
                <a:spcPts val="800"/>
              </a:spcAft>
              <a:buNone/>
            </a:pPr>
            <a:r>
              <a:rPr lang="pt-PT" sz="2000" b="1" dirty="0">
                <a:solidFill>
                  <a:srgbClr val="000000"/>
                </a:solidFill>
                <a:effectLst/>
                <a:latin typeface="Arial Narrow" panose="020B0606020202030204" pitchFamily="34" charset="0"/>
                <a:ea typeface="Times New Roman" panose="02020603050405020304" pitchFamily="18" charset="0"/>
              </a:rPr>
              <a:t>6. </a:t>
            </a:r>
            <a:r>
              <a:rPr lang="pt-BR" sz="2000" dirty="0">
                <a:effectLst/>
                <a:latin typeface="Arial Narrow" panose="020B0606020202030204" pitchFamily="34" charset="0"/>
                <a:ea typeface="Times New Roman" panose="02020603050405020304" pitchFamily="18" charset="0"/>
              </a:rPr>
              <a:t>Imagine duas plantas que são "irmãs gêmeas", ou seja, possuem exatamente os mesmos genes. Uma delas foi plantada em um solo rico em nutrientes e recebeu água regularmente, crescendo forte e verde. A outra foi plantada em um solo pobre e seco, ficando pequena e amarelada.</a:t>
            </a:r>
            <a:endParaRPr lang="pt-BR" sz="2000" dirty="0">
              <a:effectLst/>
              <a:latin typeface="Times New Roman" panose="02020603050405020304" pitchFamily="18" charset="0"/>
              <a:ea typeface="Calibri" panose="020F0502020204030204" pitchFamily="34" charset="0"/>
            </a:endParaRPr>
          </a:p>
          <a:p>
            <a:pPr algn="just">
              <a:lnSpc>
                <a:spcPct val="107000"/>
              </a:lnSpc>
              <a:spcAft>
                <a:spcPts val="800"/>
              </a:spcAft>
              <a:buNone/>
            </a:pP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Essa diferença visual entre as duas plantas, causada pelas condições do ambiente, é chamada de variação do: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 Genótipo.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(B) Fenótipo. </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(C) DNA. </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(D) Código genético. </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(E) Núcleo celular.</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792978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BDEEE-25DA-2FC3-D76D-4767E1B3636A}"/>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7DF9678D-9872-AAD5-9DC6-B93295B3CD0D}"/>
              </a:ext>
            </a:extLst>
          </p:cNvPr>
          <p:cNvSpPr txBox="1"/>
          <p:nvPr/>
        </p:nvSpPr>
        <p:spPr>
          <a:xfrm>
            <a:off x="443620" y="679010"/>
            <a:ext cx="8702786" cy="404663"/>
          </a:xfrm>
          <a:prstGeom prst="rect">
            <a:avLst/>
          </a:prstGeom>
          <a:noFill/>
        </p:spPr>
        <p:txBody>
          <a:bodyPr wrap="square">
            <a:spAutoFit/>
          </a:bodyPr>
          <a:lstStyle/>
          <a:p>
            <a:pPr algn="just">
              <a:lnSpc>
                <a:spcPct val="107000"/>
              </a:lnSpc>
              <a:spcAft>
                <a:spcPts val="800"/>
              </a:spcAft>
              <a:buNone/>
            </a:pPr>
            <a:r>
              <a:rPr lang="pt-PT" sz="20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7. </a:t>
            </a:r>
            <a:r>
              <a:rPr lang="pt-PT"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Observe  o qudro de Punnett.</a:t>
            </a:r>
            <a:endParaRPr lang="pt-BR" sz="2000" dirty="0">
              <a:effectLst/>
              <a:latin typeface="Calibri" panose="020F0502020204030204" pitchFamily="34" charset="0"/>
              <a:ea typeface="Calibri" panose="020F0502020204030204" pitchFamily="34" charset="0"/>
            </a:endParaRPr>
          </a:p>
        </p:txBody>
      </p:sp>
      <p:pic>
        <p:nvPicPr>
          <p:cNvPr id="8" name="Imagem 7">
            <a:extLst>
              <a:ext uri="{FF2B5EF4-FFF2-40B4-BE49-F238E27FC236}">
                <a16:creationId xmlns:a16="http://schemas.microsoft.com/office/drawing/2014/main" id="{FBC2B357-FF54-DAE4-9728-5E58BB76D3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1603" y="1083673"/>
            <a:ext cx="3367889" cy="1780297"/>
          </a:xfrm>
          <a:prstGeom prst="rect">
            <a:avLst/>
          </a:prstGeom>
        </p:spPr>
      </p:pic>
      <p:sp>
        <p:nvSpPr>
          <p:cNvPr id="10" name="CaixaDeTexto 9">
            <a:extLst>
              <a:ext uri="{FF2B5EF4-FFF2-40B4-BE49-F238E27FC236}">
                <a16:creationId xmlns:a16="http://schemas.microsoft.com/office/drawing/2014/main" id="{5854E68E-6D53-483F-51D3-22B2AD2598BE}"/>
              </a:ext>
            </a:extLst>
          </p:cNvPr>
          <p:cNvSpPr txBox="1"/>
          <p:nvPr/>
        </p:nvSpPr>
        <p:spPr>
          <a:xfrm>
            <a:off x="99588" y="2953331"/>
            <a:ext cx="5540721" cy="3214726"/>
          </a:xfrm>
          <a:prstGeom prst="rect">
            <a:avLst/>
          </a:prstGeom>
          <a:noFill/>
        </p:spPr>
        <p:txBody>
          <a:bodyPr wrap="square">
            <a:spAutoFit/>
          </a:bodyPr>
          <a:lstStyle/>
          <a:p>
            <a:pPr algn="just">
              <a:lnSpc>
                <a:spcPct val="107000"/>
              </a:lnSpc>
              <a:spcAft>
                <a:spcPts val="800"/>
              </a:spcAft>
              <a:buNone/>
            </a:pPr>
            <a:r>
              <a:rPr lang="pt-BR" sz="2000" b="1" dirty="0">
                <a:effectLst/>
                <a:latin typeface="Arial Narrow" panose="020B0606020202030204" pitchFamily="34" charset="0"/>
                <a:ea typeface="Calibri" panose="020F0502020204030204" pitchFamily="34" charset="0"/>
              </a:rPr>
              <a:t>O termo utilizado para descrever o conjunto de genes de um indivíduo (representado pelas letras) e recebe o nome de:</a:t>
            </a:r>
            <a:endParaRPr lang="pt-BR" sz="2000" b="1" dirty="0">
              <a:effectLst/>
              <a:latin typeface="Calibri" panose="020F0502020204030204" pitchFamily="34" charset="0"/>
              <a:ea typeface="Calibri" panose="020F0502020204030204" pitchFamily="34" charset="0"/>
            </a:endParaRPr>
          </a:p>
          <a:p>
            <a:pPr>
              <a:lnSpc>
                <a:spcPct val="107000"/>
              </a:lnSpc>
              <a:spcAft>
                <a:spcPts val="800"/>
              </a:spcAft>
              <a:buNone/>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(A)Alelo.</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buNone/>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(B) Fenótipo. </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buNone/>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(C) Genótipo. </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buNone/>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(D) Cromossomo.</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buNone/>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(E) Ribossomo</a:t>
            </a:r>
            <a:r>
              <a:rPr lang="pt-BR" sz="12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100" dirty="0">
              <a:effectLst/>
              <a:latin typeface="Calibri" panose="020F0502020204030204" pitchFamily="34" charset="0"/>
              <a:ea typeface="Calibri" panose="020F0502020204030204" pitchFamily="34" charset="0"/>
            </a:endParaRPr>
          </a:p>
        </p:txBody>
      </p:sp>
      <p:sp>
        <p:nvSpPr>
          <p:cNvPr id="12" name="CaixaDeTexto 11">
            <a:extLst>
              <a:ext uri="{FF2B5EF4-FFF2-40B4-BE49-F238E27FC236}">
                <a16:creationId xmlns:a16="http://schemas.microsoft.com/office/drawing/2014/main" id="{89701869-B18C-A0C4-09B2-43EC4EFA778D}"/>
              </a:ext>
            </a:extLst>
          </p:cNvPr>
          <p:cNvSpPr txBox="1"/>
          <p:nvPr/>
        </p:nvSpPr>
        <p:spPr>
          <a:xfrm>
            <a:off x="6427959" y="1083673"/>
            <a:ext cx="5540721" cy="3984232"/>
          </a:xfrm>
          <a:prstGeom prst="rect">
            <a:avLst/>
          </a:prstGeom>
          <a:noFill/>
        </p:spPr>
        <p:txBody>
          <a:bodyPr wrap="square">
            <a:spAutoFit/>
          </a:bodyPr>
          <a:lstStyle/>
          <a:p>
            <a:pPr algn="just">
              <a:lnSpc>
                <a:spcPct val="107000"/>
              </a:lnSpc>
              <a:spcAft>
                <a:spcPts val="800"/>
              </a:spcAft>
              <a:buNone/>
            </a:pPr>
            <a:r>
              <a:rPr lang="pt-BR" sz="2000" b="1" dirty="0">
                <a:solidFill>
                  <a:srgbClr val="000000"/>
                </a:solidFill>
                <a:effectLst/>
                <a:latin typeface="Arial Narrow" panose="020B0606020202030204" pitchFamily="34" charset="0"/>
                <a:ea typeface="Times New Roman" panose="02020603050405020304" pitchFamily="18" charset="0"/>
              </a:rPr>
              <a:t>8</a:t>
            </a:r>
            <a:r>
              <a:rPr lang="pt-BR" sz="2000" dirty="0">
                <a:solidFill>
                  <a:srgbClr val="000000"/>
                </a:solidFill>
                <a:effectLst/>
                <a:latin typeface="Arial Narrow" panose="020B0606020202030204" pitchFamily="34" charset="0"/>
                <a:ea typeface="Times New Roman" panose="02020603050405020304" pitchFamily="18" charset="0"/>
              </a:rPr>
              <a:t>. Considere a seguinte hipótese: Uma criança passou as férias no Rio Araguaia, ao voltar, notou que sua pele está mais escura devido à exposição ao sol. </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b="1" dirty="0">
                <a:solidFill>
                  <a:srgbClr val="000000"/>
                </a:solidFill>
                <a:effectLst/>
                <a:latin typeface="Arial Narrow" panose="020B0606020202030204" pitchFamily="34" charset="0"/>
                <a:ea typeface="Times New Roman" panose="02020603050405020304" pitchFamily="18" charset="0"/>
              </a:rPr>
              <a:t>Essa mudança na cor da pele ocorreu devido uma variação do</a:t>
            </a:r>
            <a:endParaRPr lang="pt-BR" sz="2000" b="1"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dirty="0">
                <a:solidFill>
                  <a:srgbClr val="000000"/>
                </a:solidFill>
                <a:effectLst/>
                <a:latin typeface="Arial Narrow" panose="020B0606020202030204" pitchFamily="34" charset="0"/>
                <a:ea typeface="Times New Roman" panose="02020603050405020304" pitchFamily="18" charset="0"/>
              </a:rPr>
              <a:t>(A) gene.</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dirty="0">
                <a:solidFill>
                  <a:srgbClr val="000000"/>
                </a:solidFill>
                <a:effectLst/>
                <a:latin typeface="Arial Narrow" panose="020B0606020202030204" pitchFamily="34" charset="0"/>
                <a:ea typeface="Times New Roman" panose="02020603050405020304" pitchFamily="18" charset="0"/>
              </a:rPr>
              <a:t>(B) genótipo.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dirty="0">
                <a:solidFill>
                  <a:srgbClr val="000000"/>
                </a:solidFill>
                <a:effectLst/>
                <a:latin typeface="Arial Narrow" panose="020B0606020202030204" pitchFamily="34" charset="0"/>
                <a:ea typeface="Times New Roman" panose="02020603050405020304" pitchFamily="18" charset="0"/>
              </a:rPr>
              <a:t>(C) fenótipo.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dirty="0">
                <a:solidFill>
                  <a:srgbClr val="000000"/>
                </a:solidFill>
                <a:effectLst/>
                <a:latin typeface="Arial Narrow" panose="020B0606020202030204" pitchFamily="34" charset="0"/>
                <a:ea typeface="Times New Roman" panose="02020603050405020304" pitchFamily="18" charset="0"/>
              </a:rPr>
              <a:t>(D) cariótipo.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dirty="0">
                <a:solidFill>
                  <a:srgbClr val="000000"/>
                </a:solidFill>
                <a:effectLst/>
                <a:latin typeface="Arial Narrow" panose="020B0606020202030204" pitchFamily="34" charset="0"/>
                <a:ea typeface="Times New Roman" panose="02020603050405020304" pitchFamily="18" charset="0"/>
              </a:rPr>
              <a:t>(E) heredograma.</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669656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5A720-55CD-8EEF-67D5-55DD5F735E1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17464F8-B1EE-5AC0-3654-CBD5DE260E8E}"/>
              </a:ext>
            </a:extLst>
          </p:cNvPr>
          <p:cNvSpPr txBox="1"/>
          <p:nvPr/>
        </p:nvSpPr>
        <p:spPr>
          <a:xfrm>
            <a:off x="325926" y="697117"/>
            <a:ext cx="5676522" cy="6335581"/>
          </a:xfrm>
          <a:prstGeom prst="rect">
            <a:avLst/>
          </a:prstGeom>
          <a:noFill/>
        </p:spPr>
        <p:txBody>
          <a:bodyPr wrap="square">
            <a:spAutoFit/>
          </a:bodyPr>
          <a:lstStyle/>
          <a:p>
            <a:pPr algn="just">
              <a:lnSpc>
                <a:spcPct val="107000"/>
              </a:lnSpc>
              <a:spcAft>
                <a:spcPts val="800"/>
              </a:spcAft>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9.</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Em ervilhas, o gene </a:t>
            </a: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A</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determina flores roxas e é dominante sobre o alelo </a:t>
            </a: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a</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que determina flores brancas. Qual dos cruzamentos abaixo pode produzir descendentes com flores brancas?</a:t>
            </a:r>
            <a:endParaRPr lang="pt-BR" sz="2000" dirty="0">
              <a:effectLst/>
              <a:latin typeface="Arial Narrow" panose="020B0606020202030204" pitchFamily="34" charset="0"/>
              <a:ea typeface="Calibri" panose="020F0502020204030204" pitchFamily="34" charset="0"/>
            </a:endParaRPr>
          </a:p>
          <a:p>
            <a:pPr>
              <a:lnSpc>
                <a:spcPct val="107000"/>
              </a:lnSpc>
              <a:spcAft>
                <a:spcPts val="800"/>
              </a:spcAft>
              <a:buNone/>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 AA × AA</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(B) AA × Aa</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(C) Aa × Aa</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(D) AA × aa</a:t>
            </a:r>
            <a:b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(E) Aa × AA</a:t>
            </a:r>
          </a:p>
          <a:p>
            <a:pPr algn="just"/>
            <a:r>
              <a:rPr lang="pt-BR" sz="2000" b="1" dirty="0">
                <a:latin typeface="Arial Narrow" panose="020B0606020202030204" pitchFamily="34" charset="0"/>
              </a:rPr>
              <a:t>10.</a:t>
            </a:r>
            <a:r>
              <a:rPr lang="pt-BR" sz="2000" dirty="0">
                <a:latin typeface="Arial Narrow" panose="020B0606020202030204" pitchFamily="34" charset="0"/>
              </a:rPr>
              <a:t> Considere gatos pretos e brancos vivem em uma determinada região. Os gatos pretos apresentam essa coloração devido à presença de um alelo dominante P. A coloração branca da pelagem é determinada por um alelo recessivo p. Se um gato PP cruzar com um gato Pp, qual a probabilidade de nascerem filhotes pretos?</a:t>
            </a:r>
          </a:p>
          <a:p>
            <a:pPr algn="just"/>
            <a:r>
              <a:rPr lang="pt-BR" sz="2000" dirty="0">
                <a:latin typeface="Arial Narrow" panose="020B0606020202030204" pitchFamily="34" charset="0"/>
              </a:rPr>
              <a:t>(A) 0%</a:t>
            </a:r>
          </a:p>
          <a:p>
            <a:pPr algn="just"/>
            <a:r>
              <a:rPr lang="pt-BR" sz="2000" dirty="0">
                <a:latin typeface="Arial Narrow" panose="020B0606020202030204" pitchFamily="34" charset="0"/>
              </a:rPr>
              <a:t>(B) 25%</a:t>
            </a:r>
          </a:p>
          <a:p>
            <a:pPr algn="just"/>
            <a:r>
              <a:rPr lang="pt-BR" sz="2000" dirty="0">
                <a:latin typeface="Arial Narrow" panose="020B0606020202030204" pitchFamily="34" charset="0"/>
              </a:rPr>
              <a:t>(C) 50%</a:t>
            </a:r>
          </a:p>
          <a:p>
            <a:pPr>
              <a:lnSpc>
                <a:spcPct val="107000"/>
              </a:lnSpc>
              <a:spcAft>
                <a:spcPts val="800"/>
              </a:spcAft>
              <a:buNone/>
            </a:pPr>
            <a:endParaRPr lang="pt-BR" sz="2000" dirty="0">
              <a:effectLst/>
              <a:latin typeface="Arial Narrow" panose="020B0606020202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C9C72F3F-BADF-0F58-07BB-795CA0FE3C65}"/>
              </a:ext>
            </a:extLst>
          </p:cNvPr>
          <p:cNvSpPr txBox="1"/>
          <p:nvPr/>
        </p:nvSpPr>
        <p:spPr>
          <a:xfrm>
            <a:off x="2553077" y="3757188"/>
            <a:ext cx="3542923" cy="2862322"/>
          </a:xfrm>
          <a:prstGeom prst="rect">
            <a:avLst/>
          </a:prstGeom>
          <a:noFill/>
        </p:spPr>
        <p:txBody>
          <a:bodyPr wrap="square" rtlCol="0">
            <a:spAutoFit/>
          </a:bodyPr>
          <a:lstStyle/>
          <a:p>
            <a:pPr algn="just"/>
            <a:endParaRPr lang="pt-BR" dirty="0">
              <a:latin typeface="Arial Narrow" panose="020B0606020202030204" pitchFamily="34" charset="0"/>
            </a:endParaRPr>
          </a:p>
          <a:p>
            <a:pPr algn="just"/>
            <a:endParaRPr lang="pt-BR" dirty="0">
              <a:latin typeface="Arial Narrow" panose="020B0606020202030204" pitchFamily="34" charset="0"/>
            </a:endParaRPr>
          </a:p>
          <a:p>
            <a:pPr algn="just"/>
            <a:endParaRPr lang="pt-BR" dirty="0">
              <a:latin typeface="Arial Narrow" panose="020B0606020202030204" pitchFamily="34" charset="0"/>
            </a:endParaRPr>
          </a:p>
          <a:p>
            <a:pPr algn="just"/>
            <a:endParaRPr lang="pt-BR" dirty="0">
              <a:latin typeface="Arial Narrow" panose="020B0606020202030204" pitchFamily="34" charset="0"/>
            </a:endParaRPr>
          </a:p>
          <a:p>
            <a:pPr algn="just"/>
            <a:endParaRPr lang="pt-BR" dirty="0">
              <a:latin typeface="Arial Narrow" panose="020B0606020202030204" pitchFamily="34" charset="0"/>
            </a:endParaRPr>
          </a:p>
          <a:p>
            <a:pPr algn="just"/>
            <a:endParaRPr lang="pt-BR" dirty="0">
              <a:latin typeface="Arial Narrow" panose="020B0606020202030204" pitchFamily="34" charset="0"/>
            </a:endParaRPr>
          </a:p>
          <a:p>
            <a:pPr algn="just"/>
            <a:endParaRPr lang="pt-BR" dirty="0">
              <a:latin typeface="Arial Narrow" panose="020B0606020202030204" pitchFamily="34" charset="0"/>
            </a:endParaRPr>
          </a:p>
          <a:p>
            <a:pPr algn="just"/>
            <a:endParaRPr lang="pt-BR" dirty="0">
              <a:latin typeface="Arial Narrow" panose="020B0606020202030204" pitchFamily="34" charset="0"/>
            </a:endParaRPr>
          </a:p>
          <a:p>
            <a:pPr algn="just"/>
            <a:r>
              <a:rPr lang="pt-BR" dirty="0">
                <a:latin typeface="Arial Narrow" panose="020B0606020202030204" pitchFamily="34" charset="0"/>
              </a:rPr>
              <a:t>(D) 75%</a:t>
            </a:r>
          </a:p>
          <a:p>
            <a:pPr algn="just"/>
            <a:r>
              <a:rPr lang="pt-BR" dirty="0">
                <a:latin typeface="Arial Narrow" panose="020B0606020202030204" pitchFamily="34" charset="0"/>
              </a:rPr>
              <a:t>(E) 100%</a:t>
            </a:r>
          </a:p>
        </p:txBody>
      </p:sp>
      <p:sp>
        <p:nvSpPr>
          <p:cNvPr id="8" name="CaixaDeTexto 7">
            <a:extLst>
              <a:ext uri="{FF2B5EF4-FFF2-40B4-BE49-F238E27FC236}">
                <a16:creationId xmlns:a16="http://schemas.microsoft.com/office/drawing/2014/main" id="{14879BE7-F432-2007-DD78-EFDCCE125E54}"/>
              </a:ext>
            </a:extLst>
          </p:cNvPr>
          <p:cNvSpPr txBox="1"/>
          <p:nvPr/>
        </p:nvSpPr>
        <p:spPr>
          <a:xfrm>
            <a:off x="6189552" y="823865"/>
            <a:ext cx="5761021" cy="4540282"/>
          </a:xfrm>
          <a:prstGeom prst="rect">
            <a:avLst/>
          </a:prstGeom>
          <a:noFill/>
        </p:spPr>
        <p:txBody>
          <a:bodyPr wrap="square">
            <a:spAutoFit/>
          </a:bodyPr>
          <a:lstStyle/>
          <a:p>
            <a:pPr algn="just">
              <a:lnSpc>
                <a:spcPct val="107000"/>
              </a:lnSpc>
              <a:spcAft>
                <a:spcPts val="800"/>
              </a:spcAft>
              <a:buNone/>
            </a:pPr>
            <a:r>
              <a:rPr lang="pt-BR" sz="2000" b="1" dirty="0">
                <a:solidFill>
                  <a:srgbClr val="000000"/>
                </a:solidFill>
                <a:effectLst/>
                <a:latin typeface="Arial Narrow" panose="020B0606020202030204" pitchFamily="34" charset="0"/>
                <a:ea typeface="Arial Narrow" panose="020B0606020202030204" pitchFamily="34" charset="0"/>
                <a:cs typeface="Arial Narrow" panose="020B0606020202030204" pitchFamily="34" charset="0"/>
              </a:rPr>
              <a:t>11.</a:t>
            </a:r>
            <a:r>
              <a:rPr lang="pt-BR" sz="2000" dirty="0">
                <a:solidFill>
                  <a:srgbClr val="000000"/>
                </a:solidFill>
                <a:effectLst/>
                <a:latin typeface="Arial Narrow" panose="020B0606020202030204" pitchFamily="34" charset="0"/>
                <a:ea typeface="Calibri" panose="020F0502020204030204" pitchFamily="34" charset="0"/>
              </a:rPr>
              <a:t> Considere a seguinte situação: Uma mulher com olhos escuros e visão normal (</a:t>
            </a:r>
            <a:r>
              <a:rPr lang="pt-BR" sz="2000" dirty="0" err="1">
                <a:solidFill>
                  <a:srgbClr val="000000"/>
                </a:solidFill>
                <a:effectLst/>
                <a:latin typeface="Arial Narrow" panose="020B0606020202030204" pitchFamily="34" charset="0"/>
                <a:ea typeface="Calibri" panose="020F0502020204030204" pitchFamily="34" charset="0"/>
              </a:rPr>
              <a:t>AaMm</a:t>
            </a:r>
            <a:r>
              <a:rPr lang="pt-BR" sz="2000" dirty="0">
                <a:solidFill>
                  <a:srgbClr val="000000"/>
                </a:solidFill>
                <a:effectLst/>
                <a:latin typeface="Arial Narrow" panose="020B0606020202030204" pitchFamily="34" charset="0"/>
                <a:ea typeface="Calibri" panose="020F0502020204030204" pitchFamily="34" charset="0"/>
              </a:rPr>
              <a:t>) casou com um homem de olhos claros e míope (</a:t>
            </a:r>
            <a:r>
              <a:rPr lang="pt-BR" sz="2000" dirty="0" err="1">
                <a:solidFill>
                  <a:srgbClr val="000000"/>
                </a:solidFill>
                <a:effectLst/>
                <a:latin typeface="Arial Narrow" panose="020B0606020202030204" pitchFamily="34" charset="0"/>
                <a:ea typeface="Calibri" panose="020F0502020204030204" pitchFamily="34" charset="0"/>
              </a:rPr>
              <a:t>aamm</a:t>
            </a:r>
            <a:r>
              <a:rPr lang="pt-BR" sz="2000" dirty="0">
                <a:solidFill>
                  <a:srgbClr val="000000"/>
                </a:solidFill>
                <a:effectLst/>
                <a:latin typeface="Arial Narrow" panose="020B0606020202030204" pitchFamily="34" charset="0"/>
                <a:ea typeface="Calibri" panose="020F0502020204030204" pitchFamily="34" charset="0"/>
              </a:rPr>
              <a:t>). Sabendo que os olhos escuros e a visão normal são determinados por genes dominantes (A e M), marque a alternativa que indica a probabilidade de nascer uma criança de olhos claros e visão normal.</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buNone/>
            </a:pPr>
            <a:r>
              <a:rPr lang="pt-BR" sz="2000" dirty="0">
                <a:solidFill>
                  <a:srgbClr val="000000"/>
                </a:solidFill>
                <a:effectLst/>
                <a:latin typeface="Arial Narrow" panose="020B0606020202030204" pitchFamily="34" charset="0"/>
                <a:ea typeface="Calibri" panose="020F0502020204030204" pitchFamily="34" charset="0"/>
              </a:rPr>
              <a:t>(A) 1/2</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buNone/>
            </a:pPr>
            <a:r>
              <a:rPr lang="pt-BR" sz="2000" dirty="0">
                <a:solidFill>
                  <a:srgbClr val="000000"/>
                </a:solidFill>
                <a:effectLst/>
                <a:latin typeface="Arial Narrow" panose="020B0606020202030204" pitchFamily="34" charset="0"/>
                <a:ea typeface="Calibri" panose="020F0502020204030204" pitchFamily="34" charset="0"/>
              </a:rPr>
              <a:t>(B) 1/3</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buNone/>
            </a:pPr>
            <a:r>
              <a:rPr lang="pt-BR" sz="2000" dirty="0">
                <a:solidFill>
                  <a:srgbClr val="000000"/>
                </a:solidFill>
                <a:effectLst/>
                <a:latin typeface="Arial Narrow" panose="020B0606020202030204" pitchFamily="34" charset="0"/>
                <a:ea typeface="Calibri" panose="020F0502020204030204" pitchFamily="34" charset="0"/>
              </a:rPr>
              <a:t>(C) 1/4</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buNone/>
            </a:pPr>
            <a:r>
              <a:rPr lang="pt-BR" sz="2000" dirty="0">
                <a:solidFill>
                  <a:srgbClr val="000000"/>
                </a:solidFill>
                <a:effectLst/>
                <a:latin typeface="Arial Narrow" panose="020B0606020202030204" pitchFamily="34" charset="0"/>
                <a:ea typeface="Calibri" panose="020F0502020204030204" pitchFamily="34" charset="0"/>
              </a:rPr>
              <a:t>(D) 1/5</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buNone/>
            </a:pPr>
            <a:r>
              <a:rPr lang="pt-BR" sz="2000" dirty="0">
                <a:solidFill>
                  <a:srgbClr val="000000"/>
                </a:solidFill>
                <a:effectLst/>
                <a:latin typeface="Arial Narrow" panose="020B0606020202030204" pitchFamily="34" charset="0"/>
                <a:ea typeface="Calibri" panose="020F0502020204030204" pitchFamily="34" charset="0"/>
              </a:rPr>
              <a:t>(E) 1/6</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683001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4B865-B533-E62A-BBA3-383130B74FAB}"/>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B7ABE67E-8CC8-0A4B-DB07-1300D0DCA4E6}"/>
              </a:ext>
            </a:extLst>
          </p:cNvPr>
          <p:cNvPicPr>
            <a:picLocks noChangeAspect="1"/>
          </p:cNvPicPr>
          <p:nvPr/>
        </p:nvPicPr>
        <p:blipFill>
          <a:blip r:embed="rId2"/>
          <a:stretch>
            <a:fillRect/>
          </a:stretch>
        </p:blipFill>
        <p:spPr>
          <a:xfrm>
            <a:off x="588475" y="955232"/>
            <a:ext cx="3615165" cy="709770"/>
          </a:xfrm>
          <a:prstGeom prst="rect">
            <a:avLst/>
          </a:prstGeom>
        </p:spPr>
      </p:pic>
      <p:sp>
        <p:nvSpPr>
          <p:cNvPr id="4" name="CaixaDeTexto 3">
            <a:extLst>
              <a:ext uri="{FF2B5EF4-FFF2-40B4-BE49-F238E27FC236}">
                <a16:creationId xmlns:a16="http://schemas.microsoft.com/office/drawing/2014/main" id="{F7683517-3F7F-043D-6A8A-146FC480C1F7}"/>
              </a:ext>
            </a:extLst>
          </p:cNvPr>
          <p:cNvSpPr txBox="1"/>
          <p:nvPr/>
        </p:nvSpPr>
        <p:spPr>
          <a:xfrm>
            <a:off x="280657" y="1665002"/>
            <a:ext cx="5745933" cy="4807983"/>
          </a:xfrm>
          <a:prstGeom prst="rect">
            <a:avLst/>
          </a:prstGeom>
          <a:noFill/>
        </p:spPr>
        <p:txBody>
          <a:bodyPr wrap="square">
            <a:spAutoFit/>
          </a:bodyPr>
          <a:lstStyle/>
          <a:p>
            <a:pPr algn="just">
              <a:lnSpc>
                <a:spcPct val="115000"/>
              </a:lnSpc>
              <a:spcAft>
                <a:spcPts val="800"/>
              </a:spcAft>
              <a:buNone/>
            </a:pPr>
            <a:r>
              <a:rPr lang="pt-BR" sz="2000" b="1" i="1" dirty="0">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buNone/>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Texto </a:t>
            </a:r>
            <a:r>
              <a:rPr lang="pt-BR" sz="2000" b="1" dirty="0" err="1">
                <a:effectLst/>
                <a:latin typeface="Arial Narrow" panose="020B0606020202030204" pitchFamily="34" charset="0"/>
                <a:ea typeface="Arial Narrow" panose="020B0606020202030204" pitchFamily="34" charset="0"/>
                <a:cs typeface="Arial Narrow" panose="020B0606020202030204" pitchFamily="34" charset="0"/>
              </a:rPr>
              <a:t>ll</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Herança ligada ao sexo</a:t>
            </a: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2000" dirty="0">
              <a:effectLst/>
              <a:latin typeface="Calibri" panose="020F0502020204030204" pitchFamily="34" charset="0"/>
              <a:ea typeface="Calibri" panose="020F0502020204030204" pitchFamily="34" charset="0"/>
            </a:endParaRPr>
          </a:p>
          <a:p>
            <a:pPr indent="449580" algn="just">
              <a:lnSpc>
                <a:spcPct val="107000"/>
              </a:lnSpc>
              <a:spcAft>
                <a:spcPts val="800"/>
              </a:spcAft>
              <a:buNone/>
            </a:pP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 herança ligada ao sexo refere-se aos genes localizados em cromossomos sexuais que estão envolvidos na determinação de características. Na espécie humana, o cromossomo sexual masculino Y apresenta poucos genes. Já, o cromossomo sexual feminino X possui grande quantidade de genes envolvidos na determinação de várias características.</a:t>
            </a:r>
          </a:p>
          <a:p>
            <a:pPr indent="449580" algn="just">
              <a:lnSpc>
                <a:spcPct val="107000"/>
              </a:lnSpc>
              <a:spcAft>
                <a:spcPts val="800"/>
              </a:spcAft>
              <a:buNone/>
            </a:pPr>
            <a:r>
              <a:rPr lang="pt-BR" sz="2000" dirty="0">
                <a:latin typeface="Arial Narrow" panose="020B0606020202030204" pitchFamily="34" charset="0"/>
              </a:rPr>
              <a:t>Os cromossomos XY apresentam pequenas regiões homólogas em suas extremidades. Assim, praticamente não há recombinação entre os seus genes. </a:t>
            </a:r>
            <a:endParaRPr lang="pt-BR" sz="2000" dirty="0">
              <a:effectLst/>
              <a:latin typeface="Arial Narrow" panose="020B0606020202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A2B215EF-6613-7644-E54D-3B6B6F3F74D7}"/>
              </a:ext>
            </a:extLst>
          </p:cNvPr>
          <p:cNvSpPr txBox="1"/>
          <p:nvPr/>
        </p:nvSpPr>
        <p:spPr>
          <a:xfrm>
            <a:off x="6165410" y="733331"/>
            <a:ext cx="6026590" cy="6307111"/>
          </a:xfrm>
          <a:prstGeom prst="rect">
            <a:avLst/>
          </a:prstGeom>
          <a:noFill/>
        </p:spPr>
        <p:txBody>
          <a:bodyPr wrap="square">
            <a:spAutoFit/>
          </a:bodyPr>
          <a:lstStyle/>
          <a:p>
            <a:pPr algn="just">
              <a:lnSpc>
                <a:spcPct val="107000"/>
              </a:lnSpc>
              <a:spcAft>
                <a:spcPts val="800"/>
              </a:spcAft>
              <a:buNone/>
            </a:pP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Os genes localizados no cromossomo X que têm alelo correspondente no cromossomo Y, seguem o padrão da herança ligada ao sexo.</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buNone/>
            </a:pP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Assim, a herança ligada ao sexo está restrita aos cromossomos sexuais. Enquanto, a </a:t>
            </a:r>
            <a:r>
              <a:rPr lang="pt-BR" sz="20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herança autossômica</a:t>
            </a: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é a que ocorre nos cromossomos autossômicos.</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buNone/>
            </a:pPr>
            <a:r>
              <a:rPr lang="pt-BR" sz="20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Os tipos de herança ligada ao sexo são: </a:t>
            </a: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herança ligada ao cromossomo X, herança restrita ao sexo e herança influenciada pelo sexo.</a:t>
            </a:r>
            <a:endParaRPr lang="pt-BR" sz="2000" dirty="0">
              <a:effectLst/>
              <a:latin typeface="Arial Narrow" panose="020B0606020202030204" pitchFamily="34" charset="0"/>
              <a:ea typeface="Calibri" panose="020F0502020204030204" pitchFamily="34" charset="0"/>
            </a:endParaRPr>
          </a:p>
          <a:p>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000" b="1" dirty="0">
                <a:latin typeface="Arial Narrow" panose="020B0606020202030204" pitchFamily="34" charset="0"/>
              </a:rPr>
              <a:t>1.Herança ligada ao cromossomo X</a:t>
            </a:r>
            <a:endParaRPr lang="pt-BR" sz="2000" dirty="0">
              <a:latin typeface="Arial Narrow" panose="020B0606020202030204" pitchFamily="34" charset="0"/>
            </a:endParaRPr>
          </a:p>
          <a:p>
            <a:r>
              <a:rPr lang="pt-BR" sz="2000" dirty="0">
                <a:latin typeface="Arial Narrow" panose="020B0606020202030204" pitchFamily="34" charset="0"/>
              </a:rPr>
              <a:t>Quando o gene alterado está no cromossomo X. Esse tipo de herança tem o padrão recessivo.</a:t>
            </a:r>
          </a:p>
          <a:p>
            <a:r>
              <a:rPr lang="pt-BR" sz="2000" dirty="0">
                <a:latin typeface="Arial Narrow" panose="020B0606020202030204" pitchFamily="34" charset="0"/>
              </a:rPr>
              <a:t>         É a </a:t>
            </a:r>
            <a:r>
              <a:rPr lang="pt-BR" sz="2000" b="1" dirty="0">
                <a:latin typeface="Arial Narrow" panose="020B0606020202030204" pitchFamily="34" charset="0"/>
              </a:rPr>
              <a:t>herança materna</a:t>
            </a:r>
            <a:r>
              <a:rPr lang="pt-BR" sz="2000" dirty="0">
                <a:latin typeface="Arial Narrow" panose="020B0606020202030204" pitchFamily="34" charset="0"/>
              </a:rPr>
              <a:t>. Nesse caso, os filhos homens herdam genes do cromossomo X apenas da mãe. Enquanto, as filhas mulheres herdam um do pai e outro da mãe.</a:t>
            </a:r>
          </a:p>
          <a:p>
            <a:r>
              <a:rPr lang="pt-BR" sz="2000" dirty="0">
                <a:latin typeface="Arial Narrow" panose="020B0606020202030204" pitchFamily="34" charset="0"/>
              </a:rPr>
              <a:t>         As manifestações vão estar presentes no sexo masculino pois apresentam apenas um cromossomo X, ou seja, não apresentam nenhum gene normal para aquela característica.</a:t>
            </a:r>
          </a:p>
          <a:p>
            <a:pPr algn="just">
              <a:lnSpc>
                <a:spcPct val="107000"/>
              </a:lnSpc>
              <a:spcAft>
                <a:spcPts val="800"/>
              </a:spcAft>
              <a:buNone/>
            </a:pPr>
            <a:endParaRPr lang="pt-B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202202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3852908-B700-888E-5785-857153DA9FF6}"/>
              </a:ext>
            </a:extLst>
          </p:cNvPr>
          <p:cNvSpPr txBox="1"/>
          <p:nvPr/>
        </p:nvSpPr>
        <p:spPr>
          <a:xfrm>
            <a:off x="162963" y="733332"/>
            <a:ext cx="5703684" cy="5096332"/>
          </a:xfrm>
          <a:prstGeom prst="rect">
            <a:avLst/>
          </a:prstGeom>
          <a:noFill/>
        </p:spPr>
        <p:txBody>
          <a:bodyPr wrap="square">
            <a:spAutoFit/>
          </a:bodyPr>
          <a:lstStyle/>
          <a:p>
            <a:pPr algn="just">
              <a:lnSpc>
                <a:spcPct val="107000"/>
              </a:lnSpc>
              <a:spcAft>
                <a:spcPts val="800"/>
              </a:spcAft>
              <a:buNone/>
            </a:pPr>
            <a:r>
              <a:rPr lang="pt-BR" sz="20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Algumas doenças relacionadas ao cromossomo X</a:t>
            </a:r>
            <a:endParaRPr lang="pt-BR" sz="2000" dirty="0">
              <a:effectLst/>
              <a:latin typeface="Calibri" panose="020F0502020204030204" pitchFamily="34" charset="0"/>
              <a:ea typeface="Calibri" panose="020F0502020204030204" pitchFamily="34" charset="0"/>
            </a:endParaRPr>
          </a:p>
          <a:p>
            <a:pPr indent="449580" algn="just">
              <a:lnSpc>
                <a:spcPct val="107000"/>
              </a:lnSpc>
              <a:spcAft>
                <a:spcPts val="800"/>
              </a:spcAft>
              <a:buNone/>
            </a:pPr>
            <a:r>
              <a:rPr lang="pt-BR" sz="20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Daltonismo ou cegueira a cores</a:t>
            </a:r>
            <a:endParaRPr lang="pt-BR" sz="2000" dirty="0">
              <a:effectLst/>
              <a:latin typeface="Calibri" panose="020F0502020204030204" pitchFamily="34" charset="0"/>
              <a:ea typeface="Calibri" panose="020F0502020204030204" pitchFamily="34" charset="0"/>
            </a:endParaRPr>
          </a:p>
          <a:p>
            <a:pPr indent="449580" algn="just">
              <a:lnSpc>
                <a:spcPct val="107000"/>
              </a:lnSpc>
              <a:spcAft>
                <a:spcPts val="800"/>
              </a:spcAft>
              <a:buNone/>
            </a:pP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 daltonismo é a incapacidade de distinguir as cores vermelha e verde. Acomete 5% a 8% dos homens e 0,04% das mulheres. A pessoa daltônica não consegue diferenciar as cores da imagem. É determinado por um gene recessivo ligado ao sexo, sendo representado pelo alelo </a:t>
            </a:r>
            <a:r>
              <a:rPr lang="pt-BR" sz="200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X</a:t>
            </a:r>
            <a:r>
              <a:rPr lang="pt-BR" sz="2000" baseline="3000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a:t>
            </a:r>
            <a:r>
              <a:rPr lang="pt-BR" sz="2000" baseline="30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O alelo dominante X</a:t>
            </a:r>
            <a:r>
              <a:rPr lang="pt-BR" sz="2000" baseline="30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a:t>
            </a: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condiciona a visão normal. Uma mulher só será daltônica se o seu pai for e se a mãe for portadora do alelo recessivo.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Os homens afetados transmitem o gene a todas as suas filhas, enquanto os filhos não são afetados.</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Existe 50% de chance de a mãe portadora passar o gene afetado a um filho ou filha.</a:t>
            </a:r>
            <a:endParaRPr lang="pt-BR" sz="20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3A781E72-36F6-7CCA-C7E8-C2C069E0B27E}"/>
              </a:ext>
            </a:extLst>
          </p:cNvPr>
          <p:cNvSpPr txBox="1"/>
          <p:nvPr/>
        </p:nvSpPr>
        <p:spPr>
          <a:xfrm>
            <a:off x="6325355" y="896293"/>
            <a:ext cx="5703682" cy="4335098"/>
          </a:xfrm>
          <a:prstGeom prst="rect">
            <a:avLst/>
          </a:prstGeom>
          <a:noFill/>
        </p:spPr>
        <p:txBody>
          <a:bodyPr wrap="square">
            <a:spAutoFit/>
          </a:bodyPr>
          <a:lstStyle/>
          <a:p>
            <a:pPr indent="449580" algn="just">
              <a:lnSpc>
                <a:spcPct val="107000"/>
              </a:lnSpc>
              <a:spcAft>
                <a:spcPts val="800"/>
              </a:spcAft>
              <a:buNone/>
            </a:pPr>
            <a:r>
              <a:rPr lang="pt-BR" sz="20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Hemofilia</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 hemofilia é uma doença hereditária em que há uma falha no sistema de coagulação do sangue. Os acometidos pela doença apresentam hemorragias abundantes, mesmo em pequenos ferimentos.</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Essa anomalia é condicionada por um gene recessivo </a:t>
            </a:r>
            <a:r>
              <a:rPr lang="pt-BR" sz="200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X</a:t>
            </a:r>
            <a:r>
              <a:rPr lang="pt-BR" sz="2000" baseline="3000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h</a:t>
            </a: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ligado ao sexo. O seu alelo dominante X</a:t>
            </a:r>
            <a:r>
              <a:rPr lang="pt-BR" sz="2000" baseline="30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H</a:t>
            </a: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condiciona a normalidade. A hemofilia é mais comum nos homens e rara entre as mulheres.</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Se um homem hemofílico tiver filhos com uma mulher sem hemofilia (X</a:t>
            </a:r>
            <a:r>
              <a:rPr lang="pt-BR" sz="2000" baseline="30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H</a:t>
            </a: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X</a:t>
            </a:r>
            <a:r>
              <a:rPr lang="pt-BR" sz="2000" baseline="30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H</a:t>
            </a: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os filhos não terão hemofilia. Porém, as filhas serão portadoras do gene (X</a:t>
            </a:r>
            <a:r>
              <a:rPr lang="pt-BR" sz="2000" baseline="30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H</a:t>
            </a: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00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X</a:t>
            </a:r>
            <a:r>
              <a:rPr lang="pt-BR" sz="2000" baseline="3000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h</a:t>
            </a: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586866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387A5-5E3C-5B24-21DE-18EFC23410B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72CF9DF-B360-E8A8-B62B-D2D4BF066B9C}"/>
              </a:ext>
            </a:extLst>
          </p:cNvPr>
          <p:cNvSpPr txBox="1"/>
          <p:nvPr/>
        </p:nvSpPr>
        <p:spPr>
          <a:xfrm>
            <a:off x="259532" y="769546"/>
            <a:ext cx="5570901" cy="4406463"/>
          </a:xfrm>
          <a:prstGeom prst="rect">
            <a:avLst/>
          </a:prstGeom>
          <a:noFill/>
        </p:spPr>
        <p:txBody>
          <a:bodyPr wrap="square">
            <a:spAutoFit/>
          </a:bodyPr>
          <a:lstStyle/>
          <a:p>
            <a:pPr algn="just">
              <a:lnSpc>
                <a:spcPct val="107000"/>
              </a:lnSpc>
              <a:spcAft>
                <a:spcPts val="800"/>
              </a:spcAft>
              <a:buNone/>
            </a:pPr>
            <a:r>
              <a:rPr lang="pt-BR" sz="20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2.Herança restrita ao sexo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Esse tipo de herança corresponde aos poucos genes localizados no cromossomo Y, denominados de </a:t>
            </a:r>
            <a:r>
              <a:rPr lang="pt-BR" sz="20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genes holândricos</a:t>
            </a: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Esses genes são herdados de pai para filho.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Um exemplo de gene holândrico é o SRY, responsável pela diferenciação dos testículos nos embriões de mamíferos.</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Um exemplo de herança restrita ao sexo é a </a:t>
            </a:r>
            <a:r>
              <a:rPr lang="pt-BR" sz="20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hipertricose</a:t>
            </a:r>
            <a:r>
              <a:rPr lang="pt-BR" sz="20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que se caracteriza pela presença de pelos grossos e longos nas orelhas masculinas.</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1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dirty="0"/>
          </a:p>
        </p:txBody>
      </p:sp>
      <p:sp>
        <p:nvSpPr>
          <p:cNvPr id="5" name="CaixaDeTexto 4">
            <a:extLst>
              <a:ext uri="{FF2B5EF4-FFF2-40B4-BE49-F238E27FC236}">
                <a16:creationId xmlns:a16="http://schemas.microsoft.com/office/drawing/2014/main" id="{72DF15A0-7C3A-570D-883C-F5E4132845B5}"/>
              </a:ext>
            </a:extLst>
          </p:cNvPr>
          <p:cNvSpPr txBox="1"/>
          <p:nvPr/>
        </p:nvSpPr>
        <p:spPr>
          <a:xfrm>
            <a:off x="6210678" y="769546"/>
            <a:ext cx="5721790" cy="4577663"/>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pt-BR" sz="2000" b="1" i="0" u="none" strike="noStrike" kern="1200" cap="none" spc="0"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Arial" panose="020B0604020202020204" pitchFamily="34" charset="0"/>
              </a:rPr>
              <a:t>3.Herança influenciada pelo sexo</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pt-BR" sz="2000" b="0" i="0" u="none" strike="noStrike" kern="1200" cap="none" spc="0"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Arial" panose="020B0604020202020204" pitchFamily="34" charset="0"/>
              </a:rPr>
              <a:t>        Esse tipo de herança ocorre quando alguns genes se expressam em ambos os sexos, mas comportam-se de modo diferente em homens e mulheres.</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pt-BR" sz="2000" b="0" i="0" u="none" strike="noStrike" kern="1200" cap="none" spc="0"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Arial" panose="020B0604020202020204" pitchFamily="34" charset="0"/>
              </a:rPr>
              <a:t>        Um exemplo dessa herança é a </a:t>
            </a:r>
            <a:r>
              <a:rPr kumimoji="0" lang="pt-BR" sz="2000" b="1" i="0" u="none" strike="noStrike" kern="1200" cap="none" spc="0"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Arial" panose="020B0604020202020204" pitchFamily="34" charset="0"/>
              </a:rPr>
              <a:t>calvície</a:t>
            </a:r>
            <a:r>
              <a:rPr kumimoji="0" lang="pt-BR" sz="2000" b="0" i="0" u="none" strike="noStrike" kern="1200" cap="none" spc="0"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Arial" panose="020B0604020202020204" pitchFamily="34" charset="0"/>
              </a:rPr>
              <a:t>. O gene que condiciona essa característica encontra-se em um alelo autossômico e comporta-se como dominante no homem e recessivo nas mulheres.</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pt-BR" sz="2000" b="0" i="0" u="none" strike="noStrike" kern="1200" cap="none" spc="0"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Arial" panose="020B0604020202020204" pitchFamily="34" charset="0"/>
              </a:rPr>
              <a:t>Para a mulher ser calva é necessário que seja homozigota recessiva. Enquanto, o homem precisa de apenas um alelo dominante. Essa diferença de comportamento é devido ao ambiente hormonal de cada indivíduo.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800" b="0" i="0" u="none" strike="noStrike" kern="1200" cap="none" spc="0"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Arial" panose="020B0604020202020204" pitchFamily="34" charset="0"/>
              </a:rPr>
              <a:t>Disponível em: </a:t>
            </a:r>
            <a:r>
              <a:rPr kumimoji="0" lang="pt-BR" sz="800" b="0" i="0" u="sng" strike="noStrike" kern="1200" cap="none" spc="0" normalizeH="0" baseline="0" noProof="0" dirty="0">
                <a:ln>
                  <a:noFill/>
                </a:ln>
                <a:effectLst/>
                <a:uLnTx/>
                <a:uFillTx/>
                <a:latin typeface="Arial Narrow" panose="020B0606020202030204" pitchFamily="34" charset="0"/>
                <a:ea typeface="Times New Roman" panose="02020603050405020304" pitchFamily="18" charset="0"/>
                <a:cs typeface="Arial" panose="020B0604020202020204" pitchFamily="34" charset="0"/>
              </a:rPr>
              <a:t>https://www.todamateria.com.br/heranca-ligada-ao-sexo/</a:t>
            </a:r>
            <a:r>
              <a:rPr kumimoji="0" lang="pt-BR" sz="800" b="0" i="0" u="none" strike="noStrike" kern="1200" cap="none" spc="0" normalizeH="0" baseline="0" noProof="0" dirty="0">
                <a:ln>
                  <a:noFill/>
                </a:ln>
                <a:effectLst/>
                <a:uLnTx/>
                <a:uFillTx/>
                <a:latin typeface="Arial Narrow" panose="020B0606020202030204" pitchFamily="34" charset="0"/>
                <a:ea typeface="Times New Roman" panose="02020603050405020304" pitchFamily="18" charset="0"/>
                <a:cs typeface="Arial" panose="020B0604020202020204" pitchFamily="34" charset="0"/>
              </a:rPr>
              <a:t>.  Acesso </a:t>
            </a:r>
            <a:r>
              <a:rPr kumimoji="0" lang="pt-BR" sz="800" b="0" i="0" u="none" strike="noStrike" kern="1200" cap="none" spc="0" normalizeH="0" baseline="0" noProof="0" dirty="0">
                <a:ln>
                  <a:noFill/>
                </a:ln>
                <a:solidFill>
                  <a:srgbClr val="000000"/>
                </a:solidFill>
                <a:effectLst/>
                <a:uLnTx/>
                <a:uFillTx/>
                <a:latin typeface="Arial Narrow" panose="020B0606020202030204" pitchFamily="34" charset="0"/>
                <a:ea typeface="Times New Roman" panose="02020603050405020304" pitchFamily="18" charset="0"/>
                <a:cs typeface="Arial" panose="020B0604020202020204" pitchFamily="34" charset="0"/>
              </a:rPr>
              <a:t>em 20 maio. 2026</a:t>
            </a:r>
            <a:endParaRPr kumimoji="0" lang="pt-BR"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104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33602-3A6C-70E3-1C3B-D0DF98C858FD}"/>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BB58D36-310F-EC0C-4476-820BFB89CA0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2562" y="823865"/>
            <a:ext cx="3954145" cy="407406"/>
          </a:xfrm>
          <a:prstGeom prst="rect">
            <a:avLst/>
          </a:prstGeom>
          <a:noFill/>
          <a:ln>
            <a:noFill/>
          </a:ln>
        </p:spPr>
      </p:pic>
      <p:sp>
        <p:nvSpPr>
          <p:cNvPr id="4" name="CaixaDeTexto 3">
            <a:extLst>
              <a:ext uri="{FF2B5EF4-FFF2-40B4-BE49-F238E27FC236}">
                <a16:creationId xmlns:a16="http://schemas.microsoft.com/office/drawing/2014/main" id="{731F8D45-42D2-3A45-74E0-FEEECD9FF00D}"/>
              </a:ext>
            </a:extLst>
          </p:cNvPr>
          <p:cNvSpPr txBox="1"/>
          <p:nvPr/>
        </p:nvSpPr>
        <p:spPr>
          <a:xfrm>
            <a:off x="325925" y="1376127"/>
            <a:ext cx="5513560" cy="5570884"/>
          </a:xfrm>
          <a:prstGeom prst="rect">
            <a:avLst/>
          </a:prstGeom>
          <a:noFill/>
        </p:spPr>
        <p:txBody>
          <a:bodyPr wrap="square">
            <a:spAutoFit/>
          </a:bodyPr>
          <a:lstStyle/>
          <a:p>
            <a:pPr algn="just">
              <a:lnSpc>
                <a:spcPct val="107000"/>
              </a:lnSpc>
              <a:spcAft>
                <a:spcPts val="800"/>
              </a:spcAft>
              <a:buNone/>
            </a:pPr>
            <a:r>
              <a:rPr lang="pt-BR" sz="2000" b="1" dirty="0">
                <a:latin typeface="Arial Narrow" panose="020B0606020202030204" pitchFamily="34" charset="0"/>
              </a:rPr>
              <a:t>12</a:t>
            </a:r>
            <a:r>
              <a:rPr lang="pt-BR" sz="2000" dirty="0">
                <a:latin typeface="Arial Narrow" panose="020B0606020202030204" pitchFamily="34" charset="0"/>
              </a:rPr>
              <a:t>. Quais são os tipos de herança genética ligada ao </a:t>
            </a:r>
            <a:r>
              <a:rPr lang="pt-BR" sz="2000" kern="100" dirty="0">
                <a:effectLst/>
                <a:latin typeface="Arial Narrow" panose="020B0606020202030204" pitchFamily="34" charset="0"/>
                <a:ea typeface="Calibri" panose="020F0502020204030204" pitchFamily="34" charset="0"/>
              </a:rPr>
              <a:t>sexo?</a:t>
            </a:r>
            <a:endParaRPr lang="pt-BR" sz="2000" dirty="0">
              <a:solidFill>
                <a:srgbClr val="FF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rPr>
              <a:t>13</a:t>
            </a:r>
            <a:r>
              <a:rPr lang="pt-BR" sz="2000" kern="100" dirty="0">
                <a:effectLst/>
                <a:latin typeface="Arial Narrow" panose="020B0606020202030204" pitchFamily="34" charset="0"/>
                <a:ea typeface="Calibri" panose="020F0502020204030204" pitchFamily="34" charset="0"/>
              </a:rPr>
              <a:t>. Por que podemos concluir que o Daltonismo e a Hemofilia são mais frequentes em homens? </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rPr>
              <a:t>14</a:t>
            </a:r>
            <a:r>
              <a:rPr lang="pt-BR" sz="2000" kern="100" dirty="0">
                <a:effectLst/>
                <a:latin typeface="Arial Narrow" panose="020B0606020202030204" pitchFamily="34" charset="0"/>
                <a:ea typeface="Calibri" panose="020F0502020204030204" pitchFamily="34" charset="0"/>
              </a:rPr>
              <a:t>. Cite um exemplo de herança genética restrita ao sexo descrita no texto</a:t>
            </a:r>
            <a:r>
              <a:rPr lang="pt-BR" sz="2000" b="1" kern="100" dirty="0">
                <a:effectLst/>
                <a:latin typeface="Arial Narrow" panose="020B0606020202030204" pitchFamily="34" charset="0"/>
                <a:ea typeface="Calibri" panose="020F0502020204030204" pitchFamily="34" charset="0"/>
              </a:rPr>
              <a:t>.</a:t>
            </a:r>
          </a:p>
          <a:p>
            <a:pPr algn="just">
              <a:lnSpc>
                <a:spcPct val="107000"/>
              </a:lnSpc>
              <a:spcAft>
                <a:spcPts val="800"/>
              </a:spcAft>
            </a:pPr>
            <a:r>
              <a:rPr lang="pt-BR" sz="1800" b="1" kern="100" dirty="0">
                <a:solidFill>
                  <a:srgbClr val="000000"/>
                </a:solidFill>
                <a:effectLst/>
                <a:latin typeface="Arial Narrow" panose="020B0606020202030204" pitchFamily="34" charset="0"/>
                <a:ea typeface="Calibri" panose="020F0502020204030204" pitchFamily="34" charset="0"/>
              </a:rPr>
              <a:t>15</a:t>
            </a:r>
            <a:r>
              <a:rPr lang="pt-BR" sz="1800" kern="100" dirty="0">
                <a:solidFill>
                  <a:srgbClr val="000000"/>
                </a:solidFill>
                <a:effectLst/>
                <a:latin typeface="Arial Narrow" panose="020B0606020202030204" pitchFamily="34" charset="0"/>
                <a:ea typeface="Calibri" panose="020F0502020204030204" pitchFamily="34" charset="0"/>
              </a:rPr>
              <a:t>.</a:t>
            </a:r>
            <a:r>
              <a:rPr lang="pt-BR" sz="1800" dirty="0">
                <a:solidFill>
                  <a:srgbClr val="000000"/>
                </a:solidFill>
                <a:effectLst/>
                <a:latin typeface="Arial Narrow" panose="020B0606020202030204" pitchFamily="34" charset="0"/>
                <a:ea typeface="Calibri" panose="020F0502020204030204" pitchFamily="34" charset="0"/>
              </a:rPr>
              <a:t> A hemofilia é uma condição de herança recessiva ligada ao cromossomo X. Considerando o mecanismo de transmissão dos cromossomos sexuais, quais devem ser as constituições alélicas dos genitores para que a prole feminina apresente o fenótipo da doença?</a:t>
            </a:r>
            <a:endParaRPr lang="pt-BR" sz="1800" dirty="0">
              <a:effectLst/>
              <a:latin typeface="Arial Narrow" panose="020B0606020202030204" pitchFamily="34" charset="0"/>
              <a:ea typeface="Calibri" panose="020F0502020204030204" pitchFamily="34" charset="0"/>
            </a:endParaRPr>
          </a:p>
          <a:p>
            <a:pPr algn="just">
              <a:lnSpc>
                <a:spcPct val="107000"/>
              </a:lnSpc>
              <a:spcAft>
                <a:spcPts val="800"/>
              </a:spcAft>
              <a:buNone/>
            </a:pPr>
            <a:endParaRPr lang="pt-BR" sz="2000" b="1" kern="100" dirty="0">
              <a:latin typeface="Arial Narrow" panose="020B0606020202030204" pitchFamily="34" charset="0"/>
              <a:ea typeface="Calibri" panose="020F0502020204030204" pitchFamily="34" charset="0"/>
            </a:endParaRPr>
          </a:p>
          <a:p>
            <a:pPr algn="just">
              <a:lnSpc>
                <a:spcPct val="107000"/>
              </a:lnSpc>
              <a:spcAft>
                <a:spcPts val="800"/>
              </a:spcAft>
              <a:buNone/>
            </a:pPr>
            <a:endParaRPr lang="pt-BR" sz="2000" b="1" kern="100" dirty="0">
              <a:effectLst/>
              <a:latin typeface="Arial Narrow" panose="020B0606020202030204" pitchFamily="34" charset="0"/>
              <a:ea typeface="Calibri" panose="020F0502020204030204" pitchFamily="34" charset="0"/>
            </a:endParaRPr>
          </a:p>
          <a:p>
            <a:pPr algn="just">
              <a:lnSpc>
                <a:spcPct val="107000"/>
              </a:lnSpc>
              <a:spcAft>
                <a:spcPts val="800"/>
              </a:spcAft>
              <a:buNone/>
            </a:pPr>
            <a:endParaRPr lang="pt-BR" sz="2000" b="1" kern="100" dirty="0">
              <a:latin typeface="Arial Narrow" panose="020B0606020202030204" pitchFamily="34" charset="0"/>
              <a:ea typeface="Calibri" panose="020F0502020204030204" pitchFamily="34" charset="0"/>
            </a:endParaRPr>
          </a:p>
          <a:p>
            <a:pPr algn="just">
              <a:lnSpc>
                <a:spcPct val="107000"/>
              </a:lnSpc>
              <a:spcAft>
                <a:spcPts val="800"/>
              </a:spcAft>
              <a:buNone/>
            </a:pPr>
            <a:endParaRPr lang="pt-BR" sz="20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A8F4A339-F264-53F2-098B-93D78639F0CD}"/>
              </a:ext>
            </a:extLst>
          </p:cNvPr>
          <p:cNvSpPr txBox="1"/>
          <p:nvPr/>
        </p:nvSpPr>
        <p:spPr>
          <a:xfrm>
            <a:off x="6271403" y="823865"/>
            <a:ext cx="5594672" cy="4841838"/>
          </a:xfrm>
          <a:prstGeom prst="rect">
            <a:avLst/>
          </a:prstGeom>
          <a:noFill/>
        </p:spPr>
        <p:txBody>
          <a:bodyPr wrap="square">
            <a:spAutoFit/>
          </a:bodyPr>
          <a:lstStyle/>
          <a:p>
            <a:pPr>
              <a:lnSpc>
                <a:spcPct val="107000"/>
              </a:lnSpc>
              <a:spcAft>
                <a:spcPts val="800"/>
              </a:spcAft>
            </a:pPr>
            <a:endParaRPr lang="pt-BR" sz="1800" b="1" dirty="0">
              <a:effectLst/>
              <a:latin typeface="Arial Narrow" panose="020B0606020202030204" pitchFamily="34" charset="0"/>
              <a:ea typeface="Times New Roman" panose="02020603050405020304" pitchFamily="18" charset="0"/>
            </a:endParaRPr>
          </a:p>
          <a:p>
            <a:pPr>
              <a:lnSpc>
                <a:spcPct val="107000"/>
              </a:lnSpc>
              <a:spcAft>
                <a:spcPts val="800"/>
              </a:spcAft>
            </a:pPr>
            <a:r>
              <a:rPr lang="pt-BR" sz="1800" b="1" dirty="0">
                <a:effectLst/>
                <a:latin typeface="Arial Narrow" panose="020B0606020202030204" pitchFamily="34" charset="0"/>
                <a:ea typeface="Times New Roman" panose="02020603050405020304" pitchFamily="18" charset="0"/>
              </a:rPr>
              <a:t>16</a:t>
            </a:r>
            <a:r>
              <a:rPr lang="pt-BR" sz="1800" dirty="0">
                <a:effectLst/>
                <a:latin typeface="Arial Narrow" panose="020B0606020202030204" pitchFamily="34" charset="0"/>
                <a:ea typeface="Times New Roman" panose="02020603050405020304" pitchFamily="18" charset="0"/>
              </a:rPr>
              <a:t>. O daltonismo é uma característica recessiva ligada ao cromossomo X. Sabendo que os homens são </a:t>
            </a:r>
            <a:r>
              <a:rPr lang="pt-BR" sz="1800" b="1" dirty="0">
                <a:effectLst/>
                <a:latin typeface="Arial Narrow" panose="020B0606020202030204" pitchFamily="34" charset="0"/>
                <a:ea typeface="Times New Roman" panose="02020603050405020304" pitchFamily="18" charset="0"/>
              </a:rPr>
              <a:t>XY</a:t>
            </a:r>
            <a:r>
              <a:rPr lang="pt-BR" sz="1800" dirty="0">
                <a:effectLst/>
                <a:latin typeface="Arial Narrow" panose="020B0606020202030204" pitchFamily="34" charset="0"/>
                <a:ea typeface="Times New Roman" panose="02020603050405020304" pitchFamily="18" charset="0"/>
              </a:rPr>
              <a:t> e as mulheres são XX, </a:t>
            </a:r>
            <a:r>
              <a:rPr lang="pt-BR" sz="1800" b="1" dirty="0">
                <a:effectLst/>
                <a:latin typeface="Arial Narrow" panose="020B0606020202030204" pitchFamily="34" charset="0"/>
                <a:ea typeface="Times New Roman" panose="02020603050405020304" pitchFamily="18" charset="0"/>
              </a:rPr>
              <a:t>assinale a alternativa correta sobre como essa condição é transmitida:</a:t>
            </a:r>
            <a:endParaRPr lang="pt-BR" sz="1800" dirty="0">
              <a:effectLst/>
              <a:latin typeface="Times New Roman" panose="02020603050405020304" pitchFamily="18" charset="0"/>
              <a:ea typeface="Calibri" panose="020F0502020204030204" pitchFamily="34" charset="0"/>
            </a:endParaRPr>
          </a:p>
          <a:p>
            <a:pPr>
              <a:lnSpc>
                <a:spcPct val="107000"/>
              </a:lnSpc>
              <a:spcAft>
                <a:spcPts val="800"/>
              </a:spcAft>
            </a:pP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(A) Homens têm menos chance de serem daltônicos que as mulheres.</a:t>
            </a:r>
            <a:endParaRPr lang="pt-BR" sz="1600" dirty="0">
              <a:effectLst/>
              <a:latin typeface="Calibri" panose="020F0502020204030204" pitchFamily="34" charset="0"/>
              <a:ea typeface="Calibri" panose="020F0502020204030204" pitchFamily="34" charset="0"/>
            </a:endParaRPr>
          </a:p>
          <a:p>
            <a:pPr>
              <a:lnSpc>
                <a:spcPct val="107000"/>
              </a:lnSpc>
              <a:spcAft>
                <a:spcPts val="800"/>
              </a:spcAft>
            </a:pP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(B) Uma filha só será daltônica se a sua mãe tiver visão normal.</a:t>
            </a:r>
            <a:endParaRPr lang="pt-BR" sz="1600" dirty="0">
              <a:effectLst/>
              <a:latin typeface="Calibri" panose="020F0502020204030204" pitchFamily="34" charset="0"/>
              <a:ea typeface="Calibri" panose="020F0502020204030204" pitchFamily="34" charset="0"/>
            </a:endParaRPr>
          </a:p>
          <a:p>
            <a:pPr>
              <a:lnSpc>
                <a:spcPct val="107000"/>
              </a:lnSpc>
              <a:spcAft>
                <a:spcPts val="800"/>
              </a:spcAft>
            </a:pP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(C) Filhas de pais daltônicos serão sempre daltônicas, independentemente da mãe.</a:t>
            </a:r>
            <a:endParaRPr lang="pt-BR" sz="1600" dirty="0">
              <a:effectLst/>
              <a:latin typeface="Calibri" panose="020F0502020204030204" pitchFamily="34" charset="0"/>
              <a:ea typeface="Calibri" panose="020F0502020204030204" pitchFamily="34" charset="0"/>
            </a:endParaRPr>
          </a:p>
          <a:p>
            <a:pPr>
              <a:lnSpc>
                <a:spcPct val="107000"/>
              </a:lnSpc>
              <a:spcAft>
                <a:spcPts val="800"/>
              </a:spcAft>
            </a:pP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(D) Um pai daltônico sempre passa o gene do daltonismo para seus filhos homens.</a:t>
            </a:r>
            <a:endParaRPr lang="pt-BR" sz="1600" dirty="0">
              <a:effectLst/>
              <a:latin typeface="Calibri" panose="020F0502020204030204" pitchFamily="34" charset="0"/>
              <a:ea typeface="Calibri" panose="020F0502020204030204" pitchFamily="34" charset="0"/>
            </a:endParaRPr>
          </a:p>
          <a:p>
            <a:pPr>
              <a:lnSpc>
                <a:spcPct val="107000"/>
              </a:lnSpc>
              <a:spcAft>
                <a:spcPts val="800"/>
              </a:spcAft>
            </a:pP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(E) Para um menino ser daltônico, ele precisa ter recebido o gene obrigatoriamente da mãe.</a:t>
            </a:r>
            <a:endParaRPr lang="pt-BR"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719715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DDF27-F93C-F549-5661-0CA1E2ECF2C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50ACD07-F29A-A902-2D28-50F48A270D69}"/>
              </a:ext>
            </a:extLst>
          </p:cNvPr>
          <p:cNvSpPr txBox="1"/>
          <p:nvPr/>
        </p:nvSpPr>
        <p:spPr>
          <a:xfrm>
            <a:off x="191937" y="660025"/>
            <a:ext cx="5786169" cy="6001643"/>
          </a:xfrm>
          <a:prstGeom prst="rect">
            <a:avLst/>
          </a:prstGeom>
          <a:noFill/>
        </p:spPr>
        <p:txBody>
          <a:bodyPr wrap="square">
            <a:spAutoFit/>
          </a:bodyPr>
          <a:lstStyle/>
          <a:p>
            <a:pPr algn="just">
              <a:spcAft>
                <a:spcPts val="800"/>
              </a:spcAft>
            </a:pPr>
            <a:r>
              <a:rPr lang="pt-BR" sz="1800" b="1" dirty="0">
                <a:solidFill>
                  <a:srgbClr val="000000"/>
                </a:solidFill>
                <a:effectLst/>
                <a:latin typeface="Arial Narrow" panose="020B0606020202030204" pitchFamily="34" charset="0"/>
                <a:ea typeface="Calibri" panose="020F0502020204030204" pitchFamily="34" charset="0"/>
              </a:rPr>
              <a:t>17</a:t>
            </a:r>
            <a:r>
              <a:rPr lang="pt-BR" sz="1800" dirty="0">
                <a:solidFill>
                  <a:srgbClr val="000000"/>
                </a:solidFill>
                <a:effectLst/>
                <a:latin typeface="Arial Narrow" panose="020B0606020202030204" pitchFamily="34" charset="0"/>
                <a:ea typeface="Calibri" panose="020F0502020204030204" pitchFamily="34" charset="0"/>
              </a:rPr>
              <a:t>.  </a:t>
            </a: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A hemofilia é uma desordem genética de caráter recessivo localizada no cromossomo X. Um homem que não possui a doença (</a:t>
            </a:r>
            <a:r>
              <a:rPr lang="pt-BR" sz="1800" dirty="0">
                <a:effectLst/>
                <a:latin typeface="Arial Narrow" panose="020B0606020202030204" pitchFamily="34" charset="0"/>
                <a:ea typeface="Times New Roman" panose="02020603050405020304" pitchFamily="18" charset="0"/>
                <a:cs typeface="Arial" panose="020B0604020202020204" pitchFamily="34" charset="0"/>
              </a:rPr>
              <a:t>X</a:t>
            </a:r>
            <a:r>
              <a:rPr lang="pt-BR" sz="1800" baseline="30000" dirty="0">
                <a:effectLst/>
                <a:latin typeface="Arial Narrow" panose="020B0606020202030204" pitchFamily="34" charset="0"/>
                <a:ea typeface="Times New Roman" panose="02020603050405020304" pitchFamily="18" charset="0"/>
                <a:cs typeface="Arial" panose="020B0604020202020204" pitchFamily="34" charset="0"/>
              </a:rPr>
              <a:t>H</a:t>
            </a:r>
            <a:r>
              <a:rPr lang="pt-BR" sz="1800" dirty="0">
                <a:effectLst/>
                <a:latin typeface="Arial Narrow" panose="020B0606020202030204" pitchFamily="34" charset="0"/>
                <a:ea typeface="Times New Roman" panose="02020603050405020304" pitchFamily="18" charset="0"/>
                <a:cs typeface="Arial" panose="020B0604020202020204" pitchFamily="34" charset="0"/>
              </a:rPr>
              <a:t>Y)</a:t>
            </a: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 decide ter filhos com uma mulher que apresenta o fenótipo hemofílico (</a:t>
            </a:r>
            <a:r>
              <a:rPr lang="pt-BR" sz="1800" dirty="0" err="1">
                <a:effectLst/>
                <a:latin typeface="Arial Narrow" panose="020B0606020202030204" pitchFamily="34" charset="0"/>
                <a:ea typeface="Times New Roman" panose="02020603050405020304" pitchFamily="18" charset="0"/>
                <a:cs typeface="Times New Roman" panose="02020603050405020304" pitchFamily="18" charset="0"/>
              </a:rPr>
              <a:t>X</a:t>
            </a:r>
            <a:r>
              <a:rPr lang="pt-BR" sz="1800" baseline="30000" dirty="0" err="1">
                <a:effectLst/>
                <a:latin typeface="Arial Narrow" panose="020B0606020202030204" pitchFamily="34" charset="0"/>
                <a:ea typeface="Times New Roman" panose="02020603050405020304" pitchFamily="18" charset="0"/>
                <a:cs typeface="Times New Roman" panose="02020603050405020304" pitchFamily="18" charset="0"/>
              </a:rPr>
              <a:t>h</a:t>
            </a:r>
            <a:r>
              <a:rPr lang="pt-BR" sz="1800" baseline="300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1800" dirty="0" err="1">
                <a:effectLst/>
                <a:latin typeface="Arial Narrow" panose="020B0606020202030204" pitchFamily="34" charset="0"/>
                <a:ea typeface="Times New Roman" panose="02020603050405020304" pitchFamily="18" charset="0"/>
                <a:cs typeface="Times New Roman" panose="02020603050405020304" pitchFamily="18" charset="0"/>
              </a:rPr>
              <a:t>X</a:t>
            </a:r>
            <a:r>
              <a:rPr lang="pt-BR" sz="1800" baseline="30000" dirty="0" err="1">
                <a:effectLst/>
                <a:latin typeface="Arial Narrow" panose="020B0606020202030204" pitchFamily="34" charset="0"/>
                <a:ea typeface="Times New Roman" panose="02020603050405020304" pitchFamily="18" charset="0"/>
                <a:cs typeface="Times New Roman" panose="02020603050405020304" pitchFamily="18" charset="0"/>
              </a:rPr>
              <a:t>h</a:t>
            </a: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 Diante desse cruzamento, qual é a chance de o casal gerar uma </a:t>
            </a:r>
            <a:r>
              <a:rPr lang="pt-BR" sz="1800" b="1" dirty="0">
                <a:effectLst/>
                <a:latin typeface="Arial Narrow" panose="020B0606020202030204" pitchFamily="34" charset="0"/>
                <a:ea typeface="Times New Roman" panose="02020603050405020304" pitchFamily="18" charset="0"/>
                <a:cs typeface="Arial" panose="020B0604020202020204" pitchFamily="34" charset="0"/>
              </a:rPr>
              <a:t>filha</a:t>
            </a: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 que manifeste a hemofilia?"</a:t>
            </a:r>
            <a:endParaRPr lang="pt-BR" sz="1600" dirty="0">
              <a:effectLst/>
              <a:latin typeface="Calibri" panose="020F0502020204030204" pitchFamily="34" charset="0"/>
              <a:ea typeface="Calibri" panose="020F0502020204030204" pitchFamily="34" charset="0"/>
            </a:endParaRPr>
          </a:p>
          <a:p>
            <a:pPr algn="just" fontAlgn="base">
              <a:spcAft>
                <a:spcPts val="800"/>
              </a:spcAft>
            </a:pPr>
            <a:r>
              <a:rPr lang="pt-BR" sz="1800" dirty="0">
                <a:solidFill>
                  <a:srgbClr val="000000"/>
                </a:solidFill>
                <a:effectLst/>
                <a:latin typeface="Arial Narrow" panose="020B0606020202030204" pitchFamily="34" charset="0"/>
                <a:ea typeface="Calibri" panose="020F0502020204030204" pitchFamily="34" charset="0"/>
              </a:rPr>
              <a:t>(A) 0% </a:t>
            </a:r>
            <a:endParaRPr lang="pt-BR" sz="1600" dirty="0">
              <a:effectLst/>
              <a:latin typeface="Calibri" panose="020F0502020204030204" pitchFamily="34" charset="0"/>
              <a:ea typeface="Calibri" panose="020F0502020204030204" pitchFamily="34" charset="0"/>
            </a:endParaRPr>
          </a:p>
          <a:p>
            <a:pPr algn="just" fontAlgn="base">
              <a:spcAft>
                <a:spcPts val="800"/>
              </a:spcAft>
            </a:pPr>
            <a:r>
              <a:rPr lang="pt-BR" sz="1800" dirty="0">
                <a:solidFill>
                  <a:srgbClr val="000000"/>
                </a:solidFill>
                <a:effectLst/>
                <a:latin typeface="Arial Narrow" panose="020B0606020202030204" pitchFamily="34" charset="0"/>
                <a:ea typeface="Calibri" panose="020F0502020204030204" pitchFamily="34" charset="0"/>
              </a:rPr>
              <a:t>(B) 25% </a:t>
            </a:r>
            <a:endParaRPr lang="pt-BR" sz="1600" dirty="0">
              <a:effectLst/>
              <a:latin typeface="Calibri" panose="020F0502020204030204" pitchFamily="34" charset="0"/>
              <a:ea typeface="Calibri" panose="020F0502020204030204" pitchFamily="34" charset="0"/>
            </a:endParaRPr>
          </a:p>
          <a:p>
            <a:pPr algn="just" fontAlgn="base">
              <a:spcAft>
                <a:spcPts val="800"/>
              </a:spcAft>
            </a:pPr>
            <a:r>
              <a:rPr lang="pt-BR" sz="1800" dirty="0">
                <a:solidFill>
                  <a:srgbClr val="000000"/>
                </a:solidFill>
                <a:effectLst/>
                <a:latin typeface="Arial Narrow" panose="020B0606020202030204" pitchFamily="34" charset="0"/>
                <a:ea typeface="Calibri" panose="020F0502020204030204" pitchFamily="34" charset="0"/>
              </a:rPr>
              <a:t>(C) 30% </a:t>
            </a:r>
            <a:endParaRPr lang="pt-BR" sz="1600" dirty="0">
              <a:effectLst/>
              <a:latin typeface="Calibri" panose="020F0502020204030204" pitchFamily="34" charset="0"/>
              <a:ea typeface="Calibri" panose="020F0502020204030204" pitchFamily="34" charset="0"/>
            </a:endParaRPr>
          </a:p>
          <a:p>
            <a:pPr algn="just" fontAlgn="base">
              <a:spcAft>
                <a:spcPts val="800"/>
              </a:spcAft>
            </a:pPr>
            <a:r>
              <a:rPr lang="pt-BR" sz="1800" dirty="0">
                <a:solidFill>
                  <a:srgbClr val="000000"/>
                </a:solidFill>
                <a:effectLst/>
                <a:latin typeface="Arial Narrow" panose="020B0606020202030204" pitchFamily="34" charset="0"/>
                <a:ea typeface="Calibri" panose="020F0502020204030204" pitchFamily="34" charset="0"/>
              </a:rPr>
              <a:t>(D) 75% </a:t>
            </a:r>
            <a:endParaRPr lang="pt-BR" sz="1600" dirty="0">
              <a:effectLst/>
              <a:latin typeface="Calibri" panose="020F0502020204030204" pitchFamily="34" charset="0"/>
              <a:ea typeface="Calibri" panose="020F0502020204030204" pitchFamily="34" charset="0"/>
            </a:endParaRPr>
          </a:p>
          <a:p>
            <a:pPr algn="just" fontAlgn="base">
              <a:spcAft>
                <a:spcPts val="800"/>
              </a:spcAft>
            </a:pPr>
            <a:r>
              <a:rPr lang="pt-BR" sz="1800" dirty="0">
                <a:solidFill>
                  <a:srgbClr val="000000"/>
                </a:solidFill>
                <a:effectLst/>
                <a:latin typeface="Arial Narrow" panose="020B0606020202030204" pitchFamily="34" charset="0"/>
                <a:ea typeface="Calibri" panose="020F0502020204030204" pitchFamily="34" charset="0"/>
              </a:rPr>
              <a:t>(E) 100%</a:t>
            </a:r>
            <a:endParaRPr lang="pt-BR" sz="1600" dirty="0">
              <a:effectLst/>
              <a:latin typeface="Calibri" panose="020F0502020204030204" pitchFamily="34" charset="0"/>
              <a:ea typeface="Calibri" panose="020F0502020204030204" pitchFamily="34" charset="0"/>
            </a:endParaRPr>
          </a:p>
          <a:p>
            <a:pPr algn="just" fontAlgn="base">
              <a:spcAft>
                <a:spcPts val="800"/>
              </a:spcAft>
            </a:pPr>
            <a:r>
              <a:rPr lang="pt-BR" sz="1800" b="1" kern="100" dirty="0">
                <a:solidFill>
                  <a:srgbClr val="000000"/>
                </a:solidFill>
                <a:effectLst/>
                <a:latin typeface="Arial Narrow" panose="020B0606020202030204" pitchFamily="34" charset="0"/>
                <a:ea typeface="Calibri" panose="020F0502020204030204" pitchFamily="34" charset="0"/>
              </a:rPr>
              <a:t>18</a:t>
            </a:r>
            <a:r>
              <a:rPr lang="pt-BR" sz="1800" kern="100" dirty="0">
                <a:solidFill>
                  <a:srgbClr val="000000"/>
                </a:solidFill>
                <a:effectLst/>
                <a:latin typeface="Arial Narrow" panose="020B0606020202030204" pitchFamily="34" charset="0"/>
                <a:ea typeface="Calibri" panose="020F0502020204030204" pitchFamily="34" charset="0"/>
              </a:rPr>
              <a:t>. Daltonismo é uma doença genética que se caracteriza pela dificuldade de diferenciar algumas cores. Considerando que uma mulher portadora do alelo para o daltonismo (</a:t>
            </a:r>
            <a:r>
              <a:rPr lang="pt-BR" sz="1800" kern="100" dirty="0" err="1">
                <a:solidFill>
                  <a:srgbClr val="000000"/>
                </a:solidFill>
                <a:effectLst/>
                <a:latin typeface="Arial Narrow" panose="020B0606020202030204" pitchFamily="34" charset="0"/>
                <a:ea typeface="Calibri" panose="020F0502020204030204" pitchFamily="34" charset="0"/>
              </a:rPr>
              <a:t>X</a:t>
            </a:r>
            <a:r>
              <a:rPr lang="pt-BR" sz="1800" kern="100" baseline="30000" dirty="0" err="1">
                <a:solidFill>
                  <a:srgbClr val="000000"/>
                </a:solidFill>
                <a:effectLst/>
                <a:latin typeface="Arial Narrow" panose="020B0606020202030204" pitchFamily="34" charset="0"/>
                <a:ea typeface="Calibri" panose="020F0502020204030204" pitchFamily="34" charset="0"/>
              </a:rPr>
              <a:t>D</a:t>
            </a:r>
            <a:r>
              <a:rPr lang="pt-BR" sz="1800" kern="100" dirty="0" err="1">
                <a:solidFill>
                  <a:srgbClr val="000000"/>
                </a:solidFill>
                <a:effectLst/>
                <a:latin typeface="Arial Narrow" panose="020B0606020202030204" pitchFamily="34" charset="0"/>
                <a:ea typeface="Calibri" panose="020F0502020204030204" pitchFamily="34" charset="0"/>
              </a:rPr>
              <a:t>X</a:t>
            </a:r>
            <a:r>
              <a:rPr lang="pt-BR" sz="1800" kern="100" baseline="30000" dirty="0" err="1">
                <a:solidFill>
                  <a:srgbClr val="000000"/>
                </a:solidFill>
                <a:effectLst/>
                <a:latin typeface="Arial Narrow" panose="020B0606020202030204" pitchFamily="34" charset="0"/>
                <a:ea typeface="Calibri" panose="020F0502020204030204" pitchFamily="34" charset="0"/>
              </a:rPr>
              <a:t>d</a:t>
            </a:r>
            <a:r>
              <a:rPr lang="pt-BR" sz="1800" kern="100" dirty="0">
                <a:solidFill>
                  <a:srgbClr val="000000"/>
                </a:solidFill>
                <a:effectLst/>
                <a:latin typeface="Arial Narrow" panose="020B0606020202030204" pitchFamily="34" charset="0"/>
                <a:ea typeface="Calibri" panose="020F0502020204030204" pitchFamily="34" charset="0"/>
              </a:rPr>
              <a:t>) se case com um homem de visão normal (X</a:t>
            </a:r>
            <a:r>
              <a:rPr lang="pt-BR" sz="1800" kern="100" baseline="30000" dirty="0">
                <a:solidFill>
                  <a:srgbClr val="000000"/>
                </a:solidFill>
                <a:effectLst/>
                <a:latin typeface="Arial Narrow" panose="020B0606020202030204" pitchFamily="34" charset="0"/>
                <a:ea typeface="Calibri" panose="020F0502020204030204" pitchFamily="34" charset="0"/>
              </a:rPr>
              <a:t>D</a:t>
            </a:r>
            <a:r>
              <a:rPr lang="pt-BR" sz="1800" kern="100" dirty="0">
                <a:solidFill>
                  <a:srgbClr val="000000"/>
                </a:solidFill>
                <a:effectLst/>
                <a:latin typeface="Arial Narrow" panose="020B0606020202030204" pitchFamily="34" charset="0"/>
                <a:ea typeface="Calibri" panose="020F0502020204030204" pitchFamily="34" charset="0"/>
              </a:rPr>
              <a:t> Y), as chances de as filhas desse casal serem portadoras do alelo para o albinismo é de:</a:t>
            </a:r>
            <a:endParaRPr lang="pt-BR" sz="1600" dirty="0">
              <a:effectLst/>
              <a:latin typeface="Calibri" panose="020F0502020204030204" pitchFamily="34" charset="0"/>
              <a:ea typeface="Calibri" panose="020F0502020204030204" pitchFamily="34" charset="0"/>
            </a:endParaRPr>
          </a:p>
          <a:p>
            <a:pPr fontAlgn="base">
              <a:spcAft>
                <a:spcPts val="800"/>
              </a:spcAft>
            </a:pPr>
            <a:r>
              <a:rPr lang="pt-BR" sz="1800" kern="100" dirty="0">
                <a:solidFill>
                  <a:srgbClr val="000000"/>
                </a:solidFill>
                <a:effectLst/>
                <a:latin typeface="Arial Narrow" panose="020B0606020202030204" pitchFamily="34" charset="0"/>
                <a:ea typeface="Calibri" panose="020F0502020204030204" pitchFamily="34" charset="0"/>
              </a:rPr>
              <a:t>(A) 15%</a:t>
            </a:r>
            <a:endParaRPr lang="pt-BR" sz="1600" dirty="0">
              <a:effectLst/>
              <a:latin typeface="Calibri" panose="020F0502020204030204" pitchFamily="34" charset="0"/>
              <a:ea typeface="Calibri" panose="020F0502020204030204" pitchFamily="34" charset="0"/>
            </a:endParaRPr>
          </a:p>
          <a:p>
            <a:pPr fontAlgn="base">
              <a:spcAft>
                <a:spcPts val="800"/>
              </a:spcAft>
            </a:pPr>
            <a:r>
              <a:rPr lang="pt-BR" sz="1800" kern="100" dirty="0">
                <a:solidFill>
                  <a:srgbClr val="000000"/>
                </a:solidFill>
                <a:effectLst/>
                <a:latin typeface="Arial Narrow" panose="020B0606020202030204" pitchFamily="34" charset="0"/>
                <a:ea typeface="Calibri" panose="020F0502020204030204" pitchFamily="34" charset="0"/>
              </a:rPr>
              <a:t>(B) 35%</a:t>
            </a:r>
            <a:endParaRPr lang="pt-BR" sz="1600" dirty="0">
              <a:effectLst/>
              <a:latin typeface="Calibri" panose="020F0502020204030204" pitchFamily="34" charset="0"/>
              <a:ea typeface="Calibri" panose="020F0502020204030204" pitchFamily="34" charset="0"/>
            </a:endParaRPr>
          </a:p>
          <a:p>
            <a:pPr fontAlgn="base">
              <a:spcAft>
                <a:spcPts val="800"/>
              </a:spcAft>
            </a:pPr>
            <a:r>
              <a:rPr lang="pt-BR" sz="1800" kern="100" dirty="0">
                <a:solidFill>
                  <a:srgbClr val="000000"/>
                </a:solidFill>
                <a:effectLst/>
                <a:latin typeface="Arial Narrow" panose="020B0606020202030204" pitchFamily="34" charset="0"/>
                <a:ea typeface="Calibri" panose="020F0502020204030204" pitchFamily="34" charset="0"/>
              </a:rPr>
              <a:t>(C) 25%.</a:t>
            </a:r>
            <a:endParaRPr lang="pt-BR" sz="1600" dirty="0">
              <a:effectLst/>
              <a:latin typeface="Calibri" panose="020F0502020204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C6D93204-5EF8-CCE8-8BBC-A33246C2BAB6}"/>
              </a:ext>
            </a:extLst>
          </p:cNvPr>
          <p:cNvSpPr txBox="1"/>
          <p:nvPr/>
        </p:nvSpPr>
        <p:spPr>
          <a:xfrm>
            <a:off x="3023557" y="5594126"/>
            <a:ext cx="1703717" cy="748923"/>
          </a:xfrm>
          <a:prstGeom prst="rect">
            <a:avLst/>
          </a:prstGeom>
          <a:noFill/>
        </p:spPr>
        <p:txBody>
          <a:bodyPr wrap="square" rtlCol="0">
            <a:spAutoFit/>
          </a:bodyPr>
          <a:lstStyle/>
          <a:p>
            <a:pPr fontAlgn="base">
              <a:spcAft>
                <a:spcPts val="800"/>
              </a:spcAft>
            </a:pPr>
            <a:r>
              <a:rPr lang="pt-BR" sz="1800" kern="100">
                <a:solidFill>
                  <a:srgbClr val="000000"/>
                </a:solidFill>
                <a:effectLst/>
                <a:latin typeface="Arial Narrow" panose="020B0606020202030204" pitchFamily="34" charset="0"/>
                <a:ea typeface="Calibri" panose="020F0502020204030204" pitchFamily="34" charset="0"/>
              </a:rPr>
              <a:t>(D) 50%.</a:t>
            </a:r>
            <a:endParaRPr lang="pt-BR" sz="1600">
              <a:effectLst/>
              <a:latin typeface="Calibri" panose="020F0502020204030204" pitchFamily="34" charset="0"/>
              <a:ea typeface="Calibri" panose="020F0502020204030204" pitchFamily="34" charset="0"/>
            </a:endParaRPr>
          </a:p>
          <a:p>
            <a:pPr fontAlgn="base">
              <a:spcAft>
                <a:spcPts val="800"/>
              </a:spcAft>
            </a:pPr>
            <a:r>
              <a:rPr lang="pt-BR" sz="1800" kern="100">
                <a:solidFill>
                  <a:srgbClr val="000000"/>
                </a:solidFill>
                <a:effectLst/>
                <a:latin typeface="Arial Narrow" panose="020B0606020202030204" pitchFamily="34" charset="0"/>
                <a:ea typeface="Calibri" panose="020F0502020204030204" pitchFamily="34" charset="0"/>
              </a:rPr>
              <a:t>(E) 75%</a:t>
            </a:r>
            <a:endParaRPr lang="pt-BR" sz="1600" dirty="0">
              <a:effectLst/>
              <a:latin typeface="Calibri" panose="020F0502020204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258C0278-C49C-D523-367E-32CA05C66836}"/>
              </a:ext>
            </a:extLst>
          </p:cNvPr>
          <p:cNvSpPr txBox="1"/>
          <p:nvPr/>
        </p:nvSpPr>
        <p:spPr>
          <a:xfrm>
            <a:off x="6213896" y="983412"/>
            <a:ext cx="5673304" cy="4210961"/>
          </a:xfrm>
          <a:prstGeom prst="rect">
            <a:avLst/>
          </a:prstGeom>
          <a:noFill/>
        </p:spPr>
        <p:txBody>
          <a:bodyPr wrap="square">
            <a:spAutoFit/>
          </a:bodyPr>
          <a:lstStyle/>
          <a:p>
            <a:pPr algn="just" fontAlgn="base">
              <a:lnSpc>
                <a:spcPct val="107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rPr>
              <a:t>19</a:t>
            </a:r>
            <a:r>
              <a:rPr lang="pt-BR" sz="2000" kern="100" dirty="0">
                <a:solidFill>
                  <a:srgbClr val="000000"/>
                </a:solidFill>
                <a:effectLst/>
                <a:latin typeface="Arial Narrow" panose="020B0606020202030204" pitchFamily="34" charset="0"/>
                <a:ea typeface="Calibri" panose="020F0502020204030204" pitchFamily="34" charset="0"/>
              </a:rPr>
              <a:t>. Sabendo-se que o daltonismo é uma herança ligada ao cromossomo X e que os homens possuem apenas um desse cromossomo, imagine que uma mulher daltônica se case com um homem com visão normal e que tenham um filho do sexo masculino. </a:t>
            </a:r>
            <a:r>
              <a:rPr lang="pt-BR" sz="2000" b="1" kern="100" dirty="0">
                <a:solidFill>
                  <a:srgbClr val="000000"/>
                </a:solidFill>
                <a:effectLst/>
                <a:latin typeface="Arial Narrow" panose="020B0606020202030204" pitchFamily="34" charset="0"/>
                <a:ea typeface="Calibri" panose="020F0502020204030204" pitchFamily="34" charset="0"/>
              </a:rPr>
              <a:t>Qual será o genótipo dessa criança?</a:t>
            </a:r>
            <a:endParaRPr lang="pt-BR" sz="2000" dirty="0">
              <a:effectLst/>
              <a:latin typeface="Calibri" panose="020F0502020204030204" pitchFamily="34" charset="0"/>
              <a:ea typeface="Calibri" panose="020F0502020204030204" pitchFamily="34" charset="0"/>
            </a:endParaRPr>
          </a:p>
          <a:p>
            <a:pPr algn="just" fontAlgn="base">
              <a:lnSpc>
                <a:spcPct val="107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rPr>
              <a:t>(A) </a:t>
            </a:r>
            <a:r>
              <a:rPr lang="pt-BR" sz="2000" kern="100" dirty="0" err="1">
                <a:solidFill>
                  <a:srgbClr val="000000"/>
                </a:solidFill>
                <a:effectLst/>
                <a:latin typeface="Arial Narrow" panose="020B0606020202030204" pitchFamily="34" charset="0"/>
                <a:ea typeface="Calibri" panose="020F0502020204030204" pitchFamily="34" charset="0"/>
              </a:rPr>
              <a:t>X</a:t>
            </a:r>
            <a:r>
              <a:rPr lang="pt-BR" sz="2000" kern="100" baseline="30000" dirty="0" err="1">
                <a:solidFill>
                  <a:srgbClr val="000000"/>
                </a:solidFill>
                <a:effectLst/>
                <a:latin typeface="Arial Narrow" panose="020B0606020202030204" pitchFamily="34" charset="0"/>
                <a:ea typeface="Calibri" panose="020F0502020204030204" pitchFamily="34" charset="0"/>
              </a:rPr>
              <a:t>d</a:t>
            </a:r>
            <a:r>
              <a:rPr lang="pt-BR" sz="2000" kern="100" dirty="0" err="1">
                <a:solidFill>
                  <a:srgbClr val="000000"/>
                </a:solidFill>
                <a:effectLst/>
                <a:latin typeface="Arial Narrow" panose="020B0606020202030204" pitchFamily="34" charset="0"/>
                <a:ea typeface="Calibri" panose="020F0502020204030204" pitchFamily="34" charset="0"/>
              </a:rPr>
              <a:t>X</a:t>
            </a:r>
            <a:r>
              <a:rPr lang="pt-BR" sz="2000" kern="100" baseline="30000" dirty="0" err="1">
                <a:solidFill>
                  <a:srgbClr val="000000"/>
                </a:solidFill>
                <a:effectLst/>
                <a:latin typeface="Arial Narrow" panose="020B0606020202030204" pitchFamily="34" charset="0"/>
                <a:ea typeface="Calibri" panose="020F0502020204030204" pitchFamily="34" charset="0"/>
              </a:rPr>
              <a:t>d</a:t>
            </a:r>
            <a:endParaRPr lang="pt-BR" sz="2000" dirty="0">
              <a:effectLst/>
              <a:latin typeface="Calibri" panose="020F0502020204030204" pitchFamily="34" charset="0"/>
              <a:ea typeface="Calibri" panose="020F0502020204030204" pitchFamily="34" charset="0"/>
            </a:endParaRPr>
          </a:p>
          <a:p>
            <a:pPr algn="just" fontAlgn="base">
              <a:lnSpc>
                <a:spcPct val="107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rPr>
              <a:t>(B)</a:t>
            </a:r>
            <a:r>
              <a:rPr lang="pt-BR" sz="2000" kern="100" baseline="30000" dirty="0">
                <a:solidFill>
                  <a:srgbClr val="000000"/>
                </a:solidFill>
                <a:effectLst/>
                <a:latin typeface="Arial Narrow" panose="020B0606020202030204" pitchFamily="34" charset="0"/>
                <a:ea typeface="Calibri" panose="020F0502020204030204" pitchFamily="34" charset="0"/>
              </a:rPr>
              <a:t> </a:t>
            </a:r>
            <a:r>
              <a:rPr lang="pt-BR" sz="2000" kern="100" dirty="0">
                <a:solidFill>
                  <a:srgbClr val="000000"/>
                </a:solidFill>
                <a:effectLst/>
                <a:latin typeface="Arial Narrow" panose="020B0606020202030204" pitchFamily="34" charset="0"/>
                <a:ea typeface="Calibri" panose="020F0502020204030204" pitchFamily="34" charset="0"/>
              </a:rPr>
              <a:t>X</a:t>
            </a:r>
            <a:r>
              <a:rPr lang="pt-BR" sz="2000" kern="100" baseline="30000" dirty="0">
                <a:solidFill>
                  <a:srgbClr val="000000"/>
                </a:solidFill>
                <a:effectLst/>
                <a:latin typeface="Arial Narrow" panose="020B0606020202030204" pitchFamily="34" charset="0"/>
                <a:ea typeface="Calibri" panose="020F0502020204030204" pitchFamily="34" charset="0"/>
              </a:rPr>
              <a:t>D</a:t>
            </a:r>
            <a:r>
              <a:rPr lang="pt-BR" sz="2000" kern="100" dirty="0">
                <a:solidFill>
                  <a:srgbClr val="000000"/>
                </a:solidFill>
                <a:effectLst/>
                <a:latin typeface="Arial Narrow" panose="020B0606020202030204" pitchFamily="34" charset="0"/>
                <a:ea typeface="Calibri" panose="020F0502020204030204" pitchFamily="34" charset="0"/>
              </a:rPr>
              <a:t>Y</a:t>
            </a:r>
            <a:endParaRPr lang="pt-BR" sz="2000" dirty="0">
              <a:effectLst/>
              <a:latin typeface="Calibri" panose="020F0502020204030204" pitchFamily="34" charset="0"/>
              <a:ea typeface="Calibri" panose="020F0502020204030204" pitchFamily="34" charset="0"/>
            </a:endParaRPr>
          </a:p>
          <a:p>
            <a:pPr fontAlgn="base">
              <a:lnSpc>
                <a:spcPct val="107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rPr>
              <a:t>(C) </a:t>
            </a:r>
            <a:r>
              <a:rPr lang="pt-BR" sz="2000" kern="100" dirty="0" err="1">
                <a:solidFill>
                  <a:srgbClr val="000000"/>
                </a:solidFill>
                <a:effectLst/>
                <a:latin typeface="Arial Narrow" panose="020B0606020202030204" pitchFamily="34" charset="0"/>
                <a:ea typeface="Calibri" panose="020F0502020204030204" pitchFamily="34" charset="0"/>
              </a:rPr>
              <a:t>X</a:t>
            </a:r>
            <a:r>
              <a:rPr lang="pt-BR" sz="2000" kern="100" baseline="30000" dirty="0" err="1">
                <a:solidFill>
                  <a:srgbClr val="000000"/>
                </a:solidFill>
                <a:effectLst/>
                <a:latin typeface="Arial Narrow" panose="020B0606020202030204" pitchFamily="34" charset="0"/>
                <a:ea typeface="Calibri" panose="020F0502020204030204" pitchFamily="34" charset="0"/>
              </a:rPr>
              <a:t>d</a:t>
            </a:r>
            <a:r>
              <a:rPr lang="pt-BR" sz="2000" kern="100" dirty="0" err="1">
                <a:solidFill>
                  <a:srgbClr val="000000"/>
                </a:solidFill>
                <a:effectLst/>
                <a:latin typeface="Arial Narrow" panose="020B0606020202030204" pitchFamily="34" charset="0"/>
                <a:ea typeface="Calibri" panose="020F0502020204030204" pitchFamily="34" charset="0"/>
              </a:rPr>
              <a:t>Y</a:t>
            </a:r>
            <a:r>
              <a:rPr lang="pt-BR" sz="2000" kern="100" dirty="0">
                <a:solidFill>
                  <a:srgbClr val="000000"/>
                </a:solidFill>
                <a:effectLst/>
                <a:latin typeface="Arial Narrow" panose="020B0606020202030204" pitchFamily="34" charset="0"/>
                <a:ea typeface="Calibri" panose="020F0502020204030204" pitchFamily="34" charset="0"/>
              </a:rPr>
              <a:t> </a:t>
            </a:r>
            <a:endParaRPr lang="pt-BR" sz="2000" dirty="0">
              <a:effectLst/>
              <a:latin typeface="Calibri" panose="020F0502020204030204" pitchFamily="34" charset="0"/>
              <a:ea typeface="Calibri" panose="020F0502020204030204" pitchFamily="34" charset="0"/>
            </a:endParaRPr>
          </a:p>
          <a:p>
            <a:pPr fontAlgn="base">
              <a:lnSpc>
                <a:spcPct val="107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rPr>
              <a:t>(D) XX</a:t>
            </a:r>
            <a:r>
              <a:rPr lang="pt-BR" sz="2000" kern="100" baseline="30000" dirty="0">
                <a:solidFill>
                  <a:srgbClr val="000000"/>
                </a:solidFill>
                <a:effectLst/>
                <a:latin typeface="Arial Narrow" panose="020B0606020202030204" pitchFamily="34" charset="0"/>
                <a:ea typeface="Calibri" panose="020F0502020204030204" pitchFamily="34" charset="0"/>
              </a:rPr>
              <a:t>D</a:t>
            </a:r>
            <a:endParaRPr lang="pt-BR" sz="2000" dirty="0">
              <a:effectLst/>
              <a:latin typeface="Calibri" panose="020F0502020204030204" pitchFamily="34" charset="0"/>
              <a:ea typeface="Calibri" panose="020F0502020204030204" pitchFamily="34" charset="0"/>
            </a:endParaRPr>
          </a:p>
          <a:p>
            <a:pPr fontAlgn="base">
              <a:lnSpc>
                <a:spcPct val="107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rPr>
              <a:t>(E) XY</a:t>
            </a:r>
            <a:r>
              <a:rPr lang="pt-BR" sz="2000" kern="100" baseline="30000" dirty="0">
                <a:solidFill>
                  <a:srgbClr val="000000"/>
                </a:solidFill>
                <a:effectLst/>
                <a:latin typeface="Arial Narrow" panose="020B0606020202030204" pitchFamily="34" charset="0"/>
                <a:ea typeface="Calibri" panose="020F0502020204030204" pitchFamily="34" charset="0"/>
              </a:rPr>
              <a:t>D</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604818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F3B74-FE46-91AD-7644-7114CF037F9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7A70436-E4C0-672F-95D9-DBA376995FDB}"/>
              </a:ext>
            </a:extLst>
          </p:cNvPr>
          <p:cNvSpPr txBox="1"/>
          <p:nvPr/>
        </p:nvSpPr>
        <p:spPr>
          <a:xfrm>
            <a:off x="327804" y="1173192"/>
            <a:ext cx="5305245" cy="3547638"/>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20</a:t>
            </a: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(PUC – RIO- Adaptada) Uma característica genética recessiva presente no cromossomo Y só pode ser herdada </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(A) do pai ou da mãe pelos descendentes do sexo masculino e do feminino.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(B) do pai por seus descendentes do sexo masculino.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(C) do pai por seus descendentes do sexo feminino.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(D) da mãe por seus descendentes do sexo masculino.</a:t>
            </a:r>
            <a:endParaRPr lang="pt-BR" sz="2000" dirty="0">
              <a:effectLst/>
              <a:latin typeface="Calibri" panose="020F0502020204030204" pitchFamily="34" charset="0"/>
              <a:ea typeface="Calibri" panose="020F0502020204030204" pitchFamily="34" charset="0"/>
            </a:endParaRPr>
          </a:p>
          <a:p>
            <a:r>
              <a:rPr lang="pt-BR" sz="2000" dirty="0">
                <a:effectLst/>
                <a:latin typeface="Arial Narrow" panose="020B0606020202030204" pitchFamily="34" charset="0"/>
                <a:ea typeface="Arial Narrow" panose="020B0606020202030204" pitchFamily="34" charset="0"/>
                <a:cs typeface="Arial Narrow" panose="020B0606020202030204" pitchFamily="34" charset="0"/>
              </a:rPr>
              <a:t>(E) da mãe por seus descendentes do sexo feminino.</a:t>
            </a:r>
            <a:endParaRPr lang="pt-BR" sz="2000" dirty="0"/>
          </a:p>
        </p:txBody>
      </p:sp>
    </p:spTree>
    <p:extLst>
      <p:ext uri="{BB962C8B-B14F-4D97-AF65-F5344CB8AC3E}">
        <p14:creationId xmlns:p14="http://schemas.microsoft.com/office/powerpoint/2010/main" val="3791847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8FEA1-795A-D8F0-6823-35431FAA04AB}"/>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BEB33042-C27B-5D97-32EF-EE1EAC281744}"/>
              </a:ext>
            </a:extLst>
          </p:cNvPr>
          <p:cNvSpPr txBox="1"/>
          <p:nvPr/>
        </p:nvSpPr>
        <p:spPr>
          <a:xfrm>
            <a:off x="284672" y="646981"/>
            <a:ext cx="5702060" cy="5608673"/>
          </a:xfrm>
          <a:prstGeom prst="rect">
            <a:avLst/>
          </a:prstGeom>
          <a:noFill/>
        </p:spPr>
        <p:txBody>
          <a:bodyPr wrap="square">
            <a:spAutoFit/>
          </a:bodyPr>
          <a:lstStyle/>
          <a:p>
            <a:pPr algn="just">
              <a:lnSpc>
                <a:spcPct val="107000"/>
              </a:lnSpc>
              <a:spcAft>
                <a:spcPts val="800"/>
              </a:spcAft>
            </a:pPr>
            <a:r>
              <a:rPr lang="pt-BR" sz="2000" b="1" i="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Leia o texto -  </a:t>
            </a:r>
            <a:r>
              <a:rPr lang="pt-BR" sz="20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Texto III</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b="1" dirty="0">
                <a:effectLst/>
                <a:latin typeface="Arial Narrow" panose="020B0606020202030204" pitchFamily="34" charset="0"/>
                <a:ea typeface="Calibri" panose="020F0502020204030204" pitchFamily="34" charset="0"/>
                <a:cs typeface="Arial" panose="020B0604020202020204" pitchFamily="34" charset="0"/>
              </a:rPr>
              <a:t>O que é codominância?</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Calibri" panose="020F0502020204030204" pitchFamily="34" charset="0"/>
                <a:cs typeface="Arial" panose="020B0604020202020204" pitchFamily="34" charset="0"/>
              </a:rPr>
              <a:t>Compreender o que é codominância permite-nos entender várias questões da genética, como o fato de três alelos do sistema ABO gerarem quatro tipos sanguíneos diferentes.</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Calibri" panose="020F0502020204030204" pitchFamily="34" charset="0"/>
                <a:cs typeface="Arial" panose="020B0604020202020204" pitchFamily="34" charset="0"/>
              </a:rPr>
              <a:t>Os genes também podem expressar-se em codominância, não apenas em dominância e recessividade</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Calibri" panose="020F0502020204030204" pitchFamily="34" charset="0"/>
                <a:cs typeface="Arial" panose="020B0604020202020204" pitchFamily="34" charset="0"/>
              </a:rPr>
              <a:t>Ao estudar genética, é comum resolvermos questões que envolvam dominância e recessividade. A dominância diz respeito àqueles alelos que se expressam mesmo em dose simples, e os alelos recessivos são aqueles que só se expressam aos pares. Entretanto, nem todos os alelos comportam-se dessa forma, existindo casos, por exemplo, de codominância.</a:t>
            </a:r>
            <a:endParaRPr lang="pt-BR" sz="2000" dirty="0">
              <a:effectLst/>
              <a:latin typeface="Calibri" panose="020F0502020204030204" pitchFamily="34" charset="0"/>
              <a:ea typeface="Calibri" panose="020F0502020204030204" pitchFamily="34" charset="0"/>
            </a:endParaRPr>
          </a:p>
        </p:txBody>
      </p:sp>
      <p:sp>
        <p:nvSpPr>
          <p:cNvPr id="9" name="CaixaDeTexto 8">
            <a:extLst>
              <a:ext uri="{FF2B5EF4-FFF2-40B4-BE49-F238E27FC236}">
                <a16:creationId xmlns:a16="http://schemas.microsoft.com/office/drawing/2014/main" id="{DA815E6B-9B07-FE70-5C54-16CA92B2BAD1}"/>
              </a:ext>
            </a:extLst>
          </p:cNvPr>
          <p:cNvSpPr txBox="1"/>
          <p:nvPr/>
        </p:nvSpPr>
        <p:spPr>
          <a:xfrm>
            <a:off x="6383546" y="1371601"/>
            <a:ext cx="5391511" cy="4875758"/>
          </a:xfrm>
          <a:prstGeom prst="rect">
            <a:avLst/>
          </a:prstGeom>
          <a:noFill/>
        </p:spPr>
        <p:txBody>
          <a:bodyPr wrap="square">
            <a:spAutoFit/>
          </a:bodyPr>
          <a:lstStyle/>
          <a:p>
            <a:pPr algn="just">
              <a:lnSpc>
                <a:spcPct val="115000"/>
              </a:lnSpc>
              <a:spcAft>
                <a:spcPts val="800"/>
              </a:spcAft>
            </a:pPr>
            <a:r>
              <a:rPr lang="pt-BR" sz="2000" dirty="0">
                <a:effectLst/>
                <a:latin typeface="Arial Narrow" panose="020B0606020202030204" pitchFamily="34" charset="0"/>
                <a:ea typeface="Calibri" panose="020F0502020204030204" pitchFamily="34" charset="0"/>
                <a:cs typeface="Arial" panose="020B0604020202020204" pitchFamily="34" charset="0"/>
              </a:rPr>
              <a:t>→ </a:t>
            </a:r>
            <a:r>
              <a:rPr lang="pt-BR" sz="2000" b="1" dirty="0">
                <a:effectLst/>
                <a:latin typeface="Arial Narrow" panose="020B0606020202030204" pitchFamily="34" charset="0"/>
                <a:ea typeface="Calibri" panose="020F0502020204030204" pitchFamily="34" charset="0"/>
                <a:cs typeface="Arial" panose="020B0604020202020204" pitchFamily="34" charset="0"/>
              </a:rPr>
              <a:t>O que é codominância?</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Calibri" panose="020F0502020204030204" pitchFamily="34" charset="0"/>
                <a:cs typeface="Arial" panose="020B0604020202020204" pitchFamily="34" charset="0"/>
              </a:rPr>
              <a:t>A codominância pode ser definida como uma situação em que organismos heterozigotos expressam ambos os alelos de um gene ao mesmo tempo. Não se percebe, nessas situações, relações de dominância e recessividade, pois ambos os alelos se expressam integralmente.</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Calibri" panose="020F0502020204030204" pitchFamily="34" charset="0"/>
                <a:cs typeface="Arial" panose="020B0604020202020204" pitchFamily="34" charset="0"/>
              </a:rPr>
              <a:t>Outra característica da codominância diz respeito ao fenótipo. Em situações de dominância e recessividade, observamos dois fenótipos, pois o heterozigoto apresenta o fenótipo do alelo dominante. Entretanto, no caso da codominância, o fenótipo do heterozigoto é distinto do observado nos homozigotos.</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89952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41B2F-EE44-F964-34D7-E6B80F8A0E7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DA9180A-6CDB-43C1-8574-1C8A3CE9B8AC}"/>
              </a:ext>
            </a:extLst>
          </p:cNvPr>
          <p:cNvSpPr txBox="1"/>
          <p:nvPr/>
        </p:nvSpPr>
        <p:spPr>
          <a:xfrm>
            <a:off x="155275" y="733245"/>
            <a:ext cx="5788325" cy="4773166"/>
          </a:xfrm>
          <a:prstGeom prst="rect">
            <a:avLst/>
          </a:prstGeom>
          <a:noFill/>
        </p:spPr>
        <p:txBody>
          <a:bodyPr wrap="square">
            <a:spAutoFit/>
          </a:bodyPr>
          <a:lstStyle/>
          <a:p>
            <a:pPr algn="just">
              <a:lnSpc>
                <a:spcPct val="115000"/>
              </a:lnSpc>
              <a:spcAft>
                <a:spcPts val="800"/>
              </a:spcAft>
            </a:pPr>
            <a:r>
              <a:rPr lang="pt-BR" sz="2000" b="1" dirty="0">
                <a:effectLst/>
                <a:latin typeface="Arial Narrow" panose="020B0606020202030204" pitchFamily="34" charset="0"/>
                <a:ea typeface="Calibri" panose="020F0502020204030204" pitchFamily="34" charset="0"/>
                <a:cs typeface="Arial" panose="020B0604020202020204" pitchFamily="34" charset="0"/>
              </a:rPr>
              <a:t>→ Sistema ABO, um exemplo de codominância</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Calibri" panose="020F0502020204030204" pitchFamily="34" charset="0"/>
                <a:cs typeface="Arial" panose="020B0604020202020204" pitchFamily="34" charset="0"/>
              </a:rPr>
              <a:t>Um importante exemplo de codominância na espécie humana é o sistema ABO. Esse sistema determina quatro tipos de sangue: A, B, AB e O. Esses tipos sanguíneos são determinados por três alelos diferentes: I</a:t>
            </a:r>
            <a:r>
              <a:rPr lang="pt-BR" sz="2000" baseline="30000" dirty="0">
                <a:effectLst/>
                <a:latin typeface="Arial Narrow" panose="020B0606020202030204" pitchFamily="34" charset="0"/>
                <a:ea typeface="Calibri" panose="020F0502020204030204" pitchFamily="34" charset="0"/>
                <a:cs typeface="Arial" panose="020B0604020202020204" pitchFamily="34" charset="0"/>
              </a:rPr>
              <a:t>A</a:t>
            </a:r>
            <a:r>
              <a:rPr lang="pt-BR" sz="2000" dirty="0">
                <a:effectLst/>
                <a:latin typeface="Arial Narrow" panose="020B0606020202030204" pitchFamily="34" charset="0"/>
                <a:ea typeface="Calibri" panose="020F0502020204030204" pitchFamily="34" charset="0"/>
                <a:cs typeface="Arial" panose="020B0604020202020204" pitchFamily="34" charset="0"/>
              </a:rPr>
              <a:t>, I</a:t>
            </a:r>
            <a:r>
              <a:rPr lang="pt-BR" sz="2000" baseline="30000" dirty="0">
                <a:effectLst/>
                <a:latin typeface="Arial Narrow" panose="020B0606020202030204" pitchFamily="34" charset="0"/>
                <a:ea typeface="Calibri" panose="020F0502020204030204" pitchFamily="34" charset="0"/>
                <a:cs typeface="Arial" panose="020B0604020202020204" pitchFamily="34" charset="0"/>
              </a:rPr>
              <a:t>B</a:t>
            </a:r>
            <a:r>
              <a:rPr lang="pt-BR" sz="2000" dirty="0">
                <a:effectLst/>
                <a:latin typeface="Arial Narrow" panose="020B0606020202030204" pitchFamily="34" charset="0"/>
                <a:ea typeface="Calibri" panose="020F0502020204030204" pitchFamily="34" charset="0"/>
                <a:cs typeface="Arial" panose="020B0604020202020204" pitchFamily="34" charset="0"/>
              </a:rPr>
              <a:t> e i. Por possuir três alelos determinando essa característica, além de codominância, o sistema ABO trata-se de um caso de alelos múltiplos. Entre os alelos I</a:t>
            </a:r>
            <a:r>
              <a:rPr lang="pt-BR" sz="2000" baseline="30000" dirty="0">
                <a:effectLst/>
                <a:latin typeface="Arial Narrow" panose="020B0606020202030204" pitchFamily="34" charset="0"/>
                <a:ea typeface="Calibri" panose="020F0502020204030204" pitchFamily="34" charset="0"/>
                <a:cs typeface="Arial" panose="020B0604020202020204" pitchFamily="34" charset="0"/>
              </a:rPr>
              <a:t>A </a:t>
            </a:r>
            <a:r>
              <a:rPr lang="pt-BR" sz="2000" dirty="0">
                <a:effectLst/>
                <a:latin typeface="Arial Narrow" panose="020B0606020202030204" pitchFamily="34" charset="0"/>
                <a:ea typeface="Calibri" panose="020F0502020204030204" pitchFamily="34" charset="0"/>
                <a:cs typeface="Arial" panose="020B0604020202020204" pitchFamily="34" charset="0"/>
              </a:rPr>
              <a:t>e I</a:t>
            </a:r>
            <a:r>
              <a:rPr lang="pt-BR" sz="2000" baseline="30000" dirty="0">
                <a:effectLst/>
                <a:latin typeface="Arial Narrow" panose="020B0606020202030204" pitchFamily="34" charset="0"/>
                <a:ea typeface="Calibri" panose="020F0502020204030204" pitchFamily="34" charset="0"/>
                <a:cs typeface="Arial" panose="020B0604020202020204" pitchFamily="34" charset="0"/>
              </a:rPr>
              <a:t>B</a:t>
            </a:r>
            <a:r>
              <a:rPr lang="pt-BR" sz="2000" dirty="0">
                <a:effectLst/>
                <a:latin typeface="Arial Narrow" panose="020B0606020202030204" pitchFamily="34" charset="0"/>
                <a:ea typeface="Calibri" panose="020F0502020204030204" pitchFamily="34" charset="0"/>
                <a:cs typeface="Arial" panose="020B0604020202020204" pitchFamily="34" charset="0"/>
              </a:rPr>
              <a:t>, ocorre codominância, e cada um deles é dominante em relação ao alelo i.</a:t>
            </a:r>
            <a:r>
              <a:rPr lang="pt-BR" sz="2000" b="1" dirty="0">
                <a:effectLst/>
                <a:latin typeface="Arial Narrow" panose="020B0606020202030204" pitchFamily="34" charset="0"/>
                <a:ea typeface="Calibri" panose="020F0502020204030204" pitchFamily="34" charset="0"/>
                <a:cs typeface="Arial" panose="020B0604020202020204" pitchFamily="34" charset="0"/>
              </a:rPr>
              <a:t> </a:t>
            </a:r>
            <a:r>
              <a:rPr lang="pt-BR" sz="2000" dirty="0">
                <a:effectLst/>
                <a:latin typeface="Arial Narrow" panose="020B0606020202030204" pitchFamily="34" charset="0"/>
                <a:ea typeface="Calibri" panose="020F0502020204030204" pitchFamily="34" charset="0"/>
                <a:cs typeface="Arial" panose="020B0604020202020204" pitchFamily="34" charset="0"/>
              </a:rPr>
              <a:t>Assim sendo, quando um indivíduo é I</a:t>
            </a:r>
            <a:r>
              <a:rPr lang="pt-BR" sz="2000" baseline="30000" dirty="0">
                <a:effectLst/>
                <a:latin typeface="Arial Narrow" panose="020B0606020202030204" pitchFamily="34" charset="0"/>
                <a:ea typeface="Calibri" panose="020F0502020204030204" pitchFamily="34" charset="0"/>
                <a:cs typeface="Arial" panose="020B0604020202020204" pitchFamily="34" charset="0"/>
              </a:rPr>
              <a:t>A</a:t>
            </a:r>
            <a:r>
              <a:rPr lang="pt-BR" sz="2000" dirty="0">
                <a:effectLst/>
                <a:latin typeface="Arial Narrow" panose="020B0606020202030204" pitchFamily="34" charset="0"/>
                <a:ea typeface="Calibri" panose="020F0502020204030204" pitchFamily="34" charset="0"/>
                <a:cs typeface="Arial" panose="020B0604020202020204" pitchFamily="34" charset="0"/>
              </a:rPr>
              <a:t>I</a:t>
            </a:r>
            <a:r>
              <a:rPr lang="pt-BR" sz="2000" baseline="30000" dirty="0">
                <a:effectLst/>
                <a:latin typeface="Arial Narrow" panose="020B0606020202030204" pitchFamily="34" charset="0"/>
                <a:ea typeface="Calibri" panose="020F0502020204030204" pitchFamily="34" charset="0"/>
                <a:cs typeface="Arial" panose="020B0604020202020204" pitchFamily="34" charset="0"/>
              </a:rPr>
              <a:t>B</a:t>
            </a:r>
            <a:r>
              <a:rPr lang="pt-BR" sz="2000" dirty="0">
                <a:effectLst/>
                <a:latin typeface="Arial Narrow" panose="020B0606020202030204" pitchFamily="34" charset="0"/>
                <a:ea typeface="Calibri" panose="020F0502020204030204" pitchFamily="34" charset="0"/>
                <a:cs typeface="Arial" panose="020B0604020202020204" pitchFamily="34" charset="0"/>
              </a:rPr>
              <a:t>, o fenótipo é sangue AB, pois os dois alelos expressam-se. Entretanto, quando ocorre a combinação I</a:t>
            </a:r>
            <a:r>
              <a:rPr lang="pt-BR" sz="2000" baseline="30000" dirty="0">
                <a:effectLst/>
                <a:latin typeface="Arial Narrow" panose="020B0606020202030204" pitchFamily="34" charset="0"/>
                <a:ea typeface="Calibri" panose="020F0502020204030204" pitchFamily="34" charset="0"/>
                <a:cs typeface="Arial" panose="020B0604020202020204" pitchFamily="34" charset="0"/>
              </a:rPr>
              <a:t>A</a:t>
            </a:r>
            <a:r>
              <a:rPr lang="pt-BR" sz="2000" dirty="0">
                <a:effectLst/>
                <a:latin typeface="Arial Narrow" panose="020B0606020202030204" pitchFamily="34" charset="0"/>
                <a:ea typeface="Calibri" panose="020F0502020204030204" pitchFamily="34" charset="0"/>
                <a:cs typeface="Arial" panose="020B0604020202020204" pitchFamily="34" charset="0"/>
              </a:rPr>
              <a:t>i, temos sangue A, e quando ocorre a combinação I</a:t>
            </a:r>
            <a:r>
              <a:rPr lang="pt-BR" sz="2000" baseline="30000" dirty="0">
                <a:effectLst/>
                <a:latin typeface="Arial Narrow" panose="020B0606020202030204" pitchFamily="34" charset="0"/>
                <a:ea typeface="Calibri" panose="020F0502020204030204" pitchFamily="34" charset="0"/>
                <a:cs typeface="Arial" panose="020B0604020202020204" pitchFamily="34" charset="0"/>
              </a:rPr>
              <a:t>B</a:t>
            </a:r>
            <a:r>
              <a:rPr lang="pt-BR" sz="2000" dirty="0">
                <a:effectLst/>
                <a:latin typeface="Arial Narrow" panose="020B0606020202030204" pitchFamily="34" charset="0"/>
                <a:ea typeface="Calibri" panose="020F0502020204030204" pitchFamily="34" charset="0"/>
                <a:cs typeface="Arial" panose="020B0604020202020204" pitchFamily="34" charset="0"/>
              </a:rPr>
              <a:t>i, temos um sangue B. Sendo assim, temos</a:t>
            </a:r>
            <a:endParaRPr lang="pt-BR" sz="20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60FA816A-6E60-D788-B710-2FB8461E85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1196" y="1054358"/>
            <a:ext cx="3104622" cy="1904503"/>
          </a:xfrm>
          <a:prstGeom prst="rect">
            <a:avLst/>
          </a:prstGeom>
        </p:spPr>
      </p:pic>
      <p:sp>
        <p:nvSpPr>
          <p:cNvPr id="6" name="CaixaDeTexto 5">
            <a:extLst>
              <a:ext uri="{FF2B5EF4-FFF2-40B4-BE49-F238E27FC236}">
                <a16:creationId xmlns:a16="http://schemas.microsoft.com/office/drawing/2014/main" id="{4A85778D-1AC4-04EE-8599-9FCF02D2F499}"/>
              </a:ext>
            </a:extLst>
          </p:cNvPr>
          <p:cNvSpPr txBox="1"/>
          <p:nvPr/>
        </p:nvSpPr>
        <p:spPr>
          <a:xfrm>
            <a:off x="6248401" y="2958861"/>
            <a:ext cx="5518029" cy="2795637"/>
          </a:xfrm>
          <a:prstGeom prst="rect">
            <a:avLst/>
          </a:prstGeom>
          <a:noFill/>
        </p:spPr>
        <p:txBody>
          <a:bodyPr wrap="square">
            <a:spAutoFit/>
          </a:bodyPr>
          <a:lstStyle/>
          <a:p>
            <a:pPr algn="just">
              <a:lnSpc>
                <a:spcPct val="115000"/>
              </a:lnSpc>
              <a:spcAft>
                <a:spcPts val="800"/>
              </a:spcAft>
            </a:pPr>
            <a:r>
              <a:rPr lang="pt-BR" sz="2000" b="1" dirty="0">
                <a:effectLst/>
                <a:latin typeface="Arial Narrow" panose="020B0606020202030204" pitchFamily="34" charset="0"/>
                <a:ea typeface="Calibri" panose="020F0502020204030204" pitchFamily="34" charset="0"/>
                <a:cs typeface="Arial" panose="020B0604020202020204" pitchFamily="34" charset="0"/>
              </a:rPr>
              <a:t>Curiosidade: </a:t>
            </a:r>
            <a:r>
              <a:rPr lang="pt-BR" sz="2000" dirty="0">
                <a:effectLst/>
                <a:latin typeface="Arial Narrow" panose="020B0606020202030204" pitchFamily="34" charset="0"/>
                <a:ea typeface="Calibri" panose="020F0502020204030204" pitchFamily="34" charset="0"/>
                <a:cs typeface="Arial" panose="020B0604020202020204" pitchFamily="34" charset="0"/>
              </a:rPr>
              <a:t>Outro caso bastante conhecido de codominância é observado nos bovinos da raça </a:t>
            </a:r>
            <a:r>
              <a:rPr lang="pt-BR" sz="2000" dirty="0" err="1">
                <a:effectLst/>
                <a:latin typeface="Arial Narrow" panose="020B0606020202030204" pitchFamily="34" charset="0"/>
                <a:ea typeface="Calibri" panose="020F0502020204030204" pitchFamily="34" charset="0"/>
                <a:cs typeface="Arial" panose="020B0604020202020204" pitchFamily="34" charset="0"/>
              </a:rPr>
              <a:t>Shorthorn</a:t>
            </a:r>
            <a:r>
              <a:rPr lang="pt-BR" sz="2000" dirty="0">
                <a:effectLst/>
                <a:latin typeface="Arial Narrow" panose="020B0606020202030204" pitchFamily="34" charset="0"/>
                <a:ea typeface="Calibri" panose="020F0502020204030204" pitchFamily="34" charset="0"/>
                <a:cs typeface="Arial" panose="020B0604020202020204" pitchFamily="34" charset="0"/>
              </a:rPr>
              <a:t>. Os indivíduos que possuem pelagem vermelha são homozigotos AA, e aqueles que têm pelagem branca são homozigotos BB. Já os heterozigotos AB possuem pelos brancos e vermelhos que são distribuídos de maneira alternada.</a:t>
            </a:r>
            <a:endParaRPr lang="pt-BR" sz="2000" dirty="0">
              <a:effectLst/>
              <a:latin typeface="Calibri" panose="020F0502020204030204" pitchFamily="34" charset="0"/>
              <a:ea typeface="Calibri" panose="020F0502020204030204" pitchFamily="34" charset="0"/>
            </a:endParaRPr>
          </a:p>
          <a:p>
            <a:r>
              <a:rPr lang="pt-BR" sz="800" dirty="0">
                <a:effectLst/>
                <a:latin typeface="Arial Narrow" panose="020B0606020202030204" pitchFamily="34" charset="0"/>
                <a:ea typeface="Calibri" panose="020F0502020204030204" pitchFamily="34" charset="0"/>
                <a:cs typeface="Arial" panose="020B0604020202020204" pitchFamily="34" charset="0"/>
              </a:rPr>
              <a:t>Disponível em: </a:t>
            </a:r>
            <a:r>
              <a:rPr lang="pt-BR" sz="800" dirty="0">
                <a:effectLst/>
                <a:latin typeface="Arial Narrow" panose="020B0606020202030204" pitchFamily="34" charset="0"/>
                <a:ea typeface="Calibri" panose="020F0502020204030204" pitchFamily="34" charset="0"/>
                <a:cs typeface="Calibri" panose="020F0502020204030204" pitchFamily="34" charset="0"/>
              </a:rPr>
              <a:t>https://brasilescola.uol.com.br/biologia/domonancia-recessividade.htm</a:t>
            </a:r>
            <a:r>
              <a:rPr lang="pt-BR" sz="800" dirty="0">
                <a:effectLst/>
                <a:latin typeface="Arial Narrow" panose="020B0606020202030204" pitchFamily="34" charset="0"/>
                <a:ea typeface="Calibri" panose="020F0502020204030204" pitchFamily="34" charset="0"/>
                <a:cs typeface="Arial" panose="020B0604020202020204" pitchFamily="34" charset="0"/>
              </a:rPr>
              <a:t>. Acesso em: 11 maio.2026</a:t>
            </a:r>
            <a:endParaRPr lang="pt-BR" dirty="0"/>
          </a:p>
        </p:txBody>
      </p:sp>
    </p:spTree>
    <p:extLst>
      <p:ext uri="{BB962C8B-B14F-4D97-AF65-F5344CB8AC3E}">
        <p14:creationId xmlns:p14="http://schemas.microsoft.com/office/powerpoint/2010/main" val="2433863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D0561-7F81-D919-7C5C-CF402671FB12}"/>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0C46DDA-1F31-8773-2B82-0B404513052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2693" y="641624"/>
            <a:ext cx="4925683" cy="617834"/>
          </a:xfrm>
          <a:prstGeom prst="rect">
            <a:avLst/>
          </a:prstGeom>
          <a:noFill/>
          <a:ln>
            <a:noFill/>
          </a:ln>
        </p:spPr>
      </p:pic>
      <p:sp>
        <p:nvSpPr>
          <p:cNvPr id="4" name="CaixaDeTexto 3">
            <a:extLst>
              <a:ext uri="{FF2B5EF4-FFF2-40B4-BE49-F238E27FC236}">
                <a16:creationId xmlns:a16="http://schemas.microsoft.com/office/drawing/2014/main" id="{B8B1918F-CBCB-551F-FC5E-FED9BC5CF830}"/>
              </a:ext>
            </a:extLst>
          </p:cNvPr>
          <p:cNvSpPr txBox="1"/>
          <p:nvPr/>
        </p:nvSpPr>
        <p:spPr>
          <a:xfrm>
            <a:off x="250167" y="1362974"/>
            <a:ext cx="5710686" cy="5626412"/>
          </a:xfrm>
          <a:prstGeom prst="rect">
            <a:avLst/>
          </a:prstGeom>
          <a:noFill/>
        </p:spPr>
        <p:txBody>
          <a:bodyPr wrap="square">
            <a:spAutoFit/>
          </a:bodyPr>
          <a:lstStyle/>
          <a:p>
            <a:pPr algn="just">
              <a:lnSpc>
                <a:spcPct val="115000"/>
              </a:lnSpc>
              <a:spcAft>
                <a:spcPts val="800"/>
              </a:spcAft>
            </a:pPr>
            <a:r>
              <a:rPr lang="pt-BR" sz="2000" b="1" dirty="0">
                <a:effectLst/>
                <a:latin typeface="Arial Narrow" panose="020B0606020202030204" pitchFamily="34" charset="0"/>
                <a:ea typeface="Calibri" panose="020F0502020204030204" pitchFamily="34" charset="0"/>
                <a:cs typeface="Arial" panose="020B0604020202020204" pitchFamily="34" charset="0"/>
              </a:rPr>
              <a:t>21</a:t>
            </a:r>
            <a:r>
              <a:rPr lang="pt-BR" sz="2000" dirty="0">
                <a:effectLst/>
                <a:latin typeface="Arial Narrow" panose="020B0606020202030204" pitchFamily="34" charset="0"/>
                <a:ea typeface="Calibri" panose="020F0502020204030204" pitchFamily="34" charset="0"/>
                <a:cs typeface="Arial" panose="020B0604020202020204" pitchFamily="34" charset="0"/>
              </a:rPr>
              <a:t>. O que é codominância? Cite um exemplo.</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22.</a:t>
            </a:r>
            <a:r>
              <a:rPr lang="pt-BR" sz="20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Qual são os exemplos de codominância presente no texto?</a:t>
            </a:r>
          </a:p>
          <a:p>
            <a:pPr algn="just" fontAlgn="base">
              <a:lnSpc>
                <a:spcPct val="107000"/>
              </a:lnSpc>
              <a:spcAft>
                <a:spcPts val="800"/>
              </a:spcAft>
            </a:pPr>
            <a:r>
              <a:rPr lang="pt-BR" sz="2000" b="1" dirty="0">
                <a:solidFill>
                  <a:srgbClr val="333333"/>
                </a:solidFill>
                <a:effectLst/>
                <a:latin typeface="Arial Narrow" panose="020B0606020202030204" pitchFamily="34" charset="0"/>
                <a:ea typeface="Times New Roman" panose="02020603050405020304" pitchFamily="18" charset="0"/>
                <a:cs typeface="Roboto Slab" pitchFamily="2" charset="0"/>
              </a:rPr>
              <a:t>23</a:t>
            </a:r>
            <a:r>
              <a:rPr lang="pt-BR" sz="2000" dirty="0">
                <a:solidFill>
                  <a:srgbClr val="000000"/>
                </a:solidFill>
                <a:effectLst/>
                <a:latin typeface="Arial Narrow" panose="020B0606020202030204" pitchFamily="34" charset="0"/>
                <a:ea typeface="Times New Roman" panose="02020603050405020304" pitchFamily="18" charset="0"/>
                <a:cs typeface="Roboto Slab" pitchFamily="2" charset="0"/>
              </a:rPr>
              <a:t>. Um casal possui os seguintes tipos sanguíneos: o homem é do tipo </a:t>
            </a:r>
            <a:r>
              <a:rPr lang="pt-BR" sz="2000" b="1" dirty="0">
                <a:solidFill>
                  <a:srgbClr val="000000"/>
                </a:solidFill>
                <a:effectLst/>
                <a:latin typeface="Arial Narrow" panose="020B0606020202030204" pitchFamily="34" charset="0"/>
                <a:ea typeface="Times New Roman" panose="02020603050405020304" pitchFamily="18" charset="0"/>
                <a:cs typeface="Roboto Slab" pitchFamily="2" charset="0"/>
              </a:rPr>
              <a:t>AB</a:t>
            </a:r>
            <a:r>
              <a:rPr lang="pt-BR" sz="2000" dirty="0">
                <a:solidFill>
                  <a:srgbClr val="000000"/>
                </a:solidFill>
                <a:effectLst/>
                <a:latin typeface="Arial Narrow" panose="020B0606020202030204" pitchFamily="34" charset="0"/>
                <a:ea typeface="Times New Roman" panose="02020603050405020304" pitchFamily="18" charset="0"/>
                <a:cs typeface="Roboto Slab" pitchFamily="2" charset="0"/>
              </a:rPr>
              <a:t> e a mulher é do tipo </a:t>
            </a:r>
            <a:r>
              <a:rPr lang="pt-BR" sz="2000" b="1" dirty="0">
                <a:solidFill>
                  <a:srgbClr val="000000"/>
                </a:solidFill>
                <a:effectLst/>
                <a:latin typeface="Arial Narrow" panose="020B0606020202030204" pitchFamily="34" charset="0"/>
                <a:ea typeface="Times New Roman" panose="02020603050405020304" pitchFamily="18" charset="0"/>
                <a:cs typeface="Roboto Slab" pitchFamily="2" charset="0"/>
              </a:rPr>
              <a:t>O</a:t>
            </a:r>
            <a:r>
              <a:rPr lang="pt-BR" sz="2000" dirty="0">
                <a:solidFill>
                  <a:srgbClr val="000000"/>
                </a:solidFill>
                <a:effectLst/>
                <a:latin typeface="Arial Narrow" panose="020B0606020202030204" pitchFamily="34" charset="0"/>
                <a:ea typeface="Times New Roman" panose="02020603050405020304" pitchFamily="18" charset="0"/>
                <a:cs typeface="Roboto Slab" pitchFamily="2" charset="0"/>
              </a:rPr>
              <a:t>. Eles estão esperando um bebê. Qual é a probabilidade de essa criança nascer com o mesmo tipo sanguíneo da mãe?</a:t>
            </a:r>
            <a:endParaRPr lang="pt-BR" sz="2000" dirty="0">
              <a:effectLst/>
              <a:latin typeface="Times New Roman" panose="02020603050405020304" pitchFamily="18" charset="0"/>
              <a:ea typeface="Calibri" panose="020F0502020204030204" pitchFamily="34" charset="0"/>
            </a:endParaRPr>
          </a:p>
          <a:p>
            <a:pPr fontAlgn="base">
              <a:lnSpc>
                <a:spcPct val="107000"/>
              </a:lnSpc>
              <a:spcAft>
                <a:spcPts val="800"/>
              </a:spcAft>
            </a:pPr>
            <a:r>
              <a:rPr lang="pt-BR" sz="2000" dirty="0">
                <a:solidFill>
                  <a:srgbClr val="000000"/>
                </a:solidFill>
                <a:effectLst/>
                <a:latin typeface="Arial Narrow" panose="020B0606020202030204" pitchFamily="34" charset="0"/>
                <a:ea typeface="Times New Roman" panose="02020603050405020304" pitchFamily="18" charset="0"/>
                <a:cs typeface="Roboto Slab" pitchFamily="2" charset="0"/>
              </a:rPr>
              <a:t>(A) 0%</a:t>
            </a:r>
            <a:endParaRPr lang="pt-BR" sz="2000" dirty="0">
              <a:effectLst/>
              <a:latin typeface="Times New Roman" panose="02020603050405020304" pitchFamily="18" charset="0"/>
              <a:ea typeface="Calibri" panose="020F0502020204030204" pitchFamily="34" charset="0"/>
            </a:endParaRPr>
          </a:p>
          <a:p>
            <a:pPr fontAlgn="base">
              <a:lnSpc>
                <a:spcPct val="107000"/>
              </a:lnSpc>
              <a:spcAft>
                <a:spcPts val="800"/>
              </a:spcAft>
            </a:pPr>
            <a:r>
              <a:rPr lang="pt-BR" sz="2000" dirty="0">
                <a:solidFill>
                  <a:srgbClr val="000000"/>
                </a:solidFill>
                <a:effectLst/>
                <a:latin typeface="Arial Narrow" panose="020B0606020202030204" pitchFamily="34" charset="0"/>
                <a:ea typeface="Times New Roman" panose="02020603050405020304" pitchFamily="18" charset="0"/>
                <a:cs typeface="Roboto Slab" pitchFamily="2" charset="0"/>
              </a:rPr>
              <a:t>(B) 25%</a:t>
            </a:r>
            <a:endParaRPr lang="pt-BR" sz="2000" dirty="0">
              <a:effectLst/>
              <a:latin typeface="Times New Roman" panose="02020603050405020304" pitchFamily="18" charset="0"/>
              <a:ea typeface="Calibri" panose="020F0502020204030204" pitchFamily="34" charset="0"/>
            </a:endParaRPr>
          </a:p>
          <a:p>
            <a:pPr fontAlgn="base">
              <a:lnSpc>
                <a:spcPct val="107000"/>
              </a:lnSpc>
              <a:spcAft>
                <a:spcPts val="800"/>
              </a:spcAft>
            </a:pPr>
            <a:r>
              <a:rPr lang="pt-BR" sz="2000" dirty="0">
                <a:solidFill>
                  <a:srgbClr val="000000"/>
                </a:solidFill>
                <a:effectLst/>
                <a:latin typeface="Arial Narrow" panose="020B0606020202030204" pitchFamily="34" charset="0"/>
                <a:ea typeface="Times New Roman" panose="02020603050405020304" pitchFamily="18" charset="0"/>
                <a:cs typeface="Roboto Slab" pitchFamily="2" charset="0"/>
              </a:rPr>
              <a:t>(C) 50%</a:t>
            </a:r>
            <a:endParaRPr lang="pt-BR" sz="2000" dirty="0">
              <a:effectLst/>
              <a:latin typeface="Times New Roman" panose="02020603050405020304" pitchFamily="18" charset="0"/>
              <a:ea typeface="Calibri" panose="020F0502020204030204" pitchFamily="34" charset="0"/>
            </a:endParaRPr>
          </a:p>
          <a:p>
            <a:pPr fontAlgn="base">
              <a:lnSpc>
                <a:spcPct val="107000"/>
              </a:lnSpc>
              <a:spcAft>
                <a:spcPts val="800"/>
              </a:spcAft>
            </a:pPr>
            <a:r>
              <a:rPr lang="pt-BR" sz="2000" dirty="0">
                <a:solidFill>
                  <a:srgbClr val="000000"/>
                </a:solidFill>
                <a:effectLst/>
                <a:latin typeface="Arial Narrow" panose="020B0606020202030204" pitchFamily="34" charset="0"/>
                <a:ea typeface="Times New Roman" panose="02020603050405020304" pitchFamily="18" charset="0"/>
                <a:cs typeface="Roboto Slab" pitchFamily="2" charset="0"/>
              </a:rPr>
              <a:t>(D) 75%</a:t>
            </a:r>
            <a:endParaRPr lang="pt-BR" sz="2000" dirty="0">
              <a:effectLst/>
              <a:latin typeface="Times New Roman" panose="02020603050405020304" pitchFamily="18" charset="0"/>
              <a:ea typeface="Calibri" panose="020F0502020204030204" pitchFamily="34" charset="0"/>
            </a:endParaRPr>
          </a:p>
          <a:p>
            <a:pPr fontAlgn="base">
              <a:lnSpc>
                <a:spcPct val="107000"/>
              </a:lnSpc>
              <a:spcAft>
                <a:spcPts val="800"/>
              </a:spcAft>
            </a:pPr>
            <a:r>
              <a:rPr lang="pt-BR" sz="2000" dirty="0">
                <a:solidFill>
                  <a:srgbClr val="000000"/>
                </a:solidFill>
                <a:effectLst/>
                <a:latin typeface="Arial Narrow" panose="020B0606020202030204" pitchFamily="34" charset="0"/>
                <a:ea typeface="Times New Roman" panose="02020603050405020304" pitchFamily="18" charset="0"/>
                <a:cs typeface="Roboto Slab" pitchFamily="2" charset="0"/>
              </a:rPr>
              <a:t>(E) 100%</a:t>
            </a:r>
            <a:endParaRPr lang="pt-BR" sz="2000" dirty="0">
              <a:effectLst/>
              <a:latin typeface="Times New Roman" panose="02020603050405020304" pitchFamily="18" charset="0"/>
              <a:ea typeface="Calibri" panose="020F0502020204030204" pitchFamily="34" charset="0"/>
            </a:endParaRPr>
          </a:p>
          <a:p>
            <a:pPr algn="just">
              <a:lnSpc>
                <a:spcPct val="115000"/>
              </a:lnSpc>
              <a:spcAft>
                <a:spcPts val="800"/>
              </a:spcAft>
            </a:pPr>
            <a:endParaRPr lang="pt-BR" dirty="0">
              <a:solidFill>
                <a:srgbClr val="000000"/>
              </a:solidFill>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endParaRPr lang="pt-BR" sz="1600" dirty="0">
              <a:effectLst/>
              <a:latin typeface="Calibri" panose="020F0502020204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32285B13-15EB-1164-DBE6-5D866DF9FF1F}"/>
              </a:ext>
            </a:extLst>
          </p:cNvPr>
          <p:cNvSpPr txBox="1"/>
          <p:nvPr/>
        </p:nvSpPr>
        <p:spPr>
          <a:xfrm>
            <a:off x="6349041" y="1078302"/>
            <a:ext cx="5420266" cy="5814477"/>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Times New Roman" panose="02020603050405020304" pitchFamily="18" charset="0"/>
                <a:cs typeface="Roboto Slab" pitchFamily="2" charset="0"/>
              </a:rPr>
              <a:t>24</a:t>
            </a:r>
            <a:r>
              <a:rPr lang="pt-BR" sz="2000" dirty="0">
                <a:effectLst/>
                <a:latin typeface="Arial Narrow" panose="020B0606020202030204" pitchFamily="34" charset="0"/>
                <a:ea typeface="Times New Roman" panose="02020603050405020304" pitchFamily="18" charset="0"/>
                <a:cs typeface="Roboto Slab" pitchFamily="2" charset="0"/>
              </a:rPr>
              <a:t>. No sistema sanguíneo ABO, o genótipo I</a:t>
            </a:r>
            <a:r>
              <a:rPr lang="pt-BR" sz="2000" baseline="30000" dirty="0">
                <a:effectLst/>
                <a:latin typeface="Arial Narrow" panose="020B0606020202030204" pitchFamily="34" charset="0"/>
                <a:ea typeface="Times New Roman" panose="02020603050405020304" pitchFamily="18" charset="0"/>
                <a:cs typeface="Roboto Slab" pitchFamily="2" charset="0"/>
              </a:rPr>
              <a:t>A</a:t>
            </a:r>
            <a:r>
              <a:rPr lang="pt-BR" sz="2000" dirty="0">
                <a:effectLst/>
                <a:latin typeface="Arial Narrow" panose="020B0606020202030204" pitchFamily="34" charset="0"/>
                <a:ea typeface="Times New Roman" panose="02020603050405020304" pitchFamily="18" charset="0"/>
                <a:cs typeface="Roboto Slab" pitchFamily="2" charset="0"/>
              </a:rPr>
              <a:t>I</a:t>
            </a:r>
            <a:r>
              <a:rPr lang="pt-BR" sz="2000" baseline="30000" dirty="0">
                <a:effectLst/>
                <a:latin typeface="Arial Narrow" panose="020B0606020202030204" pitchFamily="34" charset="0"/>
                <a:ea typeface="Times New Roman" panose="02020603050405020304" pitchFamily="18" charset="0"/>
                <a:cs typeface="Roboto Slab" pitchFamily="2" charset="0"/>
              </a:rPr>
              <a:t>B</a:t>
            </a:r>
            <a:r>
              <a:rPr lang="pt-BR" sz="2000" dirty="0">
                <a:effectLst/>
                <a:latin typeface="Arial Narrow" panose="020B0606020202030204" pitchFamily="34" charset="0"/>
                <a:ea typeface="Times New Roman" panose="02020603050405020304" pitchFamily="18" charset="0"/>
                <a:cs typeface="Roboto Slab" pitchFamily="2" charset="0"/>
              </a:rPr>
              <a:t> resulta em qual tipo sanguíneo?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Roboto Slab" pitchFamily="2" charset="0"/>
              </a:rPr>
              <a:t>(A) A</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Roboto Slab" pitchFamily="2" charset="0"/>
              </a:rPr>
              <a:t>(B) B</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Roboto Slab" pitchFamily="2" charset="0"/>
              </a:rPr>
              <a:t>(C) 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Roboto Slab" pitchFamily="2" charset="0"/>
              </a:rPr>
              <a:t>(D) AB</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Roboto Slab" pitchFamily="2" charset="0"/>
              </a:rPr>
              <a:t>(E) A ou B</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b="1" dirty="0">
                <a:effectLst/>
                <a:latin typeface="Arial Narrow" panose="020B0606020202030204" pitchFamily="34" charset="0"/>
                <a:ea typeface="Times New Roman" panose="02020603050405020304" pitchFamily="18" charset="0"/>
                <a:cs typeface="Roboto Slab" pitchFamily="2" charset="0"/>
              </a:rPr>
              <a:t>25</a:t>
            </a:r>
            <a:r>
              <a:rPr lang="pt-BR" sz="2000" dirty="0">
                <a:effectLst/>
                <a:latin typeface="Arial Narrow" panose="020B0606020202030204" pitchFamily="34" charset="0"/>
                <a:ea typeface="Times New Roman" panose="02020603050405020304" pitchFamily="18" charset="0"/>
                <a:cs typeface="Roboto Slab" pitchFamily="2" charset="0"/>
              </a:rPr>
              <a:t>. No sistema sanguíneo ABO, o genótipo I</a:t>
            </a:r>
            <a:r>
              <a:rPr lang="pt-BR" sz="2000" baseline="30000" dirty="0">
                <a:effectLst/>
                <a:latin typeface="Arial Narrow" panose="020B0606020202030204" pitchFamily="34" charset="0"/>
                <a:ea typeface="Times New Roman" panose="02020603050405020304" pitchFamily="18" charset="0"/>
                <a:cs typeface="Roboto Slab" pitchFamily="2" charset="0"/>
              </a:rPr>
              <a:t>A</a:t>
            </a:r>
            <a:r>
              <a:rPr lang="pt-BR" sz="2000" dirty="0">
                <a:effectLst/>
                <a:latin typeface="Arial Narrow" panose="020B0606020202030204" pitchFamily="34" charset="0"/>
                <a:ea typeface="Times New Roman" panose="02020603050405020304" pitchFamily="18" charset="0"/>
                <a:cs typeface="Roboto Slab" pitchFamily="2" charset="0"/>
              </a:rPr>
              <a:t>i resulta em qual tipo sanguíneo?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Roboto Slab" pitchFamily="2" charset="0"/>
              </a:rPr>
              <a:t>(A) A</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Roboto Slab" pitchFamily="2" charset="0"/>
              </a:rPr>
              <a:t>(B) B</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Roboto Slab" pitchFamily="2" charset="0"/>
              </a:rPr>
              <a:t>(C) 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Roboto Slab" pitchFamily="2" charset="0"/>
              </a:rPr>
              <a:t>(D) AB</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Roboto Slab" pitchFamily="2" charset="0"/>
              </a:rPr>
              <a:t>(E) A ou B</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548559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A76B4-E17A-A62C-D7DA-41AC25DFAD1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63D613E-7F3C-54B5-0797-92673311014F}"/>
              </a:ext>
            </a:extLst>
          </p:cNvPr>
          <p:cNvSpPr txBox="1"/>
          <p:nvPr/>
        </p:nvSpPr>
        <p:spPr>
          <a:xfrm>
            <a:off x="207035" y="621103"/>
            <a:ext cx="5650301" cy="5291705"/>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26</a:t>
            </a:r>
            <a:r>
              <a:rPr lang="pt-BR" sz="2000" dirty="0">
                <a:effectLst/>
                <a:latin typeface="Arial Narrow" panose="020B0606020202030204" pitchFamily="34" charset="0"/>
                <a:ea typeface="Times New Roman" panose="02020603050405020304" pitchFamily="18" charset="0"/>
                <a:cs typeface="Arial" panose="020B0604020202020204" pitchFamily="34" charset="0"/>
              </a:rPr>
              <a:t>. Na espécie humana, os tipos sanguíneos do sistema ABO são determinados por três alelos diferentes de um único gene: I</a:t>
            </a:r>
            <a:r>
              <a:rPr lang="pt-BR" sz="2000" baseline="30000" dirty="0">
                <a:effectLst/>
                <a:latin typeface="Arial Narrow" panose="020B0606020202030204" pitchFamily="34" charset="0"/>
                <a:ea typeface="Times New Roman" panose="02020603050405020304" pitchFamily="18" charset="0"/>
                <a:cs typeface="Arial" panose="020B0604020202020204" pitchFamily="34" charset="0"/>
              </a:rPr>
              <a:t>A</a:t>
            </a:r>
            <a:r>
              <a:rPr lang="pt-BR" sz="2000" dirty="0">
                <a:effectLst/>
                <a:latin typeface="Arial Narrow" panose="020B0606020202030204" pitchFamily="34" charset="0"/>
                <a:ea typeface="Times New Roman" panose="02020603050405020304" pitchFamily="18" charset="0"/>
                <a:cs typeface="Arial" panose="020B0604020202020204" pitchFamily="34" charset="0"/>
              </a:rPr>
              <a:t> ,I</a:t>
            </a:r>
            <a:r>
              <a:rPr lang="pt-BR" sz="2000" baseline="30000" dirty="0">
                <a:effectLst/>
                <a:latin typeface="Arial Narrow" panose="020B0606020202030204" pitchFamily="34" charset="0"/>
                <a:ea typeface="Times New Roman" panose="02020603050405020304" pitchFamily="18" charset="0"/>
                <a:cs typeface="Arial" panose="020B0604020202020204" pitchFamily="34" charset="0"/>
              </a:rPr>
              <a:t>B </a:t>
            </a:r>
            <a:r>
              <a:rPr lang="pt-BR" sz="2000" dirty="0">
                <a:effectLst/>
                <a:latin typeface="Arial Narrow" panose="020B0606020202030204" pitchFamily="34" charset="0"/>
                <a:ea typeface="Times New Roman" panose="02020603050405020304" pitchFamily="18" charset="0"/>
                <a:cs typeface="Arial" panose="020B0604020202020204" pitchFamily="34" charset="0"/>
              </a:rPr>
              <a:t>e i</a:t>
            </a:r>
            <a:r>
              <a:rPr lang="pt-BR" sz="2000" i="1" dirty="0">
                <a:effectLst/>
                <a:latin typeface="Arial Narrow" panose="020B0606020202030204" pitchFamily="34" charset="0"/>
                <a:ea typeface="Times New Roman" panose="02020603050405020304" pitchFamily="18" charset="0"/>
                <a:cs typeface="Arial" panose="020B0604020202020204" pitchFamily="34" charset="0"/>
              </a:rPr>
              <a:t>. </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Um casal está à espera de um bebé. O pai possui sangue do tipo I</a:t>
            </a:r>
            <a:r>
              <a:rPr lang="pt-BR" sz="2000" baseline="30000" dirty="0">
                <a:effectLst/>
                <a:latin typeface="Arial Narrow" panose="020B0606020202030204" pitchFamily="34" charset="0"/>
                <a:ea typeface="Times New Roman" panose="02020603050405020304" pitchFamily="18" charset="0"/>
                <a:cs typeface="Times New Roman" panose="02020603050405020304" pitchFamily="18" charset="0"/>
              </a:rPr>
              <a:t>A</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I</a:t>
            </a:r>
            <a:r>
              <a:rPr lang="pt-BR" sz="2000" baseline="30000" dirty="0">
                <a:effectLst/>
                <a:latin typeface="Arial Narrow" panose="020B0606020202030204" pitchFamily="34" charset="0"/>
                <a:ea typeface="Times New Roman" panose="02020603050405020304" pitchFamily="18" charset="0"/>
                <a:cs typeface="Times New Roman" panose="02020603050405020304" pitchFamily="18" charset="0"/>
              </a:rPr>
              <a:t>B</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e a mãe possui sangue do tipo O. </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b="1" dirty="0">
                <a:latin typeface="Arial Narrow" panose="020B0606020202030204" pitchFamily="34" charset="0"/>
                <a:ea typeface="Times New Roman" panose="02020603050405020304" pitchFamily="18" charset="0"/>
                <a:cs typeface="Times New Roman" panose="02020603050405020304" pitchFamily="18" charset="0"/>
              </a:rPr>
              <a:t>    </a:t>
            </a: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Com base nas leis da genética, qual é a probabilidade de um  casal ter uma criança com o mesmo tipo sanguíneo do pai?</a:t>
            </a:r>
            <a:endParaRPr lang="pt-BR" sz="2000" dirty="0">
              <a:effectLst/>
              <a:latin typeface="Calibri" panose="020F0502020204030204" pitchFamily="34" charset="0"/>
              <a:ea typeface="Calibri" panose="020F0502020204030204" pitchFamily="34" charset="0"/>
            </a:endParaRPr>
          </a:p>
          <a:p>
            <a:pPr>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 100%.</a:t>
            </a:r>
            <a:endParaRPr lang="pt-BR" sz="2000" dirty="0">
              <a:effectLst/>
              <a:latin typeface="Calibri" panose="020F0502020204030204" pitchFamily="34" charset="0"/>
              <a:ea typeface="Calibri" panose="020F0502020204030204" pitchFamily="34" charset="0"/>
            </a:endParaRPr>
          </a:p>
          <a:p>
            <a:pPr>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(B) 75% .</a:t>
            </a:r>
            <a:endParaRPr lang="pt-BR" sz="2000" dirty="0">
              <a:effectLst/>
              <a:latin typeface="Calibri" panose="020F0502020204030204" pitchFamily="34" charset="0"/>
              <a:ea typeface="Calibri" panose="020F0502020204030204" pitchFamily="34" charset="0"/>
            </a:endParaRPr>
          </a:p>
          <a:p>
            <a:pPr>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(C) 50% </a:t>
            </a:r>
            <a:endParaRPr lang="pt-BR" sz="2000" dirty="0">
              <a:effectLst/>
              <a:latin typeface="Calibri" panose="020F0502020204030204" pitchFamily="34" charset="0"/>
              <a:ea typeface="Calibri" panose="020F0502020204030204" pitchFamily="34" charset="0"/>
            </a:endParaRPr>
          </a:p>
          <a:p>
            <a:pPr>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(D) 25% </a:t>
            </a:r>
            <a:endParaRPr lang="pt-BR" sz="2000" dirty="0">
              <a:effectLst/>
              <a:latin typeface="Calibri" panose="020F0502020204030204" pitchFamily="34" charset="0"/>
              <a:ea typeface="Calibri" panose="020F0502020204030204" pitchFamily="34" charset="0"/>
            </a:endParaRPr>
          </a:p>
          <a:p>
            <a:pPr>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(E) 0%</a:t>
            </a:r>
            <a:endParaRPr lang="pt-BR" sz="2000" dirty="0">
              <a:effectLst/>
              <a:latin typeface="Calibri" panose="020F0502020204030204" pitchFamily="34" charset="0"/>
              <a:ea typeface="Calibri" panose="020F0502020204030204" pitchFamily="34" charset="0"/>
            </a:endParaRPr>
          </a:p>
          <a:p>
            <a:pPr algn="just">
              <a:spcAft>
                <a:spcPts val="800"/>
              </a:spcAft>
            </a:pPr>
            <a:r>
              <a:rPr lang="pt-BR" sz="1200" dirty="0">
                <a:effectLst/>
                <a:latin typeface="Arial Narrow" panose="020B0606020202030204" pitchFamily="34" charset="0"/>
                <a:ea typeface="Times New Roman" panose="02020603050405020304" pitchFamily="18" charset="0"/>
                <a:cs typeface="Roboto Slab" pitchFamily="2" charset="0"/>
              </a:rPr>
              <a:t> </a:t>
            </a:r>
            <a:endParaRPr lang="pt-BR" sz="2000" dirty="0">
              <a:effectLst/>
              <a:latin typeface="Calibri" panose="020F0502020204030204" pitchFamily="34" charset="0"/>
              <a:ea typeface="Calibri" panose="020F0502020204030204" pitchFamily="34" charset="0"/>
            </a:endParaRPr>
          </a:p>
        </p:txBody>
      </p:sp>
      <p:sp>
        <p:nvSpPr>
          <p:cNvPr id="7" name="CaixaDeTexto 6">
            <a:extLst>
              <a:ext uri="{FF2B5EF4-FFF2-40B4-BE49-F238E27FC236}">
                <a16:creationId xmlns:a16="http://schemas.microsoft.com/office/drawing/2014/main" id="{D64819C8-F2F6-83B0-2149-0F9EF5E81E07}"/>
              </a:ext>
            </a:extLst>
          </p:cNvPr>
          <p:cNvSpPr txBox="1"/>
          <p:nvPr/>
        </p:nvSpPr>
        <p:spPr>
          <a:xfrm>
            <a:off x="6334666" y="914400"/>
            <a:ext cx="5293742" cy="4429418"/>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Times New Roman" panose="02020603050405020304" pitchFamily="18" charset="0"/>
                <a:cs typeface="Roboto Slab" pitchFamily="2" charset="0"/>
              </a:rPr>
              <a:t>27.</a:t>
            </a:r>
            <a:r>
              <a:rPr lang="pt-BR" sz="2000" dirty="0">
                <a:effectLst/>
                <a:latin typeface="Arial Narrow" panose="020B0606020202030204" pitchFamily="34" charset="0"/>
                <a:ea typeface="Times New Roman" panose="02020603050405020304" pitchFamily="18" charset="0"/>
                <a:cs typeface="Roboto Slab" pitchFamily="2" charset="0"/>
              </a:rPr>
              <a:t> Um homem do tipo sanguíneo AB casa-se com uma mulher do tipo sanguíneo B (genótipo I</a:t>
            </a:r>
            <a:r>
              <a:rPr lang="pt-BR" sz="2000" baseline="30000" dirty="0">
                <a:effectLst/>
                <a:latin typeface="Arial Narrow" panose="020B0606020202030204" pitchFamily="34" charset="0"/>
                <a:ea typeface="Times New Roman" panose="02020603050405020304" pitchFamily="18" charset="0"/>
                <a:cs typeface="Roboto Slab" pitchFamily="2" charset="0"/>
              </a:rPr>
              <a:t>B</a:t>
            </a:r>
            <a:r>
              <a:rPr lang="pt-BR" sz="2000" dirty="0">
                <a:effectLst/>
                <a:latin typeface="Arial Narrow" panose="020B0606020202030204" pitchFamily="34" charset="0"/>
                <a:ea typeface="Times New Roman" panose="02020603050405020304" pitchFamily="18" charset="0"/>
                <a:cs typeface="Roboto Slab" pitchFamily="2" charset="0"/>
              </a:rPr>
              <a:t>i). Quais os possíveis tipos sanguíneos dos filhos? Mostre o cruzamento</a:t>
            </a:r>
            <a:endParaRPr lang="pt-BR" sz="2000" b="1" dirty="0">
              <a:effectLst/>
              <a:latin typeface="Arial Narrow" panose="020B0606020202030204" pitchFamily="34" charset="0"/>
              <a:ea typeface="Times New Roman" panose="02020603050405020304" pitchFamily="18" charset="0"/>
              <a:cs typeface="Roboto Slab" pitchFamily="2" charset="0"/>
            </a:endParaRPr>
          </a:p>
          <a:p>
            <a:pPr algn="just">
              <a:lnSpc>
                <a:spcPct val="107000"/>
              </a:lnSpc>
              <a:spcAft>
                <a:spcPts val="800"/>
              </a:spcAft>
            </a:pPr>
            <a:endParaRPr lang="pt-BR" sz="2000" b="1" dirty="0">
              <a:latin typeface="Arial Narrow" panose="020B0606020202030204" pitchFamily="34" charset="0"/>
              <a:ea typeface="Times New Roman" panose="02020603050405020304" pitchFamily="18" charset="0"/>
              <a:cs typeface="Roboto Slab" pitchFamily="2" charset="0"/>
            </a:endParaRPr>
          </a:p>
          <a:p>
            <a:pPr algn="just">
              <a:lnSpc>
                <a:spcPct val="107000"/>
              </a:lnSpc>
              <a:spcAft>
                <a:spcPts val="800"/>
              </a:spcAft>
            </a:pPr>
            <a:r>
              <a:rPr lang="pt-BR" sz="2000" b="1" dirty="0">
                <a:effectLst/>
                <a:latin typeface="Arial Narrow" panose="020B0606020202030204" pitchFamily="34" charset="0"/>
                <a:ea typeface="Times New Roman" panose="02020603050405020304" pitchFamily="18" charset="0"/>
                <a:cs typeface="Roboto Slab" pitchFamily="2" charset="0"/>
              </a:rPr>
              <a:t>28</a:t>
            </a:r>
            <a:r>
              <a:rPr lang="pt-BR" sz="2000" dirty="0">
                <a:effectLst/>
                <a:latin typeface="Arial Narrow" panose="020B0606020202030204" pitchFamily="34" charset="0"/>
                <a:ea typeface="Times New Roman" panose="02020603050405020304" pitchFamily="18" charset="0"/>
                <a:cs typeface="Roboto Slab" pitchFamily="2" charset="0"/>
              </a:rPr>
              <a:t>.  Animais da raça </a:t>
            </a:r>
            <a:r>
              <a:rPr lang="pt-BR" sz="2000" dirty="0" err="1">
                <a:effectLst/>
                <a:latin typeface="Arial Narrow" panose="020B0606020202030204" pitchFamily="34" charset="0"/>
                <a:ea typeface="Times New Roman" panose="02020603050405020304" pitchFamily="18" charset="0"/>
                <a:cs typeface="Roboto Slab" pitchFamily="2" charset="0"/>
              </a:rPr>
              <a:t>shorthorn</a:t>
            </a:r>
            <a:r>
              <a:rPr lang="pt-BR" sz="2000" dirty="0">
                <a:effectLst/>
                <a:latin typeface="Arial Narrow" panose="020B0606020202030204" pitchFamily="34" charset="0"/>
                <a:ea typeface="Times New Roman" panose="02020603050405020304" pitchFamily="18" charset="0"/>
                <a:cs typeface="Roboto Slab" pitchFamily="2" charset="0"/>
              </a:rPr>
              <a:t> um vermelho (RR) e um branco (WW), são cruzados. Seus filhotes nascem com pelagem </a:t>
            </a:r>
            <a:r>
              <a:rPr lang="pt-BR" sz="2000" dirty="0" err="1">
                <a:effectLst/>
                <a:latin typeface="Arial Narrow" panose="020B0606020202030204" pitchFamily="34" charset="0"/>
                <a:ea typeface="Times New Roman" panose="02020603050405020304" pitchFamily="18" charset="0"/>
                <a:cs typeface="Roboto Slab" pitchFamily="2" charset="0"/>
              </a:rPr>
              <a:t>ruão</a:t>
            </a:r>
            <a:r>
              <a:rPr lang="pt-BR" sz="2000" dirty="0">
                <a:effectLst/>
                <a:latin typeface="Arial Narrow" panose="020B0606020202030204" pitchFamily="34" charset="0"/>
                <a:ea typeface="Times New Roman" panose="02020603050405020304" pitchFamily="18" charset="0"/>
                <a:cs typeface="Roboto Slab" pitchFamily="2" charset="0"/>
              </a:rPr>
              <a:t> (RW). Qual o tipo de herança envolvida?</a:t>
            </a:r>
          </a:p>
          <a:p>
            <a:pPr algn="just">
              <a:lnSpc>
                <a:spcPct val="107000"/>
              </a:lnSpc>
              <a:spcAft>
                <a:spcPts val="800"/>
              </a:spcAft>
            </a:pP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b="1" dirty="0">
                <a:effectLst/>
                <a:latin typeface="Arial Narrow" panose="020B0606020202030204" pitchFamily="34" charset="0"/>
                <a:ea typeface="Times New Roman" panose="02020603050405020304" pitchFamily="18" charset="0"/>
                <a:cs typeface="Roboto Slab" pitchFamily="2" charset="0"/>
              </a:rPr>
              <a:t>29.</a:t>
            </a:r>
            <a:r>
              <a:rPr lang="pt-BR" sz="2000" dirty="0">
                <a:effectLst/>
                <a:latin typeface="Arial Narrow" panose="020B0606020202030204" pitchFamily="34" charset="0"/>
                <a:ea typeface="Times New Roman" panose="02020603050405020304" pitchFamily="18" charset="0"/>
                <a:cs typeface="Roboto Slab" pitchFamily="2" charset="0"/>
              </a:rPr>
              <a:t>  Qual será a proporção fenotípica esperada se dois bovinos </a:t>
            </a:r>
            <a:r>
              <a:rPr lang="pt-BR" sz="2000" dirty="0" err="1">
                <a:effectLst/>
                <a:latin typeface="Arial Narrow" panose="020B0606020202030204" pitchFamily="34" charset="0"/>
                <a:ea typeface="Times New Roman" panose="02020603050405020304" pitchFamily="18" charset="0"/>
                <a:cs typeface="Roboto Slab" pitchFamily="2" charset="0"/>
              </a:rPr>
              <a:t>ruões</a:t>
            </a:r>
            <a:r>
              <a:rPr lang="pt-BR" sz="2000" dirty="0">
                <a:effectLst/>
                <a:latin typeface="Arial Narrow" panose="020B0606020202030204" pitchFamily="34" charset="0"/>
                <a:ea typeface="Times New Roman" panose="02020603050405020304" pitchFamily="18" charset="0"/>
                <a:cs typeface="Roboto Slab" pitchFamily="2" charset="0"/>
              </a:rPr>
              <a:t> (RW x RW) forem cruzados?</a:t>
            </a:r>
            <a:endParaRPr lang="pt-BR" sz="20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468943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A76B4-E17A-A62C-D7DA-41AC25DFAD1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4BB01BF-226F-65D3-047A-EB60BDD1AB96}"/>
              </a:ext>
            </a:extLst>
          </p:cNvPr>
          <p:cNvSpPr txBox="1"/>
          <p:nvPr/>
        </p:nvSpPr>
        <p:spPr>
          <a:xfrm>
            <a:off x="293298" y="819509"/>
            <a:ext cx="8848545" cy="805477"/>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Times New Roman" panose="02020603050405020304" pitchFamily="18" charset="0"/>
                <a:cs typeface="Roboto Slab" pitchFamily="2" charset="0"/>
              </a:rPr>
              <a:t>30.</a:t>
            </a:r>
            <a:r>
              <a:rPr lang="pt-BR" sz="2000" dirty="0">
                <a:effectLst/>
                <a:latin typeface="Arial Narrow" panose="020B0606020202030204" pitchFamily="34" charset="0"/>
                <a:ea typeface="Times New Roman" panose="02020603050405020304" pitchFamily="18" charset="0"/>
                <a:cs typeface="Roboto Slab" pitchFamily="2" charset="0"/>
              </a:rPr>
              <a:t>Observe a imagem a seguir</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dirty="0">
                <a:effectLst/>
                <a:latin typeface="Arial Narrow" panose="020B0606020202030204" pitchFamily="34" charset="0"/>
                <a:ea typeface="Times New Roman" panose="02020603050405020304" pitchFamily="18" charset="0"/>
                <a:cs typeface="Roboto Slab" pitchFamily="2" charset="0"/>
              </a:rPr>
              <a:t> </a:t>
            </a:r>
            <a:endParaRPr lang="pt-BR" sz="1600" dirty="0">
              <a:effectLst/>
              <a:latin typeface="Calibri" panose="020F0502020204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F6D39E96-53AB-989A-4029-6158BB53DD36}"/>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39865" y="1346942"/>
            <a:ext cx="3428617" cy="1732688"/>
          </a:xfrm>
          <a:prstGeom prst="rect">
            <a:avLst/>
          </a:prstGeom>
        </p:spPr>
      </p:pic>
      <p:sp>
        <p:nvSpPr>
          <p:cNvPr id="7" name="CaixaDeTexto 6">
            <a:extLst>
              <a:ext uri="{FF2B5EF4-FFF2-40B4-BE49-F238E27FC236}">
                <a16:creationId xmlns:a16="http://schemas.microsoft.com/office/drawing/2014/main" id="{6C3F4C91-3365-7A06-482B-6A763282D520}"/>
              </a:ext>
            </a:extLst>
          </p:cNvPr>
          <p:cNvSpPr txBox="1"/>
          <p:nvPr/>
        </p:nvSpPr>
        <p:spPr>
          <a:xfrm>
            <a:off x="293299" y="3321170"/>
            <a:ext cx="5641676" cy="2664704"/>
          </a:xfrm>
          <a:prstGeom prst="rect">
            <a:avLst/>
          </a:prstGeom>
          <a:noFill/>
        </p:spPr>
        <p:txBody>
          <a:bodyPr wrap="square">
            <a:spAutoFit/>
          </a:bodyPr>
          <a:lstStyle/>
          <a:p>
            <a:pPr algn="just">
              <a:lnSpc>
                <a:spcPct val="107000"/>
              </a:lnSpc>
              <a:spcAft>
                <a:spcPts val="800"/>
              </a:spcAft>
            </a:pPr>
            <a:r>
              <a:rPr lang="pt-BR" sz="1800" dirty="0">
                <a:effectLst/>
                <a:latin typeface="Arial Narrow" panose="020B0606020202030204" pitchFamily="34" charset="0"/>
                <a:ea typeface="Times New Roman" panose="02020603050405020304" pitchFamily="18" charset="0"/>
                <a:cs typeface="Roboto Slab" pitchFamily="2" charset="0"/>
              </a:rPr>
              <a:t>O resultado desse cruzamento é exemplo de qual fenômeno genético?</a:t>
            </a:r>
            <a:endParaRPr lang="pt-BR" sz="16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dirty="0">
                <a:effectLst/>
                <a:latin typeface="Arial Narrow" panose="020B0606020202030204" pitchFamily="34" charset="0"/>
                <a:ea typeface="Times New Roman" panose="02020603050405020304" pitchFamily="18" charset="0"/>
                <a:cs typeface="Roboto Slab" pitchFamily="2" charset="0"/>
              </a:rPr>
              <a:t>(A)</a:t>
            </a:r>
            <a:r>
              <a:rPr lang="pt-BR" sz="1800" dirty="0">
                <a:solidFill>
                  <a:srgbClr val="333333"/>
                </a:solidFill>
                <a:effectLst/>
                <a:latin typeface="Arial Narrow" panose="020B0606020202030204" pitchFamily="34" charset="0"/>
                <a:ea typeface="Calibri" panose="020F0502020204030204" pitchFamily="34" charset="0"/>
                <a:cs typeface="Open Sans" panose="020B0606030504020204" pitchFamily="34" charset="0"/>
              </a:rPr>
              <a:t> Codominância. </a:t>
            </a:r>
            <a:endParaRPr lang="pt-BR" sz="16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dirty="0">
                <a:effectLst/>
                <a:latin typeface="Arial Narrow" panose="020B0606020202030204" pitchFamily="34" charset="0"/>
                <a:ea typeface="Times New Roman" panose="02020603050405020304" pitchFamily="18" charset="0"/>
                <a:cs typeface="Roboto Slab" pitchFamily="2" charset="0"/>
              </a:rPr>
              <a:t>(B) Epistasia genética.</a:t>
            </a:r>
            <a:endParaRPr lang="pt-BR" sz="16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dirty="0">
                <a:effectLst/>
                <a:latin typeface="Arial Narrow" panose="020B0606020202030204" pitchFamily="34" charset="0"/>
                <a:ea typeface="Times New Roman" panose="02020603050405020304" pitchFamily="18" charset="0"/>
                <a:cs typeface="Roboto Slab" pitchFamily="2" charset="0"/>
              </a:rPr>
              <a:t>(C) Dominância incompleta.</a:t>
            </a:r>
            <a:endParaRPr lang="pt-BR" sz="16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dirty="0">
                <a:effectLst/>
                <a:latin typeface="Arial Narrow" panose="020B0606020202030204" pitchFamily="34" charset="0"/>
                <a:ea typeface="Times New Roman" panose="02020603050405020304" pitchFamily="18" charset="0"/>
                <a:cs typeface="Roboto Slab" pitchFamily="2" charset="0"/>
              </a:rPr>
              <a:t>(D) Herança ligada ao sexo.</a:t>
            </a:r>
            <a:endParaRPr lang="pt-BR" sz="16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dirty="0">
                <a:effectLst/>
                <a:latin typeface="Arial Narrow" panose="020B0606020202030204" pitchFamily="34" charset="0"/>
                <a:ea typeface="Times New Roman" panose="02020603050405020304" pitchFamily="18" charset="0"/>
                <a:cs typeface="Roboto Slab" pitchFamily="2" charset="0"/>
              </a:rPr>
              <a:t>(E) Herança ligada ao cromossomo X.</a:t>
            </a:r>
            <a:endParaRPr lang="pt-BR" sz="1600" dirty="0">
              <a:effectLst/>
              <a:latin typeface="Calibri" panose="020F0502020204030204" pitchFamily="34" charset="0"/>
              <a:ea typeface="Calibri" panose="020F0502020204030204" pitchFamily="34" charset="0"/>
            </a:endParaRPr>
          </a:p>
        </p:txBody>
      </p:sp>
      <p:sp>
        <p:nvSpPr>
          <p:cNvPr id="9" name="CaixaDeTexto 8">
            <a:extLst>
              <a:ext uri="{FF2B5EF4-FFF2-40B4-BE49-F238E27FC236}">
                <a16:creationId xmlns:a16="http://schemas.microsoft.com/office/drawing/2014/main" id="{24358FEA-0F51-43DB-C387-BE8CC0C0909C}"/>
              </a:ext>
            </a:extLst>
          </p:cNvPr>
          <p:cNvSpPr txBox="1"/>
          <p:nvPr/>
        </p:nvSpPr>
        <p:spPr>
          <a:xfrm>
            <a:off x="6327522" y="923027"/>
            <a:ext cx="5430281" cy="4305218"/>
          </a:xfrm>
          <a:prstGeom prst="rect">
            <a:avLst/>
          </a:prstGeom>
          <a:noFill/>
        </p:spPr>
        <p:txBody>
          <a:bodyPr wrap="square">
            <a:spAutoFit/>
          </a:bodyPr>
          <a:lstStyle/>
          <a:p>
            <a:pPr algn="just">
              <a:lnSpc>
                <a:spcPct val="115000"/>
              </a:lnSpc>
              <a:spcAft>
                <a:spcPts val="800"/>
              </a:spcAft>
            </a:pPr>
            <a:r>
              <a:rPr lang="pt-BR" sz="20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31</a:t>
            </a: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Dominância incompleta ocorre quando alelos em heterozigose promovem efeitos diferentes no fenótipo em relação ao estado de homozigose. Em algumas espécies de flores, os genótipos abaixo influenciam nos seguintes fenótipos:</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VV = flores vermelhas.</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BB = flores brancas.</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VB = flores rosas.</a:t>
            </a:r>
            <a:endParaRPr lang="pt-BR" sz="2000" dirty="0">
              <a:effectLst/>
              <a:latin typeface="Calibri" panose="020F0502020204030204" pitchFamily="34" charset="0"/>
              <a:ea typeface="Calibri" panose="020F0502020204030204" pitchFamily="34" charset="0"/>
            </a:endParaRPr>
          </a:p>
          <a:p>
            <a:pPr>
              <a:lnSpc>
                <a:spcPct val="107000"/>
              </a:lnSpc>
              <a:spcAft>
                <a:spcPts val="800"/>
              </a:spcAft>
            </a:pPr>
            <a:r>
              <a:rPr lang="pt-BR" sz="20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Qual a porcentagem de indivíduos da cor ROSA ocorrerá se autofecundarmos flores da geração F2 </a:t>
            </a:r>
            <a:r>
              <a:rPr lang="pt-BR" sz="20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flor rosa (VB) ?</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33284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A76B4-E17A-A62C-D7DA-41AC25DFAD1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C57E9AA-73F5-C3F7-D427-B76EF1AEC60E}"/>
              </a:ext>
            </a:extLst>
          </p:cNvPr>
          <p:cNvSpPr txBox="1"/>
          <p:nvPr/>
        </p:nvSpPr>
        <p:spPr>
          <a:xfrm>
            <a:off x="146649" y="888521"/>
            <a:ext cx="8995194" cy="373436"/>
          </a:xfrm>
          <a:prstGeom prst="rect">
            <a:avLst/>
          </a:prstGeom>
          <a:noFill/>
        </p:spPr>
        <p:txBody>
          <a:bodyPr wrap="square">
            <a:spAutoFit/>
          </a:bodyPr>
          <a:lstStyle/>
          <a:p>
            <a:pPr algn="just">
              <a:lnSpc>
                <a:spcPct val="107000"/>
              </a:lnSpc>
              <a:spcAft>
                <a:spcPts val="800"/>
              </a:spcAft>
            </a:pPr>
            <a:r>
              <a:rPr lang="pt-BR" sz="1800" b="1" dirty="0">
                <a:effectLst/>
                <a:latin typeface="Arial Narrow" panose="020B0606020202030204" pitchFamily="34" charset="0"/>
                <a:ea typeface="Times New Roman" panose="02020603050405020304" pitchFamily="18" charset="0"/>
                <a:cs typeface="Roboto Slab" pitchFamily="2" charset="0"/>
              </a:rPr>
              <a:t>32</a:t>
            </a:r>
            <a:r>
              <a:rPr lang="pt-BR" sz="1800" dirty="0">
                <a:effectLst/>
                <a:latin typeface="Arial Narrow" panose="020B0606020202030204" pitchFamily="34" charset="0"/>
                <a:ea typeface="Times New Roman" panose="02020603050405020304" pitchFamily="18" charset="0"/>
                <a:cs typeface="Roboto Slab" pitchFamily="2" charset="0"/>
              </a:rPr>
              <a:t>.Observe a imagem a seguir.</a:t>
            </a:r>
            <a:endParaRPr lang="pt-BR" sz="1600" dirty="0">
              <a:effectLst/>
              <a:latin typeface="Calibri" panose="020F0502020204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962AF183-041F-B00E-BFD3-AAE6F4CF0A04}"/>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98613" y="1813849"/>
            <a:ext cx="2703195" cy="1604645"/>
          </a:xfrm>
          <a:prstGeom prst="rect">
            <a:avLst/>
          </a:prstGeom>
        </p:spPr>
      </p:pic>
      <p:sp>
        <p:nvSpPr>
          <p:cNvPr id="7" name="CaixaDeTexto 6">
            <a:extLst>
              <a:ext uri="{FF2B5EF4-FFF2-40B4-BE49-F238E27FC236}">
                <a16:creationId xmlns:a16="http://schemas.microsoft.com/office/drawing/2014/main" id="{923B4B6A-A0E8-99FA-7ECB-B02B75E6EA39}"/>
              </a:ext>
            </a:extLst>
          </p:cNvPr>
          <p:cNvSpPr txBox="1"/>
          <p:nvPr/>
        </p:nvSpPr>
        <p:spPr>
          <a:xfrm>
            <a:off x="370936" y="3666226"/>
            <a:ext cx="5218981" cy="2893677"/>
          </a:xfrm>
          <a:prstGeom prst="rect">
            <a:avLst/>
          </a:prstGeom>
          <a:noFill/>
        </p:spPr>
        <p:txBody>
          <a:bodyPr wrap="square">
            <a:spAutoFit/>
          </a:bodyPr>
          <a:lstStyle/>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Roboto Slab" pitchFamily="2" charset="0"/>
              </a:rPr>
              <a:t>O resultado desse cruzamento é exemplo de qual fenômeno genético?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Roboto Slab" pitchFamily="2" charset="0"/>
              </a:rPr>
              <a:t>(A)</a:t>
            </a:r>
            <a:r>
              <a:rPr lang="pt-BR" sz="2000" dirty="0">
                <a:solidFill>
                  <a:srgbClr val="333333"/>
                </a:solidFill>
                <a:effectLst/>
                <a:latin typeface="Arial Narrow" panose="020B0606020202030204" pitchFamily="34" charset="0"/>
                <a:ea typeface="Calibri" panose="020F0502020204030204" pitchFamily="34" charset="0"/>
                <a:cs typeface="Open Sans" panose="020B0606030504020204" pitchFamily="34" charset="0"/>
              </a:rPr>
              <a:t> Codominância. </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Roboto Slab" pitchFamily="2" charset="0"/>
              </a:rPr>
              <a:t>(B) Epistasia genética.</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Roboto Slab" pitchFamily="2" charset="0"/>
              </a:rPr>
              <a:t>(C) Dominância incompleta.</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Roboto Slab" pitchFamily="2" charset="0"/>
              </a:rPr>
              <a:t>(D) Herança ligada ao sexo.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Roboto Slab" pitchFamily="2" charset="0"/>
              </a:rPr>
              <a:t>(E) Herança ligada ao cromossomo X.</a:t>
            </a:r>
            <a:endParaRPr lang="pt-BR" sz="2000" dirty="0">
              <a:effectLst/>
              <a:latin typeface="Calibri" panose="020F0502020204030204" pitchFamily="34" charset="0"/>
              <a:ea typeface="Calibri" panose="020F0502020204030204" pitchFamily="34" charset="0"/>
            </a:endParaRPr>
          </a:p>
        </p:txBody>
      </p:sp>
      <p:pic>
        <p:nvPicPr>
          <p:cNvPr id="8" name="Imagem 7">
            <a:extLst>
              <a:ext uri="{FF2B5EF4-FFF2-40B4-BE49-F238E27FC236}">
                <a16:creationId xmlns:a16="http://schemas.microsoft.com/office/drawing/2014/main" id="{B81AB2F1-1350-7624-6654-121464374CE1}"/>
              </a:ext>
            </a:extLst>
          </p:cNvPr>
          <p:cNvPicPr>
            <a:picLocks noChangeAspect="1"/>
          </p:cNvPicPr>
          <p:nvPr/>
        </p:nvPicPr>
        <p:blipFill>
          <a:blip r:embed="rId4"/>
          <a:stretch>
            <a:fillRect/>
          </a:stretch>
        </p:blipFill>
        <p:spPr>
          <a:xfrm>
            <a:off x="6840747" y="888521"/>
            <a:ext cx="3786636" cy="906396"/>
          </a:xfrm>
          <a:prstGeom prst="rect">
            <a:avLst/>
          </a:prstGeom>
        </p:spPr>
      </p:pic>
      <p:sp>
        <p:nvSpPr>
          <p:cNvPr id="10" name="CaixaDeTexto 9">
            <a:extLst>
              <a:ext uri="{FF2B5EF4-FFF2-40B4-BE49-F238E27FC236}">
                <a16:creationId xmlns:a16="http://schemas.microsoft.com/office/drawing/2014/main" id="{C7742FF5-4543-4B45-F31A-BABA43627E5E}"/>
              </a:ext>
            </a:extLst>
          </p:cNvPr>
          <p:cNvSpPr txBox="1"/>
          <p:nvPr/>
        </p:nvSpPr>
        <p:spPr>
          <a:xfrm>
            <a:off x="6331789" y="1906439"/>
            <a:ext cx="5400136" cy="4624407"/>
          </a:xfrm>
          <a:prstGeom prst="rect">
            <a:avLst/>
          </a:prstGeom>
          <a:noFill/>
        </p:spPr>
        <p:txBody>
          <a:bodyPr wrap="square">
            <a:spAutoFit/>
          </a:bodyPr>
          <a:lstStyle/>
          <a:p>
            <a:pPr algn="just">
              <a:lnSpc>
                <a:spcPct val="115000"/>
              </a:lnSpc>
              <a:spcAft>
                <a:spcPts val="800"/>
              </a:spcAft>
            </a:pPr>
            <a:r>
              <a:rPr lang="pt-BR" sz="2000" b="1" i="1" dirty="0">
                <a:effectLst/>
                <a:latin typeface="Arial Narrow" panose="020B0606020202030204" pitchFamily="34" charset="0"/>
                <a:ea typeface="Arial Narrow" panose="020B0606020202030204" pitchFamily="34" charset="0"/>
                <a:cs typeface="Arial Narrow" panose="020B0606020202030204" pitchFamily="34" charset="0"/>
              </a:rPr>
              <a:t>Leia o texto.</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Texto IV</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 Biologia Molecular</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 </a:t>
            </a: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Biologia Molecular</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é um dos ramos da Biologia que se dedica ao estudo das relações entre o DNA e RNA, síntese de proteínas e as características genéticas transmitidas de geração em geração. De modo mais específico, a Biologia Molecular busca compreender os mecanismos de replicação, transcrição e tradução do material genético. É uma área de estudo relativamente nova e muito ampla, que abrange ainda aspectos da citologia, química, microbiologia, genética e bioquímica.</a:t>
            </a:r>
            <a:endParaRPr lang="pt-BR"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607340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A76B4-E17A-A62C-D7DA-41AC25DFAD1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2E69856-145D-C26C-5A08-6F3DCF6117EC}"/>
              </a:ext>
            </a:extLst>
          </p:cNvPr>
          <p:cNvSpPr txBox="1"/>
          <p:nvPr/>
        </p:nvSpPr>
        <p:spPr>
          <a:xfrm>
            <a:off x="181156" y="741872"/>
            <a:ext cx="5736566" cy="5724131"/>
          </a:xfrm>
          <a:prstGeom prst="rect">
            <a:avLst/>
          </a:prstGeom>
          <a:noFill/>
        </p:spPr>
        <p:txBody>
          <a:bodyPr wrap="square">
            <a:spAutoFit/>
          </a:bodyPr>
          <a:lstStyle/>
          <a:p>
            <a:pPr algn="just">
              <a:lnSpc>
                <a:spcPct val="115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 história da Biologia Molecular começa a ter início com a suspeita de algum tipo de material presente no núcleo celular.  Os ácidos nucleicos foram descobertos em 1869, pelo pesquisador Johann Friedrich </a:t>
            </a:r>
            <a:r>
              <a:rPr lang="pt-BR" sz="2000" dirty="0" err="1">
                <a:effectLst/>
                <a:latin typeface="Arial Narrow" panose="020B0606020202030204" pitchFamily="34" charset="0"/>
                <a:ea typeface="Times New Roman" panose="02020603050405020304" pitchFamily="18" charset="0"/>
                <a:cs typeface="Times New Roman" panose="02020603050405020304" pitchFamily="18" charset="0"/>
              </a:rPr>
              <a:t>Miescher</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ao analisar o núcleo de glóbulos brancos do pus de feridas. Porém, eles foram inicialmente denominados de </a:t>
            </a:r>
            <a:r>
              <a:rPr lang="pt-BR" sz="2000" dirty="0" err="1">
                <a:effectLst/>
                <a:latin typeface="Arial Narrow" panose="020B0606020202030204" pitchFamily="34" charset="0"/>
                <a:ea typeface="Times New Roman" panose="02020603050405020304" pitchFamily="18" charset="0"/>
                <a:cs typeface="Times New Roman" panose="02020603050405020304" pitchFamily="18" charset="0"/>
              </a:rPr>
              <a:t>nucleínas</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No ano de 1953, James Watson e Francis Crick elucidam a estrutura tridimensional da molécula de DNA, a qual consiste em uma dupla hélice de nucleotídeos. Para desenvolver o modelo, Watson e Crick se basearam em imagens de difração de raios X obtidas por </a:t>
            </a:r>
            <a:r>
              <a:rPr lang="pt-BR" sz="2000" dirty="0" err="1">
                <a:effectLst/>
                <a:latin typeface="Arial Narrow" panose="020B0606020202030204" pitchFamily="34" charset="0"/>
                <a:ea typeface="Times New Roman" panose="02020603050405020304" pitchFamily="18" charset="0"/>
                <a:cs typeface="Times New Roman" panose="02020603050405020304" pitchFamily="18" charset="0"/>
              </a:rPr>
              <a:t>Rosalind</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Franklin e na análise das bases nitrogenadas por cromatografia de Erwin </a:t>
            </a:r>
            <a:r>
              <a:rPr lang="pt-BR" sz="2000" dirty="0" err="1">
                <a:effectLst/>
                <a:latin typeface="Arial Narrow" panose="020B0606020202030204" pitchFamily="34" charset="0"/>
                <a:ea typeface="Times New Roman" panose="02020603050405020304" pitchFamily="18" charset="0"/>
                <a:cs typeface="Times New Roman" panose="02020603050405020304" pitchFamily="18" charset="0"/>
              </a:rPr>
              <a:t>Chargaff.Em</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1958, os pesquisadores Matthew </a:t>
            </a:r>
            <a:r>
              <a:rPr lang="pt-BR" sz="2000" dirty="0" err="1">
                <a:effectLst/>
                <a:latin typeface="Arial Narrow" panose="020B0606020202030204" pitchFamily="34" charset="0"/>
                <a:ea typeface="Times New Roman" panose="02020603050405020304" pitchFamily="18" charset="0"/>
                <a:cs typeface="Times New Roman" panose="02020603050405020304" pitchFamily="18" charset="0"/>
              </a:rPr>
              <a:t>Meselson</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e Franklin Stahl demonstraram que o DNA possui replicação semiconservativa, ou seja, as moléculas recém-formadas conservam uma das cadeias da molécula que a originou</a:t>
            </a:r>
            <a:r>
              <a:rPr lang="pt-BR" sz="12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1100" dirty="0">
              <a:effectLst/>
              <a:latin typeface="Calibri" panose="020F0502020204030204" pitchFamily="34" charset="0"/>
              <a:ea typeface="Calibri" panose="020F0502020204030204" pitchFamily="34" charset="0"/>
            </a:endParaRPr>
          </a:p>
        </p:txBody>
      </p:sp>
      <p:sp>
        <p:nvSpPr>
          <p:cNvPr id="9" name="CaixaDeTexto 8">
            <a:extLst>
              <a:ext uri="{FF2B5EF4-FFF2-40B4-BE49-F238E27FC236}">
                <a16:creationId xmlns:a16="http://schemas.microsoft.com/office/drawing/2014/main" id="{8333B2C8-9EA3-95A3-7E5E-BA543B8D5A09}"/>
              </a:ext>
            </a:extLst>
          </p:cNvPr>
          <p:cNvSpPr txBox="1"/>
          <p:nvPr/>
        </p:nvSpPr>
        <p:spPr>
          <a:xfrm>
            <a:off x="6274280" y="888522"/>
            <a:ext cx="5222574" cy="423129"/>
          </a:xfrm>
          <a:prstGeom prst="rect">
            <a:avLst/>
          </a:prstGeom>
          <a:noFill/>
        </p:spPr>
        <p:txBody>
          <a:bodyPr wrap="square">
            <a:spAutoFit/>
          </a:bodyPr>
          <a:lstStyle/>
          <a:p>
            <a:pPr algn="just">
              <a:lnSpc>
                <a:spcPct val="115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Dogma Central da Biologia Molecular</a:t>
            </a:r>
            <a:endParaRPr lang="pt-BR" sz="2000" dirty="0">
              <a:effectLst/>
              <a:latin typeface="Calibri" panose="020F0502020204030204" pitchFamily="34" charset="0"/>
              <a:ea typeface="Calibri" panose="020F0502020204030204" pitchFamily="34" charset="0"/>
            </a:endParaRPr>
          </a:p>
        </p:txBody>
      </p:sp>
      <p:pic>
        <p:nvPicPr>
          <p:cNvPr id="10" name="Imagem 9">
            <a:extLst>
              <a:ext uri="{FF2B5EF4-FFF2-40B4-BE49-F238E27FC236}">
                <a16:creationId xmlns:a16="http://schemas.microsoft.com/office/drawing/2014/main" id="{E17EAA18-FAEF-988A-0590-3F667E686BE8}"/>
              </a:ext>
            </a:extLst>
          </p:cNvPr>
          <p:cNvPicPr>
            <a:picLocks noChangeAspect="1"/>
          </p:cNvPicPr>
          <p:nvPr/>
        </p:nvPicPr>
        <p:blipFill>
          <a:blip r:embed="rId2"/>
          <a:stretch>
            <a:fillRect/>
          </a:stretch>
        </p:blipFill>
        <p:spPr>
          <a:xfrm>
            <a:off x="6726447" y="1730781"/>
            <a:ext cx="4459856" cy="3746311"/>
          </a:xfrm>
          <a:prstGeom prst="rect">
            <a:avLst/>
          </a:prstGeom>
        </p:spPr>
      </p:pic>
    </p:spTree>
    <p:extLst>
      <p:ext uri="{BB962C8B-B14F-4D97-AF65-F5344CB8AC3E}">
        <p14:creationId xmlns:p14="http://schemas.microsoft.com/office/powerpoint/2010/main" val="3106495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A76B4-E17A-A62C-D7DA-41AC25DFAD1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4773191-4158-0C0E-5BDC-3018DE98C48E}"/>
              </a:ext>
            </a:extLst>
          </p:cNvPr>
          <p:cNvSpPr txBox="1"/>
          <p:nvPr/>
        </p:nvSpPr>
        <p:spPr>
          <a:xfrm>
            <a:off x="327803" y="724618"/>
            <a:ext cx="5529533" cy="5437129"/>
          </a:xfrm>
          <a:prstGeom prst="rect">
            <a:avLst/>
          </a:prstGeom>
          <a:noFill/>
        </p:spPr>
        <p:txBody>
          <a:bodyPr wrap="square">
            <a:spAutoFit/>
          </a:bodyPr>
          <a:lstStyle/>
          <a:p>
            <a:pPr algn="just">
              <a:lnSpc>
                <a:spcPct val="115000"/>
              </a:lnSpc>
              <a:spcAft>
                <a:spcPts val="800"/>
              </a:spcAft>
            </a:pPr>
            <a:endParaRPr lang="pt-BR" sz="20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r>
              <a:rPr lang="pt-BR" sz="2000" dirty="0">
                <a:latin typeface="Arial Narrow" panose="020B0606020202030204" pitchFamily="34" charset="0"/>
                <a:ea typeface="Times New Roman" panose="02020603050405020304" pitchFamily="18" charset="0"/>
                <a:cs typeface="Times New Roman" panose="02020603050405020304" pitchFamily="18" charset="0"/>
              </a:rPr>
              <a:t>    </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O dogma central da Biologia Molecular, proposto por Francis Crick em 1958, consiste em explicar como as informações contidas no DNA são transmitidas. Em síntese, ele explica que o fluxo das informações genéticas ocorre na seguinte sequência: </a:t>
            </a:r>
          </a:p>
          <a:p>
            <a:pPr algn="just">
              <a:lnSpc>
                <a:spcPct val="115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DNA → RNA→ PROTEÍNAS. </a:t>
            </a:r>
          </a:p>
          <a:p>
            <a:pPr algn="just">
              <a:lnSpc>
                <a:spcPct val="115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Isso significa que o DNA promove a produção de RNA (Transcrição), o qual por sua vez codifica a produção de proteínas (Tradução). No momento da descoberta, acreditava-se que esse fluxo não poderia ser invertido. Hoje, sabe-se que a enzima transcriptase reversa é capaz de sintetizar DNA a partir do RNA.</a:t>
            </a:r>
          </a:p>
          <a:p>
            <a:pPr algn="just">
              <a:lnSpc>
                <a:spcPct val="115000"/>
              </a:lnSpc>
              <a:spcAft>
                <a:spcPts val="800"/>
              </a:spcAft>
            </a:pPr>
            <a:endParaRPr lang="pt-BR" sz="20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6DC8E507-4419-7525-20E2-87F2C92C495A}"/>
              </a:ext>
            </a:extLst>
          </p:cNvPr>
          <p:cNvSpPr txBox="1"/>
          <p:nvPr/>
        </p:nvSpPr>
        <p:spPr>
          <a:xfrm>
            <a:off x="6159260" y="724618"/>
            <a:ext cx="5865963" cy="6488443"/>
          </a:xfrm>
          <a:prstGeom prst="rect">
            <a:avLst/>
          </a:prstGeom>
          <a:noFill/>
        </p:spPr>
        <p:txBody>
          <a:bodyPr wrap="square">
            <a:spAutoFit/>
          </a:bodyPr>
          <a:lstStyle/>
          <a:p>
            <a:pPr algn="just">
              <a:lnSpc>
                <a:spcPct val="115000"/>
              </a:lnSpc>
              <a:spcAft>
                <a:spcPts val="800"/>
              </a:spcAft>
            </a:pPr>
            <a:r>
              <a:rPr lang="pt-BR" sz="2000" b="1" dirty="0">
                <a:effectLst/>
                <a:latin typeface="Arial Narrow" panose="020B0606020202030204" pitchFamily="34" charset="0"/>
                <a:ea typeface="Arial Narrow" panose="020B0606020202030204" pitchFamily="34" charset="0"/>
                <a:cs typeface="Arial Narrow" panose="020B0606020202030204" pitchFamily="34" charset="0"/>
              </a:rPr>
              <a:t>Projeto Genoma</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Um dos projetos mais abrangentes e ambiciosos da Biologia Molecular é o Projeto Genoma, o qual objetiva o mapeamento do código genético de diversos tipos de organismos.</a:t>
            </a:r>
            <a:endParaRPr lang="pt-BR" sz="20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Para tanto, desde a década de 90, surgiram diversas parcerias entre os países para que por meio da Biologia Molecular e suas técnicas de manipulação do material genético, fosse possível desvendar as peculiaridades e os genes presentes em cada filamento de DNA e RNA, dentre eles: animais, plantas, fungos, bactérias e vírus.</a:t>
            </a:r>
            <a:endParaRPr lang="pt-BR" sz="2000" dirty="0">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Arial Narrow" panose="020B0606020202030204" pitchFamily="34" charset="0"/>
                <a:cs typeface="Arial Narrow" panose="020B0606020202030204" pitchFamily="34" charset="0"/>
              </a:rPr>
              <a:t>        Um dos projetos mais representativos e desafiadores foi o Projeto Genoma Humano. A pesquisa durou sete anos e os seus resultados foram apresentados em abril de 2003, com 99% do genoma humano sequenciado e 99,99% de precisão.</a:t>
            </a:r>
            <a:r>
              <a:rPr lang="pt-BR" sz="1800" dirty="0">
                <a:effectLst/>
                <a:latin typeface="Arial Narrow" panose="020B0606020202030204" pitchFamily="34" charset="0"/>
                <a:ea typeface="Calibri" panose="020F0502020204030204" pitchFamily="34" charset="0"/>
              </a:rPr>
              <a:t>                        </a:t>
            </a:r>
            <a:r>
              <a:rPr lang="pt-BR" sz="800" dirty="0">
                <a:effectLst/>
                <a:latin typeface="Arial Narrow" panose="020B0606020202030204" pitchFamily="34" charset="0"/>
                <a:ea typeface="Calibri" panose="020F0502020204030204" pitchFamily="34" charset="0"/>
              </a:rPr>
              <a:t>Disponível em: </a:t>
            </a:r>
            <a:r>
              <a:rPr lang="pt-BR" sz="800" dirty="0">
                <a:effectLst/>
                <a:latin typeface="Arial Narrow" panose="020B0606020202030204" pitchFamily="34" charset="0"/>
                <a:ea typeface="Arial Narrow" panose="020B0606020202030204" pitchFamily="34" charset="0"/>
                <a:cs typeface="Arial Narrow" panose="020B0606020202030204" pitchFamily="34" charset="0"/>
              </a:rPr>
              <a:t>https://www.todamateria.com.br/biologia-molecular/. Acesso em: 19 maio 2026.</a:t>
            </a:r>
            <a:endParaRPr lang="pt-BR" sz="800" dirty="0">
              <a:effectLst/>
              <a:latin typeface="Calibri" panose="020F0502020204030204" pitchFamily="34" charset="0"/>
              <a:ea typeface="Calibri" panose="020F0502020204030204" pitchFamily="34" charset="0"/>
            </a:endParaRPr>
          </a:p>
          <a:p>
            <a:pPr algn="just">
              <a:lnSpc>
                <a:spcPct val="115000"/>
              </a:lnSpc>
              <a:spcAft>
                <a:spcPts val="800"/>
              </a:spcAft>
            </a:pPr>
            <a:endParaRPr lang="pt-BR" sz="20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41043124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A76B4-E17A-A62C-D7DA-41AC25DFAD1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0278248-A863-197A-9277-5EC2F37310A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9782" y="752519"/>
            <a:ext cx="5132716" cy="420673"/>
          </a:xfrm>
          <a:prstGeom prst="rect">
            <a:avLst/>
          </a:prstGeom>
          <a:noFill/>
          <a:ln>
            <a:noFill/>
          </a:ln>
        </p:spPr>
      </p:pic>
      <p:sp>
        <p:nvSpPr>
          <p:cNvPr id="4" name="CaixaDeTexto 3">
            <a:extLst>
              <a:ext uri="{FF2B5EF4-FFF2-40B4-BE49-F238E27FC236}">
                <a16:creationId xmlns:a16="http://schemas.microsoft.com/office/drawing/2014/main" id="{7FDE6085-3924-9B5B-A590-8A9237139E5C}"/>
              </a:ext>
            </a:extLst>
          </p:cNvPr>
          <p:cNvSpPr txBox="1"/>
          <p:nvPr/>
        </p:nvSpPr>
        <p:spPr>
          <a:xfrm>
            <a:off x="293298" y="1173192"/>
            <a:ext cx="5667555" cy="5506700"/>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33</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000" dirty="0">
                <a:effectLst/>
                <a:latin typeface="Calibri" panose="020F0502020204030204" pitchFamily="34" charset="0"/>
                <a:ea typeface="Calibri" panose="020F0502020204030204" pitchFamily="34" charset="0"/>
              </a:rPr>
              <a:t> </a:t>
            </a:r>
            <a:r>
              <a:rPr lang="pt-BR" sz="2000" dirty="0">
                <a:effectLst/>
                <a:latin typeface="Arial Narrow" panose="020B0606020202030204" pitchFamily="34" charset="0"/>
                <a:ea typeface="Calibri" panose="020F0502020204030204" pitchFamily="34" charset="0"/>
              </a:rPr>
              <a:t>O modelo de dupla hélice do DNA, aceito atualmente, foi proposto por quais pesquisadores?</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 Darwin e Wallace.</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(B) Watson e Crick.</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(C) Pierre e Marie Curie.</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(D) Mendel e Wallace.</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(E) Newton e Einstein.</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34</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000" dirty="0">
                <a:effectLst/>
                <a:latin typeface="Calibri" panose="020F0502020204030204" pitchFamily="34" charset="0"/>
                <a:ea typeface="Calibri" panose="020F0502020204030204" pitchFamily="34" charset="0"/>
              </a:rPr>
              <a:t> </a:t>
            </a:r>
            <a:r>
              <a:rPr lang="pt-BR" sz="2000" dirty="0">
                <a:effectLst/>
                <a:latin typeface="Arial Narrow" panose="020B0606020202030204" pitchFamily="34" charset="0"/>
                <a:ea typeface="Calibri" panose="020F0502020204030204" pitchFamily="34" charset="0"/>
              </a:rPr>
              <a:t>O DNA e o RNA são ácidos nucleicos formados por nucleotídeos, porém apresentam diferenças em suas bases nitrogenadas. Considerando essas diferenças, identifique a base nitrogenada encontrada apenas no RNA e ausente no DNA.</a:t>
            </a:r>
            <a:endParaRPr lang="pt-BR" sz="2000" dirty="0">
              <a:effectLst/>
              <a:latin typeface="Calibri" panose="020F0502020204030204" pitchFamily="34" charset="0"/>
              <a:ea typeface="Calibri" panose="020F0502020204030204" pitchFamily="34" charset="0"/>
            </a:endParaRPr>
          </a:p>
          <a:p>
            <a:pPr algn="just">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 Citosina.</a:t>
            </a:r>
            <a:endParaRPr lang="pt-BR" sz="2000" dirty="0">
              <a:effectLst/>
              <a:latin typeface="Calibri" panose="020F0502020204030204" pitchFamily="34" charset="0"/>
              <a:ea typeface="Calibri" panose="020F0502020204030204" pitchFamily="34" charset="0"/>
            </a:endParaRPr>
          </a:p>
          <a:p>
            <a:pPr algn="just">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(B) Guanina. </a:t>
            </a:r>
            <a:endParaRPr lang="pt-BR" sz="20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9480ABDA-0CDA-76B6-12FD-187EE45601A1}"/>
              </a:ext>
            </a:extLst>
          </p:cNvPr>
          <p:cNvSpPr txBox="1"/>
          <p:nvPr/>
        </p:nvSpPr>
        <p:spPr>
          <a:xfrm>
            <a:off x="3058064" y="5482087"/>
            <a:ext cx="2592238" cy="1220847"/>
          </a:xfrm>
          <a:prstGeom prst="rect">
            <a:avLst/>
          </a:prstGeom>
          <a:noFill/>
        </p:spPr>
        <p:txBody>
          <a:bodyPr wrap="square" rtlCol="0">
            <a:spAutoFit/>
          </a:bodyPr>
          <a:lstStyle/>
          <a:p>
            <a:pPr marL="0" marR="0" lvl="0" indent="0" algn="just" defTabSz="914400" rtl="0" eaLnBrk="1" fontAlgn="auto" latinLnBrk="0" hangingPunct="1">
              <a:spcBef>
                <a:spcPts val="0"/>
              </a:spcBef>
              <a:spcAft>
                <a:spcPts val="800"/>
              </a:spcAft>
              <a:buClrTx/>
              <a:buSzTx/>
              <a:buFontTx/>
              <a:buNone/>
              <a:tabLst/>
              <a:defRPr/>
            </a:pP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(C) Adenina.</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spcBef>
                <a:spcPts val="0"/>
              </a:spcBef>
              <a:spcAft>
                <a:spcPts val="800"/>
              </a:spcAft>
              <a:buClrTx/>
              <a:buSzTx/>
              <a:buFontTx/>
              <a:buNone/>
              <a:tabLst/>
              <a:defRPr/>
            </a:pP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(D) Timina.</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914400" rtl="0" eaLnBrk="1" fontAlgn="auto" latinLnBrk="0" hangingPunct="1">
              <a:spcBef>
                <a:spcPts val="0"/>
              </a:spcBef>
              <a:spcAft>
                <a:spcPts val="800"/>
              </a:spcAft>
              <a:buClrTx/>
              <a:buSzTx/>
              <a:buFontTx/>
              <a:buNone/>
              <a:tabLst/>
              <a:defRPr/>
            </a:pPr>
            <a:r>
              <a:rPr kumimoji="0" lang="pt-BR" sz="2000" b="0" i="0" u="none" strike="noStrike" kern="1200" cap="none" spc="0" normalizeH="0" baseline="0" noProof="0" dirty="0">
                <a:ln>
                  <a:noFill/>
                </a:ln>
                <a:solidFill>
                  <a:prstClr val="black"/>
                </a:solidFill>
                <a:effectLst/>
                <a:uLnTx/>
                <a:uFillTx/>
                <a:latin typeface="Arial Narrow" panose="020B0606020202030204" pitchFamily="34" charset="0"/>
                <a:ea typeface="Times New Roman" panose="02020603050405020304" pitchFamily="18" charset="0"/>
                <a:cs typeface="Times New Roman" panose="02020603050405020304" pitchFamily="18" charset="0"/>
              </a:rPr>
              <a:t>(E) Uracila.</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
        <p:nvSpPr>
          <p:cNvPr id="7" name="CaixaDeTexto 6">
            <a:extLst>
              <a:ext uri="{FF2B5EF4-FFF2-40B4-BE49-F238E27FC236}">
                <a16:creationId xmlns:a16="http://schemas.microsoft.com/office/drawing/2014/main" id="{F8ED774E-CC64-8453-59D7-CFC4D81ACAD8}"/>
              </a:ext>
            </a:extLst>
          </p:cNvPr>
          <p:cNvSpPr txBox="1"/>
          <p:nvPr/>
        </p:nvSpPr>
        <p:spPr>
          <a:xfrm>
            <a:off x="6231148" y="1052424"/>
            <a:ext cx="5414511" cy="4202689"/>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35. </a:t>
            </a:r>
            <a:r>
              <a:rPr lang="pt-BR" sz="2000" dirty="0">
                <a:effectLst/>
                <a:latin typeface="Arial Narrow" panose="020B0606020202030204" pitchFamily="34" charset="0"/>
                <a:ea typeface="Calibri" panose="020F0502020204030204" pitchFamily="34" charset="0"/>
              </a:rPr>
              <a:t>Os ácidos nucleicos, como o DNA e o RNA, são formados por unidades chamadas nucleotídeos. Um dos processos fundamentais da biologia celular garante a formação de novas moléculas de DNA idênticas à molécula original. Qual alternativa nomeia corretamente o nome desse processo?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 Tradução.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(B) Replicação.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(C) Transcrição.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(D) Enovelamento.</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(E) Transformação</a:t>
            </a:r>
            <a:r>
              <a:rPr lang="pt-BR" sz="12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8282415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A76B4-E17A-A62C-D7DA-41AC25DFAD1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181CA76-B761-FB8D-BE1D-F2B04EFE479C}"/>
              </a:ext>
            </a:extLst>
          </p:cNvPr>
          <p:cNvSpPr txBox="1"/>
          <p:nvPr/>
        </p:nvSpPr>
        <p:spPr>
          <a:xfrm>
            <a:off x="293299" y="897147"/>
            <a:ext cx="5520906" cy="5432449"/>
          </a:xfrm>
          <a:prstGeom prst="rect">
            <a:avLst/>
          </a:prstGeom>
          <a:noFill/>
        </p:spPr>
        <p:txBody>
          <a:bodyPr wrap="square">
            <a:spAutoFit/>
          </a:bodyPr>
          <a:lstStyle/>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36</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 (PUC-SP) […]  De outro lado, o galardão de química ficou com os inventores de ferramentas para estudar proteínas, os verdadeiros atores do drama molecular da vida.</a:t>
            </a:r>
            <a:endParaRPr lang="pt-BR" sz="20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É verdade que a Fundação Nobel ainda fala no DNA como o diretor da cena a comandar a ação das proteínas, mas talvez não seja pretensioso supor que foi um lapso, e que o sinal emitido por essas premiações aponta o verdadeiro futuro das pesquisas biológicas e médicas muito além do genoma e de seu sequenciamento (uma simples soletração). (…)</a:t>
            </a:r>
            <a:endParaRPr lang="pt-BR" sz="2000" dirty="0">
              <a:effectLst/>
              <a:latin typeface="Calibri" panose="020F0502020204030204" pitchFamily="34" charset="0"/>
              <a:ea typeface="Calibri" panose="020F0502020204030204" pitchFamily="34" charset="0"/>
            </a:endParaRPr>
          </a:p>
          <a:p>
            <a:pPr algn="r">
              <a:lnSpc>
                <a:spcPct val="107000"/>
              </a:lnSpc>
              <a:spcAft>
                <a:spcPts val="800"/>
              </a:spcAft>
            </a:pPr>
            <a:r>
              <a:rPr lang="pt-BR" sz="800" dirty="0">
                <a:effectLst/>
                <a:latin typeface="Arial Narrow" panose="020B0606020202030204" pitchFamily="34" charset="0"/>
                <a:ea typeface="Times New Roman" panose="02020603050405020304" pitchFamily="18" charset="0"/>
                <a:cs typeface="Times New Roman" panose="02020603050405020304" pitchFamily="18" charset="0"/>
              </a:rPr>
              <a:t>* LEITE, Marcelo. De volta ao sequenciamento. </a:t>
            </a:r>
            <a:r>
              <a:rPr lang="pt-BR" sz="800" i="1" dirty="0">
                <a:effectLst/>
                <a:latin typeface="Arial Narrow" panose="020B0606020202030204" pitchFamily="34" charset="0"/>
                <a:ea typeface="Times New Roman" panose="02020603050405020304" pitchFamily="18" charset="0"/>
                <a:cs typeface="Times New Roman" panose="02020603050405020304" pitchFamily="18" charset="0"/>
              </a:rPr>
              <a:t>Folha de S. Paulo</a:t>
            </a:r>
            <a:r>
              <a:rPr lang="pt-BR" sz="800" dirty="0">
                <a:effectLst/>
                <a:latin typeface="Arial Narrow" panose="020B0606020202030204" pitchFamily="34" charset="0"/>
                <a:ea typeface="Times New Roman" panose="02020603050405020304" pitchFamily="18" charset="0"/>
                <a:cs typeface="Times New Roman" panose="02020603050405020304" pitchFamily="18" charset="0"/>
              </a:rPr>
              <a:t>- 20 out. 2002.</a:t>
            </a:r>
            <a:endParaRPr lang="pt-BR" sz="11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2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O autor refere-se às proteínas como “atores do drama molecular” e ao DNA como “diretor de cena”. Essa referência deve-se ao fato de:</a:t>
            </a:r>
            <a:endParaRPr lang="pt-BR" sz="2000" dirty="0">
              <a:latin typeface="Calibri" panose="020F0502020204030204" pitchFamily="34" charset="0"/>
              <a:ea typeface="Calibri" panose="020F0502020204030204" pitchFamily="34" charset="0"/>
            </a:endParaRPr>
          </a:p>
          <a:p>
            <a:pPr algn="just">
              <a:lnSpc>
                <a:spcPct val="107000"/>
              </a:lnSpc>
              <a:spcAft>
                <a:spcPts val="800"/>
              </a:spcAft>
            </a:pPr>
            <a:r>
              <a:rPr lang="pt-BR" sz="12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dirty="0"/>
          </a:p>
        </p:txBody>
      </p:sp>
      <p:sp>
        <p:nvSpPr>
          <p:cNvPr id="7" name="CaixaDeTexto 6">
            <a:extLst>
              <a:ext uri="{FF2B5EF4-FFF2-40B4-BE49-F238E27FC236}">
                <a16:creationId xmlns:a16="http://schemas.microsoft.com/office/drawing/2014/main" id="{EABC66B1-5393-670E-EC11-9999A4B605E4}"/>
              </a:ext>
            </a:extLst>
          </p:cNvPr>
          <p:cNvSpPr txBox="1"/>
          <p:nvPr/>
        </p:nvSpPr>
        <p:spPr>
          <a:xfrm>
            <a:off x="6228272" y="974785"/>
            <a:ext cx="5598543" cy="3570149"/>
          </a:xfrm>
          <a:prstGeom prst="rect">
            <a:avLst/>
          </a:prstGeom>
          <a:noFill/>
        </p:spPr>
        <p:txBody>
          <a:bodyPr wrap="square">
            <a:spAutoFit/>
          </a:bodyPr>
          <a:lstStyle/>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 o material genético ser constituído por proteínas.</a:t>
            </a:r>
            <a:endParaRPr lang="pt-BR" sz="2000" dirty="0">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(B) as proteínas não terem controle sobre o metabolismo celular.</a:t>
            </a:r>
            <a:endParaRPr lang="pt-BR" sz="2000" dirty="0">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(C) não ocorrer uma correlação funcional entre DNA e proteínas no meio celular.</a:t>
            </a:r>
            <a:endParaRPr lang="pt-BR" sz="2000" dirty="0">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(D) o DNA controlar a produção de proteínas e estas controlarem a atividade celular</a:t>
            </a: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000" b="1" dirty="0">
              <a:latin typeface="Calibri" panose="020F0502020204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(E) o DNA controlar a produção de proteínas e atuar como catalisador de reações químicas celulares.</a:t>
            </a:r>
            <a:endParaRPr lang="pt-BR" sz="2000" dirty="0"/>
          </a:p>
        </p:txBody>
      </p:sp>
    </p:spTree>
    <p:extLst>
      <p:ext uri="{BB962C8B-B14F-4D97-AF65-F5344CB8AC3E}">
        <p14:creationId xmlns:p14="http://schemas.microsoft.com/office/powerpoint/2010/main" val="9990688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A76B4-E17A-A62C-D7DA-41AC25DFAD1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71D4973-CECB-C6A2-A2F9-1E77798C3270}"/>
              </a:ext>
            </a:extLst>
          </p:cNvPr>
          <p:cNvSpPr txBox="1"/>
          <p:nvPr/>
        </p:nvSpPr>
        <p:spPr>
          <a:xfrm>
            <a:off x="155276" y="888521"/>
            <a:ext cx="5753818" cy="3975960"/>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37. </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Considerando os conceitos apresentados no texto, o dogma central da Biologia Molecular explica como o fluxo de informações do código genético ocorre. </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De acordo com esse dogma, o fluxo da informação genética ocorre no sentido</a:t>
            </a: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 DNA → RNA → Proteínas.</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(B) Proteínas → RNA → DNA.</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(C) RNA → DNA → Proteínas.</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(D) Proteínas → DNA → RNA.</a:t>
            </a:r>
            <a:endParaRPr lang="pt-BR" sz="20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(E) DNA → Proteínas → RNA.</a:t>
            </a:r>
            <a:endParaRPr lang="pt-BR" sz="20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0FEE5BBF-DCC9-4556-1A94-CA88B7A756F4}"/>
              </a:ext>
            </a:extLst>
          </p:cNvPr>
          <p:cNvSpPr txBox="1"/>
          <p:nvPr/>
        </p:nvSpPr>
        <p:spPr>
          <a:xfrm>
            <a:off x="6282908" y="759125"/>
            <a:ext cx="5449017" cy="1702774"/>
          </a:xfrm>
          <a:prstGeom prst="rect">
            <a:avLst/>
          </a:prstGeom>
          <a:noFill/>
        </p:spPr>
        <p:txBody>
          <a:bodyPr wrap="square">
            <a:spAutoFit/>
          </a:bodyPr>
          <a:lstStyle/>
          <a:p>
            <a:pPr algn="just">
              <a:lnSpc>
                <a:spcPct val="107000"/>
              </a:lnSpc>
              <a:spcAft>
                <a:spcPts val="800"/>
              </a:spcAft>
            </a:pPr>
            <a:r>
              <a:rPr lang="pt-BR" sz="2000" b="1" dirty="0">
                <a:effectLst/>
                <a:latin typeface="Arial Narrow" panose="020B0606020202030204" pitchFamily="34" charset="0"/>
                <a:ea typeface="Times New Roman" panose="02020603050405020304" pitchFamily="18" charset="0"/>
                <a:cs typeface="Times New Roman" panose="02020603050405020304" pitchFamily="18" charset="0"/>
              </a:rPr>
              <a:t>38</a:t>
            </a: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 Observe o esquema a seguir.</a:t>
            </a:r>
          </a:p>
          <a:p>
            <a:pPr algn="just">
              <a:lnSpc>
                <a:spcPct val="107000"/>
              </a:lnSpc>
              <a:spcAft>
                <a:spcPts val="800"/>
              </a:spcAft>
            </a:pP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0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000" dirty="0">
              <a:effectLst/>
              <a:latin typeface="Calibri" panose="020F050202020403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9E658DEA-9FFB-AC1E-4040-6783241E5A5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71792" y="1135480"/>
            <a:ext cx="2591717" cy="1602464"/>
          </a:xfrm>
          <a:prstGeom prst="rect">
            <a:avLst/>
          </a:prstGeom>
          <a:noFill/>
        </p:spPr>
      </p:pic>
      <p:sp>
        <p:nvSpPr>
          <p:cNvPr id="9" name="CaixaDeTexto 8">
            <a:extLst>
              <a:ext uri="{FF2B5EF4-FFF2-40B4-BE49-F238E27FC236}">
                <a16:creationId xmlns:a16="http://schemas.microsoft.com/office/drawing/2014/main" id="{AC0698BA-FC94-41AC-E49D-8326281CFB06}"/>
              </a:ext>
            </a:extLst>
          </p:cNvPr>
          <p:cNvSpPr txBox="1"/>
          <p:nvPr/>
        </p:nvSpPr>
        <p:spPr>
          <a:xfrm>
            <a:off x="6176514" y="2660307"/>
            <a:ext cx="5753818" cy="4195909"/>
          </a:xfrm>
          <a:prstGeom prst="rect">
            <a:avLst/>
          </a:prstGeom>
          <a:noFill/>
        </p:spPr>
        <p:txBody>
          <a:bodyPr wrap="square" rtlCol="0">
            <a:spAutoFit/>
          </a:bodyPr>
          <a:lstStyle/>
          <a:p>
            <a:pPr algn="just">
              <a:lnSpc>
                <a:spcPct val="107000"/>
              </a:lnSpc>
              <a:spcAft>
                <a:spcPts val="800"/>
              </a:spcAft>
              <a:tabLst>
                <a:tab pos="90170" algn="l"/>
                <a:tab pos="180340"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O esquema permite afirmar corretamente que, a partir de uma </a:t>
            </a:r>
            <a:endParaRPr lang="pt-BR" sz="2000" dirty="0">
              <a:effectLst/>
              <a:latin typeface="Arial Narrow" panose="020B0606020202030204" pitchFamily="34" charset="0"/>
              <a:ea typeface="Calibri" panose="020F0502020204030204" pitchFamily="34" charset="0"/>
            </a:endParaRPr>
          </a:p>
          <a:p>
            <a:pPr marL="342900" lvl="0" indent="-342900" algn="just">
              <a:lnSpc>
                <a:spcPct val="107000"/>
              </a:lnSpc>
              <a:buFont typeface="+mj-lt"/>
              <a:buAutoNum type="alphaUcParenBoth"/>
              <a:tabLst>
                <a:tab pos="90170" algn="l"/>
                <a:tab pos="180340"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molécula de proteína, é possível determinar exatamente a molécula de DNA que a codificou.</a:t>
            </a:r>
            <a:endParaRPr lang="pt-BR" sz="2000" dirty="0">
              <a:effectLst/>
              <a:latin typeface="Arial Narrow" panose="020B0606020202030204" pitchFamily="34" charset="0"/>
              <a:ea typeface="Arial Narrow" panose="020B0606020202030204" pitchFamily="34" charset="0"/>
              <a:cs typeface="Arial Narrow" panose="020B0606020202030204" pitchFamily="34" charset="0"/>
            </a:endParaRPr>
          </a:p>
          <a:p>
            <a:pPr marL="342900" lvl="0" indent="-342900" algn="just">
              <a:lnSpc>
                <a:spcPct val="107000"/>
              </a:lnSpc>
              <a:buFont typeface="+mj-lt"/>
              <a:buAutoNum type="alphaUcParenBoth"/>
              <a:tabLst>
                <a:tab pos="90170" algn="l"/>
                <a:tab pos="180340"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molécula de RNA, uma molécula DNA é produzida diretamente, pelo processo de replicação.</a:t>
            </a:r>
            <a:endParaRPr lang="pt-BR" sz="2000" dirty="0">
              <a:effectLst/>
              <a:latin typeface="Arial Narrow" panose="020B0606020202030204" pitchFamily="34" charset="0"/>
              <a:ea typeface="Arial Narrow" panose="020B0606020202030204" pitchFamily="34" charset="0"/>
              <a:cs typeface="Arial Narrow" panose="020B0606020202030204" pitchFamily="34" charset="0"/>
            </a:endParaRPr>
          </a:p>
          <a:p>
            <a:pPr marL="342900" lvl="0" indent="-342900" algn="just">
              <a:lnSpc>
                <a:spcPct val="107000"/>
              </a:lnSpc>
              <a:buFont typeface="+mj-lt"/>
              <a:buAutoNum type="alphaUcParenBoth"/>
              <a:tabLst>
                <a:tab pos="90170" algn="l"/>
                <a:tab pos="180340"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molécula de DNA, uma molécula de proteína é produzida diretamente, pelo processo de tradução.</a:t>
            </a:r>
            <a:endParaRPr lang="pt-BR" sz="2000" dirty="0">
              <a:effectLst/>
              <a:latin typeface="Arial Narrow" panose="020B0606020202030204" pitchFamily="34" charset="0"/>
              <a:ea typeface="Arial Narrow" panose="020B0606020202030204" pitchFamily="34" charset="0"/>
              <a:cs typeface="Arial Narrow" panose="020B0606020202030204" pitchFamily="34" charset="0"/>
            </a:endParaRPr>
          </a:p>
          <a:p>
            <a:pPr marL="342900" lvl="0" indent="-342900" algn="just">
              <a:lnSpc>
                <a:spcPct val="107000"/>
              </a:lnSpc>
              <a:buFont typeface="+mj-lt"/>
              <a:buAutoNum type="alphaUcParenBoth"/>
              <a:tabLst>
                <a:tab pos="90170" algn="l"/>
                <a:tab pos="180340"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das fitas da molécula de DNA, uma molécula de RNA é produzida, pelo processo de transcrição.</a:t>
            </a:r>
            <a:endParaRPr lang="pt-BR" sz="2000" dirty="0">
              <a:effectLst/>
              <a:latin typeface="Arial Narrow" panose="020B0606020202030204" pitchFamily="34" charset="0"/>
              <a:ea typeface="Arial Narrow" panose="020B0606020202030204" pitchFamily="34" charset="0"/>
              <a:cs typeface="Arial Narrow" panose="020B0606020202030204" pitchFamily="34" charset="0"/>
            </a:endParaRPr>
          </a:p>
          <a:p>
            <a:pPr marL="342900" lvl="0" indent="-342900" algn="just">
              <a:lnSpc>
                <a:spcPct val="107000"/>
              </a:lnSpc>
              <a:spcAft>
                <a:spcPts val="800"/>
              </a:spcAft>
              <a:buFont typeface="+mj-lt"/>
              <a:buAutoNum type="alphaUcParenBoth"/>
              <a:tabLst>
                <a:tab pos="90170" algn="l"/>
                <a:tab pos="180340" algn="l"/>
              </a:tabLs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molécula de proteína, moléculas de aminoácidos são produzidas, pelo processo de tradução. </a:t>
            </a:r>
            <a:endParaRPr lang="pt-BR" sz="2000" dirty="0">
              <a:effectLst/>
              <a:latin typeface="Arial Narrow" panose="020B0606020202030204" pitchFamily="34" charset="0"/>
              <a:ea typeface="Arial Narrow" panose="020B0606020202030204" pitchFamily="34" charset="0"/>
              <a:cs typeface="Arial Narrow" panose="020B0606020202030204" pitchFamily="34" charset="0"/>
            </a:endParaRPr>
          </a:p>
        </p:txBody>
      </p:sp>
    </p:spTree>
    <p:extLst>
      <p:ext uri="{BB962C8B-B14F-4D97-AF65-F5344CB8AC3E}">
        <p14:creationId xmlns:p14="http://schemas.microsoft.com/office/powerpoint/2010/main" val="8382191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A76B4-E17A-A62C-D7DA-41AC25DFAD1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0FEE5BBF-DCC9-4556-1A94-CA88B7A756F4}"/>
              </a:ext>
            </a:extLst>
          </p:cNvPr>
          <p:cNvSpPr txBox="1"/>
          <p:nvPr/>
        </p:nvSpPr>
        <p:spPr>
          <a:xfrm>
            <a:off x="6297282" y="871269"/>
            <a:ext cx="5558288" cy="6999608"/>
          </a:xfrm>
          <a:prstGeom prst="rect">
            <a:avLst/>
          </a:prstGeom>
          <a:noFill/>
        </p:spPr>
        <p:txBody>
          <a:bodyPr wrap="square">
            <a:spAutoFit/>
          </a:bodyPr>
          <a:lstStyle/>
          <a:p>
            <a:pPr algn="just">
              <a:lnSpc>
                <a:spcPct val="107000"/>
              </a:lnSpc>
              <a:spcAft>
                <a:spcPts val="800"/>
              </a:spcAft>
            </a:pP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40. </a:t>
            </a: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(UFAM) A produção de uma proteína é processada basicamente em duas fases. </a:t>
            </a:r>
            <a:endParaRPr lang="pt-BR" sz="2200" dirty="0">
              <a:effectLst/>
              <a:latin typeface="Arial Narrow" panose="020B0606020202030204" pitchFamily="34" charset="0"/>
              <a:ea typeface="Calibri" panose="020F0502020204030204" pitchFamily="34" charset="0"/>
            </a:endParaRPr>
          </a:p>
          <a:p>
            <a:pPr algn="just">
              <a:lnSpc>
                <a:spcPct val="107000"/>
              </a:lnSpc>
              <a:spcAft>
                <a:spcPts val="800"/>
              </a:spcAft>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Observando o esquema abaixo, encontre a alternativa correspondente:</a:t>
            </a:r>
          </a:p>
          <a:p>
            <a:pPr algn="ctr">
              <a:lnSpc>
                <a:spcPct val="107000"/>
              </a:lnSpc>
              <a:spcAft>
                <a:spcPts val="800"/>
              </a:spcAft>
            </a:pP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Gene (DNA) → RNA → Proteínas</a:t>
            </a:r>
            <a:endParaRPr lang="pt-BR" sz="2200" b="1"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(A) transmissão; tradução.</a:t>
            </a:r>
            <a:endParaRPr lang="pt-BR" sz="22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(B) transcrição; tradução.</a:t>
            </a:r>
            <a:endParaRPr lang="pt-BR" sz="22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(C) tradução; transcrição.</a:t>
            </a:r>
            <a:endParaRPr lang="pt-BR" sz="22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(D) transcrição; transcrição.</a:t>
            </a:r>
            <a:endParaRPr lang="pt-BR" sz="22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(E) tradução; tradução.</a:t>
            </a:r>
            <a:endParaRPr lang="pt-BR" sz="2200" dirty="0">
              <a:effectLst/>
              <a:latin typeface="Calibri" panose="020F0502020204030204" pitchFamily="34" charset="0"/>
              <a:ea typeface="Calibri" panose="020F0502020204030204" pitchFamily="34" charset="0"/>
            </a:endParaRPr>
          </a:p>
          <a:p>
            <a:pPr algn="just">
              <a:lnSpc>
                <a:spcPct val="107000"/>
              </a:lnSpc>
              <a:spcAft>
                <a:spcPts val="800"/>
              </a:spcAft>
            </a:pP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0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0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0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000" dirty="0">
              <a:effectLst/>
              <a:latin typeface="Arial Narrow" panose="020B0606020202030204" pitchFamily="34" charset="0"/>
              <a:ea typeface="Calibri" panose="020F0502020204030204" pitchFamily="34" charset="0"/>
            </a:endParaRPr>
          </a:p>
        </p:txBody>
      </p:sp>
      <p:sp>
        <p:nvSpPr>
          <p:cNvPr id="8" name="CaixaDeTexto 7">
            <a:extLst>
              <a:ext uri="{FF2B5EF4-FFF2-40B4-BE49-F238E27FC236}">
                <a16:creationId xmlns:a16="http://schemas.microsoft.com/office/drawing/2014/main" id="{CFDABFAA-D012-FFC2-5645-56FEB4978B75}"/>
              </a:ext>
            </a:extLst>
          </p:cNvPr>
          <p:cNvSpPr txBox="1"/>
          <p:nvPr/>
        </p:nvSpPr>
        <p:spPr>
          <a:xfrm>
            <a:off x="336430" y="871269"/>
            <a:ext cx="5650302" cy="3892669"/>
          </a:xfrm>
          <a:prstGeom prst="rect">
            <a:avLst/>
          </a:prstGeom>
          <a:noFill/>
        </p:spPr>
        <p:txBody>
          <a:bodyPr wrap="square">
            <a:spAutoFit/>
          </a:bodyPr>
          <a:lstStyle/>
          <a:p>
            <a:pPr algn="just">
              <a:lnSpc>
                <a:spcPct val="107000"/>
              </a:lnSpc>
              <a:spcAft>
                <a:spcPts val="800"/>
              </a:spcAft>
              <a:tabLst>
                <a:tab pos="90170" algn="l"/>
                <a:tab pos="180340" algn="l"/>
              </a:tabLst>
            </a:pP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39.</a:t>
            </a: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Por muito tempo acreditou-se que uma molécula de DNA era capaz de produzir uma molécula de RNA, mas o mecanismo inverso não era possível. </a:t>
            </a:r>
            <a:endParaRPr lang="pt-BR" sz="2200" dirty="0">
              <a:effectLst/>
              <a:latin typeface="Calibri" panose="020F0502020204030204" pitchFamily="34" charset="0"/>
              <a:ea typeface="Calibri" panose="020F0502020204030204" pitchFamily="34" charset="0"/>
            </a:endParaRPr>
          </a:p>
          <a:p>
            <a:pPr algn="just">
              <a:lnSpc>
                <a:spcPct val="107000"/>
              </a:lnSpc>
              <a:spcAft>
                <a:spcPts val="800"/>
              </a:spcAft>
              <a:tabLst>
                <a:tab pos="90170" algn="l"/>
                <a:tab pos="180340" algn="l"/>
              </a:tabLst>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Hoje, no entanto, sabe-se que uma molécula de RNA pode produzir DNA em um processo chamado de:</a:t>
            </a:r>
            <a:endParaRPr lang="pt-BR" sz="2200" dirty="0">
              <a:effectLst/>
              <a:latin typeface="Calibri" panose="020F0502020204030204" pitchFamily="34" charset="0"/>
              <a:ea typeface="Calibri" panose="020F0502020204030204" pitchFamily="34" charset="0"/>
            </a:endParaRPr>
          </a:p>
          <a:p>
            <a:pPr marL="342900" lvl="0" indent="-342900" algn="just">
              <a:lnSpc>
                <a:spcPct val="107000"/>
              </a:lnSpc>
              <a:buFont typeface="+mj-lt"/>
              <a:buAutoNum type="alphaUcParenBoth"/>
              <a:tabLst>
                <a:tab pos="90170" algn="l"/>
                <a:tab pos="180340" algn="l"/>
              </a:tabLst>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transcrição.</a:t>
            </a:r>
            <a:endParaRPr lang="pt-BR" sz="2200" dirty="0">
              <a:effectLst/>
              <a:latin typeface="Arial Narrow" panose="020B0606020202030204" pitchFamily="34" charset="0"/>
              <a:ea typeface="Arial Narrow" panose="020B0606020202030204" pitchFamily="34" charset="0"/>
              <a:cs typeface="Arial Narrow" panose="020B0606020202030204" pitchFamily="34" charset="0"/>
            </a:endParaRPr>
          </a:p>
          <a:p>
            <a:pPr marL="342900" lvl="0" indent="-342900" algn="just">
              <a:lnSpc>
                <a:spcPct val="107000"/>
              </a:lnSpc>
              <a:buFont typeface="+mj-lt"/>
              <a:buAutoNum type="alphaUcParenBoth"/>
              <a:tabLst>
                <a:tab pos="90170" algn="l"/>
                <a:tab pos="180340" algn="l"/>
              </a:tabLst>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replicação.</a:t>
            </a:r>
            <a:endParaRPr lang="pt-BR" sz="2200" dirty="0">
              <a:effectLst/>
              <a:latin typeface="Arial Narrow" panose="020B0606020202030204" pitchFamily="34" charset="0"/>
              <a:ea typeface="Arial Narrow" panose="020B0606020202030204" pitchFamily="34" charset="0"/>
              <a:cs typeface="Arial Narrow" panose="020B0606020202030204" pitchFamily="34" charset="0"/>
            </a:endParaRPr>
          </a:p>
          <a:p>
            <a:pPr marL="342900" lvl="0" indent="-342900" algn="just">
              <a:lnSpc>
                <a:spcPct val="107000"/>
              </a:lnSpc>
              <a:buFont typeface="+mj-lt"/>
              <a:buAutoNum type="alphaUcParenBoth"/>
              <a:tabLst>
                <a:tab pos="90170" algn="l"/>
                <a:tab pos="180340" algn="l"/>
              </a:tabLst>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tradução.</a:t>
            </a:r>
            <a:endParaRPr lang="pt-BR" sz="2200" dirty="0">
              <a:effectLst/>
              <a:latin typeface="Arial Narrow" panose="020B0606020202030204" pitchFamily="34" charset="0"/>
              <a:ea typeface="Arial Narrow" panose="020B0606020202030204" pitchFamily="34" charset="0"/>
              <a:cs typeface="Arial Narrow" panose="020B0606020202030204" pitchFamily="34" charset="0"/>
            </a:endParaRPr>
          </a:p>
          <a:p>
            <a:pPr marL="342900" lvl="0" indent="-342900" algn="just">
              <a:lnSpc>
                <a:spcPct val="107000"/>
              </a:lnSpc>
              <a:buFont typeface="+mj-lt"/>
              <a:buAutoNum type="alphaUcParenBoth"/>
              <a:tabLst>
                <a:tab pos="90170" algn="l"/>
                <a:tab pos="180340" algn="l"/>
              </a:tabLst>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reprodução.</a:t>
            </a:r>
            <a:endParaRPr lang="pt-BR" sz="2200" dirty="0">
              <a:effectLst/>
              <a:latin typeface="Arial Narrow" panose="020B0606020202030204" pitchFamily="34" charset="0"/>
              <a:ea typeface="Arial Narrow" panose="020B0606020202030204" pitchFamily="34" charset="0"/>
              <a:cs typeface="Arial Narrow" panose="020B0606020202030204" pitchFamily="34" charset="0"/>
            </a:endParaRPr>
          </a:p>
          <a:p>
            <a:pPr marL="342900" lvl="0" indent="-342900">
              <a:lnSpc>
                <a:spcPct val="107000"/>
              </a:lnSpc>
              <a:spcAft>
                <a:spcPts val="800"/>
              </a:spcAft>
              <a:buFont typeface="+mj-lt"/>
              <a:buAutoNum type="alphaUcParenBoth"/>
              <a:tabLst>
                <a:tab pos="90170" algn="l"/>
                <a:tab pos="180340" algn="l"/>
              </a:tabLst>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transcrição reversa.</a:t>
            </a:r>
            <a:endParaRPr lang="pt-BR" sz="2200" dirty="0">
              <a:effectLst/>
              <a:latin typeface="Arial Narrow" panose="020B0606020202030204" pitchFamily="34" charset="0"/>
              <a:ea typeface="Arial Narrow" panose="020B0606020202030204" pitchFamily="34" charset="0"/>
              <a:cs typeface="Arial Narrow" panose="020B0606020202030204" pitchFamily="34" charset="0"/>
            </a:endParaRPr>
          </a:p>
        </p:txBody>
      </p:sp>
    </p:spTree>
    <p:extLst>
      <p:ext uri="{BB962C8B-B14F-4D97-AF65-F5344CB8AC3E}">
        <p14:creationId xmlns:p14="http://schemas.microsoft.com/office/powerpoint/2010/main" val="32689083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A76B4-E17A-A62C-D7DA-41AC25DFAD1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0FEE5BBF-DCC9-4556-1A94-CA88B7A756F4}"/>
              </a:ext>
            </a:extLst>
          </p:cNvPr>
          <p:cNvSpPr txBox="1"/>
          <p:nvPr/>
        </p:nvSpPr>
        <p:spPr>
          <a:xfrm>
            <a:off x="6211019" y="836762"/>
            <a:ext cx="5842958" cy="5732338"/>
          </a:xfrm>
          <a:prstGeom prst="rect">
            <a:avLst/>
          </a:prstGeom>
          <a:noFill/>
        </p:spPr>
        <p:txBody>
          <a:bodyPr wrap="square">
            <a:spAutoFit/>
          </a:bodyPr>
          <a:lstStyle/>
          <a:p>
            <a:pPr algn="just">
              <a:lnSpc>
                <a:spcPct val="115000"/>
              </a:lnSpc>
              <a:spcAft>
                <a:spcPts val="800"/>
              </a:spcAft>
            </a:pPr>
            <a:r>
              <a:rPr lang="pt-BR" sz="2100" b="1" i="1" dirty="0">
                <a:effectLst/>
                <a:latin typeface="Arial Narrow" panose="020B0606020202030204" pitchFamily="34" charset="0"/>
                <a:ea typeface="Arial Narrow" panose="020B0606020202030204" pitchFamily="34" charset="0"/>
                <a:cs typeface="Arial Narrow" panose="020B0606020202030204" pitchFamily="34" charset="0"/>
              </a:rPr>
              <a:t>Leia o texto - </a:t>
            </a:r>
            <a:r>
              <a:rPr lang="pt-BR" sz="2100" b="1" dirty="0">
                <a:effectLst/>
                <a:latin typeface="Arial Narrow" panose="020B0606020202030204" pitchFamily="34" charset="0"/>
                <a:ea typeface="Arial Narrow" panose="020B0606020202030204" pitchFamily="34" charset="0"/>
                <a:cs typeface="Arial Narrow" panose="020B0606020202030204" pitchFamily="34" charset="0"/>
              </a:rPr>
              <a:t>Texto VI</a:t>
            </a:r>
            <a:endParaRPr lang="pt-BR" sz="2100" dirty="0">
              <a:effectLst/>
              <a:latin typeface="Calibri" panose="020F0502020204030204" pitchFamily="34" charset="0"/>
              <a:ea typeface="Calibri" panose="020F0502020204030204" pitchFamily="34" charset="0"/>
            </a:endParaRPr>
          </a:p>
          <a:p>
            <a:pPr>
              <a:lnSpc>
                <a:spcPct val="115000"/>
              </a:lnSpc>
              <a:spcAft>
                <a:spcPts val="800"/>
              </a:spcAft>
            </a:pPr>
            <a:r>
              <a:rPr lang="pt-BR" sz="2100" b="1" dirty="0">
                <a:effectLst/>
                <a:latin typeface="Arial Narrow" panose="020B0606020202030204" pitchFamily="34" charset="0"/>
                <a:ea typeface="Calibri" panose="020F0502020204030204" pitchFamily="34" charset="0"/>
                <a:cs typeface="Arial" panose="020B0604020202020204" pitchFamily="34" charset="0"/>
              </a:rPr>
              <a:t>Clonagem</a:t>
            </a:r>
            <a:endParaRPr lang="pt-BR" sz="2100" dirty="0">
              <a:effectLst/>
              <a:latin typeface="Calibri" panose="020F0502020204030204" pitchFamily="34" charset="0"/>
              <a:ea typeface="Calibri" panose="020F0502020204030204" pitchFamily="34" charset="0"/>
            </a:endParaRPr>
          </a:p>
          <a:p>
            <a:pPr indent="449580" algn="just">
              <a:lnSpc>
                <a:spcPct val="115000"/>
              </a:lnSpc>
              <a:spcAft>
                <a:spcPts val="800"/>
              </a:spcAft>
            </a:pPr>
            <a:r>
              <a:rPr lang="pt-BR" sz="2100" dirty="0">
                <a:effectLst/>
                <a:latin typeface="Arial Narrow" panose="020B0606020202030204" pitchFamily="34" charset="0"/>
                <a:ea typeface="Calibri" panose="020F0502020204030204" pitchFamily="34" charset="0"/>
                <a:cs typeface="Arial" panose="020B0604020202020204" pitchFamily="34" charset="0"/>
              </a:rPr>
              <a:t>A clonagem é um mecanismo de propagação realizado por organismos que apresentam reprodução assexuada, como algumas espécies de bactérias, hidras, entre outras. Na reprodução assexuada, um único indivíduo origina seus descendentes, ou seja, não há troca de material genético com outro organismo, assim, todos os descendentes são idênticos ao organismo que os gerou, sendo chamados de clones.</a:t>
            </a:r>
            <a:endParaRPr lang="pt-BR" sz="2100" dirty="0">
              <a:effectLst/>
              <a:latin typeface="Calibri" panose="020F0502020204030204" pitchFamily="34" charset="0"/>
              <a:ea typeface="Calibri" panose="020F0502020204030204" pitchFamily="34" charset="0"/>
            </a:endParaRPr>
          </a:p>
          <a:p>
            <a:pPr algn="just"/>
            <a:r>
              <a:rPr lang="pt-BR" sz="2100" dirty="0">
                <a:effectLst/>
                <a:latin typeface="Arial Narrow" panose="020B0606020202030204" pitchFamily="34" charset="0"/>
                <a:ea typeface="Calibri" panose="020F0502020204030204" pitchFamily="34" charset="0"/>
                <a:cs typeface="Arial" panose="020B0604020202020204" pitchFamily="34" charset="0"/>
              </a:rPr>
              <a:t>Clones podem ser definidos como um conjunto de moléculas, células ou organismos que se originou a partir de única célula, sendo idêntico a ela. Algumas espécies de plantas podem produzir clones por meio de brotamento ou reprodução por estaca, por exemplo.</a:t>
            </a:r>
            <a:endParaRPr lang="pt-BR" sz="2100" dirty="0">
              <a:effectLst/>
              <a:latin typeface="Calibri" panose="020F0502020204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575E0AB3-3AF6-E9BD-303E-5B644EF0FA48}"/>
              </a:ext>
            </a:extLst>
          </p:cNvPr>
          <p:cNvSpPr txBox="1"/>
          <p:nvPr/>
        </p:nvSpPr>
        <p:spPr>
          <a:xfrm>
            <a:off x="138022" y="664234"/>
            <a:ext cx="5957977" cy="6671378"/>
          </a:xfrm>
          <a:prstGeom prst="rect">
            <a:avLst/>
          </a:prstGeom>
          <a:noFill/>
        </p:spPr>
        <p:txBody>
          <a:bodyPr wrap="square">
            <a:spAutoFit/>
          </a:bodyPr>
          <a:lstStyle/>
          <a:p>
            <a:pPr algn="just">
              <a:lnSpc>
                <a:spcPct val="107000"/>
              </a:lnSpc>
              <a:spcAft>
                <a:spcPts val="800"/>
              </a:spcAft>
            </a:pPr>
            <a:r>
              <a:rPr lang="pt-BR" sz="2100" b="1" dirty="0">
                <a:effectLst/>
                <a:latin typeface="Arial Narrow" panose="020B0606020202030204" pitchFamily="34" charset="0"/>
                <a:ea typeface="Times New Roman" panose="02020603050405020304" pitchFamily="18" charset="0"/>
              </a:rPr>
              <a:t>41. </a:t>
            </a:r>
            <a:r>
              <a:rPr lang="pt-BR" sz="2100" dirty="0">
                <a:effectLst/>
                <a:latin typeface="Arial Narrow" panose="020B0606020202030204" pitchFamily="34" charset="0"/>
                <a:ea typeface="Times New Roman" panose="02020603050405020304" pitchFamily="18" charset="0"/>
              </a:rPr>
              <a:t>O Projeto Genoma Humano (PGH) foi uma das maiores iniciativas científicas internacionais, envolvendo pesquisadores de diversos países ao longo de anos de estudo. Esse projeto permitiu avanços significativos na compreensão da estrutura do material genético humano, contribuindo para a biologia moderna e para a medicina. </a:t>
            </a:r>
          </a:p>
          <a:p>
            <a:pPr algn="just">
              <a:lnSpc>
                <a:spcPct val="107000"/>
              </a:lnSpc>
              <a:spcAft>
                <a:spcPts val="800"/>
              </a:spcAft>
            </a:pPr>
            <a:r>
              <a:rPr lang="pt-BR" sz="2100" dirty="0">
                <a:effectLst/>
                <a:latin typeface="Arial Narrow" panose="020B0606020202030204" pitchFamily="34" charset="0"/>
                <a:ea typeface="Times New Roman" panose="02020603050405020304" pitchFamily="18" charset="0"/>
              </a:rPr>
              <a:t>Considerando que o genoma corresponde ao conjunto completo de genes de uma espécie, o principal objetivo desse projeto foi:</a:t>
            </a:r>
            <a:endParaRPr lang="pt-BR" sz="2100" dirty="0">
              <a:effectLst/>
              <a:latin typeface="Times New Roman" panose="02020603050405020304" pitchFamily="18" charset="0"/>
              <a:ea typeface="Calibri" panose="020F0502020204030204" pitchFamily="34" charset="0"/>
            </a:endParaRPr>
          </a:p>
          <a:p>
            <a:pPr algn="just">
              <a:lnSpc>
                <a:spcPct val="107000"/>
              </a:lnSpc>
              <a:spcAft>
                <a:spcPts val="800"/>
              </a:spcAft>
            </a:pPr>
            <a:r>
              <a:rPr lang="pt-BR" sz="2100" dirty="0">
                <a:effectLst/>
                <a:latin typeface="Arial Narrow" panose="020B0606020202030204" pitchFamily="34" charset="0"/>
                <a:ea typeface="Times New Roman" panose="02020603050405020304" pitchFamily="18" charset="0"/>
                <a:cs typeface="Times New Roman" panose="02020603050405020304" pitchFamily="18" charset="0"/>
              </a:rPr>
              <a:t>(A) investigar a origem evolutiva das espécies atuais.</a:t>
            </a:r>
            <a:endParaRPr lang="pt-BR" sz="21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100" dirty="0">
                <a:effectLst/>
                <a:latin typeface="Arial Narrow" panose="020B0606020202030204" pitchFamily="34" charset="0"/>
                <a:ea typeface="Times New Roman" panose="02020603050405020304" pitchFamily="18" charset="0"/>
                <a:cs typeface="Times New Roman" panose="02020603050405020304" pitchFamily="18" charset="0"/>
              </a:rPr>
              <a:t>(B) comparar o DNA humano com o de plantas e animais.</a:t>
            </a:r>
            <a:endParaRPr lang="pt-BR" sz="21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100" dirty="0">
                <a:effectLst/>
                <a:latin typeface="Arial Narrow" panose="020B0606020202030204" pitchFamily="34" charset="0"/>
                <a:ea typeface="Times New Roman" panose="02020603050405020304" pitchFamily="18" charset="0"/>
                <a:cs typeface="Times New Roman" panose="02020603050405020304" pitchFamily="18" charset="0"/>
              </a:rPr>
              <a:t>(C)eliminar todas as doenças genéticas conhecidas.</a:t>
            </a:r>
            <a:br>
              <a:rPr lang="pt-BR" sz="2100" dirty="0">
                <a:effectLst/>
                <a:latin typeface="Arial Narrow" panose="020B0606020202030204" pitchFamily="34" charset="0"/>
                <a:ea typeface="Times New Roman" panose="02020603050405020304" pitchFamily="18" charset="0"/>
                <a:cs typeface="Times New Roman" panose="02020603050405020304" pitchFamily="18" charset="0"/>
              </a:rPr>
            </a:br>
            <a:r>
              <a:rPr lang="pt-BR" sz="2100" dirty="0">
                <a:effectLst/>
                <a:latin typeface="Arial Narrow" panose="020B0606020202030204" pitchFamily="34" charset="0"/>
                <a:ea typeface="Times New Roman" panose="02020603050405020304" pitchFamily="18" charset="0"/>
                <a:cs typeface="Times New Roman" panose="02020603050405020304" pitchFamily="18" charset="0"/>
              </a:rPr>
              <a:t>(D) desenvolver técnicas de clonagem humana em larga</a:t>
            </a:r>
          </a:p>
          <a:p>
            <a:pPr algn="just">
              <a:lnSpc>
                <a:spcPct val="107000"/>
              </a:lnSpc>
              <a:spcAft>
                <a:spcPts val="800"/>
              </a:spcAft>
            </a:pPr>
            <a:r>
              <a:rPr lang="pt-BR" sz="2100" dirty="0">
                <a:effectLst/>
                <a:latin typeface="Arial Narrow" panose="020B0606020202030204" pitchFamily="34" charset="0"/>
                <a:ea typeface="Times New Roman" panose="02020603050405020304" pitchFamily="18" charset="0"/>
                <a:cs typeface="Times New Roman" panose="02020603050405020304" pitchFamily="18" charset="0"/>
              </a:rPr>
              <a:t>escala.</a:t>
            </a:r>
          </a:p>
          <a:p>
            <a:pPr algn="just">
              <a:lnSpc>
                <a:spcPct val="107000"/>
              </a:lnSpc>
              <a:spcAft>
                <a:spcPts val="800"/>
              </a:spcAft>
            </a:pPr>
            <a:r>
              <a:rPr lang="pt-BR" sz="2100" dirty="0">
                <a:effectLst/>
                <a:latin typeface="Arial Narrow" panose="020B0606020202030204" pitchFamily="34" charset="0"/>
                <a:ea typeface="Times New Roman" panose="02020603050405020304" pitchFamily="18" charset="0"/>
                <a:cs typeface="Times New Roman" panose="02020603050405020304" pitchFamily="18" charset="0"/>
              </a:rPr>
              <a:t>(E) identificar, sequenciar e mapear os genes presentes no DNA humano.</a:t>
            </a:r>
            <a:endParaRPr lang="pt-BR" sz="21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21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9496642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A76B4-E17A-A62C-D7DA-41AC25DFAD1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0FEE5BBF-DCC9-4556-1A94-CA88B7A756F4}"/>
              </a:ext>
            </a:extLst>
          </p:cNvPr>
          <p:cNvSpPr txBox="1"/>
          <p:nvPr/>
        </p:nvSpPr>
        <p:spPr>
          <a:xfrm>
            <a:off x="6185141" y="785004"/>
            <a:ext cx="5546784" cy="5138201"/>
          </a:xfrm>
          <a:prstGeom prst="rect">
            <a:avLst/>
          </a:prstGeom>
          <a:noFill/>
        </p:spPr>
        <p:txBody>
          <a:bodyPr wrap="square">
            <a:spAutoFit/>
          </a:bodyPr>
          <a:lstStyle/>
          <a:p>
            <a:pPr algn="just">
              <a:lnSpc>
                <a:spcPct val="107000"/>
              </a:lnSpc>
              <a:spcAft>
                <a:spcPts val="800"/>
              </a:spcAft>
            </a:pPr>
            <a:r>
              <a:rPr lang="pt-BR" sz="1800" b="1" dirty="0">
                <a:effectLst/>
                <a:latin typeface="Arial Narrow" panose="020B0606020202030204" pitchFamily="34" charset="0"/>
                <a:ea typeface="Calibri" panose="020F0502020204030204" pitchFamily="34" charset="0"/>
                <a:cs typeface="Arial" panose="020B0604020202020204" pitchFamily="34" charset="0"/>
              </a:rPr>
              <a:t>42</a:t>
            </a:r>
            <a:r>
              <a:rPr lang="pt-BR" sz="1800" dirty="0">
                <a:effectLst/>
                <a:latin typeface="Arial Narrow" panose="020B0606020202030204" pitchFamily="34" charset="0"/>
                <a:ea typeface="Calibri" panose="020F0502020204030204" pitchFamily="34" charset="0"/>
                <a:cs typeface="Arial" panose="020B0604020202020204" pitchFamily="34" charset="0"/>
              </a:rPr>
              <a:t>. </a:t>
            </a:r>
            <a:r>
              <a:rPr lang="pt-BR" sz="1800" dirty="0">
                <a:effectLst/>
                <a:latin typeface="Arial Narrow" panose="020B0606020202030204" pitchFamily="34" charset="0"/>
                <a:ea typeface="Calibri" panose="020F0502020204030204" pitchFamily="34" charset="0"/>
              </a:rPr>
              <a:t>A clonagem pode ocorrer naturalmente, como em gêmeos idênticos, ou ser feita em laboratório. Na biotecnologia, a clonagem de animais geralmente é realizada pela técnica de transferência do núcleo de uma célula para outro óvulo.</a:t>
            </a:r>
            <a:endParaRPr lang="pt-BR" sz="1800" dirty="0">
              <a:effectLst/>
              <a:latin typeface="Times New Roman" panose="02020603050405020304" pitchFamily="18" charset="0"/>
              <a:ea typeface="Calibri" panose="020F0502020204030204" pitchFamily="34" charset="0"/>
            </a:endParaRPr>
          </a:p>
          <a:p>
            <a:pPr algn="just">
              <a:lnSpc>
                <a:spcPct val="107000"/>
              </a:lnSpc>
              <a:spcAft>
                <a:spcPts val="800"/>
              </a:spcAft>
            </a:pPr>
            <a:r>
              <a:rPr lang="pt-BR" sz="1800" dirty="0">
                <a:effectLst/>
                <a:latin typeface="Arial Narrow" panose="020B0606020202030204" pitchFamily="34" charset="0"/>
                <a:ea typeface="Calibri" panose="020F0502020204030204" pitchFamily="34" charset="0"/>
              </a:rPr>
              <a:t>Qual é a definição correta de clonagem?</a:t>
            </a:r>
            <a:endParaRPr lang="pt-BR" sz="18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(A) A criação de novos indivíduos através da fusão de gametas de diferentes genitores para garantir a variabilidade genética. </a:t>
            </a:r>
            <a:endParaRPr lang="pt-BR" sz="18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(B) O processo de produção de indivíduos geneticamente idênticos, originados a partir de um único organismo parental. </a:t>
            </a:r>
            <a:endParaRPr lang="pt-BR" sz="18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(C) A técnica de inserir genes de uma espécie em outra para a produção de substâncias de interesse médico, como a insulina. </a:t>
            </a:r>
            <a:endParaRPr lang="pt-BR" sz="18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(D) O desenvolvimento de um embrião a partir de um óvulo não fecundado, processo conhecido como partenogênese. </a:t>
            </a:r>
            <a:endParaRPr lang="pt-BR" sz="1800" dirty="0">
              <a:effectLst/>
              <a:latin typeface="Calibri" panose="020F0502020204030204" pitchFamily="34" charset="0"/>
              <a:ea typeface="Calibri" panose="020F0502020204030204" pitchFamily="34" charset="0"/>
            </a:endParaRPr>
          </a:p>
          <a:p>
            <a:pPr algn="just">
              <a:lnSpc>
                <a:spcPct val="107000"/>
              </a:lnSpc>
              <a:spcAft>
                <a:spcPts val="800"/>
              </a:spcAft>
            </a:pPr>
            <a:r>
              <a:rPr lang="pt-BR" sz="1800" dirty="0">
                <a:effectLst/>
                <a:latin typeface="Arial Narrow" panose="020B0606020202030204" pitchFamily="34" charset="0"/>
                <a:ea typeface="Times New Roman" panose="02020603050405020304" pitchFamily="18" charset="0"/>
                <a:cs typeface="Times New Roman" panose="02020603050405020304" pitchFamily="18" charset="0"/>
              </a:rPr>
              <a:t>(E) A modificação do DNA de uma célula para que ela apresente mutações favoráveis ao ambiente.</a:t>
            </a:r>
            <a:endParaRPr lang="pt-BR" sz="1800" dirty="0">
              <a:effectLst/>
              <a:latin typeface="Calibri" panose="020F0502020204030204" pitchFamily="34" charset="0"/>
              <a:ea typeface="Calibri" panose="020F0502020204030204" pitchFamily="34" charset="0"/>
            </a:endParaRPr>
          </a:p>
        </p:txBody>
      </p:sp>
      <p:sp>
        <p:nvSpPr>
          <p:cNvPr id="3" name="CaixaDeTexto 2">
            <a:extLst>
              <a:ext uri="{FF2B5EF4-FFF2-40B4-BE49-F238E27FC236}">
                <a16:creationId xmlns:a16="http://schemas.microsoft.com/office/drawing/2014/main" id="{11A342C0-C4A0-5E34-063B-472C0AE8443B}"/>
              </a:ext>
            </a:extLst>
          </p:cNvPr>
          <p:cNvSpPr txBox="1"/>
          <p:nvPr/>
        </p:nvSpPr>
        <p:spPr>
          <a:xfrm>
            <a:off x="293299" y="992039"/>
            <a:ext cx="5546784" cy="5021888"/>
          </a:xfrm>
          <a:prstGeom prst="rect">
            <a:avLst/>
          </a:prstGeom>
          <a:noFill/>
        </p:spPr>
        <p:txBody>
          <a:bodyPr wrap="square">
            <a:spAutoFit/>
          </a:bodyPr>
          <a:lstStyle/>
          <a:p>
            <a:pPr indent="449580" algn="just">
              <a:lnSpc>
                <a:spcPct val="115000"/>
              </a:lnSpc>
              <a:spcAft>
                <a:spcPts val="800"/>
              </a:spcAft>
            </a:pPr>
            <a:r>
              <a:rPr lang="pt-BR" sz="2000" dirty="0">
                <a:effectLst/>
                <a:latin typeface="Arial Narrow" panose="020B0606020202030204" pitchFamily="34" charset="0"/>
                <a:ea typeface="Calibri" panose="020F0502020204030204" pitchFamily="34" charset="0"/>
                <a:cs typeface="Arial" panose="020B0604020202020204" pitchFamily="34" charset="0"/>
              </a:rPr>
              <a:t>Na espécie humana, os gêmeos univitelinos ou gêmeos idênticos podem ser considerados clones, pois se originam a partir de um mesmo óvulo fecundado e carregam um patrimônio genético idêntico. Eles originam-se a partir de uma única célula, apresentando, assim, as mesmas características de seu progenitor.</a:t>
            </a:r>
            <a:r>
              <a:rPr lang="pt-BR" sz="2000" dirty="0">
                <a:effectLst/>
                <a:latin typeface="Calibri" panose="020F0502020204030204" pitchFamily="34" charset="0"/>
                <a:ea typeface="Calibri" panose="020F0502020204030204" pitchFamily="34" charset="0"/>
              </a:rPr>
              <a:t> </a:t>
            </a:r>
          </a:p>
          <a:p>
            <a:pPr indent="449580" algn="just">
              <a:lnSpc>
                <a:spcPct val="115000"/>
              </a:lnSpc>
              <a:spcAft>
                <a:spcPts val="800"/>
              </a:spcAft>
            </a:pPr>
            <a:r>
              <a:rPr lang="pt-BR" sz="2000" dirty="0">
                <a:effectLst/>
                <a:latin typeface="Arial Narrow" panose="020B0606020202030204" pitchFamily="34" charset="0"/>
                <a:ea typeface="Calibri" panose="020F0502020204030204" pitchFamily="34" charset="0"/>
                <a:cs typeface="Arial" panose="020B0604020202020204" pitchFamily="34" charset="0"/>
              </a:rPr>
              <a:t>A clonagem não ocorre apenas de forma natural, sendo também realizada por meio de processos laboratoriais. Esses processos produzem desde cópias idênticas de algumas moléculas, como o DNA, até organismos. Um dos casos mais emblemáticos de clonagem de organismos foi o realizado no ano de 1996 e que deu origem à ovelha Dolly.</a:t>
            </a:r>
            <a:endParaRPr lang="pt-BR" sz="2000" dirty="0">
              <a:effectLst/>
              <a:latin typeface="Calibri" panose="020F0502020204030204" pitchFamily="34" charset="0"/>
              <a:ea typeface="Calibri" panose="020F0502020204030204" pitchFamily="34" charset="0"/>
            </a:endParaRPr>
          </a:p>
          <a:p>
            <a:r>
              <a:rPr lang="pt-BR" sz="800" dirty="0">
                <a:effectLst/>
                <a:latin typeface="Arial Narrow" panose="020B0606020202030204" pitchFamily="34" charset="0"/>
                <a:ea typeface="Arial Narrow" panose="020B0606020202030204" pitchFamily="34" charset="0"/>
                <a:cs typeface="Arial Narrow" panose="020B0606020202030204" pitchFamily="34" charset="0"/>
              </a:rPr>
              <a:t>Disponível em : https://www.biologianet.com/</a:t>
            </a:r>
            <a:r>
              <a:rPr lang="pt-BR" sz="800" dirty="0" err="1">
                <a:effectLst/>
                <a:latin typeface="Arial Narrow" panose="020B0606020202030204" pitchFamily="34" charset="0"/>
                <a:ea typeface="Arial Narrow" panose="020B0606020202030204" pitchFamily="34" charset="0"/>
                <a:cs typeface="Arial Narrow" panose="020B0606020202030204" pitchFamily="34" charset="0"/>
              </a:rPr>
              <a:t>genetica</a:t>
            </a:r>
            <a:r>
              <a:rPr lang="pt-BR" sz="800" dirty="0">
                <a:effectLst/>
                <a:latin typeface="Arial Narrow" panose="020B0606020202030204" pitchFamily="34" charset="0"/>
                <a:ea typeface="Arial Narrow" panose="020B0606020202030204" pitchFamily="34" charset="0"/>
                <a:cs typeface="Arial Narrow" panose="020B0606020202030204" pitchFamily="34" charset="0"/>
              </a:rPr>
              <a:t>/clonagem.htm. Acesso em: 17 maio.2026</a:t>
            </a:r>
            <a:endParaRPr lang="pt-BR" dirty="0"/>
          </a:p>
        </p:txBody>
      </p:sp>
    </p:spTree>
    <p:extLst>
      <p:ext uri="{BB962C8B-B14F-4D97-AF65-F5344CB8AC3E}">
        <p14:creationId xmlns:p14="http://schemas.microsoft.com/office/powerpoint/2010/main" val="14827302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A76B4-E17A-A62C-D7DA-41AC25DFAD1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1A342C0-C4A0-5E34-063B-472C0AE8443B}"/>
              </a:ext>
            </a:extLst>
          </p:cNvPr>
          <p:cNvSpPr txBox="1"/>
          <p:nvPr/>
        </p:nvSpPr>
        <p:spPr>
          <a:xfrm>
            <a:off x="293299" y="992039"/>
            <a:ext cx="5546784" cy="5608971"/>
          </a:xfrm>
          <a:prstGeom prst="rect">
            <a:avLst/>
          </a:prstGeom>
          <a:noFill/>
        </p:spPr>
        <p:txBody>
          <a:bodyPr wrap="square">
            <a:spAutoFit/>
          </a:bodyPr>
          <a:lstStyle/>
          <a:p>
            <a:pPr algn="just">
              <a:lnSpc>
                <a:spcPct val="115000"/>
              </a:lnSpc>
              <a:spcAft>
                <a:spcPts val="800"/>
              </a:spcAft>
            </a:pPr>
            <a:r>
              <a:rPr lang="pt-BR" sz="2000" b="1" dirty="0">
                <a:effectLst/>
                <a:latin typeface="Arial Narrow" panose="020B0606020202030204" pitchFamily="34" charset="0"/>
                <a:ea typeface="Calibri" panose="020F0502020204030204" pitchFamily="34" charset="0"/>
                <a:cs typeface="Arial" panose="020B0604020202020204" pitchFamily="34" charset="0"/>
              </a:rPr>
              <a:t>43</a:t>
            </a:r>
            <a:r>
              <a:rPr lang="pt-BR" sz="2000" dirty="0">
                <a:effectLst/>
                <a:latin typeface="Arial Narrow" panose="020B0606020202030204" pitchFamily="34" charset="0"/>
                <a:ea typeface="Calibri" panose="020F0502020204030204" pitchFamily="34" charset="0"/>
                <a:cs typeface="Arial" panose="020B0604020202020204" pitchFamily="34" charset="0"/>
              </a:rPr>
              <a:t>. Qual é o exemplo citado no texto de clonagem natural?</a:t>
            </a:r>
            <a:endParaRPr lang="pt-BR" sz="2000" dirty="0">
              <a:effectLst/>
              <a:latin typeface="Calibri" panose="020F0502020204030204" pitchFamily="34" charset="0"/>
              <a:ea typeface="Calibri" panose="020F0502020204030204" pitchFamily="34" charset="0"/>
            </a:endParaRPr>
          </a:p>
          <a:p>
            <a:pPr algn="just">
              <a:lnSpc>
                <a:spcPct val="115000"/>
              </a:lnSpc>
              <a:spcAft>
                <a:spcPts val="800"/>
              </a:spcAft>
            </a:pPr>
            <a:r>
              <a:rPr lang="pt-BR" sz="2000" b="1" dirty="0">
                <a:effectLst/>
                <a:latin typeface="Arial Narrow" panose="020B0606020202030204" pitchFamily="34" charset="0"/>
                <a:ea typeface="Calibri" panose="020F0502020204030204" pitchFamily="34" charset="0"/>
                <a:cs typeface="Arial" panose="020B0604020202020204" pitchFamily="34" charset="0"/>
              </a:rPr>
              <a:t>44.</a:t>
            </a:r>
            <a:r>
              <a:rPr lang="pt-BR" sz="2000" dirty="0">
                <a:effectLst/>
                <a:latin typeface="Arial Narrow" panose="020B0606020202030204" pitchFamily="34" charset="0"/>
                <a:ea typeface="Calibri" panose="020F0502020204030204" pitchFamily="34" charset="0"/>
              </a:rPr>
              <a:t> </a:t>
            </a:r>
            <a:r>
              <a:rPr lang="pt-BR" sz="2000" dirty="0">
                <a:effectLst/>
                <a:latin typeface="Arial Narrow" panose="020B0606020202030204" pitchFamily="34" charset="0"/>
                <a:ea typeface="Times New Roman" panose="02020603050405020304" pitchFamily="18" charset="0"/>
              </a:rPr>
              <a:t>As bactérias se reproduzem principalmente por um processo chamado fissão binária, no qual uma célula bacteriana se divide formando duas células-filhas geneticamente idênticas. Com base nesse processo, responda:</a:t>
            </a:r>
            <a:endParaRPr lang="pt-BR" sz="2000" dirty="0">
              <a:effectLst/>
              <a:latin typeface="Times New Roman" panose="02020603050405020304" pitchFamily="18"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a) Por que a reprodução das bactérias pode ser considerada um exemplo de clonagem natural?</a:t>
            </a:r>
            <a:endParaRPr lang="pt-BR" sz="2000" dirty="0">
              <a:effectLst/>
              <a:latin typeface="Calibri" panose="020F0502020204030204" pitchFamily="34" charset="0"/>
              <a:ea typeface="Calibri" panose="020F0502020204030204" pitchFamily="34" charset="0"/>
            </a:endParaRPr>
          </a:p>
          <a:p>
            <a:pPr>
              <a:lnSpc>
                <a:spcPct val="115000"/>
              </a:lnSpc>
              <a:spcAft>
                <a:spcPts val="800"/>
              </a:spcAft>
            </a:pPr>
            <a:endParaRPr lang="pt-BR" sz="2000" b="1" dirty="0">
              <a:solidFill>
                <a:srgbClr val="EE0000"/>
              </a:solidFill>
              <a:effectLst/>
              <a:latin typeface="Arial Narrow" panose="020B0606020202030204" pitchFamily="34" charset="0"/>
              <a:ea typeface="Calibri" panose="020F0502020204030204" pitchFamily="34" charset="0"/>
            </a:endParaRPr>
          </a:p>
          <a:p>
            <a:pPr algn="just">
              <a:lnSpc>
                <a:spcPct val="115000"/>
              </a:lnSpc>
              <a:spcAft>
                <a:spcPts val="800"/>
              </a:spcAft>
            </a:pPr>
            <a:r>
              <a:rPr lang="pt-BR" sz="2000" dirty="0">
                <a:effectLst/>
                <a:latin typeface="Arial Narrow" panose="020B0606020202030204" pitchFamily="34" charset="0"/>
                <a:ea typeface="Times New Roman" panose="02020603050405020304" pitchFamily="18" charset="0"/>
                <a:cs typeface="Times New Roman" panose="02020603050405020304" pitchFamily="18" charset="0"/>
              </a:rPr>
              <a:t>b) Explique por que as células resultantes são geneticamente iguais à célula original.</a:t>
            </a:r>
            <a:endParaRPr lang="pt-BR" sz="2000" dirty="0">
              <a:effectLst/>
              <a:latin typeface="Calibri" panose="020F0502020204030204" pitchFamily="34" charset="0"/>
              <a:ea typeface="Calibri" panose="020F0502020204030204" pitchFamily="34" charset="0"/>
            </a:endParaRPr>
          </a:p>
          <a:p>
            <a:pPr indent="449580" algn="just">
              <a:lnSpc>
                <a:spcPct val="115000"/>
              </a:lnSpc>
              <a:spcAft>
                <a:spcPts val="800"/>
              </a:spcAft>
            </a:pPr>
            <a:endParaRPr lang="pt-BR" sz="2000" dirty="0"/>
          </a:p>
          <a:p>
            <a:pPr indent="449580" algn="just">
              <a:lnSpc>
                <a:spcPct val="115000"/>
              </a:lnSpc>
              <a:spcAft>
                <a:spcPts val="800"/>
              </a:spcAft>
            </a:pPr>
            <a:endParaRPr lang="pt-BR" dirty="0"/>
          </a:p>
        </p:txBody>
      </p:sp>
    </p:spTree>
    <p:extLst>
      <p:ext uri="{BB962C8B-B14F-4D97-AF65-F5344CB8AC3E}">
        <p14:creationId xmlns:p14="http://schemas.microsoft.com/office/powerpoint/2010/main" val="33957227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ixaDeTexto 8">
            <a:extLst>
              <a:ext uri="{FF2B5EF4-FFF2-40B4-BE49-F238E27FC236}">
                <a16:creationId xmlns:a16="http://schemas.microsoft.com/office/drawing/2014/main" id="{FD4F634B-44A4-55A6-A019-BB6DA1B48429}"/>
              </a:ext>
            </a:extLst>
          </p:cNvPr>
          <p:cNvSpPr txBox="1"/>
          <p:nvPr/>
        </p:nvSpPr>
        <p:spPr>
          <a:xfrm>
            <a:off x="110254" y="1499721"/>
            <a:ext cx="5779559" cy="5170646"/>
          </a:xfrm>
          <a:prstGeom prst="rect">
            <a:avLst/>
          </a:prstGeom>
          <a:noFill/>
        </p:spPr>
        <p:txBody>
          <a:bodyPr wrap="square">
            <a:spAutoFit/>
          </a:bodyPr>
          <a:lstStyle/>
          <a:p>
            <a:pPr algn="just"/>
            <a:r>
              <a:rPr lang="pt-BR" sz="2200" dirty="0">
                <a:latin typeface="Arial Narrow" panose="020B0606020202030204" pitchFamily="34" charset="0"/>
              </a:rPr>
              <a:t>	Estudante, o ENEM é importante porque oferece acesso ao ensino superior e a programas como o Sistema de Seleção Unificada (SISU), Programa Universidade para Todos (ProUni) e Fundo de Financiamento Estudantil (FIES). </a:t>
            </a:r>
          </a:p>
          <a:p>
            <a:pPr algn="just"/>
            <a:r>
              <a:rPr lang="pt-BR" sz="2200" dirty="0">
                <a:latin typeface="Arial Narrow" panose="020B0606020202030204" pitchFamily="34" charset="0"/>
              </a:rPr>
              <a:t>	Em Ciências da Natureza e suas Tecnologias, o exame avalia conhecimentos de Física, Química e Biologia de forma contextualizada, estimulando o raciocínio, a interpretação e a compreensão de temas do cotidiano, como saúde, meio ambiente e biotecnologia. </a:t>
            </a:r>
          </a:p>
          <a:p>
            <a:pPr algn="just"/>
            <a:r>
              <a:rPr lang="pt-BR" sz="2200" dirty="0">
                <a:latin typeface="Arial Narrow" panose="020B0606020202030204" pitchFamily="34" charset="0"/>
              </a:rPr>
              <a:t>	A seção “Maratona ENEM” representa um momento de preparação, revisão e incentivo aos estudantes que irão realizar o Exame Nacional do Ensino Médio. </a:t>
            </a:r>
          </a:p>
        </p:txBody>
      </p:sp>
      <p:sp>
        <p:nvSpPr>
          <p:cNvPr id="10" name="CaixaDeTexto 9">
            <a:extLst>
              <a:ext uri="{FF2B5EF4-FFF2-40B4-BE49-F238E27FC236}">
                <a16:creationId xmlns:a16="http://schemas.microsoft.com/office/drawing/2014/main" id="{E7DB5E15-1363-5B11-6833-9442EBCF6E4D}"/>
              </a:ext>
            </a:extLst>
          </p:cNvPr>
          <p:cNvSpPr txBox="1"/>
          <p:nvPr/>
        </p:nvSpPr>
        <p:spPr>
          <a:xfrm>
            <a:off x="6302186" y="585321"/>
            <a:ext cx="5779559" cy="2462213"/>
          </a:xfrm>
          <a:prstGeom prst="rect">
            <a:avLst/>
          </a:prstGeom>
          <a:noFill/>
        </p:spPr>
        <p:txBody>
          <a:bodyPr wrap="square">
            <a:spAutoFit/>
          </a:bodyPr>
          <a:lstStyle/>
          <a:p>
            <a:pPr algn="just"/>
            <a:r>
              <a:rPr lang="pt-BR" sz="2200" dirty="0">
                <a:latin typeface="Arial Narrow" panose="020B0606020202030204" pitchFamily="34" charset="0"/>
              </a:rPr>
              <a:t>	Vale lembrar que a  prova de Biologia do ENEM aborda uma  diversidade de temas que envolvem desde o funcionamento dos seres vivos até as relações entre organismos e meio ambiente. Observando o gráfico, é possível identificar quais temas tem  maior incidência e, assim, organizar um plano de estudo. Vamos começar? </a:t>
            </a:r>
          </a:p>
        </p:txBody>
      </p:sp>
      <p:pic>
        <p:nvPicPr>
          <p:cNvPr id="11" name="Imagem 10">
            <a:extLst>
              <a:ext uri="{FF2B5EF4-FFF2-40B4-BE49-F238E27FC236}">
                <a16:creationId xmlns:a16="http://schemas.microsoft.com/office/drawing/2014/main" id="{5C4C2A32-11E2-77D4-BBEC-B494A38323D2}"/>
              </a:ext>
            </a:extLst>
          </p:cNvPr>
          <p:cNvPicPr>
            <a:picLocks noChangeAspect="1"/>
          </p:cNvPicPr>
          <p:nvPr/>
        </p:nvPicPr>
        <p:blipFill>
          <a:blip r:embed="rId2"/>
          <a:stretch>
            <a:fillRect/>
          </a:stretch>
        </p:blipFill>
        <p:spPr>
          <a:xfrm>
            <a:off x="7155249" y="3047534"/>
            <a:ext cx="4073435" cy="3701243"/>
          </a:xfrm>
          <a:prstGeom prst="rect">
            <a:avLst/>
          </a:prstGeom>
        </p:spPr>
      </p:pic>
      <p:pic>
        <p:nvPicPr>
          <p:cNvPr id="13" name="Imagem 12">
            <a:extLst>
              <a:ext uri="{FF2B5EF4-FFF2-40B4-BE49-F238E27FC236}">
                <a16:creationId xmlns:a16="http://schemas.microsoft.com/office/drawing/2014/main" id="{007665A0-2E53-4BFE-01ED-5F3AFC4FE45D}"/>
              </a:ext>
            </a:extLst>
          </p:cNvPr>
          <p:cNvPicPr>
            <a:picLocks noChangeAspect="1"/>
          </p:cNvPicPr>
          <p:nvPr/>
        </p:nvPicPr>
        <p:blipFill>
          <a:blip r:embed="rId3"/>
          <a:stretch>
            <a:fillRect/>
          </a:stretch>
        </p:blipFill>
        <p:spPr>
          <a:xfrm>
            <a:off x="0" y="566096"/>
            <a:ext cx="2940424" cy="863180"/>
          </a:xfrm>
          <a:prstGeom prst="rect">
            <a:avLst/>
          </a:prstGeom>
        </p:spPr>
      </p:pic>
    </p:spTree>
    <p:extLst>
      <p:ext uri="{BB962C8B-B14F-4D97-AF65-F5344CB8AC3E}">
        <p14:creationId xmlns:p14="http://schemas.microsoft.com/office/powerpoint/2010/main" val="25926590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A13084B-E1C6-6E2F-91A7-8F6827A79656}"/>
              </a:ext>
            </a:extLst>
          </p:cNvPr>
          <p:cNvPicPr>
            <a:picLocks noChangeAspect="1"/>
          </p:cNvPicPr>
          <p:nvPr/>
        </p:nvPicPr>
        <p:blipFill>
          <a:blip r:embed="rId2"/>
          <a:stretch>
            <a:fillRect/>
          </a:stretch>
        </p:blipFill>
        <p:spPr>
          <a:xfrm>
            <a:off x="2748706" y="553197"/>
            <a:ext cx="6879388" cy="6250814"/>
          </a:xfrm>
          <a:prstGeom prst="rect">
            <a:avLst/>
          </a:prstGeom>
        </p:spPr>
      </p:pic>
    </p:spTree>
    <p:extLst>
      <p:ext uri="{BB962C8B-B14F-4D97-AF65-F5344CB8AC3E}">
        <p14:creationId xmlns:p14="http://schemas.microsoft.com/office/powerpoint/2010/main" val="35456955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D91F4CFF-3AF7-8BAF-27B3-631145D5DA8F}"/>
              </a:ext>
            </a:extLst>
          </p:cNvPr>
          <p:cNvSpPr txBox="1"/>
          <p:nvPr/>
        </p:nvSpPr>
        <p:spPr>
          <a:xfrm>
            <a:off x="98612" y="775192"/>
            <a:ext cx="5818094" cy="3816429"/>
          </a:xfrm>
          <a:prstGeom prst="rect">
            <a:avLst/>
          </a:prstGeom>
          <a:noFill/>
        </p:spPr>
        <p:txBody>
          <a:bodyPr wrap="square">
            <a:spAutoFit/>
          </a:bodyPr>
          <a:lstStyle/>
          <a:p>
            <a:pPr algn="just"/>
            <a:r>
              <a:rPr lang="pt-BR" sz="2200" b="1" dirty="0">
                <a:latin typeface="Arial Narrow" panose="020B0606020202030204" pitchFamily="34" charset="0"/>
              </a:rPr>
              <a:t>1. (ENEM - 2019) </a:t>
            </a:r>
            <a:r>
              <a:rPr lang="pt-BR" sz="2200" dirty="0">
                <a:latin typeface="Arial Narrow" panose="020B0606020202030204" pitchFamily="34" charset="0"/>
              </a:rPr>
              <a:t>Em um experimento, preparou-se um conjunto de plantas por técnica de clonagem a partir de uma planta original que apresentava folhas verdes. Esse conjunto foi dividido em dois grupos, que foram tratados de maneira idêntica, com exceção das condições de iluminação, sendo um grupo exposto a ciclos de iluminação solar natural e outro mantido no escuro. Após alguns dias, observou-se que o grupo exposto à luz apresentava folhas verdes como a planta original e o grupo cultivado no escuro apresentava folhas amareladas.</a:t>
            </a:r>
          </a:p>
        </p:txBody>
      </p:sp>
      <p:sp>
        <p:nvSpPr>
          <p:cNvPr id="7" name="CaixaDeTexto 6">
            <a:extLst>
              <a:ext uri="{FF2B5EF4-FFF2-40B4-BE49-F238E27FC236}">
                <a16:creationId xmlns:a16="http://schemas.microsoft.com/office/drawing/2014/main" id="{F7840EA9-82DB-EC0B-3560-B6C6AF7A8531}"/>
              </a:ext>
            </a:extLst>
          </p:cNvPr>
          <p:cNvSpPr txBox="1"/>
          <p:nvPr/>
        </p:nvSpPr>
        <p:spPr>
          <a:xfrm>
            <a:off x="6167718" y="775192"/>
            <a:ext cx="5818094" cy="3477875"/>
          </a:xfrm>
          <a:prstGeom prst="rect">
            <a:avLst/>
          </a:prstGeom>
          <a:noFill/>
        </p:spPr>
        <p:txBody>
          <a:bodyPr wrap="square">
            <a:spAutoFit/>
          </a:bodyPr>
          <a:lstStyle/>
          <a:p>
            <a:pPr algn="just"/>
            <a:r>
              <a:rPr lang="pt-BR" sz="2200" dirty="0">
                <a:latin typeface="Arial Narrow" panose="020B0606020202030204" pitchFamily="34" charset="0"/>
              </a:rPr>
              <a:t>Ao final do experimento, os dois grupos de plantas apresentaram </a:t>
            </a:r>
          </a:p>
          <a:p>
            <a:pPr algn="just"/>
            <a:endParaRPr lang="pt-BR" sz="2200" dirty="0">
              <a:latin typeface="Arial Narrow" panose="020B0606020202030204" pitchFamily="34" charset="0"/>
            </a:endParaRPr>
          </a:p>
          <a:p>
            <a:pPr marL="457200" indent="-457200" algn="just">
              <a:buAutoNum type="alphaUcParenBoth"/>
            </a:pPr>
            <a:r>
              <a:rPr lang="pt-BR" sz="2200" dirty="0">
                <a:latin typeface="Arial Narrow" panose="020B0606020202030204" pitchFamily="34" charset="0"/>
              </a:rPr>
              <a:t>os genótipos e os fenótipos idênticos. </a:t>
            </a:r>
          </a:p>
          <a:p>
            <a:pPr marL="457200" indent="-457200" algn="just">
              <a:buAutoNum type="alphaUcParenBoth"/>
            </a:pPr>
            <a:r>
              <a:rPr lang="pt-BR" sz="2200" dirty="0">
                <a:latin typeface="Arial Narrow" panose="020B0606020202030204" pitchFamily="34" charset="0"/>
              </a:rPr>
              <a:t>os genótipos idênticos e os fenótipos diferentes. </a:t>
            </a:r>
          </a:p>
          <a:p>
            <a:pPr marL="457200" indent="-457200" algn="just">
              <a:buAutoNum type="alphaUcParenBoth"/>
            </a:pPr>
            <a:r>
              <a:rPr lang="pt-BR" sz="2200" dirty="0">
                <a:latin typeface="Arial Narrow" panose="020B0606020202030204" pitchFamily="34" charset="0"/>
              </a:rPr>
              <a:t>diferenças nos genótipos e fenótipos. </a:t>
            </a:r>
          </a:p>
          <a:p>
            <a:pPr marL="457200" indent="-457200" algn="just">
              <a:buAutoNum type="alphaUcParenBoth"/>
            </a:pPr>
            <a:r>
              <a:rPr lang="pt-BR" sz="2200" dirty="0">
                <a:latin typeface="Arial Narrow" panose="020B0606020202030204" pitchFamily="34" charset="0"/>
              </a:rPr>
              <a:t>o mesmo fenótipo e apenas dois genótipos diferentes. </a:t>
            </a:r>
          </a:p>
          <a:p>
            <a:pPr marL="457200" indent="-457200" algn="just">
              <a:buAutoNum type="alphaUcParenBoth"/>
            </a:pPr>
            <a:r>
              <a:rPr lang="pt-BR" sz="2200" dirty="0">
                <a:latin typeface="Arial Narrow" panose="020B0606020202030204" pitchFamily="34" charset="0"/>
              </a:rPr>
              <a:t>o mesmo fenótipo e grande variedade de genótipos.</a:t>
            </a:r>
          </a:p>
        </p:txBody>
      </p:sp>
    </p:spTree>
    <p:extLst>
      <p:ext uri="{BB962C8B-B14F-4D97-AF65-F5344CB8AC3E}">
        <p14:creationId xmlns:p14="http://schemas.microsoft.com/office/powerpoint/2010/main" val="29228832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D91F4CFF-3AF7-8BAF-27B3-631145D5DA8F}"/>
              </a:ext>
            </a:extLst>
          </p:cNvPr>
          <p:cNvSpPr txBox="1"/>
          <p:nvPr/>
        </p:nvSpPr>
        <p:spPr>
          <a:xfrm>
            <a:off x="98612" y="775192"/>
            <a:ext cx="5818094" cy="3816429"/>
          </a:xfrm>
          <a:prstGeom prst="rect">
            <a:avLst/>
          </a:prstGeom>
          <a:noFill/>
        </p:spPr>
        <p:txBody>
          <a:bodyPr wrap="square">
            <a:spAutoFit/>
          </a:bodyPr>
          <a:lstStyle/>
          <a:p>
            <a:pPr algn="just"/>
            <a:r>
              <a:rPr lang="pt-BR" sz="2200" b="1" dirty="0">
                <a:latin typeface="Arial Narrow" panose="020B0606020202030204" pitchFamily="34" charset="0"/>
              </a:rPr>
              <a:t>2. (ENEM-2022) </a:t>
            </a:r>
            <a:r>
              <a:rPr lang="pt-BR" sz="2200" dirty="0">
                <a:latin typeface="Arial Narrow" panose="020B0606020202030204" pitchFamily="34" charset="0"/>
              </a:rPr>
              <a:t>Entre as diversas técnicas para diagnóstico da covid-19, destaca-se o teste genético. Considerando as diferentes variantes e cargas virais, um exemplo é a PCR, reação efetuada por uma enzima do tipo polimerase. Essa técnica permite identificar, com confiabilidade, o material genético do SARS-CoV-2, um </a:t>
            </a:r>
            <a:r>
              <a:rPr lang="pt-BR" sz="2200" dirty="0" err="1">
                <a:latin typeface="Arial Narrow" panose="020B0606020202030204" pitchFamily="34" charset="0"/>
              </a:rPr>
              <a:t>virus</a:t>
            </a:r>
            <a:r>
              <a:rPr lang="pt-BR" sz="2200" dirty="0">
                <a:latin typeface="Arial Narrow" panose="020B0606020202030204" pitchFamily="34" charset="0"/>
              </a:rPr>
              <a:t> de RNA. Para comprovação da infecção por esse coronavírus, são coletadas amostras de secreções do indivíduo. Uma etapa que antecede a reação de PCR precisa ser realizada para permitir a amplificação do material genético do vírus. </a:t>
            </a:r>
          </a:p>
        </p:txBody>
      </p:sp>
      <p:sp>
        <p:nvSpPr>
          <p:cNvPr id="7" name="CaixaDeTexto 6">
            <a:extLst>
              <a:ext uri="{FF2B5EF4-FFF2-40B4-BE49-F238E27FC236}">
                <a16:creationId xmlns:a16="http://schemas.microsoft.com/office/drawing/2014/main" id="{F7840EA9-82DB-EC0B-3560-B6C6AF7A8531}"/>
              </a:ext>
            </a:extLst>
          </p:cNvPr>
          <p:cNvSpPr txBox="1"/>
          <p:nvPr/>
        </p:nvSpPr>
        <p:spPr>
          <a:xfrm>
            <a:off x="6167718" y="775192"/>
            <a:ext cx="5818094" cy="3816429"/>
          </a:xfrm>
          <a:prstGeom prst="rect">
            <a:avLst/>
          </a:prstGeom>
          <a:noFill/>
        </p:spPr>
        <p:txBody>
          <a:bodyPr wrap="square">
            <a:spAutoFit/>
          </a:bodyPr>
          <a:lstStyle/>
          <a:p>
            <a:pPr algn="just"/>
            <a:r>
              <a:rPr lang="pt-BR" sz="2200" dirty="0">
                <a:latin typeface="Arial Narrow" panose="020B0606020202030204" pitchFamily="34" charset="0"/>
              </a:rPr>
              <a:t>Essa etapa deve ser realizada para </a:t>
            </a:r>
          </a:p>
          <a:p>
            <a:pPr algn="just"/>
            <a:endParaRPr lang="pt-BR" sz="2200" dirty="0">
              <a:latin typeface="Arial Narrow" panose="020B0606020202030204" pitchFamily="34" charset="0"/>
            </a:endParaRPr>
          </a:p>
          <a:p>
            <a:pPr marL="457200" indent="-457200" algn="just">
              <a:buAutoNum type="alphaUcParenBoth"/>
            </a:pPr>
            <a:r>
              <a:rPr lang="pt-BR" sz="2200" dirty="0">
                <a:latin typeface="Arial Narrow" panose="020B0606020202030204" pitchFamily="34" charset="0"/>
              </a:rPr>
              <a:t>concentrar o RNA viral para otimizar a técnica. </a:t>
            </a:r>
          </a:p>
          <a:p>
            <a:pPr marL="457200" indent="-457200" algn="just">
              <a:buAutoNum type="alphaUcParenBoth"/>
            </a:pPr>
            <a:r>
              <a:rPr lang="pt-BR" sz="2200" dirty="0">
                <a:latin typeface="Arial Narrow" panose="020B0606020202030204" pitchFamily="34" charset="0"/>
              </a:rPr>
              <a:t>identificar nas amostras anticorpos ant-SARS-CoV-2. </a:t>
            </a:r>
          </a:p>
          <a:p>
            <a:pPr marL="457200" indent="-457200" algn="just">
              <a:buAutoNum type="alphaUcParenBoth"/>
            </a:pPr>
            <a:r>
              <a:rPr lang="pt-BR" sz="2200" dirty="0">
                <a:latin typeface="Arial Narrow" panose="020B0606020202030204" pitchFamily="34" charset="0"/>
              </a:rPr>
              <a:t>proliferar o vírus em culturas, aumentando a carga viral. </a:t>
            </a:r>
          </a:p>
          <a:p>
            <a:pPr marL="457200" indent="-457200" algn="just">
              <a:buAutoNum type="alphaUcParenBoth"/>
            </a:pPr>
            <a:r>
              <a:rPr lang="pt-BR" sz="2200" dirty="0">
                <a:latin typeface="Arial Narrow" panose="020B0606020202030204" pitchFamily="34" charset="0"/>
              </a:rPr>
              <a:t>purificar ácidos </a:t>
            </a:r>
            <a:r>
              <a:rPr lang="pt-BR" sz="2200" dirty="0" err="1">
                <a:latin typeface="Arial Narrow" panose="020B0606020202030204" pitchFamily="34" charset="0"/>
              </a:rPr>
              <a:t>nucleícos</a:t>
            </a:r>
            <a:r>
              <a:rPr lang="pt-BR" sz="2200" dirty="0">
                <a:latin typeface="Arial Narrow" panose="020B0606020202030204" pitchFamily="34" charset="0"/>
              </a:rPr>
              <a:t> virais, facilitando a ação da enzima. </a:t>
            </a:r>
          </a:p>
          <a:p>
            <a:pPr marL="457200" indent="-457200" algn="just">
              <a:buAutoNum type="alphaUcParenBoth"/>
            </a:pPr>
            <a:r>
              <a:rPr lang="pt-BR" sz="2200" dirty="0">
                <a:latin typeface="Arial Narrow" panose="020B0606020202030204" pitchFamily="34" charset="0"/>
              </a:rPr>
              <a:t>obter moléculas de </a:t>
            </a:r>
            <a:r>
              <a:rPr lang="pt-BR" sz="2200" dirty="0" err="1">
                <a:latin typeface="Arial Narrow" panose="020B0606020202030204" pitchFamily="34" charset="0"/>
              </a:rPr>
              <a:t>cDNA</a:t>
            </a:r>
            <a:r>
              <a:rPr lang="pt-BR" sz="2200" dirty="0">
                <a:latin typeface="Arial Narrow" panose="020B0606020202030204" pitchFamily="34" charset="0"/>
              </a:rPr>
              <a:t> viral por meio da transcrição reversa.</a:t>
            </a:r>
          </a:p>
        </p:txBody>
      </p:sp>
    </p:spTree>
    <p:extLst>
      <p:ext uri="{BB962C8B-B14F-4D97-AF65-F5344CB8AC3E}">
        <p14:creationId xmlns:p14="http://schemas.microsoft.com/office/powerpoint/2010/main" val="19025785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D91F4CFF-3AF7-8BAF-27B3-631145D5DA8F}"/>
              </a:ext>
            </a:extLst>
          </p:cNvPr>
          <p:cNvSpPr txBox="1"/>
          <p:nvPr/>
        </p:nvSpPr>
        <p:spPr>
          <a:xfrm>
            <a:off x="98612" y="775192"/>
            <a:ext cx="5818094" cy="3816429"/>
          </a:xfrm>
          <a:prstGeom prst="rect">
            <a:avLst/>
          </a:prstGeom>
          <a:noFill/>
        </p:spPr>
        <p:txBody>
          <a:bodyPr wrap="square">
            <a:spAutoFit/>
          </a:bodyPr>
          <a:lstStyle/>
          <a:p>
            <a:pPr algn="just"/>
            <a:r>
              <a:rPr lang="pt-BR" sz="2200" b="1" dirty="0">
                <a:latin typeface="Arial Narrow" panose="020B0606020202030204" pitchFamily="34" charset="0"/>
              </a:rPr>
              <a:t>1. (ENEM - 2019) </a:t>
            </a:r>
            <a:r>
              <a:rPr lang="pt-BR" sz="2200" dirty="0">
                <a:latin typeface="Arial Narrow" panose="020B0606020202030204" pitchFamily="34" charset="0"/>
              </a:rPr>
              <a:t>Em um experimento, preparou-se um conjunto de plantas por técnica de clonagem a partir de uma planta original que apresentava folhas verdes. Esse conjunto foi dividido em dois grupos, que foram tratados de maneira idêntica, com exceção das condições de iluminação, sendo um grupo exposto a ciclos de iluminação solar natural e outro mantido no escuro. Após alguns dias, observou-se que o grupo exposto à luz apresentava folhas verdes como a planta original e o grupo cultivado no escuro apresentava folhas amareladas.</a:t>
            </a:r>
          </a:p>
        </p:txBody>
      </p:sp>
      <p:sp>
        <p:nvSpPr>
          <p:cNvPr id="7" name="CaixaDeTexto 6">
            <a:extLst>
              <a:ext uri="{FF2B5EF4-FFF2-40B4-BE49-F238E27FC236}">
                <a16:creationId xmlns:a16="http://schemas.microsoft.com/office/drawing/2014/main" id="{F7840EA9-82DB-EC0B-3560-B6C6AF7A8531}"/>
              </a:ext>
            </a:extLst>
          </p:cNvPr>
          <p:cNvSpPr txBox="1"/>
          <p:nvPr/>
        </p:nvSpPr>
        <p:spPr>
          <a:xfrm>
            <a:off x="6167718" y="775192"/>
            <a:ext cx="5818094" cy="3477875"/>
          </a:xfrm>
          <a:prstGeom prst="rect">
            <a:avLst/>
          </a:prstGeom>
          <a:noFill/>
        </p:spPr>
        <p:txBody>
          <a:bodyPr wrap="square">
            <a:spAutoFit/>
          </a:bodyPr>
          <a:lstStyle/>
          <a:p>
            <a:pPr algn="just"/>
            <a:r>
              <a:rPr lang="pt-BR" sz="2200" dirty="0">
                <a:latin typeface="Arial Narrow" panose="020B0606020202030204" pitchFamily="34" charset="0"/>
              </a:rPr>
              <a:t>Ao final do experimento, os dois grupos de plantas apresentaram </a:t>
            </a:r>
          </a:p>
          <a:p>
            <a:pPr algn="just"/>
            <a:endParaRPr lang="pt-BR" sz="2200" dirty="0">
              <a:latin typeface="Arial Narrow" panose="020B0606020202030204" pitchFamily="34" charset="0"/>
            </a:endParaRPr>
          </a:p>
          <a:p>
            <a:pPr marL="457200" indent="-457200" algn="just">
              <a:buAutoNum type="alphaUcParenBoth"/>
            </a:pPr>
            <a:r>
              <a:rPr lang="pt-BR" sz="2200" dirty="0">
                <a:latin typeface="Arial Narrow" panose="020B0606020202030204" pitchFamily="34" charset="0"/>
              </a:rPr>
              <a:t>os genótipos e os fenótipos idênticos. </a:t>
            </a:r>
          </a:p>
          <a:p>
            <a:pPr marL="457200" indent="-457200" algn="just">
              <a:buAutoNum type="alphaUcParenBoth"/>
            </a:pPr>
            <a:r>
              <a:rPr lang="pt-BR" sz="2200" dirty="0">
                <a:latin typeface="Arial Narrow" panose="020B0606020202030204" pitchFamily="34" charset="0"/>
              </a:rPr>
              <a:t>os genótipos idênticos e os fenótipos diferentes. </a:t>
            </a:r>
          </a:p>
          <a:p>
            <a:pPr marL="457200" indent="-457200" algn="just">
              <a:buAutoNum type="alphaUcParenBoth"/>
            </a:pPr>
            <a:r>
              <a:rPr lang="pt-BR" sz="2200" dirty="0">
                <a:latin typeface="Arial Narrow" panose="020B0606020202030204" pitchFamily="34" charset="0"/>
              </a:rPr>
              <a:t>diferenças nos genótipos e fenótipos. </a:t>
            </a:r>
          </a:p>
          <a:p>
            <a:pPr marL="457200" indent="-457200" algn="just">
              <a:buAutoNum type="alphaUcParenBoth"/>
            </a:pPr>
            <a:r>
              <a:rPr lang="pt-BR" sz="2200" dirty="0">
                <a:latin typeface="Arial Narrow" panose="020B0606020202030204" pitchFamily="34" charset="0"/>
              </a:rPr>
              <a:t>o mesmo fenótipo e apenas dois genótipos diferentes. </a:t>
            </a:r>
          </a:p>
          <a:p>
            <a:pPr marL="457200" indent="-457200" algn="just">
              <a:buAutoNum type="alphaUcParenBoth"/>
            </a:pPr>
            <a:r>
              <a:rPr lang="pt-BR" sz="2200" dirty="0">
                <a:latin typeface="Arial Narrow" panose="020B0606020202030204" pitchFamily="34" charset="0"/>
              </a:rPr>
              <a:t>o mesmo fenótipo e grande variedade de genótipos.</a:t>
            </a:r>
          </a:p>
        </p:txBody>
      </p:sp>
    </p:spTree>
    <p:extLst>
      <p:ext uri="{BB962C8B-B14F-4D97-AF65-F5344CB8AC3E}">
        <p14:creationId xmlns:p14="http://schemas.microsoft.com/office/powerpoint/2010/main" val="39355667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D91F4CFF-3AF7-8BAF-27B3-631145D5DA8F}"/>
              </a:ext>
            </a:extLst>
          </p:cNvPr>
          <p:cNvSpPr txBox="1"/>
          <p:nvPr/>
        </p:nvSpPr>
        <p:spPr>
          <a:xfrm>
            <a:off x="98612" y="775192"/>
            <a:ext cx="5818094" cy="2831544"/>
          </a:xfrm>
          <a:prstGeom prst="rect">
            <a:avLst/>
          </a:prstGeom>
          <a:noFill/>
        </p:spPr>
        <p:txBody>
          <a:bodyPr wrap="square">
            <a:spAutoFit/>
          </a:bodyPr>
          <a:lstStyle/>
          <a:p>
            <a:pPr algn="just"/>
            <a:r>
              <a:rPr lang="pt-BR" sz="2200" b="1" dirty="0">
                <a:latin typeface="Arial Narrow" panose="020B0606020202030204" pitchFamily="34" charset="0"/>
              </a:rPr>
              <a:t>3. (ENEM–2023) </a:t>
            </a:r>
            <a:r>
              <a:rPr lang="pt-BR" sz="2200" dirty="0">
                <a:latin typeface="Arial Narrow" panose="020B0606020202030204" pitchFamily="34" charset="0"/>
              </a:rPr>
              <a:t>O ensaio de micronúcleos é um teste de avaliação de </a:t>
            </a:r>
            <a:r>
              <a:rPr lang="pt-BR" sz="2200" dirty="0" err="1">
                <a:latin typeface="Arial Narrow" panose="020B0606020202030204" pitchFamily="34" charset="0"/>
              </a:rPr>
              <a:t>genotoxicidade</a:t>
            </a:r>
            <a:r>
              <a:rPr lang="pt-BR" sz="2200" dirty="0">
                <a:latin typeface="Arial Narrow" panose="020B0606020202030204" pitchFamily="34" charset="0"/>
              </a:rPr>
              <a:t> que associa a presença de micronúcleos (pequenos núcleos que aparecem próximo aos núcleos das células) com lesões genéticas. Os micronúcleos são fragmentos de DNA encapsulados, provenientes do fuso mitótico durante a divisão celular. </a:t>
            </a:r>
          </a:p>
          <a:p>
            <a:pPr algn="r"/>
            <a:r>
              <a:rPr lang="pt-BR" sz="1200" dirty="0">
                <a:latin typeface="Arial Narrow" panose="020B0606020202030204" pitchFamily="34" charset="0"/>
              </a:rPr>
              <a:t>DIAS, V. M. Micronúcleos em células tumorais: biologia e implicações para a </a:t>
            </a:r>
            <a:r>
              <a:rPr lang="pt-BR" sz="1200" dirty="0" err="1">
                <a:latin typeface="Arial Narrow" panose="020B0606020202030204" pitchFamily="34" charset="0"/>
              </a:rPr>
              <a:t>tumorigênese</a:t>
            </a:r>
            <a:r>
              <a:rPr lang="pt-BR" sz="1200" dirty="0">
                <a:latin typeface="Arial Narrow" panose="020B0606020202030204" pitchFamily="34" charset="0"/>
              </a:rPr>
              <a:t>. Dissertação de Mestrado. USP, 2006 (adaptado)</a:t>
            </a:r>
          </a:p>
        </p:txBody>
      </p:sp>
      <p:sp>
        <p:nvSpPr>
          <p:cNvPr id="7" name="CaixaDeTexto 6">
            <a:extLst>
              <a:ext uri="{FF2B5EF4-FFF2-40B4-BE49-F238E27FC236}">
                <a16:creationId xmlns:a16="http://schemas.microsoft.com/office/drawing/2014/main" id="{F7840EA9-82DB-EC0B-3560-B6C6AF7A8531}"/>
              </a:ext>
            </a:extLst>
          </p:cNvPr>
          <p:cNvSpPr txBox="1"/>
          <p:nvPr/>
        </p:nvSpPr>
        <p:spPr>
          <a:xfrm>
            <a:off x="6167718" y="775192"/>
            <a:ext cx="5818094" cy="2462213"/>
          </a:xfrm>
          <a:prstGeom prst="rect">
            <a:avLst/>
          </a:prstGeom>
          <a:noFill/>
        </p:spPr>
        <p:txBody>
          <a:bodyPr wrap="square">
            <a:spAutoFit/>
          </a:bodyPr>
          <a:lstStyle/>
          <a:p>
            <a:pPr algn="just"/>
            <a:r>
              <a:rPr lang="pt-BR" sz="2200" dirty="0">
                <a:latin typeface="Arial Narrow" panose="020B0606020202030204" pitchFamily="34" charset="0"/>
              </a:rPr>
              <a:t>Os micronúcleos se originam dos(as) </a:t>
            </a:r>
          </a:p>
          <a:p>
            <a:pPr algn="just"/>
            <a:endParaRPr lang="pt-BR" sz="2200" dirty="0">
              <a:latin typeface="Arial Narrow" panose="020B0606020202030204" pitchFamily="34" charset="0"/>
            </a:endParaRPr>
          </a:p>
          <a:p>
            <a:pPr marL="457200" indent="-457200" algn="just">
              <a:buAutoNum type="alphaUcParenBoth"/>
            </a:pPr>
            <a:r>
              <a:rPr lang="pt-BR" sz="2200" dirty="0">
                <a:latin typeface="Arial Narrow" panose="020B0606020202030204" pitchFamily="34" charset="0"/>
              </a:rPr>
              <a:t>nucléolos. </a:t>
            </a:r>
          </a:p>
          <a:p>
            <a:pPr marL="457200" indent="-457200" algn="just">
              <a:buAutoNum type="alphaUcParenBoth"/>
            </a:pPr>
            <a:r>
              <a:rPr lang="pt-BR" sz="2200" dirty="0">
                <a:latin typeface="Arial Narrow" panose="020B0606020202030204" pitchFamily="34" charset="0"/>
              </a:rPr>
              <a:t>lisossomos. </a:t>
            </a:r>
          </a:p>
          <a:p>
            <a:pPr marL="457200" indent="-457200" algn="just">
              <a:buAutoNum type="alphaUcParenBoth"/>
            </a:pPr>
            <a:r>
              <a:rPr lang="pt-BR" sz="2200" dirty="0">
                <a:latin typeface="Arial Narrow" panose="020B0606020202030204" pitchFamily="34" charset="0"/>
              </a:rPr>
              <a:t>ribossomos. </a:t>
            </a:r>
          </a:p>
          <a:p>
            <a:pPr marL="457200" indent="-457200" algn="just">
              <a:buAutoNum type="alphaUcParenBoth"/>
            </a:pPr>
            <a:r>
              <a:rPr lang="pt-BR" sz="2200" dirty="0">
                <a:latin typeface="Arial Narrow" panose="020B0606020202030204" pitchFamily="34" charset="0"/>
              </a:rPr>
              <a:t>mitocôndrias. </a:t>
            </a:r>
          </a:p>
          <a:p>
            <a:pPr marL="457200" indent="-457200" algn="just">
              <a:buAutoNum type="alphaUcParenBoth"/>
            </a:pPr>
            <a:r>
              <a:rPr lang="pt-BR" sz="2200" dirty="0">
                <a:latin typeface="Arial Narrow" panose="020B0606020202030204" pitchFamily="34" charset="0"/>
              </a:rPr>
              <a:t>cromossomos. </a:t>
            </a:r>
          </a:p>
        </p:txBody>
      </p:sp>
    </p:spTree>
    <p:extLst>
      <p:ext uri="{BB962C8B-B14F-4D97-AF65-F5344CB8AC3E}">
        <p14:creationId xmlns:p14="http://schemas.microsoft.com/office/powerpoint/2010/main" val="27550126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D91F4CFF-3AF7-8BAF-27B3-631145D5DA8F}"/>
              </a:ext>
            </a:extLst>
          </p:cNvPr>
          <p:cNvSpPr txBox="1"/>
          <p:nvPr/>
        </p:nvSpPr>
        <p:spPr>
          <a:xfrm>
            <a:off x="98612" y="775192"/>
            <a:ext cx="5818094" cy="2308324"/>
          </a:xfrm>
          <a:prstGeom prst="rect">
            <a:avLst/>
          </a:prstGeom>
          <a:noFill/>
        </p:spPr>
        <p:txBody>
          <a:bodyPr wrap="square">
            <a:spAutoFit/>
          </a:bodyPr>
          <a:lstStyle/>
          <a:p>
            <a:pPr algn="just"/>
            <a:r>
              <a:rPr lang="pt-BR" sz="2200" b="1" dirty="0">
                <a:latin typeface="Arial Narrow" panose="020B0606020202030204" pitchFamily="34" charset="0"/>
              </a:rPr>
              <a:t>4.(ENEM – 2024) </a:t>
            </a:r>
            <a:r>
              <a:rPr lang="pt-BR" sz="2200" dirty="0">
                <a:latin typeface="Arial Narrow" panose="020B0606020202030204" pitchFamily="34" charset="0"/>
              </a:rPr>
              <a:t>Problemas no DNA são responsáveis por cerca de metade dos casos de perda de audição na infância. Um estudo com camundongos mostrou que a injeção de um vírus, geneticamente modificado, no embrião desses animais pode corrigir o problema e restaurar parte da audição. </a:t>
            </a:r>
          </a:p>
          <a:p>
            <a:pPr algn="r"/>
            <a:r>
              <a:rPr lang="pt-BR" sz="1200" dirty="0">
                <a:latin typeface="Arial Narrow" panose="020B0606020202030204" pitchFamily="34" charset="0"/>
              </a:rPr>
              <a:t>Disponível em: www.bbc.com. Acesso em: 11 jul. 2015 (adaptado). </a:t>
            </a:r>
          </a:p>
        </p:txBody>
      </p:sp>
      <p:sp>
        <p:nvSpPr>
          <p:cNvPr id="7" name="CaixaDeTexto 6">
            <a:extLst>
              <a:ext uri="{FF2B5EF4-FFF2-40B4-BE49-F238E27FC236}">
                <a16:creationId xmlns:a16="http://schemas.microsoft.com/office/drawing/2014/main" id="{F7840EA9-82DB-EC0B-3560-B6C6AF7A8531}"/>
              </a:ext>
            </a:extLst>
          </p:cNvPr>
          <p:cNvSpPr txBox="1"/>
          <p:nvPr/>
        </p:nvSpPr>
        <p:spPr>
          <a:xfrm>
            <a:off x="6167718" y="775192"/>
            <a:ext cx="5818094" cy="2462213"/>
          </a:xfrm>
          <a:prstGeom prst="rect">
            <a:avLst/>
          </a:prstGeom>
          <a:noFill/>
        </p:spPr>
        <p:txBody>
          <a:bodyPr wrap="square">
            <a:spAutoFit/>
          </a:bodyPr>
          <a:lstStyle/>
          <a:p>
            <a:pPr algn="just"/>
            <a:r>
              <a:rPr lang="pt-BR" sz="2200" dirty="0">
                <a:latin typeface="Arial Narrow" panose="020B0606020202030204" pitchFamily="34" charset="0"/>
              </a:rPr>
              <a:t>Os micronúcleos se originam dos(as) </a:t>
            </a:r>
          </a:p>
          <a:p>
            <a:pPr algn="just"/>
            <a:endParaRPr lang="pt-BR" sz="2200" dirty="0">
              <a:latin typeface="Arial Narrow" panose="020B0606020202030204" pitchFamily="34" charset="0"/>
            </a:endParaRPr>
          </a:p>
          <a:p>
            <a:pPr marL="457200" indent="-457200" algn="just">
              <a:buAutoNum type="alphaUcParenBoth"/>
            </a:pPr>
            <a:r>
              <a:rPr lang="pt-BR" sz="2200" dirty="0">
                <a:latin typeface="Arial Narrow" panose="020B0606020202030204" pitchFamily="34" charset="0"/>
              </a:rPr>
              <a:t>nucléolos. </a:t>
            </a:r>
          </a:p>
          <a:p>
            <a:pPr marL="457200" indent="-457200" algn="just">
              <a:buAutoNum type="alphaUcParenBoth"/>
            </a:pPr>
            <a:r>
              <a:rPr lang="pt-BR" sz="2200" dirty="0">
                <a:latin typeface="Arial Narrow" panose="020B0606020202030204" pitchFamily="34" charset="0"/>
              </a:rPr>
              <a:t>lisossomos. </a:t>
            </a:r>
          </a:p>
          <a:p>
            <a:pPr marL="457200" indent="-457200" algn="just">
              <a:buAutoNum type="alphaUcParenBoth"/>
            </a:pPr>
            <a:r>
              <a:rPr lang="pt-BR" sz="2200" dirty="0">
                <a:latin typeface="Arial Narrow" panose="020B0606020202030204" pitchFamily="34" charset="0"/>
              </a:rPr>
              <a:t>ribossomos. </a:t>
            </a:r>
          </a:p>
          <a:p>
            <a:pPr marL="457200" indent="-457200" algn="just">
              <a:buAutoNum type="alphaUcParenBoth"/>
            </a:pPr>
            <a:r>
              <a:rPr lang="pt-BR" sz="2200" dirty="0">
                <a:latin typeface="Arial Narrow" panose="020B0606020202030204" pitchFamily="34" charset="0"/>
              </a:rPr>
              <a:t>mitocôndrias. </a:t>
            </a:r>
          </a:p>
          <a:p>
            <a:pPr marL="457200" indent="-457200" algn="just">
              <a:buAutoNum type="alphaUcParenBoth"/>
            </a:pPr>
            <a:r>
              <a:rPr lang="pt-BR" sz="2200" dirty="0">
                <a:latin typeface="Arial Narrow" panose="020B0606020202030204" pitchFamily="34" charset="0"/>
              </a:rPr>
              <a:t>cromossomos. </a:t>
            </a:r>
          </a:p>
        </p:txBody>
      </p:sp>
    </p:spTree>
    <p:extLst>
      <p:ext uri="{BB962C8B-B14F-4D97-AF65-F5344CB8AC3E}">
        <p14:creationId xmlns:p14="http://schemas.microsoft.com/office/powerpoint/2010/main" val="13047537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D91F4CFF-3AF7-8BAF-27B3-631145D5DA8F}"/>
              </a:ext>
            </a:extLst>
          </p:cNvPr>
          <p:cNvSpPr txBox="1"/>
          <p:nvPr/>
        </p:nvSpPr>
        <p:spPr>
          <a:xfrm>
            <a:off x="98612" y="775192"/>
            <a:ext cx="5818094" cy="2985433"/>
          </a:xfrm>
          <a:prstGeom prst="rect">
            <a:avLst/>
          </a:prstGeom>
          <a:noFill/>
        </p:spPr>
        <p:txBody>
          <a:bodyPr wrap="square">
            <a:spAutoFit/>
          </a:bodyPr>
          <a:lstStyle/>
          <a:p>
            <a:pPr algn="just"/>
            <a:r>
              <a:rPr lang="pt-BR" sz="2200" b="1" dirty="0">
                <a:latin typeface="Arial Narrow" panose="020B0606020202030204" pitchFamily="34" charset="0"/>
              </a:rPr>
              <a:t>5. (ENEM – 2024) </a:t>
            </a:r>
            <a:r>
              <a:rPr lang="pt-BR" sz="2200" dirty="0">
                <a:latin typeface="Arial Narrow" panose="020B0606020202030204" pitchFamily="34" charset="0"/>
              </a:rPr>
              <a:t>A ação de fatores abióticos aliada à </a:t>
            </a:r>
            <a:r>
              <a:rPr lang="pt-BR" sz="2200" dirty="0" err="1">
                <a:latin typeface="Arial Narrow" panose="020B0606020202030204" pitchFamily="34" charset="0"/>
              </a:rPr>
              <a:t>biodeterioração</a:t>
            </a:r>
            <a:r>
              <a:rPr lang="pt-BR" sz="2200" dirty="0">
                <a:latin typeface="Arial Narrow" panose="020B0606020202030204" pitchFamily="34" charset="0"/>
              </a:rPr>
              <a:t> contribuem para a formação de microplásticos, os quais se aderem a outros poluentes orgânicos apolares persistentes, como os derivados de pesticidas lipossolúveis. Há uma proporcionalidade direta entre a solubilidade desses tipos de poluentes e sua concentração nos tecidos dos organismos expostos a eles. </a:t>
            </a:r>
          </a:p>
          <a:p>
            <a:pPr algn="r"/>
            <a:r>
              <a:rPr lang="pt-BR" sz="1200" dirty="0">
                <a:latin typeface="Arial Narrow" panose="020B0606020202030204" pitchFamily="34" charset="0"/>
              </a:rPr>
              <a:t>Disponível em: www.ecycle.com.br. Acesso em: 9 dez. 2021 (adaptado). </a:t>
            </a:r>
          </a:p>
        </p:txBody>
      </p:sp>
      <p:sp>
        <p:nvSpPr>
          <p:cNvPr id="7" name="CaixaDeTexto 6">
            <a:extLst>
              <a:ext uri="{FF2B5EF4-FFF2-40B4-BE49-F238E27FC236}">
                <a16:creationId xmlns:a16="http://schemas.microsoft.com/office/drawing/2014/main" id="{F7840EA9-82DB-EC0B-3560-B6C6AF7A8531}"/>
              </a:ext>
            </a:extLst>
          </p:cNvPr>
          <p:cNvSpPr txBox="1"/>
          <p:nvPr/>
        </p:nvSpPr>
        <p:spPr>
          <a:xfrm>
            <a:off x="6167718" y="775192"/>
            <a:ext cx="5818094" cy="2800767"/>
          </a:xfrm>
          <a:prstGeom prst="rect">
            <a:avLst/>
          </a:prstGeom>
          <a:noFill/>
        </p:spPr>
        <p:txBody>
          <a:bodyPr wrap="square">
            <a:spAutoFit/>
          </a:bodyPr>
          <a:lstStyle/>
          <a:p>
            <a:pPr algn="just"/>
            <a:r>
              <a:rPr lang="pt-BR" sz="2200" dirty="0">
                <a:latin typeface="Arial Narrow" panose="020B0606020202030204" pitchFamily="34" charset="0"/>
              </a:rPr>
              <a:t>Em animais vertebrados, essa associação de poluentes será preferencialmente acumulada no tecido</a:t>
            </a:r>
          </a:p>
          <a:p>
            <a:pPr algn="just"/>
            <a:r>
              <a:rPr lang="pt-BR" sz="2200" dirty="0">
                <a:latin typeface="Arial Narrow" panose="020B0606020202030204" pitchFamily="34" charset="0"/>
              </a:rPr>
              <a:t> </a:t>
            </a:r>
          </a:p>
          <a:p>
            <a:pPr marL="457200" indent="-457200" algn="just">
              <a:buAutoNum type="alphaUcParenBoth"/>
            </a:pPr>
            <a:r>
              <a:rPr lang="pt-BR" sz="2200" dirty="0">
                <a:latin typeface="Arial Narrow" panose="020B0606020202030204" pitchFamily="34" charset="0"/>
              </a:rPr>
              <a:t>ósseo.</a:t>
            </a:r>
          </a:p>
          <a:p>
            <a:pPr marL="457200" indent="-457200" algn="just">
              <a:buAutoNum type="alphaUcParenBoth"/>
            </a:pPr>
            <a:r>
              <a:rPr lang="pt-BR" sz="2200" dirty="0">
                <a:latin typeface="Arial Narrow" panose="020B0606020202030204" pitchFamily="34" charset="0"/>
              </a:rPr>
              <a:t>nervoso. </a:t>
            </a:r>
          </a:p>
          <a:p>
            <a:pPr marL="457200" indent="-457200" algn="just">
              <a:buAutoNum type="alphaUcParenBoth"/>
            </a:pPr>
            <a:r>
              <a:rPr lang="pt-BR" sz="2200" dirty="0">
                <a:latin typeface="Arial Narrow" panose="020B0606020202030204" pitchFamily="34" charset="0"/>
              </a:rPr>
              <a:t>epitelial. </a:t>
            </a:r>
          </a:p>
          <a:p>
            <a:pPr marL="457200" indent="-457200" algn="just">
              <a:buAutoNum type="alphaUcParenBoth"/>
            </a:pPr>
            <a:r>
              <a:rPr lang="pt-BR" sz="2200" dirty="0">
                <a:latin typeface="Arial Narrow" panose="020B0606020202030204" pitchFamily="34" charset="0"/>
              </a:rPr>
              <a:t>adiposo. </a:t>
            </a:r>
          </a:p>
          <a:p>
            <a:pPr marL="457200" indent="-457200" algn="just">
              <a:buAutoNum type="alphaUcParenBoth"/>
            </a:pPr>
            <a:r>
              <a:rPr lang="pt-BR" sz="2200" dirty="0">
                <a:latin typeface="Arial Narrow" panose="020B0606020202030204" pitchFamily="34" charset="0"/>
              </a:rPr>
              <a:t>sanguíneo.</a:t>
            </a:r>
          </a:p>
        </p:txBody>
      </p:sp>
    </p:spTree>
    <p:extLst>
      <p:ext uri="{BB962C8B-B14F-4D97-AF65-F5344CB8AC3E}">
        <p14:creationId xmlns:p14="http://schemas.microsoft.com/office/powerpoint/2010/main" val="30848434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D91F4CFF-3AF7-8BAF-27B3-631145D5DA8F}"/>
              </a:ext>
            </a:extLst>
          </p:cNvPr>
          <p:cNvSpPr txBox="1"/>
          <p:nvPr/>
        </p:nvSpPr>
        <p:spPr>
          <a:xfrm>
            <a:off x="98612" y="775192"/>
            <a:ext cx="5818094" cy="3477875"/>
          </a:xfrm>
          <a:prstGeom prst="rect">
            <a:avLst/>
          </a:prstGeom>
          <a:noFill/>
        </p:spPr>
        <p:txBody>
          <a:bodyPr wrap="square">
            <a:spAutoFit/>
          </a:bodyPr>
          <a:lstStyle/>
          <a:p>
            <a:pPr algn="just"/>
            <a:r>
              <a:rPr lang="pt-BR" sz="2200" b="1" dirty="0">
                <a:latin typeface="Arial Narrow" panose="020B0606020202030204" pitchFamily="34" charset="0"/>
              </a:rPr>
              <a:t>6. (ENEM – 2024) </a:t>
            </a:r>
            <a:r>
              <a:rPr lang="pt-BR" sz="2200" dirty="0">
                <a:latin typeface="Arial Narrow" panose="020B0606020202030204" pitchFamily="34" charset="0"/>
              </a:rPr>
              <a:t>O desenvolvimento da biotecnologia e da clonagem gênica em procariotos fez com que a produção de proteínas se tornasse mais intensa, rápida e econômica. Para a produção de hormônios, enzimas e proteínas de resistência a drogas, uma variação da técnica de reação em cadeia pela polimerase (PCR, na sigla em inglês) utiliza a enzima transcriptase reversa (RT-PCR), que sintetiza moléculas de DNA complementares a partir de fitas de RNA.</a:t>
            </a:r>
            <a:endParaRPr lang="pt-BR" sz="1200" dirty="0">
              <a:latin typeface="Arial Narrow" panose="020B0606020202030204" pitchFamily="34" charset="0"/>
            </a:endParaRPr>
          </a:p>
        </p:txBody>
      </p:sp>
      <p:sp>
        <p:nvSpPr>
          <p:cNvPr id="7" name="CaixaDeTexto 6">
            <a:extLst>
              <a:ext uri="{FF2B5EF4-FFF2-40B4-BE49-F238E27FC236}">
                <a16:creationId xmlns:a16="http://schemas.microsoft.com/office/drawing/2014/main" id="{F7840EA9-82DB-EC0B-3560-B6C6AF7A8531}"/>
              </a:ext>
            </a:extLst>
          </p:cNvPr>
          <p:cNvSpPr txBox="1"/>
          <p:nvPr/>
        </p:nvSpPr>
        <p:spPr>
          <a:xfrm>
            <a:off x="6167718" y="775192"/>
            <a:ext cx="5818094" cy="2800767"/>
          </a:xfrm>
          <a:prstGeom prst="rect">
            <a:avLst/>
          </a:prstGeom>
          <a:noFill/>
        </p:spPr>
        <p:txBody>
          <a:bodyPr wrap="square">
            <a:spAutoFit/>
          </a:bodyPr>
          <a:lstStyle/>
          <a:p>
            <a:pPr algn="just"/>
            <a:r>
              <a:rPr lang="pt-BR" sz="2200" dirty="0">
                <a:latin typeface="Arial Narrow" panose="020B0606020202030204" pitchFamily="34" charset="0"/>
              </a:rPr>
              <a:t>Nesse contexto, essa técnica é importante para detectar genes </a:t>
            </a:r>
          </a:p>
          <a:p>
            <a:pPr algn="just"/>
            <a:endParaRPr lang="pt-BR" sz="2200" dirty="0">
              <a:latin typeface="Arial Narrow" panose="020B0606020202030204" pitchFamily="34" charset="0"/>
            </a:endParaRPr>
          </a:p>
          <a:p>
            <a:pPr marL="457200" indent="-457200" algn="just">
              <a:buAutoNum type="alphaUcParenBoth"/>
            </a:pPr>
            <a:r>
              <a:rPr lang="pt-BR" sz="2200" dirty="0">
                <a:latin typeface="Arial Narrow" panose="020B0606020202030204" pitchFamily="34" charset="0"/>
              </a:rPr>
              <a:t>expressos.</a:t>
            </a:r>
          </a:p>
          <a:p>
            <a:pPr marL="457200" indent="-457200" algn="just">
              <a:buAutoNum type="alphaUcParenBoth"/>
            </a:pPr>
            <a:r>
              <a:rPr lang="pt-BR" sz="2200" dirty="0" err="1">
                <a:latin typeface="Arial Narrow" panose="020B0606020202030204" pitchFamily="34" charset="0"/>
              </a:rPr>
              <a:t>plasmidiais</a:t>
            </a:r>
            <a:r>
              <a:rPr lang="pt-BR" sz="2200" dirty="0">
                <a:latin typeface="Arial Narrow" panose="020B0606020202030204" pitchFamily="34" charset="0"/>
              </a:rPr>
              <a:t>. </a:t>
            </a:r>
          </a:p>
          <a:p>
            <a:pPr marL="457200" indent="-457200" algn="just">
              <a:buAutoNum type="alphaUcParenBoth"/>
            </a:pPr>
            <a:r>
              <a:rPr lang="pt-BR" sz="2200" dirty="0">
                <a:latin typeface="Arial Narrow" panose="020B0606020202030204" pitchFamily="34" charset="0"/>
              </a:rPr>
              <a:t>bacterianos.</a:t>
            </a:r>
          </a:p>
          <a:p>
            <a:pPr marL="457200" indent="-457200" algn="just">
              <a:buAutoNum type="alphaUcParenBoth"/>
            </a:pPr>
            <a:r>
              <a:rPr lang="pt-BR" sz="2200" dirty="0">
                <a:latin typeface="Arial Narrow" panose="020B0606020202030204" pitchFamily="34" charset="0"/>
              </a:rPr>
              <a:t>dominantes. </a:t>
            </a:r>
          </a:p>
          <a:p>
            <a:pPr marL="457200" indent="-457200" algn="just">
              <a:buAutoNum type="alphaUcParenBoth"/>
            </a:pPr>
            <a:r>
              <a:rPr lang="pt-BR" sz="2200" dirty="0">
                <a:latin typeface="Arial Narrow" panose="020B0606020202030204" pitchFamily="34" charset="0"/>
              </a:rPr>
              <a:t>autossômicos.</a:t>
            </a:r>
          </a:p>
        </p:txBody>
      </p:sp>
    </p:spTree>
    <p:extLst>
      <p:ext uri="{BB962C8B-B14F-4D97-AF65-F5344CB8AC3E}">
        <p14:creationId xmlns:p14="http://schemas.microsoft.com/office/powerpoint/2010/main" val="33506753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8CB53575-87D5-079F-F2A1-6DA032FF6A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1402</TotalTime>
  <Words>6701</Words>
  <Application>Microsoft Office PowerPoint</Application>
  <PresentationFormat>Widescreen</PresentationFormat>
  <Paragraphs>421</Paragraphs>
  <Slides>40</Slides>
  <Notes>0</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40</vt:i4>
      </vt:variant>
    </vt:vector>
  </HeadingPairs>
  <TitlesOfParts>
    <vt:vector size="49" baseType="lpstr">
      <vt:lpstr>Arial</vt:lpstr>
      <vt:lpstr>Arial Narrow</vt:lpstr>
      <vt:lpstr>Calibri</vt:lpstr>
      <vt:lpstr>Calibri Light</vt:lpstr>
      <vt:lpstr>Symbol</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SILVIO COELHO DA SILVA</cp:lastModifiedBy>
  <cp:revision>29</cp:revision>
  <dcterms:created xsi:type="dcterms:W3CDTF">2024-02-02T11:27:21Z</dcterms:created>
  <dcterms:modified xsi:type="dcterms:W3CDTF">2026-07-28T19:49:56Z</dcterms:modified>
</cp:coreProperties>
</file>