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6"/>
  </p:notesMasterIdLst>
  <p:sldIdLst>
    <p:sldId id="256" r:id="rId2"/>
    <p:sldId id="261" r:id="rId3"/>
    <p:sldId id="360" r:id="rId4"/>
    <p:sldId id="357" r:id="rId5"/>
    <p:sldId id="358" r:id="rId6"/>
    <p:sldId id="264" r:id="rId7"/>
    <p:sldId id="359" r:id="rId8"/>
    <p:sldId id="361" r:id="rId9"/>
    <p:sldId id="362" r:id="rId10"/>
    <p:sldId id="363" r:id="rId11"/>
    <p:sldId id="364" r:id="rId12"/>
    <p:sldId id="365" r:id="rId13"/>
    <p:sldId id="366" r:id="rId14"/>
    <p:sldId id="352" r:id="rId15"/>
    <p:sldId id="367" r:id="rId16"/>
    <p:sldId id="369" r:id="rId17"/>
    <p:sldId id="350" r:id="rId18"/>
    <p:sldId id="269" r:id="rId19"/>
    <p:sldId id="370" r:id="rId20"/>
    <p:sldId id="371" r:id="rId21"/>
    <p:sldId id="372" r:id="rId22"/>
    <p:sldId id="373" r:id="rId23"/>
    <p:sldId id="374" r:id="rId24"/>
    <p:sldId id="375" r:id="rId25"/>
    <p:sldId id="353" r:id="rId26"/>
    <p:sldId id="376" r:id="rId27"/>
    <p:sldId id="377" r:id="rId28"/>
    <p:sldId id="378" r:id="rId29"/>
    <p:sldId id="379" r:id="rId30"/>
    <p:sldId id="380" r:id="rId31"/>
    <p:sldId id="381" r:id="rId32"/>
    <p:sldId id="382" r:id="rId33"/>
    <p:sldId id="354" r:id="rId34"/>
    <p:sldId id="293" r:id="rId35"/>
    <p:sldId id="291" r:id="rId36"/>
    <p:sldId id="356" r:id="rId37"/>
    <p:sldId id="400" r:id="rId38"/>
    <p:sldId id="383" r:id="rId39"/>
    <p:sldId id="401" r:id="rId40"/>
    <p:sldId id="402" r:id="rId41"/>
    <p:sldId id="267" r:id="rId42"/>
    <p:sldId id="403" r:id="rId43"/>
    <p:sldId id="384" r:id="rId44"/>
    <p:sldId id="385" r:id="rId45"/>
    <p:sldId id="404" r:id="rId46"/>
    <p:sldId id="405" r:id="rId47"/>
    <p:sldId id="407" r:id="rId48"/>
    <p:sldId id="386" r:id="rId49"/>
    <p:sldId id="408" r:id="rId50"/>
    <p:sldId id="409" r:id="rId51"/>
    <p:sldId id="411" r:id="rId52"/>
    <p:sldId id="410" r:id="rId53"/>
    <p:sldId id="412" r:id="rId54"/>
    <p:sldId id="413" r:id="rId55"/>
    <p:sldId id="414" r:id="rId56"/>
    <p:sldId id="328" r:id="rId57"/>
    <p:sldId id="416" r:id="rId58"/>
    <p:sldId id="387" r:id="rId59"/>
    <p:sldId id="417" r:id="rId60"/>
    <p:sldId id="420" r:id="rId61"/>
    <p:sldId id="418" r:id="rId62"/>
    <p:sldId id="419" r:id="rId63"/>
    <p:sldId id="421" r:id="rId64"/>
    <p:sldId id="422" r:id="rId65"/>
    <p:sldId id="388" r:id="rId66"/>
    <p:sldId id="423" r:id="rId67"/>
    <p:sldId id="424" r:id="rId68"/>
    <p:sldId id="389" r:id="rId69"/>
    <p:sldId id="425" r:id="rId70"/>
    <p:sldId id="426" r:id="rId71"/>
    <p:sldId id="390" r:id="rId72"/>
    <p:sldId id="330" r:id="rId73"/>
    <p:sldId id="427" r:id="rId74"/>
    <p:sldId id="428" r:id="rId75"/>
    <p:sldId id="429" r:id="rId76"/>
    <p:sldId id="430" r:id="rId77"/>
    <p:sldId id="431" r:id="rId78"/>
    <p:sldId id="391" r:id="rId79"/>
    <p:sldId id="432" r:id="rId80"/>
    <p:sldId id="433" r:id="rId81"/>
    <p:sldId id="434" r:id="rId82"/>
    <p:sldId id="393" r:id="rId83"/>
    <p:sldId id="394" r:id="rId84"/>
    <p:sldId id="435" r:id="rId85"/>
    <p:sldId id="436" r:id="rId86"/>
    <p:sldId id="437" r:id="rId87"/>
    <p:sldId id="438" r:id="rId88"/>
    <p:sldId id="439" r:id="rId89"/>
    <p:sldId id="440" r:id="rId90"/>
    <p:sldId id="445" r:id="rId91"/>
    <p:sldId id="441" r:id="rId92"/>
    <p:sldId id="442" r:id="rId93"/>
    <p:sldId id="444" r:id="rId94"/>
    <p:sldId id="257" r:id="rId95"/>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97" autoAdjust="0"/>
    <p:restoredTop sz="94660"/>
  </p:normalViewPr>
  <p:slideViewPr>
    <p:cSldViewPr snapToGrid="0">
      <p:cViewPr varScale="1">
        <p:scale>
          <a:sx n="107" d="100"/>
          <a:sy n="107" d="100"/>
        </p:scale>
        <p:origin x="612"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B5D054C-F658-41A3-98B9-12030218AD77}" type="datetimeFigureOut">
              <a:rPr lang="pt-BR" smtClean="0"/>
              <a:t>17/07/2026</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7D80435-2E4C-4CAC-A051-C93A77D67695}" type="slidenum">
              <a:rPr lang="pt-BR" smtClean="0"/>
              <a:t>‹nº›</a:t>
            </a:fld>
            <a:endParaRPr lang="pt-BR"/>
          </a:p>
        </p:txBody>
      </p:sp>
    </p:spTree>
    <p:extLst>
      <p:ext uri="{BB962C8B-B14F-4D97-AF65-F5344CB8AC3E}">
        <p14:creationId xmlns:p14="http://schemas.microsoft.com/office/powerpoint/2010/main" val="32126729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8F5451CF-BDE0-438C-8F4D-C7969E25E992}" type="slidenum">
              <a:rPr lang="pt-BR" smtClean="0"/>
              <a:t>42</a:t>
            </a:fld>
            <a:endParaRPr lang="pt-BR"/>
          </a:p>
        </p:txBody>
      </p:sp>
    </p:spTree>
    <p:extLst>
      <p:ext uri="{BB962C8B-B14F-4D97-AF65-F5344CB8AC3E}">
        <p14:creationId xmlns:p14="http://schemas.microsoft.com/office/powerpoint/2010/main" val="16972081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DEE564-F948-FCCD-82F5-59A7EE5C88D8}"/>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661BE117-4852-D6B9-E0F3-4DF658DE078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AF7E34DD-F0F2-365E-1E16-3D33F488B27C}"/>
              </a:ext>
            </a:extLst>
          </p:cNvPr>
          <p:cNvSpPr>
            <a:spLocks noGrp="1"/>
          </p:cNvSpPr>
          <p:nvPr>
            <p:ph type="dt" sz="half" idx="10"/>
          </p:nvPr>
        </p:nvSpPr>
        <p:spPr/>
        <p:txBody>
          <a:bodyPr/>
          <a:lstStyle/>
          <a:p>
            <a:fld id="{11C7BEFE-4B67-4275-9DBE-B718A7576177}" type="datetimeFigureOut">
              <a:rPr lang="pt-BR" smtClean="0"/>
              <a:t>17/07/2026</a:t>
            </a:fld>
            <a:endParaRPr lang="pt-BR"/>
          </a:p>
        </p:txBody>
      </p:sp>
      <p:sp>
        <p:nvSpPr>
          <p:cNvPr id="5" name="Espaço Reservado para Rodapé 4">
            <a:extLst>
              <a:ext uri="{FF2B5EF4-FFF2-40B4-BE49-F238E27FC236}">
                <a16:creationId xmlns:a16="http://schemas.microsoft.com/office/drawing/2014/main" id="{C5637472-FA25-2219-F195-2EBD1DF0A7FF}"/>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AB2769A0-1F51-C479-7497-0BC0057B89BA}"/>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9961487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1438E6-F580-6E99-5EE5-F9A6D12D5E59}"/>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85FB6C6A-4076-2E48-9A29-0FD2EE9DA09F}"/>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FBAED79F-BF57-DACA-3CD6-E2E72832B151}"/>
              </a:ext>
            </a:extLst>
          </p:cNvPr>
          <p:cNvSpPr>
            <a:spLocks noGrp="1"/>
          </p:cNvSpPr>
          <p:nvPr>
            <p:ph type="dt" sz="half" idx="10"/>
          </p:nvPr>
        </p:nvSpPr>
        <p:spPr/>
        <p:txBody>
          <a:bodyPr/>
          <a:lstStyle/>
          <a:p>
            <a:fld id="{11C7BEFE-4B67-4275-9DBE-B718A7576177}" type="datetimeFigureOut">
              <a:rPr lang="pt-BR" smtClean="0"/>
              <a:t>17/07/2026</a:t>
            </a:fld>
            <a:endParaRPr lang="pt-BR"/>
          </a:p>
        </p:txBody>
      </p:sp>
      <p:sp>
        <p:nvSpPr>
          <p:cNvPr id="5" name="Espaço Reservado para Rodapé 4">
            <a:extLst>
              <a:ext uri="{FF2B5EF4-FFF2-40B4-BE49-F238E27FC236}">
                <a16:creationId xmlns:a16="http://schemas.microsoft.com/office/drawing/2014/main" id="{91AB6B35-0FA8-5C52-990D-C6711DE6DB40}"/>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08A719BB-E607-49C2-FC93-14D52B2D221B}"/>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5533628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52F7C64-5C47-EE82-1F25-6B39076CBA3A}"/>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C83B70E0-A6E5-5A20-32FD-DB96B266F34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C79D9121-7BA5-34C8-50A3-24CFA79E9671}"/>
              </a:ext>
            </a:extLst>
          </p:cNvPr>
          <p:cNvSpPr>
            <a:spLocks noGrp="1"/>
          </p:cNvSpPr>
          <p:nvPr>
            <p:ph type="dt" sz="half" idx="10"/>
          </p:nvPr>
        </p:nvSpPr>
        <p:spPr/>
        <p:txBody>
          <a:bodyPr/>
          <a:lstStyle/>
          <a:p>
            <a:fld id="{11C7BEFE-4B67-4275-9DBE-B718A7576177}" type="datetimeFigureOut">
              <a:rPr lang="pt-BR" smtClean="0"/>
              <a:t>17/07/2026</a:t>
            </a:fld>
            <a:endParaRPr lang="pt-BR"/>
          </a:p>
        </p:txBody>
      </p:sp>
      <p:sp>
        <p:nvSpPr>
          <p:cNvPr id="5" name="Espaço Reservado para Rodapé 4">
            <a:extLst>
              <a:ext uri="{FF2B5EF4-FFF2-40B4-BE49-F238E27FC236}">
                <a16:creationId xmlns:a16="http://schemas.microsoft.com/office/drawing/2014/main" id="{729F9526-2DEE-9747-2450-7AA4B1BA31C3}"/>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2466F5FC-0F89-73BD-2D56-36FC11CD7C2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0205457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B16F40F-1B2F-EE42-4E29-49A45711866B}"/>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CA676A13-2FCA-6941-E9E2-8FE9B2B6ACCE}"/>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F05B8CE1-3CD4-ADDF-28EF-1DE0D8F37AF6}"/>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E2DF3B3D-12A0-1027-FF8A-472E7CDAA2BD}"/>
              </a:ext>
            </a:extLst>
          </p:cNvPr>
          <p:cNvSpPr>
            <a:spLocks noGrp="1"/>
          </p:cNvSpPr>
          <p:nvPr>
            <p:ph type="dt" sz="half" idx="10"/>
          </p:nvPr>
        </p:nvSpPr>
        <p:spPr/>
        <p:txBody>
          <a:bodyPr/>
          <a:lstStyle/>
          <a:p>
            <a:fld id="{11C7BEFE-4B67-4275-9DBE-B718A7576177}" type="datetimeFigureOut">
              <a:rPr lang="pt-BR" smtClean="0"/>
              <a:t>17/07/2026</a:t>
            </a:fld>
            <a:endParaRPr lang="pt-BR"/>
          </a:p>
        </p:txBody>
      </p:sp>
      <p:sp>
        <p:nvSpPr>
          <p:cNvPr id="6" name="Espaço Reservado para Rodapé 5">
            <a:extLst>
              <a:ext uri="{FF2B5EF4-FFF2-40B4-BE49-F238E27FC236}">
                <a16:creationId xmlns:a16="http://schemas.microsoft.com/office/drawing/2014/main" id="{E507EE66-B208-E86A-1F79-DF9C50A027B9}"/>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823068E3-4ACB-84AC-75F5-73AD78F133C0}"/>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6807040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E2D933-483A-5663-AC81-784F88908BAA}"/>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7EE3BC44-E884-62E9-68E7-5EC21F31005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69341D85-5EC2-6BFF-A64A-D57868A3A303}"/>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25A5B424-5B1F-5894-C6E0-DA7C729CD65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06A08EEA-4EE7-54CB-C3A2-BD13C5CD58C1}"/>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838FB9D7-D259-9988-2770-C7A720C98685}"/>
              </a:ext>
            </a:extLst>
          </p:cNvPr>
          <p:cNvSpPr>
            <a:spLocks noGrp="1"/>
          </p:cNvSpPr>
          <p:nvPr>
            <p:ph type="dt" sz="half" idx="10"/>
          </p:nvPr>
        </p:nvSpPr>
        <p:spPr/>
        <p:txBody>
          <a:bodyPr/>
          <a:lstStyle/>
          <a:p>
            <a:fld id="{11C7BEFE-4B67-4275-9DBE-B718A7576177}" type="datetimeFigureOut">
              <a:rPr lang="pt-BR" smtClean="0"/>
              <a:t>17/07/2026</a:t>
            </a:fld>
            <a:endParaRPr lang="pt-BR"/>
          </a:p>
        </p:txBody>
      </p:sp>
      <p:sp>
        <p:nvSpPr>
          <p:cNvPr id="8" name="Espaço Reservado para Rodapé 7">
            <a:extLst>
              <a:ext uri="{FF2B5EF4-FFF2-40B4-BE49-F238E27FC236}">
                <a16:creationId xmlns:a16="http://schemas.microsoft.com/office/drawing/2014/main" id="{14588836-8E49-21EA-B780-CBC7A726AD51}"/>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D2D3FB74-BCE8-9BA8-21A2-7A68C09FBF0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40865311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79E527-B9DD-B88C-AC03-11D5C447E4EB}"/>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3EBFAAC1-28B1-6DA2-DE07-D02F6D9F1968}"/>
              </a:ext>
            </a:extLst>
          </p:cNvPr>
          <p:cNvSpPr>
            <a:spLocks noGrp="1"/>
          </p:cNvSpPr>
          <p:nvPr>
            <p:ph type="dt" sz="half" idx="10"/>
          </p:nvPr>
        </p:nvSpPr>
        <p:spPr/>
        <p:txBody>
          <a:bodyPr/>
          <a:lstStyle/>
          <a:p>
            <a:fld id="{11C7BEFE-4B67-4275-9DBE-B718A7576177}" type="datetimeFigureOut">
              <a:rPr lang="pt-BR" smtClean="0"/>
              <a:t>17/07/2026</a:t>
            </a:fld>
            <a:endParaRPr lang="pt-BR"/>
          </a:p>
        </p:txBody>
      </p:sp>
      <p:sp>
        <p:nvSpPr>
          <p:cNvPr id="4" name="Espaço Reservado para Rodapé 3">
            <a:extLst>
              <a:ext uri="{FF2B5EF4-FFF2-40B4-BE49-F238E27FC236}">
                <a16:creationId xmlns:a16="http://schemas.microsoft.com/office/drawing/2014/main" id="{B90904FD-2CB3-ED0D-9CDC-BD7D7FC1CD45}"/>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66790736-E826-E6BA-F28F-7F863D9B889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6945721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5" name="Retângulo 4">
            <a:extLst>
              <a:ext uri="{FF2B5EF4-FFF2-40B4-BE49-F238E27FC236}">
                <a16:creationId xmlns:a16="http://schemas.microsoft.com/office/drawing/2014/main" id="{B5E40209-D6BE-11BE-4AFA-1E1DA917E678}"/>
              </a:ext>
            </a:extLst>
          </p:cNvPr>
          <p:cNvSpPr/>
          <p:nvPr userDrawn="1"/>
        </p:nvSpPr>
        <p:spPr>
          <a:xfrm>
            <a:off x="0" y="0"/>
            <a:ext cx="12192000" cy="564444"/>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6" name="Imagem 5" descr="Diagrama&#10;&#10;O conteúdo gerado por IA pode estar incorreto.">
            <a:extLst>
              <a:ext uri="{FF2B5EF4-FFF2-40B4-BE49-F238E27FC236}">
                <a16:creationId xmlns:a16="http://schemas.microsoft.com/office/drawing/2014/main" id="{5C0986B7-F707-0695-21C7-B30A0708163A}"/>
              </a:ext>
            </a:extLst>
          </p:cNvPr>
          <p:cNvPicPr>
            <a:picLocks noChangeAspect="1"/>
          </p:cNvPicPr>
          <p:nvPr userDrawn="1"/>
        </p:nvPicPr>
        <p:blipFill>
          <a:blip r:embed="rId2">
            <a:extLst>
              <a:ext uri="{28A0092B-C50C-407E-A947-70E740481C1C}">
                <a14:useLocalDpi xmlns:a14="http://schemas.microsoft.com/office/drawing/2010/main" val="0"/>
              </a:ext>
            </a:extLst>
          </a:blip>
          <a:srcRect r="64304"/>
          <a:stretch/>
        </p:blipFill>
        <p:spPr>
          <a:xfrm>
            <a:off x="5000772" y="4199"/>
            <a:ext cx="896139" cy="560245"/>
          </a:xfrm>
          <a:prstGeom prst="rect">
            <a:avLst/>
          </a:prstGeom>
        </p:spPr>
      </p:pic>
      <p:cxnSp>
        <p:nvCxnSpPr>
          <p:cNvPr id="7" name="Conector reto 6">
            <a:extLst>
              <a:ext uri="{FF2B5EF4-FFF2-40B4-BE49-F238E27FC236}">
                <a16:creationId xmlns:a16="http://schemas.microsoft.com/office/drawing/2014/main" id="{EAB01FFC-84F2-421C-27E1-E9AE5AFB9D5A}"/>
              </a:ext>
            </a:extLst>
          </p:cNvPr>
          <p:cNvCxnSpPr/>
          <p:nvPr userDrawn="1"/>
        </p:nvCxnSpPr>
        <p:spPr>
          <a:xfrm>
            <a:off x="6095999" y="869245"/>
            <a:ext cx="0" cy="5700889"/>
          </a:xfrm>
          <a:prstGeom prst="line">
            <a:avLst/>
          </a:prstGeom>
        </p:spPr>
        <p:style>
          <a:lnRef idx="1">
            <a:schemeClr val="accent2"/>
          </a:lnRef>
          <a:fillRef idx="0">
            <a:schemeClr val="accent2"/>
          </a:fillRef>
          <a:effectRef idx="0">
            <a:schemeClr val="accent2"/>
          </a:effectRef>
          <a:fontRef idx="minor">
            <a:schemeClr val="tx1"/>
          </a:fontRef>
        </p:style>
      </p:cxnSp>
      <p:pic>
        <p:nvPicPr>
          <p:cNvPr id="3" name="Imagem 2">
            <a:extLst>
              <a:ext uri="{FF2B5EF4-FFF2-40B4-BE49-F238E27FC236}">
                <a16:creationId xmlns:a16="http://schemas.microsoft.com/office/drawing/2014/main" id="{F3502779-AB24-C81D-BD7B-C2989288C82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085256" y="0"/>
            <a:ext cx="1737400" cy="577742"/>
          </a:xfrm>
          <a:prstGeom prst="rect">
            <a:avLst/>
          </a:prstGeom>
        </p:spPr>
      </p:pic>
    </p:spTree>
    <p:extLst>
      <p:ext uri="{BB962C8B-B14F-4D97-AF65-F5344CB8AC3E}">
        <p14:creationId xmlns:p14="http://schemas.microsoft.com/office/powerpoint/2010/main" val="37119581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279136-8201-AECE-8F6D-51837606E973}"/>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AADFB027-2819-B93F-1E1B-DFC2DC9FA0F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FAD791D9-F07F-E5B1-4658-37DF588FF1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B82F2B60-8920-AD23-4B28-7A41968DC20E}"/>
              </a:ext>
            </a:extLst>
          </p:cNvPr>
          <p:cNvSpPr>
            <a:spLocks noGrp="1"/>
          </p:cNvSpPr>
          <p:nvPr>
            <p:ph type="dt" sz="half" idx="10"/>
          </p:nvPr>
        </p:nvSpPr>
        <p:spPr/>
        <p:txBody>
          <a:bodyPr/>
          <a:lstStyle/>
          <a:p>
            <a:fld id="{11C7BEFE-4B67-4275-9DBE-B718A7576177}" type="datetimeFigureOut">
              <a:rPr lang="pt-BR" smtClean="0"/>
              <a:t>17/07/2026</a:t>
            </a:fld>
            <a:endParaRPr lang="pt-BR"/>
          </a:p>
        </p:txBody>
      </p:sp>
      <p:sp>
        <p:nvSpPr>
          <p:cNvPr id="6" name="Espaço Reservado para Rodapé 5">
            <a:extLst>
              <a:ext uri="{FF2B5EF4-FFF2-40B4-BE49-F238E27FC236}">
                <a16:creationId xmlns:a16="http://schemas.microsoft.com/office/drawing/2014/main" id="{56EB25CE-2B02-AD4D-999A-962A64D15364}"/>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DA0041A3-782E-9077-768B-D9FE99B4DE74}"/>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4141400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636344-AE6C-AD8A-6073-7C74789BA602}"/>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F534EF67-D029-00DD-0D7D-093CDF6844F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EFA9D8C2-2E50-5BFB-2F48-525DA572C5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9E2582A9-1FCA-8E26-9A6C-75D243AD5A60}"/>
              </a:ext>
            </a:extLst>
          </p:cNvPr>
          <p:cNvSpPr>
            <a:spLocks noGrp="1"/>
          </p:cNvSpPr>
          <p:nvPr>
            <p:ph type="dt" sz="half" idx="10"/>
          </p:nvPr>
        </p:nvSpPr>
        <p:spPr/>
        <p:txBody>
          <a:bodyPr/>
          <a:lstStyle/>
          <a:p>
            <a:fld id="{11C7BEFE-4B67-4275-9DBE-B718A7576177}" type="datetimeFigureOut">
              <a:rPr lang="pt-BR" smtClean="0"/>
              <a:t>17/07/2026</a:t>
            </a:fld>
            <a:endParaRPr lang="pt-BR"/>
          </a:p>
        </p:txBody>
      </p:sp>
      <p:sp>
        <p:nvSpPr>
          <p:cNvPr id="6" name="Espaço Reservado para Rodapé 5">
            <a:extLst>
              <a:ext uri="{FF2B5EF4-FFF2-40B4-BE49-F238E27FC236}">
                <a16:creationId xmlns:a16="http://schemas.microsoft.com/office/drawing/2014/main" id="{9108BA5E-A6DB-CE8F-8AC5-4A6605E94667}"/>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66982E48-07C0-789D-62B4-6E5C9ED5673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7167769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8B59F4-E6F0-E6CD-C6EF-F69E33A23391}"/>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4C772AF2-F057-579A-3B7C-092BA4A2DDBD}"/>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8CE94A10-A237-0F1A-FCD8-9ADFC9EA3530}"/>
              </a:ext>
            </a:extLst>
          </p:cNvPr>
          <p:cNvSpPr>
            <a:spLocks noGrp="1"/>
          </p:cNvSpPr>
          <p:nvPr>
            <p:ph type="dt" sz="half" idx="10"/>
          </p:nvPr>
        </p:nvSpPr>
        <p:spPr/>
        <p:txBody>
          <a:bodyPr/>
          <a:lstStyle/>
          <a:p>
            <a:fld id="{11C7BEFE-4B67-4275-9DBE-B718A7576177}" type="datetimeFigureOut">
              <a:rPr lang="pt-BR" smtClean="0"/>
              <a:t>17/07/2026</a:t>
            </a:fld>
            <a:endParaRPr lang="pt-BR"/>
          </a:p>
        </p:txBody>
      </p:sp>
      <p:sp>
        <p:nvSpPr>
          <p:cNvPr id="5" name="Espaço Reservado para Rodapé 4">
            <a:extLst>
              <a:ext uri="{FF2B5EF4-FFF2-40B4-BE49-F238E27FC236}">
                <a16:creationId xmlns:a16="http://schemas.microsoft.com/office/drawing/2014/main" id="{C5D5F94A-E23C-E7D7-63B2-690A45693A5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59A6253C-67AB-22D7-4239-CBE3DB185D7F}"/>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501443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2D85FEA-A880-6656-00B8-68E2C96A2F10}"/>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AB867634-7EF3-4BED-E640-5AA05D1A0FE1}"/>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55D0EF6-2017-9073-BC0E-07AC3286331B}"/>
              </a:ext>
            </a:extLst>
          </p:cNvPr>
          <p:cNvSpPr>
            <a:spLocks noGrp="1"/>
          </p:cNvSpPr>
          <p:nvPr>
            <p:ph type="dt" sz="half" idx="10"/>
          </p:nvPr>
        </p:nvSpPr>
        <p:spPr/>
        <p:txBody>
          <a:bodyPr/>
          <a:lstStyle/>
          <a:p>
            <a:fld id="{11C7BEFE-4B67-4275-9DBE-B718A7576177}" type="datetimeFigureOut">
              <a:rPr lang="pt-BR" smtClean="0"/>
              <a:t>17/07/2026</a:t>
            </a:fld>
            <a:endParaRPr lang="pt-BR"/>
          </a:p>
        </p:txBody>
      </p:sp>
      <p:sp>
        <p:nvSpPr>
          <p:cNvPr id="5" name="Espaço Reservado para Rodapé 4">
            <a:extLst>
              <a:ext uri="{FF2B5EF4-FFF2-40B4-BE49-F238E27FC236}">
                <a16:creationId xmlns:a16="http://schemas.microsoft.com/office/drawing/2014/main" id="{5ECCEA66-BA1F-B765-A8FC-860C66145BAE}"/>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B0097608-A93A-B43C-74E4-0D7EB46DC67D}"/>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42655600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82A9A388-A9ED-BF8C-8EA6-547124D776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C7E1590F-9A3B-C9D4-155F-940EF1F38A3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7FC48DE-05BA-22E6-388C-AFB7C604827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C7BEFE-4B67-4275-9DBE-B718A7576177}" type="datetimeFigureOut">
              <a:rPr lang="pt-BR" smtClean="0"/>
              <a:t>17/07/2026</a:t>
            </a:fld>
            <a:endParaRPr lang="pt-BR"/>
          </a:p>
        </p:txBody>
      </p:sp>
      <p:sp>
        <p:nvSpPr>
          <p:cNvPr id="5" name="Espaço Reservado para Rodapé 4">
            <a:extLst>
              <a:ext uri="{FF2B5EF4-FFF2-40B4-BE49-F238E27FC236}">
                <a16:creationId xmlns:a16="http://schemas.microsoft.com/office/drawing/2014/main" id="{9C35F1C1-3ED6-49FE-3DA0-0DD1CBB190E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5E64E440-424A-C68C-EDD8-150242EC552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3F061E-E1AA-4D40-8FBD-1E02D6D975F7}" type="slidenum">
              <a:rPr lang="pt-BR" smtClean="0"/>
              <a:t>‹nº›</a:t>
            </a:fld>
            <a:endParaRPr lang="pt-BR"/>
          </a:p>
        </p:txBody>
      </p:sp>
    </p:spTree>
    <p:extLst>
      <p:ext uri="{BB962C8B-B14F-4D97-AF65-F5344CB8AC3E}">
        <p14:creationId xmlns:p14="http://schemas.microsoft.com/office/powerpoint/2010/main" val="19860883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7" Type="http://schemas.microsoft.com/office/2007/relationships/hdphoto" Target="../media/hdphoto2.wdp"/><Relationship Id="rId2" Type="http://schemas.openxmlformats.org/officeDocument/2006/relationships/image" Target="../media/image61.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 Id="rId5" Type="http://schemas.microsoft.com/office/2007/relationships/hdphoto" Target="../media/hdphoto3.wdp"/><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 Id="rId4" Type="http://schemas.openxmlformats.org/officeDocument/2006/relationships/image" Target="../media/image13.emf"/></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 Id="rId5" Type="http://schemas.microsoft.com/office/2007/relationships/hdphoto" Target="../media/hdphoto4.wdp"/><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8.png"/><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 Id="rId4" Type="http://schemas.microsoft.com/office/2007/relationships/hdphoto" Target="../media/hdphoto5.wdp"/></Relationships>
</file>

<file path=ppt/slides/_rels/slide10.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0.png"/><Relationship Id="rId1" Type="http://schemas.openxmlformats.org/officeDocument/2006/relationships/slideLayout" Target="../slideLayouts/slideLayout7.xml"/><Relationship Id="rId5" Type="http://schemas.openxmlformats.org/officeDocument/2006/relationships/image" Target="../media/image32.png"/><Relationship Id="rId4" Type="http://schemas.microsoft.com/office/2007/relationships/hdphoto" Target="../media/hdphoto8.wdp"/></Relationships>
</file>

<file path=ppt/slides/_rels/slide16.xml.rels><?xml version="1.0" encoding="UTF-8" standalone="yes"?>
<Relationships xmlns="http://schemas.openxmlformats.org/package/2006/relationships"><Relationship Id="rId3" Type="http://schemas.openxmlformats.org/officeDocument/2006/relationships/image" Target="../media/image34.png"/><Relationship Id="rId7" Type="http://schemas.microsoft.com/office/2007/relationships/hdphoto" Target="../media/hdphoto10.wdp"/><Relationship Id="rId2"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image" Target="../media/image35.png"/><Relationship Id="rId5" Type="http://schemas.microsoft.com/office/2007/relationships/hdphoto" Target="../media/hdphoto9.wdp"/><Relationship Id="rId4" Type="http://schemas.openxmlformats.org/officeDocument/2006/relationships/image" Target="../media/image31.png"/></Relationships>
</file>

<file path=ppt/slides/_rels/slide17.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image" Target="../media/image37.png"/><Relationship Id="rId1" Type="http://schemas.openxmlformats.org/officeDocument/2006/relationships/slideLayout" Target="../slideLayouts/slideLayout7.xml"/><Relationship Id="rId6" Type="http://schemas.openxmlformats.org/officeDocument/2006/relationships/image" Target="../media/image38.png"/><Relationship Id="rId5" Type="http://schemas.openxmlformats.org/officeDocument/2006/relationships/image" Target="../media/image39.png"/><Relationship Id="rId4" Type="http://schemas.microsoft.com/office/2007/relationships/hdphoto" Target="../media/hdphoto11.wdp"/></Relationships>
</file>

<file path=ppt/slides/_rels/slide18.xml.rels><?xml version="1.0" encoding="UTF-8" standalone="yes"?>
<Relationships xmlns="http://schemas.openxmlformats.org/package/2006/relationships"><Relationship Id="rId3" Type="http://schemas.openxmlformats.org/officeDocument/2006/relationships/image" Target="../media/image43.png"/><Relationship Id="rId7" Type="http://schemas.microsoft.com/office/2007/relationships/hdphoto" Target="../media/hdphoto12.wdp"/><Relationship Id="rId2" Type="http://schemas.openxmlformats.org/officeDocument/2006/relationships/image" Target="../media/image41.png"/><Relationship Id="rId1" Type="http://schemas.openxmlformats.org/officeDocument/2006/relationships/slideLayout" Target="../slideLayouts/slideLayout7.xml"/><Relationship Id="rId6" Type="http://schemas.openxmlformats.org/officeDocument/2006/relationships/image" Target="../media/image44.png"/><Relationship Id="rId5" Type="http://schemas.openxmlformats.org/officeDocument/2006/relationships/image" Target="../media/image45.png"/><Relationship Id="rId4" Type="http://schemas.openxmlformats.org/officeDocument/2006/relationships/image" Target="../media/image42.png"/></Relationships>
</file>

<file path=ppt/slides/_rels/slide1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51.png"/><Relationship Id="rId1" Type="http://schemas.openxmlformats.org/officeDocument/2006/relationships/slideLayout" Target="../slideLayouts/slideLayout7.xml"/><Relationship Id="rId6" Type="http://schemas.microsoft.com/office/2007/relationships/hdphoto" Target="../media/hdphoto14.wdp"/><Relationship Id="rId5" Type="http://schemas.openxmlformats.org/officeDocument/2006/relationships/image" Target="../media/image52.png"/><Relationship Id="rId4" Type="http://schemas.microsoft.com/office/2007/relationships/hdphoto" Target="../media/hdphoto13.wdp"/></Relationships>
</file>

<file path=ppt/slides/_rels/slide2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21.png"/><Relationship Id="rId1" Type="http://schemas.openxmlformats.org/officeDocument/2006/relationships/slideLayout" Target="../slideLayouts/slideLayout7.xml"/><Relationship Id="rId5" Type="http://schemas.openxmlformats.org/officeDocument/2006/relationships/image" Target="../media/image55.png"/><Relationship Id="rId4" Type="http://schemas.microsoft.com/office/2007/relationships/hdphoto" Target="../media/hdphoto15.wdp"/></Relationships>
</file>

<file path=ppt/slides/_rels/slide2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microsoft.com/office/2007/relationships/hdphoto" Target="../media/hdphoto16.wdp"/><Relationship Id="rId2" Type="http://schemas.openxmlformats.org/officeDocument/2006/relationships/image" Target="../media/image57.png"/><Relationship Id="rId1" Type="http://schemas.openxmlformats.org/officeDocument/2006/relationships/slideLayout" Target="../slideLayouts/slideLayout7.xml"/><Relationship Id="rId4" Type="http://schemas.openxmlformats.org/officeDocument/2006/relationships/image" Target="../media/image59.png"/></Relationships>
</file>

<file path=ppt/slides/_rels/slide26.xml.rels><?xml version="1.0" encoding="UTF-8" standalone="yes"?>
<Relationships xmlns="http://schemas.openxmlformats.org/package/2006/relationships"><Relationship Id="rId3" Type="http://schemas.microsoft.com/office/2007/relationships/hdphoto" Target="../media/hdphoto17.wdp"/><Relationship Id="rId2" Type="http://schemas.openxmlformats.org/officeDocument/2006/relationships/image" Target="../media/image60.png"/><Relationship Id="rId1" Type="http://schemas.openxmlformats.org/officeDocument/2006/relationships/slideLayout" Target="../slideLayouts/slideLayout7.xml"/><Relationship Id="rId4" Type="http://schemas.openxmlformats.org/officeDocument/2006/relationships/image" Target="../media/image61.emf"/></Relationships>
</file>

<file path=ppt/slides/_rels/slide27.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7.xml"/><Relationship Id="rId5" Type="http://schemas.openxmlformats.org/officeDocument/2006/relationships/image" Target="../media/image66.png"/><Relationship Id="rId4" Type="http://schemas.openxmlformats.org/officeDocument/2006/relationships/image" Target="../media/image65.png"/></Relationships>
</file>

<file path=ppt/slides/_rels/slide29.xml.rels><?xml version="1.0" encoding="UTF-8" standalone="yes"?>
<Relationships xmlns="http://schemas.openxmlformats.org/package/2006/relationships"><Relationship Id="rId3" Type="http://schemas.microsoft.com/office/2007/relationships/hdphoto" Target="../media/hdphoto18.wdp"/><Relationship Id="rId2" Type="http://schemas.openxmlformats.org/officeDocument/2006/relationships/image" Target="../media/image67.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microsoft.com/office/2007/relationships/hdphoto" Target="../media/hdphoto19.wdp"/><Relationship Id="rId2" Type="http://schemas.openxmlformats.org/officeDocument/2006/relationships/image" Target="../media/image68.png"/><Relationship Id="rId1" Type="http://schemas.openxmlformats.org/officeDocument/2006/relationships/slideLayout" Target="../slideLayouts/slideLayout7.xml"/><Relationship Id="rId5" Type="http://schemas.openxmlformats.org/officeDocument/2006/relationships/image" Target="../media/image69.png"/><Relationship Id="rId4" Type="http://schemas.openxmlformats.org/officeDocument/2006/relationships/image" Target="../media/image70.png"/></Relationships>
</file>

<file path=ppt/slides/_rels/slide31.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7.xml"/><Relationship Id="rId4" Type="http://schemas.openxmlformats.org/officeDocument/2006/relationships/image" Target="../media/image73.png"/></Relationships>
</file>

<file path=ppt/slides/_rels/slide32.xml.rels><?xml version="1.0" encoding="UTF-8" standalone="yes"?>
<Relationships xmlns="http://schemas.openxmlformats.org/package/2006/relationships"><Relationship Id="rId3" Type="http://schemas.microsoft.com/office/2007/relationships/hdphoto" Target="../media/hdphoto20.wdp"/><Relationship Id="rId7" Type="http://schemas.microsoft.com/office/2007/relationships/hdphoto" Target="../media/hdphoto22.wdp"/><Relationship Id="rId2" Type="http://schemas.openxmlformats.org/officeDocument/2006/relationships/image" Target="../media/image74.png"/><Relationship Id="rId1" Type="http://schemas.openxmlformats.org/officeDocument/2006/relationships/slideLayout" Target="../slideLayouts/slideLayout7.xml"/><Relationship Id="rId6" Type="http://schemas.openxmlformats.org/officeDocument/2006/relationships/image" Target="../media/image76.png"/><Relationship Id="rId5" Type="http://schemas.microsoft.com/office/2007/relationships/hdphoto" Target="../media/hdphoto21.wdp"/><Relationship Id="rId4" Type="http://schemas.openxmlformats.org/officeDocument/2006/relationships/image" Target="../media/image75.png"/></Relationships>
</file>

<file path=ppt/slides/_rels/slide33.xml.rels><?xml version="1.0" encoding="UTF-8" standalone="yes"?>
<Relationships xmlns="http://schemas.openxmlformats.org/package/2006/relationships"><Relationship Id="rId8" Type="http://schemas.openxmlformats.org/officeDocument/2006/relationships/image" Target="../media/image81.png"/><Relationship Id="rId3" Type="http://schemas.openxmlformats.org/officeDocument/2006/relationships/image" Target="../media/image78.jpeg"/><Relationship Id="rId7" Type="http://schemas.microsoft.com/office/2007/relationships/hdphoto" Target="../media/hdphoto24.wdp"/><Relationship Id="rId12" Type="http://schemas.microsoft.com/office/2007/relationships/hdphoto" Target="../media/hdphoto13.wdp"/><Relationship Id="rId2" Type="http://schemas.openxmlformats.org/officeDocument/2006/relationships/image" Target="../media/image77.png"/><Relationship Id="rId1" Type="http://schemas.openxmlformats.org/officeDocument/2006/relationships/slideLayout" Target="../slideLayouts/slideLayout7.xml"/><Relationship Id="rId6" Type="http://schemas.openxmlformats.org/officeDocument/2006/relationships/image" Target="../media/image80.png"/><Relationship Id="rId11" Type="http://schemas.openxmlformats.org/officeDocument/2006/relationships/image" Target="../media/image48.png"/><Relationship Id="rId5" Type="http://schemas.microsoft.com/office/2007/relationships/hdphoto" Target="../media/hdphoto23.wdp"/><Relationship Id="rId10" Type="http://schemas.openxmlformats.org/officeDocument/2006/relationships/image" Target="../media/image84.png"/><Relationship Id="rId4" Type="http://schemas.openxmlformats.org/officeDocument/2006/relationships/image" Target="../media/image79.png"/><Relationship Id="rId9" Type="http://schemas.openxmlformats.org/officeDocument/2006/relationships/image" Target="../media/image82.png"/></Relationships>
</file>

<file path=ppt/slides/_rels/slide34.xml.rels><?xml version="1.0" encoding="UTF-8" standalone="yes"?>
<Relationships xmlns="http://schemas.openxmlformats.org/package/2006/relationships"><Relationship Id="rId3" Type="http://schemas.microsoft.com/office/2007/relationships/hdphoto" Target="../media/hdphoto25.wdp"/><Relationship Id="rId2" Type="http://schemas.openxmlformats.org/officeDocument/2006/relationships/image" Target="../media/image83.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84.emf"/><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7.png"/><Relationship Id="rId1" Type="http://schemas.openxmlformats.org/officeDocument/2006/relationships/slideLayout" Target="../slideLayouts/slideLayout7.xml"/><Relationship Id="rId4" Type="http://schemas.openxmlformats.org/officeDocument/2006/relationships/image" Target="../media/image85.png"/></Relationships>
</file>

<file path=ppt/slides/_rels/slide37.xml.rels><?xml version="1.0" encoding="UTF-8" standalone="yes"?>
<Relationships xmlns="http://schemas.openxmlformats.org/package/2006/relationships"><Relationship Id="rId8" Type="http://schemas.openxmlformats.org/officeDocument/2006/relationships/image" Target="../media/image93.png"/><Relationship Id="rId3" Type="http://schemas.openxmlformats.org/officeDocument/2006/relationships/image" Target="../media/image86.png"/><Relationship Id="rId7"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slideLayout" Target="../slideLayouts/slideLayout7.xml"/><Relationship Id="rId6" Type="http://schemas.microsoft.com/office/2007/relationships/hdphoto" Target="../media/hdphoto27.wdp"/><Relationship Id="rId5" Type="http://schemas.openxmlformats.org/officeDocument/2006/relationships/image" Target="../media/image88.png"/><Relationship Id="rId4" Type="http://schemas.microsoft.com/office/2007/relationships/hdphoto" Target="../media/hdphoto26.wdp"/><Relationship Id="rId9" Type="http://schemas.openxmlformats.org/officeDocument/2006/relationships/image" Target="../media/image91.png"/></Relationships>
</file>

<file path=ppt/slides/_rels/slide38.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15.png"/><Relationship Id="rId1" Type="http://schemas.openxmlformats.org/officeDocument/2006/relationships/slideLayout" Target="../slideLayouts/slideLayout7.xml"/><Relationship Id="rId4" Type="http://schemas.openxmlformats.org/officeDocument/2006/relationships/image" Target="../media/image94.png"/></Relationships>
</file>

<file path=ppt/slides/_rels/slide39.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95.png"/><Relationship Id="rId1" Type="http://schemas.openxmlformats.org/officeDocument/2006/relationships/slideLayout" Target="../slideLayouts/slideLayout7.xml"/><Relationship Id="rId4" Type="http://schemas.openxmlformats.org/officeDocument/2006/relationships/image" Target="../media/image96.png"/></Relationships>
</file>

<file path=ppt/slides/_rels/slide40.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100.png"/><Relationship Id="rId1" Type="http://schemas.openxmlformats.org/officeDocument/2006/relationships/slideLayout" Target="../slideLayouts/slideLayout7.xml"/><Relationship Id="rId4" Type="http://schemas.microsoft.com/office/2007/relationships/hdphoto" Target="../media/hdphoto28.wdp"/></Relationships>
</file>

<file path=ppt/slides/_rels/slide41.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28.png"/><Relationship Id="rId1" Type="http://schemas.openxmlformats.org/officeDocument/2006/relationships/slideLayout" Target="../slideLayouts/slideLayout7.xml"/><Relationship Id="rId6" Type="http://schemas.openxmlformats.org/officeDocument/2006/relationships/image" Target="../media/image105.png"/><Relationship Id="rId5" Type="http://schemas.openxmlformats.org/officeDocument/2006/relationships/image" Target="../media/image104.png"/><Relationship Id="rId4" Type="http://schemas.openxmlformats.org/officeDocument/2006/relationships/image" Target="../media/image99.png"/></Relationships>
</file>

<file path=ppt/slides/_rels/slide42.xml.rels><?xml version="1.0" encoding="UTF-8" standalone="yes"?>
<Relationships xmlns="http://schemas.openxmlformats.org/package/2006/relationships"><Relationship Id="rId8" Type="http://schemas.openxmlformats.org/officeDocument/2006/relationships/image" Target="../media/image109.png"/><Relationship Id="rId3" Type="http://schemas.openxmlformats.org/officeDocument/2006/relationships/image" Target="../media/image101.png"/><Relationship Id="rId7" Type="http://schemas.openxmlformats.org/officeDocument/2006/relationships/image" Target="../media/image108.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107.png"/><Relationship Id="rId5" Type="http://schemas.openxmlformats.org/officeDocument/2006/relationships/image" Target="../media/image106.png"/><Relationship Id="rId4" Type="http://schemas.openxmlformats.org/officeDocument/2006/relationships/image" Target="../media/image103.png"/></Relationships>
</file>

<file path=ppt/slides/_rels/slide43.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111.png"/><Relationship Id="rId1" Type="http://schemas.openxmlformats.org/officeDocument/2006/relationships/slideLayout" Target="../slideLayouts/slideLayout7.xml"/><Relationship Id="rId4" Type="http://schemas.openxmlformats.org/officeDocument/2006/relationships/image" Target="../media/image113.png"/></Relationships>
</file>

<file path=ppt/slides/_rels/slide45.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16.png"/><Relationship Id="rId1" Type="http://schemas.openxmlformats.org/officeDocument/2006/relationships/slideLayout" Target="../slideLayouts/slideLayout7.xml"/><Relationship Id="rId4" Type="http://schemas.microsoft.com/office/2007/relationships/hdphoto" Target="../media/hdphoto29.wdp"/></Relationships>
</file>

<file path=ppt/slides/_rels/slide46.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image" Target="../media/image115.emf"/><Relationship Id="rId1" Type="http://schemas.openxmlformats.org/officeDocument/2006/relationships/slideLayout" Target="../slideLayouts/slideLayout7.xml"/><Relationship Id="rId4" Type="http://schemas.microsoft.com/office/2007/relationships/hdphoto" Target="../media/hdphoto30.wdp"/></Relationships>
</file>

<file path=ppt/slides/_rels/slide47.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image" Target="../media/image118.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image" Target="../media/image119.png"/><Relationship Id="rId1" Type="http://schemas.openxmlformats.org/officeDocument/2006/relationships/slideLayout" Target="../slideLayouts/slideLayout7.xml"/><Relationship Id="rId6" Type="http://schemas.openxmlformats.org/officeDocument/2006/relationships/image" Target="../media/image122.png"/><Relationship Id="rId5" Type="http://schemas.microsoft.com/office/2007/relationships/hdphoto" Target="../media/hdphoto31.wdp"/><Relationship Id="rId4" Type="http://schemas.openxmlformats.org/officeDocument/2006/relationships/image" Target="../media/image120.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image" Target="../media/image126.png"/><Relationship Id="rId1" Type="http://schemas.openxmlformats.org/officeDocument/2006/relationships/slideLayout" Target="../slideLayouts/slideLayout7.xml"/><Relationship Id="rId4" Type="http://schemas.microsoft.com/office/2007/relationships/hdphoto" Target="../media/hdphoto32.wdp"/></Relationships>
</file>

<file path=ppt/slides/_rels/slide51.xml.rels><?xml version="1.0" encoding="UTF-8" standalone="yes"?>
<Relationships xmlns="http://schemas.openxmlformats.org/package/2006/relationships"><Relationship Id="rId2" Type="http://schemas.openxmlformats.org/officeDocument/2006/relationships/image" Target="../media/image128.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image" Target="../media/image129.png"/><Relationship Id="rId1" Type="http://schemas.openxmlformats.org/officeDocument/2006/relationships/slideLayout" Target="../slideLayouts/slideLayout7.xml"/><Relationship Id="rId4" Type="http://schemas.microsoft.com/office/2007/relationships/hdphoto" Target="../media/hdphoto33.wdp"/></Relationships>
</file>

<file path=ppt/slides/_rels/slide53.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image" Target="../media/image131.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133.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image" Target="../media/image134.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130.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microsoft.com/office/2007/relationships/hdphoto" Target="../media/hdphoto34.wdp"/><Relationship Id="rId2" Type="http://schemas.openxmlformats.org/officeDocument/2006/relationships/image" Target="../media/image132.png"/><Relationship Id="rId1" Type="http://schemas.openxmlformats.org/officeDocument/2006/relationships/slideLayout" Target="../slideLayouts/slideLayout7.xml"/><Relationship Id="rId4" Type="http://schemas.openxmlformats.org/officeDocument/2006/relationships/image" Target="../media/image59.png"/></Relationships>
</file>

<file path=ppt/slides/_rels/slide59.xml.rels><?xml version="1.0" encoding="UTF-8" standalone="yes"?>
<Relationships xmlns="http://schemas.openxmlformats.org/package/2006/relationships"><Relationship Id="rId2" Type="http://schemas.openxmlformats.org/officeDocument/2006/relationships/image" Target="../media/image135.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135.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microsoft.com/office/2007/relationships/hdphoto" Target="../media/hdphoto35.wdp"/><Relationship Id="rId2" Type="http://schemas.openxmlformats.org/officeDocument/2006/relationships/image" Target="../media/image136.png"/><Relationship Id="rId1" Type="http://schemas.openxmlformats.org/officeDocument/2006/relationships/slideLayout" Target="../slideLayouts/slideLayout7.xml"/><Relationship Id="rId6" Type="http://schemas.microsoft.com/office/2007/relationships/hdphoto" Target="../media/hdphoto36.wdp"/><Relationship Id="rId5" Type="http://schemas.openxmlformats.org/officeDocument/2006/relationships/image" Target="../media/image138.png"/><Relationship Id="rId4" Type="http://schemas.openxmlformats.org/officeDocument/2006/relationships/image" Target="../media/image137.png"/></Relationships>
</file>

<file path=ppt/slides/_rels/slide62.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image" Target="../media/image139.png"/><Relationship Id="rId1" Type="http://schemas.openxmlformats.org/officeDocument/2006/relationships/slideLayout" Target="../slideLayouts/slideLayout7.xml"/><Relationship Id="rId5" Type="http://schemas.openxmlformats.org/officeDocument/2006/relationships/image" Target="../media/image141.png"/><Relationship Id="rId4" Type="http://schemas.microsoft.com/office/2007/relationships/hdphoto" Target="../media/hdphoto37.wdp"/></Relationships>
</file>

<file path=ppt/slides/_rels/slide63.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image" Target="../media/image112.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image" Target="../media/image142.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image" Target="../media/image77.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image" Target="../media/image145.png"/><Relationship Id="rId1" Type="http://schemas.openxmlformats.org/officeDocument/2006/relationships/slideLayout" Target="../slideLayouts/slideLayout7.xml"/><Relationship Id="rId5" Type="http://schemas.openxmlformats.org/officeDocument/2006/relationships/image" Target="../media/image147.png"/><Relationship Id="rId4" Type="http://schemas.microsoft.com/office/2007/relationships/hdphoto" Target="../media/hdphoto38.wdp"/></Relationships>
</file>

<file path=ppt/slides/_rels/slide67.xml.rels><?xml version="1.0" encoding="UTF-8" standalone="yes"?>
<Relationships xmlns="http://schemas.openxmlformats.org/package/2006/relationships"><Relationship Id="rId3" Type="http://schemas.openxmlformats.org/officeDocument/2006/relationships/image" Target="../media/image149.png"/><Relationship Id="rId2" Type="http://schemas.openxmlformats.org/officeDocument/2006/relationships/image" Target="../media/image148.png"/><Relationship Id="rId1" Type="http://schemas.openxmlformats.org/officeDocument/2006/relationships/slideLayout" Target="../slideLayouts/slideLayout7.xml"/><Relationship Id="rId4" Type="http://schemas.microsoft.com/office/2007/relationships/hdphoto" Target="../media/hdphoto39.wdp"/></Relationships>
</file>

<file path=ppt/slides/_rels/slide68.xml.rels><?xml version="1.0" encoding="UTF-8" standalone="yes"?>
<Relationships xmlns="http://schemas.openxmlformats.org/package/2006/relationships"><Relationship Id="rId3" Type="http://schemas.openxmlformats.org/officeDocument/2006/relationships/image" Target="../media/image151.png"/><Relationship Id="rId7" Type="http://schemas.microsoft.com/office/2007/relationships/hdphoto" Target="../media/hdphoto41.wdp"/><Relationship Id="rId2" Type="http://schemas.openxmlformats.org/officeDocument/2006/relationships/image" Target="../media/image150.png"/><Relationship Id="rId1" Type="http://schemas.openxmlformats.org/officeDocument/2006/relationships/slideLayout" Target="../slideLayouts/slideLayout7.xml"/><Relationship Id="rId6" Type="http://schemas.openxmlformats.org/officeDocument/2006/relationships/image" Target="../media/image153.png"/><Relationship Id="rId5" Type="http://schemas.openxmlformats.org/officeDocument/2006/relationships/image" Target="../media/image152.png"/><Relationship Id="rId4" Type="http://schemas.microsoft.com/office/2007/relationships/hdphoto" Target="../media/hdphoto40.wdp"/></Relationships>
</file>

<file path=ppt/slides/_rels/slide69.xml.rels><?xml version="1.0" encoding="UTF-8" standalone="yes"?>
<Relationships xmlns="http://schemas.openxmlformats.org/package/2006/relationships"><Relationship Id="rId3" Type="http://schemas.microsoft.com/office/2007/relationships/hdphoto" Target="../media/hdphoto42.wdp"/><Relationship Id="rId2" Type="http://schemas.openxmlformats.org/officeDocument/2006/relationships/image" Target="../media/image154.png"/><Relationship Id="rId1" Type="http://schemas.openxmlformats.org/officeDocument/2006/relationships/slideLayout" Target="../slideLayouts/slideLayout7.xml"/><Relationship Id="rId5" Type="http://schemas.microsoft.com/office/2007/relationships/hdphoto" Target="../media/hdphoto43.wdp"/><Relationship Id="rId4" Type="http://schemas.openxmlformats.org/officeDocument/2006/relationships/image" Target="../media/image155.png"/></Relationships>
</file>

<file path=ppt/slides/_rels/slide70.xml.rels><?xml version="1.0" encoding="UTF-8" standalone="yes"?>
<Relationships xmlns="http://schemas.openxmlformats.org/package/2006/relationships"><Relationship Id="rId3" Type="http://schemas.openxmlformats.org/officeDocument/2006/relationships/image" Target="../media/image157.png"/><Relationship Id="rId2" Type="http://schemas.openxmlformats.org/officeDocument/2006/relationships/image" Target="../media/image156.png"/><Relationship Id="rId1" Type="http://schemas.openxmlformats.org/officeDocument/2006/relationships/slideLayout" Target="../slideLayouts/slideLayout7.xml"/><Relationship Id="rId5" Type="http://schemas.openxmlformats.org/officeDocument/2006/relationships/image" Target="../media/image158.png"/><Relationship Id="rId4" Type="http://schemas.microsoft.com/office/2007/relationships/hdphoto" Target="../media/hdphoto44.wdp"/></Relationships>
</file>

<file path=ppt/slides/_rels/slide71.xml.rels><?xml version="1.0" encoding="UTF-8" standalone="yes"?>
<Relationships xmlns="http://schemas.openxmlformats.org/package/2006/relationships"><Relationship Id="rId3" Type="http://schemas.openxmlformats.org/officeDocument/2006/relationships/image" Target="../media/image160.png"/><Relationship Id="rId7" Type="http://schemas.openxmlformats.org/officeDocument/2006/relationships/image" Target="../media/image164.jpeg"/><Relationship Id="rId2" Type="http://schemas.openxmlformats.org/officeDocument/2006/relationships/image" Target="../media/image159.png"/><Relationship Id="rId1" Type="http://schemas.openxmlformats.org/officeDocument/2006/relationships/slideLayout" Target="../slideLayouts/slideLayout7.xml"/><Relationship Id="rId6" Type="http://schemas.openxmlformats.org/officeDocument/2006/relationships/image" Target="../media/image163.png"/><Relationship Id="rId5" Type="http://schemas.openxmlformats.org/officeDocument/2006/relationships/image" Target="../media/image162.png"/><Relationship Id="rId4" Type="http://schemas.openxmlformats.org/officeDocument/2006/relationships/image" Target="../media/image161.png"/></Relationships>
</file>

<file path=ppt/slides/_rels/slide72.xml.rels><?xml version="1.0" encoding="UTF-8" standalone="yes"?>
<Relationships xmlns="http://schemas.openxmlformats.org/package/2006/relationships"><Relationship Id="rId3" Type="http://schemas.openxmlformats.org/officeDocument/2006/relationships/image" Target="../media/image165.png"/><Relationship Id="rId7" Type="http://schemas.microsoft.com/office/2007/relationships/hdphoto" Target="../media/hdphoto46.wdp"/><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167.png"/><Relationship Id="rId5" Type="http://schemas.microsoft.com/office/2007/relationships/hdphoto" Target="../media/hdphoto45.wdp"/><Relationship Id="rId4" Type="http://schemas.openxmlformats.org/officeDocument/2006/relationships/image" Target="../media/image166.png"/></Relationships>
</file>

<file path=ppt/slides/_rels/slide73.xml.rels><?xml version="1.0" encoding="UTF-8" standalone="yes"?>
<Relationships xmlns="http://schemas.openxmlformats.org/package/2006/relationships"><Relationship Id="rId2" Type="http://schemas.openxmlformats.org/officeDocument/2006/relationships/image" Target="../media/image168.jpe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170.png"/><Relationship Id="rId2" Type="http://schemas.openxmlformats.org/officeDocument/2006/relationships/image" Target="../media/image169.pn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172.jpeg"/><Relationship Id="rId2" Type="http://schemas.openxmlformats.org/officeDocument/2006/relationships/image" Target="../media/image171.pn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microsoft.com/office/2007/relationships/hdphoto" Target="../media/hdphoto27.wdp"/><Relationship Id="rId2" Type="http://schemas.openxmlformats.org/officeDocument/2006/relationships/image" Target="../media/image88.png"/><Relationship Id="rId1" Type="http://schemas.openxmlformats.org/officeDocument/2006/relationships/slideLayout" Target="../slideLayouts/slideLayout7.xml"/><Relationship Id="rId4" Type="http://schemas.openxmlformats.org/officeDocument/2006/relationships/image" Target="../media/image173.png"/></Relationships>
</file>

<file path=ppt/slides/_rels/slide77.xml.rels><?xml version="1.0" encoding="UTF-8" standalone="yes"?>
<Relationships xmlns="http://schemas.openxmlformats.org/package/2006/relationships"><Relationship Id="rId3" Type="http://schemas.openxmlformats.org/officeDocument/2006/relationships/image" Target="../media/image175.png"/><Relationship Id="rId2" Type="http://schemas.openxmlformats.org/officeDocument/2006/relationships/image" Target="../media/image174.pn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76.pn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microsoft.com/office/2007/relationships/hdphoto" Target="../media/hdphoto47.wdp"/><Relationship Id="rId2" Type="http://schemas.openxmlformats.org/officeDocument/2006/relationships/image" Target="../media/image177.pn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8" Type="http://schemas.openxmlformats.org/officeDocument/2006/relationships/image" Target="../media/image181.png"/><Relationship Id="rId13" Type="http://schemas.microsoft.com/office/2007/relationships/hdphoto" Target="../media/hdphoto53.wdp"/><Relationship Id="rId3" Type="http://schemas.microsoft.com/office/2007/relationships/hdphoto" Target="../media/hdphoto48.wdp"/><Relationship Id="rId7" Type="http://schemas.microsoft.com/office/2007/relationships/hdphoto" Target="../media/hdphoto50.wdp"/><Relationship Id="rId12" Type="http://schemas.openxmlformats.org/officeDocument/2006/relationships/image" Target="../media/image183.png"/><Relationship Id="rId2" Type="http://schemas.openxmlformats.org/officeDocument/2006/relationships/image" Target="../media/image178.png"/><Relationship Id="rId1" Type="http://schemas.openxmlformats.org/officeDocument/2006/relationships/slideLayout" Target="../slideLayouts/slideLayout7.xml"/><Relationship Id="rId6" Type="http://schemas.openxmlformats.org/officeDocument/2006/relationships/image" Target="../media/image180.png"/><Relationship Id="rId11" Type="http://schemas.microsoft.com/office/2007/relationships/hdphoto" Target="../media/hdphoto52.wdp"/><Relationship Id="rId5" Type="http://schemas.microsoft.com/office/2007/relationships/hdphoto" Target="../media/hdphoto49.wdp"/><Relationship Id="rId10" Type="http://schemas.openxmlformats.org/officeDocument/2006/relationships/image" Target="../media/image182.png"/><Relationship Id="rId4" Type="http://schemas.openxmlformats.org/officeDocument/2006/relationships/image" Target="../media/image179.png"/><Relationship Id="rId9" Type="http://schemas.microsoft.com/office/2007/relationships/hdphoto" Target="../media/hdphoto51.wdp"/></Relationships>
</file>

<file path=ppt/slides/_rels/slide81.xml.rels><?xml version="1.0" encoding="UTF-8" standalone="yes"?>
<Relationships xmlns="http://schemas.openxmlformats.org/package/2006/relationships"><Relationship Id="rId3" Type="http://schemas.microsoft.com/office/2007/relationships/hdphoto" Target="../media/hdphoto54.wdp"/><Relationship Id="rId2" Type="http://schemas.openxmlformats.org/officeDocument/2006/relationships/image" Target="../media/image184.png"/><Relationship Id="rId1" Type="http://schemas.openxmlformats.org/officeDocument/2006/relationships/slideLayout" Target="../slideLayouts/slideLayout7.xml"/><Relationship Id="rId4" Type="http://schemas.openxmlformats.org/officeDocument/2006/relationships/image" Target="../media/image185.emf"/></Relationships>
</file>

<file path=ppt/slides/_rels/slide82.xml.rels><?xml version="1.0" encoding="UTF-8" standalone="yes"?>
<Relationships xmlns="http://schemas.openxmlformats.org/package/2006/relationships"><Relationship Id="rId3" Type="http://schemas.microsoft.com/office/2007/relationships/hdphoto" Target="../media/hdphoto55.wdp"/><Relationship Id="rId2" Type="http://schemas.openxmlformats.org/officeDocument/2006/relationships/image" Target="../media/image186.png"/><Relationship Id="rId1" Type="http://schemas.openxmlformats.org/officeDocument/2006/relationships/slideLayout" Target="../slideLayouts/slideLayout7.xml"/><Relationship Id="rId6" Type="http://schemas.openxmlformats.org/officeDocument/2006/relationships/image" Target="../media/image188.emf"/><Relationship Id="rId5" Type="http://schemas.microsoft.com/office/2007/relationships/hdphoto" Target="../media/hdphoto56.wdp"/><Relationship Id="rId4" Type="http://schemas.openxmlformats.org/officeDocument/2006/relationships/image" Target="../media/image187.png"/></Relationships>
</file>

<file path=ppt/slides/_rels/slide83.xml.rels><?xml version="1.0" encoding="UTF-8" standalone="yes"?>
<Relationships xmlns="http://schemas.openxmlformats.org/package/2006/relationships"><Relationship Id="rId3" Type="http://schemas.openxmlformats.org/officeDocument/2006/relationships/image" Target="../media/image190.emf"/><Relationship Id="rId2" Type="http://schemas.openxmlformats.org/officeDocument/2006/relationships/image" Target="../media/image189.png"/><Relationship Id="rId1" Type="http://schemas.openxmlformats.org/officeDocument/2006/relationships/slideLayout" Target="../slideLayouts/slideLayout7.xml"/><Relationship Id="rId4" Type="http://schemas.openxmlformats.org/officeDocument/2006/relationships/image" Target="../media/image191.emf"/></Relationships>
</file>

<file path=ppt/slides/_rels/slide84.xml.rels><?xml version="1.0" encoding="UTF-8" standalone="yes"?>
<Relationships xmlns="http://schemas.openxmlformats.org/package/2006/relationships"><Relationship Id="rId3" Type="http://schemas.openxmlformats.org/officeDocument/2006/relationships/image" Target="../media/image193.emf"/><Relationship Id="rId2" Type="http://schemas.openxmlformats.org/officeDocument/2006/relationships/image" Target="../media/image192.png"/><Relationship Id="rId1" Type="http://schemas.openxmlformats.org/officeDocument/2006/relationships/slideLayout" Target="../slideLayouts/slideLayout7.xml"/><Relationship Id="rId4" Type="http://schemas.openxmlformats.org/officeDocument/2006/relationships/image" Target="../media/image194.emf"/></Relationships>
</file>

<file path=ppt/slides/_rels/slide85.xml.rels><?xml version="1.0" encoding="UTF-8" standalone="yes"?>
<Relationships xmlns="http://schemas.openxmlformats.org/package/2006/relationships"><Relationship Id="rId3" Type="http://schemas.openxmlformats.org/officeDocument/2006/relationships/image" Target="../media/image196.png"/><Relationship Id="rId2" Type="http://schemas.openxmlformats.org/officeDocument/2006/relationships/image" Target="../media/image195.png"/><Relationship Id="rId1" Type="http://schemas.openxmlformats.org/officeDocument/2006/relationships/slideLayout" Target="../slideLayouts/slideLayout7.xml"/><Relationship Id="rId4" Type="http://schemas.openxmlformats.org/officeDocument/2006/relationships/image" Target="../media/image197.png"/></Relationships>
</file>

<file path=ppt/slides/_rels/slide86.xml.rels><?xml version="1.0" encoding="UTF-8" standalone="yes"?>
<Relationships xmlns="http://schemas.openxmlformats.org/package/2006/relationships"><Relationship Id="rId2" Type="http://schemas.openxmlformats.org/officeDocument/2006/relationships/image" Target="../media/image198.pn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199.png"/><Relationship Id="rId1" Type="http://schemas.openxmlformats.org/officeDocument/2006/relationships/slideLayout" Target="../slideLayouts/slideLayout7.xml"/><Relationship Id="rId4" Type="http://schemas.microsoft.com/office/2007/relationships/hdphoto" Target="../media/hdphoto11.wdp"/></Relationships>
</file>

<file path=ppt/slides/_rels/slide8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200.png"/><Relationship Id="rId1" Type="http://schemas.openxmlformats.org/officeDocument/2006/relationships/slideLayout" Target="../slideLayouts/slideLayout7.xml"/><Relationship Id="rId4" Type="http://schemas.microsoft.com/office/2007/relationships/hdphoto" Target="../media/hdphoto11.wdp"/></Relationships>
</file>

<file path=ppt/slides/_rels/slide89.xml.rels><?xml version="1.0" encoding="UTF-8" standalone="yes"?>
<Relationships xmlns="http://schemas.openxmlformats.org/package/2006/relationships"><Relationship Id="rId3" Type="http://schemas.microsoft.com/office/2007/relationships/hdphoto" Target="../media/hdphoto11.wdp"/><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microsoft.com/office/2007/relationships/hdphoto" Target="../media/hdphoto57.wdp"/><Relationship Id="rId2" Type="http://schemas.openxmlformats.org/officeDocument/2006/relationships/image" Target="../media/image201.pn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microsoft.com/office/2007/relationships/hdphoto" Target="../media/hdphoto11.wdp"/><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microsoft.com/office/2007/relationships/hdphoto" Target="../media/hdphoto11.wdp"/><Relationship Id="rId2" Type="http://schemas.openxmlformats.org/officeDocument/2006/relationships/image" Target="../media/image36.png"/><Relationship Id="rId1" Type="http://schemas.openxmlformats.org/officeDocument/2006/relationships/slideLayout" Target="../slideLayouts/slideLayout7.xml"/><Relationship Id="rId4" Type="http://schemas.openxmlformats.org/officeDocument/2006/relationships/image" Target="../media/image202.png"/></Relationships>
</file>

<file path=ppt/slides/_rels/slide9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203.png"/><Relationship Id="rId1" Type="http://schemas.openxmlformats.org/officeDocument/2006/relationships/slideLayout" Target="../slideLayouts/slideLayout7.xml"/><Relationship Id="rId4" Type="http://schemas.microsoft.com/office/2007/relationships/hdphoto" Target="../media/hdphoto11.wdp"/></Relationships>
</file>

<file path=ppt/slides/_rels/slide94.xml.rels><?xml version="1.0" encoding="UTF-8" standalone="yes"?>
<Relationships xmlns="http://schemas.openxmlformats.org/package/2006/relationships"><Relationship Id="rId2" Type="http://schemas.openxmlformats.org/officeDocument/2006/relationships/image" Target="../media/image20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FCEA167A-F2C7-09A5-3175-79E3359EC3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7" name="CaixaDeTexto 16">
            <a:extLst>
              <a:ext uri="{FF2B5EF4-FFF2-40B4-BE49-F238E27FC236}">
                <a16:creationId xmlns:a16="http://schemas.microsoft.com/office/drawing/2014/main" id="{0C2940D2-74E0-9E09-E895-27BF153E88CC}"/>
              </a:ext>
            </a:extLst>
          </p:cNvPr>
          <p:cNvSpPr txBox="1"/>
          <p:nvPr/>
        </p:nvSpPr>
        <p:spPr>
          <a:xfrm>
            <a:off x="5070870" y="4072723"/>
            <a:ext cx="3673746" cy="707886"/>
          </a:xfrm>
          <a:prstGeom prst="rect">
            <a:avLst/>
          </a:prstGeom>
          <a:noFill/>
        </p:spPr>
        <p:txBody>
          <a:bodyPr wrap="square" rtlCol="0">
            <a:spAutoFit/>
          </a:bodyPr>
          <a:lstStyle/>
          <a:p>
            <a:r>
              <a:rPr lang="pt-BR" sz="4000" b="1" dirty="0">
                <a:solidFill>
                  <a:schemeClr val="bg1"/>
                </a:solidFill>
                <a:ea typeface="Verdana" panose="020B0604030504040204" pitchFamily="34" charset="0"/>
                <a:cs typeface="ADLaM Display" panose="02010000000000000000" pitchFamily="2" charset="0"/>
              </a:rPr>
              <a:t>2ª SÉRIE</a:t>
            </a:r>
          </a:p>
        </p:txBody>
      </p:sp>
      <p:sp>
        <p:nvSpPr>
          <p:cNvPr id="4" name="CaixaDeTexto 3">
            <a:extLst>
              <a:ext uri="{FF2B5EF4-FFF2-40B4-BE49-F238E27FC236}">
                <a16:creationId xmlns:a16="http://schemas.microsoft.com/office/drawing/2014/main" id="{DD1B72A1-903F-5D7B-B52C-806C212F5183}"/>
              </a:ext>
            </a:extLst>
          </p:cNvPr>
          <p:cNvSpPr txBox="1"/>
          <p:nvPr/>
        </p:nvSpPr>
        <p:spPr>
          <a:xfrm>
            <a:off x="5070870" y="5055031"/>
            <a:ext cx="4206483" cy="584775"/>
          </a:xfrm>
          <a:prstGeom prst="rect">
            <a:avLst/>
          </a:prstGeom>
          <a:noFill/>
        </p:spPr>
        <p:txBody>
          <a:bodyPr wrap="square" rtlCol="0">
            <a:spAutoFit/>
          </a:bodyPr>
          <a:lstStyle/>
          <a:p>
            <a:r>
              <a:rPr lang="pt-BR" sz="3200" b="1" dirty="0">
                <a:solidFill>
                  <a:schemeClr val="bg1"/>
                </a:solidFill>
                <a:ea typeface="Verdana" panose="020B0604030504040204" pitchFamily="34" charset="0"/>
                <a:cs typeface="ADLaM Display" panose="02010000000000000000" pitchFamily="2" charset="0"/>
              </a:rPr>
              <a:t>MATEMÁTICA</a:t>
            </a:r>
            <a:endParaRPr lang="pt-BR" sz="2800" b="1" dirty="0">
              <a:solidFill>
                <a:schemeClr val="bg1"/>
              </a:solidFill>
              <a:ea typeface="Verdana" panose="020B0604030504040204" pitchFamily="34" charset="0"/>
              <a:cs typeface="ADLaM Display" panose="02010000000000000000" pitchFamily="2" charset="0"/>
            </a:endParaRPr>
          </a:p>
        </p:txBody>
      </p:sp>
    </p:spTree>
    <p:extLst>
      <p:ext uri="{BB962C8B-B14F-4D97-AF65-F5344CB8AC3E}">
        <p14:creationId xmlns:p14="http://schemas.microsoft.com/office/powerpoint/2010/main" val="1169689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0" name="Conector reto 29">
            <a:extLst>
              <a:ext uri="{FF2B5EF4-FFF2-40B4-BE49-F238E27FC236}">
                <a16:creationId xmlns:a16="http://schemas.microsoft.com/office/drawing/2014/main" id="{013B0E5A-AFBB-38A7-3DD7-43810C7627E8}"/>
              </a:ext>
            </a:extLst>
          </p:cNvPr>
          <p:cNvCxnSpPr/>
          <p:nvPr/>
        </p:nvCxnSpPr>
        <p:spPr>
          <a:xfrm>
            <a:off x="6096000" y="755777"/>
            <a:ext cx="0" cy="592493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5" name="Imagem 4">
            <a:extLst>
              <a:ext uri="{FF2B5EF4-FFF2-40B4-BE49-F238E27FC236}">
                <a16:creationId xmlns:a16="http://schemas.microsoft.com/office/drawing/2014/main" id="{C00789F2-F198-5B11-4CC1-D1FF6E9D82A5}"/>
              </a:ext>
            </a:extLst>
          </p:cNvPr>
          <p:cNvPicPr>
            <a:picLocks noChangeAspect="1"/>
          </p:cNvPicPr>
          <p:nvPr/>
        </p:nvPicPr>
        <p:blipFill>
          <a:blip r:embed="rId2"/>
          <a:srcRect t="5739"/>
          <a:stretch>
            <a:fillRect/>
          </a:stretch>
        </p:blipFill>
        <p:spPr>
          <a:xfrm>
            <a:off x="156000" y="1215805"/>
            <a:ext cx="3600000" cy="762706"/>
          </a:xfrm>
          <a:prstGeom prst="rect">
            <a:avLst/>
          </a:prstGeom>
        </p:spPr>
      </p:pic>
      <p:pic>
        <p:nvPicPr>
          <p:cNvPr id="3" name="Imagem 2">
            <a:extLst>
              <a:ext uri="{FF2B5EF4-FFF2-40B4-BE49-F238E27FC236}">
                <a16:creationId xmlns:a16="http://schemas.microsoft.com/office/drawing/2014/main" id="{8C43DEF9-1809-53C9-2AC1-E4E1C40A7E40}"/>
              </a:ext>
            </a:extLst>
          </p:cNvPr>
          <p:cNvPicPr>
            <a:picLocks noChangeAspect="1"/>
          </p:cNvPicPr>
          <p:nvPr/>
        </p:nvPicPr>
        <p:blipFill>
          <a:blip r:embed="rId3"/>
          <a:srcRect t="-1" r="339" b="6216"/>
          <a:stretch>
            <a:fillRect/>
          </a:stretch>
        </p:blipFill>
        <p:spPr>
          <a:xfrm>
            <a:off x="1767035" y="753833"/>
            <a:ext cx="4320000" cy="559655"/>
          </a:xfrm>
          <a:prstGeom prst="rect">
            <a:avLst/>
          </a:prstGeom>
        </p:spPr>
      </p:pic>
      <p:sp>
        <p:nvSpPr>
          <p:cNvPr id="4" name="CaixaDeTexto 3">
            <a:extLst>
              <a:ext uri="{FF2B5EF4-FFF2-40B4-BE49-F238E27FC236}">
                <a16:creationId xmlns:a16="http://schemas.microsoft.com/office/drawing/2014/main" id="{31811486-872A-D04B-DC25-64FAA0CE3FB9}"/>
              </a:ext>
            </a:extLst>
          </p:cNvPr>
          <p:cNvSpPr txBox="1"/>
          <p:nvPr/>
        </p:nvSpPr>
        <p:spPr>
          <a:xfrm>
            <a:off x="156000" y="1978511"/>
            <a:ext cx="11637894" cy="1569660"/>
          </a:xfrm>
          <a:prstGeom prst="rect">
            <a:avLst/>
          </a:prstGeom>
          <a:noFill/>
        </p:spPr>
        <p:txBody>
          <a:bodyPr wrap="square">
            <a:spAutoFit/>
          </a:bodyPr>
          <a:lstStyle/>
          <a:p>
            <a:pPr algn="ctr">
              <a:buNone/>
            </a:pPr>
            <a:r>
              <a:rPr lang="pt-BR" sz="2400" b="1" kern="100" dirty="0">
                <a:effectLst/>
                <a:latin typeface="Arial Narrow" panose="020B0606020202030204" pitchFamily="34" charset="0"/>
                <a:ea typeface="MS Mincho" panose="02020609040205080304" pitchFamily="49" charset="-128"/>
                <a:cs typeface="Times New Roman" panose="02020603050405020304" pitchFamily="18" charset="0"/>
              </a:rPr>
              <a:t>ÁREA DE FIGURAS PLANAS</a:t>
            </a:r>
            <a:endParaRPr lang="pt-BR" sz="24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buNone/>
            </a:pPr>
            <a:endParaRPr lang="pt-BR" sz="24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buNone/>
            </a:pPr>
            <a:r>
              <a:rPr lang="pt-BR" sz="2400" b="1" kern="100" dirty="0">
                <a:effectLst/>
                <a:latin typeface="Arial Narrow" panose="020B0606020202030204" pitchFamily="34" charset="0"/>
                <a:ea typeface="MS Mincho" panose="02020609040205080304" pitchFamily="49" charset="-128"/>
                <a:cs typeface="Times New Roman" panose="02020603050405020304" pitchFamily="18" charset="0"/>
              </a:rPr>
              <a:t>A área</a:t>
            </a:r>
            <a:r>
              <a:rPr lang="pt-BR" sz="2400" kern="100" dirty="0">
                <a:effectLst/>
                <a:latin typeface="Arial Narrow" panose="020B0606020202030204" pitchFamily="34" charset="0"/>
                <a:ea typeface="MS Mincho" panose="02020609040205080304" pitchFamily="49" charset="-128"/>
                <a:cs typeface="Times New Roman" panose="02020603050405020304" pitchFamily="18" charset="0"/>
              </a:rPr>
              <a:t> de uma figura é a medida equivalente à sua superfície e, </a:t>
            </a:r>
            <a:r>
              <a:rPr lang="pt-BR" sz="24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por definição, dizemos que a área de um quadrado de lado 1 cm é igual a 1 cm² </a:t>
            </a:r>
            <a:r>
              <a:rPr lang="pt-BR" sz="2400" i="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(lê-se: um centímetro quadrado)</a:t>
            </a:r>
            <a:r>
              <a:rPr lang="pt-BR" sz="24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a:t>
            </a:r>
            <a:endParaRPr lang="pt-BR" sz="24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p:grpSp>
        <p:nvGrpSpPr>
          <p:cNvPr id="23" name="Agrupar 22">
            <a:extLst>
              <a:ext uri="{FF2B5EF4-FFF2-40B4-BE49-F238E27FC236}">
                <a16:creationId xmlns:a16="http://schemas.microsoft.com/office/drawing/2014/main" id="{68A5F019-5F1C-FB9D-6E33-16F5A74F396E}"/>
              </a:ext>
            </a:extLst>
          </p:cNvPr>
          <p:cNvGrpSpPr/>
          <p:nvPr/>
        </p:nvGrpSpPr>
        <p:grpSpPr>
          <a:xfrm>
            <a:off x="1229020" y="4249322"/>
            <a:ext cx="9930392" cy="2156600"/>
            <a:chOff x="156000" y="4194502"/>
            <a:chExt cx="5760000" cy="2156600"/>
          </a:xfrm>
        </p:grpSpPr>
        <p:sp>
          <p:nvSpPr>
            <p:cNvPr id="9" name="Retângulo: Cantos Arredondados 8">
              <a:extLst>
                <a:ext uri="{FF2B5EF4-FFF2-40B4-BE49-F238E27FC236}">
                  <a16:creationId xmlns:a16="http://schemas.microsoft.com/office/drawing/2014/main" id="{B948D032-F333-34F7-F051-B11A5329E843}"/>
                </a:ext>
              </a:extLst>
            </p:cNvPr>
            <p:cNvSpPr/>
            <p:nvPr/>
          </p:nvSpPr>
          <p:spPr>
            <a:xfrm>
              <a:off x="164951" y="4359827"/>
              <a:ext cx="5751049" cy="1991275"/>
            </a:xfrm>
            <a:prstGeom prst="roundRect">
              <a:avLst>
                <a:gd name="adj" fmla="val 21591"/>
              </a:avLst>
            </a:prstGeom>
            <a:solidFill>
              <a:schemeClr val="bg1"/>
            </a:solidFill>
            <a:ln w="28575">
              <a:solidFill>
                <a:srgbClr val="ADE1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indent="1436688" algn="just">
                <a:spcAft>
                  <a:spcPts val="400"/>
                </a:spcAft>
                <a:buNone/>
              </a:pPr>
              <a:r>
                <a:rPr lang="pt-BR" sz="2400" dirty="0">
                  <a:solidFill>
                    <a:schemeClr val="tx1"/>
                  </a:solidFill>
                  <a:latin typeface="Arial Narrow" panose="020B0606020202030204" pitchFamily="34" charset="0"/>
                </a:rPr>
                <a:t>Ao falarmos de medida de área, de modo geral, utilizamos a nomenclatura </a:t>
              </a:r>
              <a:r>
                <a:rPr lang="pt-BR" sz="2400" b="1" dirty="0">
                  <a:solidFill>
                    <a:schemeClr val="tx1"/>
                  </a:solidFill>
                  <a:latin typeface="Arial Narrow" panose="020B0606020202030204" pitchFamily="34" charset="0"/>
                </a:rPr>
                <a:t>u.m²</a:t>
              </a:r>
              <a:r>
                <a:rPr lang="pt-BR" sz="2400" dirty="0">
                  <a:solidFill>
                    <a:schemeClr val="tx1"/>
                  </a:solidFill>
                  <a:latin typeface="Arial Narrow" panose="020B0606020202030204" pitchFamily="34" charset="0"/>
                </a:rPr>
                <a:t> (</a:t>
              </a:r>
              <a:r>
                <a:rPr lang="pt-BR" sz="2400" i="1" dirty="0">
                  <a:solidFill>
                    <a:schemeClr val="tx1"/>
                  </a:solidFill>
                  <a:latin typeface="Arial Narrow" panose="020B0606020202030204" pitchFamily="34" charset="0"/>
                </a:rPr>
                <a:t>unidades de medidas quadradas</a:t>
              </a:r>
              <a:r>
                <a:rPr lang="pt-BR" sz="2400" dirty="0">
                  <a:solidFill>
                    <a:schemeClr val="tx1"/>
                  </a:solidFill>
                  <a:latin typeface="Arial Narrow" panose="020B0606020202030204" pitchFamily="34" charset="0"/>
                </a:rPr>
                <a:t>). Ela pode ser dada como centímetro quadrado (cm²), metro quadrado (m²), quilômetro quadrado (km²) etc. </a:t>
              </a:r>
              <a:endParaRPr lang="pt-BR" sz="2400" kern="100" dirty="0">
                <a:solidFill>
                  <a:schemeClr val="tx1"/>
                </a:solidFill>
                <a:latin typeface="Arial Narrow" panose="020B0606020202030204" pitchFamily="34" charset="0"/>
                <a:ea typeface="MS Mincho" panose="02020609040205080304" pitchFamily="49" charset="-128"/>
                <a:cs typeface="Times New Roman" panose="02020603050405020304" pitchFamily="18" charset="0"/>
              </a:endParaRPr>
            </a:p>
          </p:txBody>
        </p:sp>
        <p:pic>
          <p:nvPicPr>
            <p:cNvPr id="22" name="Imagem 21">
              <a:extLst>
                <a:ext uri="{FF2B5EF4-FFF2-40B4-BE49-F238E27FC236}">
                  <a16:creationId xmlns:a16="http://schemas.microsoft.com/office/drawing/2014/main" id="{94E42FCA-28F9-EB70-FE3A-EF68663A219C}"/>
                </a:ext>
              </a:extLst>
            </p:cNvPr>
            <p:cNvPicPr>
              <a:picLocks noChangeAspect="1"/>
            </p:cNvPicPr>
            <p:nvPr/>
          </p:nvPicPr>
          <p:blipFill>
            <a:blip r:embed="rId4"/>
            <a:srcRect t="5884"/>
            <a:stretch>
              <a:fillRect/>
            </a:stretch>
          </p:blipFill>
          <p:spPr>
            <a:xfrm>
              <a:off x="156000" y="4194502"/>
              <a:ext cx="932401" cy="697282"/>
            </a:xfrm>
            <a:prstGeom prst="rect">
              <a:avLst/>
            </a:prstGeom>
          </p:spPr>
        </p:pic>
      </p:grpSp>
    </p:spTree>
    <p:extLst>
      <p:ext uri="{BB962C8B-B14F-4D97-AF65-F5344CB8AC3E}">
        <p14:creationId xmlns:p14="http://schemas.microsoft.com/office/powerpoint/2010/main" val="10034248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095A51-D162-B1BF-C663-AFCC480811F5}"/>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7" name="CaixaDeTexto 26">
                <a:extLst>
                  <a:ext uri="{FF2B5EF4-FFF2-40B4-BE49-F238E27FC236}">
                    <a16:creationId xmlns:a16="http://schemas.microsoft.com/office/drawing/2014/main" id="{23096D8B-293F-9FFC-BE5C-508763B6BA75}"/>
                  </a:ext>
                </a:extLst>
              </p:cNvPr>
              <p:cNvSpPr txBox="1"/>
              <p:nvPr/>
            </p:nvSpPr>
            <p:spPr>
              <a:xfrm>
                <a:off x="156000" y="772494"/>
                <a:ext cx="5760000" cy="5863144"/>
              </a:xfrm>
              <a:prstGeom prst="rect">
                <a:avLst/>
              </a:prstGeom>
              <a:noFill/>
            </p:spPr>
            <p:txBody>
              <a:bodyPr wrap="square">
                <a:spAutoFit/>
              </a:bodyPr>
              <a:lstStyle/>
              <a:p>
                <a:pPr algn="just">
                  <a:spcAft>
                    <a:spcPts val="400"/>
                  </a:spcAft>
                  <a:buNone/>
                </a:pPr>
                <a:r>
                  <a:rPr lang="pt-BR" sz="2300" kern="100" dirty="0">
                    <a:effectLst/>
                    <a:latin typeface="Arial Narrow" panose="020B0606020202030204" pitchFamily="34" charset="0"/>
                    <a:ea typeface="MS Mincho" panose="02020609040205080304" pitchFamily="49" charset="-128"/>
                    <a:cs typeface="Times New Roman" panose="02020603050405020304" pitchFamily="18" charset="0"/>
                  </a:rPr>
                  <a:t>Vamos relembrar como calcular a área de algumas formas geométricas.</a:t>
                </a:r>
              </a:p>
              <a:p>
                <a:pPr algn="just">
                  <a:spcAft>
                    <a:spcPts val="400"/>
                  </a:spcAft>
                  <a:buNone/>
                </a:pPr>
                <a:endParaRPr lang="pt-BR" sz="23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342900" lvl="0" indent="-342900" algn="just">
                  <a:spcAft>
                    <a:spcPts val="400"/>
                  </a:spcAft>
                  <a:buFont typeface="Wingdings" panose="05000000000000000000" pitchFamily="2" charset="2"/>
                  <a:buChar char=""/>
                </a:pPr>
                <a:r>
                  <a:rPr lang="pt-BR" sz="2300" b="1" kern="100" dirty="0">
                    <a:effectLst/>
                    <a:latin typeface="Arial Narrow" panose="020B0606020202030204" pitchFamily="34" charset="0"/>
                    <a:ea typeface="MS Mincho" panose="02020609040205080304" pitchFamily="49" charset="-128"/>
                    <a:cs typeface="Times New Roman" panose="02020603050405020304" pitchFamily="18" charset="0"/>
                  </a:rPr>
                  <a:t>Área de Paralelogramos</a:t>
                </a:r>
                <a:endParaRPr lang="pt-BR" sz="23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400"/>
                  </a:spcAft>
                  <a:buNone/>
                </a:pPr>
                <a:r>
                  <a:rPr lang="pt-BR" sz="2300" kern="100" dirty="0">
                    <a:solidFill>
                      <a:srgbClr val="0D0D0D"/>
                    </a:solidFill>
                    <a:effectLst/>
                    <a:latin typeface="Arial Narrow" panose="020B0606020202030204" pitchFamily="34" charset="0"/>
                    <a:ea typeface="MS Mincho" panose="02020609040205080304" pitchFamily="49" charset="-128"/>
                    <a:cs typeface="Times New Roman" panose="02020603050405020304" pitchFamily="18" charset="0"/>
                  </a:rPr>
                  <a:t>A á</a:t>
                </a:r>
                <a:r>
                  <a:rPr lang="pt-BR" sz="2300" kern="100" dirty="0">
                    <a:effectLst/>
                    <a:latin typeface="Arial Narrow" panose="020B0606020202030204" pitchFamily="34" charset="0"/>
                    <a:ea typeface="MS Mincho" panose="02020609040205080304" pitchFamily="49" charset="-128"/>
                    <a:cs typeface="Times New Roman" panose="02020603050405020304" pitchFamily="18" charset="0"/>
                  </a:rPr>
                  <a:t>rea (</a:t>
                </a:r>
                <a14:m>
                  <m:oMath xmlns:m="http://schemas.openxmlformats.org/officeDocument/2006/math">
                    <m:r>
                      <a:rPr lang="pt-BR" sz="2300" b="1" i="1" kern="100">
                        <a:effectLst/>
                        <a:latin typeface="Cambria Math" panose="02040503050406030204" pitchFamily="18" charset="0"/>
                        <a:ea typeface="MS Mincho" panose="02020609040205080304" pitchFamily="49" charset="-128"/>
                        <a:cs typeface="Times New Roman" panose="02020603050405020304" pitchFamily="18" charset="0"/>
                      </a:rPr>
                      <m:t>𝑨</m:t>
                    </m:r>
                  </m:oMath>
                </a14:m>
                <a:r>
                  <a:rPr lang="pt-BR" sz="2300" kern="100" dirty="0">
                    <a:effectLst/>
                    <a:latin typeface="Arial Narrow" panose="020B0606020202030204" pitchFamily="34" charset="0"/>
                    <a:ea typeface="MS Mincho" panose="02020609040205080304" pitchFamily="49" charset="-128"/>
                    <a:cs typeface="Times New Roman" panose="02020603050405020304" pitchFamily="18" charset="0"/>
                  </a:rPr>
                  <a:t>) do paralelogramo é dado pelo produto da base (</a:t>
                </a:r>
                <a14:m>
                  <m:oMath xmlns:m="http://schemas.openxmlformats.org/officeDocument/2006/math">
                    <m:r>
                      <a:rPr lang="pt-BR" sz="2300" b="1" i="1" kern="100">
                        <a:effectLst/>
                        <a:latin typeface="Cambria Math" panose="02040503050406030204" pitchFamily="18" charset="0"/>
                        <a:ea typeface="MS Mincho" panose="02020609040205080304" pitchFamily="49" charset="-128"/>
                        <a:cs typeface="Times New Roman" panose="02020603050405020304" pitchFamily="18" charset="0"/>
                      </a:rPr>
                      <m:t>𝒃</m:t>
                    </m:r>
                  </m:oMath>
                </a14:m>
                <a:r>
                  <a:rPr lang="pt-BR" sz="2300" kern="100" dirty="0">
                    <a:effectLst/>
                    <a:latin typeface="Arial Narrow" panose="020B0606020202030204" pitchFamily="34" charset="0"/>
                    <a:ea typeface="MS Mincho" panose="02020609040205080304" pitchFamily="49" charset="-128"/>
                    <a:cs typeface="Times New Roman" panose="02020603050405020304" pitchFamily="18" charset="0"/>
                  </a:rPr>
                  <a:t>) pela altura (</a:t>
                </a:r>
                <a14:m>
                  <m:oMath xmlns:m="http://schemas.openxmlformats.org/officeDocument/2006/math">
                    <m:r>
                      <a:rPr lang="pt-BR" sz="2300" b="1" i="1" kern="100">
                        <a:effectLst/>
                        <a:latin typeface="Cambria Math" panose="02040503050406030204" pitchFamily="18" charset="0"/>
                        <a:ea typeface="MS Mincho" panose="02020609040205080304" pitchFamily="49" charset="-128"/>
                        <a:cs typeface="Times New Roman" panose="02020603050405020304" pitchFamily="18" charset="0"/>
                      </a:rPr>
                      <m:t>𝒉</m:t>
                    </m:r>
                  </m:oMath>
                </a14:m>
                <a:r>
                  <a:rPr lang="pt-BR" sz="2300" kern="100" dirty="0">
                    <a:effectLst/>
                    <a:latin typeface="Arial Narrow" panose="020B0606020202030204" pitchFamily="34" charset="0"/>
                    <a:ea typeface="MS Mincho" panose="02020609040205080304" pitchFamily="49" charset="-128"/>
                    <a:cs typeface="Times New Roman" panose="02020603050405020304" pitchFamily="18" charset="0"/>
                  </a:rPr>
                  <a:t>), ou seja: </a:t>
                </a:r>
                <a14:m>
                  <m:oMath xmlns:m="http://schemas.openxmlformats.org/officeDocument/2006/math">
                    <m:r>
                      <a:rPr lang="pt-BR" sz="2300" b="1" i="1" kern="100">
                        <a:effectLst/>
                        <a:latin typeface="Cambria Math" panose="02040503050406030204" pitchFamily="18" charset="0"/>
                        <a:ea typeface="MS Mincho" panose="02020609040205080304" pitchFamily="49" charset="-128"/>
                        <a:cs typeface="Times New Roman" panose="02020603050405020304" pitchFamily="18" charset="0"/>
                      </a:rPr>
                      <m:t>𝑨</m:t>
                    </m:r>
                    <m:r>
                      <a:rPr lang="pt-BR" sz="2300" b="1" i="1" kern="100">
                        <a:effectLst/>
                        <a:latin typeface="Cambria Math" panose="02040503050406030204" pitchFamily="18" charset="0"/>
                        <a:ea typeface="MS Mincho" panose="02020609040205080304" pitchFamily="49" charset="-128"/>
                        <a:cs typeface="Times New Roman" panose="02020603050405020304" pitchFamily="18" charset="0"/>
                      </a:rPr>
                      <m:t>=</m:t>
                    </m:r>
                    <m:r>
                      <a:rPr lang="pt-BR" sz="2300" b="1" i="1" kern="100">
                        <a:effectLst/>
                        <a:latin typeface="Cambria Math" panose="02040503050406030204" pitchFamily="18" charset="0"/>
                        <a:ea typeface="MS Mincho" panose="02020609040205080304" pitchFamily="49" charset="-128"/>
                        <a:cs typeface="Times New Roman" panose="02020603050405020304" pitchFamily="18" charset="0"/>
                      </a:rPr>
                      <m:t>𝒃</m:t>
                    </m:r>
                    <m:r>
                      <a:rPr lang="pt-BR" sz="2300" b="1" i="1" kern="100">
                        <a:effectLst/>
                        <a:latin typeface="Cambria Math" panose="02040503050406030204" pitchFamily="18" charset="0"/>
                        <a:ea typeface="MS Mincho" panose="02020609040205080304" pitchFamily="49" charset="-128"/>
                        <a:cs typeface="Times New Roman" panose="02020603050405020304" pitchFamily="18" charset="0"/>
                      </a:rPr>
                      <m:t>∙</m:t>
                    </m:r>
                    <m:r>
                      <a:rPr lang="pt-BR" sz="2300" b="1" i="1" kern="100">
                        <a:effectLst/>
                        <a:latin typeface="Cambria Math" panose="02040503050406030204" pitchFamily="18" charset="0"/>
                        <a:ea typeface="MS Mincho" panose="02020609040205080304" pitchFamily="49" charset="-128"/>
                        <a:cs typeface="Times New Roman" panose="02020603050405020304" pitchFamily="18" charset="0"/>
                      </a:rPr>
                      <m:t>𝒉</m:t>
                    </m:r>
                    <m:r>
                      <a:rPr lang="pt-BR" sz="2300" b="1" i="1" kern="100">
                        <a:effectLst/>
                        <a:latin typeface="Cambria Math" panose="02040503050406030204" pitchFamily="18" charset="0"/>
                        <a:ea typeface="MS Mincho" panose="02020609040205080304" pitchFamily="49" charset="-128"/>
                        <a:cs typeface="Times New Roman" panose="02020603050405020304" pitchFamily="18" charset="0"/>
                      </a:rPr>
                      <m:t>.</m:t>
                    </m:r>
                  </m:oMath>
                </a14:m>
                <a:endParaRPr lang="pt-BR" sz="23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400"/>
                  </a:spcAft>
                  <a:buNone/>
                </a:pPr>
                <a:endParaRPr lang="pt-BR" sz="23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400"/>
                  </a:spcAft>
                  <a:buNone/>
                </a:pPr>
                <a:endParaRPr lang="pt-BR" sz="23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400"/>
                  </a:spcAft>
                  <a:buNone/>
                </a:pPr>
                <a:endParaRPr lang="pt-BR" sz="23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400"/>
                  </a:spcAft>
                  <a:buNone/>
                </a:pPr>
                <a:endParaRPr lang="pt-BR" sz="23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400"/>
                  </a:spcAft>
                  <a:buNone/>
                </a:pPr>
                <a:r>
                  <a:rPr lang="pt-BR" sz="2300" kern="100" dirty="0">
                    <a:effectLst/>
                    <a:latin typeface="Arial Narrow" panose="020B0606020202030204" pitchFamily="34" charset="0"/>
                    <a:ea typeface="MS Mincho" panose="02020609040205080304" pitchFamily="49" charset="-128"/>
                    <a:cs typeface="Times New Roman" panose="02020603050405020304" pitchFamily="18" charset="0"/>
                  </a:rPr>
                  <a:t> </a:t>
                </a:r>
              </a:p>
              <a:p>
                <a:pPr algn="just">
                  <a:spcAft>
                    <a:spcPts val="400"/>
                  </a:spcAft>
                  <a:buNone/>
                </a:pPr>
                <a:r>
                  <a:rPr lang="pt-BR" sz="2300" b="1" kern="100" dirty="0">
                    <a:effectLst/>
                    <a:latin typeface="Arial Narrow" panose="020B0606020202030204" pitchFamily="34" charset="0"/>
                    <a:ea typeface="MS Mincho" panose="02020609040205080304" pitchFamily="49" charset="-128"/>
                    <a:cs typeface="Times New Roman" panose="02020603050405020304" pitchFamily="18" charset="0"/>
                  </a:rPr>
                  <a:t>Observação:</a:t>
                </a:r>
                <a:r>
                  <a:rPr lang="pt-BR" sz="2300" kern="100" dirty="0">
                    <a:effectLst/>
                    <a:latin typeface="Arial Narrow" panose="020B0606020202030204" pitchFamily="34" charset="0"/>
                    <a:ea typeface="MS Mincho" panose="02020609040205080304" pitchFamily="49" charset="-128"/>
                    <a:cs typeface="Times New Roman" panose="02020603050405020304" pitchFamily="18" charset="0"/>
                  </a:rPr>
                  <a:t> como o retângulo e o quadrado são casos especiais de paralelogramos, também é possível calcular a área deles, utilizando a fórmula apresentada.</a:t>
                </a:r>
              </a:p>
            </p:txBody>
          </p:sp>
        </mc:Choice>
        <mc:Fallback xmlns="">
          <p:sp>
            <p:nvSpPr>
              <p:cNvPr id="27" name="CaixaDeTexto 26">
                <a:extLst>
                  <a:ext uri="{FF2B5EF4-FFF2-40B4-BE49-F238E27FC236}">
                    <a16:creationId xmlns:a16="http://schemas.microsoft.com/office/drawing/2014/main" id="{23096D8B-293F-9FFC-BE5C-508763B6BA75}"/>
                  </a:ext>
                </a:extLst>
              </p:cNvPr>
              <p:cNvSpPr txBox="1">
                <a:spLocks noRot="1" noChangeAspect="1" noMove="1" noResize="1" noEditPoints="1" noAdjustHandles="1" noChangeArrowheads="1" noChangeShapeType="1" noTextEdit="1"/>
              </p:cNvSpPr>
              <p:nvPr/>
            </p:nvSpPr>
            <p:spPr>
              <a:xfrm>
                <a:off x="156000" y="772494"/>
                <a:ext cx="5760000" cy="5863144"/>
              </a:xfrm>
              <a:prstGeom prst="rect">
                <a:avLst/>
              </a:prstGeom>
              <a:blipFill>
                <a:blip r:embed="rId2"/>
                <a:stretch>
                  <a:fillRect l="-1589" t="-832" r="-1589" b="-1351"/>
                </a:stretch>
              </a:blipFill>
            </p:spPr>
            <p:txBody>
              <a:bodyPr/>
              <a:lstStyle/>
              <a:p>
                <a:r>
                  <a:rPr lang="pt-BR">
                    <a:noFill/>
                  </a:rPr>
                  <a:t> </a:t>
                </a:r>
              </a:p>
            </p:txBody>
          </p:sp>
        </mc:Fallback>
      </mc:AlternateContent>
      <p:pic>
        <p:nvPicPr>
          <p:cNvPr id="28" name="Imagem 27">
            <a:extLst>
              <a:ext uri="{FF2B5EF4-FFF2-40B4-BE49-F238E27FC236}">
                <a16:creationId xmlns:a16="http://schemas.microsoft.com/office/drawing/2014/main" id="{4F89F861-327F-7FCA-89B1-2205962C6EA2}"/>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Layer>
                </a14:imgProps>
              </a:ext>
            </a:extLst>
          </a:blip>
          <a:srcRect l="27741" t="31800" r="35337" b="26423"/>
          <a:stretch>
            <a:fillRect/>
          </a:stretch>
        </p:blipFill>
        <p:spPr bwMode="auto">
          <a:xfrm>
            <a:off x="1712436" y="3143144"/>
            <a:ext cx="2728938" cy="1913787"/>
          </a:xfrm>
          <a:prstGeom prst="rect">
            <a:avLst/>
          </a:prstGeom>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7EACC8BC-2B84-C3D7-DEBD-33E3E3502D82}"/>
                  </a:ext>
                </a:extLst>
              </p:cNvPr>
              <p:cNvSpPr txBox="1"/>
              <p:nvPr/>
            </p:nvSpPr>
            <p:spPr>
              <a:xfrm>
                <a:off x="6229849" y="772494"/>
                <a:ext cx="5760000" cy="5437001"/>
              </a:xfrm>
              <a:prstGeom prst="rect">
                <a:avLst/>
              </a:prstGeom>
              <a:noFill/>
            </p:spPr>
            <p:txBody>
              <a:bodyPr wrap="square">
                <a:spAutoFit/>
              </a:bodyPr>
              <a:lstStyle/>
              <a:p>
                <a:pPr marL="342900" lvl="0" indent="-342900" algn="just">
                  <a:lnSpc>
                    <a:spcPct val="115000"/>
                  </a:lnSpc>
                  <a:spcAft>
                    <a:spcPts val="800"/>
                  </a:spcAft>
                  <a:buFont typeface="Wingdings" panose="05000000000000000000" pitchFamily="2" charset="2"/>
                  <a:buChar char=""/>
                </a:pPr>
                <a:r>
                  <a:rPr lang="pt-BR" sz="2300" b="1" kern="100" dirty="0">
                    <a:effectLst/>
                    <a:latin typeface="Arial Narrow" panose="020B0606020202030204" pitchFamily="34" charset="0"/>
                    <a:ea typeface="MS Mincho" panose="02020609040205080304" pitchFamily="49" charset="-128"/>
                    <a:cs typeface="Times New Roman" panose="02020603050405020304" pitchFamily="18" charset="0"/>
                  </a:rPr>
                  <a:t>Área de Triângulos </a:t>
                </a:r>
              </a:p>
              <a:p>
                <a:pPr marL="342900" lvl="0" indent="-342900" algn="just">
                  <a:lnSpc>
                    <a:spcPct val="115000"/>
                  </a:lnSpc>
                  <a:spcAft>
                    <a:spcPts val="800"/>
                  </a:spcAft>
                  <a:buFont typeface="Wingdings" panose="05000000000000000000" pitchFamily="2" charset="2"/>
                  <a:buChar char=""/>
                </a:pPr>
                <a:endParaRPr lang="pt-BR" sz="23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r>
                  <a:rPr lang="pt-BR" sz="2300" kern="100" dirty="0">
                    <a:effectLst/>
                    <a:latin typeface="Arial Narrow" panose="020B0606020202030204" pitchFamily="34" charset="0"/>
                    <a:ea typeface="MS Mincho" panose="02020609040205080304" pitchFamily="49" charset="-128"/>
                    <a:cs typeface="Times New Roman" panose="02020603050405020304" pitchFamily="18" charset="0"/>
                  </a:rPr>
                  <a:t>Já a área do triângulo é a metade do produto da base pela altura, ou seja:</a:t>
                </a:r>
                <a:r>
                  <a:rPr lang="pt-BR" sz="2300" b="1" i="1" kern="100" dirty="0">
                    <a:effectLst/>
                    <a:latin typeface="Arial Narrow" panose="020B0606020202030204" pitchFamily="34" charset="0"/>
                    <a:ea typeface="MS Mincho" panose="02020609040205080304" pitchFamily="49" charset="-128"/>
                    <a:cs typeface="Times New Roman" panose="02020603050405020304" pitchFamily="18" charset="0"/>
                  </a:rPr>
                  <a:t> </a:t>
                </a:r>
                <a14:m>
                  <m:oMath xmlns:m="http://schemas.openxmlformats.org/officeDocument/2006/math">
                    <m:r>
                      <a:rPr lang="pt-BR" sz="2300" b="1" i="1" kern="100">
                        <a:effectLst/>
                        <a:latin typeface="Cambria Math" panose="02040503050406030204" pitchFamily="18" charset="0"/>
                        <a:ea typeface="MS Mincho" panose="02020609040205080304" pitchFamily="49" charset="-128"/>
                        <a:cs typeface="Times New Roman" panose="02020603050405020304" pitchFamily="18" charset="0"/>
                      </a:rPr>
                      <m:t>𝑨</m:t>
                    </m:r>
                    <m:r>
                      <a:rPr lang="pt-BR" sz="2300" b="1" i="1" kern="100">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300" b="1"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300" b="1" i="1" kern="100">
                            <a:effectLst/>
                            <a:latin typeface="Cambria Math" panose="02040503050406030204" pitchFamily="18" charset="0"/>
                            <a:ea typeface="MS Mincho" panose="02020609040205080304" pitchFamily="49" charset="-128"/>
                            <a:cs typeface="Times New Roman" panose="02020603050405020304" pitchFamily="18" charset="0"/>
                          </a:rPr>
                          <m:t>𝒃</m:t>
                        </m:r>
                        <m:r>
                          <a:rPr lang="pt-BR" sz="2300" b="1" i="1" kern="100">
                            <a:effectLst/>
                            <a:latin typeface="Cambria Math" panose="02040503050406030204" pitchFamily="18" charset="0"/>
                            <a:ea typeface="MS Mincho" panose="02020609040205080304" pitchFamily="49" charset="-128"/>
                            <a:cs typeface="Times New Roman" panose="02020603050405020304" pitchFamily="18" charset="0"/>
                          </a:rPr>
                          <m:t> ∙ </m:t>
                        </m:r>
                        <m:r>
                          <a:rPr lang="pt-BR" sz="2300" b="1" i="1" kern="100">
                            <a:effectLst/>
                            <a:latin typeface="Cambria Math" panose="02040503050406030204" pitchFamily="18" charset="0"/>
                            <a:ea typeface="MS Mincho" panose="02020609040205080304" pitchFamily="49" charset="-128"/>
                            <a:cs typeface="Times New Roman" panose="02020603050405020304" pitchFamily="18" charset="0"/>
                          </a:rPr>
                          <m:t>𝒉</m:t>
                        </m:r>
                      </m:num>
                      <m:den>
                        <m:r>
                          <a:rPr lang="pt-BR" sz="2300" b="1" i="1" kern="100">
                            <a:effectLst/>
                            <a:latin typeface="Cambria Math" panose="02040503050406030204" pitchFamily="18" charset="0"/>
                            <a:ea typeface="MS Mincho" panose="02020609040205080304" pitchFamily="49" charset="-128"/>
                            <a:cs typeface="Times New Roman" panose="02020603050405020304" pitchFamily="18" charset="0"/>
                          </a:rPr>
                          <m:t>𝟐</m:t>
                        </m:r>
                      </m:den>
                    </m:f>
                    <m:r>
                      <a:rPr lang="pt-BR" sz="2300" b="1" i="1" kern="100">
                        <a:effectLst/>
                        <a:latin typeface="Cambria Math" panose="02040503050406030204" pitchFamily="18" charset="0"/>
                        <a:ea typeface="MS Mincho" panose="02020609040205080304" pitchFamily="49" charset="-128"/>
                        <a:cs typeface="Times New Roman" panose="02020603050405020304" pitchFamily="18" charset="0"/>
                      </a:rPr>
                      <m:t>∙</m:t>
                    </m:r>
                  </m:oMath>
                </a14:m>
                <a:endParaRPr lang="pt-BR" sz="23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ctr">
                  <a:lnSpc>
                    <a:spcPct val="115000"/>
                  </a:lnSpc>
                  <a:spcAft>
                    <a:spcPts val="800"/>
                  </a:spcAft>
                  <a:buNone/>
                </a:pPr>
                <a:endParaRPr lang="pt-BR" sz="23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ctr">
                  <a:lnSpc>
                    <a:spcPct val="115000"/>
                  </a:lnSpc>
                  <a:spcAft>
                    <a:spcPts val="800"/>
                  </a:spcAft>
                  <a:buNone/>
                </a:pPr>
                <a:r>
                  <a:rPr lang="pt-BR" sz="2300" kern="100" dirty="0">
                    <a:effectLst/>
                    <a:latin typeface="Arial Narrow" panose="020B0606020202030204" pitchFamily="34" charset="0"/>
                    <a:ea typeface="MS Mincho" panose="02020609040205080304" pitchFamily="49" charset="-128"/>
                    <a:cs typeface="Times New Roman" panose="02020603050405020304" pitchFamily="18" charset="0"/>
                  </a:rPr>
                  <a:t> </a:t>
                </a:r>
              </a:p>
              <a:p>
                <a:pPr>
                  <a:lnSpc>
                    <a:spcPct val="115000"/>
                  </a:lnSpc>
                  <a:spcAft>
                    <a:spcPts val="800"/>
                  </a:spcAft>
                  <a:buNone/>
                </a:pPr>
                <a:endParaRPr lang="pt-BR" sz="2300" kern="100" dirty="0">
                  <a:latin typeface="Arial Narrow" panose="020B0606020202030204" pitchFamily="34" charset="0"/>
                  <a:ea typeface="MS Mincho" panose="02020609040205080304" pitchFamily="49" charset="-128"/>
                  <a:cs typeface="Times New Roman" panose="02020603050405020304" pitchFamily="18" charset="0"/>
                </a:endParaRPr>
              </a:p>
              <a:p>
                <a:pPr>
                  <a:lnSpc>
                    <a:spcPct val="115000"/>
                  </a:lnSpc>
                  <a:spcAft>
                    <a:spcPts val="800"/>
                  </a:spcAft>
                  <a:buNone/>
                </a:pPr>
                <a:endParaRPr lang="pt-BR" sz="2300" kern="100" dirty="0">
                  <a:latin typeface="Arial Narrow" panose="020B0606020202030204" pitchFamily="34" charset="0"/>
                  <a:ea typeface="MS Mincho" panose="02020609040205080304" pitchFamily="49" charset="-128"/>
                  <a:cs typeface="Times New Roman" panose="02020603050405020304" pitchFamily="18" charset="0"/>
                </a:endParaRPr>
              </a:p>
              <a:p>
                <a:pPr>
                  <a:lnSpc>
                    <a:spcPct val="115000"/>
                  </a:lnSpc>
                  <a:spcAft>
                    <a:spcPts val="800"/>
                  </a:spcAft>
                  <a:buNone/>
                </a:pPr>
                <a:r>
                  <a:rPr lang="pt-BR" sz="2300" kern="100" dirty="0">
                    <a:effectLst/>
                    <a:latin typeface="Arial Narrow" panose="020B0606020202030204" pitchFamily="34" charset="0"/>
                    <a:ea typeface="MS Mincho" panose="02020609040205080304" pitchFamily="49" charset="-128"/>
                    <a:cs typeface="Times New Roman" panose="02020603050405020304" pitchFamily="18" charset="0"/>
                  </a:rPr>
                  <a:t>Agora, vejamos alguns casos especiais de figuras planas e como é possível calcular suas respectivas áreas.</a:t>
                </a:r>
              </a:p>
            </p:txBody>
          </p:sp>
        </mc:Choice>
        <mc:Fallback xmlns="">
          <p:sp>
            <p:nvSpPr>
              <p:cNvPr id="6" name="CaixaDeTexto 5">
                <a:extLst>
                  <a:ext uri="{FF2B5EF4-FFF2-40B4-BE49-F238E27FC236}">
                    <a16:creationId xmlns:a16="http://schemas.microsoft.com/office/drawing/2014/main" id="{7EACC8BC-2B84-C3D7-DEBD-33E3E3502D82}"/>
                  </a:ext>
                </a:extLst>
              </p:cNvPr>
              <p:cNvSpPr txBox="1">
                <a:spLocks noRot="1" noChangeAspect="1" noMove="1" noResize="1" noEditPoints="1" noAdjustHandles="1" noChangeArrowheads="1" noChangeShapeType="1" noTextEdit="1"/>
              </p:cNvSpPr>
              <p:nvPr/>
            </p:nvSpPr>
            <p:spPr>
              <a:xfrm>
                <a:off x="6229849" y="772494"/>
                <a:ext cx="5760000" cy="5437001"/>
              </a:xfrm>
              <a:prstGeom prst="rect">
                <a:avLst/>
              </a:prstGeom>
              <a:blipFill>
                <a:blip r:embed="rId5"/>
                <a:stretch>
                  <a:fillRect l="-1587" t="-561" r="-1481" b="-1570"/>
                </a:stretch>
              </a:blipFill>
            </p:spPr>
            <p:txBody>
              <a:bodyPr/>
              <a:lstStyle/>
              <a:p>
                <a:r>
                  <a:rPr lang="pt-BR">
                    <a:noFill/>
                  </a:rPr>
                  <a:t> </a:t>
                </a:r>
              </a:p>
            </p:txBody>
          </p:sp>
        </mc:Fallback>
      </mc:AlternateContent>
      <p:pic>
        <p:nvPicPr>
          <p:cNvPr id="7" name="Imagem 6">
            <a:extLst>
              <a:ext uri="{FF2B5EF4-FFF2-40B4-BE49-F238E27FC236}">
                <a16:creationId xmlns:a16="http://schemas.microsoft.com/office/drawing/2014/main" id="{CE8EAC17-BD63-53B0-9202-B13B58AE84F8}"/>
              </a:ext>
            </a:extLst>
          </p:cNvPr>
          <p:cNvPicPr>
            <a:picLocks noChangeAspect="1"/>
          </p:cNvPicPr>
          <p:nvPr/>
        </p:nvPicPr>
        <p:blipFill rotWithShape="1">
          <a:blip r:embed="rId6">
            <a:extLst>
              <a:ext uri="{BEBA8EAE-BF5A-486C-A8C5-ECC9F3942E4B}">
                <a14:imgProps xmlns:a14="http://schemas.microsoft.com/office/drawing/2010/main">
                  <a14:imgLayer r:embed="rId7">
                    <a14:imgEffect>
                      <a14:sharpenSoften amount="25000"/>
                    </a14:imgEffect>
                  </a14:imgLayer>
                </a14:imgProps>
              </a:ext>
            </a:extLst>
          </a:blip>
          <a:srcRect l="27392" t="32580" r="35782" b="26267"/>
          <a:stretch>
            <a:fillRect/>
          </a:stretch>
        </p:blipFill>
        <p:spPr bwMode="auto">
          <a:xfrm>
            <a:off x="7779564" y="2960429"/>
            <a:ext cx="2700000" cy="1870207"/>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8719452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644713CE-5A4A-AAB9-E75F-D5DBAF9E82EC}"/>
                  </a:ext>
                </a:extLst>
              </p:cNvPr>
              <p:cNvSpPr txBox="1"/>
              <p:nvPr/>
            </p:nvSpPr>
            <p:spPr>
              <a:xfrm>
                <a:off x="156000" y="731484"/>
                <a:ext cx="5760000" cy="6001964"/>
              </a:xfrm>
              <a:prstGeom prst="rect">
                <a:avLst/>
              </a:prstGeom>
              <a:noFill/>
            </p:spPr>
            <p:txBody>
              <a:bodyPr wrap="square">
                <a:spAutoFit/>
              </a:bodyPr>
              <a:lstStyle/>
              <a:p>
                <a:pPr marL="342900" lvl="0" indent="-342900" algn="just">
                  <a:spcAft>
                    <a:spcPts val="400"/>
                  </a:spcAft>
                  <a:buFont typeface="Wingdings" panose="05000000000000000000" pitchFamily="2" charset="2"/>
                  <a:buChar char=""/>
                </a:pPr>
                <a:r>
                  <a:rPr lang="pt-BR" sz="2300" b="1" kern="100" dirty="0">
                    <a:effectLst/>
                    <a:latin typeface="Arial Narrow" panose="020B0606020202030204" pitchFamily="34" charset="0"/>
                    <a:ea typeface="MS Mincho" panose="02020609040205080304" pitchFamily="49" charset="-128"/>
                    <a:cs typeface="Times New Roman" panose="02020603050405020304" pitchFamily="18" charset="0"/>
                  </a:rPr>
                  <a:t>Área do Losango </a:t>
                </a:r>
                <a:endParaRPr lang="pt-BR" sz="23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400"/>
                  </a:spcAft>
                  <a:buNone/>
                </a:pPr>
                <a:r>
                  <a:rPr lang="pt-BR" sz="2300" kern="100" dirty="0">
                    <a:effectLst/>
                    <a:latin typeface="Arial Narrow" panose="020B0606020202030204" pitchFamily="34" charset="0"/>
                    <a:ea typeface="MS Mincho" panose="02020609040205080304" pitchFamily="49" charset="-128"/>
                    <a:cs typeface="Times New Roman" panose="02020603050405020304" pitchFamily="18" charset="0"/>
                  </a:rPr>
                  <a:t>O losango é um paralelogramo com a medida de todos os lados iguais e com ângulos opostos congruentes. Observe:</a:t>
                </a:r>
              </a:p>
              <a:p>
                <a:pPr algn="just">
                  <a:spcAft>
                    <a:spcPts val="400"/>
                  </a:spcAft>
                  <a:buNone/>
                </a:pPr>
                <a:r>
                  <a:rPr lang="pt-BR" sz="2300" kern="100" dirty="0">
                    <a:effectLst/>
                    <a:latin typeface="Arial Narrow" panose="020B0606020202030204" pitchFamily="34" charset="0"/>
                    <a:ea typeface="MS Mincho" panose="02020609040205080304" pitchFamily="49" charset="-128"/>
                    <a:cs typeface="Times New Roman" panose="02020603050405020304" pitchFamily="18" charset="0"/>
                  </a:rPr>
                  <a:t> </a:t>
                </a:r>
              </a:p>
              <a:p>
                <a:pPr algn="just">
                  <a:spcAft>
                    <a:spcPts val="400"/>
                  </a:spcAft>
                  <a:buNone/>
                </a:pPr>
                <a:endParaRPr lang="pt-BR" sz="23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400"/>
                  </a:spcAft>
                  <a:buNone/>
                </a:pPr>
                <a:endParaRPr lang="pt-BR" sz="23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400"/>
                  </a:spcAft>
                  <a:buNone/>
                </a:pPr>
                <a:endParaRPr lang="pt-BR" sz="23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400"/>
                  </a:spcAft>
                  <a:buNone/>
                </a:pPr>
                <a:endParaRPr lang="pt-BR" sz="23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400"/>
                  </a:spcAft>
                  <a:buNone/>
                </a:pPr>
                <a:r>
                  <a:rPr lang="pt-BR" sz="2300" kern="100" dirty="0">
                    <a:effectLst/>
                    <a:latin typeface="Arial Narrow" panose="020B0606020202030204" pitchFamily="34" charset="0"/>
                    <a:ea typeface="MS Mincho" panose="02020609040205080304" pitchFamily="49" charset="-128"/>
                    <a:cs typeface="Times New Roman" panose="02020603050405020304" pitchFamily="18" charset="0"/>
                  </a:rPr>
                  <a:t>A medida </a:t>
                </a:r>
                <a14:m>
                  <m:oMath xmlns:m="http://schemas.openxmlformats.org/officeDocument/2006/math">
                    <m:r>
                      <a:rPr lang="pt-BR" sz="2300" b="1" i="1" kern="100">
                        <a:solidFill>
                          <a:srgbClr val="7030A0"/>
                        </a:solidFill>
                        <a:effectLst/>
                        <a:latin typeface="Cambria Math" panose="02040503050406030204" pitchFamily="18" charset="0"/>
                        <a:ea typeface="MS Mincho" panose="02020609040205080304" pitchFamily="49" charset="-128"/>
                        <a:cs typeface="Times New Roman" panose="02020603050405020304" pitchFamily="18" charset="0"/>
                      </a:rPr>
                      <m:t>𝑫</m:t>
                    </m:r>
                  </m:oMath>
                </a14:m>
                <a:r>
                  <a:rPr lang="pt-BR" sz="2300" kern="100" dirty="0">
                    <a:effectLst/>
                    <a:latin typeface="Arial Narrow" panose="020B0606020202030204" pitchFamily="34" charset="0"/>
                    <a:ea typeface="MS Mincho" panose="02020609040205080304" pitchFamily="49" charset="-128"/>
                    <a:cs typeface="Times New Roman" panose="02020603050405020304" pitchFamily="18" charset="0"/>
                  </a:rPr>
                  <a:t> é a diagonal maior e a medida</a:t>
                </a:r>
                <a:r>
                  <a:rPr lang="pt-BR" sz="2300" b="1" kern="100" dirty="0">
                    <a:solidFill>
                      <a:srgbClr val="7030A0"/>
                    </a:solidFill>
                    <a:effectLst/>
                    <a:latin typeface="Arial Narrow" panose="020B0606020202030204" pitchFamily="34" charset="0"/>
                    <a:ea typeface="MS Mincho" panose="02020609040205080304" pitchFamily="49" charset="-128"/>
                    <a:cs typeface="Times New Roman" panose="02020603050405020304" pitchFamily="18" charset="0"/>
                  </a:rPr>
                  <a:t> </a:t>
                </a:r>
                <a14:m>
                  <m:oMath xmlns:m="http://schemas.openxmlformats.org/officeDocument/2006/math">
                    <m:r>
                      <a:rPr lang="pt-BR" sz="2300" b="1" i="1" kern="100">
                        <a:solidFill>
                          <a:srgbClr val="7030A0"/>
                        </a:solidFill>
                        <a:effectLst/>
                        <a:latin typeface="Cambria Math" panose="02040503050406030204" pitchFamily="18" charset="0"/>
                        <a:ea typeface="MS Mincho" panose="02020609040205080304" pitchFamily="49" charset="-128"/>
                        <a:cs typeface="Times New Roman" panose="02020603050405020304" pitchFamily="18" charset="0"/>
                      </a:rPr>
                      <m:t>𝒅</m:t>
                    </m:r>
                  </m:oMath>
                </a14:m>
                <a:r>
                  <a:rPr lang="pt-BR" sz="2300" kern="100" dirty="0">
                    <a:effectLst/>
                    <a:latin typeface="Arial Narrow" panose="020B0606020202030204" pitchFamily="34" charset="0"/>
                    <a:ea typeface="MS Mincho" panose="02020609040205080304" pitchFamily="49" charset="-128"/>
                    <a:cs typeface="Times New Roman" panose="02020603050405020304" pitchFamily="18" charset="0"/>
                  </a:rPr>
                  <a:t> é a diagonal menor.</a:t>
                </a:r>
              </a:p>
              <a:p>
                <a:pPr algn="just">
                  <a:spcAft>
                    <a:spcPts val="400"/>
                  </a:spcAft>
                </a:pPr>
                <a:r>
                  <a:rPr lang="pt-BR" sz="2300" kern="100" dirty="0">
                    <a:latin typeface="Arial Narrow" panose="020B0606020202030204" pitchFamily="34" charset="0"/>
                    <a:ea typeface="MS Mincho" panose="02020609040205080304" pitchFamily="49" charset="-128"/>
                    <a:cs typeface="Times New Roman" panose="02020603050405020304" pitchFamily="18" charset="0"/>
                  </a:rPr>
                  <a:t>Observe ainda que, as diagonais formam quatro triângulos de mesma área, com base medindo </a:t>
                </a:r>
                <a14:m>
                  <m:oMath xmlns:m="http://schemas.openxmlformats.org/officeDocument/2006/math">
                    <m:f>
                      <m:fPr>
                        <m:ctrlPr>
                          <a:rPr lang="pt-BR" sz="2300" i="1" kern="100">
                            <a:latin typeface="Cambria Math" panose="02040503050406030204" pitchFamily="18" charset="0"/>
                            <a:ea typeface="MS Mincho" panose="02020609040205080304" pitchFamily="49" charset="-128"/>
                            <a:cs typeface="Times New Roman" panose="02020603050405020304" pitchFamily="18" charset="0"/>
                          </a:rPr>
                        </m:ctrlPr>
                      </m:fPr>
                      <m:num>
                        <m:r>
                          <a:rPr lang="pt-BR" sz="2300" b="1" i="1" kern="100">
                            <a:solidFill>
                              <a:srgbClr val="7030A0"/>
                            </a:solidFill>
                            <a:latin typeface="Cambria Math" panose="02040503050406030204" pitchFamily="18" charset="0"/>
                            <a:ea typeface="MS Mincho" panose="02020609040205080304" pitchFamily="49" charset="-128"/>
                            <a:cs typeface="Times New Roman" panose="02020603050405020304" pitchFamily="18" charset="0"/>
                          </a:rPr>
                          <m:t>𝑫</m:t>
                        </m:r>
                        <m:r>
                          <a:rPr lang="pt-BR" sz="2300" b="1" i="1" kern="100">
                            <a:solidFill>
                              <a:srgbClr val="7030A0"/>
                            </a:solidFill>
                            <a:latin typeface="Cambria Math" panose="02040503050406030204" pitchFamily="18" charset="0"/>
                            <a:ea typeface="MS Mincho" panose="02020609040205080304" pitchFamily="49" charset="-128"/>
                            <a:cs typeface="Times New Roman" panose="02020603050405020304" pitchFamily="18" charset="0"/>
                          </a:rPr>
                          <m:t> </m:t>
                        </m:r>
                      </m:num>
                      <m:den>
                        <m:r>
                          <a:rPr lang="pt-BR" sz="2300" i="1" kern="100">
                            <a:latin typeface="Cambria Math" panose="02040503050406030204" pitchFamily="18" charset="0"/>
                            <a:ea typeface="MS Mincho" panose="02020609040205080304" pitchFamily="49" charset="-128"/>
                            <a:cs typeface="Times New Roman" panose="02020603050405020304" pitchFamily="18" charset="0"/>
                          </a:rPr>
                          <m:t>2</m:t>
                        </m:r>
                      </m:den>
                    </m:f>
                  </m:oMath>
                </a14:m>
                <a:r>
                  <a:rPr lang="pt-BR" sz="2300" kern="100" dirty="0">
                    <a:latin typeface="Arial Narrow" panose="020B0606020202030204" pitchFamily="34" charset="0"/>
                    <a:ea typeface="Times New Roman" panose="02020603050405020304" pitchFamily="18" charset="0"/>
                    <a:cs typeface="Times New Roman" panose="02020603050405020304" pitchFamily="18" charset="0"/>
                  </a:rPr>
                  <a:t> e altura medindo </a:t>
                </a:r>
                <a14:m>
                  <m:oMath xmlns:m="http://schemas.openxmlformats.org/officeDocument/2006/math">
                    <m:f>
                      <m:fPr>
                        <m:ctrlPr>
                          <a:rPr lang="pt-BR" sz="2300" i="1" kern="100">
                            <a:latin typeface="Cambria Math" panose="02040503050406030204" pitchFamily="18" charset="0"/>
                            <a:ea typeface="MS Mincho" panose="02020609040205080304" pitchFamily="49" charset="-128"/>
                            <a:cs typeface="Times New Roman" panose="02020603050405020304" pitchFamily="18" charset="0"/>
                          </a:rPr>
                        </m:ctrlPr>
                      </m:fPr>
                      <m:num>
                        <m:r>
                          <a:rPr lang="pt-BR" sz="2300" b="1" i="1" kern="100">
                            <a:solidFill>
                              <a:srgbClr val="7030A0"/>
                            </a:solidFill>
                            <a:latin typeface="Cambria Math" panose="02040503050406030204" pitchFamily="18" charset="0"/>
                            <a:ea typeface="MS Mincho" panose="02020609040205080304" pitchFamily="49" charset="-128"/>
                            <a:cs typeface="Times New Roman" panose="02020603050405020304" pitchFamily="18" charset="0"/>
                          </a:rPr>
                          <m:t>𝒅</m:t>
                        </m:r>
                        <m:r>
                          <a:rPr lang="pt-BR" sz="2300" b="1" i="1" kern="100">
                            <a:solidFill>
                              <a:srgbClr val="7030A0"/>
                            </a:solidFill>
                            <a:latin typeface="Cambria Math" panose="02040503050406030204" pitchFamily="18" charset="0"/>
                            <a:ea typeface="MS Mincho" panose="02020609040205080304" pitchFamily="49" charset="-128"/>
                            <a:cs typeface="Times New Roman" panose="02020603050405020304" pitchFamily="18" charset="0"/>
                          </a:rPr>
                          <m:t> </m:t>
                        </m:r>
                      </m:num>
                      <m:den>
                        <m:r>
                          <a:rPr lang="pt-BR" sz="2300" i="1" kern="100">
                            <a:latin typeface="Cambria Math" panose="02040503050406030204" pitchFamily="18" charset="0"/>
                            <a:ea typeface="MS Mincho" panose="02020609040205080304" pitchFamily="49" charset="-128"/>
                            <a:cs typeface="Times New Roman" panose="02020603050405020304" pitchFamily="18" charset="0"/>
                          </a:rPr>
                          <m:t>2</m:t>
                        </m:r>
                      </m:den>
                    </m:f>
                    <m:r>
                      <a:rPr lang="pt-BR" sz="2300" b="1" i="1" kern="100">
                        <a:latin typeface="Cambria Math" panose="02040503050406030204" pitchFamily="18" charset="0"/>
                        <a:ea typeface="Times New Roman" panose="02020603050405020304" pitchFamily="18" charset="0"/>
                        <a:cs typeface="Times New Roman" panose="02020603050405020304" pitchFamily="18" charset="0"/>
                      </a:rPr>
                      <m:t>∙</m:t>
                    </m:r>
                  </m:oMath>
                </a14:m>
                <a:endParaRPr lang="pt-BR" sz="2300" kern="100" dirty="0">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5" name="CaixaDeTexto 4">
                <a:extLst>
                  <a:ext uri="{FF2B5EF4-FFF2-40B4-BE49-F238E27FC236}">
                    <a16:creationId xmlns:a16="http://schemas.microsoft.com/office/drawing/2014/main" id="{644713CE-5A4A-AAB9-E75F-D5DBAF9E82EC}"/>
                  </a:ext>
                </a:extLst>
              </p:cNvPr>
              <p:cNvSpPr txBox="1">
                <a:spLocks noRot="1" noChangeAspect="1" noMove="1" noResize="1" noEditPoints="1" noAdjustHandles="1" noChangeArrowheads="1" noChangeShapeType="1" noTextEdit="1"/>
              </p:cNvSpPr>
              <p:nvPr/>
            </p:nvSpPr>
            <p:spPr>
              <a:xfrm>
                <a:off x="156000" y="731484"/>
                <a:ext cx="5760000" cy="6001964"/>
              </a:xfrm>
              <a:prstGeom prst="rect">
                <a:avLst/>
              </a:prstGeom>
              <a:blipFill>
                <a:blip r:embed="rId2"/>
                <a:stretch>
                  <a:fillRect l="-1589" t="-812" r="-1589"/>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CD9343BD-8339-05FA-AB47-BF4D6CF39325}"/>
                  </a:ext>
                </a:extLst>
              </p:cNvPr>
              <p:cNvSpPr txBox="1"/>
              <p:nvPr/>
            </p:nvSpPr>
            <p:spPr>
              <a:xfrm>
                <a:off x="6276002" y="806132"/>
                <a:ext cx="5760000" cy="4925772"/>
              </a:xfrm>
              <a:prstGeom prst="rect">
                <a:avLst/>
              </a:prstGeom>
              <a:noFill/>
            </p:spPr>
            <p:txBody>
              <a:bodyPr wrap="square">
                <a:spAutoFit/>
              </a:bodyPr>
              <a:lstStyle/>
              <a:p>
                <a:pPr algn="just">
                  <a:spcAft>
                    <a:spcPts val="400"/>
                  </a:spcAft>
                  <a:buNone/>
                </a:pP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Assim, a área do losango é determinada por:</a:t>
                </a:r>
                <a:endParaRPr lang="pt-BR" sz="23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400"/>
                  </a:spcAft>
                  <a:buNone/>
                </a:pPr>
                <a14:m>
                  <m:oMathPara xmlns:m="http://schemas.openxmlformats.org/officeDocument/2006/math">
                    <m:oMathParaPr>
                      <m:jc m:val="centerGroup"/>
                    </m:oMathParaPr>
                    <m:oMath xmlns:m="http://schemas.openxmlformats.org/officeDocument/2006/math">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𝐴</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𝑙𝑜𝑠𝑎𝑛𝑔𝑜</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=4∙</m:t>
                      </m:r>
                      <m:d>
                        <m:d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𝐴</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𝑡𝑟𝑖</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â</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𝑛𝑔𝑢𝑙𝑜</m:t>
                              </m:r>
                            </m:sub>
                          </m:sSub>
                        </m:e>
                      </m:d>
                    </m:oMath>
                  </m:oMathPara>
                </a14:m>
                <a:endParaRPr lang="pt-BR" sz="23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400"/>
                  </a:spcAft>
                  <a:buNone/>
                </a:pPr>
                <a14:m>
                  <m:oMathPara xmlns:m="http://schemas.openxmlformats.org/officeDocument/2006/math">
                    <m:oMathParaPr>
                      <m:jc m:val="centerGroup"/>
                    </m:oMathParaPr>
                    <m:oMath xmlns:m="http://schemas.openxmlformats.org/officeDocument/2006/math">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𝐴</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𝑙𝑜𝑠𝑎𝑛𝑔𝑜</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=4∙</m:t>
                      </m:r>
                      <m:d>
                        <m:d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f>
                            <m:f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 2 </m:t>
                              </m:r>
                            </m:den>
                          </m:f>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𝑏</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h</m:t>
                          </m:r>
                        </m:e>
                      </m:d>
                    </m:oMath>
                  </m:oMathPara>
                </a14:m>
                <a:endParaRPr lang="pt-BR" sz="23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400"/>
                  </a:spcAft>
                  <a:buNone/>
                </a:pPr>
                <a14:m>
                  <m:oMathPara xmlns:m="http://schemas.openxmlformats.org/officeDocument/2006/math">
                    <m:oMathParaPr>
                      <m:jc m:val="centerGroup"/>
                    </m:oMathParaPr>
                    <m:oMath xmlns:m="http://schemas.openxmlformats.org/officeDocument/2006/math">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𝐴</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𝑙𝑜𝑠𝑎𝑛𝑔𝑜</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=4∙</m:t>
                      </m:r>
                      <m:d>
                        <m:d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f>
                            <m:f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 2 </m:t>
                              </m:r>
                            </m:den>
                          </m:f>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3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300" b="1"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300" b="1"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𝑫</m:t>
                              </m:r>
                              <m:r>
                                <a:rPr lang="pt-BR" sz="2300" b="1"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 </m:t>
                              </m:r>
                            </m:num>
                            <m:den>
                              <m:r>
                                <a:rPr lang="pt-BR" sz="23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2</m:t>
                              </m:r>
                            </m:den>
                          </m:f>
                          <m:r>
                            <a:rPr lang="pt-BR" sz="23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3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300" b="1"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300" b="1"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𝒅</m:t>
                              </m:r>
                              <m:r>
                                <a:rPr lang="pt-BR" sz="2300" b="1"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 </m:t>
                              </m:r>
                            </m:num>
                            <m:den>
                              <m:r>
                                <a:rPr lang="pt-BR" sz="23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2</m:t>
                              </m:r>
                            </m:den>
                          </m:f>
                        </m:e>
                      </m:d>
                    </m:oMath>
                  </m:oMathPara>
                </a14:m>
                <a:endParaRPr lang="pt-BR" sz="23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400"/>
                  </a:spcAft>
                  <a:buNone/>
                </a:pPr>
                <a14:m>
                  <m:oMathPara xmlns:m="http://schemas.openxmlformats.org/officeDocument/2006/math">
                    <m:oMathParaPr>
                      <m:jc m:val="centerGroup"/>
                    </m:oMathParaPr>
                    <m:oMath xmlns:m="http://schemas.openxmlformats.org/officeDocument/2006/math">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𝐴</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𝑙𝑜𝑠𝑎𝑛𝑔𝑜</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=4∙</m:t>
                      </m:r>
                      <m:d>
                        <m:d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f>
                            <m:fPr>
                              <m:ctrlPr>
                                <a:rPr lang="pt-BR" sz="23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300" b="1" i="1" kern="100">
                                  <a:solidFill>
                                    <a:srgbClr val="7030A0"/>
                                  </a:solidFill>
                                  <a:effectLst/>
                                  <a:latin typeface="Cambria Math" panose="02040503050406030204" pitchFamily="18" charset="0"/>
                                  <a:ea typeface="MS Mincho" panose="02020609040205080304" pitchFamily="49" charset="-128"/>
                                  <a:cs typeface="Times New Roman" panose="02020603050405020304" pitchFamily="18" charset="0"/>
                                </a:rPr>
                                <m:t>𝑫</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300" b="1"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𝒅</m:t>
                              </m:r>
                            </m:num>
                            <m:den>
                              <m:r>
                                <a:rPr lang="pt-BR" sz="2300" i="1" kern="100">
                                  <a:effectLst/>
                                  <a:latin typeface="Cambria Math" panose="02040503050406030204" pitchFamily="18" charset="0"/>
                                  <a:ea typeface="MS Mincho" panose="02020609040205080304" pitchFamily="49" charset="-128"/>
                                  <a:cs typeface="Times New Roman" panose="02020603050405020304" pitchFamily="18" charset="0"/>
                                </a:rPr>
                                <m:t>8</m:t>
                              </m:r>
                            </m:den>
                          </m:f>
                        </m:e>
                      </m:d>
                    </m:oMath>
                  </m:oMathPara>
                </a14:m>
                <a:endParaRPr lang="pt-BR" sz="23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400"/>
                  </a:spcAft>
                  <a:buNone/>
                </a:pPr>
                <a14:m>
                  <m:oMathPara xmlns:m="http://schemas.openxmlformats.org/officeDocument/2006/math">
                    <m:oMathParaPr>
                      <m:jc m:val="centerGroup"/>
                    </m:oMathParaPr>
                    <m:oMath xmlns:m="http://schemas.openxmlformats.org/officeDocument/2006/math">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𝐴</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𝑙𝑜𝑠𝑎𝑛𝑔𝑜</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3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300" b="1" i="1" kern="100">
                              <a:solidFill>
                                <a:srgbClr val="7030A0"/>
                              </a:solidFill>
                              <a:effectLst/>
                              <a:latin typeface="Cambria Math" panose="02040503050406030204" pitchFamily="18" charset="0"/>
                              <a:ea typeface="MS Mincho" panose="02020609040205080304" pitchFamily="49" charset="-128"/>
                              <a:cs typeface="Times New Roman" panose="02020603050405020304" pitchFamily="18" charset="0"/>
                            </a:rPr>
                            <m:t>𝑫</m:t>
                          </m:r>
                          <m:r>
                            <a:rPr lang="pt-BR" sz="2300" b="1"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300" b="1"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𝒅</m:t>
                          </m:r>
                        </m:num>
                        <m:den>
                          <m:r>
                            <a:rPr lang="pt-BR" sz="2300" i="1" kern="100">
                              <a:effectLst/>
                              <a:latin typeface="Cambria Math" panose="02040503050406030204" pitchFamily="18" charset="0"/>
                              <a:ea typeface="MS Mincho" panose="02020609040205080304" pitchFamily="49" charset="-128"/>
                              <a:cs typeface="Times New Roman" panose="02020603050405020304" pitchFamily="18" charset="0"/>
                            </a:rPr>
                            <m:t>2</m:t>
                          </m:r>
                        </m:den>
                      </m:f>
                    </m:oMath>
                  </m:oMathPara>
                </a14:m>
                <a:endParaRPr lang="pt-BR" sz="23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400"/>
                  </a:spcAft>
                  <a:buNone/>
                </a:pPr>
                <a:r>
                  <a:rPr lang="pt-BR" sz="2300" kern="100" dirty="0">
                    <a:effectLst/>
                    <a:latin typeface="Arial Narrow" panose="020B0606020202030204" pitchFamily="34" charset="0"/>
                    <a:ea typeface="MS Mincho" panose="02020609040205080304" pitchFamily="49" charset="-128"/>
                    <a:cs typeface="Times New Roman" panose="02020603050405020304" pitchFamily="18" charset="0"/>
                  </a:rPr>
                  <a:t>Dessa forma, podemos definir a área do losango como: </a:t>
                </a:r>
                <a:r>
                  <a:rPr lang="pt-BR" sz="2300" b="1" i="1" kern="100" dirty="0">
                    <a:solidFill>
                      <a:srgbClr val="7030A0"/>
                    </a:solidFill>
                    <a:effectLst/>
                    <a:latin typeface="Arial Narrow" panose="020B0606020202030204" pitchFamily="34" charset="0"/>
                    <a:ea typeface="MS Mincho" panose="02020609040205080304" pitchFamily="49" charset="-128"/>
                    <a:cs typeface="Times New Roman" panose="02020603050405020304" pitchFamily="18" charset="0"/>
                  </a:rPr>
                  <a:t>“a metade do produto de suas diagonais”</a:t>
                </a:r>
                <a:r>
                  <a:rPr lang="pt-BR" sz="2300" b="1" kern="100" dirty="0">
                    <a:effectLst/>
                    <a:latin typeface="Arial Narrow" panose="020B0606020202030204" pitchFamily="34" charset="0"/>
                    <a:ea typeface="MS Mincho" panose="02020609040205080304" pitchFamily="49" charset="-128"/>
                    <a:cs typeface="Times New Roman" panose="02020603050405020304" pitchFamily="18" charset="0"/>
                  </a:rPr>
                  <a:t>.</a:t>
                </a:r>
                <a:endParaRPr lang="pt-BR" sz="23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6" name="CaixaDeTexto 5">
                <a:extLst>
                  <a:ext uri="{FF2B5EF4-FFF2-40B4-BE49-F238E27FC236}">
                    <a16:creationId xmlns:a16="http://schemas.microsoft.com/office/drawing/2014/main" id="{CD9343BD-8339-05FA-AB47-BF4D6CF39325}"/>
                  </a:ext>
                </a:extLst>
              </p:cNvPr>
              <p:cNvSpPr txBox="1">
                <a:spLocks noRot="1" noChangeAspect="1" noMove="1" noResize="1" noEditPoints="1" noAdjustHandles="1" noChangeArrowheads="1" noChangeShapeType="1" noTextEdit="1"/>
              </p:cNvSpPr>
              <p:nvPr/>
            </p:nvSpPr>
            <p:spPr>
              <a:xfrm>
                <a:off x="6276002" y="806132"/>
                <a:ext cx="5760000" cy="4925772"/>
              </a:xfrm>
              <a:prstGeom prst="rect">
                <a:avLst/>
              </a:prstGeom>
              <a:blipFill>
                <a:blip r:embed="rId3"/>
                <a:stretch>
                  <a:fillRect l="-1589" t="-866" r="-1589" b="-1856"/>
                </a:stretch>
              </a:blipFill>
            </p:spPr>
            <p:txBody>
              <a:bodyPr/>
              <a:lstStyle/>
              <a:p>
                <a:r>
                  <a:rPr lang="pt-BR">
                    <a:noFill/>
                  </a:rPr>
                  <a:t> </a:t>
                </a:r>
              </a:p>
            </p:txBody>
          </p:sp>
        </mc:Fallback>
      </mc:AlternateContent>
      <p:pic>
        <p:nvPicPr>
          <p:cNvPr id="7" name="Imagem 6">
            <a:extLst>
              <a:ext uri="{FF2B5EF4-FFF2-40B4-BE49-F238E27FC236}">
                <a16:creationId xmlns:a16="http://schemas.microsoft.com/office/drawing/2014/main" id="{62DCD409-0EEE-7CC0-5A3F-ACD62F430855}"/>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25000"/>
                    </a14:imgEffect>
                    <a14:imgEffect>
                      <a14:saturation sat="200000"/>
                    </a14:imgEffect>
                  </a14:imgLayer>
                </a14:imgProps>
              </a:ext>
            </a:extLst>
          </a:blip>
          <a:srcRect l="26870" t="36403" r="39204" b="27972"/>
          <a:stretch>
            <a:fillRect/>
          </a:stretch>
        </p:blipFill>
        <p:spPr bwMode="auto">
          <a:xfrm>
            <a:off x="1596000" y="2357524"/>
            <a:ext cx="2880000" cy="1878974"/>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2096294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84E3D97D-EDD5-0A27-4C7D-083EA3393111}"/>
                  </a:ext>
                </a:extLst>
              </p:cNvPr>
              <p:cNvSpPr txBox="1"/>
              <p:nvPr/>
            </p:nvSpPr>
            <p:spPr>
              <a:xfrm>
                <a:off x="156000" y="852773"/>
                <a:ext cx="5760000" cy="5161221"/>
              </a:xfrm>
              <a:prstGeom prst="rect">
                <a:avLst/>
              </a:prstGeom>
              <a:noFill/>
            </p:spPr>
            <p:txBody>
              <a:bodyPr wrap="square">
                <a:spAutoFit/>
              </a:bodyPr>
              <a:lstStyle/>
              <a:p>
                <a:pPr lvl="0">
                  <a:lnSpc>
                    <a:spcPct val="115000"/>
                  </a:lnSpc>
                  <a:spcAft>
                    <a:spcPts val="800"/>
                  </a:spcAft>
                  <a:buFont typeface="Wingdings" panose="05000000000000000000" pitchFamily="2" charset="2"/>
                  <a:buChar char=""/>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Área do Trapézio</a:t>
                </a:r>
              </a:p>
              <a:p>
                <a:pPr lvl="0">
                  <a:lnSpc>
                    <a:spcPct val="115000"/>
                  </a:lnSpc>
                  <a:spcAft>
                    <a:spcPts val="800"/>
                  </a:spcAft>
                  <a:buFont typeface="Wingdings" panose="05000000000000000000" pitchFamily="2" charset="2"/>
                  <a:buChar char=""/>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r>
                  <a:rPr lang="pt-BR" sz="2200" kern="100" dirty="0">
                    <a:solidFill>
                      <a:srgbClr val="0D0D0D"/>
                    </a:solidFill>
                    <a:effectLst/>
                    <a:latin typeface="Arial Narrow" panose="020B0606020202030204" pitchFamily="34" charset="0"/>
                    <a:ea typeface="MS Mincho" panose="02020609040205080304" pitchFamily="49" charset="-128"/>
                    <a:cs typeface="Times New Roman" panose="02020603050405020304" pitchFamily="18" charset="0"/>
                  </a:rPr>
                  <a:t>O trapézio é um quadrilátero com </a:t>
                </a:r>
                <a:r>
                  <a:rPr lang="pt-BR" sz="2200" u="sng" kern="100" dirty="0">
                    <a:solidFill>
                      <a:srgbClr val="0D0D0D"/>
                    </a:solidFill>
                    <a:effectLst/>
                    <a:latin typeface="Arial Narrow" panose="020B0606020202030204" pitchFamily="34" charset="0"/>
                    <a:ea typeface="MS Mincho" panose="02020609040205080304" pitchFamily="49" charset="-128"/>
                    <a:cs typeface="Times New Roman" panose="02020603050405020304" pitchFamily="18" charset="0"/>
                  </a:rPr>
                  <a:t>um par de lados paralelos</a:t>
                </a:r>
                <a:r>
                  <a:rPr lang="pt-BR" sz="2200" kern="100" dirty="0">
                    <a:solidFill>
                      <a:srgbClr val="0D0D0D"/>
                    </a:solidFill>
                    <a:effectLst/>
                    <a:latin typeface="Arial Narrow" panose="020B0606020202030204" pitchFamily="34" charset="0"/>
                    <a:ea typeface="MS Mincho" panose="02020609040205080304" pitchFamily="49" charset="-128"/>
                    <a:cs typeface="Times New Roman" panose="02020603050405020304" pitchFamily="18" charset="0"/>
                  </a:rPr>
                  <a:t>. Observe: </a:t>
                </a:r>
              </a:p>
              <a:p>
                <a:pPr algn="just">
                  <a:lnSpc>
                    <a:spcPct val="115000"/>
                  </a:lnSpc>
                  <a:spcAft>
                    <a:spcPts val="800"/>
                  </a:spcAft>
                  <a:buNone/>
                </a:pPr>
                <a:endParaRPr lang="pt-BR" sz="2200" kern="100" dirty="0">
                  <a:solidFill>
                    <a:srgbClr val="0D0D0D"/>
                  </a:solidFill>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endParaRPr lang="pt-BR" sz="2200" kern="100" dirty="0">
                  <a:solidFill>
                    <a:srgbClr val="0D0D0D"/>
                  </a:solidFill>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endParaRPr lang="pt-BR" sz="2200" kern="100" dirty="0">
                  <a:solidFill>
                    <a:srgbClr val="0D0D0D"/>
                  </a:solidFill>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r>
                  <a:rPr lang="pt-BR" sz="2200" kern="100" dirty="0">
                    <a:solidFill>
                      <a:srgbClr val="0D0D0D"/>
                    </a:solidFill>
                    <a:effectLst/>
                    <a:latin typeface="Arial Narrow" panose="020B0606020202030204" pitchFamily="34" charset="0"/>
                    <a:ea typeface="MS Mincho" panose="02020609040205080304" pitchFamily="49" charset="-128"/>
                    <a:cs typeface="Times New Roman" panose="02020603050405020304" pitchFamily="18" charset="0"/>
                  </a:rPr>
                  <a:t>em que </a:t>
                </a:r>
                <a14:m>
                  <m:oMath xmlns:m="http://schemas.openxmlformats.org/officeDocument/2006/math">
                    <m:r>
                      <a:rPr lang="pt-BR" sz="2200" b="1" i="1" kern="100">
                        <a:solidFill>
                          <a:srgbClr val="00B050"/>
                        </a:solidFill>
                        <a:effectLst/>
                        <a:latin typeface="Cambria Math" panose="02040503050406030204" pitchFamily="18" charset="0"/>
                        <a:ea typeface="MS Mincho" panose="02020609040205080304" pitchFamily="49" charset="-128"/>
                        <a:cs typeface="Times New Roman" panose="02020603050405020304" pitchFamily="18" charset="0"/>
                      </a:rPr>
                      <m:t>𝑩</m:t>
                    </m:r>
                  </m:oMath>
                </a14:m>
                <a:r>
                  <a:rPr lang="pt-BR" sz="2200" b="1" kern="100" dirty="0">
                    <a:solidFill>
                      <a:srgbClr val="0D0D0D"/>
                    </a:solidFill>
                    <a:effectLst/>
                    <a:latin typeface="Arial Narrow" panose="020B0606020202030204" pitchFamily="34" charset="0"/>
                    <a:ea typeface="MS Mincho" panose="02020609040205080304" pitchFamily="49" charset="-128"/>
                    <a:cs typeface="Times New Roman" panose="02020603050405020304" pitchFamily="18" charset="0"/>
                  </a:rPr>
                  <a:t> </a:t>
                </a:r>
                <a:r>
                  <a:rPr lang="pt-BR" sz="2200" kern="100" dirty="0">
                    <a:solidFill>
                      <a:srgbClr val="0D0D0D"/>
                    </a:solidFill>
                    <a:effectLst/>
                    <a:latin typeface="Arial Narrow" panose="020B0606020202030204" pitchFamily="34" charset="0"/>
                    <a:ea typeface="MS Mincho" panose="02020609040205080304" pitchFamily="49" charset="-128"/>
                    <a:cs typeface="Times New Roman" panose="02020603050405020304" pitchFamily="18" charset="0"/>
                  </a:rPr>
                  <a:t>é a medida da base maior,</a:t>
                </a:r>
                <a:r>
                  <a:rPr lang="pt-BR" sz="2200" b="1" kern="100" dirty="0">
                    <a:solidFill>
                      <a:srgbClr val="0D0D0D"/>
                    </a:solidFill>
                    <a:effectLst/>
                    <a:latin typeface="Arial Narrow" panose="020B0606020202030204" pitchFamily="34" charset="0"/>
                    <a:ea typeface="MS Mincho" panose="02020609040205080304" pitchFamily="49" charset="-128"/>
                    <a:cs typeface="Times New Roman" panose="02020603050405020304" pitchFamily="18" charset="0"/>
                  </a:rPr>
                  <a:t> </a:t>
                </a:r>
                <a14:m>
                  <m:oMath xmlns:m="http://schemas.openxmlformats.org/officeDocument/2006/math">
                    <m:r>
                      <a:rPr lang="pt-BR" sz="2200" b="1" i="1" kern="100">
                        <a:solidFill>
                          <a:srgbClr val="00B050"/>
                        </a:solidFill>
                        <a:effectLst/>
                        <a:latin typeface="Cambria Math" panose="02040503050406030204" pitchFamily="18" charset="0"/>
                        <a:ea typeface="MS Mincho" panose="02020609040205080304" pitchFamily="49" charset="-128"/>
                        <a:cs typeface="Times New Roman" panose="02020603050405020304" pitchFamily="18" charset="0"/>
                      </a:rPr>
                      <m:t>𝒃</m:t>
                    </m:r>
                  </m:oMath>
                </a14:m>
                <a:r>
                  <a:rPr lang="pt-BR" sz="2200" b="1" kern="100" dirty="0">
                    <a:solidFill>
                      <a:srgbClr val="0D0D0D"/>
                    </a:solidFill>
                    <a:effectLst/>
                    <a:latin typeface="Arial Narrow" panose="020B0606020202030204" pitchFamily="34" charset="0"/>
                    <a:ea typeface="MS Mincho" panose="02020609040205080304" pitchFamily="49" charset="-128"/>
                    <a:cs typeface="Times New Roman" panose="02020603050405020304" pitchFamily="18" charset="0"/>
                  </a:rPr>
                  <a:t> </a:t>
                </a:r>
                <a:r>
                  <a:rPr lang="pt-BR" sz="2200" kern="100" dirty="0">
                    <a:solidFill>
                      <a:srgbClr val="0D0D0D"/>
                    </a:solidFill>
                    <a:effectLst/>
                    <a:latin typeface="Arial Narrow" panose="020B0606020202030204" pitchFamily="34" charset="0"/>
                    <a:ea typeface="MS Mincho" panose="02020609040205080304" pitchFamily="49" charset="-128"/>
                    <a:cs typeface="Times New Roman" panose="02020603050405020304" pitchFamily="18" charset="0"/>
                  </a:rPr>
                  <a:t>é a medida da base menor</a:t>
                </a:r>
                <a:r>
                  <a:rPr lang="pt-BR" sz="2200" b="1" kern="100" dirty="0">
                    <a:solidFill>
                      <a:srgbClr val="0D0D0D"/>
                    </a:solidFill>
                    <a:effectLst/>
                    <a:latin typeface="Arial Narrow" panose="020B0606020202030204" pitchFamily="34" charset="0"/>
                    <a:ea typeface="MS Mincho" panose="02020609040205080304" pitchFamily="49" charset="-128"/>
                    <a:cs typeface="Times New Roman" panose="02020603050405020304" pitchFamily="18" charset="0"/>
                  </a:rPr>
                  <a:t> </a:t>
                </a:r>
                <a:r>
                  <a:rPr lang="pt-BR" sz="2200" kern="100" dirty="0">
                    <a:solidFill>
                      <a:srgbClr val="0D0D0D"/>
                    </a:solidFill>
                    <a:effectLst/>
                    <a:latin typeface="Arial Narrow" panose="020B0606020202030204" pitchFamily="34" charset="0"/>
                    <a:ea typeface="MS Mincho" panose="02020609040205080304" pitchFamily="49" charset="-128"/>
                    <a:cs typeface="Times New Roman" panose="02020603050405020304" pitchFamily="18" charset="0"/>
                  </a:rPr>
                  <a:t>e</a:t>
                </a:r>
                <a:r>
                  <a:rPr lang="pt-BR" sz="2200" b="1" kern="100" dirty="0">
                    <a:solidFill>
                      <a:srgbClr val="0D0D0D"/>
                    </a:solidFill>
                    <a:effectLst/>
                    <a:latin typeface="Arial Narrow" panose="020B0606020202030204" pitchFamily="34" charset="0"/>
                    <a:ea typeface="MS Mincho" panose="02020609040205080304" pitchFamily="49" charset="-128"/>
                    <a:cs typeface="Times New Roman" panose="02020603050405020304" pitchFamily="18" charset="0"/>
                  </a:rPr>
                  <a:t> </a:t>
                </a:r>
                <a14:m>
                  <m:oMath xmlns:m="http://schemas.openxmlformats.org/officeDocument/2006/math">
                    <m:r>
                      <a:rPr lang="pt-BR" sz="2200" b="1"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𝒉</m:t>
                    </m:r>
                  </m:oMath>
                </a14:m>
                <a:r>
                  <a:rPr lang="pt-BR" sz="2200" b="1" kern="100" dirty="0">
                    <a:solidFill>
                      <a:srgbClr val="0D0D0D"/>
                    </a:solidFill>
                    <a:effectLst/>
                    <a:latin typeface="Arial Narrow" panose="020B0606020202030204" pitchFamily="34" charset="0"/>
                    <a:ea typeface="MS Mincho" panose="02020609040205080304" pitchFamily="49" charset="-128"/>
                    <a:cs typeface="Times New Roman" panose="02020603050405020304" pitchFamily="18" charset="0"/>
                  </a:rPr>
                  <a:t> </a:t>
                </a:r>
                <a:r>
                  <a:rPr lang="pt-BR" sz="2200" kern="100" dirty="0">
                    <a:solidFill>
                      <a:srgbClr val="0D0D0D"/>
                    </a:solidFill>
                    <a:effectLst/>
                    <a:latin typeface="Arial Narrow" panose="020B0606020202030204" pitchFamily="34" charset="0"/>
                    <a:ea typeface="MS Mincho" panose="02020609040205080304" pitchFamily="49" charset="-128"/>
                    <a:cs typeface="Times New Roman" panose="02020603050405020304" pitchFamily="18" charset="0"/>
                  </a:rPr>
                  <a:t>é a medida da altura do trapézio.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5" name="CaixaDeTexto 4">
                <a:extLst>
                  <a:ext uri="{FF2B5EF4-FFF2-40B4-BE49-F238E27FC236}">
                    <a16:creationId xmlns:a16="http://schemas.microsoft.com/office/drawing/2014/main" id="{84E3D97D-EDD5-0A27-4C7D-083EA3393111}"/>
                  </a:ext>
                </a:extLst>
              </p:cNvPr>
              <p:cNvSpPr txBox="1">
                <a:spLocks noRot="1" noChangeAspect="1" noMove="1" noResize="1" noEditPoints="1" noAdjustHandles="1" noChangeArrowheads="1" noChangeShapeType="1" noTextEdit="1"/>
              </p:cNvSpPr>
              <p:nvPr/>
            </p:nvSpPr>
            <p:spPr>
              <a:xfrm>
                <a:off x="156000" y="852773"/>
                <a:ext cx="5760000" cy="5161221"/>
              </a:xfrm>
              <a:prstGeom prst="rect">
                <a:avLst/>
              </a:prstGeom>
              <a:blipFill>
                <a:blip r:embed="rId2"/>
                <a:stretch>
                  <a:fillRect l="-1377" t="-590" r="-1483" b="-1417"/>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778B311B-6ABD-B076-7074-EE8186F4ECA2}"/>
                  </a:ext>
                </a:extLst>
              </p:cNvPr>
              <p:cNvSpPr txBox="1"/>
              <p:nvPr/>
            </p:nvSpPr>
            <p:spPr>
              <a:xfrm>
                <a:off x="6276000" y="720010"/>
                <a:ext cx="5760000" cy="5919377"/>
              </a:xfrm>
              <a:prstGeom prst="rect">
                <a:avLst/>
              </a:prstGeom>
              <a:noFill/>
            </p:spPr>
            <p:txBody>
              <a:bodyPr wrap="square">
                <a:spAutoFit/>
              </a:bodyPr>
              <a:lstStyle/>
              <a:p>
                <a:pPr algn="just">
                  <a:lnSpc>
                    <a:spcPct val="115000"/>
                  </a:lnSpc>
                  <a:spcAft>
                    <a:spcPts val="800"/>
                  </a:spcAft>
                  <a:buNone/>
                </a:pPr>
                <a:r>
                  <a:rPr lang="pt-BR" sz="2200" kern="100" dirty="0">
                    <a:solidFill>
                      <a:srgbClr val="0D0D0D"/>
                    </a:solidFill>
                    <a:latin typeface="Arial Narrow" panose="020B0606020202030204" pitchFamily="34" charset="0"/>
                    <a:ea typeface="MS Mincho" panose="02020609040205080304" pitchFamily="49" charset="-128"/>
                    <a:cs typeface="Times New Roman" panose="02020603050405020304" pitchFamily="18" charset="0"/>
                  </a:rPr>
                  <a:t>Note que, na figura apresentada há uma diagonal pontilhada que reparte o trapézio em dois triângulos, com alturas de mesma medida, mas com as bases de medidas distintas (</a:t>
                </a:r>
                <a:r>
                  <a:rPr lang="pt-BR" sz="2200" b="1" kern="100" dirty="0">
                    <a:solidFill>
                      <a:srgbClr val="00B050"/>
                    </a:solidFill>
                    <a:latin typeface="Arial Narrow" panose="020B0606020202030204" pitchFamily="34" charset="0"/>
                    <a:ea typeface="MS Mincho" panose="02020609040205080304" pitchFamily="49" charset="-128"/>
                    <a:cs typeface="Times New Roman" panose="02020603050405020304" pitchFamily="18" charset="0"/>
                  </a:rPr>
                  <a:t>B</a:t>
                </a:r>
                <a:r>
                  <a:rPr lang="pt-BR" sz="2200" kern="100" dirty="0">
                    <a:solidFill>
                      <a:srgbClr val="0D0D0D"/>
                    </a:solidFill>
                    <a:latin typeface="Arial Narrow" panose="020B0606020202030204" pitchFamily="34" charset="0"/>
                    <a:ea typeface="MS Mincho" panose="02020609040205080304" pitchFamily="49" charset="-128"/>
                    <a:cs typeface="Times New Roman" panose="02020603050405020304" pitchFamily="18" charset="0"/>
                  </a:rPr>
                  <a:t> e </a:t>
                </a:r>
                <a:r>
                  <a:rPr lang="pt-BR" sz="2200" b="1" kern="100" dirty="0">
                    <a:solidFill>
                      <a:srgbClr val="00B050"/>
                    </a:solidFill>
                    <a:latin typeface="Arial Narrow" panose="020B0606020202030204" pitchFamily="34" charset="0"/>
                    <a:ea typeface="MS Mincho" panose="02020609040205080304" pitchFamily="49" charset="-128"/>
                    <a:cs typeface="Times New Roman" panose="02020603050405020304" pitchFamily="18" charset="0"/>
                  </a:rPr>
                  <a:t>b</a:t>
                </a:r>
                <a:r>
                  <a:rPr lang="pt-BR" sz="2200" kern="100" dirty="0">
                    <a:solidFill>
                      <a:srgbClr val="0D0D0D"/>
                    </a:solidFill>
                    <a:latin typeface="Arial Narrow" panose="020B0606020202030204" pitchFamily="34" charset="0"/>
                    <a:ea typeface="MS Mincho" panose="02020609040205080304" pitchFamily="49" charset="-128"/>
                    <a:cs typeface="Times New Roman" panose="02020603050405020304" pitchFamily="18" charset="0"/>
                  </a:rPr>
                  <a:t>). </a:t>
                </a:r>
                <a:r>
                  <a:rPr lang="pt-BR" sz="22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Dessa forma, a área do trapézio é dada pela soma das áreas dos triângulos (</a:t>
                </a:r>
                <a14:m>
                  <m:oMath xmlns:m="http://schemas.openxmlformats.org/officeDocument/2006/math">
                    <m:sSub>
                      <m:sSubPr>
                        <m:ctrlPr>
                          <a:rPr lang="pt-BR" sz="22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2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𝐴</m:t>
                        </m:r>
                      </m:e>
                      <m:sub>
                        <m:r>
                          <a:rPr lang="pt-BR" sz="22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1</m:t>
                        </m:r>
                      </m:sub>
                    </m:sSub>
                  </m:oMath>
                </a14:m>
                <a:r>
                  <a:rPr lang="pt-BR" sz="22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 e </a:t>
                </a:r>
                <a14:m>
                  <m:oMath xmlns:m="http://schemas.openxmlformats.org/officeDocument/2006/math">
                    <m:sSub>
                      <m:sSubPr>
                        <m:ctrlPr>
                          <a:rPr lang="pt-BR" sz="22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2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𝐴</m:t>
                        </m:r>
                      </m:e>
                      <m:sub>
                        <m:r>
                          <a:rPr lang="pt-BR" sz="22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2</m:t>
                        </m:r>
                      </m:sub>
                    </m:sSub>
                  </m:oMath>
                </a14:m>
                <a:r>
                  <a:rPr lang="pt-BR" sz="22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 ou seja:</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buNone/>
                </a:pPr>
                <a14:m>
                  <m:oMathPara xmlns:m="http://schemas.openxmlformats.org/officeDocument/2006/math">
                    <m:oMathParaPr>
                      <m:jc m:val="centerGroup"/>
                    </m:oMathParaPr>
                    <m:oMath xmlns:m="http://schemas.openxmlformats.org/officeDocument/2006/math">
                      <m:sSub>
                        <m:sSubPr>
                          <m:ctrlP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ctrlPr>
                        </m:sSubPr>
                        <m:e>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𝐴</m:t>
                          </m:r>
                        </m:e>
                        <m:sub>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𝑡𝑟𝑎𝑝</m:t>
                          </m:r>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é</m:t>
                          </m:r>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𝑧𝑖𝑜</m:t>
                          </m:r>
                        </m:sub>
                      </m:sSub>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m:t>
                      </m:r>
                      <m:sSub>
                        <m:sSubPr>
                          <m:ctrlPr>
                            <a:rPr lang="pt-BR" sz="2200" b="1"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200" b="1"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𝑨</m:t>
                          </m:r>
                        </m:e>
                        <m:sub>
                          <m:r>
                            <a:rPr lang="pt-BR" sz="2200" b="1"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𝟏</m:t>
                          </m:r>
                        </m:sub>
                      </m:sSub>
                      <m:r>
                        <a:rPr lang="pt-BR" sz="2200" b="1"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200" b="1"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200" b="1"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𝑨</m:t>
                          </m:r>
                        </m:e>
                        <m:sub>
                          <m:r>
                            <a:rPr lang="pt-BR" sz="2200" b="1"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𝟐</m:t>
                          </m:r>
                        </m:sub>
                      </m:sSub>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buNone/>
                </a:pPr>
                <a14:m>
                  <m:oMathPara xmlns:m="http://schemas.openxmlformats.org/officeDocument/2006/math">
                    <m:oMathParaPr>
                      <m:jc m:val="centerGroup"/>
                    </m:oMathParaPr>
                    <m:oMath xmlns:m="http://schemas.openxmlformats.org/officeDocument/2006/math">
                      <m:sSub>
                        <m:sSubPr>
                          <m:ctrlP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ctrlPr>
                        </m:sSubPr>
                        <m:e>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𝐴</m:t>
                          </m:r>
                        </m:e>
                        <m:sub>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𝑡𝑟𝑎𝑝</m:t>
                          </m:r>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é</m:t>
                          </m:r>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𝑧𝑖𝑜</m:t>
                          </m:r>
                        </m:sub>
                      </m:sSub>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b="1" i="1" kern="100">
                              <a:solidFill>
                                <a:srgbClr val="00B050"/>
                              </a:solidFill>
                              <a:effectLst/>
                              <a:latin typeface="Cambria Math" panose="02040503050406030204" pitchFamily="18" charset="0"/>
                              <a:ea typeface="MS Mincho" panose="02020609040205080304" pitchFamily="49" charset="-128"/>
                              <a:cs typeface="Times New Roman" panose="02020603050405020304" pitchFamily="18" charset="0"/>
                            </a:rPr>
                            <m:t>𝑩</m:t>
                          </m:r>
                          <m:r>
                            <a:rPr lang="pt-BR" sz="22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h</m:t>
                          </m:r>
                        </m:num>
                        <m:den>
                          <m:r>
                            <a:rPr lang="pt-BR" sz="22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2</m:t>
                          </m:r>
                        </m:den>
                      </m:f>
                      <m:r>
                        <a:rPr lang="pt-BR" sz="22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2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b="1" i="1" kern="100">
                              <a:solidFill>
                                <a:srgbClr val="00B050"/>
                              </a:solidFill>
                              <a:effectLst/>
                              <a:latin typeface="Cambria Math" panose="02040503050406030204" pitchFamily="18" charset="0"/>
                              <a:ea typeface="MS Mincho" panose="02020609040205080304" pitchFamily="49" charset="-128"/>
                              <a:cs typeface="Times New Roman" panose="02020603050405020304" pitchFamily="18" charset="0"/>
                            </a:rPr>
                            <m:t>𝒃</m:t>
                          </m:r>
                          <m:r>
                            <a:rPr lang="pt-BR" sz="22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h</m:t>
                          </m:r>
                        </m:num>
                        <m:den>
                          <m:r>
                            <a:rPr lang="pt-BR" sz="22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2</m:t>
                          </m:r>
                        </m:den>
                      </m:f>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buNone/>
                </a:pPr>
                <a14:m>
                  <m:oMathPara xmlns:m="http://schemas.openxmlformats.org/officeDocument/2006/math">
                    <m:oMathParaPr>
                      <m:jc m:val="centerGroup"/>
                    </m:oMathParaPr>
                    <m:oMath xmlns:m="http://schemas.openxmlformats.org/officeDocument/2006/math">
                      <m:sSub>
                        <m:sSubPr>
                          <m:ctrlP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ctrlPr>
                        </m:sSubPr>
                        <m:e>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𝐴</m:t>
                          </m:r>
                        </m:e>
                        <m:sub>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𝑡𝑟𝑎𝑝</m:t>
                          </m:r>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é</m:t>
                          </m:r>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𝑧𝑖𝑜</m:t>
                          </m:r>
                        </m:sub>
                      </m:sSub>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200" b="1" i="1" kern="100">
                          <a:solidFill>
                            <a:srgbClr val="00B050"/>
                          </a:solidFill>
                          <a:effectLst/>
                          <a:latin typeface="Cambria Math" panose="02040503050406030204" pitchFamily="18" charset="0"/>
                          <a:ea typeface="MS Mincho" panose="02020609040205080304" pitchFamily="49" charset="-128"/>
                          <a:cs typeface="Times New Roman" panose="02020603050405020304" pitchFamily="18" charset="0"/>
                        </a:rPr>
                        <m:t>𝑩</m:t>
                      </m:r>
                      <m:r>
                        <a:rPr lang="pt-BR" sz="22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2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h</m:t>
                          </m:r>
                        </m:num>
                        <m:den>
                          <m:r>
                            <a:rPr lang="pt-BR" sz="22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2</m:t>
                          </m:r>
                        </m:den>
                      </m:f>
                      <m:r>
                        <a:rPr lang="pt-BR" sz="22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1" kern="100">
                          <a:solidFill>
                            <a:srgbClr val="00B050"/>
                          </a:solidFill>
                          <a:effectLst/>
                          <a:latin typeface="Cambria Math" panose="02040503050406030204" pitchFamily="18" charset="0"/>
                          <a:ea typeface="MS Mincho" panose="02020609040205080304" pitchFamily="49" charset="-128"/>
                          <a:cs typeface="Times New Roman" panose="02020603050405020304" pitchFamily="18" charset="0"/>
                        </a:rPr>
                        <m:t>𝒃</m:t>
                      </m:r>
                      <m:r>
                        <a:rPr lang="pt-BR" sz="22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2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h</m:t>
                          </m:r>
                        </m:num>
                        <m:den>
                          <m:r>
                            <a:rPr lang="pt-BR" sz="22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2</m:t>
                          </m:r>
                        </m:den>
                      </m:f>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buNone/>
                </a:pPr>
                <a14:m>
                  <m:oMathPara xmlns:m="http://schemas.openxmlformats.org/officeDocument/2006/math">
                    <m:oMathParaPr>
                      <m:jc m:val="centerGroup"/>
                    </m:oMathParaPr>
                    <m:oMath xmlns:m="http://schemas.openxmlformats.org/officeDocument/2006/math">
                      <m:sSub>
                        <m:sSubPr>
                          <m:ctrlP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ctrlPr>
                        </m:sSubPr>
                        <m:e>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𝐴</m:t>
                          </m:r>
                        </m:e>
                        <m:sub>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𝑡𝑟𝑎𝑝</m:t>
                          </m:r>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é</m:t>
                          </m:r>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𝑧𝑖𝑜</m:t>
                          </m:r>
                        </m:sub>
                      </m:sSub>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d>
                            <m:dPr>
                              <m:ctrlP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b="1" i="1" kern="100">
                                  <a:solidFill>
                                    <a:srgbClr val="00B050"/>
                                  </a:solidFill>
                                  <a:effectLst/>
                                  <a:latin typeface="Cambria Math" panose="02040503050406030204" pitchFamily="18" charset="0"/>
                                  <a:ea typeface="MS Mincho" panose="02020609040205080304" pitchFamily="49" charset="-128"/>
                                  <a:cs typeface="Times New Roman" panose="02020603050405020304" pitchFamily="18" charset="0"/>
                                </a:rPr>
                                <m:t>𝑩</m:t>
                              </m:r>
                              <m:r>
                                <a:rPr lang="pt-BR" sz="22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1" kern="100">
                                  <a:solidFill>
                                    <a:srgbClr val="00B050"/>
                                  </a:solidFill>
                                  <a:effectLst/>
                                  <a:latin typeface="Cambria Math" panose="02040503050406030204" pitchFamily="18" charset="0"/>
                                  <a:ea typeface="MS Mincho" panose="02020609040205080304" pitchFamily="49" charset="-128"/>
                                  <a:cs typeface="Times New Roman" panose="02020603050405020304" pitchFamily="18" charset="0"/>
                                </a:rPr>
                                <m:t>𝒃</m:t>
                              </m:r>
                            </m:e>
                          </m:d>
                          <m:r>
                            <a:rPr lang="pt-BR" sz="22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h</m:t>
                          </m:r>
                        </m:num>
                        <m:den>
                          <m:r>
                            <a:rPr lang="pt-BR" sz="22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2</m:t>
                          </m:r>
                        </m:den>
                      </m:f>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buNone/>
                </a:pPr>
                <a:r>
                  <a:rPr lang="pt-BR" sz="22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Em outras palavras, a área do trapézio é dada pela metade do produto da soma das bases pela altura.</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6" name="CaixaDeTexto 5">
                <a:extLst>
                  <a:ext uri="{FF2B5EF4-FFF2-40B4-BE49-F238E27FC236}">
                    <a16:creationId xmlns:a16="http://schemas.microsoft.com/office/drawing/2014/main" id="{778B311B-6ABD-B076-7074-EE8186F4ECA2}"/>
                  </a:ext>
                </a:extLst>
              </p:cNvPr>
              <p:cNvSpPr txBox="1">
                <a:spLocks noRot="1" noChangeAspect="1" noMove="1" noResize="1" noEditPoints="1" noAdjustHandles="1" noChangeArrowheads="1" noChangeShapeType="1" noTextEdit="1"/>
              </p:cNvSpPr>
              <p:nvPr/>
            </p:nvSpPr>
            <p:spPr>
              <a:xfrm>
                <a:off x="6276000" y="720010"/>
                <a:ext cx="5760000" cy="5919377"/>
              </a:xfrm>
              <a:prstGeom prst="rect">
                <a:avLst/>
              </a:prstGeom>
              <a:blipFill>
                <a:blip r:embed="rId3"/>
                <a:stretch>
                  <a:fillRect l="-1377" t="-412" r="-1483" b="-1236"/>
                </a:stretch>
              </a:blipFill>
            </p:spPr>
            <p:txBody>
              <a:bodyPr/>
              <a:lstStyle/>
              <a:p>
                <a:r>
                  <a:rPr lang="pt-BR">
                    <a:noFill/>
                  </a:rPr>
                  <a:t> </a:t>
                </a:r>
              </a:p>
            </p:txBody>
          </p:sp>
        </mc:Fallback>
      </mc:AlternateContent>
      <p:pic>
        <p:nvPicPr>
          <p:cNvPr id="3" name="Imagem 2">
            <a:extLst>
              <a:ext uri="{FF2B5EF4-FFF2-40B4-BE49-F238E27FC236}">
                <a16:creationId xmlns:a16="http://schemas.microsoft.com/office/drawing/2014/main" id="{1713E37C-850C-108B-F1B3-1518DA037DBC}"/>
              </a:ext>
            </a:extLst>
          </p:cNvPr>
          <p:cNvPicPr>
            <a:picLocks noChangeAspect="1"/>
          </p:cNvPicPr>
          <p:nvPr/>
        </p:nvPicPr>
        <p:blipFill>
          <a:blip r:embed="rId4"/>
          <a:srcRect l="6572" r="60857"/>
          <a:stretch>
            <a:fillRect/>
          </a:stretch>
        </p:blipFill>
        <p:spPr>
          <a:xfrm>
            <a:off x="1236000" y="2897101"/>
            <a:ext cx="3600000" cy="2050397"/>
          </a:xfrm>
          <a:prstGeom prst="rect">
            <a:avLst/>
          </a:prstGeom>
        </p:spPr>
      </p:pic>
    </p:spTree>
    <p:extLst>
      <p:ext uri="{BB962C8B-B14F-4D97-AF65-F5344CB8AC3E}">
        <p14:creationId xmlns:p14="http://schemas.microsoft.com/office/powerpoint/2010/main" val="23319808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Forma&#10;&#10;O conteúdo gerado por IA pode estar incorreto.">
            <a:extLst>
              <a:ext uri="{FF2B5EF4-FFF2-40B4-BE49-F238E27FC236}">
                <a16:creationId xmlns:a16="http://schemas.microsoft.com/office/drawing/2014/main" id="{3C7A2DE2-2E97-E75E-C97D-2863D714B1DF}"/>
              </a:ext>
            </a:extLst>
          </p:cNvPr>
          <p:cNvPicPr>
            <a:picLocks noChangeAspect="1"/>
          </p:cNvPicPr>
          <p:nvPr/>
        </p:nvPicPr>
        <p:blipFill rotWithShape="1">
          <a:blip r:embed="rId2">
            <a:extLst>
              <a:ext uri="{28A0092B-C50C-407E-A947-70E740481C1C}">
                <a14:useLocalDpi xmlns:a14="http://schemas.microsoft.com/office/drawing/2010/main" val="0"/>
              </a:ext>
            </a:extLst>
          </a:blip>
          <a:srcRect l="1505" t="7077" r="63512"/>
          <a:stretch>
            <a:fillRect/>
          </a:stretch>
        </p:blipFill>
        <p:spPr bwMode="auto">
          <a:xfrm>
            <a:off x="156000" y="743987"/>
            <a:ext cx="2520000" cy="593987"/>
          </a:xfrm>
          <a:prstGeom prst="rect">
            <a:avLst/>
          </a:prstGeom>
          <a:noFill/>
          <a:ln>
            <a:noFill/>
          </a:ln>
          <a:extLst>
            <a:ext uri="{53640926-AAD7-44D8-BBD7-CCE9431645EC}">
              <a14:shadowObscured xmlns:a14="http://schemas.microsoft.com/office/drawing/2010/main"/>
            </a:ext>
          </a:extLst>
        </p:spPr>
      </p:pic>
      <p:sp>
        <p:nvSpPr>
          <p:cNvPr id="8" name="CaixaDeTexto 7">
            <a:extLst>
              <a:ext uri="{FF2B5EF4-FFF2-40B4-BE49-F238E27FC236}">
                <a16:creationId xmlns:a16="http://schemas.microsoft.com/office/drawing/2014/main" id="{9530BD8A-F700-C854-653D-CF91C105CDEF}"/>
              </a:ext>
            </a:extLst>
          </p:cNvPr>
          <p:cNvSpPr txBox="1"/>
          <p:nvPr/>
        </p:nvSpPr>
        <p:spPr>
          <a:xfrm>
            <a:off x="156000" y="1337974"/>
            <a:ext cx="5760000" cy="3585597"/>
          </a:xfrm>
          <a:prstGeom prst="rect">
            <a:avLst/>
          </a:prstGeom>
          <a:noFill/>
        </p:spPr>
        <p:txBody>
          <a:bodyPr wrap="square">
            <a:spAutoFit/>
          </a:bodyPr>
          <a:lstStyle/>
          <a:p>
            <a:pPr algn="just">
              <a:spcAft>
                <a:spcPts val="400"/>
              </a:spcAft>
              <a:buNone/>
            </a:pPr>
            <a:r>
              <a:rPr lang="pt-BR" sz="2300" b="1" kern="100" dirty="0">
                <a:effectLst/>
                <a:latin typeface="Arial Narrow" panose="020B0606020202030204" pitchFamily="34" charset="0"/>
                <a:ea typeface="MS Mincho" panose="02020609040205080304" pitchFamily="49" charset="-128"/>
                <a:cs typeface="Times New Roman" panose="02020603050405020304" pitchFamily="18" charset="0"/>
              </a:rPr>
              <a:t>1.</a:t>
            </a:r>
            <a:r>
              <a:rPr lang="pt-BR" sz="2300" kern="100" dirty="0">
                <a:effectLst/>
                <a:latin typeface="Arial Narrow" panose="020B0606020202030204" pitchFamily="34" charset="0"/>
                <a:ea typeface="MS Mincho" panose="02020609040205080304" pitchFamily="49" charset="-128"/>
                <a:cs typeface="Times New Roman" panose="02020603050405020304" pitchFamily="18" charset="0"/>
              </a:rPr>
              <a:t> Calcule a medida da área delimitada pelo losango. </a:t>
            </a:r>
          </a:p>
          <a:p>
            <a:pPr algn="just">
              <a:spcAft>
                <a:spcPts val="400"/>
              </a:spcAft>
              <a:buNone/>
            </a:pPr>
            <a:r>
              <a:rPr lang="pt-BR" sz="2300" kern="100" dirty="0">
                <a:solidFill>
                  <a:srgbClr val="FF0000"/>
                </a:solidFill>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3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400"/>
              </a:spcAft>
              <a:buNone/>
            </a:pPr>
            <a:r>
              <a:rPr lang="pt-BR" sz="2300" kern="100" dirty="0">
                <a:solidFill>
                  <a:srgbClr val="0070C0"/>
                </a:solidFill>
                <a:effectLst/>
                <a:latin typeface="Arial Narrow" panose="020B0606020202030204" pitchFamily="34" charset="0"/>
                <a:ea typeface="MS Mincho" panose="02020609040205080304" pitchFamily="49" charset="-128"/>
                <a:cs typeface="Times New Roman" panose="02020603050405020304" pitchFamily="18" charset="0"/>
              </a:rPr>
              <a:t> </a:t>
            </a:r>
          </a:p>
          <a:p>
            <a:pPr algn="just">
              <a:spcAft>
                <a:spcPts val="400"/>
              </a:spcAft>
              <a:buNone/>
            </a:pPr>
            <a:endParaRPr lang="pt-BR" sz="23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400"/>
              </a:spcAft>
              <a:buNone/>
            </a:pPr>
            <a:endParaRPr lang="pt-BR" sz="23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400"/>
              </a:spcAft>
              <a:buNone/>
            </a:pPr>
            <a:endParaRPr lang="pt-BR" sz="23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400"/>
              </a:spcAft>
              <a:buNone/>
            </a:pPr>
            <a:r>
              <a:rPr lang="pt-BR" sz="2300" b="1" kern="100" dirty="0">
                <a:effectLst/>
                <a:latin typeface="Arial Narrow" panose="020B0606020202030204" pitchFamily="34" charset="0"/>
                <a:ea typeface="MS Mincho" panose="02020609040205080304" pitchFamily="49" charset="-128"/>
                <a:cs typeface="Times New Roman" panose="02020603050405020304" pitchFamily="18" charset="0"/>
              </a:rPr>
              <a:t>2.</a:t>
            </a:r>
            <a:r>
              <a:rPr lang="pt-BR" sz="2300" kern="100" dirty="0">
                <a:effectLst/>
                <a:latin typeface="Arial Narrow" panose="020B0606020202030204" pitchFamily="34" charset="0"/>
                <a:ea typeface="MS Mincho" panose="02020609040205080304" pitchFamily="49" charset="-128"/>
                <a:cs typeface="Times New Roman" panose="02020603050405020304" pitchFamily="18" charset="0"/>
              </a:rPr>
              <a:t> Calcule a medida da área delimitada pelo trapézio a seguir. </a:t>
            </a:r>
          </a:p>
        </p:txBody>
      </p:sp>
      <p:pic>
        <p:nvPicPr>
          <p:cNvPr id="9" name="Imagem 8" descr="Desenho de uma pessoa&#10;&#10;Descrição gerada automaticamente com confiança baixa">
            <a:extLst>
              <a:ext uri="{FF2B5EF4-FFF2-40B4-BE49-F238E27FC236}">
                <a16:creationId xmlns:a16="http://schemas.microsoft.com/office/drawing/2014/main" id="{EDB6FBD1-E964-BF14-919D-8BB794981A5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2022"/>
          <a:stretch/>
        </p:blipFill>
        <p:spPr bwMode="auto">
          <a:xfrm>
            <a:off x="1862818" y="1791999"/>
            <a:ext cx="4053182" cy="2079937"/>
          </a:xfrm>
          <a:prstGeom prst="rect">
            <a:avLst/>
          </a:prstGeom>
          <a:noFill/>
          <a:ln>
            <a:noFill/>
          </a:ln>
          <a:extLst>
            <a:ext uri="{53640926-AAD7-44D8-BBD7-CCE9431645EC}">
              <a14:shadowObscured xmlns:a14="http://schemas.microsoft.com/office/drawing/2010/main"/>
            </a:ext>
          </a:extLst>
        </p:spPr>
      </p:pic>
      <p:sp>
        <p:nvSpPr>
          <p:cNvPr id="10" name="CaixaDeTexto 9">
            <a:extLst>
              <a:ext uri="{FF2B5EF4-FFF2-40B4-BE49-F238E27FC236}">
                <a16:creationId xmlns:a16="http://schemas.microsoft.com/office/drawing/2014/main" id="{8948DF85-8986-6F0C-5F8A-8FB632C7317A}"/>
              </a:ext>
            </a:extLst>
          </p:cNvPr>
          <p:cNvSpPr txBox="1"/>
          <p:nvPr/>
        </p:nvSpPr>
        <p:spPr>
          <a:xfrm>
            <a:off x="6276000" y="1040980"/>
            <a:ext cx="5760000" cy="3312638"/>
          </a:xfrm>
          <a:prstGeom prst="rect">
            <a:avLst/>
          </a:prstGeom>
          <a:noFill/>
        </p:spPr>
        <p:txBody>
          <a:bodyPr wrap="square">
            <a:spAutoFit/>
          </a:bodyPr>
          <a:lstStyle/>
          <a:p>
            <a:pPr algn="just">
              <a:lnSpc>
                <a:spcPct val="115000"/>
              </a:lnSpc>
              <a:buNone/>
            </a:pPr>
            <a:r>
              <a:rPr lang="pt-BR" sz="2300" b="1" kern="100" dirty="0">
                <a:effectLst/>
                <a:latin typeface="Arial Narrow" panose="020B0606020202030204" pitchFamily="34" charset="0"/>
                <a:ea typeface="MS Mincho" panose="02020609040205080304" pitchFamily="49" charset="-128"/>
                <a:cs typeface="Times New Roman" panose="02020603050405020304" pitchFamily="18" charset="0"/>
              </a:rPr>
              <a:t>3.</a:t>
            </a:r>
            <a:r>
              <a:rPr lang="pt-BR" sz="2300" kern="100" dirty="0">
                <a:effectLst/>
                <a:latin typeface="Arial Narrow" panose="020B0606020202030204" pitchFamily="34" charset="0"/>
                <a:ea typeface="MS Mincho" panose="02020609040205080304" pitchFamily="49" charset="-128"/>
                <a:cs typeface="Times New Roman" panose="02020603050405020304" pitchFamily="18" charset="0"/>
              </a:rPr>
              <a:t> Um losango de área 90 cm² possui a diagonal menor medindo 12 cm.</a:t>
            </a:r>
          </a:p>
          <a:p>
            <a:pPr algn="just">
              <a:lnSpc>
                <a:spcPct val="115000"/>
              </a:lnSpc>
              <a:buNone/>
            </a:pPr>
            <a:r>
              <a:rPr lang="pt-BR" sz="2300" kern="100" dirty="0">
                <a:effectLst/>
                <a:latin typeface="Arial Narrow" panose="020B0606020202030204" pitchFamily="34" charset="0"/>
                <a:ea typeface="MS Mincho" panose="02020609040205080304" pitchFamily="49" charset="-128"/>
                <a:cs typeface="Times New Roman" panose="02020603050405020304" pitchFamily="18" charset="0"/>
              </a:rPr>
              <a:t>Qual é a medida de sua diagonal maior?</a:t>
            </a:r>
          </a:p>
          <a:p>
            <a:pPr algn="just">
              <a:lnSpc>
                <a:spcPct val="115000"/>
              </a:lnSpc>
              <a:buNone/>
            </a:pP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(A) 6 cm</a:t>
            </a:r>
            <a:endParaRPr lang="pt-BR" sz="23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buNone/>
            </a:pP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(B) 7,5 cm</a:t>
            </a:r>
            <a:endParaRPr lang="pt-BR" sz="23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buNone/>
            </a:pP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(C) 10 cm</a:t>
            </a:r>
            <a:endParaRPr lang="pt-BR" sz="23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buNone/>
            </a:pP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(D) 12 cm</a:t>
            </a:r>
            <a:endParaRPr lang="pt-BR" sz="23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(E) 15 cm</a:t>
            </a:r>
            <a:endParaRPr lang="pt-BR" sz="23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p:pic>
        <p:nvPicPr>
          <p:cNvPr id="11" name="Imagem 10" descr="Gráfico&#10;&#10;Descrição gerada automaticamente com confiança média">
            <a:extLst>
              <a:ext uri="{FF2B5EF4-FFF2-40B4-BE49-F238E27FC236}">
                <a16:creationId xmlns:a16="http://schemas.microsoft.com/office/drawing/2014/main" id="{D263EFD1-6833-FE44-41BB-88E780ECF8AA}"/>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25000"/>
                    </a14:imgEffect>
                    <a14:imgEffect>
                      <a14:saturation sat="400000"/>
                    </a14:imgEffect>
                    <a14:imgEffect>
                      <a14:brightnessContrast contrast="-20000"/>
                    </a14:imgEffect>
                  </a14:imgLayer>
                </a14:imgProps>
              </a:ext>
            </a:extLst>
          </a:blip>
          <a:srcRect l="1764"/>
          <a:stretch/>
        </p:blipFill>
        <p:spPr bwMode="auto">
          <a:xfrm>
            <a:off x="2461787" y="4609745"/>
            <a:ext cx="3211225" cy="181562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7305179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C5F16E6E-02D0-A2C2-6E9A-146530C393C8}"/>
              </a:ext>
            </a:extLst>
          </p:cNvPr>
          <p:cNvSpPr txBox="1"/>
          <p:nvPr/>
        </p:nvSpPr>
        <p:spPr>
          <a:xfrm>
            <a:off x="156000" y="835067"/>
            <a:ext cx="5760000" cy="5559664"/>
          </a:xfrm>
          <a:prstGeom prst="rect">
            <a:avLst/>
          </a:prstGeom>
          <a:noFill/>
        </p:spPr>
        <p:txBody>
          <a:bodyPr wrap="square">
            <a:spAutoFit/>
          </a:bodyPr>
          <a:lstStyle/>
          <a:p>
            <a:pPr algn="just">
              <a:lnSpc>
                <a:spcPct val="115000"/>
              </a:lnSpc>
              <a:spcAft>
                <a:spcPts val="800"/>
              </a:spcAft>
              <a:buNone/>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4. </a:t>
            </a: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Observe a figura a seguir.</a:t>
            </a:r>
            <a:endParaRPr lang="pt-BR" sz="23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nSpc>
                <a:spcPct val="115000"/>
              </a:lnSpc>
              <a:spcAft>
                <a:spcPts val="800"/>
              </a:spcAft>
              <a:buNone/>
            </a:pP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a:t>
            </a:r>
          </a:p>
          <a:p>
            <a:pPr>
              <a:lnSpc>
                <a:spcPct val="115000"/>
              </a:lnSpc>
              <a:spcAft>
                <a:spcPts val="800"/>
              </a:spcAft>
              <a:buNone/>
            </a:pPr>
            <a:endParaRPr lang="pt-BR" sz="2300" kern="100" dirty="0">
              <a:latin typeface="Arial Narrow" panose="020B0606020202030204" pitchFamily="34" charset="0"/>
              <a:ea typeface="MS Mincho" panose="02020609040205080304" pitchFamily="49" charset="-128"/>
              <a:cs typeface="Times New Roman" panose="02020603050405020304" pitchFamily="18" charset="0"/>
            </a:endParaRPr>
          </a:p>
          <a:p>
            <a:pPr>
              <a:lnSpc>
                <a:spcPct val="115000"/>
              </a:lnSpc>
              <a:spcAft>
                <a:spcPts val="800"/>
              </a:spcAft>
              <a:buNone/>
            </a:pPr>
            <a:endParaRPr lang="pt-BR" sz="23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nSpc>
                <a:spcPct val="115000"/>
              </a:lnSpc>
              <a:spcAft>
                <a:spcPts val="800"/>
              </a:spcAft>
              <a:buNone/>
            </a:pPr>
            <a:endParaRPr lang="pt-BR" sz="23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nSpc>
                <a:spcPct val="115000"/>
              </a:lnSpc>
              <a:spcAft>
                <a:spcPts val="800"/>
              </a:spcAft>
              <a:buNone/>
            </a:pPr>
            <a:endParaRPr lang="pt-BR" sz="23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nSpc>
                <a:spcPct val="115000"/>
              </a:lnSpc>
              <a:spcAft>
                <a:spcPts val="800"/>
              </a:spcAft>
              <a:buNone/>
            </a:pPr>
            <a:endParaRPr lang="pt-BR" sz="23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A área dessa figura, em cm², é igual a</a:t>
            </a:r>
            <a:endParaRPr lang="pt-BR" sz="23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(A) 18,5.</a:t>
            </a:r>
            <a:r>
              <a:rPr lang="pt-BR" sz="2300" kern="100" dirty="0">
                <a:latin typeface="Arial Narrow" panose="020B0606020202030204" pitchFamily="34" charset="0"/>
                <a:ea typeface="Times New Roman" panose="02020603050405020304" pitchFamily="18" charset="0"/>
                <a:cs typeface="Times New Roman" panose="02020603050405020304" pitchFamily="18" charset="0"/>
              </a:rPr>
              <a:t>		(D) 24,5.</a:t>
            </a:r>
            <a:endParaRPr lang="pt-BR" sz="23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(B) 20,5.</a:t>
            </a:r>
            <a:r>
              <a:rPr lang="pt-BR" sz="2300" kern="100" dirty="0">
                <a:latin typeface="Arial Narrow" panose="020B0606020202030204" pitchFamily="34" charset="0"/>
                <a:ea typeface="Times New Roman" panose="02020603050405020304" pitchFamily="18" charset="0"/>
                <a:cs typeface="Times New Roman" panose="02020603050405020304" pitchFamily="18" charset="0"/>
              </a:rPr>
              <a:t>		(E) 25,5.</a:t>
            </a:r>
            <a:endParaRPr lang="pt-BR" sz="23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(C) 22,5.</a:t>
            </a:r>
            <a:endParaRPr lang="pt-BR" sz="23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p:pic>
        <p:nvPicPr>
          <p:cNvPr id="4" name="Imagem 3" descr="Forma&#10;&#10;Descrição gerada automaticamente">
            <a:extLst>
              <a:ext uri="{FF2B5EF4-FFF2-40B4-BE49-F238E27FC236}">
                <a16:creationId xmlns:a16="http://schemas.microsoft.com/office/drawing/2014/main" id="{18A0F9FF-592E-BC0F-922F-3556F814D95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07155" y="1303318"/>
            <a:ext cx="4285207" cy="2932780"/>
          </a:xfrm>
          <a:prstGeom prst="rect">
            <a:avLst/>
          </a:prstGeom>
          <a:noFill/>
          <a:ln>
            <a:noFill/>
          </a:ln>
        </p:spPr>
      </p:pic>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5B7860C1-F008-9FF2-65F9-4EB0D76AAAC4}"/>
                  </a:ext>
                </a:extLst>
              </p:cNvPr>
              <p:cNvSpPr txBox="1"/>
              <p:nvPr/>
            </p:nvSpPr>
            <p:spPr>
              <a:xfrm>
                <a:off x="6276002" y="835067"/>
                <a:ext cx="5760000" cy="5209888"/>
              </a:xfrm>
              <a:prstGeom prst="rect">
                <a:avLst/>
              </a:prstGeom>
              <a:noFill/>
            </p:spPr>
            <p:txBody>
              <a:bodyPr wrap="square">
                <a:spAutoFit/>
              </a:bodyPr>
              <a:lstStyle/>
              <a:p>
                <a:pPr algn="just">
                  <a:spcAft>
                    <a:spcPts val="800"/>
                  </a:spcAft>
                  <a:buNone/>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5. </a:t>
                </a: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Observe a figura a seguir.</a:t>
                </a:r>
              </a:p>
              <a:p>
                <a:pPr algn="just">
                  <a:spcAft>
                    <a:spcPts val="800"/>
                  </a:spcAft>
                  <a:buNone/>
                </a:pPr>
                <a:endParaRPr lang="pt-BR" sz="23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buNone/>
                </a:pPr>
                <a:endParaRPr lang="pt-BR" sz="23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buNone/>
                </a:pPr>
                <a:endParaRPr lang="pt-BR" sz="23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buNone/>
                </a:pPr>
                <a:endParaRPr lang="pt-BR" sz="23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r>
                  <a:rPr lang="pt-BR" sz="2300" dirty="0">
                    <a:latin typeface="Arial Narrow" panose="020B0606020202030204" pitchFamily="34" charset="0"/>
                  </a:rPr>
                  <a:t>Sabe-se que:</a:t>
                </a:r>
              </a:p>
              <a:p>
                <a14:m>
                  <m:oMath xmlns:m="http://schemas.openxmlformats.org/officeDocument/2006/math">
                    <m:acc>
                      <m:accPr>
                        <m:chr m:val="̅"/>
                        <m:ctrlPr>
                          <a:rPr lang="pt-BR" sz="2300" i="1">
                            <a:latin typeface="Cambria Math" panose="02040503050406030204" pitchFamily="18" charset="0"/>
                          </a:rPr>
                        </m:ctrlPr>
                      </m:accPr>
                      <m:e>
                        <m:r>
                          <a:rPr lang="pt-BR" sz="2300" i="1">
                            <a:latin typeface="Cambria Math" panose="02040503050406030204" pitchFamily="18" charset="0"/>
                          </a:rPr>
                          <m:t>𝐵𝐸</m:t>
                        </m:r>
                      </m:e>
                    </m:acc>
                  </m:oMath>
                </a14:m>
                <a:r>
                  <a:rPr lang="pt-BR" sz="2300" dirty="0">
                    <a:latin typeface="Arial Narrow" panose="020B0606020202030204" pitchFamily="34" charset="0"/>
                  </a:rPr>
                  <a:t> // </a:t>
                </a:r>
                <a14:m>
                  <m:oMath xmlns:m="http://schemas.openxmlformats.org/officeDocument/2006/math">
                    <m:acc>
                      <m:accPr>
                        <m:chr m:val="̅"/>
                        <m:ctrlPr>
                          <a:rPr lang="pt-BR" sz="2300" i="1">
                            <a:latin typeface="Cambria Math" panose="02040503050406030204" pitchFamily="18" charset="0"/>
                          </a:rPr>
                        </m:ctrlPr>
                      </m:accPr>
                      <m:e>
                        <m:r>
                          <a:rPr lang="pt-BR" sz="2300" i="1">
                            <a:latin typeface="Cambria Math" panose="02040503050406030204" pitchFamily="18" charset="0"/>
                          </a:rPr>
                          <m:t>𝐶𝐷</m:t>
                        </m:r>
                      </m:e>
                    </m:acc>
                  </m:oMath>
                </a14:m>
                <a:endParaRPr lang="pt-BR" sz="2300" i="1" dirty="0"/>
              </a:p>
              <a:p>
                <a:pPr/>
                <a14:m>
                  <m:oMathPara xmlns:m="http://schemas.openxmlformats.org/officeDocument/2006/math">
                    <m:oMathParaPr>
                      <m:jc m:val="left"/>
                    </m:oMathParaPr>
                    <m:oMath xmlns:m="http://schemas.openxmlformats.org/officeDocument/2006/math">
                      <m:acc>
                        <m:accPr>
                          <m:chr m:val="̅"/>
                          <m:ctrlPr>
                            <a:rPr lang="pt-BR" sz="2300" i="1">
                              <a:latin typeface="Cambria Math" panose="02040503050406030204" pitchFamily="18" charset="0"/>
                            </a:rPr>
                          </m:ctrlPr>
                        </m:accPr>
                        <m:e>
                          <m:r>
                            <a:rPr lang="pt-BR" sz="2300" i="1">
                              <a:latin typeface="Cambria Math" panose="02040503050406030204" pitchFamily="18" charset="0"/>
                            </a:rPr>
                            <m:t>𝐴𝐷</m:t>
                          </m:r>
                        </m:e>
                      </m:acc>
                      <m:r>
                        <a:rPr lang="pt-BR" sz="2300" i="1">
                          <a:latin typeface="Cambria Math" panose="02040503050406030204" pitchFamily="18" charset="0"/>
                        </a:rPr>
                        <m:t>=12 </m:t>
                      </m:r>
                      <m:r>
                        <a:rPr lang="pt-BR" sz="2300" i="1">
                          <a:latin typeface="Cambria Math" panose="02040503050406030204" pitchFamily="18" charset="0"/>
                        </a:rPr>
                        <m:t>𝑐𝑚</m:t>
                      </m:r>
                    </m:oMath>
                  </m:oMathPara>
                </a14:m>
                <a:endParaRPr lang="pt-BR" sz="2300" dirty="0">
                  <a:latin typeface="Arial Narrow" panose="020B0606020202030204" pitchFamily="34" charset="0"/>
                </a:endParaRPr>
              </a:p>
              <a:p>
                <a:pPr/>
                <a14:m>
                  <m:oMathPara xmlns:m="http://schemas.openxmlformats.org/officeDocument/2006/math">
                    <m:oMathParaPr>
                      <m:jc m:val="left"/>
                    </m:oMathParaPr>
                    <m:oMath xmlns:m="http://schemas.openxmlformats.org/officeDocument/2006/math">
                      <m:acc>
                        <m:accPr>
                          <m:chr m:val="̅"/>
                          <m:ctrlPr>
                            <a:rPr lang="pt-BR" sz="2300" i="1">
                              <a:latin typeface="Cambria Math" panose="02040503050406030204" pitchFamily="18" charset="0"/>
                            </a:rPr>
                          </m:ctrlPr>
                        </m:accPr>
                        <m:e>
                          <m:r>
                            <a:rPr lang="pt-BR" sz="2300" i="1">
                              <a:latin typeface="Cambria Math" panose="02040503050406030204" pitchFamily="18" charset="0"/>
                            </a:rPr>
                            <m:t>𝐵𝐸</m:t>
                          </m:r>
                        </m:e>
                      </m:acc>
                      <m:r>
                        <a:rPr lang="pt-BR" sz="2300" i="1">
                          <a:latin typeface="Cambria Math" panose="02040503050406030204" pitchFamily="18" charset="0"/>
                        </a:rPr>
                        <m:t>=18 </m:t>
                      </m:r>
                      <m:r>
                        <a:rPr lang="pt-BR" sz="2300" i="1">
                          <a:latin typeface="Cambria Math" panose="02040503050406030204" pitchFamily="18" charset="0"/>
                        </a:rPr>
                        <m:t>𝑐𝑚</m:t>
                      </m:r>
                    </m:oMath>
                  </m:oMathPara>
                </a14:m>
                <a:endParaRPr lang="pt-BR" sz="2300" dirty="0">
                  <a:latin typeface="Arial Narrow" panose="020B0606020202030204" pitchFamily="34" charset="0"/>
                </a:endParaRPr>
              </a:p>
              <a:p>
                <a:pPr/>
                <a14:m>
                  <m:oMathPara xmlns:m="http://schemas.openxmlformats.org/officeDocument/2006/math">
                    <m:oMathParaPr>
                      <m:jc m:val="left"/>
                    </m:oMathParaPr>
                    <m:oMath xmlns:m="http://schemas.openxmlformats.org/officeDocument/2006/math">
                      <m:acc>
                        <m:accPr>
                          <m:chr m:val="̅"/>
                          <m:ctrlPr>
                            <a:rPr lang="pt-BR" sz="2300" i="1">
                              <a:latin typeface="Cambria Math" panose="02040503050406030204" pitchFamily="18" charset="0"/>
                            </a:rPr>
                          </m:ctrlPr>
                        </m:accPr>
                        <m:e>
                          <m:r>
                            <a:rPr lang="pt-BR" sz="2300" i="1">
                              <a:latin typeface="Cambria Math" panose="02040503050406030204" pitchFamily="18" charset="0"/>
                            </a:rPr>
                            <m:t>𝐶𝐷</m:t>
                          </m:r>
                        </m:e>
                      </m:acc>
                      <m:r>
                        <a:rPr lang="pt-BR" sz="2300" i="1">
                          <a:latin typeface="Cambria Math" panose="02040503050406030204" pitchFamily="18" charset="0"/>
                        </a:rPr>
                        <m:t>=4 </m:t>
                      </m:r>
                      <m:r>
                        <a:rPr lang="pt-BR" sz="2300" i="1">
                          <a:latin typeface="Cambria Math" panose="02040503050406030204" pitchFamily="18" charset="0"/>
                        </a:rPr>
                        <m:t>𝑐𝑚</m:t>
                      </m:r>
                    </m:oMath>
                  </m:oMathPara>
                </a14:m>
                <a:endParaRPr lang="pt-BR" sz="2300" dirty="0">
                  <a:latin typeface="Arial Narrow" panose="020B0606020202030204" pitchFamily="34" charset="0"/>
                </a:endParaRPr>
              </a:p>
              <a:p>
                <a14:m>
                  <m:oMath xmlns:m="http://schemas.openxmlformats.org/officeDocument/2006/math">
                    <m:acc>
                      <m:accPr>
                        <m:chr m:val="̅"/>
                        <m:ctrlPr>
                          <a:rPr lang="pt-BR" sz="2300" i="1">
                            <a:latin typeface="Cambria Math" panose="02040503050406030204" pitchFamily="18" charset="0"/>
                          </a:rPr>
                        </m:ctrlPr>
                      </m:accPr>
                      <m:e>
                        <m:r>
                          <a:rPr lang="pt-BR" sz="2300" i="1">
                            <a:latin typeface="Cambria Math" panose="02040503050406030204" pitchFamily="18" charset="0"/>
                          </a:rPr>
                          <m:t>𝐵𝐸</m:t>
                        </m:r>
                      </m:e>
                    </m:acc>
                  </m:oMath>
                </a14:m>
                <a:r>
                  <a:rPr lang="pt-BR" sz="2300" dirty="0">
                    <a:latin typeface="Arial Narrow" panose="020B0606020202030204" pitchFamily="34" charset="0"/>
                  </a:rPr>
                  <a:t> divide </a:t>
                </a:r>
                <a14:m>
                  <m:oMath xmlns:m="http://schemas.openxmlformats.org/officeDocument/2006/math">
                    <m:acc>
                      <m:accPr>
                        <m:chr m:val="̅"/>
                        <m:ctrlPr>
                          <a:rPr lang="pt-BR" sz="2300" i="1">
                            <a:latin typeface="Cambria Math" panose="02040503050406030204" pitchFamily="18" charset="0"/>
                          </a:rPr>
                        </m:ctrlPr>
                      </m:accPr>
                      <m:e>
                        <m:r>
                          <a:rPr lang="pt-BR" sz="2300" i="1">
                            <a:latin typeface="Cambria Math" panose="02040503050406030204" pitchFamily="18" charset="0"/>
                          </a:rPr>
                          <m:t>𝐴𝐷</m:t>
                        </m:r>
                      </m:e>
                    </m:acc>
                  </m:oMath>
                </a14:m>
                <a:r>
                  <a:rPr lang="pt-BR" sz="2300" dirty="0">
                    <a:latin typeface="Arial Narrow" panose="020B0606020202030204" pitchFamily="34" charset="0"/>
                  </a:rPr>
                  <a:t> na metade</a:t>
                </a:r>
              </a:p>
              <a:p>
                <a:pPr algn="just"/>
                <a:endParaRPr lang="pt-BR" sz="23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r>
                  <a:rPr lang="pt-BR" sz="2300" dirty="0">
                    <a:latin typeface="Arial Narrow" panose="020B0606020202030204" pitchFamily="34" charset="0"/>
                  </a:rPr>
                  <a:t>Qual é a área desse pentágono? </a:t>
                </a:r>
              </a:p>
            </p:txBody>
          </p:sp>
        </mc:Choice>
        <mc:Fallback xmlns="">
          <p:sp>
            <p:nvSpPr>
              <p:cNvPr id="6" name="CaixaDeTexto 5">
                <a:extLst>
                  <a:ext uri="{FF2B5EF4-FFF2-40B4-BE49-F238E27FC236}">
                    <a16:creationId xmlns:a16="http://schemas.microsoft.com/office/drawing/2014/main" id="{5B7860C1-F008-9FF2-65F9-4EB0D76AAAC4}"/>
                  </a:ext>
                </a:extLst>
              </p:cNvPr>
              <p:cNvSpPr txBox="1">
                <a:spLocks noRot="1" noChangeAspect="1" noMove="1" noResize="1" noEditPoints="1" noAdjustHandles="1" noChangeArrowheads="1" noChangeShapeType="1" noTextEdit="1"/>
              </p:cNvSpPr>
              <p:nvPr/>
            </p:nvSpPr>
            <p:spPr>
              <a:xfrm>
                <a:off x="6276002" y="835067"/>
                <a:ext cx="5760000" cy="5209888"/>
              </a:xfrm>
              <a:prstGeom prst="rect">
                <a:avLst/>
              </a:prstGeom>
              <a:blipFill>
                <a:blip r:embed="rId3"/>
                <a:stretch>
                  <a:fillRect l="-1589" t="-936" b="-1637"/>
                </a:stretch>
              </a:blipFill>
            </p:spPr>
            <p:txBody>
              <a:bodyPr/>
              <a:lstStyle/>
              <a:p>
                <a:r>
                  <a:rPr lang="pt-BR">
                    <a:noFill/>
                  </a:rPr>
                  <a:t> </a:t>
                </a:r>
              </a:p>
            </p:txBody>
          </p:sp>
        </mc:Fallback>
      </mc:AlternateContent>
      <p:pic>
        <p:nvPicPr>
          <p:cNvPr id="7" name="Imagem 6">
            <a:extLst>
              <a:ext uri="{FF2B5EF4-FFF2-40B4-BE49-F238E27FC236}">
                <a16:creationId xmlns:a16="http://schemas.microsoft.com/office/drawing/2014/main" id="{D71B1562-C392-164A-8FD8-D05EBB58A91A}"/>
              </a:ext>
            </a:extLst>
          </p:cNvPr>
          <p:cNvPicPr>
            <a:picLocks noChangeAspect="1"/>
          </p:cNvPicPr>
          <p:nvPr/>
        </p:nvPicPr>
        <p:blipFill rotWithShape="1">
          <a:blip r:embed="rId4"/>
          <a:srcRect l="11161" t="21100" r="61647" b="45865"/>
          <a:stretch>
            <a:fillRect/>
          </a:stretch>
        </p:blipFill>
        <p:spPr bwMode="auto">
          <a:xfrm>
            <a:off x="8284685" y="1303318"/>
            <a:ext cx="3070671" cy="2297586"/>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1795713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2D740EE1-4075-AFF3-9F49-362D9E8C898E}"/>
              </a:ext>
            </a:extLst>
          </p:cNvPr>
          <p:cNvSpPr txBox="1"/>
          <p:nvPr/>
        </p:nvSpPr>
        <p:spPr>
          <a:xfrm>
            <a:off x="156000" y="1004242"/>
            <a:ext cx="5760000" cy="4027449"/>
          </a:xfrm>
          <a:prstGeom prst="rect">
            <a:avLst/>
          </a:prstGeom>
          <a:noFill/>
        </p:spPr>
        <p:txBody>
          <a:bodyPr wrap="square">
            <a:spAutoFit/>
          </a:bodyPr>
          <a:lstStyle/>
          <a:p>
            <a:pPr algn="just">
              <a:lnSpc>
                <a:spcPct val="115000"/>
              </a:lnSpc>
              <a:spcAft>
                <a:spcPts val="800"/>
              </a:spcAft>
              <a:buNone/>
            </a:pPr>
            <a:r>
              <a:rPr lang="pt-BR" sz="2300" b="1" kern="100" dirty="0">
                <a:effectLst/>
                <a:latin typeface="Arial Narrow" panose="020B0606020202030204" pitchFamily="34" charset="0"/>
                <a:ea typeface="MS Mincho" panose="02020609040205080304" pitchFamily="49" charset="-128"/>
                <a:cs typeface="Times New Roman" panose="02020603050405020304" pitchFamily="18" charset="0"/>
              </a:rPr>
              <a:t>6. </a:t>
            </a:r>
            <a:r>
              <a:rPr lang="pt-BR" sz="2300" kern="100" dirty="0">
                <a:effectLst/>
                <a:latin typeface="Arial Narrow" panose="020B0606020202030204" pitchFamily="34" charset="0"/>
                <a:ea typeface="MS Mincho" panose="02020609040205080304" pitchFamily="49" charset="-128"/>
                <a:cs typeface="Times New Roman" panose="02020603050405020304" pitchFamily="18" charset="0"/>
              </a:rPr>
              <a:t>Para reformar o banheiro de sua casa, Eva utilizou 60 peças de porcelanato, em formato de losangos, cujos lados medem 30 cm e a diagonal maior mede 48 cm. Agora responda:</a:t>
            </a:r>
          </a:p>
          <a:p>
            <a:pPr algn="just">
              <a:lnSpc>
                <a:spcPct val="115000"/>
              </a:lnSpc>
              <a:spcAft>
                <a:spcPts val="800"/>
              </a:spcAft>
              <a:buNone/>
            </a:pPr>
            <a:r>
              <a:rPr lang="pt-BR" sz="2300" kern="100" dirty="0">
                <a:effectLst/>
                <a:latin typeface="Arial Narrow" panose="020B0606020202030204" pitchFamily="34" charset="0"/>
                <a:ea typeface="MS Mincho" panose="02020609040205080304" pitchFamily="49" charset="-128"/>
                <a:cs typeface="Times New Roman" panose="02020603050405020304" pitchFamily="18" charset="0"/>
              </a:rPr>
              <a:t>a) Qual é a medida, em cm, da diagonal menor de cada losango?</a:t>
            </a:r>
          </a:p>
          <a:p>
            <a:pPr algn="just">
              <a:lnSpc>
                <a:spcPct val="115000"/>
              </a:lnSpc>
              <a:spcAft>
                <a:spcPts val="800"/>
              </a:spcAft>
              <a:buNone/>
            </a:pPr>
            <a:r>
              <a:rPr lang="pt-BR" sz="2300" kern="100" dirty="0">
                <a:effectLst/>
                <a:latin typeface="Arial Narrow" panose="020B0606020202030204" pitchFamily="34" charset="0"/>
                <a:ea typeface="MS Mincho" panose="02020609040205080304" pitchFamily="49" charset="-128"/>
                <a:cs typeface="Times New Roman" panose="02020603050405020304" pitchFamily="18" charset="0"/>
              </a:rPr>
              <a:t>b) Qual é a área, em m², de cada porcelanato?</a:t>
            </a:r>
          </a:p>
          <a:p>
            <a:pPr algn="just">
              <a:lnSpc>
                <a:spcPct val="115000"/>
              </a:lnSpc>
              <a:spcAft>
                <a:spcPts val="800"/>
              </a:spcAft>
              <a:buNone/>
            </a:pPr>
            <a:r>
              <a:rPr lang="pt-BR" sz="2300" kern="100" dirty="0">
                <a:effectLst/>
                <a:latin typeface="Arial Narrow" panose="020B0606020202030204" pitchFamily="34" charset="0"/>
                <a:ea typeface="MS Mincho" panose="02020609040205080304" pitchFamily="49" charset="-128"/>
                <a:cs typeface="Times New Roman" panose="02020603050405020304" pitchFamily="18" charset="0"/>
              </a:rPr>
              <a:t>c) Qual é a área, em m², reformada do banheiro de Eva?</a:t>
            </a:r>
          </a:p>
        </p:txBody>
      </p:sp>
      <p:sp>
        <p:nvSpPr>
          <p:cNvPr id="5" name="CaixaDeTexto 4">
            <a:extLst>
              <a:ext uri="{FF2B5EF4-FFF2-40B4-BE49-F238E27FC236}">
                <a16:creationId xmlns:a16="http://schemas.microsoft.com/office/drawing/2014/main" id="{BAC3BE7A-391C-CEF2-395D-81AD104EF010}"/>
              </a:ext>
            </a:extLst>
          </p:cNvPr>
          <p:cNvSpPr txBox="1"/>
          <p:nvPr/>
        </p:nvSpPr>
        <p:spPr>
          <a:xfrm>
            <a:off x="6276002" y="1966764"/>
            <a:ext cx="5760000" cy="4636334"/>
          </a:xfrm>
          <a:prstGeom prst="rect">
            <a:avLst/>
          </a:prstGeom>
          <a:noFill/>
        </p:spPr>
        <p:txBody>
          <a:bodyPr wrap="square">
            <a:spAutoFit/>
          </a:bodyPr>
          <a:lstStyle/>
          <a:p>
            <a:pPr algn="just">
              <a:lnSpc>
                <a:spcPct val="115000"/>
              </a:lnSpc>
              <a:spcAft>
                <a:spcPts val="200"/>
              </a:spcAft>
              <a:buNone/>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7.</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Um mestre de obras deve assentar 30 peças quadradas de porcelanato, com dois tipos de revestimento. O primeiro tipo de revestimento tem 15 peças cujo lados medem 0,55 m, enquanto o segundo tipo possui lados medindo 0,85 cm. </a:t>
            </a:r>
            <a:endParaRPr lang="pt-BR" sz="23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200"/>
              </a:spcAf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soma total das áreas dos dois tipos de peças de porcelanato que o mestre irá assentar é, aproximadamente, igual a</a:t>
            </a:r>
            <a:endParaRPr lang="pt-BR" sz="23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2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4,53 m².</a:t>
            </a:r>
            <a:r>
              <a:rPr lang="pt-BR" sz="2300" kern="100" dirty="0">
                <a:latin typeface="Arial Narrow" panose="020B0606020202030204" pitchFamily="34" charset="0"/>
                <a:ea typeface="Calibri" panose="020F0502020204030204" pitchFamily="34" charset="0"/>
                <a:cs typeface="Times New Roman" panose="02020603050405020304" pitchFamily="18" charset="0"/>
              </a:rPr>
              <a:t>		(D) 15,37 m².</a:t>
            </a:r>
            <a:endParaRPr lang="pt-BR" sz="23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2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10,83 m².</a:t>
            </a:r>
            <a:r>
              <a:rPr lang="pt-BR" sz="2300" kern="100" dirty="0">
                <a:latin typeface="Arial Narrow" panose="020B0606020202030204" pitchFamily="34" charset="0"/>
                <a:ea typeface="Calibri" panose="020F0502020204030204" pitchFamily="34" charset="0"/>
                <a:cs typeface="Times New Roman" panose="02020603050405020304" pitchFamily="18" charset="0"/>
              </a:rPr>
              <a:t>		(E) 30,45 m².</a:t>
            </a:r>
            <a:endParaRPr lang="pt-BR" sz="23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200"/>
              </a:spcAft>
              <a:buNone/>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 20,50 m².</a:t>
            </a:r>
            <a:endParaRPr lang="pt-BR" sz="23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p:grpSp>
        <p:nvGrpSpPr>
          <p:cNvPr id="17" name="Agrupar 16">
            <a:extLst>
              <a:ext uri="{FF2B5EF4-FFF2-40B4-BE49-F238E27FC236}">
                <a16:creationId xmlns:a16="http://schemas.microsoft.com/office/drawing/2014/main" id="{A21907F9-BB56-B504-379F-8A4EEFB4493A}"/>
              </a:ext>
            </a:extLst>
          </p:cNvPr>
          <p:cNvGrpSpPr/>
          <p:nvPr/>
        </p:nvGrpSpPr>
        <p:grpSpPr>
          <a:xfrm>
            <a:off x="6189310" y="648888"/>
            <a:ext cx="5846692" cy="1101377"/>
            <a:chOff x="6189310" y="648888"/>
            <a:chExt cx="5846692" cy="1101377"/>
          </a:xfrm>
        </p:grpSpPr>
        <p:sp>
          <p:nvSpPr>
            <p:cNvPr id="7" name="Retângulo: Cantos Arredondados 6">
              <a:extLst>
                <a:ext uri="{FF2B5EF4-FFF2-40B4-BE49-F238E27FC236}">
                  <a16:creationId xmlns:a16="http://schemas.microsoft.com/office/drawing/2014/main" id="{9BFE5A1D-BD39-9C2B-B54F-A7039807518A}"/>
                </a:ext>
              </a:extLst>
            </p:cNvPr>
            <p:cNvSpPr/>
            <p:nvPr/>
          </p:nvSpPr>
          <p:spPr>
            <a:xfrm>
              <a:off x="6276002" y="1004247"/>
              <a:ext cx="5760000" cy="746018"/>
            </a:xfrm>
            <a:prstGeom prst="roundRect">
              <a:avLst>
                <a:gd name="adj" fmla="val 32847"/>
              </a:avLst>
            </a:prstGeom>
            <a:solidFill>
              <a:schemeClr val="bg1"/>
            </a:solidFill>
            <a:ln w="28575">
              <a:solidFill>
                <a:srgbClr val="9659A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614488" algn="just">
                <a:spcAft>
                  <a:spcPts val="400"/>
                </a:spcAft>
                <a:buNone/>
              </a:pPr>
              <a:r>
                <a:rPr lang="pt-BR" sz="2000" dirty="0">
                  <a:solidFill>
                    <a:schemeClr val="tx1"/>
                  </a:solidFill>
                  <a:latin typeface="Arial Narrow" panose="020B0606020202030204" pitchFamily="34" charset="0"/>
                </a:rPr>
                <a:t>Responda às atividades </a:t>
              </a:r>
              <a:r>
                <a:rPr lang="pt-BR" sz="2000" b="1" dirty="0">
                  <a:solidFill>
                    <a:schemeClr val="tx1"/>
                  </a:solidFill>
                  <a:latin typeface="Arial Narrow" panose="020B0606020202030204" pitchFamily="34" charset="0"/>
                </a:rPr>
                <a:t>7, 8 e 9</a:t>
              </a:r>
              <a:r>
                <a:rPr lang="pt-BR" sz="2000" dirty="0">
                  <a:solidFill>
                    <a:schemeClr val="tx1"/>
                  </a:solidFill>
                  <a:latin typeface="Arial Narrow" panose="020B0606020202030204" pitchFamily="34" charset="0"/>
                </a:rPr>
                <a:t>, se for capaz.</a:t>
              </a:r>
              <a:endParaRPr lang="pt-BR" sz="2000" kern="100" dirty="0">
                <a:solidFill>
                  <a:schemeClr val="tx1"/>
                </a:solidFill>
                <a:latin typeface="Arial Narrow" panose="020B0606020202030204" pitchFamily="34" charset="0"/>
                <a:ea typeface="MS Mincho" panose="02020609040205080304" pitchFamily="49" charset="-128"/>
                <a:cs typeface="Times New Roman" panose="02020603050405020304" pitchFamily="18" charset="0"/>
              </a:endParaRPr>
            </a:p>
          </p:txBody>
        </p:sp>
        <p:pic>
          <p:nvPicPr>
            <p:cNvPr id="16" name="Imagem 15">
              <a:extLst>
                <a:ext uri="{FF2B5EF4-FFF2-40B4-BE49-F238E27FC236}">
                  <a16:creationId xmlns:a16="http://schemas.microsoft.com/office/drawing/2014/main" id="{EBBF0229-557B-D0FB-EB3B-2EFC4AB525E2}"/>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89310" y="648888"/>
              <a:ext cx="1788363" cy="1026730"/>
            </a:xfrm>
            <a:prstGeom prst="rect">
              <a:avLst/>
            </a:prstGeom>
            <a:noFill/>
            <a:ln>
              <a:noFill/>
            </a:ln>
          </p:spPr>
        </p:pic>
      </p:grpSp>
    </p:spTree>
    <p:extLst>
      <p:ext uri="{BB962C8B-B14F-4D97-AF65-F5344CB8AC3E}">
        <p14:creationId xmlns:p14="http://schemas.microsoft.com/office/powerpoint/2010/main" val="33177783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781C36AA-E26E-1C25-DBB2-29041CC85688}"/>
              </a:ext>
            </a:extLst>
          </p:cNvPr>
          <p:cNvSpPr txBox="1"/>
          <p:nvPr/>
        </p:nvSpPr>
        <p:spPr>
          <a:xfrm>
            <a:off x="156000" y="840066"/>
            <a:ext cx="5760000" cy="5740033"/>
          </a:xfrm>
          <a:prstGeom prst="rect">
            <a:avLst/>
          </a:prstGeom>
          <a:noFill/>
        </p:spPr>
        <p:txBody>
          <a:bodyPr wrap="square">
            <a:spAutoFit/>
          </a:bodyPr>
          <a:lstStyle/>
          <a:p>
            <a:pPr algn="just">
              <a:spcAft>
                <a:spcPts val="200"/>
              </a:spcAft>
              <a:buNone/>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8. (UEG – Adaptada)</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Na venda de uma chácara com formato e dimensões dados na figura, a seguir, o corretor recebeu uma comissão de 5% sobre o preço de venda. Além disso, sabe-se que o preço de venda no metro quadrado foi de R$ 12,00.</a:t>
            </a:r>
          </a:p>
          <a:p>
            <a:pPr algn="just">
              <a:spcAft>
                <a:spcPts val="200"/>
              </a:spcAft>
              <a:buNone/>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200"/>
              </a:spcAft>
              <a:buNone/>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200"/>
              </a:spcAft>
              <a:buNone/>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200"/>
              </a:spcAft>
              <a:buNone/>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200"/>
              </a:spcAft>
              <a:buNone/>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2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Com base nisso, responda:</a:t>
            </a:r>
          </a:p>
          <a:p>
            <a:pPr algn="just">
              <a:spcAft>
                <a:spcPts val="2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 Como você poderia calcular a área dessa chácara? (Resposta pessoal)</a:t>
            </a:r>
          </a:p>
          <a:p>
            <a:pPr algn="just">
              <a:spcAft>
                <a:spcPts val="2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b) Qual é a área, em metros quadrados, dessa chácara?</a:t>
            </a:r>
          </a:p>
          <a:p>
            <a:pPr algn="just">
              <a:spcAft>
                <a:spcPts val="2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c) Quanto esse corretor recebeu de comissão?</a:t>
            </a:r>
          </a:p>
        </p:txBody>
      </p:sp>
      <p:sp>
        <p:nvSpPr>
          <p:cNvPr id="4" name="CaixaDeTexto 3">
            <a:extLst>
              <a:ext uri="{FF2B5EF4-FFF2-40B4-BE49-F238E27FC236}">
                <a16:creationId xmlns:a16="http://schemas.microsoft.com/office/drawing/2014/main" id="{FF920A7A-C9DE-74CD-D0DB-71757E4645C2}"/>
              </a:ext>
            </a:extLst>
          </p:cNvPr>
          <p:cNvSpPr txBox="1"/>
          <p:nvPr/>
        </p:nvSpPr>
        <p:spPr>
          <a:xfrm>
            <a:off x="6276000" y="840066"/>
            <a:ext cx="5760000" cy="5791329"/>
          </a:xfrm>
          <a:prstGeom prst="rect">
            <a:avLst/>
          </a:prstGeom>
          <a:noFill/>
        </p:spPr>
        <p:txBody>
          <a:bodyPr wrap="square">
            <a:spAutoFit/>
          </a:bodyPr>
          <a:lstStyle/>
          <a:p>
            <a:pPr algn="just">
              <a:spcAft>
                <a:spcPts val="200"/>
              </a:spcAft>
              <a:buNone/>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9. (UEG 2025)</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Considere a região delimitada pelo retângulo ABCD, no plano cartesiano, conforme imagem. </a:t>
            </a:r>
          </a:p>
          <a:p>
            <a:pPr algn="just">
              <a:spcAft>
                <a:spcPts val="200"/>
              </a:spcAft>
              <a:buNone/>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200"/>
              </a:spcAft>
              <a:buNone/>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200"/>
              </a:spcAft>
              <a:buNone/>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200"/>
              </a:spcAft>
              <a:buNone/>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200"/>
              </a:spcAft>
              <a:buNone/>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200"/>
              </a:spcAft>
              <a:buNone/>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200"/>
              </a:spcAft>
              <a:buNone/>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2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 probabilidade de se selecionar, aleatoriamente, um ponto localizado nas regiões delimitadas pelo triângulo ABC ou pelo retângulo ECDF é, aproximadamente, </a:t>
            </a:r>
          </a:p>
          <a:p>
            <a:pPr algn="just">
              <a:spcAft>
                <a:spcPts val="2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 65%.</a:t>
            </a:r>
            <a:r>
              <a:rPr lang="pt-BR" sz="2200" kern="100" dirty="0">
                <a:latin typeface="Arial Narrow" panose="020B0606020202030204" pitchFamily="34" charset="0"/>
                <a:ea typeface="MS Mincho" panose="02020609040205080304" pitchFamily="49" charset="-128"/>
                <a:cs typeface="Times New Roman" panose="02020603050405020304" pitchFamily="18" charset="0"/>
              </a:rPr>
              <a:t>			(D) 80%.</a:t>
            </a:r>
          </a:p>
          <a:p>
            <a:pPr algn="just">
              <a:spcAft>
                <a:spcPts val="2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(B) 72%.</a:t>
            </a:r>
            <a:r>
              <a:rPr lang="pt-BR" sz="2200" kern="100" dirty="0">
                <a:latin typeface="Arial Narrow" panose="020B0606020202030204" pitchFamily="34" charset="0"/>
                <a:ea typeface="MS Mincho" panose="02020609040205080304" pitchFamily="49" charset="-128"/>
                <a:cs typeface="Times New Roman" panose="02020603050405020304" pitchFamily="18" charset="0"/>
              </a:rPr>
              <a:t>			(E) 63%.</a:t>
            </a:r>
          </a:p>
          <a:p>
            <a:pPr algn="just">
              <a:spcAft>
                <a:spcPts val="2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(C) 77%.</a:t>
            </a:r>
          </a:p>
        </p:txBody>
      </p:sp>
      <p:pic>
        <p:nvPicPr>
          <p:cNvPr id="5" name="Imagem 4">
            <a:extLst>
              <a:ext uri="{FF2B5EF4-FFF2-40B4-BE49-F238E27FC236}">
                <a16:creationId xmlns:a16="http://schemas.microsoft.com/office/drawing/2014/main" id="{8018CC8D-614E-2C44-B388-2194CB95D291}"/>
              </a:ext>
            </a:extLst>
          </p:cNvPr>
          <p:cNvPicPr>
            <a:picLocks noChangeAspect="1"/>
          </p:cNvPicPr>
          <p:nvPr/>
        </p:nvPicPr>
        <p:blipFill rotWithShape="1">
          <a:blip r:embed="rId2"/>
          <a:srcRect l="18650" t="34881" r="35660" b="27511"/>
          <a:stretch>
            <a:fillRect/>
          </a:stretch>
        </p:blipFill>
        <p:spPr bwMode="auto">
          <a:xfrm>
            <a:off x="1340633" y="2580135"/>
            <a:ext cx="3492624" cy="1786160"/>
          </a:xfrm>
          <a:prstGeom prst="rect">
            <a:avLst/>
          </a:prstGeom>
          <a:ln>
            <a:noFill/>
          </a:ln>
          <a:extLst>
            <a:ext uri="{53640926-AAD7-44D8-BBD7-CCE9431645EC}">
              <a14:shadowObscured xmlns:a14="http://schemas.microsoft.com/office/drawing/2010/main"/>
            </a:ext>
          </a:extLst>
        </p:spPr>
      </p:pic>
      <p:pic>
        <p:nvPicPr>
          <p:cNvPr id="6" name="Imagem 5">
            <a:extLst>
              <a:ext uri="{FF2B5EF4-FFF2-40B4-BE49-F238E27FC236}">
                <a16:creationId xmlns:a16="http://schemas.microsoft.com/office/drawing/2014/main" id="{1F38DC06-F149-1C60-4B4D-A675BE389962}"/>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Layer>
                </a14:imgProps>
              </a:ext>
            </a:extLst>
          </a:blip>
          <a:srcRect l="1753"/>
          <a:stretch>
            <a:fillRect/>
          </a:stretch>
        </p:blipFill>
        <p:spPr bwMode="auto">
          <a:xfrm>
            <a:off x="7296700" y="1759103"/>
            <a:ext cx="4396623" cy="258853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247757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614062CA-F540-1208-1450-BD58F5CB50BE}"/>
              </a:ext>
            </a:extLst>
          </p:cNvPr>
          <p:cNvSpPr txBox="1"/>
          <p:nvPr/>
        </p:nvSpPr>
        <p:spPr>
          <a:xfrm>
            <a:off x="156000" y="838516"/>
            <a:ext cx="11880000" cy="5662512"/>
          </a:xfrm>
          <a:prstGeom prst="rect">
            <a:avLst/>
          </a:prstGeom>
          <a:solidFill>
            <a:schemeClr val="bg1"/>
          </a:solidFill>
        </p:spPr>
        <p:txBody>
          <a:bodyPr wrap="square">
            <a:spAutoFit/>
          </a:bodyPr>
          <a:lstStyle/>
          <a:p>
            <a:pPr algn="just">
              <a:lnSpc>
                <a:spcPct val="115000"/>
              </a:lnSpc>
              <a:spcAft>
                <a:spcPts val="200"/>
              </a:spcAft>
              <a:buNone/>
            </a:pPr>
            <a:r>
              <a:rPr lang="pt-BR" sz="2200" b="1"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10. (ENEM 2016)</a:t>
            </a:r>
            <a:r>
              <a:rPr lang="pt-BR" sz="22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Um senhor, pai de dois filhos, deseja comprar dois terrenos, com áreas de mesma medida, um para cada filho. Um dos terrenos visitados já está demarcado e, embora não tenha um formato convencional (como se observa na Figura B), agradou ao filho mais velho e, por isso, foi comprado. O filho mais novo possui um projeto arquitetônico de uma casa que quer construir, mas, para isso, precisa de um terreno na forma retangular (como mostrado na Figura A) cujo comprimento seja 7 m maior do que a largura.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5915025" algn="just">
              <a:lnSpc>
                <a:spcPct val="115000"/>
              </a:lnSpc>
              <a:spcAft>
                <a:spcPts val="200"/>
              </a:spcAft>
              <a:buNone/>
            </a:pPr>
            <a:r>
              <a:rPr lang="pt-BR" sz="22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Para satisfazer o filho mais novo, esse senhor precisa encontrar um terreno retangular cujas medidas, em metro, do comprimento e da largura sejam iguais, respectivamente, a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5915025" algn="just">
              <a:lnSpc>
                <a:spcPct val="115000"/>
              </a:lnSpc>
              <a:spcAft>
                <a:spcPts val="200"/>
              </a:spcAft>
              <a:buNone/>
            </a:pPr>
            <a:r>
              <a:rPr lang="pt-BR" sz="22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 7,5 e 14,5.</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5915025" algn="just">
              <a:lnSpc>
                <a:spcPct val="115000"/>
              </a:lnSpc>
              <a:spcAft>
                <a:spcPts val="200"/>
              </a:spcAft>
              <a:buNone/>
            </a:pPr>
            <a:r>
              <a:rPr lang="pt-BR" sz="22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(B) 9,0 e 16,0.</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5915025" algn="just">
              <a:lnSpc>
                <a:spcPct val="115000"/>
              </a:lnSpc>
              <a:spcAft>
                <a:spcPts val="200"/>
              </a:spcAft>
              <a:buNone/>
            </a:pPr>
            <a:r>
              <a:rPr lang="pt-BR" sz="22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(C) 9,3 e 16,3.</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5915025" algn="just">
              <a:lnSpc>
                <a:spcPct val="115000"/>
              </a:lnSpc>
              <a:spcAft>
                <a:spcPts val="200"/>
              </a:spcAft>
              <a:buNone/>
            </a:pPr>
            <a:r>
              <a:rPr lang="pt-BR" sz="22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(D) 10,0 e 17,0.</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5915025" algn="just">
              <a:lnSpc>
                <a:spcPct val="115000"/>
              </a:lnSpc>
              <a:spcAft>
                <a:spcPts val="200"/>
              </a:spcAft>
              <a:buNone/>
            </a:pPr>
            <a:r>
              <a:rPr lang="pt-BR" sz="22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(E) 13,5 e 20,5.</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p:pic>
        <p:nvPicPr>
          <p:cNvPr id="4" name="Imagem 3" descr="Diagrama&#10;&#10;Descrição gerada automaticamente">
            <a:extLst>
              <a:ext uri="{FF2B5EF4-FFF2-40B4-BE49-F238E27FC236}">
                <a16:creationId xmlns:a16="http://schemas.microsoft.com/office/drawing/2014/main" id="{44CE8757-B440-01EB-63F7-A2256EE5261A}"/>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l="912" t="1479" b="2650"/>
          <a:stretch>
            <a:fillRect/>
          </a:stretch>
        </p:blipFill>
        <p:spPr bwMode="auto">
          <a:xfrm>
            <a:off x="156000" y="3196926"/>
            <a:ext cx="5832595" cy="2317466"/>
          </a:xfrm>
          <a:prstGeom prst="rect">
            <a:avLst/>
          </a:prstGeom>
          <a:noFill/>
          <a:ln>
            <a:noFill/>
          </a:ln>
        </p:spPr>
      </p:pic>
    </p:spTree>
    <p:extLst>
      <p:ext uri="{BB962C8B-B14F-4D97-AF65-F5344CB8AC3E}">
        <p14:creationId xmlns:p14="http://schemas.microsoft.com/office/powerpoint/2010/main" val="9914563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D660DBCC-5CA3-D690-AD08-9FA14E54A02E}"/>
              </a:ext>
            </a:extLst>
          </p:cNvPr>
          <p:cNvSpPr txBox="1"/>
          <p:nvPr/>
        </p:nvSpPr>
        <p:spPr>
          <a:xfrm>
            <a:off x="156000" y="961272"/>
            <a:ext cx="5760000" cy="2374433"/>
          </a:xfrm>
          <a:prstGeom prst="rect">
            <a:avLst/>
          </a:prstGeom>
          <a:solidFill>
            <a:schemeClr val="bg1"/>
          </a:solidFill>
        </p:spPr>
        <p:txBody>
          <a:bodyPr wrap="square">
            <a:spAutoFit/>
          </a:bodyPr>
          <a:lstStyle/>
          <a:p>
            <a:pPr algn="just">
              <a:lnSpc>
                <a:spcPct val="114000"/>
              </a:lnSpc>
              <a:spcAft>
                <a:spcPts val="800"/>
              </a:spcAft>
              <a:buNone/>
            </a:pPr>
            <a:r>
              <a:rPr lang="pt-BR" sz="2200" b="1"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11. (ENEM 2025 – PA)</a:t>
            </a:r>
            <a:r>
              <a:rPr lang="pt-BR" sz="22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O proprietário de um terreno em declive decidiu construir dois muros nas laterais de sua propriedade, ambos com 40 metros de comprimento, 2 metros de altura em uma das extremidades e 2,5 metros na outra, conforme representado na figura.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p:pic>
        <p:nvPicPr>
          <p:cNvPr id="4" name="Imagem 3">
            <a:extLst>
              <a:ext uri="{FF2B5EF4-FFF2-40B4-BE49-F238E27FC236}">
                <a16:creationId xmlns:a16="http://schemas.microsoft.com/office/drawing/2014/main" id="{CFD827A4-3152-5C3C-87E8-8D0864B15776}"/>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Effect>
                      <a14:saturation sat="200000"/>
                    </a14:imgEffect>
                  </a14:imgLayer>
                </a14:imgProps>
              </a:ext>
            </a:extLst>
          </a:blip>
          <a:srcRect l="668"/>
          <a:stretch>
            <a:fillRect/>
          </a:stretch>
        </p:blipFill>
        <p:spPr bwMode="auto">
          <a:xfrm>
            <a:off x="246000" y="3613194"/>
            <a:ext cx="5580000" cy="1743176"/>
          </a:xfrm>
          <a:prstGeom prst="rect">
            <a:avLst/>
          </a:prstGeom>
          <a:ln>
            <a:noFill/>
          </a:ln>
          <a:extLst>
            <a:ext uri="{53640926-AAD7-44D8-BBD7-CCE9431645EC}">
              <a14:shadowObscured xmlns:a14="http://schemas.microsoft.com/office/drawing/2010/main"/>
            </a:ext>
          </a:extLst>
        </p:spPr>
      </p:pic>
      <p:sp>
        <p:nvSpPr>
          <p:cNvPr id="6" name="CaixaDeTexto 5">
            <a:extLst>
              <a:ext uri="{FF2B5EF4-FFF2-40B4-BE49-F238E27FC236}">
                <a16:creationId xmlns:a16="http://schemas.microsoft.com/office/drawing/2014/main" id="{5825D7E3-7464-D922-8F76-2A7F3CC9F2B6}"/>
              </a:ext>
            </a:extLst>
          </p:cNvPr>
          <p:cNvSpPr txBox="1"/>
          <p:nvPr/>
        </p:nvSpPr>
        <p:spPr>
          <a:xfrm>
            <a:off x="6275998" y="700009"/>
            <a:ext cx="5760001" cy="6022161"/>
          </a:xfrm>
          <a:prstGeom prst="rect">
            <a:avLst/>
          </a:prstGeom>
          <a:solidFill>
            <a:schemeClr val="bg1"/>
          </a:solidFill>
        </p:spPr>
        <p:txBody>
          <a:bodyPr wrap="square">
            <a:spAutoFit/>
          </a:bodyPr>
          <a:lstStyle/>
          <a:p>
            <a:pPr algn="just">
              <a:spcAft>
                <a:spcPts val="800"/>
              </a:spcAft>
              <a:buNone/>
            </a:pPr>
            <a:r>
              <a:rPr lang="pt-BR" sz="2200" kern="0" dirty="0">
                <a:solidFill>
                  <a:srgbClr val="000000"/>
                </a:solidFill>
                <a:latin typeface="Arial Narrow" panose="020B0606020202030204" pitchFamily="34" charset="0"/>
                <a:ea typeface="Times New Roman" panose="02020603050405020304" pitchFamily="18" charset="0"/>
                <a:cs typeface="Times New Roman" panose="02020603050405020304" pitchFamily="18" charset="0"/>
              </a:rPr>
              <a:t>Para realizar a obra, esse proprietário consultou cinco pedreiros, que cobram o mesmo valor por metro quadrado de muro construído. A medida da área total orçada por esses pedreiros foi: </a:t>
            </a: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marL="354013" lvl="0" indent="-260350" algn="just">
              <a:buFont typeface="Symbol" panose="05050102010706020507" pitchFamily="18" charset="2"/>
              <a:buChar char=""/>
            </a:pPr>
            <a:r>
              <a:rPr lang="pt-BR" sz="2200" kern="0" dirty="0">
                <a:solidFill>
                  <a:srgbClr val="000000"/>
                </a:solidFill>
                <a:latin typeface="Arial Narrow" panose="020B0606020202030204" pitchFamily="34" charset="0"/>
                <a:ea typeface="Times New Roman" panose="02020603050405020304" pitchFamily="18" charset="0"/>
                <a:cs typeface="Times New Roman" panose="02020603050405020304" pitchFamily="18" charset="0"/>
              </a:rPr>
              <a:t>pedreiro I: 160 m²; </a:t>
            </a: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marL="354013" lvl="0" indent="-260350" algn="just">
              <a:buFont typeface="Symbol" panose="05050102010706020507" pitchFamily="18" charset="2"/>
              <a:buChar char=""/>
            </a:pPr>
            <a:r>
              <a:rPr lang="pt-BR" sz="2200" kern="0" dirty="0">
                <a:solidFill>
                  <a:srgbClr val="000000"/>
                </a:solidFill>
                <a:latin typeface="Arial Narrow" panose="020B0606020202030204" pitchFamily="34" charset="0"/>
                <a:ea typeface="Times New Roman" panose="02020603050405020304" pitchFamily="18" charset="0"/>
                <a:cs typeface="Times New Roman" panose="02020603050405020304" pitchFamily="18" charset="0"/>
              </a:rPr>
              <a:t>pedreiro II: 200 m²; </a:t>
            </a: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marL="354013" lvl="0" indent="-260350" algn="just">
              <a:buFont typeface="Symbol" panose="05050102010706020507" pitchFamily="18" charset="2"/>
              <a:buChar char=""/>
            </a:pPr>
            <a:r>
              <a:rPr lang="pt-BR" sz="2200" kern="0" dirty="0">
                <a:solidFill>
                  <a:srgbClr val="000000"/>
                </a:solidFill>
                <a:latin typeface="Arial Narrow" panose="020B0606020202030204" pitchFamily="34" charset="0"/>
                <a:ea typeface="Times New Roman" panose="02020603050405020304" pitchFamily="18" charset="0"/>
                <a:cs typeface="Times New Roman" panose="02020603050405020304" pitchFamily="18" charset="0"/>
              </a:rPr>
              <a:t>pedreiro III: 180 m²; </a:t>
            </a: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marL="354013" lvl="0" indent="-260350" algn="just">
              <a:buFont typeface="Symbol" panose="05050102010706020507" pitchFamily="18" charset="2"/>
              <a:buChar char=""/>
            </a:pPr>
            <a:r>
              <a:rPr lang="pt-BR" sz="2200" kern="0" dirty="0">
                <a:solidFill>
                  <a:srgbClr val="000000"/>
                </a:solidFill>
                <a:latin typeface="Arial Narrow" panose="020B0606020202030204" pitchFamily="34" charset="0"/>
                <a:ea typeface="Times New Roman" panose="02020603050405020304" pitchFamily="18" charset="0"/>
                <a:cs typeface="Times New Roman" panose="02020603050405020304" pitchFamily="18" charset="0"/>
              </a:rPr>
              <a:t>pedreiro IV: 90 m²; </a:t>
            </a: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marL="354013" lvl="0" indent="-260350" algn="just">
              <a:spcAft>
                <a:spcPts val="800"/>
              </a:spcAft>
              <a:buFont typeface="Symbol" panose="05050102010706020507" pitchFamily="18" charset="2"/>
              <a:buChar char=""/>
            </a:pPr>
            <a:r>
              <a:rPr lang="pt-BR" sz="2200" kern="0" dirty="0">
                <a:solidFill>
                  <a:srgbClr val="000000"/>
                </a:solidFill>
                <a:latin typeface="Arial Narrow" panose="020B0606020202030204" pitchFamily="34" charset="0"/>
                <a:ea typeface="Times New Roman" panose="02020603050405020304" pitchFamily="18" charset="0"/>
                <a:cs typeface="Times New Roman" panose="02020603050405020304" pitchFamily="18" charset="0"/>
              </a:rPr>
              <a:t>pedreiro V: 169 m². </a:t>
            </a:r>
          </a:p>
          <a:p>
            <a:pPr lvl="0" algn="just">
              <a:spcAft>
                <a:spcPts val="800"/>
              </a:spcAft>
            </a:pPr>
            <a:r>
              <a:rPr lang="pt-BR" sz="22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O proprietário avaliou as medidas apresentadas nesses orçamentos e contratou o pedreiro que apresentou a medida da área que permite realizar essa construção com o menor custo.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buNone/>
            </a:pPr>
            <a:r>
              <a:rPr lang="pt-BR" sz="22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O pedreiro contratado foi o</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pPr>
            <a:r>
              <a:rPr lang="pt-BR" sz="22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 I. </a:t>
            </a:r>
            <a:r>
              <a:rPr lang="pt-BR" sz="2200" kern="0" dirty="0">
                <a:solidFill>
                  <a:srgbClr val="000000"/>
                </a:solidFill>
                <a:latin typeface="Arial Narrow" panose="020B0606020202030204" pitchFamily="34" charset="0"/>
                <a:ea typeface="Times New Roman" panose="02020603050405020304" pitchFamily="18" charset="0"/>
                <a:cs typeface="Times New Roman" panose="02020603050405020304" pitchFamily="18" charset="0"/>
              </a:rPr>
              <a:t>		(C) III. 		(E) V. </a:t>
            </a: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pPr>
            <a:r>
              <a:rPr lang="pt-BR" sz="22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(B) II. </a:t>
            </a:r>
            <a:r>
              <a:rPr lang="pt-BR" sz="2200" kern="0" dirty="0">
                <a:solidFill>
                  <a:srgbClr val="000000"/>
                </a:solidFill>
                <a:latin typeface="Arial Narrow" panose="020B0606020202030204" pitchFamily="34" charset="0"/>
                <a:ea typeface="Times New Roman" panose="02020603050405020304" pitchFamily="18" charset="0"/>
                <a:cs typeface="Times New Roman" panose="02020603050405020304" pitchFamily="18" charset="0"/>
              </a:rPr>
              <a:t>		(D) IV. </a:t>
            </a: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p:txBody>
      </p:sp>
    </p:spTree>
    <p:extLst>
      <p:ext uri="{BB962C8B-B14F-4D97-AF65-F5344CB8AC3E}">
        <p14:creationId xmlns:p14="http://schemas.microsoft.com/office/powerpoint/2010/main" val="31607687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F8FB0F50-852B-B048-2F27-400189ADAED1}"/>
              </a:ext>
            </a:extLst>
          </p:cNvPr>
          <p:cNvSpPr txBox="1"/>
          <p:nvPr/>
        </p:nvSpPr>
        <p:spPr>
          <a:xfrm>
            <a:off x="156000" y="865194"/>
            <a:ext cx="11880000" cy="5655587"/>
          </a:xfrm>
          <a:prstGeom prst="rect">
            <a:avLst/>
          </a:prstGeom>
          <a:solidFill>
            <a:schemeClr val="bg1"/>
          </a:solidFill>
        </p:spPr>
        <p:txBody>
          <a:bodyPr wrap="square">
            <a:spAutoFit/>
          </a:bodyPr>
          <a:lstStyle/>
          <a:p>
            <a:pPr algn="just">
              <a:lnSpc>
                <a:spcPct val="115000"/>
              </a:lnSpc>
              <a:spcAft>
                <a:spcPts val="800"/>
              </a:spcAft>
              <a:buNone/>
            </a:pPr>
            <a:r>
              <a:rPr lang="pt-BR" sz="2300" b="1"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12. </a:t>
            </a:r>
            <a:r>
              <a:rPr lang="pt-BR" sz="2300" b="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(ENEM 2025 – Reaplicação/PPL) </a:t>
            </a:r>
            <a:r>
              <a:rPr lang="pt-BR" sz="23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Uma pessoa comprará uma tinta especial para pintar, com apenas uma demão, uma parede que tem medida de 320 m² de área. Para pintar uma área de 10 m², é necessário exatamente 1 L de tinta. Em uma loja, essa tinta está em promoção e é vendida em latas de diversas capacidades, mas só é possível comprar latas do mesmo tipo. A pessoa tem como objetivo gastar o menor valor possível, em real, com a compra dessa tinta e observa os seguintes dados referentes aos tipos de latas disponíveis:</a:t>
            </a:r>
            <a:endParaRPr lang="pt-BR" sz="23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342900" lvl="0" indent="-342900" algn="just">
              <a:lnSpc>
                <a:spcPct val="115000"/>
              </a:lnSpc>
              <a:buFont typeface="Symbol" panose="05050102010706020507" pitchFamily="18" charset="2"/>
              <a:buChar char=""/>
            </a:pPr>
            <a:r>
              <a:rPr lang="pt-BR" sz="23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I: contém 0,6 L de tinta e custa R$ 18,00; </a:t>
            </a:r>
            <a:endParaRPr lang="pt-BR" sz="23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342900" lvl="0" indent="-342900" algn="just">
              <a:lnSpc>
                <a:spcPct val="115000"/>
              </a:lnSpc>
              <a:buFont typeface="Symbol" panose="05050102010706020507" pitchFamily="18" charset="2"/>
              <a:buChar char=""/>
            </a:pPr>
            <a:r>
              <a:rPr lang="pt-BR" sz="23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II: contém 0,8 L de tinta e custa R$ 23,00; </a:t>
            </a:r>
            <a:endParaRPr lang="pt-BR" sz="23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342900" lvl="0" indent="-342900" algn="just">
              <a:lnSpc>
                <a:spcPct val="115000"/>
              </a:lnSpc>
              <a:buFont typeface="Symbol" panose="05050102010706020507" pitchFamily="18" charset="2"/>
              <a:buChar char=""/>
            </a:pPr>
            <a:r>
              <a:rPr lang="pt-BR" sz="23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III: contém 1,0 L de tinta e custa R$ 29,00; </a:t>
            </a:r>
            <a:endParaRPr lang="pt-BR" sz="23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342900" lvl="0" indent="-342900" algn="just">
              <a:lnSpc>
                <a:spcPct val="115000"/>
              </a:lnSpc>
              <a:buFont typeface="Symbol" panose="05050102010706020507" pitchFamily="18" charset="2"/>
              <a:buChar char=""/>
            </a:pPr>
            <a:r>
              <a:rPr lang="pt-BR" sz="23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IV: contém 3,0 L de tinta e custa R$ 85,00; </a:t>
            </a:r>
            <a:endParaRPr lang="pt-BR" sz="23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342900" lvl="0" indent="-342900" algn="just">
              <a:lnSpc>
                <a:spcPct val="115000"/>
              </a:lnSpc>
              <a:spcAft>
                <a:spcPts val="800"/>
              </a:spcAft>
              <a:buFont typeface="Symbol" panose="05050102010706020507" pitchFamily="18" charset="2"/>
              <a:buChar char=""/>
            </a:pPr>
            <a:r>
              <a:rPr lang="pt-BR" sz="23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V: contém 5,0 L de tinta e custa R$ 150,00.</a:t>
            </a:r>
            <a:endParaRPr lang="pt-BR" sz="23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r>
              <a:rPr lang="pt-BR" sz="23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Para atingir seu objetivo, essa pessoa deverá comprar latas do tipo</a:t>
            </a:r>
            <a:endParaRPr lang="pt-BR" sz="23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nSpc>
                <a:spcPct val="115000"/>
              </a:lnSpc>
              <a:spcAft>
                <a:spcPts val="800"/>
              </a:spcAft>
              <a:buNone/>
            </a:pPr>
            <a:r>
              <a:rPr lang="pt-BR" sz="23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(A) I		(B) II.		(C) III. 		(D) IV.		(E) V.</a:t>
            </a:r>
          </a:p>
        </p:txBody>
      </p:sp>
    </p:spTree>
    <p:extLst>
      <p:ext uri="{BB962C8B-B14F-4D97-AF65-F5344CB8AC3E}">
        <p14:creationId xmlns:p14="http://schemas.microsoft.com/office/powerpoint/2010/main" val="18290258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7439172A-F903-69C3-5FF3-B2890EE98834}"/>
              </a:ext>
            </a:extLst>
          </p:cNvPr>
          <p:cNvSpPr txBox="1"/>
          <p:nvPr/>
        </p:nvSpPr>
        <p:spPr>
          <a:xfrm>
            <a:off x="156000" y="826574"/>
            <a:ext cx="5760000" cy="3951274"/>
          </a:xfrm>
          <a:prstGeom prst="rect">
            <a:avLst/>
          </a:prstGeom>
          <a:noFill/>
        </p:spPr>
        <p:txBody>
          <a:bodyPr wrap="square">
            <a:spAutoFit/>
          </a:bodyPr>
          <a:lstStyle/>
          <a:p>
            <a:pPr algn="just">
              <a:lnSpc>
                <a:spcPct val="115000"/>
              </a:lnSpc>
              <a:spcAft>
                <a:spcPts val="800"/>
              </a:spcAft>
              <a:buNone/>
            </a:pPr>
            <a:r>
              <a:rPr lang="pt-BR" sz="2200" b="1"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13. </a:t>
            </a:r>
            <a:r>
              <a:rPr lang="pt-BR" sz="2200" b="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(ENEM 2025 – Reaplicação/PPL) </a:t>
            </a: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Com o intuito de revestir o piso de uma sala retangular, com 8 m de largura por 4 m de comprimento, um construtor dirigiu-se a uma loja de revestimentos. Ao chegar à loja, constatou que dois tipos de porcelanato estavam com preços promocionais, caso fossem comprados em caixas fechadas, sem fracionamento. O quadro apresenta as características dos porcelanatos em promoção, como tamanho das peças, preço por caixa e quantidade de peças em cada caixa.</a:t>
            </a:r>
          </a:p>
        </p:txBody>
      </p:sp>
      <p:pic>
        <p:nvPicPr>
          <p:cNvPr id="3" name="Imagem 2">
            <a:extLst>
              <a:ext uri="{FF2B5EF4-FFF2-40B4-BE49-F238E27FC236}">
                <a16:creationId xmlns:a16="http://schemas.microsoft.com/office/drawing/2014/main" id="{8BF3A397-38C1-0C0A-3977-7D8FBA35D344}"/>
              </a:ext>
            </a:extLst>
          </p:cNvPr>
          <p:cNvPicPr>
            <a:picLocks noChangeAspect="1"/>
          </p:cNvPicPr>
          <p:nvPr/>
        </p:nvPicPr>
        <p:blipFill>
          <a:blip r:embed="rId2"/>
          <a:srcRect l="25560" r="25512" b="24965"/>
          <a:stretch>
            <a:fillRect/>
          </a:stretch>
        </p:blipFill>
        <p:spPr>
          <a:xfrm>
            <a:off x="516000" y="4955131"/>
            <a:ext cx="5040000" cy="1351988"/>
          </a:xfrm>
          <a:prstGeom prst="rect">
            <a:avLst/>
          </a:prstGeom>
        </p:spPr>
      </p:pic>
      <p:sp>
        <p:nvSpPr>
          <p:cNvPr id="6" name="CaixaDeTexto 5">
            <a:extLst>
              <a:ext uri="{FF2B5EF4-FFF2-40B4-BE49-F238E27FC236}">
                <a16:creationId xmlns:a16="http://schemas.microsoft.com/office/drawing/2014/main" id="{F132DAEB-70DA-0D13-8A91-06E24ED192DA}"/>
              </a:ext>
            </a:extLst>
          </p:cNvPr>
          <p:cNvSpPr txBox="1"/>
          <p:nvPr/>
        </p:nvSpPr>
        <p:spPr>
          <a:xfrm>
            <a:off x="6276000" y="807906"/>
            <a:ext cx="5760000" cy="5786199"/>
          </a:xfrm>
          <a:prstGeom prst="rect">
            <a:avLst/>
          </a:prstGeom>
          <a:noFill/>
        </p:spPr>
        <p:txBody>
          <a:bodyPr wrap="square">
            <a:spAutoFit/>
          </a:bodyPr>
          <a:lstStyle/>
          <a:p>
            <a:pPr algn="just">
              <a:spcAft>
                <a:spcPts val="800"/>
              </a:spcAft>
              <a:buNone/>
            </a:pP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O construtor pretende adquirir o tipo de porcelanato que apresente o menor custo para revestir todo o piso da sala.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buNone/>
            </a:pP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Para garantir o menor custo, o construtor deve comprar o porcelanato do tipo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buNone/>
            </a:pP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(A) 1, pois apresenta valor unitário por peça menor do que o tipo 2.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buNone/>
            </a:pP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(B) 2, pois utilizará 10 caixas, enquanto seriam necessárias 100 caixas do tipo 1.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buNone/>
            </a:pP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(C) 1, pois gastará R$ 600,00, enquanto com as peças do tipo 2 gastaria R$ 700,00.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buNone/>
            </a:pP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(D) 2, pois serão necessárias 50 peças, enquanto seriam necessárias 200 peças do tipo 1.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buNone/>
            </a:pP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(E) 2, pois a quantidade de peças por caixa e o tamanho das peças são maiores do que as do tipo 1.</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p:spTree>
    <p:extLst>
      <p:ext uri="{BB962C8B-B14F-4D97-AF65-F5344CB8AC3E}">
        <p14:creationId xmlns:p14="http://schemas.microsoft.com/office/powerpoint/2010/main" val="22658235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99D051-BAC1-70A6-1DFA-22AC3CC3F1B6}"/>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61A65633-0152-5735-DDD1-4A3A03035845}"/>
              </a:ext>
            </a:extLst>
          </p:cNvPr>
          <p:cNvSpPr txBox="1"/>
          <p:nvPr/>
        </p:nvSpPr>
        <p:spPr>
          <a:xfrm>
            <a:off x="156000" y="898355"/>
            <a:ext cx="11880000" cy="5576270"/>
          </a:xfrm>
          <a:prstGeom prst="rect">
            <a:avLst/>
          </a:prstGeom>
          <a:solidFill>
            <a:schemeClr val="bg1"/>
          </a:solidFill>
        </p:spPr>
        <p:txBody>
          <a:bodyPr wrap="square">
            <a:spAutoFit/>
          </a:bodyPr>
          <a:lstStyle/>
          <a:p>
            <a:pPr algn="ctr">
              <a:lnSpc>
                <a:spcPct val="115000"/>
              </a:lnSpc>
              <a:buNone/>
            </a:pPr>
            <a:endParaRPr lang="pt-BR" sz="2400" b="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endParaRPr>
          </a:p>
          <a:p>
            <a:pPr algn="ctr">
              <a:lnSpc>
                <a:spcPct val="115000"/>
              </a:lnSpc>
              <a:buNone/>
            </a:pPr>
            <a:r>
              <a:rPr lang="pt-BR" sz="2400" b="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ÁREA DE POLÍGONOS REGULARES</a:t>
            </a:r>
            <a:endParaRPr lang="pt-BR" sz="24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ctr">
              <a:lnSpc>
                <a:spcPct val="115000"/>
              </a:lnSpc>
              <a:buNone/>
            </a:pPr>
            <a:r>
              <a:rPr lang="pt-BR" sz="2400" b="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a:t>
            </a:r>
            <a:endParaRPr lang="pt-BR" sz="24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buNone/>
            </a:pPr>
            <a:r>
              <a:rPr lang="pt-BR" sz="2400" kern="100" dirty="0">
                <a:effectLst/>
                <a:latin typeface="Arial Narrow" panose="020B0606020202030204" pitchFamily="34" charset="0"/>
                <a:ea typeface="MS Mincho" panose="02020609040205080304" pitchFamily="49" charset="-128"/>
                <a:cs typeface="Times New Roman" panose="02020603050405020304" pitchFamily="18" charset="0"/>
              </a:rPr>
              <a:t>Polígonos regulares são polígonos convexos que possuem todos os lados com mesma medida e todos os ângulos congruentes.</a:t>
            </a:r>
          </a:p>
          <a:p>
            <a:pPr algn="just">
              <a:lnSpc>
                <a:spcPct val="115000"/>
              </a:lnSpc>
              <a:buNone/>
            </a:pPr>
            <a:r>
              <a:rPr lang="pt-BR" sz="2400" b="1" kern="100" dirty="0">
                <a:effectLst/>
                <a:latin typeface="Arial Narrow" panose="020B0606020202030204" pitchFamily="34" charset="0"/>
                <a:ea typeface="MS Mincho" panose="02020609040205080304" pitchFamily="49" charset="-128"/>
                <a:cs typeface="Times New Roman" panose="02020603050405020304" pitchFamily="18" charset="0"/>
              </a:rPr>
              <a:t>Exemplo:</a:t>
            </a:r>
          </a:p>
          <a:p>
            <a:pPr algn="just">
              <a:lnSpc>
                <a:spcPct val="115000"/>
              </a:lnSpc>
              <a:buNone/>
            </a:pPr>
            <a:endParaRPr lang="pt-BR" sz="24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buNone/>
            </a:pPr>
            <a:endParaRPr lang="pt-BR" sz="24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nSpc>
                <a:spcPct val="115000"/>
              </a:lnSpc>
              <a:buNone/>
            </a:pPr>
            <a:r>
              <a:rPr lang="pt-BR" sz="2400" kern="100" dirty="0">
                <a:effectLst/>
                <a:latin typeface="Arial Narrow" panose="020B0606020202030204" pitchFamily="34" charset="0"/>
                <a:ea typeface="MS Mincho" panose="02020609040205080304" pitchFamily="49" charset="-128"/>
                <a:cs typeface="Times New Roman" panose="02020603050405020304" pitchFamily="18" charset="0"/>
              </a:rPr>
              <a:t> </a:t>
            </a:r>
          </a:p>
          <a:p>
            <a:pPr>
              <a:lnSpc>
                <a:spcPct val="115000"/>
              </a:lnSpc>
              <a:buNone/>
            </a:pPr>
            <a:endParaRPr lang="pt-BR" sz="24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r>
              <a:rPr lang="pt-BR" sz="2400" kern="100" dirty="0">
                <a:effectLst/>
                <a:latin typeface="Arial Narrow" panose="020B0606020202030204" pitchFamily="34" charset="0"/>
                <a:ea typeface="MS Mincho" panose="02020609040205080304" pitchFamily="49" charset="-128"/>
                <a:cs typeface="Times New Roman" panose="02020603050405020304" pitchFamily="18" charset="0"/>
              </a:rPr>
              <a:t>O </a:t>
            </a:r>
            <a:r>
              <a:rPr lang="pt-BR" sz="2400" b="1" kern="100" dirty="0">
                <a:solidFill>
                  <a:srgbClr val="3A7C22"/>
                </a:solidFill>
                <a:effectLst/>
                <a:latin typeface="Arial Narrow" panose="020B0606020202030204" pitchFamily="34" charset="0"/>
                <a:ea typeface="MS Mincho" panose="02020609040205080304" pitchFamily="49" charset="-128"/>
                <a:cs typeface="Times New Roman" panose="02020603050405020304" pitchFamily="18" charset="0"/>
              </a:rPr>
              <a:t>quadrado</a:t>
            </a:r>
            <a:r>
              <a:rPr lang="pt-BR" sz="2400" kern="100" dirty="0">
                <a:solidFill>
                  <a:srgbClr val="3A7C22"/>
                </a:solidFill>
                <a:effectLst/>
                <a:latin typeface="Arial Narrow" panose="020B0606020202030204" pitchFamily="34" charset="0"/>
                <a:ea typeface="MS Mincho" panose="02020609040205080304" pitchFamily="49" charset="-128"/>
                <a:cs typeface="Times New Roman" panose="02020603050405020304" pitchFamily="18" charset="0"/>
              </a:rPr>
              <a:t> </a:t>
            </a:r>
            <a:r>
              <a:rPr lang="pt-BR" sz="2400" kern="100" dirty="0">
                <a:effectLst/>
                <a:latin typeface="Arial Narrow" panose="020B0606020202030204" pitchFamily="34" charset="0"/>
                <a:ea typeface="MS Mincho" panose="02020609040205080304" pitchFamily="49" charset="-128"/>
                <a:cs typeface="Times New Roman" panose="02020603050405020304" pitchFamily="18" charset="0"/>
              </a:rPr>
              <a:t>é um polígono regular, pois suas lados de mesma medida e todos os ângulos são congruentes. Já o </a:t>
            </a:r>
            <a:r>
              <a:rPr lang="pt-BR" sz="2400" b="1" kern="100" dirty="0">
                <a:solidFill>
                  <a:srgbClr val="0070C0"/>
                </a:solidFill>
                <a:effectLst/>
                <a:latin typeface="Arial Narrow" panose="020B0606020202030204" pitchFamily="34" charset="0"/>
                <a:ea typeface="MS Mincho" panose="02020609040205080304" pitchFamily="49" charset="-128"/>
                <a:cs typeface="Times New Roman" panose="02020603050405020304" pitchFamily="18" charset="0"/>
              </a:rPr>
              <a:t>trapézio isósceles</a:t>
            </a:r>
            <a:r>
              <a:rPr lang="pt-BR" sz="2400" kern="100" dirty="0">
                <a:solidFill>
                  <a:srgbClr val="0070C0"/>
                </a:solidFill>
                <a:effectLst/>
                <a:latin typeface="Arial Narrow" panose="020B0606020202030204" pitchFamily="34" charset="0"/>
                <a:ea typeface="MS Mincho" panose="02020609040205080304" pitchFamily="49" charset="-128"/>
                <a:cs typeface="Times New Roman" panose="02020603050405020304" pitchFamily="18" charset="0"/>
              </a:rPr>
              <a:t> </a:t>
            </a:r>
            <a:r>
              <a:rPr lang="pt-BR" sz="2400" kern="100" dirty="0">
                <a:effectLst/>
                <a:latin typeface="Arial Narrow" panose="020B0606020202030204" pitchFamily="34" charset="0"/>
                <a:ea typeface="MS Mincho" panose="02020609040205080304" pitchFamily="49" charset="-128"/>
                <a:cs typeface="Times New Roman" panose="02020603050405020304" pitchFamily="18" charset="0"/>
              </a:rPr>
              <a:t>é não é um polígono regular, pois alguns de seus lados tem medidas distintas.</a:t>
            </a:r>
          </a:p>
        </p:txBody>
      </p:sp>
      <p:pic>
        <p:nvPicPr>
          <p:cNvPr id="6" name="Imagem 5">
            <a:extLst>
              <a:ext uri="{FF2B5EF4-FFF2-40B4-BE49-F238E27FC236}">
                <a16:creationId xmlns:a16="http://schemas.microsoft.com/office/drawing/2014/main" id="{36AF34C2-5BAD-6A51-4590-F690D3009DDD}"/>
              </a:ext>
            </a:extLst>
          </p:cNvPr>
          <p:cNvPicPr>
            <a:picLocks noChangeAspect="1"/>
          </p:cNvPicPr>
          <p:nvPr/>
        </p:nvPicPr>
        <p:blipFill rotWithShape="1">
          <a:blip r:embed="rId2"/>
          <a:srcRect l="23373" t="45397" r="42746" b="36698"/>
          <a:stretch>
            <a:fillRect/>
          </a:stretch>
        </p:blipFill>
        <p:spPr bwMode="auto">
          <a:xfrm>
            <a:off x="4010538" y="3512975"/>
            <a:ext cx="4170923" cy="1357604"/>
          </a:xfrm>
          <a:prstGeom prst="rect">
            <a:avLst/>
          </a:prstGeom>
          <a:ln>
            <a:noFill/>
          </a:ln>
          <a:extLst>
            <a:ext uri="{53640926-AAD7-44D8-BBD7-CCE9431645EC}">
              <a14:shadowObscured xmlns:a14="http://schemas.microsoft.com/office/drawing/2010/main"/>
            </a:ext>
          </a:extLst>
        </p:spPr>
      </p:pic>
      <p:pic>
        <p:nvPicPr>
          <p:cNvPr id="3" name="Imagem 2">
            <a:extLst>
              <a:ext uri="{FF2B5EF4-FFF2-40B4-BE49-F238E27FC236}">
                <a16:creationId xmlns:a16="http://schemas.microsoft.com/office/drawing/2014/main" id="{BCC96E5C-20E6-31DB-A83F-E6E2EE64F2BF}"/>
              </a:ext>
            </a:extLst>
          </p:cNvPr>
          <p:cNvPicPr>
            <a:picLocks noChangeAspect="1"/>
          </p:cNvPicPr>
          <p:nvPr/>
        </p:nvPicPr>
        <p:blipFill>
          <a:blip r:embed="rId3"/>
          <a:srcRect l="1170"/>
          <a:stretch>
            <a:fillRect/>
          </a:stretch>
        </p:blipFill>
        <p:spPr>
          <a:xfrm>
            <a:off x="156000" y="612001"/>
            <a:ext cx="3600000" cy="740667"/>
          </a:xfrm>
          <a:prstGeom prst="rect">
            <a:avLst/>
          </a:prstGeom>
        </p:spPr>
      </p:pic>
    </p:spTree>
    <p:extLst>
      <p:ext uri="{BB962C8B-B14F-4D97-AF65-F5344CB8AC3E}">
        <p14:creationId xmlns:p14="http://schemas.microsoft.com/office/powerpoint/2010/main" val="14915670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3FF01740-FC83-43F1-19C8-AD3FD4B95437}"/>
                  </a:ext>
                </a:extLst>
              </p:cNvPr>
              <p:cNvSpPr txBox="1"/>
              <p:nvPr/>
            </p:nvSpPr>
            <p:spPr>
              <a:xfrm>
                <a:off x="156000" y="716621"/>
                <a:ext cx="5760000" cy="5603265"/>
              </a:xfrm>
              <a:prstGeom prst="rect">
                <a:avLst/>
              </a:prstGeom>
              <a:noFill/>
            </p:spPr>
            <p:txBody>
              <a:bodyPr wrap="square">
                <a:spAutoFit/>
              </a:bodyPr>
              <a:lstStyle/>
              <a:p>
                <a:pPr marL="342900" lvl="0" indent="-342900" algn="just">
                  <a:spcAft>
                    <a:spcPts val="200"/>
                  </a:spcAft>
                  <a:buFont typeface="Wingdings" panose="05000000000000000000" pitchFamily="2" charset="2"/>
                  <a:buChar char=""/>
                </a:pPr>
                <a:r>
                  <a:rPr lang="pt-BR" sz="2200" b="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Área do Triângulo Equilátero </a:t>
                </a:r>
                <a14:m>
                  <m:oMath xmlns:m="http://schemas.openxmlformats.org/officeDocument/2006/math">
                    <m:d>
                      <m:dPr>
                        <m:ctrlP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dPr>
                      <m:e>
                        <m:sSub>
                          <m:sSubPr>
                            <m:ctrlPr>
                              <a:rPr lang="pt-BR" sz="2200" b="1"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200" b="1"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𝑨</m:t>
                            </m:r>
                          </m:e>
                          <m:sub>
                            <m:r>
                              <a:rPr lang="pt-BR" sz="2200" b="1"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sub>
                        </m:sSub>
                      </m:e>
                    </m:d>
                  </m:oMath>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200"/>
                  </a:spcAft>
                  <a:buNone/>
                </a:pPr>
                <a:endParaRPr lang="pt-BR" sz="2200" b="1" kern="100" dirty="0">
                  <a:solidFill>
                    <a:srgbClr val="000000"/>
                  </a:solidFill>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200"/>
                  </a:spcAft>
                  <a:buNone/>
                </a:pPr>
                <a:endParaRPr lang="pt-BR" sz="2200" b="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200"/>
                  </a:spcAft>
                  <a:buNone/>
                </a:pPr>
                <a:endParaRPr lang="pt-BR" sz="2200" b="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200"/>
                  </a:spcAft>
                  <a:buNone/>
                </a:pPr>
                <a:endParaRPr lang="pt-BR" sz="2200" b="1" kern="100" dirty="0">
                  <a:solidFill>
                    <a:srgbClr val="000000"/>
                  </a:solidFill>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200"/>
                  </a:spcAft>
                  <a:buNone/>
                </a:pPr>
                <a:endParaRPr lang="pt-BR" sz="2200" b="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200"/>
                  </a:spcAft>
                  <a:buNone/>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200"/>
                  </a:spcAft>
                  <a:buNone/>
                </a:pPr>
                <a:endPar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200"/>
                  </a:spcAft>
                  <a:buNone/>
                </a:pPr>
                <a:endParaRPr lang="pt-BR" sz="2200" kern="100" dirty="0">
                  <a:solidFill>
                    <a:srgbClr val="000000"/>
                  </a:solidFill>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200"/>
                  </a:spcAft>
                  <a:buNone/>
                </a:pP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A altura (</a:t>
                </a:r>
                <a14:m>
                  <m:oMath xmlns:m="http://schemas.openxmlformats.org/officeDocument/2006/math">
                    <m: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𝒉</m:t>
                    </m:r>
                  </m:oMath>
                </a14:m>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deste triângulo com um dos lados (</a:t>
                </a:r>
                <a14:m>
                  <m:oMath xmlns:m="http://schemas.openxmlformats.org/officeDocument/2006/math">
                    <m: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𝒍</m:t>
                    </m:r>
                  </m:oMath>
                </a14:m>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forma um triângulo retângulo. Assim, podemos aplicar o Teorema de Pitágoras e verificar a relação entre a altura e o lado de um triângulo equilátero. Observe:</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200"/>
                  </a:spcAft>
                </a:pPr>
                <a14:m>
                  <m:oMathPara xmlns:m="http://schemas.openxmlformats.org/officeDocument/2006/math">
                    <m:oMathParaPr>
                      <m:jc m:val="centerGroup"/>
                    </m:oMathParaPr>
                    <m:oMath xmlns:m="http://schemas.openxmlformats.org/officeDocument/2006/math">
                      <m:sSup>
                        <m:sSupPr>
                          <m:ctrlP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h</m:t>
                          </m:r>
                        </m:e>
                        <m:sup>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2</m:t>
                          </m:r>
                        </m:sup>
                      </m:sSup>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sSup>
                        <m:sSupPr>
                          <m:ctrlP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sSupPr>
                        <m:e>
                          <m:d>
                            <m:dPr>
                              <m:ctrlP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dPr>
                            <m:e>
                              <m:f>
                                <m:fPr>
                                  <m:ctrlP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𝑙</m:t>
                                  </m:r>
                                </m:num>
                                <m:den>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2</m:t>
                                  </m:r>
                                </m:den>
                              </m:f>
                            </m:e>
                          </m:d>
                        </m:e>
                        <m:sup>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2</m:t>
                          </m:r>
                        </m:sup>
                      </m:sSup>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sSup>
                        <m:sSupPr>
                          <m:ctrlP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𝑙</m:t>
                          </m:r>
                        </m:e>
                        <m:sup>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2</m:t>
                          </m:r>
                        </m:sup>
                      </m:sSup>
                      <m:r>
                        <a:rPr lang="pt-BR" sz="2200" b="0" i="1" kern="100" smtClean="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 </m:t>
                      </m:r>
                      <m:sSup>
                        <m:sSupPr>
                          <m:ctrlPr>
                            <a:rPr lang="pt-BR" sz="2200" i="1" kern="100">
                              <a:solidFill>
                                <a:srgbClr val="000000"/>
                              </a:solidFill>
                              <a:latin typeface="Cambria Math" panose="02040503050406030204" pitchFamily="18" charset="0"/>
                              <a:ea typeface="MS Mincho" panose="02020609040205080304" pitchFamily="49" charset="-128"/>
                              <a:cs typeface="Times New Roman" panose="02020603050405020304" pitchFamily="18" charset="0"/>
                            </a:rPr>
                          </m:ctrlPr>
                        </m:sSupPr>
                        <m:e>
                          <m:r>
                            <a:rPr lang="pt-BR" sz="2200" i="1" kern="100">
                              <a:solidFill>
                                <a:srgbClr val="000000"/>
                              </a:solidFill>
                              <a:latin typeface="Cambria Math" panose="02040503050406030204" pitchFamily="18" charset="0"/>
                              <a:ea typeface="MS Mincho" panose="02020609040205080304" pitchFamily="49" charset="-128"/>
                              <a:cs typeface="Times New Roman" panose="02020603050405020304" pitchFamily="18" charset="0"/>
                            </a:rPr>
                            <m:t>h</m:t>
                          </m:r>
                        </m:e>
                        <m:sup>
                          <m:r>
                            <a:rPr lang="pt-BR" sz="2200" i="1" kern="100">
                              <a:solidFill>
                                <a:srgbClr val="000000"/>
                              </a:solidFill>
                              <a:latin typeface="Cambria Math" panose="02040503050406030204" pitchFamily="18" charset="0"/>
                              <a:ea typeface="MS Mincho" panose="02020609040205080304" pitchFamily="49" charset="-128"/>
                              <a:cs typeface="Times New Roman" panose="02020603050405020304" pitchFamily="18" charset="0"/>
                            </a:rPr>
                            <m:t>2</m:t>
                          </m:r>
                        </m:sup>
                      </m:sSup>
                      <m:r>
                        <a:rPr lang="pt-BR" sz="2200" i="1" kern="100">
                          <a:solidFill>
                            <a:srgbClr val="000000"/>
                          </a:solidFill>
                          <a:latin typeface="Cambria Math" panose="02040503050406030204" pitchFamily="18" charset="0"/>
                          <a:ea typeface="MS Mincho" panose="02020609040205080304" pitchFamily="49" charset="-128"/>
                          <a:cs typeface="Times New Roman" panose="02020603050405020304" pitchFamily="18" charset="0"/>
                        </a:rPr>
                        <m:t>=</m:t>
                      </m:r>
                      <m:sSup>
                        <m:sSupPr>
                          <m:ctrlPr>
                            <a:rPr lang="pt-BR" sz="2200" i="1" kern="100">
                              <a:solidFill>
                                <a:srgbClr val="000000"/>
                              </a:solidFill>
                              <a:latin typeface="Cambria Math" panose="02040503050406030204" pitchFamily="18" charset="0"/>
                              <a:ea typeface="MS Mincho" panose="02020609040205080304" pitchFamily="49" charset="-128"/>
                              <a:cs typeface="Times New Roman" panose="02020603050405020304" pitchFamily="18" charset="0"/>
                            </a:rPr>
                          </m:ctrlPr>
                        </m:sSupPr>
                        <m:e>
                          <m:r>
                            <a:rPr lang="pt-BR" sz="2200" i="1" kern="100">
                              <a:solidFill>
                                <a:srgbClr val="000000"/>
                              </a:solidFill>
                              <a:latin typeface="Cambria Math" panose="02040503050406030204" pitchFamily="18" charset="0"/>
                              <a:ea typeface="MS Mincho" panose="02020609040205080304" pitchFamily="49" charset="-128"/>
                              <a:cs typeface="Times New Roman" panose="02020603050405020304" pitchFamily="18" charset="0"/>
                            </a:rPr>
                            <m:t>𝑙</m:t>
                          </m:r>
                        </m:e>
                        <m:sup>
                          <m:r>
                            <a:rPr lang="pt-BR" sz="2200" i="1" kern="100">
                              <a:solidFill>
                                <a:srgbClr val="000000"/>
                              </a:solidFill>
                              <a:latin typeface="Cambria Math" panose="02040503050406030204" pitchFamily="18" charset="0"/>
                              <a:ea typeface="MS Mincho" panose="02020609040205080304" pitchFamily="49" charset="-128"/>
                              <a:cs typeface="Times New Roman" panose="02020603050405020304" pitchFamily="18" charset="0"/>
                            </a:rPr>
                            <m:t>2</m:t>
                          </m:r>
                        </m:sup>
                      </m:sSup>
                      <m:r>
                        <a:rPr lang="pt-BR" sz="2200" i="1" kern="100">
                          <a:solidFill>
                            <a:srgbClr val="000000"/>
                          </a:solidFill>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i="1" kern="100">
                              <a:solidFill>
                                <a:srgbClr val="000000"/>
                              </a:solidFill>
                              <a:latin typeface="Cambria Math" panose="02040503050406030204" pitchFamily="18" charset="0"/>
                              <a:ea typeface="MS Mincho" panose="02020609040205080304" pitchFamily="49" charset="-128"/>
                              <a:cs typeface="Times New Roman" panose="02020603050405020304" pitchFamily="18" charset="0"/>
                            </a:rPr>
                          </m:ctrlPr>
                        </m:fPr>
                        <m:num>
                          <m:sSup>
                            <m:sSupPr>
                              <m:ctrlPr>
                                <a:rPr lang="pt-BR" sz="2200" i="1" kern="100">
                                  <a:solidFill>
                                    <a:srgbClr val="000000"/>
                                  </a:solidFill>
                                  <a:latin typeface="Cambria Math" panose="02040503050406030204" pitchFamily="18" charset="0"/>
                                  <a:ea typeface="MS Mincho" panose="02020609040205080304" pitchFamily="49" charset="-128"/>
                                  <a:cs typeface="Times New Roman" panose="02020603050405020304" pitchFamily="18" charset="0"/>
                                </a:rPr>
                              </m:ctrlPr>
                            </m:sSupPr>
                            <m:e>
                              <m:r>
                                <a:rPr lang="pt-BR" sz="2200" i="1" kern="100">
                                  <a:solidFill>
                                    <a:srgbClr val="000000"/>
                                  </a:solidFill>
                                  <a:latin typeface="Cambria Math" panose="02040503050406030204" pitchFamily="18" charset="0"/>
                                  <a:ea typeface="MS Mincho" panose="02020609040205080304" pitchFamily="49" charset="-128"/>
                                  <a:cs typeface="Times New Roman" panose="02020603050405020304" pitchFamily="18" charset="0"/>
                                </a:rPr>
                                <m:t>𝑙</m:t>
                              </m:r>
                            </m:e>
                            <m:sup>
                              <m:r>
                                <a:rPr lang="pt-BR" sz="2200" i="1" kern="100">
                                  <a:solidFill>
                                    <a:srgbClr val="000000"/>
                                  </a:solidFill>
                                  <a:latin typeface="Cambria Math" panose="02040503050406030204" pitchFamily="18" charset="0"/>
                                  <a:ea typeface="MS Mincho" panose="02020609040205080304" pitchFamily="49" charset="-128"/>
                                  <a:cs typeface="Times New Roman" panose="02020603050405020304" pitchFamily="18" charset="0"/>
                                </a:rPr>
                                <m:t>2</m:t>
                              </m:r>
                            </m:sup>
                          </m:sSup>
                        </m:num>
                        <m:den>
                          <m:r>
                            <a:rPr lang="pt-BR" sz="2200" i="1" kern="100">
                              <a:solidFill>
                                <a:srgbClr val="000000"/>
                              </a:solidFill>
                              <a:latin typeface="Cambria Math" panose="02040503050406030204" pitchFamily="18" charset="0"/>
                              <a:ea typeface="MS Mincho" panose="02020609040205080304" pitchFamily="49" charset="-128"/>
                              <a:cs typeface="Times New Roman" panose="02020603050405020304" pitchFamily="18" charset="0"/>
                            </a:rPr>
                            <m:t>4</m:t>
                          </m:r>
                        </m:den>
                      </m:f>
                    </m:oMath>
                  </m:oMathPara>
                </a14:m>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3FF01740-FC83-43F1-19C8-AD3FD4B95437}"/>
                  </a:ext>
                </a:extLst>
              </p:cNvPr>
              <p:cNvSpPr txBox="1">
                <a:spLocks noRot="1" noChangeAspect="1" noMove="1" noResize="1" noEditPoints="1" noAdjustHandles="1" noChangeArrowheads="1" noChangeShapeType="1" noTextEdit="1"/>
              </p:cNvSpPr>
              <p:nvPr/>
            </p:nvSpPr>
            <p:spPr>
              <a:xfrm>
                <a:off x="156000" y="716621"/>
                <a:ext cx="5760000" cy="5603265"/>
              </a:xfrm>
              <a:prstGeom prst="rect">
                <a:avLst/>
              </a:prstGeom>
              <a:blipFill>
                <a:blip r:embed="rId2"/>
                <a:stretch>
                  <a:fillRect l="-1377" t="-762" r="-1483"/>
                </a:stretch>
              </a:blipFill>
            </p:spPr>
            <p:txBody>
              <a:bodyPr/>
              <a:lstStyle/>
              <a:p>
                <a:r>
                  <a:rPr lang="pt-BR">
                    <a:noFill/>
                  </a:rPr>
                  <a:t> </a:t>
                </a:r>
              </a:p>
            </p:txBody>
          </p:sp>
        </mc:Fallback>
      </mc:AlternateContent>
      <p:pic>
        <p:nvPicPr>
          <p:cNvPr id="4" name="Imagem 3" descr="Forma&#10;&#10;Descrição gerada automaticamente">
            <a:extLst>
              <a:ext uri="{FF2B5EF4-FFF2-40B4-BE49-F238E27FC236}">
                <a16:creationId xmlns:a16="http://schemas.microsoft.com/office/drawing/2014/main" id="{9873FF91-9F0F-460C-0D1E-7DB51990027C}"/>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Effect>
                      <a14:saturation sat="400000"/>
                    </a14:imgEffect>
                  </a14:imgLayer>
                </a14:imgProps>
              </a:ext>
            </a:extLst>
          </a:blip>
          <a:srcRect l="4330"/>
          <a:stretch/>
        </p:blipFill>
        <p:spPr bwMode="auto">
          <a:xfrm>
            <a:off x="1820477" y="1201811"/>
            <a:ext cx="2424952" cy="2402065"/>
          </a:xfrm>
          <a:prstGeom prst="rect">
            <a:avLst/>
          </a:prstGeom>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10746A07-3E0C-909D-0A0C-D2867A7A31FF}"/>
                  </a:ext>
                </a:extLst>
              </p:cNvPr>
              <p:cNvSpPr txBox="1"/>
              <p:nvPr/>
            </p:nvSpPr>
            <p:spPr>
              <a:xfrm>
                <a:off x="6276000" y="837921"/>
                <a:ext cx="5760000" cy="5606920"/>
              </a:xfrm>
              <a:prstGeom prst="rect">
                <a:avLst/>
              </a:prstGeom>
              <a:noFill/>
            </p:spPr>
            <p:txBody>
              <a:bodyPr wrap="square">
                <a:spAutoFit/>
              </a:bodyPr>
              <a:lstStyle/>
              <a:p>
                <a:pPr algn="just">
                  <a:buNone/>
                </a:pPr>
                <a14:m>
                  <m:oMathPara xmlns:m="http://schemas.openxmlformats.org/officeDocument/2006/math">
                    <m:oMathParaPr>
                      <m:jc m:val="centerGroup"/>
                    </m:oMathParaPr>
                    <m:oMath xmlns:m="http://schemas.openxmlformats.org/officeDocument/2006/math">
                      <m:sSup>
                        <m:sSupPr>
                          <m:ctrlPr>
                            <a:rPr lang="pt-BR" sz="2200" i="1" kern="100" smtClean="0">
                              <a:solidFill>
                                <a:srgbClr val="000000"/>
                              </a:solidFill>
                              <a:latin typeface="Cambria Math" panose="02040503050406030204" pitchFamily="18" charset="0"/>
                              <a:ea typeface="MS Mincho" panose="02020609040205080304" pitchFamily="49" charset="-128"/>
                              <a:cs typeface="Times New Roman" panose="02020603050405020304" pitchFamily="18" charset="0"/>
                            </a:rPr>
                          </m:ctrlPr>
                        </m:sSupPr>
                        <m:e>
                          <m:r>
                            <a:rPr lang="pt-BR" sz="2200" i="1" kern="100">
                              <a:solidFill>
                                <a:srgbClr val="000000"/>
                              </a:solidFill>
                              <a:latin typeface="Cambria Math" panose="02040503050406030204" pitchFamily="18" charset="0"/>
                              <a:ea typeface="MS Mincho" panose="02020609040205080304" pitchFamily="49" charset="-128"/>
                              <a:cs typeface="Times New Roman" panose="02020603050405020304" pitchFamily="18" charset="0"/>
                            </a:rPr>
                            <m:t>h</m:t>
                          </m:r>
                        </m:e>
                        <m:sup>
                          <m:r>
                            <a:rPr lang="pt-BR" sz="2200" i="1" kern="100">
                              <a:solidFill>
                                <a:srgbClr val="000000"/>
                              </a:solidFill>
                              <a:latin typeface="Cambria Math" panose="02040503050406030204" pitchFamily="18" charset="0"/>
                              <a:ea typeface="MS Mincho" panose="02020609040205080304" pitchFamily="49" charset="-128"/>
                              <a:cs typeface="Times New Roman" panose="02020603050405020304" pitchFamily="18" charset="0"/>
                            </a:rPr>
                            <m:t>2</m:t>
                          </m:r>
                        </m:sup>
                      </m:sSup>
                      <m:r>
                        <a:rPr lang="pt-BR" sz="2200" i="1" kern="100">
                          <a:solidFill>
                            <a:srgbClr val="000000"/>
                          </a:solidFill>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i="1" kern="100">
                              <a:solidFill>
                                <a:srgbClr val="000000"/>
                              </a:solidFill>
                              <a:latin typeface="Cambria Math" panose="02040503050406030204" pitchFamily="18" charset="0"/>
                              <a:ea typeface="MS Mincho" panose="02020609040205080304" pitchFamily="49" charset="-128"/>
                              <a:cs typeface="Times New Roman" panose="02020603050405020304" pitchFamily="18" charset="0"/>
                            </a:rPr>
                          </m:ctrlPr>
                        </m:fPr>
                        <m:num>
                          <m:sSup>
                            <m:sSupPr>
                              <m:ctrlPr>
                                <a:rPr lang="pt-BR" sz="2200" i="1" kern="100">
                                  <a:solidFill>
                                    <a:srgbClr val="000000"/>
                                  </a:solidFill>
                                  <a:latin typeface="Cambria Math" panose="02040503050406030204" pitchFamily="18" charset="0"/>
                                  <a:ea typeface="MS Mincho" panose="02020609040205080304" pitchFamily="49" charset="-128"/>
                                  <a:cs typeface="Times New Roman" panose="02020603050405020304" pitchFamily="18" charset="0"/>
                                </a:rPr>
                              </m:ctrlPr>
                            </m:sSupPr>
                            <m:e>
                              <m:r>
                                <a:rPr lang="pt-BR" sz="2200" i="1" kern="100">
                                  <a:solidFill>
                                    <a:srgbClr val="000000"/>
                                  </a:solidFill>
                                  <a:latin typeface="Cambria Math" panose="02040503050406030204" pitchFamily="18" charset="0"/>
                                  <a:ea typeface="MS Mincho" panose="02020609040205080304" pitchFamily="49" charset="-128"/>
                                  <a:cs typeface="Times New Roman" panose="02020603050405020304" pitchFamily="18" charset="0"/>
                                </a:rPr>
                                <m:t>4∙</m:t>
                              </m:r>
                              <m:r>
                                <a:rPr lang="pt-BR" sz="2200" i="1" kern="100">
                                  <a:solidFill>
                                    <a:srgbClr val="000000"/>
                                  </a:solidFill>
                                  <a:latin typeface="Cambria Math" panose="02040503050406030204" pitchFamily="18" charset="0"/>
                                  <a:ea typeface="MS Mincho" panose="02020609040205080304" pitchFamily="49" charset="-128"/>
                                  <a:cs typeface="Times New Roman" panose="02020603050405020304" pitchFamily="18" charset="0"/>
                                </a:rPr>
                                <m:t>𝑙</m:t>
                              </m:r>
                            </m:e>
                            <m:sup>
                              <m:r>
                                <a:rPr lang="pt-BR" sz="2200" i="1" kern="100">
                                  <a:solidFill>
                                    <a:srgbClr val="000000"/>
                                  </a:solidFill>
                                  <a:latin typeface="Cambria Math" panose="02040503050406030204" pitchFamily="18" charset="0"/>
                                  <a:ea typeface="MS Mincho" panose="02020609040205080304" pitchFamily="49" charset="-128"/>
                                  <a:cs typeface="Times New Roman" panose="02020603050405020304" pitchFamily="18" charset="0"/>
                                </a:rPr>
                                <m:t>2</m:t>
                              </m:r>
                            </m:sup>
                          </m:sSup>
                          <m:r>
                            <a:rPr lang="pt-BR" sz="2200" i="1" kern="100">
                              <a:solidFill>
                                <a:srgbClr val="000000"/>
                              </a:solidFill>
                              <a:latin typeface="Cambria Math" panose="02040503050406030204" pitchFamily="18" charset="0"/>
                              <a:ea typeface="MS Mincho" panose="02020609040205080304" pitchFamily="49" charset="-128"/>
                              <a:cs typeface="Times New Roman" panose="02020603050405020304" pitchFamily="18" charset="0"/>
                            </a:rPr>
                            <m:t>−</m:t>
                          </m:r>
                          <m:sSup>
                            <m:sSupPr>
                              <m:ctrlPr>
                                <a:rPr lang="pt-BR" sz="2200" i="1" kern="100">
                                  <a:solidFill>
                                    <a:srgbClr val="000000"/>
                                  </a:solidFill>
                                  <a:latin typeface="Cambria Math" panose="02040503050406030204" pitchFamily="18" charset="0"/>
                                  <a:ea typeface="MS Mincho" panose="02020609040205080304" pitchFamily="49" charset="-128"/>
                                  <a:cs typeface="Times New Roman" panose="02020603050405020304" pitchFamily="18" charset="0"/>
                                </a:rPr>
                              </m:ctrlPr>
                            </m:sSupPr>
                            <m:e>
                              <m:r>
                                <a:rPr lang="pt-BR" sz="2200" i="1" kern="100">
                                  <a:solidFill>
                                    <a:srgbClr val="000000"/>
                                  </a:solidFill>
                                  <a:latin typeface="Cambria Math" panose="02040503050406030204" pitchFamily="18" charset="0"/>
                                  <a:ea typeface="MS Mincho" panose="02020609040205080304" pitchFamily="49" charset="-128"/>
                                  <a:cs typeface="Times New Roman" panose="02020603050405020304" pitchFamily="18" charset="0"/>
                                </a:rPr>
                                <m:t>𝑙</m:t>
                              </m:r>
                            </m:e>
                            <m:sup>
                              <m:r>
                                <a:rPr lang="pt-BR" sz="2200" i="1" kern="100">
                                  <a:solidFill>
                                    <a:srgbClr val="000000"/>
                                  </a:solidFill>
                                  <a:latin typeface="Cambria Math" panose="02040503050406030204" pitchFamily="18" charset="0"/>
                                  <a:ea typeface="MS Mincho" panose="02020609040205080304" pitchFamily="49" charset="-128"/>
                                  <a:cs typeface="Times New Roman" panose="02020603050405020304" pitchFamily="18" charset="0"/>
                                </a:rPr>
                                <m:t>2</m:t>
                              </m:r>
                            </m:sup>
                          </m:sSup>
                        </m:num>
                        <m:den>
                          <m:r>
                            <a:rPr lang="pt-BR" sz="2200" i="1" kern="100">
                              <a:solidFill>
                                <a:srgbClr val="000000"/>
                              </a:solidFill>
                              <a:latin typeface="Cambria Math" panose="02040503050406030204" pitchFamily="18" charset="0"/>
                              <a:ea typeface="MS Mincho" panose="02020609040205080304" pitchFamily="49" charset="-128"/>
                              <a:cs typeface="Times New Roman" panose="02020603050405020304" pitchFamily="18" charset="0"/>
                            </a:rPr>
                            <m:t>4</m:t>
                          </m:r>
                        </m:den>
                      </m:f>
                    </m:oMath>
                  </m:oMathPara>
                </a14:m>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buNone/>
                </a:pPr>
                <a14:m>
                  <m:oMathPara xmlns:m="http://schemas.openxmlformats.org/officeDocument/2006/math">
                    <m:oMathParaPr>
                      <m:jc m:val="centerGroup"/>
                    </m:oMathParaPr>
                    <m:oMath xmlns:m="http://schemas.openxmlformats.org/officeDocument/2006/math">
                      <m:r>
                        <a:rPr lang="pt-BR" sz="2200" i="1" kern="100">
                          <a:solidFill>
                            <a:srgbClr val="000000"/>
                          </a:solidFill>
                          <a:latin typeface="Cambria Math" panose="02040503050406030204" pitchFamily="18" charset="0"/>
                          <a:ea typeface="MS Mincho" panose="02020609040205080304" pitchFamily="49" charset="-128"/>
                          <a:cs typeface="Times New Roman" panose="02020603050405020304" pitchFamily="18" charset="0"/>
                        </a:rPr>
                        <m:t>h</m:t>
                      </m:r>
                      <m:r>
                        <a:rPr lang="pt-BR" sz="2200" i="1" kern="100">
                          <a:solidFill>
                            <a:srgbClr val="000000"/>
                          </a:solidFill>
                          <a:latin typeface="Cambria Math" panose="02040503050406030204" pitchFamily="18" charset="0"/>
                          <a:ea typeface="MS Mincho" panose="02020609040205080304" pitchFamily="49" charset="-128"/>
                          <a:cs typeface="Times New Roman" panose="02020603050405020304" pitchFamily="18" charset="0"/>
                        </a:rPr>
                        <m:t>=</m:t>
                      </m:r>
                      <m:rad>
                        <m:radPr>
                          <m:degHide m:val="on"/>
                          <m:ctrlPr>
                            <a:rPr lang="pt-BR" sz="2200" i="1" kern="100">
                              <a:solidFill>
                                <a:srgbClr val="000000"/>
                              </a:solidFill>
                              <a:latin typeface="Cambria Math" panose="02040503050406030204" pitchFamily="18" charset="0"/>
                              <a:ea typeface="MS Mincho" panose="02020609040205080304" pitchFamily="49" charset="-128"/>
                              <a:cs typeface="Times New Roman" panose="02020603050405020304" pitchFamily="18" charset="0"/>
                            </a:rPr>
                          </m:ctrlPr>
                        </m:radPr>
                        <m:deg/>
                        <m:e>
                          <m:r>
                            <a:rPr lang="pt-BR" sz="2200" i="1" kern="100">
                              <a:solidFill>
                                <a:srgbClr val="000000"/>
                              </a:solidFill>
                              <a:latin typeface="Cambria Math" panose="02040503050406030204" pitchFamily="18" charset="0"/>
                              <a:ea typeface="MS Mincho" panose="02020609040205080304" pitchFamily="49" charset="-128"/>
                              <a:cs typeface="Times New Roman" panose="02020603050405020304" pitchFamily="18" charset="0"/>
                            </a:rPr>
                            <m:t> </m:t>
                          </m:r>
                          <m:f>
                            <m:fPr>
                              <m:ctrlPr>
                                <a:rPr lang="pt-BR" sz="2200" i="1" kern="100">
                                  <a:solidFill>
                                    <a:srgbClr val="000000"/>
                                  </a:solidFill>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solidFill>
                                    <a:srgbClr val="000000"/>
                                  </a:solidFill>
                                  <a:latin typeface="Cambria Math" panose="02040503050406030204" pitchFamily="18" charset="0"/>
                                  <a:ea typeface="MS Mincho" panose="02020609040205080304" pitchFamily="49" charset="-128"/>
                                  <a:cs typeface="Times New Roman" panose="02020603050405020304" pitchFamily="18" charset="0"/>
                                </a:rPr>
                                <m:t>3∙</m:t>
                              </m:r>
                              <m:sSup>
                                <m:sSupPr>
                                  <m:ctrlPr>
                                    <a:rPr lang="pt-BR" sz="2200" i="1" kern="100">
                                      <a:solidFill>
                                        <a:srgbClr val="000000"/>
                                      </a:solidFill>
                                      <a:latin typeface="Cambria Math" panose="02040503050406030204" pitchFamily="18" charset="0"/>
                                      <a:ea typeface="MS Mincho" panose="02020609040205080304" pitchFamily="49" charset="-128"/>
                                      <a:cs typeface="Times New Roman" panose="02020603050405020304" pitchFamily="18" charset="0"/>
                                    </a:rPr>
                                  </m:ctrlPr>
                                </m:sSupPr>
                                <m:e>
                                  <m:r>
                                    <a:rPr lang="pt-BR" sz="2200" i="1" kern="100">
                                      <a:solidFill>
                                        <a:srgbClr val="000000"/>
                                      </a:solidFill>
                                      <a:latin typeface="Cambria Math" panose="02040503050406030204" pitchFamily="18" charset="0"/>
                                      <a:ea typeface="MS Mincho" panose="02020609040205080304" pitchFamily="49" charset="-128"/>
                                      <a:cs typeface="Times New Roman" panose="02020603050405020304" pitchFamily="18" charset="0"/>
                                    </a:rPr>
                                    <m:t>𝑙</m:t>
                                  </m:r>
                                </m:e>
                                <m:sup>
                                  <m:r>
                                    <a:rPr lang="pt-BR" sz="2200" i="1" kern="100">
                                      <a:solidFill>
                                        <a:srgbClr val="000000"/>
                                      </a:solidFill>
                                      <a:latin typeface="Cambria Math" panose="02040503050406030204" pitchFamily="18" charset="0"/>
                                      <a:ea typeface="MS Mincho" panose="02020609040205080304" pitchFamily="49" charset="-128"/>
                                      <a:cs typeface="Times New Roman" panose="02020603050405020304" pitchFamily="18" charset="0"/>
                                    </a:rPr>
                                    <m:t>2</m:t>
                                  </m:r>
                                </m:sup>
                              </m:sSup>
                            </m:num>
                            <m:den>
                              <m:r>
                                <a:rPr lang="pt-BR" sz="2200" i="1" kern="100">
                                  <a:solidFill>
                                    <a:srgbClr val="000000"/>
                                  </a:solidFill>
                                  <a:latin typeface="Cambria Math" panose="02040503050406030204" pitchFamily="18" charset="0"/>
                                  <a:ea typeface="MS Mincho" panose="02020609040205080304" pitchFamily="49" charset="-128"/>
                                  <a:cs typeface="Times New Roman" panose="02020603050405020304" pitchFamily="18" charset="0"/>
                                </a:rPr>
                                <m:t>4</m:t>
                              </m:r>
                            </m:den>
                          </m:f>
                          <m:r>
                            <a:rPr lang="pt-BR" sz="2200" i="1" kern="100">
                              <a:solidFill>
                                <a:srgbClr val="000000"/>
                              </a:solidFill>
                              <a:latin typeface="Cambria Math" panose="02040503050406030204" pitchFamily="18" charset="0"/>
                              <a:ea typeface="MS Mincho" panose="02020609040205080304" pitchFamily="49" charset="-128"/>
                              <a:cs typeface="Times New Roman" panose="02020603050405020304" pitchFamily="18" charset="0"/>
                            </a:rPr>
                            <m:t> </m:t>
                          </m:r>
                        </m:e>
                      </m:rad>
                      <m:r>
                        <a:rPr lang="pt-BR" sz="2200" b="0" i="1" kern="100" smtClean="0">
                          <a:solidFill>
                            <a:srgbClr val="000000"/>
                          </a:solidFill>
                          <a:latin typeface="Cambria Math" panose="02040503050406030204" pitchFamily="18" charset="0"/>
                          <a:ea typeface="MS Mincho" panose="02020609040205080304" pitchFamily="49" charset="-128"/>
                          <a:cs typeface="Times New Roman" panose="02020603050405020304" pitchFamily="18" charset="0"/>
                        </a:rPr>
                        <m:t> → </m:t>
                      </m:r>
                      <m:r>
                        <a:rPr lang="pt-BR" sz="2200" i="1" kern="100">
                          <a:solidFill>
                            <a:srgbClr val="000000"/>
                          </a:solidFill>
                          <a:latin typeface="Cambria Math" panose="02040503050406030204" pitchFamily="18" charset="0"/>
                          <a:ea typeface="MS Mincho" panose="02020609040205080304" pitchFamily="49" charset="-128"/>
                          <a:cs typeface="Times New Roman" panose="02020603050405020304" pitchFamily="18" charset="0"/>
                        </a:rPr>
                        <m:t>h</m:t>
                      </m:r>
                      <m:r>
                        <a:rPr lang="pt-BR" sz="2200" i="1" kern="100">
                          <a:solidFill>
                            <a:srgbClr val="000000"/>
                          </a:solidFill>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i="1" kern="100">
                              <a:solidFill>
                                <a:srgbClr val="000000"/>
                              </a:solidFill>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solidFill>
                                <a:srgbClr val="000000"/>
                              </a:solidFill>
                              <a:latin typeface="Cambria Math" panose="02040503050406030204" pitchFamily="18" charset="0"/>
                              <a:ea typeface="MS Mincho" panose="02020609040205080304" pitchFamily="49" charset="-128"/>
                              <a:cs typeface="Times New Roman" panose="02020603050405020304" pitchFamily="18" charset="0"/>
                            </a:rPr>
                            <m:t>𝑙</m:t>
                          </m:r>
                          <m:r>
                            <a:rPr lang="pt-BR" sz="2200" i="1" kern="100">
                              <a:solidFill>
                                <a:srgbClr val="000000"/>
                              </a:solidFill>
                              <a:latin typeface="Cambria Math" panose="02040503050406030204" pitchFamily="18" charset="0"/>
                              <a:ea typeface="MS Mincho" panose="02020609040205080304" pitchFamily="49" charset="-128"/>
                              <a:cs typeface="Times New Roman" panose="02020603050405020304" pitchFamily="18" charset="0"/>
                            </a:rPr>
                            <m:t>∙</m:t>
                          </m:r>
                          <m:rad>
                            <m:radPr>
                              <m:degHide m:val="on"/>
                              <m:ctrlPr>
                                <a:rPr lang="pt-BR" sz="2200" i="1" kern="100">
                                  <a:solidFill>
                                    <a:srgbClr val="000000"/>
                                  </a:solidFill>
                                  <a:latin typeface="Cambria Math" panose="02040503050406030204" pitchFamily="18" charset="0"/>
                                  <a:ea typeface="MS Mincho" panose="02020609040205080304" pitchFamily="49" charset="-128"/>
                                  <a:cs typeface="Times New Roman" panose="02020603050405020304" pitchFamily="18" charset="0"/>
                                </a:rPr>
                              </m:ctrlPr>
                            </m:radPr>
                            <m:deg/>
                            <m:e>
                              <m:r>
                                <a:rPr lang="pt-BR" sz="2200" i="1" kern="100">
                                  <a:solidFill>
                                    <a:srgbClr val="000000"/>
                                  </a:solidFill>
                                  <a:latin typeface="Cambria Math" panose="02040503050406030204" pitchFamily="18" charset="0"/>
                                  <a:ea typeface="MS Mincho" panose="02020609040205080304" pitchFamily="49" charset="-128"/>
                                  <a:cs typeface="Times New Roman" panose="02020603050405020304" pitchFamily="18" charset="0"/>
                                </a:rPr>
                                <m:t>3</m:t>
                              </m:r>
                            </m:e>
                          </m:rad>
                        </m:num>
                        <m:den>
                          <m:r>
                            <a:rPr lang="pt-BR" sz="2200" i="1" kern="100">
                              <a:solidFill>
                                <a:srgbClr val="000000"/>
                              </a:solidFill>
                              <a:latin typeface="Cambria Math" panose="02040503050406030204" pitchFamily="18" charset="0"/>
                              <a:ea typeface="MS Mincho" panose="02020609040205080304" pitchFamily="49" charset="-128"/>
                              <a:cs typeface="Times New Roman" panose="02020603050405020304" pitchFamily="18" charset="0"/>
                            </a:rPr>
                            <m:t>2</m:t>
                          </m:r>
                        </m:den>
                      </m:f>
                    </m:oMath>
                  </m:oMathPara>
                </a14:m>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buNone/>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buNone/>
                </a:pP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Como a área do triângulo é a metade do produto entre a base e a altura, obtemos:</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buNone/>
                </a:pPr>
                <a14:m>
                  <m:oMathPara xmlns:m="http://schemas.openxmlformats.org/officeDocument/2006/math">
                    <m:oMathParaPr>
                      <m:jc m:val="centerGroup"/>
                    </m:oMathParaPr>
                    <m:oMath xmlns:m="http://schemas.openxmlformats.org/officeDocument/2006/math">
                      <m:sSub>
                        <m:sSubPr>
                          <m:ctrlP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𝐴</m:t>
                          </m:r>
                        </m:e>
                        <m:sub>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sub>
                      </m:sSub>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2</m:t>
                          </m:r>
                        </m:den>
                      </m:f>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d>
                        <m:dPr>
                          <m:ctrlP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𝑏</m:t>
                          </m:r>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𝒉</m:t>
                          </m:r>
                        </m:e>
                      </m:d>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buNone/>
                </a:pPr>
                <a14:m>
                  <m:oMathPara xmlns:m="http://schemas.openxmlformats.org/officeDocument/2006/math">
                    <m:oMathParaPr>
                      <m:jc m:val="centerGroup"/>
                    </m:oMathParaPr>
                    <m:oMath xmlns:m="http://schemas.openxmlformats.org/officeDocument/2006/math">
                      <m:sSub>
                        <m:sSubPr>
                          <m:ctrlP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𝐴</m:t>
                          </m:r>
                        </m:e>
                        <m:sub>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sub>
                      </m:sSub>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1</m:t>
                          </m:r>
                        </m:num>
                        <m:den>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2</m:t>
                          </m:r>
                        </m:den>
                      </m:f>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d>
                        <m:dPr>
                          <m:ctrlP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𝑙</m:t>
                          </m:r>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 </m:t>
                          </m:r>
                          <m:f>
                            <m:fPr>
                              <m:ctrlP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𝒍</m:t>
                              </m:r>
                              <m: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rad>
                                <m:radPr>
                                  <m:degHide m:val="on"/>
                                  <m:ctrlP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radPr>
                                <m:deg/>
                                <m:e>
                                  <m: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𝟑</m:t>
                                  </m:r>
                                </m:e>
                              </m:rad>
                              <m: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m:t>
                              </m:r>
                            </m:num>
                            <m:den>
                              <m: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𝟐</m:t>
                              </m:r>
                            </m:den>
                          </m:f>
                        </m:e>
                      </m:d>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buNone/>
                </a:pPr>
                <a14:m>
                  <m:oMathPara xmlns:m="http://schemas.openxmlformats.org/officeDocument/2006/math">
                    <m:oMathParaPr>
                      <m:jc m:val="centerGroup"/>
                    </m:oMathParaPr>
                    <m:oMath xmlns:m="http://schemas.openxmlformats.org/officeDocument/2006/math">
                      <m:sSub>
                        <m:sSubPr>
                          <m:ctrlP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𝐴</m:t>
                          </m:r>
                        </m:e>
                        <m:sub>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sub>
                      </m:sSub>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m:t>
                          </m:r>
                          <m:sSup>
                            <m:sSupPr>
                              <m:ctrlP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𝑙</m:t>
                              </m:r>
                            </m:e>
                            <m:sup>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2</m:t>
                              </m:r>
                            </m:sup>
                          </m:sSup>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rad>
                            <m:radPr>
                              <m:degHide m:val="on"/>
                              <m:ctrlP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radPr>
                            <m:deg/>
                            <m:e>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3</m:t>
                              </m:r>
                            </m:e>
                          </m:rad>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m:t>
                          </m:r>
                        </m:num>
                        <m:den>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4</m:t>
                          </m:r>
                        </m:den>
                      </m:f>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buNone/>
                </a:pPr>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Logo, em triângulos equiláteros, conhecendo a medida de seu lado podemos encontrar sua área.</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5" name="CaixaDeTexto 4">
                <a:extLst>
                  <a:ext uri="{FF2B5EF4-FFF2-40B4-BE49-F238E27FC236}">
                    <a16:creationId xmlns:a16="http://schemas.microsoft.com/office/drawing/2014/main" id="{10746A07-3E0C-909D-0A0C-D2867A7A31FF}"/>
                  </a:ext>
                </a:extLst>
              </p:cNvPr>
              <p:cNvSpPr txBox="1">
                <a:spLocks noRot="1" noChangeAspect="1" noMove="1" noResize="1" noEditPoints="1" noAdjustHandles="1" noChangeArrowheads="1" noChangeShapeType="1" noTextEdit="1"/>
              </p:cNvSpPr>
              <p:nvPr/>
            </p:nvSpPr>
            <p:spPr>
              <a:xfrm>
                <a:off x="6276000" y="837921"/>
                <a:ext cx="5760000" cy="5606920"/>
              </a:xfrm>
              <a:prstGeom prst="rect">
                <a:avLst/>
              </a:prstGeom>
              <a:blipFill>
                <a:blip r:embed="rId5"/>
                <a:stretch>
                  <a:fillRect l="-1377" r="-1483" b="-1413"/>
                </a:stretch>
              </a:blipFill>
            </p:spPr>
            <p:txBody>
              <a:bodyPr/>
              <a:lstStyle/>
              <a:p>
                <a:r>
                  <a:rPr lang="pt-BR">
                    <a:noFill/>
                  </a:rPr>
                  <a:t> </a:t>
                </a:r>
              </a:p>
            </p:txBody>
          </p:sp>
        </mc:Fallback>
      </mc:AlternateContent>
    </p:spTree>
    <p:extLst>
      <p:ext uri="{BB962C8B-B14F-4D97-AF65-F5344CB8AC3E}">
        <p14:creationId xmlns:p14="http://schemas.microsoft.com/office/powerpoint/2010/main" val="30271915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DCEF0B08-A57A-000B-CF9E-C919D055353D}"/>
                  </a:ext>
                </a:extLst>
              </p:cNvPr>
              <p:cNvSpPr txBox="1"/>
              <p:nvPr/>
            </p:nvSpPr>
            <p:spPr>
              <a:xfrm>
                <a:off x="156000" y="871270"/>
                <a:ext cx="5760000" cy="5399620"/>
              </a:xfrm>
              <a:prstGeom prst="rect">
                <a:avLst/>
              </a:prstGeom>
              <a:noFill/>
            </p:spPr>
            <p:txBody>
              <a:bodyPr wrap="square">
                <a:spAutoFit/>
              </a:bodyPr>
              <a:lstStyle/>
              <a:p>
                <a:pPr marL="342900" lvl="0" indent="-342900" algn="just">
                  <a:spcAft>
                    <a:spcPts val="800"/>
                  </a:spcAft>
                  <a:buFont typeface="Wingdings" panose="05000000000000000000" pitchFamily="2" charset="2"/>
                  <a:buChar char=""/>
                </a:pPr>
                <a:r>
                  <a:rPr lang="pt-BR" sz="2200" b="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Área de um Polígono Regular </a:t>
                </a:r>
                <a14:m>
                  <m:oMath xmlns:m="http://schemas.openxmlformats.org/officeDocument/2006/math">
                    <m:d>
                      <m:dPr>
                        <m:ctrlP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dPr>
                      <m:e>
                        <m:sSub>
                          <m:sSubPr>
                            <m:ctrlP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sSubPr>
                          <m:e>
                            <m: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𝑨</m:t>
                            </m:r>
                          </m:e>
                          <m:sub>
                            <m: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𝒑</m:t>
                            </m:r>
                          </m:sub>
                        </m:sSub>
                      </m:e>
                    </m:d>
                  </m:oMath>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buNone/>
                </a:pPr>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Como p</a:t>
                </a: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olígonos regulares são aqueles que possuem todos os lados de mesma medida, é possível obter </a:t>
                </a:r>
                <a14:m>
                  <m:oMath xmlns:m="http://schemas.openxmlformats.org/officeDocument/2006/math">
                    <m:r>
                      <a:rPr lang="pt-BR" sz="2200" b="1"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𝒏</m:t>
                    </m:r>
                  </m:oMath>
                </a14:m>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triângulos congruentes.</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buNone/>
                </a:pP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Além disso, nesses polígonos temos o </a:t>
                </a:r>
                <a:r>
                  <a:rPr lang="pt-BR" sz="2200" b="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apótema </a:t>
                </a:r>
                <a14:m>
                  <m:oMath xmlns:m="http://schemas.openxmlformats.org/officeDocument/2006/math">
                    <m:d>
                      <m:dPr>
                        <m:ctrlP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b="1" i="1" kern="100">
                            <a:solidFill>
                              <a:srgbClr val="FF33CC"/>
                            </a:solidFill>
                            <a:effectLst/>
                            <a:latin typeface="Cambria Math" panose="02040503050406030204" pitchFamily="18" charset="0"/>
                            <a:ea typeface="MS Mincho" panose="02020609040205080304" pitchFamily="49" charset="-128"/>
                            <a:cs typeface="Times New Roman" panose="02020603050405020304" pitchFamily="18" charset="0"/>
                          </a:rPr>
                          <m:t>𝒂</m:t>
                        </m:r>
                      </m:e>
                    </m:d>
                  </m:oMath>
                </a14:m>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que é a menor distância do centro do polígono ao seu lado, ou seja, coincide com a altura dos triângulos obtidos.</a:t>
                </a:r>
              </a:p>
              <a:p>
                <a:pPr algn="just">
                  <a:spcAft>
                    <a:spcPts val="800"/>
                  </a:spcAft>
                  <a:buNone/>
                </a:pPr>
                <a:r>
                  <a:rPr lang="pt-BR" sz="2200" b="1" kern="100" dirty="0">
                    <a:solidFill>
                      <a:srgbClr val="000000"/>
                    </a:solidFill>
                    <a:latin typeface="Arial Narrow" panose="020B0606020202030204" pitchFamily="34" charset="0"/>
                    <a:ea typeface="MS Mincho" panose="02020609040205080304" pitchFamily="49" charset="-128"/>
                    <a:cs typeface="Times New Roman" panose="02020603050405020304" pitchFamily="18" charset="0"/>
                  </a:rPr>
                  <a:t>Exemplo:</a:t>
                </a:r>
              </a:p>
              <a:p>
                <a:pPr algn="just">
                  <a:spcAft>
                    <a:spcPts val="800"/>
                  </a:spcAft>
                  <a:buNone/>
                </a:pPr>
                <a:endParaRPr lang="pt-BR" sz="2200" b="1" kern="100" dirty="0">
                  <a:solidFill>
                    <a:srgbClr val="000000"/>
                  </a:solidFill>
                  <a:latin typeface="Arial Narrow" panose="020B0606020202030204" pitchFamily="34" charset="0"/>
                  <a:ea typeface="MS Mincho" panose="02020609040205080304" pitchFamily="49" charset="-128"/>
                  <a:cs typeface="Times New Roman" panose="02020603050405020304" pitchFamily="18" charset="0"/>
                </a:endParaRPr>
              </a:p>
              <a:p>
                <a:pPr marL="3228975" algn="just">
                  <a:spcAft>
                    <a:spcPts val="800"/>
                  </a:spcAft>
                  <a:buNone/>
                </a:pPr>
                <a:r>
                  <a:rPr lang="pt-BR" sz="2200" dirty="0">
                    <a:latin typeface="Arial Narrow" panose="020B0606020202030204" pitchFamily="34" charset="0"/>
                  </a:rPr>
                  <a:t>No pentágono, é possível formar 5 triângulos isósceles congruentes.</a:t>
                </a:r>
                <a:endPar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DCEF0B08-A57A-000B-CF9E-C919D055353D}"/>
                  </a:ext>
                </a:extLst>
              </p:cNvPr>
              <p:cNvSpPr txBox="1">
                <a:spLocks noRot="1" noChangeAspect="1" noMove="1" noResize="1" noEditPoints="1" noAdjustHandles="1" noChangeArrowheads="1" noChangeShapeType="1" noTextEdit="1"/>
              </p:cNvSpPr>
              <p:nvPr/>
            </p:nvSpPr>
            <p:spPr>
              <a:xfrm>
                <a:off x="156000" y="871270"/>
                <a:ext cx="5760000" cy="5399620"/>
              </a:xfrm>
              <a:prstGeom prst="rect">
                <a:avLst/>
              </a:prstGeom>
              <a:blipFill>
                <a:blip r:embed="rId2"/>
                <a:stretch>
                  <a:fillRect l="-1377" t="-564" r="-1483" b="-1354"/>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9" name="CaixaDeTexto 8">
                <a:extLst>
                  <a:ext uri="{FF2B5EF4-FFF2-40B4-BE49-F238E27FC236}">
                    <a16:creationId xmlns:a16="http://schemas.microsoft.com/office/drawing/2014/main" id="{224EC946-3E35-8901-76B0-884CAF3DB76C}"/>
                  </a:ext>
                </a:extLst>
              </p:cNvPr>
              <p:cNvSpPr txBox="1"/>
              <p:nvPr/>
            </p:nvSpPr>
            <p:spPr>
              <a:xfrm>
                <a:off x="6276000" y="1357686"/>
                <a:ext cx="5760000" cy="5277407"/>
              </a:xfrm>
              <a:prstGeom prst="rect">
                <a:avLst/>
              </a:prstGeom>
              <a:noFill/>
            </p:spPr>
            <p:txBody>
              <a:bodyPr wrap="square">
                <a:spAutoFit/>
              </a:bodyPr>
              <a:lstStyle/>
              <a:p>
                <a:pPr marL="2603500" algn="just">
                  <a:spcAft>
                    <a:spcPts val="200"/>
                  </a:spcAft>
                  <a:buNone/>
                </a:pPr>
                <a:r>
                  <a:rPr lang="pt-BR" sz="2200" dirty="0">
                    <a:latin typeface="Arial Narrow" panose="020B0606020202030204" pitchFamily="34" charset="0"/>
                  </a:rPr>
                  <a:t>No hexágono, em especial, é possível formar 6 triângulos equiláteros congruentes.</a:t>
                </a:r>
                <a:endPar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endParaRPr>
              </a:p>
              <a:p>
                <a:pPr algn="just">
                  <a:spcAft>
                    <a:spcPts val="200"/>
                  </a:spcAft>
                  <a:buNone/>
                </a:pPr>
                <a:endPar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endParaRPr>
              </a:p>
              <a:p>
                <a:pPr algn="just">
                  <a:spcAft>
                    <a:spcPts val="200"/>
                  </a:spcAft>
                  <a:buNone/>
                </a:pPr>
                <a:endPar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endParaRPr>
              </a:p>
              <a:p>
                <a:pPr algn="just">
                  <a:spcAft>
                    <a:spcPts val="200"/>
                  </a:spcAft>
                  <a:buNone/>
                </a:pPr>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Conhecendo a medida do lado do polígono </a:t>
                </a:r>
                <a14:m>
                  <m:oMath xmlns:m="http://schemas.openxmlformats.org/officeDocument/2006/math">
                    <m:d>
                      <m:dPr>
                        <m:ctrlP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b="1"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𝒍</m:t>
                        </m:r>
                      </m:e>
                    </m:d>
                  </m:oMath>
                </a14:m>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e do apótema </a:t>
                </a:r>
                <a14:m>
                  <m:oMath xmlns:m="http://schemas.openxmlformats.org/officeDocument/2006/math">
                    <m:d>
                      <m:dPr>
                        <m:ctrlP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b="1" i="1" kern="100">
                            <a:solidFill>
                              <a:srgbClr val="FF33CC"/>
                            </a:solidFill>
                            <a:effectLst/>
                            <a:latin typeface="Cambria Math" panose="02040503050406030204" pitchFamily="18" charset="0"/>
                            <a:ea typeface="Times New Roman" panose="02020603050405020304" pitchFamily="18" charset="0"/>
                            <a:cs typeface="Times New Roman" panose="02020603050405020304" pitchFamily="18" charset="0"/>
                          </a:rPr>
                          <m:t>𝒂</m:t>
                        </m:r>
                      </m:e>
                    </m:d>
                  </m:oMath>
                </a14:m>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a área de cada triângulo é determinada por:</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Bef>
                    <a:spcPts val="400"/>
                  </a:spcBef>
                  <a:spcAft>
                    <a:spcPts val="200"/>
                  </a:spcAft>
                  <a:buNone/>
                </a:pPr>
                <a14:m>
                  <m:oMathPara xmlns:m="http://schemas.openxmlformats.org/officeDocument/2006/math">
                    <m:oMathParaPr>
                      <m:jc m:val="centerGroup"/>
                    </m:oMathParaPr>
                    <m:oMath xmlns:m="http://schemas.openxmlformats.org/officeDocument/2006/math">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𝐴</m:t>
                      </m:r>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 </m:t>
                      </m:r>
                      <m:f>
                        <m:fPr>
                          <m:ctrlP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𝑏</m:t>
                          </m:r>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h</m:t>
                          </m:r>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m:t>
                          </m:r>
                        </m:num>
                        <m:den>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2</m:t>
                          </m:r>
                        </m:den>
                      </m:f>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 </m:t>
                      </m:r>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𝐴</m:t>
                      </m:r>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 </m:t>
                      </m:r>
                      <m:f>
                        <m:fPr>
                          <m:ctrlP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𝑙</m:t>
                          </m:r>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𝑎</m:t>
                          </m:r>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m:t>
                          </m:r>
                        </m:num>
                        <m:den>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2</m:t>
                          </m:r>
                        </m:den>
                      </m:f>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200"/>
                  </a:spcAft>
                  <a:buNone/>
                </a:pPr>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Como cada polígono possui uma quantidade </a:t>
                </a:r>
                <a14:m>
                  <m:oMath xmlns:m="http://schemas.openxmlformats.org/officeDocument/2006/math">
                    <m:d>
                      <m:dPr>
                        <m:ctrlP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b="1"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𝒏</m:t>
                        </m:r>
                      </m:e>
                    </m:d>
                  </m:oMath>
                </a14:m>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de triângulos congruentes, a área de um polígono regular pode ser obtida por:</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Bef>
                    <a:spcPts val="400"/>
                  </a:spcBef>
                  <a:spcAft>
                    <a:spcPts val="200"/>
                  </a:spcAft>
                  <a:buNone/>
                </a:pPr>
                <a14:m>
                  <m:oMathPara xmlns:m="http://schemas.openxmlformats.org/officeDocument/2006/math">
                    <m:oMathParaPr>
                      <m:jc m:val="centerGroup"/>
                    </m:oMathParaPr>
                    <m:oMath xmlns:m="http://schemas.openxmlformats.org/officeDocument/2006/math">
                      <m:sSub>
                        <m:sSubPr>
                          <m:ctrlPr>
                            <a:rPr lang="pt-BR" sz="2200" b="1"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200" b="1"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𝑨</m:t>
                          </m:r>
                        </m:e>
                        <m:sub>
                          <m:r>
                            <a:rPr lang="pt-BR" sz="2200" b="1"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𝒑</m:t>
                          </m:r>
                        </m:sub>
                      </m:sSub>
                      <m:r>
                        <a:rPr lang="pt-BR" sz="2200" b="1"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 </m:t>
                      </m:r>
                      <m:f>
                        <m:fPr>
                          <m:ctrlPr>
                            <a:rPr lang="pt-BR" sz="2200" b="1"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b="1"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𝒏</m:t>
                          </m:r>
                          <m:r>
                            <a:rPr lang="pt-BR" sz="2200" b="1"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𝒍</m:t>
                          </m:r>
                          <m:r>
                            <a:rPr lang="pt-BR" sz="2200" b="1"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𝒂</m:t>
                          </m:r>
                          <m:r>
                            <a:rPr lang="pt-BR" sz="2200" b="1"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m:t>
                          </m:r>
                        </m:num>
                        <m:den>
                          <m:r>
                            <a:rPr lang="pt-BR" sz="2200" b="1"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𝟐</m:t>
                          </m:r>
                        </m:den>
                      </m:f>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9" name="CaixaDeTexto 8">
                <a:extLst>
                  <a:ext uri="{FF2B5EF4-FFF2-40B4-BE49-F238E27FC236}">
                    <a16:creationId xmlns:a16="http://schemas.microsoft.com/office/drawing/2014/main" id="{224EC946-3E35-8901-76B0-884CAF3DB76C}"/>
                  </a:ext>
                </a:extLst>
              </p:cNvPr>
              <p:cNvSpPr txBox="1">
                <a:spLocks noRot="1" noChangeAspect="1" noMove="1" noResize="1" noEditPoints="1" noAdjustHandles="1" noChangeArrowheads="1" noChangeShapeType="1" noTextEdit="1"/>
              </p:cNvSpPr>
              <p:nvPr/>
            </p:nvSpPr>
            <p:spPr>
              <a:xfrm>
                <a:off x="6276000" y="1357686"/>
                <a:ext cx="5760000" cy="5277407"/>
              </a:xfrm>
              <a:prstGeom prst="rect">
                <a:avLst/>
              </a:prstGeom>
              <a:blipFill>
                <a:blip r:embed="rId3"/>
                <a:stretch>
                  <a:fillRect l="-1377" t="-694" r="-1483"/>
                </a:stretch>
              </a:blipFill>
            </p:spPr>
            <p:txBody>
              <a:bodyPr/>
              <a:lstStyle/>
              <a:p>
                <a:r>
                  <a:rPr lang="pt-BR">
                    <a:noFill/>
                  </a:rPr>
                  <a:t> </a:t>
                </a:r>
              </a:p>
            </p:txBody>
          </p:sp>
        </mc:Fallback>
      </mc:AlternateContent>
      <p:pic>
        <p:nvPicPr>
          <p:cNvPr id="12" name="Imagem 11">
            <a:extLst>
              <a:ext uri="{FF2B5EF4-FFF2-40B4-BE49-F238E27FC236}">
                <a16:creationId xmlns:a16="http://schemas.microsoft.com/office/drawing/2014/main" id="{7322B075-BF4D-6ACA-BEE3-7B8C8DDC4646}"/>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25000"/>
                    </a14:imgEffect>
                    <a14:imgEffect>
                      <a14:saturation sat="400000"/>
                    </a14:imgEffect>
                  </a14:imgLayer>
                </a14:imgProps>
              </a:ext>
            </a:extLst>
          </a:blip>
          <a:srcRect l="19602" t="7285" r="33011" b="7981"/>
          <a:stretch/>
        </p:blipFill>
        <p:spPr bwMode="auto">
          <a:xfrm>
            <a:off x="872678" y="4367506"/>
            <a:ext cx="2304000" cy="2196522"/>
          </a:xfrm>
          <a:prstGeom prst="rect">
            <a:avLst/>
          </a:prstGeom>
          <a:ln>
            <a:noFill/>
          </a:ln>
          <a:extLst>
            <a:ext uri="{53640926-AAD7-44D8-BBD7-CCE9431645EC}">
              <a14:shadowObscured xmlns:a14="http://schemas.microsoft.com/office/drawing/2010/main"/>
            </a:ext>
          </a:extLst>
        </p:spPr>
      </p:pic>
      <p:pic>
        <p:nvPicPr>
          <p:cNvPr id="13" name="Imagem 12">
            <a:extLst>
              <a:ext uri="{FF2B5EF4-FFF2-40B4-BE49-F238E27FC236}">
                <a16:creationId xmlns:a16="http://schemas.microsoft.com/office/drawing/2014/main" id="{B09E32BD-FE6D-FCCB-7602-C7BD5BDCD547}"/>
              </a:ext>
            </a:extLst>
          </p:cNvPr>
          <p:cNvPicPr>
            <a:picLocks noChangeAspect="1"/>
          </p:cNvPicPr>
          <p:nvPr/>
        </p:nvPicPr>
        <p:blipFill rotWithShape="1">
          <a:blip r:embed="rId6">
            <a:extLst>
              <a:ext uri="{BEBA8EAE-BF5A-486C-A8C5-ECC9F3942E4B}">
                <a14:imgProps xmlns:a14="http://schemas.microsoft.com/office/drawing/2010/main">
                  <a14:imgLayer r:embed="rId7">
                    <a14:imgEffect>
                      <a14:sharpenSoften amount="25000"/>
                    </a14:imgEffect>
                    <a14:imgEffect>
                      <a14:saturation sat="400000"/>
                    </a14:imgEffect>
                  </a14:imgLayer>
                </a14:imgProps>
              </a:ext>
            </a:extLst>
          </a:blip>
          <a:srcRect l="26652" t="10537" r="26133" b="10783"/>
          <a:stretch/>
        </p:blipFill>
        <p:spPr bwMode="auto">
          <a:xfrm>
            <a:off x="6452383" y="833946"/>
            <a:ext cx="2304000" cy="204659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2492760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0271BD-C9CF-C2C5-28AA-7C61D630C175}"/>
            </a:ext>
          </a:extLst>
        </p:cNvPr>
        <p:cNvGrpSpPr/>
        <p:nvPr/>
      </p:nvGrpSpPr>
      <p:grpSpPr>
        <a:xfrm>
          <a:off x="0" y="0"/>
          <a:ext cx="0" cy="0"/>
          <a:chOff x="0" y="0"/>
          <a:chExt cx="0" cy="0"/>
        </a:xfrm>
      </p:grpSpPr>
      <p:grpSp>
        <p:nvGrpSpPr>
          <p:cNvPr id="3" name="Agrupar 2">
            <a:extLst>
              <a:ext uri="{FF2B5EF4-FFF2-40B4-BE49-F238E27FC236}">
                <a16:creationId xmlns:a16="http://schemas.microsoft.com/office/drawing/2014/main" id="{604C66F3-FB4B-71BB-66E9-C0CC5CF73DA6}"/>
              </a:ext>
            </a:extLst>
          </p:cNvPr>
          <p:cNvGrpSpPr/>
          <p:nvPr/>
        </p:nvGrpSpPr>
        <p:grpSpPr>
          <a:xfrm>
            <a:off x="192957" y="647107"/>
            <a:ext cx="5691549" cy="3299742"/>
            <a:chOff x="164966" y="753039"/>
            <a:chExt cx="5972128" cy="3299742"/>
          </a:xfrm>
        </p:grpSpPr>
        <mc:AlternateContent xmlns:mc="http://schemas.openxmlformats.org/markup-compatibility/2006" xmlns:a14="http://schemas.microsoft.com/office/drawing/2010/main">
          <mc:Choice Requires="a14">
            <p:sp>
              <p:nvSpPr>
                <p:cNvPr id="14" name="Retângulo: Cantos Arredondados 13">
                  <a:extLst>
                    <a:ext uri="{FF2B5EF4-FFF2-40B4-BE49-F238E27FC236}">
                      <a16:creationId xmlns:a16="http://schemas.microsoft.com/office/drawing/2014/main" id="{BEF2AD49-B8C4-16AA-7132-F188772C9261}"/>
                    </a:ext>
                  </a:extLst>
                </p:cNvPr>
                <p:cNvSpPr/>
                <p:nvPr/>
              </p:nvSpPr>
              <p:spPr>
                <a:xfrm>
                  <a:off x="164966" y="974587"/>
                  <a:ext cx="5972128" cy="3078194"/>
                </a:xfrm>
                <a:prstGeom prst="roundRect">
                  <a:avLst>
                    <a:gd name="adj" fmla="val 15453"/>
                  </a:avLst>
                </a:prstGeom>
                <a:solidFill>
                  <a:schemeClr val="bg1"/>
                </a:solidFill>
                <a:ln w="28575">
                  <a:solidFill>
                    <a:srgbClr val="A7DE1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indent="1258888" algn="just"/>
                  <a:endParaRPr lang="pt-BR" sz="2000" dirty="0">
                    <a:solidFill>
                      <a:schemeClr val="tx1"/>
                    </a:solidFill>
                    <a:latin typeface="Arial Narrow" panose="020B0606020202030204" pitchFamily="34" charset="0"/>
                  </a:endParaRPr>
                </a:p>
                <a:p>
                  <a:pPr indent="1258888" algn="just"/>
                  <a:r>
                    <a:rPr lang="pt-BR" sz="2000" dirty="0">
                      <a:solidFill>
                        <a:schemeClr val="tx1"/>
                      </a:solidFill>
                      <a:latin typeface="Arial Narrow" panose="020B0606020202030204" pitchFamily="34" charset="0"/>
                    </a:rPr>
                    <a:t>O perímetro </a:t>
                  </a:r>
                  <a14:m>
                    <m:oMath xmlns:m="http://schemas.openxmlformats.org/officeDocument/2006/math">
                      <m:d>
                        <m:dPr>
                          <m:ctrlPr>
                            <a:rPr lang="pt-BR" sz="2000" i="1">
                              <a:solidFill>
                                <a:schemeClr val="tx1"/>
                              </a:solidFill>
                              <a:latin typeface="Cambria Math" panose="02040503050406030204" pitchFamily="18" charset="0"/>
                            </a:rPr>
                          </m:ctrlPr>
                        </m:dPr>
                        <m:e>
                          <m:r>
                            <a:rPr lang="pt-BR" sz="2000" b="1" i="1">
                              <a:solidFill>
                                <a:schemeClr val="tx1"/>
                              </a:solidFill>
                              <a:latin typeface="Cambria Math" panose="02040503050406030204" pitchFamily="18" charset="0"/>
                            </a:rPr>
                            <m:t>𝟐</m:t>
                          </m:r>
                          <m:r>
                            <a:rPr lang="pt-BR" sz="2000" b="1" i="1">
                              <a:solidFill>
                                <a:schemeClr val="tx1"/>
                              </a:solidFill>
                              <a:latin typeface="Cambria Math" panose="02040503050406030204" pitchFamily="18" charset="0"/>
                            </a:rPr>
                            <m:t>𝒑</m:t>
                          </m:r>
                        </m:e>
                      </m:d>
                    </m:oMath>
                  </a14:m>
                  <a:r>
                    <a:rPr lang="pt-BR" sz="2000" dirty="0">
                      <a:solidFill>
                        <a:schemeClr val="tx1"/>
                      </a:solidFill>
                      <a:latin typeface="Arial Narrow" panose="020B0606020202030204" pitchFamily="34" charset="0"/>
                    </a:rPr>
                    <a:t> de um polígono regular é determinado pela multiplicação da quantidade de número de lados (</a:t>
                  </a:r>
                  <a14:m>
                    <m:oMath xmlns:m="http://schemas.openxmlformats.org/officeDocument/2006/math">
                      <m:r>
                        <a:rPr lang="pt-BR" sz="2000" b="1" i="1">
                          <a:solidFill>
                            <a:schemeClr val="tx1"/>
                          </a:solidFill>
                          <a:latin typeface="Cambria Math" panose="02040503050406030204" pitchFamily="18" charset="0"/>
                        </a:rPr>
                        <m:t>𝒏</m:t>
                      </m:r>
                    </m:oMath>
                  </a14:m>
                  <a:r>
                    <a:rPr lang="pt-BR" sz="2000" dirty="0">
                      <a:solidFill>
                        <a:schemeClr val="tx1"/>
                      </a:solidFill>
                      <a:latin typeface="Arial Narrow" panose="020B0606020202030204" pitchFamily="34" charset="0"/>
                    </a:rPr>
                    <a:t>) pela medida do lado (</a:t>
                  </a:r>
                  <a14:m>
                    <m:oMath xmlns:m="http://schemas.openxmlformats.org/officeDocument/2006/math">
                      <m:r>
                        <a:rPr lang="pt-BR" sz="2000" b="1" i="1">
                          <a:solidFill>
                            <a:schemeClr val="tx1"/>
                          </a:solidFill>
                          <a:latin typeface="Cambria Math" panose="02040503050406030204" pitchFamily="18" charset="0"/>
                        </a:rPr>
                        <m:t>𝒍</m:t>
                      </m:r>
                    </m:oMath>
                  </a14:m>
                  <a:r>
                    <a:rPr lang="pt-BR" sz="2000" dirty="0">
                      <a:solidFill>
                        <a:schemeClr val="tx1"/>
                      </a:solidFill>
                      <a:latin typeface="Arial Narrow" panose="020B0606020202030204" pitchFamily="34" charset="0"/>
                    </a:rPr>
                    <a:t>). Dessa forma:</a:t>
                  </a:r>
                </a:p>
                <a:p>
                  <a:pPr algn="just"/>
                  <a14:m>
                    <m:oMathPara xmlns:m="http://schemas.openxmlformats.org/officeDocument/2006/math">
                      <m:oMathParaPr>
                        <m:jc m:val="centerGroup"/>
                      </m:oMathParaPr>
                      <m:oMath xmlns:m="http://schemas.openxmlformats.org/officeDocument/2006/math">
                        <m:sSub>
                          <m:sSubPr>
                            <m:ctrlPr>
                              <a:rPr lang="pt-BR" sz="2000" i="1">
                                <a:solidFill>
                                  <a:schemeClr val="tx1"/>
                                </a:solidFill>
                                <a:latin typeface="Cambria Math" panose="02040503050406030204" pitchFamily="18" charset="0"/>
                              </a:rPr>
                            </m:ctrlPr>
                          </m:sSubPr>
                          <m:e>
                            <m:r>
                              <a:rPr lang="pt-BR" sz="2000" i="1">
                                <a:solidFill>
                                  <a:schemeClr val="tx1"/>
                                </a:solidFill>
                                <a:latin typeface="Cambria Math" panose="02040503050406030204" pitchFamily="18" charset="0"/>
                              </a:rPr>
                              <m:t>𝐴</m:t>
                            </m:r>
                          </m:e>
                          <m:sub>
                            <m:r>
                              <a:rPr lang="pt-BR" sz="2000" i="1">
                                <a:solidFill>
                                  <a:schemeClr val="tx1"/>
                                </a:solidFill>
                                <a:latin typeface="Cambria Math" panose="02040503050406030204" pitchFamily="18" charset="0"/>
                              </a:rPr>
                              <m:t>𝑝</m:t>
                            </m:r>
                          </m:sub>
                        </m:sSub>
                        <m:r>
                          <a:rPr lang="pt-BR" sz="2000" i="1">
                            <a:solidFill>
                              <a:schemeClr val="tx1"/>
                            </a:solidFill>
                            <a:latin typeface="Cambria Math" panose="02040503050406030204" pitchFamily="18" charset="0"/>
                          </a:rPr>
                          <m:t>=</m:t>
                        </m:r>
                        <m:f>
                          <m:fPr>
                            <m:ctrlPr>
                              <a:rPr lang="pt-BR" sz="2000" i="1">
                                <a:solidFill>
                                  <a:schemeClr val="tx1"/>
                                </a:solidFill>
                                <a:latin typeface="Cambria Math" panose="02040503050406030204" pitchFamily="18" charset="0"/>
                              </a:rPr>
                            </m:ctrlPr>
                          </m:fPr>
                          <m:num>
                            <m:d>
                              <m:dPr>
                                <m:ctrlPr>
                                  <a:rPr lang="pt-BR" sz="2000" i="1">
                                    <a:solidFill>
                                      <a:schemeClr val="tx1"/>
                                    </a:solidFill>
                                    <a:latin typeface="Cambria Math" panose="02040503050406030204" pitchFamily="18" charset="0"/>
                                  </a:rPr>
                                </m:ctrlPr>
                              </m:dPr>
                              <m:e>
                                <m:r>
                                  <a:rPr lang="pt-BR" sz="2000" i="1">
                                    <a:solidFill>
                                      <a:schemeClr val="tx1"/>
                                    </a:solidFill>
                                    <a:latin typeface="Cambria Math" panose="02040503050406030204" pitchFamily="18" charset="0"/>
                                  </a:rPr>
                                  <m:t>𝑛</m:t>
                                </m:r>
                                <m:r>
                                  <a:rPr lang="pt-BR" sz="2000" i="1">
                                    <a:solidFill>
                                      <a:schemeClr val="tx1"/>
                                    </a:solidFill>
                                    <a:latin typeface="Cambria Math" panose="02040503050406030204" pitchFamily="18" charset="0"/>
                                  </a:rPr>
                                  <m:t>∙</m:t>
                                </m:r>
                                <m:r>
                                  <a:rPr lang="pt-BR" sz="2000" i="1">
                                    <a:solidFill>
                                      <a:schemeClr val="tx1"/>
                                    </a:solidFill>
                                    <a:latin typeface="Cambria Math" panose="02040503050406030204" pitchFamily="18" charset="0"/>
                                  </a:rPr>
                                  <m:t>𝑙</m:t>
                                </m:r>
                              </m:e>
                            </m:d>
                            <m:r>
                              <a:rPr lang="pt-BR" sz="2000" i="1">
                                <a:solidFill>
                                  <a:schemeClr val="tx1"/>
                                </a:solidFill>
                                <a:latin typeface="Cambria Math" panose="02040503050406030204" pitchFamily="18" charset="0"/>
                              </a:rPr>
                              <m:t>∙</m:t>
                            </m:r>
                            <m:r>
                              <a:rPr lang="pt-BR" sz="2000" i="1">
                                <a:solidFill>
                                  <a:schemeClr val="tx1"/>
                                </a:solidFill>
                                <a:latin typeface="Cambria Math" panose="02040503050406030204" pitchFamily="18" charset="0"/>
                              </a:rPr>
                              <m:t>𝑎</m:t>
                            </m:r>
                          </m:num>
                          <m:den>
                            <m:r>
                              <a:rPr lang="pt-BR" sz="2000" i="1">
                                <a:solidFill>
                                  <a:schemeClr val="tx1"/>
                                </a:solidFill>
                                <a:latin typeface="Cambria Math" panose="02040503050406030204" pitchFamily="18" charset="0"/>
                              </a:rPr>
                              <m:t>2</m:t>
                            </m:r>
                          </m:den>
                        </m:f>
                        <m:r>
                          <a:rPr lang="pt-BR" sz="2000" i="1">
                            <a:solidFill>
                              <a:schemeClr val="tx1"/>
                            </a:solidFill>
                            <a:latin typeface="Cambria Math" panose="02040503050406030204" pitchFamily="18" charset="0"/>
                          </a:rPr>
                          <m:t>=</m:t>
                        </m:r>
                        <m:f>
                          <m:fPr>
                            <m:ctrlPr>
                              <a:rPr lang="pt-BR" sz="2000" i="1">
                                <a:solidFill>
                                  <a:schemeClr val="tx1"/>
                                </a:solidFill>
                                <a:latin typeface="Cambria Math" panose="02040503050406030204" pitchFamily="18" charset="0"/>
                              </a:rPr>
                            </m:ctrlPr>
                          </m:fPr>
                          <m:num>
                            <m:r>
                              <a:rPr lang="pt-BR" sz="2000" i="1">
                                <a:solidFill>
                                  <a:schemeClr val="tx1"/>
                                </a:solidFill>
                                <a:latin typeface="Cambria Math" panose="02040503050406030204" pitchFamily="18" charset="0"/>
                              </a:rPr>
                              <m:t>2</m:t>
                            </m:r>
                            <m:r>
                              <a:rPr lang="pt-BR" sz="2000" i="1">
                                <a:solidFill>
                                  <a:schemeClr val="tx1"/>
                                </a:solidFill>
                                <a:latin typeface="Cambria Math" panose="02040503050406030204" pitchFamily="18" charset="0"/>
                              </a:rPr>
                              <m:t>𝑝</m:t>
                            </m:r>
                            <m:r>
                              <a:rPr lang="pt-BR" sz="2000" i="1">
                                <a:solidFill>
                                  <a:schemeClr val="tx1"/>
                                </a:solidFill>
                                <a:latin typeface="Cambria Math" panose="02040503050406030204" pitchFamily="18" charset="0"/>
                              </a:rPr>
                              <m:t>∙</m:t>
                            </m:r>
                            <m:r>
                              <a:rPr lang="pt-BR" sz="2000" i="1">
                                <a:solidFill>
                                  <a:schemeClr val="tx1"/>
                                </a:solidFill>
                                <a:latin typeface="Cambria Math" panose="02040503050406030204" pitchFamily="18" charset="0"/>
                              </a:rPr>
                              <m:t>𝑎</m:t>
                            </m:r>
                          </m:num>
                          <m:den>
                            <m:r>
                              <a:rPr lang="pt-BR" sz="2000" i="1">
                                <a:solidFill>
                                  <a:schemeClr val="tx1"/>
                                </a:solidFill>
                                <a:latin typeface="Cambria Math" panose="02040503050406030204" pitchFamily="18" charset="0"/>
                              </a:rPr>
                              <m:t>2</m:t>
                            </m:r>
                          </m:den>
                        </m:f>
                        <m:r>
                          <a:rPr lang="pt-BR" sz="2000" i="1">
                            <a:solidFill>
                              <a:schemeClr val="tx1"/>
                            </a:solidFill>
                            <a:latin typeface="Cambria Math" panose="02040503050406030204" pitchFamily="18" charset="0"/>
                          </a:rPr>
                          <m:t>=</m:t>
                        </m:r>
                        <m:r>
                          <a:rPr lang="pt-BR" sz="2000" i="1">
                            <a:solidFill>
                              <a:schemeClr val="tx1"/>
                            </a:solidFill>
                            <a:latin typeface="Cambria Math" panose="02040503050406030204" pitchFamily="18" charset="0"/>
                          </a:rPr>
                          <m:t>𝑝</m:t>
                        </m:r>
                        <m:r>
                          <a:rPr lang="pt-BR" sz="2000" i="1">
                            <a:solidFill>
                              <a:schemeClr val="tx1"/>
                            </a:solidFill>
                            <a:latin typeface="Cambria Math" panose="02040503050406030204" pitchFamily="18" charset="0"/>
                          </a:rPr>
                          <m:t>∙</m:t>
                        </m:r>
                        <m:r>
                          <a:rPr lang="pt-BR" sz="2000" i="1">
                            <a:solidFill>
                              <a:schemeClr val="tx1"/>
                            </a:solidFill>
                            <a:latin typeface="Cambria Math" panose="02040503050406030204" pitchFamily="18" charset="0"/>
                          </a:rPr>
                          <m:t>𝑎</m:t>
                        </m:r>
                      </m:oMath>
                    </m:oMathPara>
                  </a14:m>
                  <a:endParaRPr lang="pt-BR" sz="2000" dirty="0">
                    <a:solidFill>
                      <a:schemeClr val="tx1"/>
                    </a:solidFill>
                    <a:latin typeface="Arial Narrow" panose="020B0606020202030204" pitchFamily="34" charset="0"/>
                  </a:endParaRPr>
                </a:p>
                <a:p>
                  <a:pPr algn="just"/>
                  <a:r>
                    <a:rPr lang="pt-BR" sz="2000" dirty="0">
                      <a:solidFill>
                        <a:schemeClr val="tx1"/>
                      </a:solidFill>
                      <a:latin typeface="Arial Narrow" panose="020B0606020202030204" pitchFamily="34" charset="0"/>
                    </a:rPr>
                    <a:t>Logo, a área de um polígono regular (</a:t>
                  </a:r>
                  <a14:m>
                    <m:oMath xmlns:m="http://schemas.openxmlformats.org/officeDocument/2006/math">
                      <m:sSub>
                        <m:sSubPr>
                          <m:ctrlPr>
                            <a:rPr lang="pt-BR" sz="2000" b="1" i="1">
                              <a:solidFill>
                                <a:schemeClr val="tx1"/>
                              </a:solidFill>
                              <a:latin typeface="Cambria Math" panose="02040503050406030204" pitchFamily="18" charset="0"/>
                            </a:rPr>
                          </m:ctrlPr>
                        </m:sSubPr>
                        <m:e>
                          <m:r>
                            <a:rPr lang="pt-BR" sz="2000" b="1" i="1">
                              <a:solidFill>
                                <a:schemeClr val="tx1"/>
                              </a:solidFill>
                              <a:latin typeface="Cambria Math" panose="02040503050406030204" pitchFamily="18" charset="0"/>
                            </a:rPr>
                            <m:t>𝑨</m:t>
                          </m:r>
                        </m:e>
                        <m:sub>
                          <m:r>
                            <a:rPr lang="pt-BR" sz="2000" b="1" i="1">
                              <a:solidFill>
                                <a:schemeClr val="tx1"/>
                              </a:solidFill>
                              <a:latin typeface="Cambria Math" panose="02040503050406030204" pitchFamily="18" charset="0"/>
                            </a:rPr>
                            <m:t>𝒑</m:t>
                          </m:r>
                        </m:sub>
                      </m:sSub>
                    </m:oMath>
                  </a14:m>
                  <a:r>
                    <a:rPr lang="pt-BR" sz="2000" dirty="0">
                      <a:solidFill>
                        <a:schemeClr val="tx1"/>
                      </a:solidFill>
                      <a:latin typeface="Arial Narrow" panose="020B0606020202030204" pitchFamily="34" charset="0"/>
                    </a:rPr>
                    <a:t>) é o produto entre </a:t>
                  </a:r>
                  <a14:m>
                    <m:oMath xmlns:m="http://schemas.openxmlformats.org/officeDocument/2006/math">
                      <m:r>
                        <a:rPr lang="pt-BR" sz="2000" b="1" i="1">
                          <a:solidFill>
                            <a:schemeClr val="tx1"/>
                          </a:solidFill>
                          <a:latin typeface="Cambria Math" panose="02040503050406030204" pitchFamily="18" charset="0"/>
                        </a:rPr>
                        <m:t>𝒑</m:t>
                      </m:r>
                    </m:oMath>
                  </a14:m>
                  <a:r>
                    <a:rPr lang="pt-BR" sz="2000" dirty="0">
                      <a:solidFill>
                        <a:schemeClr val="tx1"/>
                      </a:solidFill>
                      <a:latin typeface="Arial Narrow" panose="020B0606020202030204" pitchFamily="34" charset="0"/>
                    </a:rPr>
                    <a:t> (semiperímetro) e </a:t>
                  </a:r>
                  <a14:m>
                    <m:oMath xmlns:m="http://schemas.openxmlformats.org/officeDocument/2006/math">
                      <m:r>
                        <a:rPr lang="pt-BR" sz="2000" b="1" i="1">
                          <a:solidFill>
                            <a:schemeClr val="tx1"/>
                          </a:solidFill>
                          <a:latin typeface="Cambria Math" panose="02040503050406030204" pitchFamily="18" charset="0"/>
                        </a:rPr>
                        <m:t>𝒂</m:t>
                      </m:r>
                    </m:oMath>
                  </a14:m>
                  <a:r>
                    <a:rPr lang="pt-BR" sz="2000" dirty="0">
                      <a:solidFill>
                        <a:schemeClr val="tx1"/>
                      </a:solidFill>
                      <a:latin typeface="Arial Narrow" panose="020B0606020202030204" pitchFamily="34" charset="0"/>
                    </a:rPr>
                    <a:t> (apótema). </a:t>
                  </a:r>
                  <a:endParaRPr lang="pt-BR" sz="2000" kern="100" dirty="0">
                    <a:solidFill>
                      <a:schemeClr val="tx1"/>
                    </a:solidFill>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14" name="Retângulo: Cantos Arredondados 13">
                  <a:extLst>
                    <a:ext uri="{FF2B5EF4-FFF2-40B4-BE49-F238E27FC236}">
                      <a16:creationId xmlns:a16="http://schemas.microsoft.com/office/drawing/2014/main" id="{BEF2AD49-B8C4-16AA-7132-F188772C9261}"/>
                    </a:ext>
                  </a:extLst>
                </p:cNvPr>
                <p:cNvSpPr>
                  <a:spLocks noRot="1" noChangeAspect="1" noMove="1" noResize="1" noEditPoints="1" noAdjustHandles="1" noChangeArrowheads="1" noChangeShapeType="1" noTextEdit="1"/>
                </p:cNvSpPr>
                <p:nvPr/>
              </p:nvSpPr>
              <p:spPr>
                <a:xfrm>
                  <a:off x="164966" y="974587"/>
                  <a:ext cx="5972128" cy="3078194"/>
                </a:xfrm>
                <a:prstGeom prst="roundRect">
                  <a:avLst>
                    <a:gd name="adj" fmla="val 15453"/>
                  </a:avLst>
                </a:prstGeom>
                <a:blipFill>
                  <a:blip r:embed="rId2"/>
                  <a:stretch>
                    <a:fillRect/>
                  </a:stretch>
                </a:blipFill>
                <a:ln w="28575">
                  <a:solidFill>
                    <a:srgbClr val="A7DE1F"/>
                  </a:solidFill>
                </a:ln>
              </p:spPr>
              <p:txBody>
                <a:bodyPr/>
                <a:lstStyle/>
                <a:p>
                  <a:r>
                    <a:rPr lang="pt-BR">
                      <a:noFill/>
                    </a:rPr>
                    <a:t> </a:t>
                  </a:r>
                </a:p>
              </p:txBody>
            </p:sp>
          </mc:Fallback>
        </mc:AlternateContent>
        <p:pic>
          <p:nvPicPr>
            <p:cNvPr id="2" name="Imagem 1" descr="Interface gráfica do usuário, Logotipo&#10;&#10;O conteúdo gerado por IA pode estar incorreto.">
              <a:extLst>
                <a:ext uri="{FF2B5EF4-FFF2-40B4-BE49-F238E27FC236}">
                  <a16:creationId xmlns:a16="http://schemas.microsoft.com/office/drawing/2014/main" id="{530DD501-D767-91F8-DFEE-B215532CED77}"/>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Effect>
                        <a14:saturation sat="200000"/>
                      </a14:imgEffect>
                    </a14:imgLayer>
                  </a14:imgProps>
                </a:ext>
                <a:ext uri="{28A0092B-C50C-407E-A947-70E740481C1C}">
                  <a14:useLocalDpi xmlns:a14="http://schemas.microsoft.com/office/drawing/2010/main" val="0"/>
                </a:ext>
              </a:extLst>
            </a:blip>
            <a:srcRect l="3239" t="6425" r="8760" b="6409"/>
            <a:stretch>
              <a:fillRect/>
            </a:stretch>
          </p:blipFill>
          <p:spPr bwMode="auto">
            <a:xfrm>
              <a:off x="164966" y="753039"/>
              <a:ext cx="1492572" cy="917138"/>
            </a:xfrm>
            <a:prstGeom prst="rect">
              <a:avLst/>
            </a:prstGeom>
            <a:noFill/>
            <a:ln>
              <a:noFill/>
            </a:ln>
            <a:extLst>
              <a:ext uri="{53640926-AAD7-44D8-BBD7-CCE9431645EC}">
                <a14:shadowObscured xmlns:a14="http://schemas.microsoft.com/office/drawing/2010/main"/>
              </a:ext>
            </a:extLst>
          </p:spPr>
        </p:pic>
      </p:grpSp>
      <mc:AlternateContent xmlns:mc="http://schemas.openxmlformats.org/markup-compatibility/2006" xmlns:a14="http://schemas.microsoft.com/office/drawing/2010/main">
        <mc:Choice Requires="a14">
          <p:sp>
            <p:nvSpPr>
              <p:cNvPr id="8" name="CaixaDeTexto 7">
                <a:extLst>
                  <a:ext uri="{FF2B5EF4-FFF2-40B4-BE49-F238E27FC236}">
                    <a16:creationId xmlns:a16="http://schemas.microsoft.com/office/drawing/2014/main" id="{04651BDB-24DA-D461-417C-32FDFF423958}"/>
                  </a:ext>
                </a:extLst>
              </p:cNvPr>
              <p:cNvSpPr txBox="1"/>
              <p:nvPr/>
            </p:nvSpPr>
            <p:spPr>
              <a:xfrm>
                <a:off x="6239043" y="806112"/>
                <a:ext cx="5760000" cy="5449505"/>
              </a:xfrm>
              <a:prstGeom prst="rect">
                <a:avLst/>
              </a:prstGeom>
              <a:noFill/>
            </p:spPr>
            <p:txBody>
              <a:bodyPr wrap="square">
                <a:spAutoFit/>
              </a:bodyPr>
              <a:lstStyle/>
              <a:p>
                <a:pPr algn="just">
                  <a:spcAft>
                    <a:spcPts val="800"/>
                  </a:spcAft>
                  <a:buNone/>
                </a:pPr>
                <a:r>
                  <a:rPr lang="pt-BR" sz="2000" kern="100" dirty="0">
                    <a:solidFill>
                      <a:srgbClr val="0D0D0D"/>
                    </a:solidFill>
                    <a:effectLst/>
                    <a:latin typeface="Arial Narrow" panose="020B0606020202030204" pitchFamily="34" charset="0"/>
                    <a:ea typeface="MS Mincho" panose="02020609040205080304" pitchFamily="49" charset="-128"/>
                    <a:cs typeface="Times New Roman" panose="02020603050405020304" pitchFamily="18" charset="0"/>
                  </a:rPr>
                  <a:t>A área do círculo é determinada por:</a:t>
                </a:r>
                <a:endParaRPr lang="pt-BR" sz="20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buNone/>
                </a:pPr>
                <a14:m>
                  <m:oMathPara xmlns:m="http://schemas.openxmlformats.org/officeDocument/2006/math">
                    <m:oMathParaPr>
                      <m:jc m:val="centerGroup"/>
                    </m:oMathParaPr>
                    <m:oMath xmlns:m="http://schemas.openxmlformats.org/officeDocument/2006/math">
                      <m:sSub>
                        <m:sSubPr>
                          <m:ctrlPr>
                            <a:rPr lang="pt-BR" sz="2000" b="1"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ctrlPr>
                        </m:sSubPr>
                        <m:e>
                          <m:r>
                            <a:rPr lang="pt-BR" sz="2000" b="1"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𝑨</m:t>
                          </m:r>
                        </m:e>
                        <m:sub>
                          <m:r>
                            <a:rPr lang="pt-BR" sz="2000" b="1"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𝒄</m:t>
                          </m:r>
                        </m:sub>
                      </m:sSub>
                      <m:r>
                        <a:rPr lang="pt-BR" sz="2000" b="1"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000" b="1"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𝝅</m:t>
                      </m:r>
                      <m:r>
                        <a:rPr lang="pt-BR" sz="2000" b="1"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m:t>
                      </m:r>
                      <m:sSup>
                        <m:sSupPr>
                          <m:ctrlPr>
                            <a:rPr lang="pt-BR" sz="2000" b="1"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000" b="1"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𝒓</m:t>
                          </m:r>
                        </m:e>
                        <m:sup>
                          <m:r>
                            <a:rPr lang="pt-BR" sz="2000" b="1"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𝟐</m:t>
                          </m:r>
                        </m:sup>
                      </m:sSup>
                    </m:oMath>
                  </m:oMathPara>
                </a14:m>
                <a:endParaRPr lang="pt-BR" sz="20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buNone/>
                </a:pPr>
                <a:r>
                  <a:rPr lang="pt-BR" sz="20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Em que, </a:t>
                </a:r>
                <a14:m>
                  <m:oMath xmlns:m="http://schemas.openxmlformats.org/officeDocument/2006/math">
                    <m:r>
                      <a:rPr lang="pt-BR" sz="2000" b="1"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𝒓</m:t>
                    </m:r>
                  </m:oMath>
                </a14:m>
                <a:r>
                  <a:rPr lang="pt-BR" sz="20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 é a medida do raio e </a:t>
                </a:r>
                <a14:m>
                  <m:oMath xmlns:m="http://schemas.openxmlformats.org/officeDocument/2006/math">
                    <m:r>
                      <a:rPr lang="pt-BR" sz="2000" b="1"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𝝅</m:t>
                    </m:r>
                    <m:r>
                      <a:rPr lang="pt-BR" sz="20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≅3,14</m:t>
                    </m:r>
                  </m:oMath>
                </a14:m>
                <a:r>
                  <a:rPr lang="pt-BR" sz="20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 geralmente.</a:t>
                </a:r>
                <a:endParaRPr lang="pt-BR" sz="20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spcAft>
                    <a:spcPts val="800"/>
                  </a:spcAft>
                  <a:buNone/>
                </a:pPr>
                <a:r>
                  <a:rPr lang="pt-BR" sz="2000" b="1" kern="100" dirty="0">
                    <a:solidFill>
                      <a:srgbClr val="0D0D0D"/>
                    </a:solidFill>
                    <a:effectLst/>
                    <a:latin typeface="Arial Narrow" panose="020B0606020202030204" pitchFamily="34" charset="0"/>
                    <a:ea typeface="MS Mincho" panose="02020609040205080304" pitchFamily="49" charset="-128"/>
                    <a:cs typeface="Times New Roman" panose="02020603050405020304" pitchFamily="18" charset="0"/>
                  </a:rPr>
                  <a:t>Exemplo:</a:t>
                </a:r>
              </a:p>
              <a:p>
                <a:pPr marL="2062163"/>
                <a:r>
                  <a:rPr lang="pt-BR" sz="2000" dirty="0">
                    <a:latin typeface="Arial Narrow" panose="020B0606020202030204" pitchFamily="34" charset="0"/>
                  </a:rPr>
                  <a:t>A área do círculo, cujo raio mede 12 cm, é calculada como:</a:t>
                </a:r>
              </a:p>
              <a:p>
                <a:pPr marL="2062163"/>
                <a14:m>
                  <m:oMathPara xmlns:m="http://schemas.openxmlformats.org/officeDocument/2006/math">
                    <m:oMathParaPr>
                      <m:jc m:val="centerGroup"/>
                    </m:oMathParaPr>
                    <m:oMath xmlns:m="http://schemas.openxmlformats.org/officeDocument/2006/math">
                      <m:sSub>
                        <m:sSubPr>
                          <m:ctrlPr>
                            <a:rPr lang="pt-BR" sz="2000" i="1">
                              <a:latin typeface="Cambria Math" panose="02040503050406030204" pitchFamily="18" charset="0"/>
                            </a:rPr>
                          </m:ctrlPr>
                        </m:sSubPr>
                        <m:e>
                          <m:r>
                            <a:rPr lang="pt-BR" sz="2000" i="1">
                              <a:latin typeface="Cambria Math" panose="02040503050406030204" pitchFamily="18" charset="0"/>
                            </a:rPr>
                            <m:t>𝐴</m:t>
                          </m:r>
                        </m:e>
                        <m:sub>
                          <m:r>
                            <a:rPr lang="pt-BR" sz="2000" i="1">
                              <a:latin typeface="Cambria Math" panose="02040503050406030204" pitchFamily="18" charset="0"/>
                            </a:rPr>
                            <m:t>𝑐</m:t>
                          </m:r>
                        </m:sub>
                      </m:sSub>
                      <m:r>
                        <a:rPr lang="pt-BR" sz="2000" i="1">
                          <a:latin typeface="Cambria Math" panose="02040503050406030204" pitchFamily="18" charset="0"/>
                        </a:rPr>
                        <m:t>=</m:t>
                      </m:r>
                      <m:r>
                        <a:rPr lang="pt-BR" sz="2000" i="1">
                          <a:latin typeface="Cambria Math" panose="02040503050406030204" pitchFamily="18" charset="0"/>
                        </a:rPr>
                        <m:t>𝜋</m:t>
                      </m:r>
                      <m:r>
                        <a:rPr lang="pt-BR" sz="2000" i="1">
                          <a:latin typeface="Cambria Math" panose="02040503050406030204" pitchFamily="18" charset="0"/>
                        </a:rPr>
                        <m:t>∙</m:t>
                      </m:r>
                      <m:sSup>
                        <m:sSupPr>
                          <m:ctrlPr>
                            <a:rPr lang="pt-BR" sz="2000" i="1">
                              <a:latin typeface="Cambria Math" panose="02040503050406030204" pitchFamily="18" charset="0"/>
                            </a:rPr>
                          </m:ctrlPr>
                        </m:sSupPr>
                        <m:e>
                          <m:r>
                            <a:rPr lang="pt-BR" sz="2000" i="1">
                              <a:latin typeface="Cambria Math" panose="02040503050406030204" pitchFamily="18" charset="0"/>
                            </a:rPr>
                            <m:t>𝑟</m:t>
                          </m:r>
                        </m:e>
                        <m:sup>
                          <m:r>
                            <a:rPr lang="pt-BR" sz="2000" i="1">
                              <a:latin typeface="Cambria Math" panose="02040503050406030204" pitchFamily="18" charset="0"/>
                            </a:rPr>
                            <m:t>2</m:t>
                          </m:r>
                        </m:sup>
                      </m:sSup>
                    </m:oMath>
                  </m:oMathPara>
                </a14:m>
                <a:endParaRPr lang="pt-BR" sz="2000" dirty="0">
                  <a:latin typeface="Arial Narrow" panose="020B0606020202030204" pitchFamily="34" charset="0"/>
                </a:endParaRPr>
              </a:p>
              <a:p>
                <a:pPr marL="2062163"/>
                <a14:m>
                  <m:oMathPara xmlns:m="http://schemas.openxmlformats.org/officeDocument/2006/math">
                    <m:oMathParaPr>
                      <m:jc m:val="centerGroup"/>
                    </m:oMathParaPr>
                    <m:oMath xmlns:m="http://schemas.openxmlformats.org/officeDocument/2006/math">
                      <m:sSub>
                        <m:sSubPr>
                          <m:ctrlPr>
                            <a:rPr lang="pt-BR" sz="2000" i="1">
                              <a:latin typeface="Cambria Math" panose="02040503050406030204" pitchFamily="18" charset="0"/>
                            </a:rPr>
                          </m:ctrlPr>
                        </m:sSubPr>
                        <m:e>
                          <m:r>
                            <a:rPr lang="pt-BR" sz="2000" i="1">
                              <a:latin typeface="Cambria Math" panose="02040503050406030204" pitchFamily="18" charset="0"/>
                            </a:rPr>
                            <m:t>𝐴</m:t>
                          </m:r>
                        </m:e>
                        <m:sub>
                          <m:r>
                            <a:rPr lang="pt-BR" sz="2000" i="1">
                              <a:latin typeface="Cambria Math" panose="02040503050406030204" pitchFamily="18" charset="0"/>
                            </a:rPr>
                            <m:t>𝑐</m:t>
                          </m:r>
                        </m:sub>
                      </m:sSub>
                      <m:r>
                        <a:rPr lang="pt-BR" sz="2000" i="1">
                          <a:latin typeface="Cambria Math" panose="02040503050406030204" pitchFamily="18" charset="0"/>
                        </a:rPr>
                        <m:t>=3,14∙</m:t>
                      </m:r>
                      <m:sSup>
                        <m:sSupPr>
                          <m:ctrlPr>
                            <a:rPr lang="pt-BR" sz="2000" i="1">
                              <a:latin typeface="Cambria Math" panose="02040503050406030204" pitchFamily="18" charset="0"/>
                            </a:rPr>
                          </m:ctrlPr>
                        </m:sSupPr>
                        <m:e>
                          <m:r>
                            <a:rPr lang="pt-BR" sz="2000" i="1">
                              <a:latin typeface="Cambria Math" panose="02040503050406030204" pitchFamily="18" charset="0"/>
                            </a:rPr>
                            <m:t>12</m:t>
                          </m:r>
                        </m:e>
                        <m:sup>
                          <m:r>
                            <a:rPr lang="pt-BR" sz="2000" i="1">
                              <a:latin typeface="Cambria Math" panose="02040503050406030204" pitchFamily="18" charset="0"/>
                            </a:rPr>
                            <m:t>2</m:t>
                          </m:r>
                        </m:sup>
                      </m:sSup>
                    </m:oMath>
                  </m:oMathPara>
                </a14:m>
                <a:endParaRPr lang="pt-BR" sz="2000" dirty="0">
                  <a:latin typeface="Arial Narrow" panose="020B0606020202030204" pitchFamily="34" charset="0"/>
                </a:endParaRPr>
              </a:p>
              <a:p>
                <a:pPr marL="2062163"/>
                <a14:m>
                  <m:oMathPara xmlns:m="http://schemas.openxmlformats.org/officeDocument/2006/math">
                    <m:oMathParaPr>
                      <m:jc m:val="centerGroup"/>
                    </m:oMathParaPr>
                    <m:oMath xmlns:m="http://schemas.openxmlformats.org/officeDocument/2006/math">
                      <m:sSub>
                        <m:sSubPr>
                          <m:ctrlPr>
                            <a:rPr lang="pt-BR" sz="2000" i="1">
                              <a:latin typeface="Cambria Math" panose="02040503050406030204" pitchFamily="18" charset="0"/>
                            </a:rPr>
                          </m:ctrlPr>
                        </m:sSubPr>
                        <m:e>
                          <m:r>
                            <a:rPr lang="pt-BR" sz="2000" i="1">
                              <a:latin typeface="Cambria Math" panose="02040503050406030204" pitchFamily="18" charset="0"/>
                            </a:rPr>
                            <m:t>𝐴</m:t>
                          </m:r>
                        </m:e>
                        <m:sub>
                          <m:r>
                            <a:rPr lang="pt-BR" sz="2000" i="1">
                              <a:latin typeface="Cambria Math" panose="02040503050406030204" pitchFamily="18" charset="0"/>
                            </a:rPr>
                            <m:t>𝑐</m:t>
                          </m:r>
                        </m:sub>
                      </m:sSub>
                      <m:r>
                        <a:rPr lang="pt-BR" sz="2000" i="1">
                          <a:latin typeface="Cambria Math" panose="02040503050406030204" pitchFamily="18" charset="0"/>
                        </a:rPr>
                        <m:t>=3,14∙144</m:t>
                      </m:r>
                    </m:oMath>
                  </m:oMathPara>
                </a14:m>
                <a:endParaRPr lang="pt-BR" sz="2000" dirty="0">
                  <a:latin typeface="Arial Narrow" panose="020B0606020202030204" pitchFamily="34" charset="0"/>
                </a:endParaRPr>
              </a:p>
              <a:p>
                <a:pPr marL="2062163"/>
                <a14:m>
                  <m:oMathPara xmlns:m="http://schemas.openxmlformats.org/officeDocument/2006/math">
                    <m:oMathParaPr>
                      <m:jc m:val="centerGroup"/>
                    </m:oMathParaPr>
                    <m:oMath xmlns:m="http://schemas.openxmlformats.org/officeDocument/2006/math">
                      <m:sSub>
                        <m:sSubPr>
                          <m:ctrlPr>
                            <a:rPr lang="pt-BR" sz="2000" i="1">
                              <a:latin typeface="Cambria Math" panose="02040503050406030204" pitchFamily="18" charset="0"/>
                            </a:rPr>
                          </m:ctrlPr>
                        </m:sSubPr>
                        <m:e>
                          <m:r>
                            <a:rPr lang="pt-BR" sz="2000" i="1">
                              <a:latin typeface="Cambria Math" panose="02040503050406030204" pitchFamily="18" charset="0"/>
                            </a:rPr>
                            <m:t>𝐴</m:t>
                          </m:r>
                        </m:e>
                        <m:sub>
                          <m:r>
                            <a:rPr lang="pt-BR" sz="2000" i="1">
                              <a:latin typeface="Cambria Math" panose="02040503050406030204" pitchFamily="18" charset="0"/>
                            </a:rPr>
                            <m:t>𝑐</m:t>
                          </m:r>
                        </m:sub>
                      </m:sSub>
                      <m:r>
                        <a:rPr lang="pt-BR" sz="2000" i="1">
                          <a:latin typeface="Cambria Math" panose="02040503050406030204" pitchFamily="18" charset="0"/>
                        </a:rPr>
                        <m:t>=452,16</m:t>
                      </m:r>
                    </m:oMath>
                  </m:oMathPara>
                </a14:m>
                <a:endParaRPr lang="pt-BR" sz="2000" dirty="0">
                  <a:latin typeface="Arial Narrow" panose="020B0606020202030204" pitchFamily="34" charset="0"/>
                </a:endParaRPr>
              </a:p>
              <a:p>
                <a:pPr marL="2062163"/>
                <a:r>
                  <a:rPr lang="pt-BR" sz="2000" dirty="0">
                    <a:latin typeface="Arial Narrow" panose="020B0606020202030204" pitchFamily="34" charset="0"/>
                  </a:rPr>
                  <a:t>A área desse círculo é de 452,16 cm².</a:t>
                </a:r>
              </a:p>
              <a:p>
                <a:pPr marL="2062163"/>
                <a:endParaRPr lang="pt-BR" sz="2000" b="1" kern="100" dirty="0">
                  <a:solidFill>
                    <a:srgbClr val="0D0D0D"/>
                  </a:solidFill>
                  <a:latin typeface="Arial Narrow" panose="020B0606020202030204" pitchFamily="34" charset="0"/>
                  <a:ea typeface="MS Mincho" panose="02020609040205080304" pitchFamily="49" charset="-128"/>
                  <a:cs typeface="Times New Roman" panose="02020603050405020304" pitchFamily="18" charset="0"/>
                </a:endParaRPr>
              </a:p>
              <a:p>
                <a:pPr marL="2062163"/>
                <a:r>
                  <a:rPr lang="pt-BR" sz="2000" b="1" kern="100" dirty="0">
                    <a:solidFill>
                      <a:srgbClr val="0D0D0D"/>
                    </a:solidFill>
                    <a:latin typeface="Arial Narrow" panose="020B0606020202030204" pitchFamily="34" charset="0"/>
                    <a:ea typeface="MS Mincho" panose="02020609040205080304" pitchFamily="49" charset="-128"/>
                    <a:cs typeface="Times New Roman" panose="02020603050405020304" pitchFamily="18" charset="0"/>
                  </a:rPr>
                  <a:t>Exemplo:</a:t>
                </a:r>
              </a:p>
              <a:p>
                <a:pPr marL="2062163"/>
                <a:endParaRPr lang="pt-BR" sz="2000" b="1" kern="100" dirty="0">
                  <a:solidFill>
                    <a:srgbClr val="0D0D0D"/>
                  </a:solidFill>
                  <a:latin typeface="Arial Narrow" panose="020B0606020202030204" pitchFamily="34" charset="0"/>
                  <a:ea typeface="MS Mincho" panose="02020609040205080304" pitchFamily="49" charset="-128"/>
                  <a:cs typeface="Times New Roman" panose="02020603050405020304" pitchFamily="18" charset="0"/>
                </a:endParaRPr>
              </a:p>
              <a:p>
                <a:pPr marL="2062163"/>
                <a14:m>
                  <m:oMath xmlns:m="http://schemas.openxmlformats.org/officeDocument/2006/math">
                    <m:acc>
                      <m:accPr>
                        <m:chr m:val="̅"/>
                        <m:ctrlPr>
                          <a:rPr lang="pt-BR" sz="2000" i="1">
                            <a:latin typeface="Cambria Math" panose="02040503050406030204" pitchFamily="18" charset="0"/>
                          </a:rPr>
                        </m:ctrlPr>
                      </m:accPr>
                      <m:e>
                        <m:r>
                          <a:rPr lang="pt-BR" sz="2000" i="1">
                            <a:latin typeface="Cambria Math" panose="02040503050406030204" pitchFamily="18" charset="0"/>
                          </a:rPr>
                          <m:t>𝑂𝑃</m:t>
                        </m:r>
                      </m:e>
                    </m:acc>
                  </m:oMath>
                </a14:m>
                <a:r>
                  <a:rPr lang="pt-BR" sz="2000" dirty="0">
                    <a:latin typeface="Arial Narrow" panose="020B0606020202030204" pitchFamily="34" charset="0"/>
                  </a:rPr>
                  <a:t> e </a:t>
                </a:r>
                <a14:m>
                  <m:oMath xmlns:m="http://schemas.openxmlformats.org/officeDocument/2006/math">
                    <m:acc>
                      <m:accPr>
                        <m:chr m:val="̅"/>
                        <m:ctrlPr>
                          <a:rPr lang="pt-BR" sz="2000" i="1">
                            <a:latin typeface="Cambria Math" panose="02040503050406030204" pitchFamily="18" charset="0"/>
                          </a:rPr>
                        </m:ctrlPr>
                      </m:accPr>
                      <m:e>
                        <m:r>
                          <a:rPr lang="pt-BR" sz="2000" i="1">
                            <a:latin typeface="Cambria Math" panose="02040503050406030204" pitchFamily="18" charset="0"/>
                          </a:rPr>
                          <m:t>𝑂𝑄</m:t>
                        </m:r>
                      </m:e>
                    </m:acc>
                  </m:oMath>
                </a14:m>
                <a:r>
                  <a:rPr lang="pt-BR" sz="2000" dirty="0">
                    <a:latin typeface="Arial Narrow" panose="020B0606020202030204" pitchFamily="34" charset="0"/>
                  </a:rPr>
                  <a:t> são raios da circunferência e </a:t>
                </a:r>
                <a14:m>
                  <m:oMath xmlns:m="http://schemas.openxmlformats.org/officeDocument/2006/math">
                    <m:acc>
                      <m:accPr>
                        <m:chr m:val="̅"/>
                        <m:ctrlPr>
                          <a:rPr lang="pt-BR" sz="2000" i="1">
                            <a:latin typeface="Cambria Math" panose="02040503050406030204" pitchFamily="18" charset="0"/>
                          </a:rPr>
                        </m:ctrlPr>
                      </m:accPr>
                      <m:e>
                        <m:r>
                          <a:rPr lang="pt-BR" sz="2000" i="1">
                            <a:latin typeface="Cambria Math" panose="02040503050406030204" pitchFamily="18" charset="0"/>
                          </a:rPr>
                          <m:t>𝑃𝑄</m:t>
                        </m:r>
                      </m:e>
                    </m:acc>
                  </m:oMath>
                </a14:m>
                <a:r>
                  <a:rPr lang="pt-BR" sz="2000" dirty="0">
                    <a:latin typeface="Arial Narrow" panose="020B0606020202030204" pitchFamily="34" charset="0"/>
                  </a:rPr>
                  <a:t> é diâmetro.</a:t>
                </a:r>
                <a:endParaRPr lang="pt-BR" sz="2000" b="1" kern="100" dirty="0">
                  <a:solidFill>
                    <a:srgbClr val="0D0D0D"/>
                  </a:solidFill>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8" name="CaixaDeTexto 7">
                <a:extLst>
                  <a:ext uri="{FF2B5EF4-FFF2-40B4-BE49-F238E27FC236}">
                    <a16:creationId xmlns:a16="http://schemas.microsoft.com/office/drawing/2014/main" id="{04651BDB-24DA-D461-417C-32FDFF423958}"/>
                  </a:ext>
                </a:extLst>
              </p:cNvPr>
              <p:cNvSpPr txBox="1">
                <a:spLocks noRot="1" noChangeAspect="1" noMove="1" noResize="1" noEditPoints="1" noAdjustHandles="1" noChangeArrowheads="1" noChangeShapeType="1" noTextEdit="1"/>
              </p:cNvSpPr>
              <p:nvPr/>
            </p:nvSpPr>
            <p:spPr>
              <a:xfrm>
                <a:off x="6239043" y="806112"/>
                <a:ext cx="5760000" cy="5449505"/>
              </a:xfrm>
              <a:prstGeom prst="rect">
                <a:avLst/>
              </a:prstGeom>
              <a:blipFill>
                <a:blip r:embed="rId5"/>
                <a:stretch>
                  <a:fillRect l="-1058" t="-559" r="-1164" b="-1007"/>
                </a:stretch>
              </a:blipFill>
            </p:spPr>
            <p:txBody>
              <a:bodyPr/>
              <a:lstStyle/>
              <a:p>
                <a:r>
                  <a:rPr lang="pt-BR">
                    <a:noFill/>
                  </a:rPr>
                  <a:t> </a:t>
                </a:r>
              </a:p>
            </p:txBody>
          </p:sp>
        </mc:Fallback>
      </mc:AlternateContent>
      <p:sp>
        <p:nvSpPr>
          <p:cNvPr id="9" name="CaixaDeTexto 8">
            <a:extLst>
              <a:ext uri="{FF2B5EF4-FFF2-40B4-BE49-F238E27FC236}">
                <a16:creationId xmlns:a16="http://schemas.microsoft.com/office/drawing/2014/main" id="{91C0EA9E-B154-E7A3-0B1E-FC913FDCA3FB}"/>
              </a:ext>
            </a:extLst>
          </p:cNvPr>
          <p:cNvSpPr txBox="1"/>
          <p:nvPr/>
        </p:nvSpPr>
        <p:spPr>
          <a:xfrm>
            <a:off x="192956" y="4056425"/>
            <a:ext cx="5691549" cy="1933350"/>
          </a:xfrm>
          <a:prstGeom prst="rect">
            <a:avLst/>
          </a:prstGeom>
          <a:noFill/>
        </p:spPr>
        <p:txBody>
          <a:bodyPr wrap="square">
            <a:spAutoFit/>
          </a:bodyPr>
          <a:lstStyle/>
          <a:p>
            <a:pPr marL="342900" lvl="0" indent="-342900" algn="just">
              <a:lnSpc>
                <a:spcPct val="115000"/>
              </a:lnSpc>
              <a:spcAft>
                <a:spcPts val="800"/>
              </a:spcAft>
              <a:buFont typeface="Wingdings" panose="05000000000000000000" pitchFamily="2" charset="2"/>
              <a:buChar char=""/>
            </a:pPr>
            <a:r>
              <a:rPr lang="pt-BR" sz="2000" b="1" kern="100" dirty="0">
                <a:solidFill>
                  <a:srgbClr val="0D0D0D"/>
                </a:solidFill>
                <a:effectLst/>
                <a:latin typeface="Arial Narrow" panose="020B0606020202030204" pitchFamily="34" charset="0"/>
                <a:ea typeface="MS Mincho" panose="02020609040205080304" pitchFamily="49" charset="-128"/>
                <a:cs typeface="Times New Roman" panose="02020603050405020304" pitchFamily="18" charset="0"/>
              </a:rPr>
              <a:t>Área do Círculo</a:t>
            </a:r>
            <a:endParaRPr lang="pt-BR" sz="20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r>
              <a:rPr lang="pt-BR" sz="2000" kern="100" dirty="0">
                <a:solidFill>
                  <a:srgbClr val="0D0D0D"/>
                </a:solidFill>
                <a:effectLst/>
                <a:latin typeface="Arial Narrow" panose="020B0606020202030204" pitchFamily="34" charset="0"/>
                <a:ea typeface="MS Mincho" panose="02020609040205080304" pitchFamily="49" charset="-128"/>
                <a:cs typeface="Times New Roman" panose="02020603050405020304" pitchFamily="18" charset="0"/>
              </a:rPr>
              <a:t>O círculo é a reunião da circunferência com o conjunto de todos os pontos localizados internamente a ela. Em outras palavras, enquanto a circunferência delimita uma região, o círculo é a região interna da circunferência.</a:t>
            </a:r>
            <a:endParaRPr lang="pt-BR" sz="20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p:pic>
        <p:nvPicPr>
          <p:cNvPr id="11" name="Imagem 10" descr="Uma imagem contendo Gráfico de pizza&#10;&#10;Descrição gerada automaticamente">
            <a:extLst>
              <a:ext uri="{FF2B5EF4-FFF2-40B4-BE49-F238E27FC236}">
                <a16:creationId xmlns:a16="http://schemas.microsoft.com/office/drawing/2014/main" id="{1F251873-78FB-610C-473C-FFAE98EC0070}"/>
              </a:ext>
            </a:extLst>
          </p:cNvPr>
          <p:cNvPicPr>
            <a:picLocks noChangeAspect="1"/>
          </p:cNvPicPr>
          <p:nvPr/>
        </p:nvPicPr>
        <p:blipFill rotWithShape="1">
          <a:blip r:embed="rId6"/>
          <a:srcRect b="1859"/>
          <a:stretch/>
        </p:blipFill>
        <p:spPr bwMode="auto">
          <a:xfrm>
            <a:off x="6239042" y="2459783"/>
            <a:ext cx="1979749" cy="1975758"/>
          </a:xfrm>
          <a:prstGeom prst="rect">
            <a:avLst/>
          </a:prstGeom>
          <a:ln>
            <a:noFill/>
          </a:ln>
          <a:extLst>
            <a:ext uri="{53640926-AAD7-44D8-BBD7-CCE9431645EC}">
              <a14:shadowObscured xmlns:a14="http://schemas.microsoft.com/office/drawing/2010/main"/>
            </a:ext>
          </a:extLst>
        </p:spPr>
      </p:pic>
      <p:pic>
        <p:nvPicPr>
          <p:cNvPr id="13" name="Imagem 12">
            <a:extLst>
              <a:ext uri="{FF2B5EF4-FFF2-40B4-BE49-F238E27FC236}">
                <a16:creationId xmlns:a16="http://schemas.microsoft.com/office/drawing/2014/main" id="{787E7339-EEC9-1E98-5911-E3D2C958085F}"/>
              </a:ext>
            </a:extLst>
          </p:cNvPr>
          <p:cNvPicPr>
            <a:picLocks noChangeAspect="1"/>
          </p:cNvPicPr>
          <p:nvPr/>
        </p:nvPicPr>
        <p:blipFill rotWithShape="1">
          <a:blip r:embed="rId7"/>
          <a:srcRect l="25082" t="59176" r="59952" b="19233"/>
          <a:stretch>
            <a:fillRect/>
          </a:stretch>
        </p:blipFill>
        <p:spPr bwMode="auto">
          <a:xfrm>
            <a:off x="6239042" y="4965773"/>
            <a:ext cx="1979749" cy="1773846"/>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2833599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Forma&#10;&#10;O conteúdo gerado por IA pode estar incorreto.">
            <a:extLst>
              <a:ext uri="{FF2B5EF4-FFF2-40B4-BE49-F238E27FC236}">
                <a16:creationId xmlns:a16="http://schemas.microsoft.com/office/drawing/2014/main" id="{38A923F4-501E-C23F-05AE-4B99B928915A}"/>
              </a:ext>
            </a:extLst>
          </p:cNvPr>
          <p:cNvPicPr>
            <a:picLocks noChangeAspect="1"/>
          </p:cNvPicPr>
          <p:nvPr/>
        </p:nvPicPr>
        <p:blipFill rotWithShape="1">
          <a:blip r:embed="rId2">
            <a:extLst>
              <a:ext uri="{28A0092B-C50C-407E-A947-70E740481C1C}">
                <a14:useLocalDpi xmlns:a14="http://schemas.microsoft.com/office/drawing/2010/main" val="0"/>
              </a:ext>
            </a:extLst>
          </a:blip>
          <a:srcRect l="1631" r="63456"/>
          <a:stretch>
            <a:fillRect/>
          </a:stretch>
        </p:blipFill>
        <p:spPr bwMode="auto">
          <a:xfrm>
            <a:off x="156000" y="604630"/>
            <a:ext cx="2520000" cy="640226"/>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11" name="CaixaDeTexto 10">
                <a:extLst>
                  <a:ext uri="{FF2B5EF4-FFF2-40B4-BE49-F238E27FC236}">
                    <a16:creationId xmlns:a16="http://schemas.microsoft.com/office/drawing/2014/main" id="{32ECEEE0-E602-6582-EB14-05C242385A69}"/>
                  </a:ext>
                </a:extLst>
              </p:cNvPr>
              <p:cNvSpPr txBox="1"/>
              <p:nvPr/>
            </p:nvSpPr>
            <p:spPr>
              <a:xfrm>
                <a:off x="156000" y="1244856"/>
                <a:ext cx="5760000" cy="1959832"/>
              </a:xfrm>
              <a:prstGeom prst="rect">
                <a:avLst/>
              </a:prstGeom>
              <a:noFill/>
            </p:spPr>
            <p:txBody>
              <a:bodyPr wrap="square">
                <a:spAutoFit/>
              </a:bodyPr>
              <a:lstStyle/>
              <a:p>
                <a:pPr algn="just">
                  <a:lnSpc>
                    <a:spcPct val="115000"/>
                  </a:lnSpc>
                  <a:spcAft>
                    <a:spcPts val="800"/>
                  </a:spcAft>
                  <a:buNone/>
                </a:pPr>
                <a:r>
                  <a:rPr lang="pt-BR" sz="2200" b="1"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14.</a:t>
                </a:r>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Determine a área dos triângulos a seguir:</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r">
                  <a:lnSpc>
                    <a:spcPct val="115000"/>
                  </a:lnSpc>
                  <a:spcAft>
                    <a:spcPts val="800"/>
                  </a:spcAft>
                  <a:buNone/>
                </a:pPr>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(Considere </a:t>
                </a:r>
                <a14:m>
                  <m:oMath xmlns:m="http://schemas.openxmlformats.org/officeDocument/2006/math">
                    <m:rad>
                      <m:radPr>
                        <m:degHide m:val="on"/>
                        <m:ctrlP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radPr>
                      <m:deg/>
                      <m:e>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3</m:t>
                        </m:r>
                      </m:e>
                    </m:rad>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≅1,73</m:t>
                    </m:r>
                  </m:oMath>
                </a14:m>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r>
                  <a:rPr lang="pt-BR" sz="2200" kern="100" dirty="0">
                    <a:solidFill>
                      <a:srgbClr val="000000"/>
                    </a:solidFill>
                    <a:latin typeface="Arial Narrow" panose="020B0606020202030204" pitchFamily="34" charset="0"/>
                    <a:ea typeface="MS Mincho" panose="02020609040205080304" pitchFamily="49" charset="-128"/>
                    <a:cs typeface="Times New Roman" panose="02020603050405020304" pitchFamily="18" charset="0"/>
                  </a:rPr>
                  <a:t>a) 			b)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r>
                  <a:rPr lang="pt-BR" sz="2200" kern="100" dirty="0">
                    <a:solidFill>
                      <a:srgbClr val="FF0000"/>
                    </a:solidFill>
                    <a:effectLst/>
                    <a:latin typeface="Arial Narrow" panose="020B0606020202030204" pitchFamily="34" charset="0"/>
                    <a:ea typeface="Times New Roman" panose="02020603050405020304" pitchFamily="18" charset="0"/>
                    <a:cs typeface="Times New Roman" panose="02020603050405020304" pitchFamily="18" charset="0"/>
                  </a:rPr>
                  <a:t> </a:t>
                </a:r>
              </a:p>
            </p:txBody>
          </p:sp>
        </mc:Choice>
        <mc:Fallback xmlns="">
          <p:sp>
            <p:nvSpPr>
              <p:cNvPr id="11" name="CaixaDeTexto 10">
                <a:extLst>
                  <a:ext uri="{FF2B5EF4-FFF2-40B4-BE49-F238E27FC236}">
                    <a16:creationId xmlns:a16="http://schemas.microsoft.com/office/drawing/2014/main" id="{32ECEEE0-E602-6582-EB14-05C242385A69}"/>
                  </a:ext>
                </a:extLst>
              </p:cNvPr>
              <p:cNvSpPr txBox="1">
                <a:spLocks noRot="1" noChangeAspect="1" noMove="1" noResize="1" noEditPoints="1" noAdjustHandles="1" noChangeArrowheads="1" noChangeShapeType="1" noTextEdit="1"/>
              </p:cNvSpPr>
              <p:nvPr/>
            </p:nvSpPr>
            <p:spPr>
              <a:xfrm>
                <a:off x="156000" y="1244856"/>
                <a:ext cx="5760000" cy="1959832"/>
              </a:xfrm>
              <a:prstGeom prst="rect">
                <a:avLst/>
              </a:prstGeom>
              <a:blipFill>
                <a:blip r:embed="rId3"/>
                <a:stretch>
                  <a:fillRect l="-1377" t="-1553" r="-1483"/>
                </a:stretch>
              </a:blipFill>
            </p:spPr>
            <p:txBody>
              <a:bodyPr/>
              <a:lstStyle/>
              <a:p>
                <a:r>
                  <a:rPr lang="pt-BR">
                    <a:noFill/>
                  </a:rPr>
                  <a:t> </a:t>
                </a:r>
              </a:p>
            </p:txBody>
          </p:sp>
        </mc:Fallback>
      </mc:AlternateContent>
      <p:pic>
        <p:nvPicPr>
          <p:cNvPr id="14" name="Imagem 13">
            <a:extLst>
              <a:ext uri="{FF2B5EF4-FFF2-40B4-BE49-F238E27FC236}">
                <a16:creationId xmlns:a16="http://schemas.microsoft.com/office/drawing/2014/main" id="{26AB806E-9333-D061-07A7-38B70D31C99E}"/>
              </a:ext>
            </a:extLst>
          </p:cNvPr>
          <p:cNvPicPr>
            <a:picLocks noChangeAspect="1"/>
          </p:cNvPicPr>
          <p:nvPr/>
        </p:nvPicPr>
        <p:blipFill rotWithShape="1">
          <a:blip r:embed="rId4"/>
          <a:srcRect l="10801" t="35718" r="78955" b="45881"/>
          <a:stretch>
            <a:fillRect/>
          </a:stretch>
        </p:blipFill>
        <p:spPr bwMode="auto">
          <a:xfrm>
            <a:off x="696545" y="2406493"/>
            <a:ext cx="1590248" cy="1764291"/>
          </a:xfrm>
          <a:prstGeom prst="rect">
            <a:avLst/>
          </a:prstGeom>
          <a:ln>
            <a:noFill/>
          </a:ln>
          <a:extLst>
            <a:ext uri="{53640926-AAD7-44D8-BBD7-CCE9431645EC}">
              <a14:shadowObscured xmlns:a14="http://schemas.microsoft.com/office/drawing/2010/main"/>
            </a:ext>
          </a:extLst>
        </p:spPr>
      </p:pic>
      <p:pic>
        <p:nvPicPr>
          <p:cNvPr id="15" name="Imagem 14">
            <a:extLst>
              <a:ext uri="{FF2B5EF4-FFF2-40B4-BE49-F238E27FC236}">
                <a16:creationId xmlns:a16="http://schemas.microsoft.com/office/drawing/2014/main" id="{AA1A28C0-81F4-E9E2-A779-0F45CC3B6557}"/>
              </a:ext>
            </a:extLst>
          </p:cNvPr>
          <p:cNvPicPr>
            <a:picLocks noChangeAspect="1"/>
          </p:cNvPicPr>
          <p:nvPr/>
        </p:nvPicPr>
        <p:blipFill rotWithShape="1">
          <a:blip r:embed="rId4"/>
          <a:srcRect l="25071" t="23833" r="56540" b="46210"/>
          <a:stretch>
            <a:fillRect/>
          </a:stretch>
        </p:blipFill>
        <p:spPr bwMode="auto">
          <a:xfrm>
            <a:off x="3326796" y="2383166"/>
            <a:ext cx="2101826" cy="2114189"/>
          </a:xfrm>
          <a:prstGeom prst="rect">
            <a:avLst/>
          </a:prstGeom>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16" name="CaixaDeTexto 15">
                <a:extLst>
                  <a:ext uri="{FF2B5EF4-FFF2-40B4-BE49-F238E27FC236}">
                    <a16:creationId xmlns:a16="http://schemas.microsoft.com/office/drawing/2014/main" id="{120A511C-B747-7692-FD2A-4607612C77B3}"/>
                  </a:ext>
                </a:extLst>
              </p:cNvPr>
              <p:cNvSpPr txBox="1"/>
              <p:nvPr/>
            </p:nvSpPr>
            <p:spPr>
              <a:xfrm>
                <a:off x="6276000" y="924743"/>
                <a:ext cx="5760000" cy="5480859"/>
              </a:xfrm>
              <a:prstGeom prst="rect">
                <a:avLst/>
              </a:prstGeom>
              <a:noFill/>
            </p:spPr>
            <p:txBody>
              <a:bodyPr wrap="square">
                <a:spAutoFit/>
              </a:bodyPr>
              <a:lstStyle/>
              <a:p>
                <a:pPr algn="just">
                  <a:spcAft>
                    <a:spcPts val="800"/>
                  </a:spcAft>
                  <a:buNone/>
                </a:pPr>
                <a:r>
                  <a:rPr lang="pt-BR" sz="2200" b="1"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15.</a:t>
                </a:r>
                <a:r>
                  <a:rPr lang="pt-BR" sz="2200" kern="100" dirty="0">
                    <a:solidFill>
                      <a:srgbClr val="000000"/>
                    </a:solidFill>
                    <a:effectLst/>
                    <a:latin typeface="Arial Narrow" panose="020B0606020202030204" pitchFamily="34" charset="0"/>
                    <a:ea typeface="MS Mincho" panose="02020609040205080304" pitchFamily="49" charset="-128"/>
                    <a:cs typeface="Segoe UI" panose="020B0502040204020203" pitchFamily="34" charset="0"/>
                  </a:rPr>
                  <a:t> </a:t>
                </a:r>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Um artista plástico criou um mosaico utilizando triângulos equiláteros de vidro.</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buNone/>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buNone/>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buNone/>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buNone/>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buNone/>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buNone/>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buNone/>
                </a:pPr>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Cada triângulo utilizado tem área de </a:t>
                </a:r>
                <a14:m>
                  <m:oMath xmlns:m="http://schemas.openxmlformats.org/officeDocument/2006/math">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16</m:t>
                    </m:r>
                    <m:rad>
                      <m:radPr>
                        <m:degHide m:val="on"/>
                        <m:ctrlP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radPr>
                      <m:deg/>
                      <m:e>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3</m:t>
                        </m:r>
                      </m:e>
                    </m:rad>
                  </m:oMath>
                </a14:m>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cm². Qual é o comprimento de cada lado do triângulo?</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buNone/>
                </a:pPr>
                <a:r>
                  <a:rPr lang="pt-BR" sz="2200" kern="100" dirty="0">
                    <a:solidFill>
                      <a:srgbClr val="FF0000"/>
                    </a:solidFill>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buNone/>
                </a:pPr>
                <a:r>
                  <a:rPr lang="pt-BR" sz="2200" b="1"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16.</a:t>
                </a:r>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Um triângulo equilátero tem altura igual a </a:t>
                </a:r>
                <a14:m>
                  <m:oMath xmlns:m="http://schemas.openxmlformats.org/officeDocument/2006/math">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9</m:t>
                    </m:r>
                    <m:rad>
                      <m:radPr>
                        <m:degHide m:val="on"/>
                        <m:ctrlP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radPr>
                      <m:deg/>
                      <m:e>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3</m:t>
                        </m:r>
                      </m:e>
                    </m:rad>
                  </m:oMath>
                </a14:m>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cm. Qual é a área desse triângulo?</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16" name="CaixaDeTexto 15">
                <a:extLst>
                  <a:ext uri="{FF2B5EF4-FFF2-40B4-BE49-F238E27FC236}">
                    <a16:creationId xmlns:a16="http://schemas.microsoft.com/office/drawing/2014/main" id="{120A511C-B747-7692-FD2A-4607612C77B3}"/>
                  </a:ext>
                </a:extLst>
              </p:cNvPr>
              <p:cNvSpPr txBox="1">
                <a:spLocks noRot="1" noChangeAspect="1" noMove="1" noResize="1" noEditPoints="1" noAdjustHandles="1" noChangeArrowheads="1" noChangeShapeType="1" noTextEdit="1"/>
              </p:cNvSpPr>
              <p:nvPr/>
            </p:nvSpPr>
            <p:spPr>
              <a:xfrm>
                <a:off x="6276000" y="924743"/>
                <a:ext cx="5760000" cy="5480859"/>
              </a:xfrm>
              <a:prstGeom prst="rect">
                <a:avLst/>
              </a:prstGeom>
              <a:blipFill>
                <a:blip r:embed="rId5"/>
                <a:stretch>
                  <a:fillRect l="-1377" t="-779" r="-1483" b="-1335"/>
                </a:stretch>
              </a:blipFill>
            </p:spPr>
            <p:txBody>
              <a:bodyPr/>
              <a:lstStyle/>
              <a:p>
                <a:r>
                  <a:rPr lang="pt-BR">
                    <a:noFill/>
                  </a:rPr>
                  <a:t> </a:t>
                </a:r>
              </a:p>
            </p:txBody>
          </p:sp>
        </mc:Fallback>
      </mc:AlternateContent>
      <p:pic>
        <p:nvPicPr>
          <p:cNvPr id="12" name="Imagem 11">
            <a:extLst>
              <a:ext uri="{FF2B5EF4-FFF2-40B4-BE49-F238E27FC236}">
                <a16:creationId xmlns:a16="http://schemas.microsoft.com/office/drawing/2014/main" id="{CFFF5476-B14A-CAE2-D8DC-3D1E453048EE}"/>
              </a:ext>
            </a:extLst>
          </p:cNvPr>
          <p:cNvPicPr>
            <a:picLocks noChangeAspect="1"/>
          </p:cNvPicPr>
          <p:nvPr/>
        </p:nvPicPr>
        <p:blipFill rotWithShape="1">
          <a:blip r:embed="rId6">
            <a:extLst>
              <a:ext uri="{BEBA8EAE-BF5A-486C-A8C5-ECC9F3942E4B}">
                <a14:imgProps xmlns:a14="http://schemas.microsoft.com/office/drawing/2010/main">
                  <a14:imgLayer r:embed="rId7">
                    <a14:imgEffect>
                      <a14:sharpenSoften amount="25000"/>
                    </a14:imgEffect>
                  </a14:imgLayer>
                </a14:imgProps>
              </a:ext>
            </a:extLst>
          </a:blip>
          <a:srcRect l="1284" t="607" r="1" b="21103"/>
          <a:stretch>
            <a:fillRect/>
          </a:stretch>
        </p:blipFill>
        <p:spPr bwMode="auto">
          <a:xfrm>
            <a:off x="7281043" y="1694152"/>
            <a:ext cx="3719749" cy="2571003"/>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8826305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3FE3C6A6-D5B0-75CC-11D2-1F3A8F01BC99}"/>
              </a:ext>
            </a:extLst>
          </p:cNvPr>
          <p:cNvSpPr txBox="1"/>
          <p:nvPr/>
        </p:nvSpPr>
        <p:spPr>
          <a:xfrm>
            <a:off x="156000" y="817825"/>
            <a:ext cx="5760000" cy="3972306"/>
          </a:xfrm>
          <a:prstGeom prst="rect">
            <a:avLst/>
          </a:prstGeom>
          <a:noFill/>
        </p:spPr>
        <p:txBody>
          <a:bodyPr wrap="square">
            <a:spAutoFit/>
          </a:bodyPr>
          <a:lstStyle/>
          <a:p>
            <a:pPr algn="just">
              <a:lnSpc>
                <a:spcPct val="115000"/>
              </a:lnSpc>
              <a:spcAft>
                <a:spcPts val="800"/>
              </a:spcAft>
              <a:buNone/>
            </a:pPr>
            <a:r>
              <a:rPr lang="pt-BR" sz="2200" b="1"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17.</a:t>
            </a:r>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Em um hexágono regular, cada lado mede 6 centímetros. Nessas condições, responda:</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 Quantos triângulos equiláteros podemos formar, de modo que, um dos lados seja coincidente com o lado do hexágono?</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b) Qual a medida do apótema do hexágono?</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c) Qual a medida da área de cada triângulo equilátero formado?</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d) Qual a medida da área dessa região hexagonal?</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127E7192-384E-A51E-4A7E-82051D64C3C7}"/>
                  </a:ext>
                </a:extLst>
              </p:cNvPr>
              <p:cNvSpPr txBox="1"/>
              <p:nvPr/>
            </p:nvSpPr>
            <p:spPr>
              <a:xfrm>
                <a:off x="6276000" y="817825"/>
                <a:ext cx="5760000" cy="3193631"/>
              </a:xfrm>
              <a:prstGeom prst="rect">
                <a:avLst/>
              </a:prstGeom>
              <a:noFill/>
            </p:spPr>
            <p:txBody>
              <a:bodyPr wrap="square">
                <a:spAutoFit/>
              </a:bodyPr>
              <a:lstStyle/>
              <a:p>
                <a:pPr algn="just">
                  <a:lnSpc>
                    <a:spcPct val="115000"/>
                  </a:lnSpc>
                  <a:spcAft>
                    <a:spcPts val="800"/>
                  </a:spcAft>
                  <a:buNone/>
                </a:pPr>
                <a:r>
                  <a:rPr lang="pt-BR" sz="2200" b="1"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18.</a:t>
                </a:r>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Calcule a área de um hexágono regular cujo perímetro mede 96 cm.</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r>
                  <a:rPr lang="pt-BR" sz="2200" kern="100" dirty="0">
                    <a:solidFill>
                      <a:srgbClr val="0070C0"/>
                    </a:solidFill>
                    <a:effectLst/>
                    <a:latin typeface="Arial Narrow" panose="020B0606020202030204" pitchFamily="34" charset="0"/>
                    <a:ea typeface="MS Mincho" panose="02020609040205080304" pitchFamily="49" charset="-128"/>
                    <a:cs typeface="Times New Roman" panose="02020603050405020304" pitchFamily="18" charset="0"/>
                  </a:rPr>
                  <a:t> </a:t>
                </a:r>
              </a:p>
              <a:p>
                <a:pPr algn="just">
                  <a:lnSpc>
                    <a:spcPct val="115000"/>
                  </a:lnSpc>
                  <a:spcAft>
                    <a:spcPts val="800"/>
                  </a:spcAft>
                  <a:buNone/>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r>
                  <a:rPr lang="pt-BR" sz="2200" b="1"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19. </a:t>
                </a:r>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Calcule a medida da área de cada círculo, a seguir. Use </a:t>
                </a:r>
                <a14:m>
                  <m:oMath xmlns:m="http://schemas.openxmlformats.org/officeDocument/2006/math">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𝜋</m:t>
                    </m:r>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≅3,14</m:t>
                    </m:r>
                  </m:oMath>
                </a14:m>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t>
                </a:r>
              </a:p>
              <a:p>
                <a:pPr algn="just">
                  <a:lnSpc>
                    <a:spcPct val="115000"/>
                  </a:lnSpc>
                  <a:spcAft>
                    <a:spcPts val="800"/>
                  </a:spcAft>
                  <a:buNone/>
                </a:pPr>
                <a:r>
                  <a:rPr lang="pt-BR" sz="2200" kern="100" dirty="0">
                    <a:solidFill>
                      <a:srgbClr val="000000"/>
                    </a:solidFill>
                    <a:latin typeface="Arial Narrow" panose="020B0606020202030204" pitchFamily="34" charset="0"/>
                    <a:ea typeface="MS Mincho" panose="02020609040205080304" pitchFamily="49" charset="-128"/>
                    <a:cs typeface="Times New Roman" panose="02020603050405020304" pitchFamily="18" charset="0"/>
                  </a:rPr>
                  <a:t>a) 			b)</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4" name="CaixaDeTexto 3">
                <a:extLst>
                  <a:ext uri="{FF2B5EF4-FFF2-40B4-BE49-F238E27FC236}">
                    <a16:creationId xmlns:a16="http://schemas.microsoft.com/office/drawing/2014/main" id="{127E7192-384E-A51E-4A7E-82051D64C3C7}"/>
                  </a:ext>
                </a:extLst>
              </p:cNvPr>
              <p:cNvSpPr txBox="1">
                <a:spLocks noRot="1" noChangeAspect="1" noMove="1" noResize="1" noEditPoints="1" noAdjustHandles="1" noChangeArrowheads="1" noChangeShapeType="1" noTextEdit="1"/>
              </p:cNvSpPr>
              <p:nvPr/>
            </p:nvSpPr>
            <p:spPr>
              <a:xfrm>
                <a:off x="6276000" y="817825"/>
                <a:ext cx="5760000" cy="3193631"/>
              </a:xfrm>
              <a:prstGeom prst="rect">
                <a:avLst/>
              </a:prstGeom>
              <a:blipFill>
                <a:blip r:embed="rId2"/>
                <a:stretch>
                  <a:fillRect l="-1377" t="-954" r="-1483" b="-3244"/>
                </a:stretch>
              </a:blipFill>
            </p:spPr>
            <p:txBody>
              <a:bodyPr/>
              <a:lstStyle/>
              <a:p>
                <a:r>
                  <a:rPr lang="pt-BR">
                    <a:noFill/>
                  </a:rPr>
                  <a:t> </a:t>
                </a:r>
              </a:p>
            </p:txBody>
          </p:sp>
        </mc:Fallback>
      </mc:AlternateContent>
      <p:pic>
        <p:nvPicPr>
          <p:cNvPr id="5" name="Imagem 4">
            <a:extLst>
              <a:ext uri="{FF2B5EF4-FFF2-40B4-BE49-F238E27FC236}">
                <a16:creationId xmlns:a16="http://schemas.microsoft.com/office/drawing/2014/main" id="{2760AA1B-138F-64DB-A52F-DBE2DA960BA2}"/>
              </a:ext>
            </a:extLst>
          </p:cNvPr>
          <p:cNvPicPr>
            <a:picLocks noChangeAspect="1"/>
          </p:cNvPicPr>
          <p:nvPr/>
        </p:nvPicPr>
        <p:blipFill rotWithShape="1">
          <a:blip r:embed="rId3"/>
          <a:srcRect l="6013" t="13171" r="68148" b="47687"/>
          <a:stretch>
            <a:fillRect/>
          </a:stretch>
        </p:blipFill>
        <p:spPr bwMode="auto">
          <a:xfrm>
            <a:off x="6757158" y="3642312"/>
            <a:ext cx="1957634" cy="1830694"/>
          </a:xfrm>
          <a:prstGeom prst="rect">
            <a:avLst/>
          </a:prstGeom>
          <a:ln>
            <a:noFill/>
          </a:ln>
          <a:extLst>
            <a:ext uri="{53640926-AAD7-44D8-BBD7-CCE9431645EC}">
              <a14:shadowObscured xmlns:a14="http://schemas.microsoft.com/office/drawing/2010/main"/>
            </a:ext>
          </a:extLst>
        </p:spPr>
      </p:pic>
      <p:pic>
        <p:nvPicPr>
          <p:cNvPr id="6" name="Imagem 5">
            <a:extLst>
              <a:ext uri="{FF2B5EF4-FFF2-40B4-BE49-F238E27FC236}">
                <a16:creationId xmlns:a16="http://schemas.microsoft.com/office/drawing/2014/main" id="{2A1CAF9F-F733-BE65-5CCB-8565A7BAC5CF}"/>
              </a:ext>
            </a:extLst>
          </p:cNvPr>
          <p:cNvPicPr>
            <a:picLocks noChangeAspect="1"/>
          </p:cNvPicPr>
          <p:nvPr/>
        </p:nvPicPr>
        <p:blipFill rotWithShape="1">
          <a:blip r:embed="rId3"/>
          <a:srcRect l="33083" t="16600" r="45973" b="52538"/>
          <a:stretch>
            <a:fillRect/>
          </a:stretch>
        </p:blipFill>
        <p:spPr bwMode="auto">
          <a:xfrm>
            <a:off x="9537289" y="3658437"/>
            <a:ext cx="1839789" cy="1672873"/>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6017779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59826808-F039-30B6-F26B-8959CE20D610}"/>
                  </a:ext>
                </a:extLst>
              </p:cNvPr>
              <p:cNvSpPr txBox="1"/>
              <p:nvPr/>
            </p:nvSpPr>
            <p:spPr>
              <a:xfrm>
                <a:off x="156000" y="837529"/>
                <a:ext cx="5760000" cy="4844852"/>
              </a:xfrm>
              <a:prstGeom prst="rect">
                <a:avLst/>
              </a:prstGeom>
              <a:noFill/>
            </p:spPr>
            <p:txBody>
              <a:bodyPr wrap="square">
                <a:spAutoFit/>
              </a:bodyPr>
              <a:lstStyle/>
              <a:p>
                <a:pPr algn="just">
                  <a:lnSpc>
                    <a:spcPct val="115000"/>
                  </a:lnSpc>
                  <a:spcAft>
                    <a:spcPts val="800"/>
                  </a:spcAft>
                  <a:buNone/>
                </a:pPr>
                <a:r>
                  <a:rPr lang="pt-BR" sz="2300" b="1" kern="100" dirty="0">
                    <a:effectLst/>
                    <a:latin typeface="Arial Narrow" panose="020B0606020202030204" pitchFamily="34" charset="0"/>
                    <a:ea typeface="MS Mincho" panose="02020609040205080304" pitchFamily="49" charset="-128"/>
                    <a:cs typeface="Times New Roman" panose="02020603050405020304" pitchFamily="18" charset="0"/>
                  </a:rPr>
                  <a:t>20.</a:t>
                </a:r>
                <a:r>
                  <a:rPr lang="pt-BR" sz="2300" kern="100" dirty="0">
                    <a:effectLst/>
                    <a:latin typeface="Arial Narrow" panose="020B0606020202030204" pitchFamily="34" charset="0"/>
                    <a:ea typeface="MS Mincho" panose="02020609040205080304" pitchFamily="49" charset="-128"/>
                    <a:cs typeface="Times New Roman" panose="02020603050405020304" pitchFamily="18" charset="0"/>
                  </a:rPr>
                  <a:t> Considere um</a:t>
                </a:r>
                <a:r>
                  <a:rPr lang="pt-BR" sz="2300" b="1" kern="100" dirty="0">
                    <a:effectLst/>
                    <a:latin typeface="Arial Narrow" panose="020B0606020202030204" pitchFamily="34" charset="0"/>
                    <a:ea typeface="MS Mincho" panose="02020609040205080304" pitchFamily="49" charset="-128"/>
                    <a:cs typeface="Times New Roman" panose="02020603050405020304" pitchFamily="18" charset="0"/>
                  </a:rPr>
                  <a:t> </a:t>
                </a:r>
                <a:r>
                  <a:rPr lang="pt-BR" sz="2300" kern="100" dirty="0">
                    <a:effectLst/>
                    <a:latin typeface="Arial Narrow" panose="020B0606020202030204" pitchFamily="34" charset="0"/>
                    <a:ea typeface="MS Mincho" panose="02020609040205080304" pitchFamily="49" charset="-128"/>
                    <a:cs typeface="Times New Roman" panose="02020603050405020304" pitchFamily="18" charset="0"/>
                  </a:rPr>
                  <a:t>círculo cujo diâmetro mede 4500 centímetros.</a:t>
                </a:r>
              </a:p>
              <a:p>
                <a:pPr algn="just">
                  <a:lnSpc>
                    <a:spcPct val="115000"/>
                  </a:lnSpc>
                  <a:spcAft>
                    <a:spcPts val="800"/>
                  </a:spcAft>
                  <a:buNone/>
                </a:pPr>
                <a:r>
                  <a:rPr lang="pt-BR" sz="2300" kern="100" dirty="0">
                    <a:effectLst/>
                    <a:latin typeface="Arial Narrow" panose="020B0606020202030204" pitchFamily="34" charset="0"/>
                    <a:ea typeface="MS Mincho" panose="02020609040205080304" pitchFamily="49" charset="-128"/>
                    <a:cs typeface="Times New Roman" panose="02020603050405020304" pitchFamily="18" charset="0"/>
                  </a:rPr>
                  <a:t>Qual é o valor aproximado, em metros quadrados, da metade da área desse círculo? </a:t>
                </a:r>
              </a:p>
              <a:p>
                <a:pPr algn="r">
                  <a:lnSpc>
                    <a:spcPct val="115000"/>
                  </a:lnSpc>
                  <a:spcAft>
                    <a:spcPts val="800"/>
                  </a:spcAft>
                  <a:buNone/>
                </a:pPr>
                <a:r>
                  <a:rPr lang="pt-BR" sz="2300" kern="100" dirty="0">
                    <a:effectLst/>
                    <a:latin typeface="Arial Narrow" panose="020B0606020202030204" pitchFamily="34" charset="0"/>
                    <a:ea typeface="MS Mincho" panose="02020609040205080304" pitchFamily="49" charset="-128"/>
                    <a:cs typeface="Times New Roman" panose="02020603050405020304" pitchFamily="18" charset="0"/>
                  </a:rPr>
                  <a:t>(Considere </a:t>
                </a:r>
                <a14:m>
                  <m:oMath xmlns:m="http://schemas.openxmlformats.org/officeDocument/2006/math">
                    <m:r>
                      <a:rPr lang="pt-BR" sz="2300" i="1" kern="100">
                        <a:effectLst/>
                        <a:latin typeface="Cambria Math" panose="02040503050406030204" pitchFamily="18" charset="0"/>
                        <a:ea typeface="MS Mincho" panose="02020609040205080304" pitchFamily="49" charset="-128"/>
                        <a:cs typeface="Times New Roman" panose="02020603050405020304" pitchFamily="18" charset="0"/>
                      </a:rPr>
                      <m:t>𝜋</m:t>
                    </m:r>
                    <m:r>
                      <a:rPr lang="pt-BR" sz="2300" i="1" kern="100">
                        <a:effectLst/>
                        <a:latin typeface="Cambria Math" panose="02040503050406030204" pitchFamily="18" charset="0"/>
                        <a:ea typeface="MS Mincho" panose="02020609040205080304" pitchFamily="49" charset="-128"/>
                        <a:cs typeface="Times New Roman" panose="02020603050405020304" pitchFamily="18" charset="0"/>
                      </a:rPr>
                      <m:t>=3,14</m:t>
                    </m:r>
                  </m:oMath>
                </a14:m>
                <a:r>
                  <a:rPr lang="pt-BR" sz="2300" kern="100" dirty="0">
                    <a:effectLst/>
                    <a:latin typeface="Arial Narrow" panose="020B0606020202030204" pitchFamily="34" charset="0"/>
                    <a:ea typeface="MS Mincho" panose="02020609040205080304" pitchFamily="49" charset="-128"/>
                    <a:cs typeface="Times New Roman" panose="02020603050405020304" pitchFamily="18" charset="0"/>
                  </a:rPr>
                  <a:t>)</a:t>
                </a:r>
              </a:p>
              <a:p>
                <a:pPr algn="just">
                  <a:lnSpc>
                    <a:spcPct val="115000"/>
                  </a:lnSpc>
                  <a:spcAft>
                    <a:spcPts val="800"/>
                  </a:spcAft>
                  <a:buNone/>
                </a:pPr>
                <a:r>
                  <a:rPr lang="pt-BR" sz="2300" kern="100" dirty="0">
                    <a:effectLst/>
                    <a:latin typeface="Arial Narrow" panose="020B0606020202030204" pitchFamily="34" charset="0"/>
                    <a:ea typeface="MS Mincho" panose="02020609040205080304" pitchFamily="49" charset="-128"/>
                    <a:cs typeface="Times New Roman" panose="02020603050405020304" pitchFamily="18" charset="0"/>
                  </a:rPr>
                  <a:t>(A) 15 896,2 </a:t>
                </a:r>
              </a:p>
              <a:p>
                <a:pPr algn="just">
                  <a:lnSpc>
                    <a:spcPct val="115000"/>
                  </a:lnSpc>
                  <a:spcAft>
                    <a:spcPts val="800"/>
                  </a:spcAft>
                  <a:buNone/>
                </a:pPr>
                <a:r>
                  <a:rPr lang="pt-BR" sz="2300" kern="100" dirty="0">
                    <a:effectLst/>
                    <a:latin typeface="Arial Narrow" panose="020B0606020202030204" pitchFamily="34" charset="0"/>
                    <a:ea typeface="MS Mincho" panose="02020609040205080304" pitchFamily="49" charset="-128"/>
                    <a:cs typeface="Times New Roman" panose="02020603050405020304" pitchFamily="18" charset="0"/>
                  </a:rPr>
                  <a:t>(B) 7948,1 </a:t>
                </a:r>
              </a:p>
              <a:p>
                <a:pPr algn="just">
                  <a:lnSpc>
                    <a:spcPct val="115000"/>
                  </a:lnSpc>
                  <a:spcAft>
                    <a:spcPts val="800"/>
                  </a:spcAft>
                  <a:buNone/>
                </a:pPr>
                <a:r>
                  <a:rPr lang="pt-BR" sz="2300" kern="100" dirty="0">
                    <a:effectLst/>
                    <a:latin typeface="Arial Narrow" panose="020B0606020202030204" pitchFamily="34" charset="0"/>
                    <a:ea typeface="MS Mincho" panose="02020609040205080304" pitchFamily="49" charset="-128"/>
                    <a:cs typeface="Times New Roman" panose="02020603050405020304" pitchFamily="18" charset="0"/>
                  </a:rPr>
                  <a:t>(C) 1589,6 </a:t>
                </a:r>
              </a:p>
              <a:p>
                <a:pPr algn="just">
                  <a:lnSpc>
                    <a:spcPct val="115000"/>
                  </a:lnSpc>
                  <a:spcAft>
                    <a:spcPts val="800"/>
                  </a:spcAft>
                  <a:buNone/>
                </a:pPr>
                <a:r>
                  <a:rPr lang="pt-BR" sz="2300" kern="100" dirty="0">
                    <a:effectLst/>
                    <a:latin typeface="Arial Narrow" panose="020B0606020202030204" pitchFamily="34" charset="0"/>
                    <a:ea typeface="MS Mincho" panose="02020609040205080304" pitchFamily="49" charset="-128"/>
                    <a:cs typeface="Times New Roman" panose="02020603050405020304" pitchFamily="18" charset="0"/>
                  </a:rPr>
                  <a:t>(D) 794,8 </a:t>
                </a:r>
              </a:p>
              <a:p>
                <a:pPr algn="just">
                  <a:lnSpc>
                    <a:spcPct val="115000"/>
                  </a:lnSpc>
                  <a:spcAft>
                    <a:spcPts val="800"/>
                  </a:spcAft>
                  <a:buNone/>
                </a:pPr>
                <a:r>
                  <a:rPr lang="pt-BR" sz="2300" kern="100" dirty="0">
                    <a:effectLst/>
                    <a:latin typeface="Arial Narrow" panose="020B0606020202030204" pitchFamily="34" charset="0"/>
                    <a:ea typeface="MS Mincho" panose="02020609040205080304" pitchFamily="49" charset="-128"/>
                    <a:cs typeface="Times New Roman" panose="02020603050405020304" pitchFamily="18" charset="0"/>
                  </a:rPr>
                  <a:t>(E) 506,2 </a:t>
                </a:r>
              </a:p>
            </p:txBody>
          </p:sp>
        </mc:Choice>
        <mc:Fallback xmlns="">
          <p:sp>
            <p:nvSpPr>
              <p:cNvPr id="3" name="CaixaDeTexto 2">
                <a:extLst>
                  <a:ext uri="{FF2B5EF4-FFF2-40B4-BE49-F238E27FC236}">
                    <a16:creationId xmlns:a16="http://schemas.microsoft.com/office/drawing/2014/main" id="{59826808-F039-30B6-F26B-8959CE20D610}"/>
                  </a:ext>
                </a:extLst>
              </p:cNvPr>
              <p:cNvSpPr txBox="1">
                <a:spLocks noRot="1" noChangeAspect="1" noMove="1" noResize="1" noEditPoints="1" noAdjustHandles="1" noChangeArrowheads="1" noChangeShapeType="1" noTextEdit="1"/>
              </p:cNvSpPr>
              <p:nvPr/>
            </p:nvSpPr>
            <p:spPr>
              <a:xfrm>
                <a:off x="156000" y="837529"/>
                <a:ext cx="5760000" cy="4844852"/>
              </a:xfrm>
              <a:prstGeom prst="rect">
                <a:avLst/>
              </a:prstGeom>
              <a:blipFill>
                <a:blip r:embed="rId2"/>
                <a:stretch>
                  <a:fillRect l="-1589" t="-503" r="-1589" b="-1761"/>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888AB1C5-B59C-8E3F-27C1-8CADC53F4823}"/>
                  </a:ext>
                </a:extLst>
              </p:cNvPr>
              <p:cNvSpPr txBox="1"/>
              <p:nvPr/>
            </p:nvSpPr>
            <p:spPr>
              <a:xfrm>
                <a:off x="6220410" y="837529"/>
                <a:ext cx="5760000" cy="4069127"/>
              </a:xfrm>
              <a:prstGeom prst="rect">
                <a:avLst/>
              </a:prstGeom>
              <a:noFill/>
            </p:spPr>
            <p:txBody>
              <a:bodyPr wrap="square">
                <a:spAutoFit/>
              </a:bodyPr>
              <a:lstStyle/>
              <a:p>
                <a:pPr algn="just">
                  <a:lnSpc>
                    <a:spcPct val="115000"/>
                  </a:lnSpc>
                  <a:spcAft>
                    <a:spcPts val="800"/>
                  </a:spcAft>
                  <a:buNone/>
                </a:pPr>
                <a:r>
                  <a:rPr lang="pt-BR" sz="2300" b="1" kern="100" dirty="0">
                    <a:effectLst/>
                    <a:latin typeface="Arial Narrow" panose="020B0606020202030204" pitchFamily="34" charset="0"/>
                    <a:ea typeface="MS Mincho" panose="02020609040205080304" pitchFamily="49" charset="-128"/>
                    <a:cs typeface="Times New Roman" panose="02020603050405020304" pitchFamily="18" charset="0"/>
                  </a:rPr>
                  <a:t>21. </a:t>
                </a:r>
                <a:r>
                  <a:rPr lang="pt-BR" sz="2300" kern="100" dirty="0">
                    <a:effectLst/>
                    <a:latin typeface="Arial Narrow" panose="020B0606020202030204" pitchFamily="34" charset="0"/>
                    <a:ea typeface="MS Mincho" panose="02020609040205080304" pitchFamily="49" charset="-128"/>
                    <a:cs typeface="Times New Roman" panose="02020603050405020304" pitchFamily="18" charset="0"/>
                  </a:rPr>
                  <a:t>A altura de um triângulo equilátero mede 85 cm. </a:t>
                </a:r>
              </a:p>
              <a:p>
                <a:pPr algn="just">
                  <a:lnSpc>
                    <a:spcPct val="115000"/>
                  </a:lnSpc>
                  <a:spcAft>
                    <a:spcPts val="800"/>
                  </a:spcAft>
                  <a:buNone/>
                </a:pPr>
                <a:r>
                  <a:rPr lang="pt-BR" sz="2300" kern="100" dirty="0">
                    <a:effectLst/>
                    <a:latin typeface="Arial Narrow" panose="020B0606020202030204" pitchFamily="34" charset="0"/>
                    <a:ea typeface="MS Mincho" panose="02020609040205080304" pitchFamily="49" charset="-128"/>
                    <a:cs typeface="Times New Roman" panose="02020603050405020304" pitchFamily="18" charset="0"/>
                  </a:rPr>
                  <a:t>Qual é a medida de seu lado? </a:t>
                </a:r>
              </a:p>
              <a:p>
                <a:pPr algn="r">
                  <a:lnSpc>
                    <a:spcPct val="115000"/>
                  </a:lnSpc>
                  <a:spcAft>
                    <a:spcPts val="800"/>
                  </a:spcAft>
                  <a:buNone/>
                </a:pPr>
                <a:r>
                  <a:rPr lang="pt-BR" sz="2300" kern="100" dirty="0">
                    <a:effectLst/>
                    <a:latin typeface="Arial Narrow" panose="020B0606020202030204" pitchFamily="34" charset="0"/>
                    <a:ea typeface="MS Mincho" panose="02020609040205080304" pitchFamily="49" charset="-128"/>
                    <a:cs typeface="Times New Roman" panose="02020603050405020304" pitchFamily="18" charset="0"/>
                  </a:rPr>
                  <a:t>(Considere </a:t>
                </a:r>
                <a14:m>
                  <m:oMath xmlns:m="http://schemas.openxmlformats.org/officeDocument/2006/math">
                    <m:rad>
                      <m:radPr>
                        <m:degHide m:val="on"/>
                        <m:ctrlPr>
                          <a:rPr lang="pt-BR" sz="2300" i="1" kern="100">
                            <a:effectLst/>
                            <a:latin typeface="Cambria Math" panose="02040503050406030204" pitchFamily="18" charset="0"/>
                            <a:ea typeface="MS Mincho" panose="02020609040205080304" pitchFamily="49" charset="-128"/>
                            <a:cs typeface="Times New Roman" panose="02020603050405020304" pitchFamily="18" charset="0"/>
                          </a:rPr>
                        </m:ctrlPr>
                      </m:radPr>
                      <m:deg/>
                      <m:e>
                        <m:r>
                          <a:rPr lang="pt-BR" sz="2300" i="1" kern="100">
                            <a:effectLst/>
                            <a:latin typeface="Cambria Math" panose="02040503050406030204" pitchFamily="18" charset="0"/>
                            <a:ea typeface="MS Mincho" panose="02020609040205080304" pitchFamily="49" charset="-128"/>
                            <a:cs typeface="Times New Roman" panose="02020603050405020304" pitchFamily="18" charset="0"/>
                          </a:rPr>
                          <m:t>3</m:t>
                        </m:r>
                      </m:e>
                    </m:rad>
                    <m:r>
                      <a:rPr lang="pt-BR" sz="2300" i="1" kern="100">
                        <a:effectLst/>
                        <a:latin typeface="Cambria Math" panose="02040503050406030204" pitchFamily="18" charset="0"/>
                        <a:ea typeface="MS Mincho" panose="02020609040205080304" pitchFamily="49" charset="-128"/>
                        <a:cs typeface="Times New Roman" panose="02020603050405020304" pitchFamily="18" charset="0"/>
                      </a:rPr>
                      <m:t>≅1,7</m:t>
                    </m:r>
                  </m:oMath>
                </a14:m>
                <a:r>
                  <a:rPr lang="pt-BR" sz="2300" kern="100" dirty="0">
                    <a:effectLst/>
                    <a:latin typeface="Arial Narrow" panose="020B0606020202030204" pitchFamily="34" charset="0"/>
                    <a:ea typeface="MS Mincho" panose="02020609040205080304" pitchFamily="49" charset="-128"/>
                    <a:cs typeface="Times New Roman" panose="02020603050405020304" pitchFamily="18" charset="0"/>
                  </a:rPr>
                  <a:t>)</a:t>
                </a:r>
              </a:p>
              <a:p>
                <a:pPr algn="just">
                  <a:lnSpc>
                    <a:spcPct val="115000"/>
                  </a:lnSpc>
                  <a:spcAft>
                    <a:spcPts val="800"/>
                  </a:spcAft>
                  <a:buNone/>
                </a:pP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(A) 72,25 cm</a:t>
                </a:r>
                <a:endParaRPr lang="pt-BR" sz="23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(B) 85 cm</a:t>
                </a:r>
                <a:endParaRPr lang="pt-BR" sz="23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(C) 100 cm</a:t>
                </a:r>
                <a:endParaRPr lang="pt-BR" sz="23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(D) 110 cm</a:t>
                </a:r>
                <a:endParaRPr lang="pt-BR" sz="23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(E) 144,5 cm</a:t>
                </a:r>
                <a:endParaRPr lang="pt-BR" sz="23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4" name="CaixaDeTexto 3">
                <a:extLst>
                  <a:ext uri="{FF2B5EF4-FFF2-40B4-BE49-F238E27FC236}">
                    <a16:creationId xmlns:a16="http://schemas.microsoft.com/office/drawing/2014/main" id="{888AB1C5-B59C-8E3F-27C1-8CADC53F4823}"/>
                  </a:ext>
                </a:extLst>
              </p:cNvPr>
              <p:cNvSpPr txBox="1">
                <a:spLocks noRot="1" noChangeAspect="1" noMove="1" noResize="1" noEditPoints="1" noAdjustHandles="1" noChangeArrowheads="1" noChangeShapeType="1" noTextEdit="1"/>
              </p:cNvSpPr>
              <p:nvPr/>
            </p:nvSpPr>
            <p:spPr>
              <a:xfrm>
                <a:off x="6220410" y="837529"/>
                <a:ext cx="5760000" cy="4069127"/>
              </a:xfrm>
              <a:prstGeom prst="rect">
                <a:avLst/>
              </a:prstGeom>
              <a:blipFill>
                <a:blip r:embed="rId3"/>
                <a:stretch>
                  <a:fillRect l="-1481" t="-599" r="-1587" b="-2246"/>
                </a:stretch>
              </a:blipFill>
            </p:spPr>
            <p:txBody>
              <a:bodyPr/>
              <a:lstStyle/>
              <a:p>
                <a:r>
                  <a:rPr lang="pt-BR">
                    <a:noFill/>
                  </a:rPr>
                  <a:t> </a:t>
                </a:r>
              </a:p>
            </p:txBody>
          </p:sp>
        </mc:Fallback>
      </mc:AlternateContent>
    </p:spTree>
    <p:extLst>
      <p:ext uri="{BB962C8B-B14F-4D97-AF65-F5344CB8AC3E}">
        <p14:creationId xmlns:p14="http://schemas.microsoft.com/office/powerpoint/2010/main" val="41793741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id="{D2145E27-B93D-0652-FBE5-0879EDC756B2}"/>
              </a:ext>
            </a:extLst>
          </p:cNvPr>
          <p:cNvSpPr txBox="1"/>
          <p:nvPr/>
        </p:nvSpPr>
        <p:spPr>
          <a:xfrm>
            <a:off x="6276002" y="854793"/>
            <a:ext cx="5760000" cy="5734840"/>
          </a:xfrm>
          <a:prstGeom prst="rect">
            <a:avLst/>
          </a:prstGeom>
          <a:noFill/>
        </p:spPr>
        <p:txBody>
          <a:bodyPr wrap="square">
            <a:spAutoFit/>
          </a:bodyPr>
          <a:lstStyle/>
          <a:p>
            <a:pPr algn="just">
              <a:lnSpc>
                <a:spcPct val="115000"/>
              </a:lnSpc>
              <a:spcAft>
                <a:spcPts val="800"/>
              </a:spcAft>
              <a:buNone/>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23. </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Em um trapézio reto, de área igual a 26 m², foi desenhado um semicírculo em vermelho de modo que seu diâmetro seja coincidente com a base menor do trapézio.</a:t>
            </a:r>
          </a:p>
          <a:p>
            <a:pPr algn="just">
              <a:lnSpc>
                <a:spcPct val="115000"/>
              </a:lnSpc>
              <a:spcAft>
                <a:spcPts val="800"/>
              </a:spcAft>
              <a:buNone/>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a:t>
            </a:r>
          </a:p>
          <a:p>
            <a:pPr algn="just">
              <a:lnSpc>
                <a:spcPct val="115000"/>
              </a:lnSpc>
              <a:spcAft>
                <a:spcPts val="800"/>
              </a:spcAft>
              <a:buNone/>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Dessa forma, a medida do raio, em metros, do semicírculo é de </a:t>
            </a:r>
          </a:p>
          <a:p>
            <a:pPr algn="just">
              <a:lnSpc>
                <a:spcPct val="115000"/>
              </a:lnSpc>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 2,5.</a:t>
            </a:r>
            <a:r>
              <a:rPr lang="pt-BR" sz="2200" kern="100" dirty="0">
                <a:latin typeface="Arial Narrow" panose="020B0606020202030204" pitchFamily="34" charset="0"/>
                <a:ea typeface="Times New Roman" panose="02020603050405020304" pitchFamily="18" charset="0"/>
                <a:cs typeface="Times New Roman" panose="02020603050405020304" pitchFamily="18" charset="0"/>
              </a:rPr>
              <a:t>			(D) 4,0.</a:t>
            </a: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(B) 3,0.</a:t>
            </a:r>
            <a:r>
              <a:rPr lang="pt-BR" sz="2200" kern="100" dirty="0">
                <a:latin typeface="Arial Narrow" panose="020B0606020202030204" pitchFamily="34" charset="0"/>
                <a:ea typeface="Times New Roman" panose="02020603050405020304" pitchFamily="18" charset="0"/>
                <a:cs typeface="Times New Roman" panose="02020603050405020304" pitchFamily="18" charset="0"/>
              </a:rPr>
              <a:t>			(E) 5,0.</a:t>
            </a: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(C) 3,5.</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003F86E7-13CE-2C70-02F2-BB9AFEA83A9B}"/>
                  </a:ext>
                </a:extLst>
              </p:cNvPr>
              <p:cNvSpPr txBox="1"/>
              <p:nvPr/>
            </p:nvSpPr>
            <p:spPr>
              <a:xfrm>
                <a:off x="156000" y="854793"/>
                <a:ext cx="5760000" cy="5609805"/>
              </a:xfrm>
              <a:prstGeom prst="rect">
                <a:avLst/>
              </a:prstGeom>
              <a:noFill/>
            </p:spPr>
            <p:txBody>
              <a:bodyPr wrap="square">
                <a:spAutoFit/>
              </a:bodyPr>
              <a:lstStyle/>
              <a:p>
                <a:pPr algn="just">
                  <a:lnSpc>
                    <a:spcPct val="115000"/>
                  </a:lnSpc>
                  <a:buNone/>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22.</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Uma pirâmide planificada foi representada em uma malha quadriculada (</a:t>
                </a:r>
                <a14:m>
                  <m:oMath xmlns:m="http://schemas.openxmlformats.org/officeDocument/2006/math">
                    <m:r>
                      <a:rPr lang="pt-BR" sz="2200" kern="100">
                        <a:effectLst/>
                        <a:latin typeface="Cambria Math" panose="02040503050406030204" pitchFamily="18" charset="0"/>
                        <a:ea typeface="MS Mincho" panose="02020609040205080304" pitchFamily="49" charset="-128"/>
                        <a:cs typeface="Times New Roman" panose="02020603050405020304" pitchFamily="18" charset="0"/>
                      </a:rPr>
                      <m:t>1</m:t>
                    </m:r>
                    <m:r>
                      <a:rPr lang="pt-BR" sz="2200" b="0" i="0" kern="100" smtClean="0">
                        <a:effectLst/>
                        <a:latin typeface="Cambria Math" panose="02040503050406030204" pitchFamily="18" charset="0"/>
                        <a:ea typeface="MS Mincho" panose="02020609040205080304" pitchFamily="49" charset="-128"/>
                        <a:cs typeface="Times New Roman" panose="02020603050405020304" pitchFamily="18" charset="0"/>
                      </a:rPr>
                      <m:t> </m:t>
                    </m:r>
                    <m:r>
                      <m:rPr>
                        <m:sty m:val="p"/>
                      </m:rPr>
                      <a:rPr lang="pt-BR" sz="2200" kern="100">
                        <a:effectLst/>
                        <a:latin typeface="Cambria Math" panose="02040503050406030204" pitchFamily="18" charset="0"/>
                        <a:ea typeface="MS Mincho" panose="02020609040205080304" pitchFamily="49" charset="-128"/>
                        <a:cs typeface="Times New Roman" panose="02020603050405020304" pitchFamily="18" charset="0"/>
                      </a:rPr>
                      <m:t>cm</m:t>
                    </m:r>
                    <m:r>
                      <a:rPr lang="pt-BR" sz="2200" kern="100">
                        <a:effectLst/>
                        <a:latin typeface="Cambria Math" panose="02040503050406030204" pitchFamily="18" charset="0"/>
                        <a:ea typeface="MS Mincho" panose="02020609040205080304" pitchFamily="49" charset="-128"/>
                        <a:cs typeface="Times New Roman" panose="02020603050405020304" pitchFamily="18" charset="0"/>
                      </a:rPr>
                      <m:t>×1 </m:t>
                    </m:r>
                    <m:r>
                      <m:rPr>
                        <m:sty m:val="p"/>
                      </m:rPr>
                      <a:rPr lang="pt-BR" sz="2200" kern="100">
                        <a:effectLst/>
                        <a:latin typeface="Cambria Math" panose="02040503050406030204" pitchFamily="18" charset="0"/>
                        <a:ea typeface="MS Mincho" panose="02020609040205080304" pitchFamily="49" charset="-128"/>
                        <a:cs typeface="Times New Roman" panose="02020603050405020304" pitchFamily="18" charset="0"/>
                      </a:rPr>
                      <m:t>cm</m:t>
                    </m:r>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t>
                </a:r>
              </a:p>
              <a:p>
                <a:pPr algn="just">
                  <a:lnSpc>
                    <a:spcPct val="115000"/>
                  </a:lnSpc>
                  <a:buNone/>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buNone/>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buNone/>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buNone/>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buNone/>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buNone/>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buNone/>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buNone/>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Qual é a área, em cm², dessa planificação?</a:t>
                </a:r>
              </a:p>
              <a:p>
                <a:pPr algn="just">
                  <a:lnSpc>
                    <a:spcPct val="115000"/>
                  </a:lnSpc>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3+4</m:t>
                    </m:r>
                    <m:rad>
                      <m:radPr>
                        <m:degHide m:val="on"/>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radPr>
                      <m:deg/>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3</m:t>
                        </m:r>
                      </m:e>
                    </m:rad>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a:t>
                </a:r>
                <a:r>
                  <a:rPr lang="pt-BR" sz="2200" kern="100" dirty="0">
                    <a:latin typeface="Arial Narrow" panose="020B0606020202030204" pitchFamily="34" charset="0"/>
                    <a:ea typeface="Times New Roman" panose="02020603050405020304" pitchFamily="18" charset="0"/>
                    <a:cs typeface="Times New Roman" panose="02020603050405020304" pitchFamily="18" charset="0"/>
                  </a:rPr>
                  <a:t>(D) </a:t>
                </a:r>
                <a14:m>
                  <m:oMath xmlns:m="http://schemas.openxmlformats.org/officeDocument/2006/math">
                    <m:r>
                      <a:rPr lang="pt-BR" sz="2200" i="1" kern="100">
                        <a:latin typeface="Cambria Math" panose="02040503050406030204" pitchFamily="18" charset="0"/>
                        <a:ea typeface="MS Mincho" panose="02020609040205080304" pitchFamily="49" charset="-128"/>
                        <a:cs typeface="Times New Roman" panose="02020603050405020304" pitchFamily="18" charset="0"/>
                      </a:rPr>
                      <m:t>13</m:t>
                    </m:r>
                    <m:rad>
                      <m:radPr>
                        <m:degHide m:val="on"/>
                        <m:ctrlPr>
                          <a:rPr lang="pt-BR" sz="2200" i="1" kern="100">
                            <a:latin typeface="Cambria Math" panose="02040503050406030204" pitchFamily="18" charset="0"/>
                            <a:ea typeface="MS Mincho" panose="02020609040205080304" pitchFamily="49" charset="-128"/>
                            <a:cs typeface="Times New Roman" panose="02020603050405020304" pitchFamily="18" charset="0"/>
                          </a:rPr>
                        </m:ctrlPr>
                      </m:radPr>
                      <m:deg/>
                      <m:e>
                        <m:r>
                          <a:rPr lang="pt-BR" sz="2200" i="1" kern="100">
                            <a:latin typeface="Cambria Math" panose="02040503050406030204" pitchFamily="18" charset="0"/>
                            <a:ea typeface="MS Mincho" panose="02020609040205080304" pitchFamily="49" charset="-128"/>
                            <a:cs typeface="Times New Roman" panose="02020603050405020304" pitchFamily="18" charset="0"/>
                          </a:rPr>
                          <m:t>3</m:t>
                        </m:r>
                      </m:e>
                    </m:rad>
                  </m:oMath>
                </a14:m>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(B)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7</m:t>
                    </m:r>
                    <m:rad>
                      <m:radPr>
                        <m:degHide m:val="on"/>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radPr>
                      <m:deg/>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3</m:t>
                        </m:r>
                      </m:e>
                    </m:rad>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a:t>
                </a:r>
                <a:r>
                  <a:rPr lang="pt-BR" sz="2200" kern="100" dirty="0">
                    <a:latin typeface="Arial Narrow" panose="020B0606020202030204" pitchFamily="34" charset="0"/>
                    <a:ea typeface="Times New Roman" panose="02020603050405020304" pitchFamily="18" charset="0"/>
                    <a:cs typeface="Times New Roman" panose="02020603050405020304" pitchFamily="18" charset="0"/>
                  </a:rPr>
                  <a:t>(E) </a:t>
                </a:r>
                <a14:m>
                  <m:oMath xmlns:m="http://schemas.openxmlformats.org/officeDocument/2006/math">
                    <m:r>
                      <a:rPr lang="pt-BR" sz="2200" i="1" kern="100">
                        <a:latin typeface="Cambria Math" panose="02040503050406030204" pitchFamily="18" charset="0"/>
                        <a:ea typeface="Times New Roman" panose="02020603050405020304" pitchFamily="18" charset="0"/>
                        <a:cs typeface="Times New Roman" panose="02020603050405020304" pitchFamily="18" charset="0"/>
                      </a:rPr>
                      <m:t>18</m:t>
                    </m:r>
                    <m:rad>
                      <m:radPr>
                        <m:degHide m:val="on"/>
                        <m:ctrlPr>
                          <a:rPr lang="pt-BR" sz="2200" i="1" kern="100">
                            <a:latin typeface="Cambria Math" panose="02040503050406030204" pitchFamily="18" charset="0"/>
                            <a:ea typeface="MS Mincho" panose="02020609040205080304" pitchFamily="49" charset="-128"/>
                            <a:cs typeface="Times New Roman" panose="02020603050405020304" pitchFamily="18" charset="0"/>
                          </a:rPr>
                        </m:ctrlPr>
                      </m:radPr>
                      <m:deg/>
                      <m:e>
                        <m:r>
                          <a:rPr lang="pt-BR" sz="2200" i="1" kern="100">
                            <a:latin typeface="Cambria Math" panose="02040503050406030204" pitchFamily="18" charset="0"/>
                            <a:ea typeface="MS Mincho" panose="02020609040205080304" pitchFamily="49" charset="-128"/>
                            <a:cs typeface="Times New Roman" panose="02020603050405020304" pitchFamily="18" charset="0"/>
                          </a:rPr>
                          <m:t>3</m:t>
                        </m:r>
                      </m:e>
                    </m:rad>
                  </m:oMath>
                </a14:m>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(C)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9+9</m:t>
                    </m:r>
                    <m:rad>
                      <m:radPr>
                        <m:degHide m:val="on"/>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radPr>
                      <m:deg/>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3</m:t>
                        </m:r>
                      </m:e>
                    </m:rad>
                  </m:oMath>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003F86E7-13CE-2C70-02F2-BB9AFEA83A9B}"/>
                  </a:ext>
                </a:extLst>
              </p:cNvPr>
              <p:cNvSpPr txBox="1">
                <a:spLocks noRot="1" noChangeAspect="1" noMove="1" noResize="1" noEditPoints="1" noAdjustHandles="1" noChangeArrowheads="1" noChangeShapeType="1" noTextEdit="1"/>
              </p:cNvSpPr>
              <p:nvPr/>
            </p:nvSpPr>
            <p:spPr>
              <a:xfrm>
                <a:off x="156000" y="854793"/>
                <a:ext cx="5760000" cy="5609805"/>
              </a:xfrm>
              <a:prstGeom prst="rect">
                <a:avLst/>
              </a:prstGeom>
              <a:blipFill>
                <a:blip r:embed="rId2"/>
                <a:stretch>
                  <a:fillRect l="-1377" t="-543" r="-1483" b="-1413"/>
                </a:stretch>
              </a:blipFill>
            </p:spPr>
            <p:txBody>
              <a:bodyPr/>
              <a:lstStyle/>
              <a:p>
                <a:r>
                  <a:rPr lang="pt-BR">
                    <a:noFill/>
                  </a:rPr>
                  <a:t> </a:t>
                </a:r>
              </a:p>
            </p:txBody>
          </p:sp>
        </mc:Fallback>
      </mc:AlternateContent>
      <p:pic>
        <p:nvPicPr>
          <p:cNvPr id="4" name="Imagem 3" descr="Gráfico, Gráfico de linhas&#10;&#10;Descrição gerada automaticamente">
            <a:extLst>
              <a:ext uri="{FF2B5EF4-FFF2-40B4-BE49-F238E27FC236}">
                <a16:creationId xmlns:a16="http://schemas.microsoft.com/office/drawing/2014/main" id="{4E930258-258E-5874-2F93-01FD48B0D74D}"/>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Effect>
                      <a14:saturation sat="400000"/>
                    </a14:imgEffect>
                    <a14:imgEffect>
                      <a14:brightnessContrast contrast="-20000"/>
                    </a14:imgEffect>
                  </a14:imgLayer>
                </a14:imgProps>
              </a:ext>
            </a:extLst>
          </a:blip>
          <a:srcRect l="32494" t="5962" r="13954" b="13318"/>
          <a:stretch/>
        </p:blipFill>
        <p:spPr bwMode="auto">
          <a:xfrm>
            <a:off x="1556148" y="1720110"/>
            <a:ext cx="3013773" cy="3027598"/>
          </a:xfrm>
          <a:prstGeom prst="rect">
            <a:avLst/>
          </a:prstGeom>
          <a:ln>
            <a:noFill/>
          </a:ln>
          <a:extLst>
            <a:ext uri="{53640926-AAD7-44D8-BBD7-CCE9431645EC}">
              <a14:shadowObscured xmlns:a14="http://schemas.microsoft.com/office/drawing/2010/main"/>
            </a:ext>
          </a:extLst>
        </p:spPr>
      </p:pic>
      <p:pic>
        <p:nvPicPr>
          <p:cNvPr id="5" name="Imagem 4" descr="Gráfico, Gráfico de bolhas&#10;&#10;Descrição gerada automaticamente">
            <a:extLst>
              <a:ext uri="{FF2B5EF4-FFF2-40B4-BE49-F238E27FC236}">
                <a16:creationId xmlns:a16="http://schemas.microsoft.com/office/drawing/2014/main" id="{590C9663-47B1-357E-A828-37AEE32F8BE4}"/>
              </a:ext>
            </a:extLst>
          </p:cNvPr>
          <p:cNvPicPr>
            <a:picLocks noChangeAspect="1"/>
          </p:cNvPicPr>
          <p:nvPr/>
        </p:nvPicPr>
        <p:blipFill rotWithShape="1">
          <a:blip r:embed="rId5">
            <a:extLst>
              <a:ext uri="{BEBA8EAE-BF5A-486C-A8C5-ECC9F3942E4B}">
                <a14:imgProps xmlns:a14="http://schemas.microsoft.com/office/drawing/2010/main">
                  <a14:imgLayer r:embed="rId6">
                    <a14:imgEffect>
                      <a14:sharpenSoften amount="25000"/>
                    </a14:imgEffect>
                    <a14:imgEffect>
                      <a14:saturation sat="400000"/>
                    </a14:imgEffect>
                  </a14:imgLayer>
                </a14:imgProps>
              </a:ext>
            </a:extLst>
          </a:blip>
          <a:srcRect l="1864" t="1819" b="1430"/>
          <a:stretch/>
        </p:blipFill>
        <p:spPr bwMode="auto">
          <a:xfrm>
            <a:off x="7232173" y="2400812"/>
            <a:ext cx="3615680" cy="2009302"/>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1096236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DADA19BC-B1B4-8312-DC40-9F8D1CA0419E}"/>
              </a:ext>
            </a:extLst>
          </p:cNvPr>
          <p:cNvSpPr txBox="1"/>
          <p:nvPr/>
        </p:nvSpPr>
        <p:spPr>
          <a:xfrm>
            <a:off x="156000" y="850030"/>
            <a:ext cx="11880000" cy="1615250"/>
          </a:xfrm>
          <a:prstGeom prst="rect">
            <a:avLst/>
          </a:prstGeom>
          <a:solidFill>
            <a:schemeClr val="bg1"/>
          </a:solidFill>
        </p:spPr>
        <p:txBody>
          <a:bodyPr wrap="square">
            <a:spAutoFit/>
          </a:bodyPr>
          <a:lstStyle/>
          <a:p>
            <a:pPr algn="just">
              <a:lnSpc>
                <a:spcPct val="115000"/>
              </a:lnSpc>
              <a:buNone/>
            </a:pPr>
            <a:endPar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buNone/>
            </a:pPr>
            <a:endParaRPr lang="pt-BR" sz="2200" b="1" kern="100" dirty="0">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buNone/>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24.</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“Pivô Central” é um sistema de irrigação que opera com a capacidade de cobrir uma plantação, em formato circular, utilizando duas tubulações conforme imagem a seguir.</a:t>
            </a:r>
          </a:p>
        </p:txBody>
      </p:sp>
      <p:grpSp>
        <p:nvGrpSpPr>
          <p:cNvPr id="2" name="Agrupar 1">
            <a:extLst>
              <a:ext uri="{FF2B5EF4-FFF2-40B4-BE49-F238E27FC236}">
                <a16:creationId xmlns:a16="http://schemas.microsoft.com/office/drawing/2014/main" id="{28678BB6-8EF8-277C-7037-E5106A96313C}"/>
              </a:ext>
            </a:extLst>
          </p:cNvPr>
          <p:cNvGrpSpPr/>
          <p:nvPr/>
        </p:nvGrpSpPr>
        <p:grpSpPr>
          <a:xfrm>
            <a:off x="317239" y="797847"/>
            <a:ext cx="5383765" cy="809222"/>
            <a:chOff x="6148872" y="879619"/>
            <a:chExt cx="5383765" cy="809222"/>
          </a:xfrm>
        </p:grpSpPr>
        <p:sp>
          <p:nvSpPr>
            <p:cNvPr id="3" name="Retângulo: Cantos Arredondados 2">
              <a:extLst>
                <a:ext uri="{FF2B5EF4-FFF2-40B4-BE49-F238E27FC236}">
                  <a16:creationId xmlns:a16="http://schemas.microsoft.com/office/drawing/2014/main" id="{DAB65664-137B-1C44-1028-E5EFBD080291}"/>
                </a:ext>
              </a:extLst>
            </p:cNvPr>
            <p:cNvSpPr/>
            <p:nvPr/>
          </p:nvSpPr>
          <p:spPr>
            <a:xfrm>
              <a:off x="6285333" y="1004247"/>
              <a:ext cx="5247304" cy="441995"/>
            </a:xfrm>
            <a:prstGeom prst="roundRect">
              <a:avLst>
                <a:gd name="adj" fmla="val 32847"/>
              </a:avLst>
            </a:prstGeom>
            <a:solidFill>
              <a:schemeClr val="bg1"/>
            </a:solidFill>
            <a:ln w="28575">
              <a:solidFill>
                <a:srgbClr val="9659A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343025" algn="just">
                <a:spcAft>
                  <a:spcPts val="400"/>
                </a:spcAft>
                <a:buNone/>
              </a:pPr>
              <a:r>
                <a:rPr lang="pt-BR" sz="2000" dirty="0">
                  <a:solidFill>
                    <a:schemeClr val="tx1"/>
                  </a:solidFill>
                  <a:latin typeface="Arial Narrow" panose="020B0606020202030204" pitchFamily="34" charset="0"/>
                </a:rPr>
                <a:t>Responda à atividade </a:t>
              </a:r>
              <a:r>
                <a:rPr lang="pt-BR" sz="2000" b="1" dirty="0">
                  <a:solidFill>
                    <a:schemeClr val="tx1"/>
                  </a:solidFill>
                  <a:latin typeface="Arial Narrow" panose="020B0606020202030204" pitchFamily="34" charset="0"/>
                </a:rPr>
                <a:t>24</a:t>
              </a:r>
              <a:r>
                <a:rPr lang="pt-BR" sz="2000" dirty="0">
                  <a:solidFill>
                    <a:schemeClr val="tx1"/>
                  </a:solidFill>
                  <a:latin typeface="Arial Narrow" panose="020B0606020202030204" pitchFamily="34" charset="0"/>
                </a:rPr>
                <a:t>, se for capaz.</a:t>
              </a:r>
              <a:endParaRPr lang="pt-BR" sz="2000" kern="100" dirty="0">
                <a:solidFill>
                  <a:schemeClr val="tx1"/>
                </a:solidFill>
                <a:latin typeface="Arial Narrow" panose="020B0606020202030204" pitchFamily="34" charset="0"/>
                <a:ea typeface="MS Mincho" panose="02020609040205080304" pitchFamily="49" charset="-128"/>
                <a:cs typeface="Times New Roman" panose="02020603050405020304" pitchFamily="18" charset="0"/>
              </a:endParaRPr>
            </a:p>
          </p:txBody>
        </p:sp>
        <p:pic>
          <p:nvPicPr>
            <p:cNvPr id="4" name="Imagem 3">
              <a:extLst>
                <a:ext uri="{FF2B5EF4-FFF2-40B4-BE49-F238E27FC236}">
                  <a16:creationId xmlns:a16="http://schemas.microsoft.com/office/drawing/2014/main" id="{C6827493-76E0-412E-B30B-0191403FF5DD}"/>
                </a:ext>
              </a:extLst>
            </p:cNvPr>
            <p:cNvPicPr>
              <a:picLocks noChangeAspect="1"/>
            </p:cNvPicPr>
            <p:nvPr/>
          </p:nvPicPr>
          <p:blipFill>
            <a:blip r:embed="rId2" cstate="print">
              <a:extLst>
                <a:ext uri="{28A0092B-C50C-407E-A947-70E740481C1C}">
                  <a14:useLocalDpi xmlns:a14="http://schemas.microsoft.com/office/drawing/2010/main" val="0"/>
                </a:ext>
              </a:extLst>
            </a:blip>
            <a:srcRect l="870" t="10658" r="-1"/>
            <a:stretch>
              <a:fillRect/>
            </a:stretch>
          </p:blipFill>
          <p:spPr bwMode="auto">
            <a:xfrm>
              <a:off x="6148872" y="879619"/>
              <a:ext cx="1563936" cy="809222"/>
            </a:xfrm>
            <a:prstGeom prst="rect">
              <a:avLst/>
            </a:prstGeom>
            <a:noFill/>
            <a:ln>
              <a:noFill/>
            </a:ln>
          </p:spPr>
        </p:pic>
      </p:grpSp>
      <p:pic>
        <p:nvPicPr>
          <p:cNvPr id="7" name="Imagem 6" descr="pivô central">
            <a:extLst>
              <a:ext uri="{FF2B5EF4-FFF2-40B4-BE49-F238E27FC236}">
                <a16:creationId xmlns:a16="http://schemas.microsoft.com/office/drawing/2014/main" id="{135FF9A4-5CA7-75D2-06C7-3856A7C8A0B9}"/>
              </a:ext>
            </a:extLst>
          </p:cNvPr>
          <p:cNvPicPr>
            <a:picLocks noChangeAspect="1"/>
          </p:cNvPicPr>
          <p:nvPr/>
        </p:nvPicPr>
        <p:blipFill>
          <a:blip r:embed="rId3" cstate="print">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1275962" y="2557334"/>
            <a:ext cx="3893198" cy="2434230"/>
          </a:xfrm>
          <a:prstGeom prst="rect">
            <a:avLst/>
          </a:prstGeom>
          <a:noFill/>
          <a:ln>
            <a:noFill/>
          </a:ln>
        </p:spPr>
      </p:pic>
      <mc:AlternateContent xmlns:mc="http://schemas.openxmlformats.org/markup-compatibility/2006" xmlns:a14="http://schemas.microsoft.com/office/drawing/2010/main">
        <mc:Choice Requires="a14">
          <p:sp>
            <p:nvSpPr>
              <p:cNvPr id="8" name="CaixaDeTexto 7">
                <a:extLst>
                  <a:ext uri="{FF2B5EF4-FFF2-40B4-BE49-F238E27FC236}">
                    <a16:creationId xmlns:a16="http://schemas.microsoft.com/office/drawing/2014/main" id="{A047F316-43D6-D47C-9558-974F5A66E4E8}"/>
                  </a:ext>
                </a:extLst>
              </p:cNvPr>
              <p:cNvSpPr txBox="1"/>
              <p:nvPr/>
            </p:nvSpPr>
            <p:spPr>
              <a:xfrm>
                <a:off x="6258216" y="2493273"/>
                <a:ext cx="5760000" cy="3561937"/>
              </a:xfrm>
              <a:prstGeom prst="rect">
                <a:avLst/>
              </a:prstGeom>
              <a:noFill/>
            </p:spPr>
            <p:txBody>
              <a:bodyPr wrap="square">
                <a:spAutoFit/>
              </a:bodyPr>
              <a:lstStyle/>
              <a:p>
                <a:pPr algn="just">
                  <a:lnSpc>
                    <a:spcPct val="115000"/>
                  </a:lnSpc>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O maquinário de um certo tipo de pivô ocupa uma área circular de 8 metros de diâmetro, para seu funcionamento, no centro da plantação. As duas tubulações, que saem do centro da área, medem 45 metros de comprimento.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Considerando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𝜋</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≅3</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responda:</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 Qual é a área, em m², ocupada por pelo maquinário desse pivô?</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b) Qual é a área, em m², irrigada por esse pivô?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8" name="CaixaDeTexto 7">
                <a:extLst>
                  <a:ext uri="{FF2B5EF4-FFF2-40B4-BE49-F238E27FC236}">
                    <a16:creationId xmlns:a16="http://schemas.microsoft.com/office/drawing/2014/main" id="{A047F316-43D6-D47C-9558-974F5A66E4E8}"/>
                  </a:ext>
                </a:extLst>
              </p:cNvPr>
              <p:cNvSpPr txBox="1">
                <a:spLocks noRot="1" noChangeAspect="1" noMove="1" noResize="1" noEditPoints="1" noAdjustHandles="1" noChangeArrowheads="1" noChangeShapeType="1" noTextEdit="1"/>
              </p:cNvSpPr>
              <p:nvPr/>
            </p:nvSpPr>
            <p:spPr>
              <a:xfrm>
                <a:off x="6258216" y="2493273"/>
                <a:ext cx="5760000" cy="3561937"/>
              </a:xfrm>
              <a:prstGeom prst="rect">
                <a:avLst/>
              </a:prstGeom>
              <a:blipFill>
                <a:blip r:embed="rId5"/>
                <a:stretch>
                  <a:fillRect l="-1377" t="-685" r="-1483" b="-2740"/>
                </a:stretch>
              </a:blipFill>
            </p:spPr>
            <p:txBody>
              <a:bodyPr/>
              <a:lstStyle/>
              <a:p>
                <a:r>
                  <a:rPr lang="pt-BR">
                    <a:noFill/>
                  </a:rPr>
                  <a:t> </a:t>
                </a:r>
              </a:p>
            </p:txBody>
          </p:sp>
        </mc:Fallback>
      </mc:AlternateContent>
      <p:sp>
        <p:nvSpPr>
          <p:cNvPr id="10" name="CaixaDeTexto 9">
            <a:extLst>
              <a:ext uri="{FF2B5EF4-FFF2-40B4-BE49-F238E27FC236}">
                <a16:creationId xmlns:a16="http://schemas.microsoft.com/office/drawing/2014/main" id="{DC114D5B-DFF2-8A01-E5DA-AAEB79B06FC0}"/>
              </a:ext>
            </a:extLst>
          </p:cNvPr>
          <p:cNvSpPr txBox="1"/>
          <p:nvPr/>
        </p:nvSpPr>
        <p:spPr>
          <a:xfrm>
            <a:off x="173784" y="5083618"/>
            <a:ext cx="5760000" cy="565924"/>
          </a:xfrm>
          <a:prstGeom prst="rect">
            <a:avLst/>
          </a:prstGeom>
          <a:noFill/>
        </p:spPr>
        <p:txBody>
          <a:bodyPr wrap="square">
            <a:spAutoFit/>
          </a:bodyPr>
          <a:lstStyle/>
          <a:p>
            <a:pPr algn="ctr">
              <a:lnSpc>
                <a:spcPct val="115000"/>
              </a:lnSpc>
              <a:buNone/>
            </a:pPr>
            <a:r>
              <a:rPr lang="pt-BR" sz="1400" kern="100" dirty="0">
                <a:effectLst/>
                <a:latin typeface="Arial Narrow" panose="020B0606020202030204" pitchFamily="34" charset="0"/>
                <a:ea typeface="Times New Roman" panose="02020603050405020304" pitchFamily="18" charset="0"/>
                <a:cs typeface="Times New Roman" panose="02020603050405020304" pitchFamily="18" charset="0"/>
              </a:rPr>
              <a:t>Imagem disponível em: https://www.comprerural.com/</a:t>
            </a:r>
            <a:r>
              <a:rPr lang="pt-BR" sz="1400" kern="100" dirty="0" err="1">
                <a:effectLst/>
                <a:latin typeface="Arial Narrow" panose="020B0606020202030204" pitchFamily="34" charset="0"/>
                <a:ea typeface="Times New Roman" panose="02020603050405020304" pitchFamily="18" charset="0"/>
                <a:cs typeface="Times New Roman" panose="02020603050405020304" pitchFamily="18" charset="0"/>
              </a:rPr>
              <a:t>pivo</a:t>
            </a:r>
            <a:r>
              <a:rPr lang="pt-BR" sz="1400" kern="100" dirty="0">
                <a:effectLst/>
                <a:latin typeface="Arial Narrow" panose="020B0606020202030204" pitchFamily="34" charset="0"/>
                <a:ea typeface="Times New Roman" panose="02020603050405020304" pitchFamily="18" charset="0"/>
                <a:cs typeface="Times New Roman" panose="02020603050405020304" pitchFamily="18" charset="0"/>
              </a:rPr>
              <a:t>-central-entenda-tudo-sobre-esse-sistema-de-</a:t>
            </a:r>
            <a:r>
              <a:rPr lang="pt-BR" sz="1400" kern="100" dirty="0" err="1">
                <a:effectLst/>
                <a:latin typeface="Arial Narrow" panose="020B0606020202030204" pitchFamily="34" charset="0"/>
                <a:ea typeface="Times New Roman" panose="02020603050405020304" pitchFamily="18" charset="0"/>
                <a:cs typeface="Times New Roman" panose="02020603050405020304" pitchFamily="18" charset="0"/>
              </a:rPr>
              <a:t>irrigacao</a:t>
            </a:r>
            <a:r>
              <a:rPr lang="pt-BR" sz="1400" kern="100" dirty="0">
                <a:effectLst/>
                <a:latin typeface="Arial Narrow" panose="020B0606020202030204" pitchFamily="34" charset="0"/>
                <a:ea typeface="Times New Roman" panose="02020603050405020304" pitchFamily="18" charset="0"/>
                <a:cs typeface="Times New Roman" panose="02020603050405020304" pitchFamily="18" charset="0"/>
              </a:rPr>
              <a:t>/. Acesso em: 8 de maio de 2026.</a:t>
            </a:r>
            <a:endParaRPr lang="pt-BR" sz="14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p:spTree>
    <p:extLst>
      <p:ext uri="{BB962C8B-B14F-4D97-AF65-F5344CB8AC3E}">
        <p14:creationId xmlns:p14="http://schemas.microsoft.com/office/powerpoint/2010/main" val="38637444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8AF1F56A-B3F7-13C9-1FB1-966601E8B830}"/>
                  </a:ext>
                </a:extLst>
              </p:cNvPr>
              <p:cNvSpPr txBox="1"/>
              <p:nvPr/>
            </p:nvSpPr>
            <p:spPr>
              <a:xfrm>
                <a:off x="336000" y="862874"/>
                <a:ext cx="11520000" cy="5366469"/>
              </a:xfrm>
              <a:prstGeom prst="rect">
                <a:avLst/>
              </a:prstGeom>
              <a:solidFill>
                <a:schemeClr val="bg1"/>
              </a:solidFill>
            </p:spPr>
            <p:txBody>
              <a:bodyPr wrap="square">
                <a:spAutoFit/>
              </a:bodyPr>
              <a:lstStyle/>
              <a:p>
                <a:pPr algn="just">
                  <a:spcAft>
                    <a:spcPts val="800"/>
                  </a:spcAft>
                  <a:buNone/>
                </a:pPr>
                <a:r>
                  <a:rPr lang="pt-BR" sz="2400" b="1"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25. (ENEM 2014 – Reaplicação/PPL)</a:t>
                </a:r>
                <a:r>
                  <a:rPr lang="pt-BR" sz="24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Um artista deseja pintar em um quadro uma figura na forma de triângulo equilátero ABC de lado 1 metro. Com o objetivo de dar um efeito diferente em sua obra, o artista traça segmentos que unem os pontos médios D, E </a:t>
                </a:r>
                <a:r>
                  <a:rPr lang="pt-BR" sz="2400" kern="0" dirty="0" err="1">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e</a:t>
                </a:r>
                <a:r>
                  <a:rPr lang="pt-BR" sz="24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F dos lados BC, AC e AB, respectivamente, colorindo um dos quatro triângulos menores, como mostra a figura.</a:t>
                </a:r>
                <a:endParaRPr lang="pt-BR" sz="24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3676650" algn="just">
                  <a:spcAft>
                    <a:spcPts val="800"/>
                  </a:spcAft>
                  <a:buNone/>
                </a:pPr>
                <a:endParaRPr lang="pt-BR" sz="24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endParaRPr>
              </a:p>
              <a:p>
                <a:pPr marL="3676650" algn="just">
                  <a:spcAft>
                    <a:spcPts val="800"/>
                  </a:spcAft>
                  <a:buNone/>
                </a:pPr>
                <a:r>
                  <a:rPr lang="pt-BR" sz="24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Qual é a medida da área pintada, em metros quadrados, do triângulo DEF?</a:t>
                </a:r>
              </a:p>
              <a:p>
                <a:pPr marL="3676650">
                  <a:spcAft>
                    <a:spcPts val="800"/>
                  </a:spcAft>
                </a:pPr>
                <a14:m>
                  <m:oMath xmlns:m="http://schemas.openxmlformats.org/officeDocument/2006/math">
                    <m:d>
                      <m:dPr>
                        <m:ctrlPr>
                          <a:rPr lang="pt-BR" sz="2400" i="1" kern="0" smtClean="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dPr>
                      <m:e>
                        <m:r>
                          <m:rPr>
                            <m:sty m:val="p"/>
                          </m:rPr>
                          <a:rPr lang="pt-BR" sz="2400" kern="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A</m:t>
                        </m:r>
                      </m:e>
                    </m:d>
                    <m:r>
                      <a:rPr lang="pt-BR" sz="2400" i="1" kern="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m:t>
                    </m:r>
                    <m:f>
                      <m:fPr>
                        <m:ctrlPr>
                          <a:rPr lang="pt-BR" sz="2400" i="1" kern="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400" kern="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pt-BR" sz="2400" kern="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16 </m:t>
                        </m:r>
                      </m:den>
                    </m:f>
                  </m:oMath>
                </a14:m>
                <a:r>
                  <a:rPr lang="pt-BR" sz="2400" kern="100" dirty="0">
                    <a:effectLst/>
                    <a:latin typeface="Arial Narrow" panose="020B0606020202030204" pitchFamily="34" charset="0"/>
                    <a:ea typeface="MS Mincho" panose="02020609040205080304" pitchFamily="49" charset="-128"/>
                    <a:cs typeface="Times New Roman" panose="02020603050405020304" pitchFamily="18" charset="0"/>
                  </a:rPr>
                  <a:t>			</a:t>
                </a:r>
                <a14:m>
                  <m:oMath xmlns:m="http://schemas.openxmlformats.org/officeDocument/2006/math">
                    <m:d>
                      <m:dPr>
                        <m:ctrlPr>
                          <a:rPr lang="pt-BR" sz="2400" i="1" kern="0" smtClean="0">
                            <a:solidFill>
                              <a:srgbClr val="000000"/>
                            </a:solidFill>
                            <a:latin typeface="Cambria Math" panose="02040503050406030204" pitchFamily="18" charset="0"/>
                            <a:ea typeface="Times New Roman" panose="02020603050405020304" pitchFamily="18" charset="0"/>
                            <a:cs typeface="Times New Roman" panose="02020603050405020304" pitchFamily="18" charset="0"/>
                          </a:rPr>
                        </m:ctrlPr>
                      </m:dPr>
                      <m:e>
                        <m:r>
                          <m:rPr>
                            <m:sty m:val="p"/>
                          </m:rPr>
                          <a:rPr lang="pt-BR" sz="2400" kern="0">
                            <a:solidFill>
                              <a:srgbClr val="000000"/>
                            </a:solidFill>
                            <a:latin typeface="Cambria Math" panose="02040503050406030204" pitchFamily="18" charset="0"/>
                            <a:ea typeface="Times New Roman" panose="02020603050405020304" pitchFamily="18" charset="0"/>
                            <a:cs typeface="Times New Roman" panose="02020603050405020304" pitchFamily="18" charset="0"/>
                          </a:rPr>
                          <m:t>D</m:t>
                        </m:r>
                      </m:e>
                    </m:d>
                    <m:r>
                      <a:rPr lang="pt-BR" sz="2400" i="1" kern="0">
                        <a:solidFill>
                          <a:srgbClr val="000000"/>
                        </a:solidFill>
                        <a:latin typeface="Cambria Math" panose="02040503050406030204" pitchFamily="18" charset="0"/>
                        <a:ea typeface="Times New Roman" panose="02020603050405020304" pitchFamily="18" charset="0"/>
                        <a:cs typeface="Times New Roman" panose="02020603050405020304" pitchFamily="18" charset="0"/>
                      </a:rPr>
                      <m:t> </m:t>
                    </m:r>
                    <m:f>
                      <m:fPr>
                        <m:ctrlPr>
                          <a:rPr lang="pt-BR" sz="2400" i="1" kern="0">
                            <a:solidFill>
                              <a:srgbClr val="000000"/>
                            </a:solidFill>
                            <a:latin typeface="Cambria Math" panose="02040503050406030204" pitchFamily="18" charset="0"/>
                            <a:ea typeface="Times New Roman" panose="02020603050405020304" pitchFamily="18" charset="0"/>
                            <a:cs typeface="Times New Roman" panose="02020603050405020304" pitchFamily="18" charset="0"/>
                          </a:rPr>
                        </m:ctrlPr>
                      </m:fPr>
                      <m:num>
                        <m:r>
                          <a:rPr lang="pt-BR" sz="2400" i="1" kern="0">
                            <a:solidFill>
                              <a:srgbClr val="000000"/>
                            </a:solidFill>
                            <a:latin typeface="Cambria Math" panose="02040503050406030204" pitchFamily="18" charset="0"/>
                            <a:ea typeface="Times New Roman" panose="02020603050405020304" pitchFamily="18" charset="0"/>
                            <a:cs typeface="Times New Roman" panose="02020603050405020304" pitchFamily="18" charset="0"/>
                          </a:rPr>
                          <m:t> </m:t>
                        </m:r>
                        <m:rad>
                          <m:radPr>
                            <m:degHide m:val="on"/>
                            <m:ctrlPr>
                              <a:rPr lang="pt-BR" sz="2400" i="1" kern="0">
                                <a:solidFill>
                                  <a:srgbClr val="000000"/>
                                </a:solidFill>
                                <a:latin typeface="Cambria Math" panose="02040503050406030204" pitchFamily="18" charset="0"/>
                                <a:ea typeface="Times New Roman" panose="02020603050405020304" pitchFamily="18" charset="0"/>
                                <a:cs typeface="Times New Roman" panose="02020603050405020304" pitchFamily="18" charset="0"/>
                              </a:rPr>
                            </m:ctrlPr>
                          </m:radPr>
                          <m:deg/>
                          <m:e>
                            <m:r>
                              <a:rPr lang="pt-BR" sz="2400" kern="0">
                                <a:solidFill>
                                  <a:srgbClr val="000000"/>
                                </a:solidFill>
                                <a:latin typeface="Cambria Math" panose="02040503050406030204" pitchFamily="18" charset="0"/>
                                <a:ea typeface="Times New Roman" panose="02020603050405020304" pitchFamily="18" charset="0"/>
                                <a:cs typeface="Times New Roman" panose="02020603050405020304" pitchFamily="18" charset="0"/>
                              </a:rPr>
                              <m:t>3</m:t>
                            </m:r>
                          </m:e>
                        </m:rad>
                        <m:r>
                          <a:rPr lang="pt-BR" sz="2400" i="1" kern="0">
                            <a:solidFill>
                              <a:srgbClr val="000000"/>
                            </a:solidFill>
                            <a:latin typeface="Cambria Math" panose="02040503050406030204" pitchFamily="18" charset="0"/>
                            <a:ea typeface="Times New Roman" panose="02020603050405020304" pitchFamily="18" charset="0"/>
                            <a:cs typeface="Times New Roman" panose="02020603050405020304" pitchFamily="18" charset="0"/>
                          </a:rPr>
                          <m:t> </m:t>
                        </m:r>
                      </m:num>
                      <m:den>
                        <m:r>
                          <a:rPr lang="pt-BR" sz="2400" kern="0">
                            <a:solidFill>
                              <a:srgbClr val="000000"/>
                            </a:solidFill>
                            <a:latin typeface="Cambria Math" panose="02040503050406030204" pitchFamily="18" charset="0"/>
                            <a:ea typeface="Times New Roman" panose="02020603050405020304" pitchFamily="18" charset="0"/>
                            <a:cs typeface="Times New Roman" panose="02020603050405020304" pitchFamily="18" charset="0"/>
                          </a:rPr>
                          <m:t>8</m:t>
                        </m:r>
                      </m:den>
                    </m:f>
                  </m:oMath>
                </a14:m>
                <a:endParaRPr lang="pt-BR" sz="2400" kern="100" dirty="0">
                  <a:latin typeface="Arial Narrow" panose="020B0606020202030204" pitchFamily="34" charset="0"/>
                  <a:ea typeface="MS Mincho" panose="02020609040205080304" pitchFamily="49" charset="-128"/>
                  <a:cs typeface="Times New Roman" panose="02020603050405020304" pitchFamily="18" charset="0"/>
                </a:endParaRPr>
              </a:p>
              <a:p>
                <a:pPr marL="3676650">
                  <a:spcAft>
                    <a:spcPts val="800"/>
                  </a:spcAft>
                </a:pPr>
                <a14:m>
                  <m:oMath xmlns:m="http://schemas.openxmlformats.org/officeDocument/2006/math">
                    <m:d>
                      <m:dPr>
                        <m:ctrlPr>
                          <a:rPr lang="pt-BR" sz="2400" i="1" kern="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dPr>
                      <m:e>
                        <m:r>
                          <m:rPr>
                            <m:sty m:val="p"/>
                          </m:rPr>
                          <a:rPr lang="pt-BR" sz="2400" kern="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B</m:t>
                        </m:r>
                      </m:e>
                    </m:d>
                    <m:r>
                      <a:rPr lang="pt-BR" sz="2400" i="1" kern="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m:t>
                    </m:r>
                    <m:f>
                      <m:fPr>
                        <m:ctrlPr>
                          <a:rPr lang="pt-BR" sz="2400" i="1" kern="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rad>
                          <m:radPr>
                            <m:degHide m:val="on"/>
                            <m:ctrlPr>
                              <a:rPr lang="pt-BR" sz="2400" i="1" kern="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radPr>
                          <m:deg/>
                          <m:e>
                            <m:r>
                              <a:rPr lang="pt-BR" sz="2400" kern="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3</m:t>
                            </m:r>
                          </m:e>
                        </m:rad>
                      </m:num>
                      <m:den>
                        <m:r>
                          <a:rPr lang="pt-BR" sz="2400" kern="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16 </m:t>
                        </m:r>
                      </m:den>
                    </m:f>
                  </m:oMath>
                </a14:m>
                <a:r>
                  <a:rPr lang="pt-BR" sz="2400" kern="100" dirty="0">
                    <a:effectLst/>
                    <a:latin typeface="Arial Narrow" panose="020B0606020202030204" pitchFamily="34" charset="0"/>
                    <a:ea typeface="MS Mincho" panose="02020609040205080304" pitchFamily="49" charset="-128"/>
                    <a:cs typeface="Times New Roman" panose="02020603050405020304" pitchFamily="18" charset="0"/>
                  </a:rPr>
                  <a:t> 			</a:t>
                </a:r>
                <a14:m>
                  <m:oMath xmlns:m="http://schemas.openxmlformats.org/officeDocument/2006/math">
                    <m:d>
                      <m:dPr>
                        <m:ctrlPr>
                          <a:rPr lang="pt-BR" sz="2400" i="1" kern="0">
                            <a:solidFill>
                              <a:srgbClr val="000000"/>
                            </a:solidFill>
                            <a:latin typeface="Cambria Math" panose="02040503050406030204" pitchFamily="18" charset="0"/>
                            <a:ea typeface="Times New Roman" panose="02020603050405020304" pitchFamily="18" charset="0"/>
                            <a:cs typeface="Times New Roman" panose="02020603050405020304" pitchFamily="18" charset="0"/>
                          </a:rPr>
                        </m:ctrlPr>
                      </m:dPr>
                      <m:e>
                        <m:r>
                          <m:rPr>
                            <m:sty m:val="p"/>
                          </m:rPr>
                          <a:rPr lang="pt-BR" sz="2400" kern="0">
                            <a:solidFill>
                              <a:srgbClr val="000000"/>
                            </a:solidFill>
                            <a:latin typeface="Cambria Math" panose="02040503050406030204" pitchFamily="18" charset="0"/>
                            <a:ea typeface="Times New Roman" panose="02020603050405020304" pitchFamily="18" charset="0"/>
                            <a:cs typeface="Times New Roman" panose="02020603050405020304" pitchFamily="18" charset="0"/>
                          </a:rPr>
                          <m:t>E</m:t>
                        </m:r>
                      </m:e>
                    </m:d>
                    <m:r>
                      <a:rPr lang="pt-BR" sz="2400" kern="0">
                        <a:solidFill>
                          <a:srgbClr val="000000"/>
                        </a:solidFill>
                        <a:latin typeface="Cambria Math" panose="02040503050406030204" pitchFamily="18" charset="0"/>
                        <a:ea typeface="Times New Roman" panose="02020603050405020304" pitchFamily="18" charset="0"/>
                        <a:cs typeface="Times New Roman" panose="02020603050405020304" pitchFamily="18" charset="0"/>
                      </a:rPr>
                      <m:t> </m:t>
                    </m:r>
                    <m:f>
                      <m:fPr>
                        <m:ctrlPr>
                          <a:rPr lang="pt-BR" sz="2400" i="1" kern="0">
                            <a:solidFill>
                              <a:srgbClr val="000000"/>
                            </a:solidFill>
                            <a:latin typeface="Cambria Math" panose="02040503050406030204" pitchFamily="18" charset="0"/>
                            <a:ea typeface="Times New Roman" panose="02020603050405020304" pitchFamily="18" charset="0"/>
                            <a:cs typeface="Times New Roman" panose="02020603050405020304" pitchFamily="18" charset="0"/>
                          </a:rPr>
                        </m:ctrlPr>
                      </m:fPr>
                      <m:num>
                        <m:r>
                          <a:rPr lang="pt-BR" sz="2400" i="1" kern="0">
                            <a:solidFill>
                              <a:srgbClr val="000000"/>
                            </a:solidFill>
                            <a:latin typeface="Cambria Math" panose="02040503050406030204" pitchFamily="18" charset="0"/>
                            <a:ea typeface="Times New Roman" panose="02020603050405020304" pitchFamily="18" charset="0"/>
                            <a:cs typeface="Times New Roman" panose="02020603050405020304" pitchFamily="18" charset="0"/>
                          </a:rPr>
                          <m:t> </m:t>
                        </m:r>
                        <m:rad>
                          <m:radPr>
                            <m:degHide m:val="on"/>
                            <m:ctrlPr>
                              <a:rPr lang="pt-BR" sz="2400" i="1" kern="0">
                                <a:solidFill>
                                  <a:srgbClr val="000000"/>
                                </a:solidFill>
                                <a:latin typeface="Cambria Math" panose="02040503050406030204" pitchFamily="18" charset="0"/>
                                <a:ea typeface="Times New Roman" panose="02020603050405020304" pitchFamily="18" charset="0"/>
                                <a:cs typeface="Times New Roman" panose="02020603050405020304" pitchFamily="18" charset="0"/>
                              </a:rPr>
                            </m:ctrlPr>
                          </m:radPr>
                          <m:deg/>
                          <m:e>
                            <m:r>
                              <a:rPr lang="pt-BR" sz="2400" kern="0">
                                <a:solidFill>
                                  <a:srgbClr val="000000"/>
                                </a:solidFill>
                                <a:latin typeface="Cambria Math" panose="02040503050406030204" pitchFamily="18" charset="0"/>
                                <a:ea typeface="Times New Roman" panose="02020603050405020304" pitchFamily="18" charset="0"/>
                                <a:cs typeface="Times New Roman" panose="02020603050405020304" pitchFamily="18" charset="0"/>
                              </a:rPr>
                              <m:t>3</m:t>
                            </m:r>
                          </m:e>
                        </m:rad>
                        <m:r>
                          <a:rPr lang="pt-BR" sz="2400" i="1" kern="0">
                            <a:solidFill>
                              <a:srgbClr val="000000"/>
                            </a:solidFill>
                            <a:latin typeface="Cambria Math" panose="02040503050406030204" pitchFamily="18" charset="0"/>
                            <a:ea typeface="Times New Roman" panose="02020603050405020304" pitchFamily="18" charset="0"/>
                            <a:cs typeface="Times New Roman" panose="02020603050405020304" pitchFamily="18" charset="0"/>
                          </a:rPr>
                          <m:t> </m:t>
                        </m:r>
                      </m:num>
                      <m:den>
                        <m:r>
                          <a:rPr lang="pt-BR" sz="2400" kern="0">
                            <a:solidFill>
                              <a:srgbClr val="000000"/>
                            </a:solidFill>
                            <a:latin typeface="Cambria Math" panose="02040503050406030204" pitchFamily="18" charset="0"/>
                            <a:ea typeface="Times New Roman" panose="02020603050405020304" pitchFamily="18" charset="0"/>
                            <a:cs typeface="Times New Roman" panose="02020603050405020304" pitchFamily="18" charset="0"/>
                          </a:rPr>
                          <m:t>4</m:t>
                        </m:r>
                      </m:den>
                    </m:f>
                  </m:oMath>
                </a14:m>
                <a:endParaRPr lang="pt-BR" sz="2400" kern="0" dirty="0">
                  <a:solidFill>
                    <a:srgbClr val="000000"/>
                  </a:solidFill>
                  <a:latin typeface="Arial Narrow" panose="020B0606020202030204" pitchFamily="34" charset="0"/>
                  <a:ea typeface="Times New Roman" panose="02020603050405020304" pitchFamily="18" charset="0"/>
                  <a:cs typeface="Times New Roman" panose="02020603050405020304" pitchFamily="18" charset="0"/>
                </a:endParaRPr>
              </a:p>
              <a:p>
                <a:pPr marL="3676650">
                  <a:spcAft>
                    <a:spcPts val="800"/>
                  </a:spcAft>
                  <a:buNone/>
                </a:pPr>
                <a14:m>
                  <m:oMath xmlns:m="http://schemas.openxmlformats.org/officeDocument/2006/math">
                    <m:d>
                      <m:dPr>
                        <m:ctrlPr>
                          <a:rPr lang="pt-BR" sz="2400" i="1" kern="0" smtClean="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dPr>
                      <m:e>
                        <m:r>
                          <m:rPr>
                            <m:sty m:val="p"/>
                          </m:rPr>
                          <a:rPr lang="pt-BR" sz="2400" kern="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C</m:t>
                        </m:r>
                      </m:e>
                    </m:d>
                    <m:r>
                      <a:rPr lang="pt-BR" sz="2400" i="1" kern="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m:t>
                    </m:r>
                    <m:f>
                      <m:fPr>
                        <m:ctrlPr>
                          <a:rPr lang="pt-BR" sz="2400" i="1" kern="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400" kern="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pt-BR" sz="2400" kern="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8 </m:t>
                        </m:r>
                      </m:den>
                    </m:f>
                  </m:oMath>
                </a14:m>
                <a:r>
                  <a:rPr lang="pt-BR" sz="2400" kern="100" dirty="0">
                    <a:effectLst/>
                    <a:latin typeface="Arial Narrow" panose="020B0606020202030204" pitchFamily="34" charset="0"/>
                    <a:ea typeface="MS Mincho" panose="02020609040205080304" pitchFamily="49" charset="-128"/>
                    <a:cs typeface="Times New Roman" panose="02020603050405020304" pitchFamily="18" charset="0"/>
                  </a:rPr>
                  <a:t> </a:t>
                </a:r>
              </a:p>
              <a:p>
                <a:pPr marL="3676650">
                  <a:spcAft>
                    <a:spcPts val="800"/>
                  </a:spcAft>
                  <a:buNone/>
                </a:pPr>
                <a:endParaRPr lang="pt-BR" sz="24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8AF1F56A-B3F7-13C9-1FB1-966601E8B830}"/>
                  </a:ext>
                </a:extLst>
              </p:cNvPr>
              <p:cNvSpPr txBox="1">
                <a:spLocks noRot="1" noChangeAspect="1" noMove="1" noResize="1" noEditPoints="1" noAdjustHandles="1" noChangeArrowheads="1" noChangeShapeType="1" noTextEdit="1"/>
              </p:cNvSpPr>
              <p:nvPr/>
            </p:nvSpPr>
            <p:spPr>
              <a:xfrm>
                <a:off x="336000" y="862874"/>
                <a:ext cx="11520000" cy="5366469"/>
              </a:xfrm>
              <a:prstGeom prst="rect">
                <a:avLst/>
              </a:prstGeom>
              <a:blipFill>
                <a:blip r:embed="rId2"/>
                <a:stretch>
                  <a:fillRect l="-794" t="-909" r="-847"/>
                </a:stretch>
              </a:blipFill>
            </p:spPr>
            <p:txBody>
              <a:bodyPr/>
              <a:lstStyle/>
              <a:p>
                <a:r>
                  <a:rPr lang="pt-BR">
                    <a:noFill/>
                  </a:rPr>
                  <a:t> </a:t>
                </a:r>
              </a:p>
            </p:txBody>
          </p:sp>
        </mc:Fallback>
      </mc:AlternateContent>
      <p:pic>
        <p:nvPicPr>
          <p:cNvPr id="4" name="Imagem 3" descr="Forma, Polígono&#10;&#10;Descrição gerada automaticamente">
            <a:extLst>
              <a:ext uri="{FF2B5EF4-FFF2-40B4-BE49-F238E27FC236}">
                <a16:creationId xmlns:a16="http://schemas.microsoft.com/office/drawing/2014/main" id="{770CA6B4-4A6B-FB38-0174-CE646CEB03D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19893" y="2984887"/>
            <a:ext cx="3359277" cy="2426868"/>
          </a:xfrm>
          <a:prstGeom prst="rect">
            <a:avLst/>
          </a:prstGeom>
          <a:noFill/>
          <a:ln>
            <a:noFill/>
          </a:ln>
        </p:spPr>
      </p:pic>
    </p:spTree>
    <p:extLst>
      <p:ext uri="{BB962C8B-B14F-4D97-AF65-F5344CB8AC3E}">
        <p14:creationId xmlns:p14="http://schemas.microsoft.com/office/powerpoint/2010/main" val="8543796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6F8279-DA30-0E17-EE5F-AA85C614541B}"/>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800133CC-071C-3ADD-1508-37C79F0AA5CB}"/>
                  </a:ext>
                </a:extLst>
              </p:cNvPr>
              <p:cNvSpPr txBox="1"/>
              <p:nvPr/>
            </p:nvSpPr>
            <p:spPr>
              <a:xfrm>
                <a:off x="156000" y="788228"/>
                <a:ext cx="11880000" cy="5811078"/>
              </a:xfrm>
              <a:prstGeom prst="rect">
                <a:avLst/>
              </a:prstGeom>
              <a:solidFill>
                <a:schemeClr val="bg1"/>
              </a:solidFill>
            </p:spPr>
            <p:txBody>
              <a:bodyPr wrap="square">
                <a:spAutoFit/>
              </a:bodyPr>
              <a:lstStyle/>
              <a:p>
                <a:pPr algn="just">
                  <a:lnSpc>
                    <a:spcPct val="150000"/>
                  </a:lnSpc>
                  <a:buNone/>
                </a:pPr>
                <a:r>
                  <a:rPr lang="pt-BR" sz="2100" b="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26. (ENEM 2024) </a:t>
                </a:r>
                <a:r>
                  <a:rPr lang="pt-BR" sz="21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Um jardineiro dispõe de </a:t>
                </a:r>
                <a14:m>
                  <m:oMath xmlns:m="http://schemas.openxmlformats.org/officeDocument/2006/math">
                    <m:r>
                      <a:rPr lang="pt-BR" sz="21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𝑘</m:t>
                    </m:r>
                  </m:oMath>
                </a14:m>
                <a:r>
                  <a:rPr lang="pt-BR" sz="21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metros lineares de cerca baixa para fazer um jardim ornamental. O jardim, delimitado por essa cerca, deve ter a forma de um triângulo equilátero, um quadrado ou um hexágono regular. A escolha será pela forma que resulte na maior área.</a:t>
                </a:r>
                <a:endParaRPr lang="pt-BR" sz="21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50000"/>
                  </a:lnSpc>
                  <a:buNone/>
                </a:pPr>
                <a:r>
                  <a:rPr lang="pt-BR" sz="21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O jardineiro escolherá a forma de</a:t>
                </a:r>
                <a:endParaRPr lang="pt-BR" sz="21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50000"/>
                  </a:lnSpc>
                  <a:buNone/>
                </a:pPr>
                <a:r>
                  <a:rPr lang="pt-BR" sz="21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(A) hexágono regular, pois a área do jardim, em metro quadrado, será </a:t>
                </a:r>
                <a14:m>
                  <m:oMath xmlns:m="http://schemas.openxmlformats.org/officeDocument/2006/math">
                    <m:f>
                      <m:fPr>
                        <m:ctrlPr>
                          <a:rPr lang="pt-BR" sz="21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fPr>
                      <m:num>
                        <m:sSup>
                          <m:sSupPr>
                            <m:ctrlPr>
                              <a:rPr lang="pt-BR" sz="21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1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𝑘</m:t>
                            </m:r>
                          </m:e>
                          <m:sup>
                            <m:r>
                              <a:rPr lang="pt-BR" sz="21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2</m:t>
                            </m:r>
                          </m:sup>
                        </m:sSup>
                        <m:rad>
                          <m:radPr>
                            <m:degHide m:val="on"/>
                            <m:ctrlPr>
                              <a:rPr lang="pt-BR" sz="21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radPr>
                          <m:deg/>
                          <m:e>
                            <m:r>
                              <a:rPr lang="pt-BR" sz="21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3</m:t>
                            </m:r>
                          </m:e>
                        </m:rad>
                      </m:num>
                      <m:den>
                        <m:r>
                          <a:rPr lang="pt-BR" sz="21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24</m:t>
                        </m:r>
                      </m:den>
                    </m:f>
                    <m:r>
                      <a:rPr lang="pt-BR" sz="21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oMath>
                </a14:m>
                <a:endParaRPr lang="pt-BR" sz="21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50000"/>
                  </a:lnSpc>
                  <a:buNone/>
                </a:pPr>
                <a:r>
                  <a:rPr lang="pt-BR" sz="21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(B) hexágono regular, pois a área do jardim, em metro quadrado, será </a:t>
                </a:r>
                <a14:m>
                  <m:oMath xmlns:m="http://schemas.openxmlformats.org/officeDocument/2006/math">
                    <m:f>
                      <m:fPr>
                        <m:ctrlPr>
                          <a:rPr lang="pt-BR" sz="21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1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3</m:t>
                        </m:r>
                        <m:sSup>
                          <m:sSupPr>
                            <m:ctrlPr>
                              <a:rPr lang="pt-BR" sz="21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1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𝑘</m:t>
                            </m:r>
                          </m:e>
                          <m:sup>
                            <m:r>
                              <a:rPr lang="pt-BR" sz="21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2</m:t>
                            </m:r>
                          </m:sup>
                        </m:sSup>
                        <m:rad>
                          <m:radPr>
                            <m:degHide m:val="on"/>
                            <m:ctrlPr>
                              <a:rPr lang="pt-BR" sz="21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radPr>
                          <m:deg/>
                          <m:e>
                            <m:r>
                              <a:rPr lang="pt-BR" sz="21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3</m:t>
                            </m:r>
                          </m:e>
                        </m:rad>
                      </m:num>
                      <m:den>
                        <m:r>
                          <a:rPr lang="pt-BR" sz="21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2</m:t>
                        </m:r>
                      </m:den>
                    </m:f>
                    <m:r>
                      <a:rPr lang="pt-BR" sz="21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oMath>
                </a14:m>
                <a:endParaRPr lang="pt-BR" sz="21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50000"/>
                  </a:lnSpc>
                  <a:buNone/>
                </a:pPr>
                <a:r>
                  <a:rPr lang="pt-BR" sz="21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(C) quadrado, pois a área do jardim, em metro quadrado, será </a:t>
                </a:r>
                <a14:m>
                  <m:oMath xmlns:m="http://schemas.openxmlformats.org/officeDocument/2006/math">
                    <m:f>
                      <m:fPr>
                        <m:ctrlPr>
                          <a:rPr lang="pt-BR" sz="21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fPr>
                      <m:num>
                        <m:sSup>
                          <m:sSupPr>
                            <m:ctrlPr>
                              <a:rPr lang="pt-BR" sz="21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1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𝑘</m:t>
                            </m:r>
                          </m:e>
                          <m:sup>
                            <m:r>
                              <a:rPr lang="pt-BR" sz="21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2</m:t>
                            </m:r>
                          </m:sup>
                        </m:sSup>
                      </m:num>
                      <m:den>
                        <m:r>
                          <a:rPr lang="pt-BR" sz="21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16</m:t>
                        </m:r>
                      </m:den>
                    </m:f>
                    <m:r>
                      <a:rPr lang="pt-BR" sz="21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oMath>
                </a14:m>
                <a:endParaRPr lang="pt-BR" sz="21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50000"/>
                  </a:lnSpc>
                  <a:buNone/>
                </a:pPr>
                <a:r>
                  <a:rPr lang="pt-BR" sz="21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(D) triangulo equilátero, pois a área do jardim, em metro quadrado, será </a:t>
                </a:r>
                <a14:m>
                  <m:oMath xmlns:m="http://schemas.openxmlformats.org/officeDocument/2006/math">
                    <m:f>
                      <m:fPr>
                        <m:ctrlPr>
                          <a:rPr lang="pt-BR" sz="21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fPr>
                      <m:num>
                        <m:sSup>
                          <m:sSupPr>
                            <m:ctrlPr>
                              <a:rPr lang="pt-BR" sz="21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1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𝑘</m:t>
                            </m:r>
                          </m:e>
                          <m:sup>
                            <m:r>
                              <a:rPr lang="pt-BR" sz="21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2</m:t>
                            </m:r>
                          </m:sup>
                        </m:sSup>
                        <m:rad>
                          <m:radPr>
                            <m:degHide m:val="on"/>
                            <m:ctrlPr>
                              <a:rPr lang="pt-BR" sz="21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radPr>
                          <m:deg/>
                          <m:e>
                            <m:r>
                              <a:rPr lang="pt-BR" sz="21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3</m:t>
                            </m:r>
                          </m:e>
                        </m:rad>
                      </m:num>
                      <m:den>
                        <m:r>
                          <a:rPr lang="pt-BR" sz="21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36</m:t>
                        </m:r>
                      </m:den>
                    </m:f>
                    <m:r>
                      <a:rPr lang="pt-BR" sz="21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oMath>
                </a14:m>
                <a:r>
                  <a:rPr lang="pt-BR" sz="21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a:t>
                </a:r>
                <a:endParaRPr lang="pt-BR" sz="21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50000"/>
                  </a:lnSpc>
                  <a:buNone/>
                </a:pPr>
                <a:r>
                  <a:rPr lang="pt-BR" sz="21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(E) triângulo equilátero, pois a área do jardim, em metro quadrado, será </a:t>
                </a:r>
                <a14:m>
                  <m:oMath xmlns:m="http://schemas.openxmlformats.org/officeDocument/2006/math">
                    <m:f>
                      <m:fPr>
                        <m:ctrlPr>
                          <a:rPr lang="pt-BR" sz="21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fPr>
                      <m:num>
                        <m:sSup>
                          <m:sSupPr>
                            <m:ctrlPr>
                              <a:rPr lang="pt-BR" sz="21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1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𝑘</m:t>
                            </m:r>
                          </m:e>
                          <m:sup>
                            <m:r>
                              <a:rPr lang="pt-BR" sz="21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2</m:t>
                            </m:r>
                          </m:sup>
                        </m:sSup>
                        <m:rad>
                          <m:radPr>
                            <m:degHide m:val="on"/>
                            <m:ctrlPr>
                              <a:rPr lang="pt-BR" sz="21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radPr>
                          <m:deg/>
                          <m:e>
                            <m:r>
                              <a:rPr lang="pt-BR" sz="21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3</m:t>
                            </m:r>
                          </m:e>
                        </m:rad>
                      </m:num>
                      <m:den>
                        <m:r>
                          <a:rPr lang="pt-BR" sz="21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4</m:t>
                        </m:r>
                      </m:den>
                    </m:f>
                    <m:r>
                      <a:rPr lang="pt-BR" sz="21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oMath>
                </a14:m>
                <a:endParaRPr lang="pt-BR" sz="21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5" name="CaixaDeTexto 4">
                <a:extLst>
                  <a:ext uri="{FF2B5EF4-FFF2-40B4-BE49-F238E27FC236}">
                    <a16:creationId xmlns:a16="http://schemas.microsoft.com/office/drawing/2014/main" id="{800133CC-071C-3ADD-1508-37C79F0AA5CB}"/>
                  </a:ext>
                </a:extLst>
              </p:cNvPr>
              <p:cNvSpPr txBox="1">
                <a:spLocks noRot="1" noChangeAspect="1" noMove="1" noResize="1" noEditPoints="1" noAdjustHandles="1" noChangeArrowheads="1" noChangeShapeType="1" noTextEdit="1"/>
              </p:cNvSpPr>
              <p:nvPr/>
            </p:nvSpPr>
            <p:spPr>
              <a:xfrm>
                <a:off x="156000" y="788228"/>
                <a:ext cx="11880000" cy="5811078"/>
              </a:xfrm>
              <a:prstGeom prst="rect">
                <a:avLst/>
              </a:prstGeom>
              <a:blipFill>
                <a:blip r:embed="rId2"/>
                <a:stretch>
                  <a:fillRect l="-616" r="-667"/>
                </a:stretch>
              </a:blipFill>
            </p:spPr>
            <p:txBody>
              <a:bodyPr/>
              <a:lstStyle/>
              <a:p>
                <a:r>
                  <a:rPr lang="pt-BR">
                    <a:noFill/>
                  </a:rPr>
                  <a:t> </a:t>
                </a:r>
              </a:p>
            </p:txBody>
          </p:sp>
        </mc:Fallback>
      </mc:AlternateContent>
    </p:spTree>
    <p:extLst>
      <p:ext uri="{BB962C8B-B14F-4D97-AF65-F5344CB8AC3E}">
        <p14:creationId xmlns:p14="http://schemas.microsoft.com/office/powerpoint/2010/main" val="41237320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1DC7F938-F4A3-6EF7-DFF2-2E6095AB0313}"/>
              </a:ext>
            </a:extLst>
          </p:cNvPr>
          <p:cNvSpPr txBox="1"/>
          <p:nvPr/>
        </p:nvSpPr>
        <p:spPr>
          <a:xfrm>
            <a:off x="156000" y="873780"/>
            <a:ext cx="11880000" cy="5706883"/>
          </a:xfrm>
          <a:prstGeom prst="rect">
            <a:avLst/>
          </a:prstGeom>
          <a:solidFill>
            <a:schemeClr val="bg1"/>
          </a:solidFill>
        </p:spPr>
        <p:txBody>
          <a:bodyPr wrap="square">
            <a:spAutoFit/>
          </a:bodyPr>
          <a:lstStyle/>
          <a:p>
            <a:pPr algn="ctr">
              <a:lnSpc>
                <a:spcPct val="115000"/>
              </a:lnSpc>
              <a:spcAft>
                <a:spcPts val="400"/>
              </a:spcAft>
              <a:buNone/>
            </a:pPr>
            <a:r>
              <a:rPr lang="pt-BR" sz="2300" b="1" kern="100" dirty="0">
                <a:effectLst/>
                <a:latin typeface="Arial Narrow" panose="020B0606020202030204" pitchFamily="34" charset="0"/>
                <a:ea typeface="MS Mincho" panose="02020609040205080304" pitchFamily="49" charset="-128"/>
                <a:cs typeface="Times New Roman" panose="02020603050405020304" pitchFamily="18" charset="0"/>
              </a:rPr>
              <a:t>SÓLIDOS GEOMÉTRICOS</a:t>
            </a:r>
            <a:endParaRPr lang="pt-BR" sz="23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400"/>
              </a:spcAft>
              <a:buNone/>
            </a:pPr>
            <a:endParaRPr lang="pt-BR" sz="23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400"/>
              </a:spcAft>
              <a:buNone/>
            </a:pPr>
            <a:r>
              <a:rPr lang="pt-BR" sz="2300" kern="100" dirty="0">
                <a:effectLst/>
                <a:latin typeface="Arial Narrow" panose="020B0606020202030204" pitchFamily="34" charset="0"/>
                <a:ea typeface="MS Mincho" panose="02020609040205080304" pitchFamily="49" charset="-128"/>
                <a:cs typeface="Times New Roman" panose="02020603050405020304" pitchFamily="18" charset="0"/>
              </a:rPr>
              <a:t>Os sólidos geométricos são objetos tridimensionais definidos no espaço. São também chamados de figuras espaciais e podem ser distinguidos entre os</a:t>
            </a:r>
            <a:r>
              <a:rPr lang="pt-BR" sz="2300" b="1" kern="100" dirty="0">
                <a:effectLst/>
                <a:latin typeface="Arial Narrow" panose="020B0606020202030204" pitchFamily="34" charset="0"/>
                <a:ea typeface="MS Mincho" panose="02020609040205080304" pitchFamily="49" charset="-128"/>
                <a:cs typeface="Times New Roman" panose="02020603050405020304" pitchFamily="18" charset="0"/>
              </a:rPr>
              <a:t> </a:t>
            </a:r>
            <a:r>
              <a:rPr lang="pt-BR" sz="2300" b="1" u="sng" kern="100" dirty="0">
                <a:effectLst/>
                <a:latin typeface="Arial Narrow" panose="020B0606020202030204" pitchFamily="34" charset="0"/>
                <a:ea typeface="MS Mincho" panose="02020609040205080304" pitchFamily="49" charset="-128"/>
                <a:cs typeface="Times New Roman" panose="02020603050405020304" pitchFamily="18" charset="0"/>
              </a:rPr>
              <a:t>Poliedros</a:t>
            </a:r>
            <a:r>
              <a:rPr lang="pt-BR" sz="2300" kern="100" dirty="0">
                <a:effectLst/>
                <a:latin typeface="Arial Narrow" panose="020B0606020202030204" pitchFamily="34" charset="0"/>
                <a:ea typeface="MS Mincho" panose="02020609040205080304" pitchFamily="49" charset="-128"/>
                <a:cs typeface="Times New Roman" panose="02020603050405020304" pitchFamily="18" charset="0"/>
              </a:rPr>
              <a:t> e os </a:t>
            </a:r>
            <a:r>
              <a:rPr lang="pt-BR" sz="2300" b="1" u="sng" kern="100" dirty="0">
                <a:effectLst/>
                <a:latin typeface="Arial Narrow" panose="020B0606020202030204" pitchFamily="34" charset="0"/>
                <a:ea typeface="MS Mincho" panose="02020609040205080304" pitchFamily="49" charset="-128"/>
                <a:cs typeface="Times New Roman" panose="02020603050405020304" pitchFamily="18" charset="0"/>
              </a:rPr>
              <a:t>Corpos Redondos</a:t>
            </a:r>
            <a:r>
              <a:rPr lang="pt-BR" sz="2300" b="1" kern="100" dirty="0">
                <a:effectLst/>
                <a:latin typeface="Arial Narrow" panose="020B0606020202030204" pitchFamily="34" charset="0"/>
                <a:ea typeface="MS Mincho" panose="02020609040205080304" pitchFamily="49" charset="-128"/>
                <a:cs typeface="Times New Roman" panose="02020603050405020304" pitchFamily="18" charset="0"/>
              </a:rPr>
              <a:t>.</a:t>
            </a:r>
            <a:endParaRPr lang="pt-BR" sz="23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342900" lvl="0" indent="-342900" algn="just">
              <a:lnSpc>
                <a:spcPct val="115000"/>
              </a:lnSpc>
              <a:spcAft>
                <a:spcPts val="400"/>
              </a:spcAft>
              <a:buSzPts val="1100"/>
              <a:buFont typeface="Wingdings" panose="05000000000000000000" pitchFamily="2" charset="2"/>
              <a:buChar char=""/>
            </a:pPr>
            <a:r>
              <a:rPr lang="pt-BR" sz="2300" kern="100" dirty="0">
                <a:effectLst/>
                <a:latin typeface="Arial Narrow" panose="020B0606020202030204" pitchFamily="34" charset="0"/>
                <a:ea typeface="MS Mincho" panose="02020609040205080304" pitchFamily="49" charset="-128"/>
                <a:cs typeface="Times New Roman" panose="02020603050405020304" pitchFamily="18" charset="0"/>
              </a:rPr>
              <a:t>Os </a:t>
            </a:r>
            <a:r>
              <a:rPr lang="pt-BR" sz="2300" b="1" kern="100" dirty="0">
                <a:effectLst/>
                <a:latin typeface="Arial Narrow" panose="020B0606020202030204" pitchFamily="34" charset="0"/>
                <a:ea typeface="MS Mincho" panose="02020609040205080304" pitchFamily="49" charset="-128"/>
                <a:cs typeface="Times New Roman" panose="02020603050405020304" pitchFamily="18" charset="0"/>
              </a:rPr>
              <a:t>poliedros</a:t>
            </a:r>
            <a:r>
              <a:rPr lang="pt-BR" sz="2300" kern="100" dirty="0">
                <a:effectLst/>
                <a:latin typeface="Arial Narrow" panose="020B0606020202030204" pitchFamily="34" charset="0"/>
                <a:ea typeface="MS Mincho" panose="02020609040205080304" pitchFamily="49" charset="-128"/>
                <a:cs typeface="Times New Roman" panose="02020603050405020304" pitchFamily="18" charset="0"/>
              </a:rPr>
              <a:t> são sólidos geométricos limitados por regiões planas poligonais, denominadas </a:t>
            </a:r>
            <a:r>
              <a:rPr lang="pt-BR" sz="2300" b="1" kern="100" dirty="0">
                <a:solidFill>
                  <a:srgbClr val="E97132"/>
                </a:solidFill>
                <a:effectLst/>
                <a:latin typeface="Arial Narrow" panose="020B0606020202030204" pitchFamily="34" charset="0"/>
                <a:ea typeface="MS Mincho" panose="02020609040205080304" pitchFamily="49" charset="-128"/>
                <a:cs typeface="Times New Roman" panose="02020603050405020304" pitchFamily="18" charset="0"/>
              </a:rPr>
              <a:t>faces</a:t>
            </a:r>
            <a:r>
              <a:rPr lang="pt-BR" sz="2300" kern="100" dirty="0">
                <a:solidFill>
                  <a:srgbClr val="E97132"/>
                </a:solidFill>
                <a:effectLst/>
                <a:latin typeface="Arial Narrow" panose="020B0606020202030204" pitchFamily="34" charset="0"/>
                <a:ea typeface="MS Mincho" panose="02020609040205080304" pitchFamily="49" charset="-128"/>
                <a:cs typeface="Times New Roman" panose="02020603050405020304" pitchFamily="18" charset="0"/>
              </a:rPr>
              <a:t> </a:t>
            </a:r>
            <a:r>
              <a:rPr lang="pt-BR" sz="2300" kern="100" dirty="0">
                <a:effectLst/>
                <a:latin typeface="Arial Narrow" panose="020B0606020202030204" pitchFamily="34" charset="0"/>
                <a:ea typeface="MS Mincho" panose="02020609040205080304" pitchFamily="49" charset="-128"/>
                <a:cs typeface="Times New Roman" panose="02020603050405020304" pitchFamily="18" charset="0"/>
              </a:rPr>
              <a:t>e, dependendo da posição, as faces podem receber os seguintes nomes especiais: </a:t>
            </a:r>
            <a:r>
              <a:rPr lang="pt-BR" sz="2300" u="sng" kern="100" dirty="0">
                <a:effectLst/>
                <a:latin typeface="Arial Narrow" panose="020B0606020202030204" pitchFamily="34" charset="0"/>
                <a:ea typeface="MS Mincho" panose="02020609040205080304" pitchFamily="49" charset="-128"/>
                <a:cs typeface="Times New Roman" panose="02020603050405020304" pitchFamily="18" charset="0"/>
              </a:rPr>
              <a:t>base</a:t>
            </a:r>
            <a:r>
              <a:rPr lang="pt-BR" sz="2300" kern="100" dirty="0">
                <a:effectLst/>
                <a:latin typeface="Arial Narrow" panose="020B0606020202030204" pitchFamily="34" charset="0"/>
                <a:ea typeface="MS Mincho" panose="02020609040205080304" pitchFamily="49" charset="-128"/>
                <a:cs typeface="Times New Roman" panose="02020603050405020304" pitchFamily="18" charset="0"/>
              </a:rPr>
              <a:t> e </a:t>
            </a:r>
            <a:r>
              <a:rPr lang="pt-BR" sz="2300" u="sng" kern="100" dirty="0">
                <a:effectLst/>
                <a:latin typeface="Arial Narrow" panose="020B0606020202030204" pitchFamily="34" charset="0"/>
                <a:ea typeface="MS Mincho" panose="02020609040205080304" pitchFamily="49" charset="-128"/>
                <a:cs typeface="Times New Roman" panose="02020603050405020304" pitchFamily="18" charset="0"/>
              </a:rPr>
              <a:t>face lateral</a:t>
            </a:r>
            <a:r>
              <a:rPr lang="pt-BR" sz="2300" kern="100" dirty="0">
                <a:effectLst/>
                <a:latin typeface="Arial Narrow" panose="020B0606020202030204" pitchFamily="34" charset="0"/>
                <a:ea typeface="MS Mincho" panose="02020609040205080304" pitchFamily="49" charset="-128"/>
                <a:cs typeface="Times New Roman" panose="02020603050405020304" pitchFamily="18" charset="0"/>
              </a:rPr>
              <a:t>. A palavra poliedro vem do latim </a:t>
            </a:r>
            <a:r>
              <a:rPr lang="pt-BR" sz="2300" i="1" kern="100" dirty="0">
                <a:effectLst/>
                <a:latin typeface="Arial Narrow" panose="020B0606020202030204" pitchFamily="34" charset="0"/>
                <a:ea typeface="MS Mincho" panose="02020609040205080304" pitchFamily="49" charset="-128"/>
                <a:cs typeface="Times New Roman" panose="02020603050405020304" pitchFamily="18" charset="0"/>
              </a:rPr>
              <a:t>poli</a:t>
            </a:r>
            <a:r>
              <a:rPr lang="pt-BR" sz="2300" kern="100" dirty="0">
                <a:effectLst/>
                <a:latin typeface="Arial Narrow" panose="020B0606020202030204" pitchFamily="34" charset="0"/>
                <a:ea typeface="MS Mincho" panose="02020609040205080304" pitchFamily="49" charset="-128"/>
                <a:cs typeface="Times New Roman" panose="02020603050405020304" pitchFamily="18" charset="0"/>
              </a:rPr>
              <a:t>, que significa "vários", e </a:t>
            </a:r>
            <a:r>
              <a:rPr lang="pt-BR" sz="2300" i="1" kern="100" dirty="0" err="1">
                <a:effectLst/>
                <a:latin typeface="Arial Narrow" panose="020B0606020202030204" pitchFamily="34" charset="0"/>
                <a:ea typeface="MS Mincho" panose="02020609040205080304" pitchFamily="49" charset="-128"/>
                <a:cs typeface="Times New Roman" panose="02020603050405020304" pitchFamily="18" charset="0"/>
              </a:rPr>
              <a:t>edro</a:t>
            </a:r>
            <a:r>
              <a:rPr lang="pt-BR" sz="2300" kern="100" dirty="0">
                <a:effectLst/>
                <a:latin typeface="Arial Narrow" panose="020B0606020202030204" pitchFamily="34" charset="0"/>
                <a:ea typeface="MS Mincho" panose="02020609040205080304" pitchFamily="49" charset="-128"/>
                <a:cs typeface="Times New Roman" panose="02020603050405020304" pitchFamily="18" charset="0"/>
              </a:rPr>
              <a:t>, que significa "face". </a:t>
            </a:r>
          </a:p>
          <a:p>
            <a:pPr marL="342900" lvl="0" indent="-342900" algn="just">
              <a:lnSpc>
                <a:spcPct val="115000"/>
              </a:lnSpc>
              <a:spcAft>
                <a:spcPts val="400"/>
              </a:spcAft>
              <a:buSzPts val="1100"/>
              <a:buFont typeface="Wingdings" panose="05000000000000000000" pitchFamily="2" charset="2"/>
              <a:buChar char=""/>
            </a:pPr>
            <a:r>
              <a:rPr lang="pt-BR" sz="2300" kern="100" dirty="0">
                <a:effectLst/>
                <a:latin typeface="Arial Narrow" panose="020B0606020202030204" pitchFamily="34" charset="0"/>
                <a:ea typeface="MS Mincho" panose="02020609040205080304" pitchFamily="49" charset="-128"/>
                <a:cs typeface="Times New Roman" panose="02020603050405020304" pitchFamily="18" charset="0"/>
              </a:rPr>
              <a:t>O encontro entre duas faces de um poliedro é um segmento de reta chamado </a:t>
            </a:r>
            <a:r>
              <a:rPr lang="pt-BR" sz="2300" b="1" kern="100" dirty="0">
                <a:solidFill>
                  <a:srgbClr val="0070C0"/>
                </a:solidFill>
                <a:effectLst/>
                <a:latin typeface="Arial Narrow" panose="020B0606020202030204" pitchFamily="34" charset="0"/>
                <a:ea typeface="MS Mincho" panose="02020609040205080304" pitchFamily="49" charset="-128"/>
                <a:cs typeface="Times New Roman" panose="02020603050405020304" pitchFamily="18" charset="0"/>
              </a:rPr>
              <a:t>aresta</a:t>
            </a:r>
            <a:r>
              <a:rPr lang="pt-BR" sz="2300" kern="100" dirty="0">
                <a:solidFill>
                  <a:srgbClr val="0070C0"/>
                </a:solidFill>
                <a:effectLst/>
                <a:latin typeface="Arial Narrow" panose="020B0606020202030204" pitchFamily="34" charset="0"/>
                <a:ea typeface="MS Mincho" panose="02020609040205080304" pitchFamily="49" charset="-128"/>
                <a:cs typeface="Times New Roman" panose="02020603050405020304" pitchFamily="18" charset="0"/>
              </a:rPr>
              <a:t> </a:t>
            </a:r>
            <a:r>
              <a:rPr lang="pt-BR" sz="2300" kern="100" dirty="0">
                <a:effectLst/>
                <a:latin typeface="Arial Narrow" panose="020B0606020202030204" pitchFamily="34" charset="0"/>
                <a:ea typeface="MS Mincho" panose="02020609040205080304" pitchFamily="49" charset="-128"/>
                <a:cs typeface="Times New Roman" panose="02020603050405020304" pitchFamily="18" charset="0"/>
              </a:rPr>
              <a:t>e, o encontro entre três ou mais arestas de um poliedro é chamado </a:t>
            </a:r>
            <a:r>
              <a:rPr lang="pt-BR" sz="2300" b="1" kern="100" dirty="0">
                <a:solidFill>
                  <a:srgbClr val="00B050"/>
                </a:solidFill>
                <a:effectLst/>
                <a:latin typeface="Arial Narrow" panose="020B0606020202030204" pitchFamily="34" charset="0"/>
                <a:ea typeface="MS Mincho" panose="02020609040205080304" pitchFamily="49" charset="-128"/>
                <a:cs typeface="Times New Roman" panose="02020603050405020304" pitchFamily="18" charset="0"/>
              </a:rPr>
              <a:t>vértice</a:t>
            </a:r>
            <a:r>
              <a:rPr lang="pt-BR" sz="2300" b="1" kern="100" dirty="0">
                <a:effectLst/>
                <a:latin typeface="Arial Narrow" panose="020B0606020202030204" pitchFamily="34" charset="0"/>
                <a:ea typeface="MS Mincho" panose="02020609040205080304" pitchFamily="49" charset="-128"/>
                <a:cs typeface="Times New Roman" panose="02020603050405020304" pitchFamily="18" charset="0"/>
              </a:rPr>
              <a:t>. </a:t>
            </a:r>
            <a:endParaRPr lang="pt-BR" sz="23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400"/>
              </a:spcAft>
              <a:buNone/>
            </a:pPr>
            <a:endParaRPr lang="pt-BR" sz="23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5562600" algn="just">
              <a:lnSpc>
                <a:spcPct val="115000"/>
              </a:lnSpc>
              <a:spcAft>
                <a:spcPts val="400"/>
              </a:spcAft>
              <a:buNone/>
            </a:pPr>
            <a:r>
              <a:rPr lang="pt-BR" sz="23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Os poliedros são divididos em duas categorias principais: </a:t>
            </a:r>
            <a:r>
              <a:rPr lang="pt-BR" sz="2300" b="1" kern="100" dirty="0">
                <a:solidFill>
                  <a:srgbClr val="7030A0"/>
                </a:solidFill>
                <a:effectLst/>
                <a:latin typeface="Arial Narrow" panose="020B0606020202030204" pitchFamily="34" charset="0"/>
                <a:ea typeface="MS Mincho" panose="02020609040205080304" pitchFamily="49" charset="-128"/>
                <a:cs typeface="Times New Roman" panose="02020603050405020304" pitchFamily="18" charset="0"/>
              </a:rPr>
              <a:t>os prismas</a:t>
            </a:r>
            <a:r>
              <a:rPr lang="pt-BR" sz="2300" kern="100" dirty="0">
                <a:solidFill>
                  <a:srgbClr val="7030A0"/>
                </a:solidFill>
                <a:effectLst/>
                <a:latin typeface="Arial Narrow" panose="020B0606020202030204" pitchFamily="34" charset="0"/>
                <a:ea typeface="MS Mincho" panose="02020609040205080304" pitchFamily="49" charset="-128"/>
                <a:cs typeface="Times New Roman" panose="02020603050405020304" pitchFamily="18" charset="0"/>
              </a:rPr>
              <a:t> </a:t>
            </a:r>
            <a:r>
              <a:rPr lang="pt-BR" sz="23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e </a:t>
            </a:r>
            <a:r>
              <a:rPr lang="pt-BR" sz="2300" b="1" kern="100" dirty="0">
                <a:solidFill>
                  <a:srgbClr val="E97132"/>
                </a:solidFill>
                <a:effectLst/>
                <a:latin typeface="Arial Narrow" panose="020B0606020202030204" pitchFamily="34" charset="0"/>
                <a:ea typeface="MS Mincho" panose="02020609040205080304" pitchFamily="49" charset="-128"/>
                <a:cs typeface="Times New Roman" panose="02020603050405020304" pitchFamily="18" charset="0"/>
              </a:rPr>
              <a:t>as pirâmides</a:t>
            </a:r>
            <a:r>
              <a:rPr lang="pt-BR" sz="23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a:t>
            </a:r>
          </a:p>
          <a:p>
            <a:pPr marL="5562600" algn="just">
              <a:lnSpc>
                <a:spcPct val="115000"/>
              </a:lnSpc>
              <a:spcAft>
                <a:spcPts val="400"/>
              </a:spcAft>
              <a:buNone/>
            </a:pPr>
            <a:endParaRPr lang="pt-BR" sz="23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p:pic>
        <p:nvPicPr>
          <p:cNvPr id="7" name="Imagem 6" descr="Forma, Retângulo&#10;&#10;O conteúdo gerado por IA pode estar incorreto.">
            <a:extLst>
              <a:ext uri="{FF2B5EF4-FFF2-40B4-BE49-F238E27FC236}">
                <a16:creationId xmlns:a16="http://schemas.microsoft.com/office/drawing/2014/main" id="{CB6F934C-B71F-96F3-C807-740809AA60B8}"/>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Effect>
                      <a14:saturation sat="200000"/>
                    </a14:imgEffect>
                  </a14:imgLayer>
                </a14:imgProps>
              </a:ext>
            </a:extLst>
          </a:blip>
          <a:stretch>
            <a:fillRect/>
          </a:stretch>
        </p:blipFill>
        <p:spPr>
          <a:xfrm>
            <a:off x="756285" y="4880160"/>
            <a:ext cx="4500000" cy="1751246"/>
          </a:xfrm>
          <a:prstGeom prst="rect">
            <a:avLst/>
          </a:prstGeom>
        </p:spPr>
      </p:pic>
      <p:pic>
        <p:nvPicPr>
          <p:cNvPr id="2" name="Imagem 1">
            <a:extLst>
              <a:ext uri="{FF2B5EF4-FFF2-40B4-BE49-F238E27FC236}">
                <a16:creationId xmlns:a16="http://schemas.microsoft.com/office/drawing/2014/main" id="{1256044A-1569-2372-5656-65756B85F7C5}"/>
              </a:ext>
            </a:extLst>
          </p:cNvPr>
          <p:cNvPicPr>
            <a:picLocks noChangeAspect="1"/>
          </p:cNvPicPr>
          <p:nvPr/>
        </p:nvPicPr>
        <p:blipFill>
          <a:blip r:embed="rId4"/>
          <a:srcRect l="566" t="4213" r="-1"/>
          <a:stretch>
            <a:fillRect/>
          </a:stretch>
        </p:blipFill>
        <p:spPr>
          <a:xfrm>
            <a:off x="156000" y="663389"/>
            <a:ext cx="3600000" cy="725583"/>
          </a:xfrm>
          <a:prstGeom prst="rect">
            <a:avLst/>
          </a:prstGeom>
        </p:spPr>
      </p:pic>
    </p:spTree>
    <p:extLst>
      <p:ext uri="{BB962C8B-B14F-4D97-AF65-F5344CB8AC3E}">
        <p14:creationId xmlns:p14="http://schemas.microsoft.com/office/powerpoint/2010/main" val="27148530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D9B41BA4-1EAA-8F18-07BB-95FB3A3AC9B9}"/>
              </a:ext>
            </a:extLst>
          </p:cNvPr>
          <p:cNvSpPr txBox="1"/>
          <p:nvPr/>
        </p:nvSpPr>
        <p:spPr>
          <a:xfrm>
            <a:off x="156000" y="844751"/>
            <a:ext cx="5760000" cy="2393925"/>
          </a:xfrm>
          <a:prstGeom prst="rect">
            <a:avLst/>
          </a:prstGeom>
          <a:noFill/>
        </p:spPr>
        <p:txBody>
          <a:bodyPr wrap="square">
            <a:spAutoFit/>
          </a:bodyPr>
          <a:lstStyle/>
          <a:p>
            <a:pPr marL="342900" lvl="0" indent="-342900" algn="just">
              <a:lnSpc>
                <a:spcPct val="115000"/>
              </a:lnSpc>
              <a:buClr>
                <a:srgbClr val="000000"/>
              </a:buClr>
              <a:buFont typeface="Wingdings" panose="05000000000000000000" pitchFamily="2" charset="2"/>
              <a:buChar char=""/>
            </a:pPr>
            <a:r>
              <a:rPr lang="pt-BR" sz="2200" b="1" kern="100" dirty="0">
                <a:solidFill>
                  <a:srgbClr val="000000"/>
                </a:solidFill>
                <a:effectLst/>
                <a:latin typeface="Arial Narrow" panose="020B0606020202030204" pitchFamily="34" charset="0"/>
                <a:ea typeface="MS Mincho" panose="02020609040205080304" pitchFamily="49" charset="-128"/>
                <a:cs typeface="Cavolini" panose="03000502040302020204" pitchFamily="66" charset="0"/>
              </a:rPr>
              <a:t>Prismas</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457200" algn="just">
              <a:lnSpc>
                <a:spcPct val="115000"/>
              </a:lnSpc>
              <a:buNone/>
              <a:tabLst>
                <a:tab pos="540385" algn="l"/>
              </a:tabLst>
            </a:pP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O </a:t>
            </a:r>
            <a:r>
              <a:rPr lang="pt-BR" sz="2200" b="1" kern="100" dirty="0">
                <a:ln>
                  <a:noFill/>
                </a:ln>
                <a:solidFill>
                  <a:srgbClr val="7030A0"/>
                </a:solidFill>
                <a:effectLst/>
                <a:latin typeface="Arial Narrow" panose="020B0606020202030204" pitchFamily="34" charset="0"/>
                <a:ea typeface="MS Mincho" panose="02020609040205080304" pitchFamily="49" charset="-128"/>
                <a:cs typeface="Times New Roman" panose="02020603050405020304" pitchFamily="18" charset="0"/>
              </a:rPr>
              <a:t>prisma </a:t>
            </a:r>
            <a:r>
              <a:rPr lang="pt-BR" sz="2200" kern="100" dirty="0">
                <a:ln>
                  <a:noFill/>
                </a:ln>
                <a:effectLst/>
                <a:latin typeface="Arial Narrow" panose="020B0606020202030204" pitchFamily="34" charset="0"/>
                <a:ea typeface="MS Mincho" panose="02020609040205080304" pitchFamily="49" charset="-128"/>
                <a:cs typeface="Times New Roman" panose="02020603050405020304" pitchFamily="18" charset="0"/>
              </a:rPr>
              <a:t>é</a:t>
            </a:r>
            <a:r>
              <a:rPr lang="pt-BR" sz="2200" kern="100" dirty="0">
                <a:solidFill>
                  <a:srgbClr val="7030A0"/>
                </a:solidFill>
                <a:effectLst/>
                <a:latin typeface="Arial Narrow" panose="020B0606020202030204" pitchFamily="34" charset="0"/>
                <a:ea typeface="MS Mincho" panose="02020609040205080304" pitchFamily="49" charset="-128"/>
                <a:cs typeface="Times New Roman" panose="02020603050405020304" pitchFamily="18" charset="0"/>
              </a:rPr>
              <a:t> </a:t>
            </a: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caracterizado por possuir </a:t>
            </a:r>
            <a:r>
              <a:rPr lang="pt-BR" sz="2200" b="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duas</a:t>
            </a: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bases congruentes e paralelas e as faces laterais são formadas por paralelogramos. Observe, a seguir, alguns elementos de um prisma.</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p:pic>
        <p:nvPicPr>
          <p:cNvPr id="4" name="Imagem 3" descr="Gráfico, Gráfico de radar&#10;&#10;O conteúdo gerado por IA pode estar incorreto.">
            <a:extLst>
              <a:ext uri="{FF2B5EF4-FFF2-40B4-BE49-F238E27FC236}">
                <a16:creationId xmlns:a16="http://schemas.microsoft.com/office/drawing/2014/main" id="{78609F98-072B-9DA3-D18B-DC2735989CF8}"/>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Effect>
                      <a14:saturation sat="200000"/>
                    </a14:imgEffect>
                  </a14:imgLayer>
                </a14:imgProps>
              </a:ext>
            </a:extLst>
          </a:blip>
          <a:srcRect r="1907"/>
          <a:stretch/>
        </p:blipFill>
        <p:spPr bwMode="auto">
          <a:xfrm>
            <a:off x="516000" y="3382347"/>
            <a:ext cx="5040000" cy="2960746"/>
          </a:xfrm>
          <a:prstGeom prst="rect">
            <a:avLst/>
          </a:prstGeom>
          <a:ln>
            <a:noFill/>
          </a:ln>
          <a:extLst>
            <a:ext uri="{53640926-AAD7-44D8-BBD7-CCE9431645EC}">
              <a14:shadowObscured xmlns:a14="http://schemas.microsoft.com/office/drawing/2010/main"/>
            </a:ext>
          </a:extLst>
        </p:spPr>
      </p:pic>
      <p:sp>
        <p:nvSpPr>
          <p:cNvPr id="6" name="CaixaDeTexto 5">
            <a:extLst>
              <a:ext uri="{FF2B5EF4-FFF2-40B4-BE49-F238E27FC236}">
                <a16:creationId xmlns:a16="http://schemas.microsoft.com/office/drawing/2014/main" id="{2A89F6EF-E3AD-DA49-CAEC-3F224379E43D}"/>
              </a:ext>
            </a:extLst>
          </p:cNvPr>
          <p:cNvSpPr txBox="1"/>
          <p:nvPr/>
        </p:nvSpPr>
        <p:spPr>
          <a:xfrm>
            <a:off x="6276002" y="1383451"/>
            <a:ext cx="5760000" cy="1237775"/>
          </a:xfrm>
          <a:prstGeom prst="rect">
            <a:avLst/>
          </a:prstGeom>
          <a:noFill/>
        </p:spPr>
        <p:txBody>
          <a:bodyPr wrap="square">
            <a:spAutoFit/>
          </a:bodyPr>
          <a:lstStyle/>
          <a:p>
            <a:pPr algn="just">
              <a:lnSpc>
                <a:spcPct val="115000"/>
              </a:lnSpc>
              <a:spcAft>
                <a:spcPts val="800"/>
              </a:spcAft>
              <a:buNone/>
            </a:pP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Esse tipo de sólido é nomeado de acordo com o polígono presente em suas bases. Observe alguns exemplos: </a:t>
            </a:r>
            <a:endParaRPr lang="pt-BR" sz="2200" kern="100" dirty="0">
              <a:effectLst/>
              <a:latin typeface="Aptos" panose="020B0004020202020204" pitchFamily="34" charset="0"/>
              <a:ea typeface="MS Mincho" panose="02020609040205080304" pitchFamily="49" charset="-128"/>
              <a:cs typeface="Times New Roman" panose="02020603050405020304" pitchFamily="18" charset="0"/>
            </a:endParaRPr>
          </a:p>
        </p:txBody>
      </p:sp>
      <p:pic>
        <p:nvPicPr>
          <p:cNvPr id="8" name="Imagem 7">
            <a:extLst>
              <a:ext uri="{FF2B5EF4-FFF2-40B4-BE49-F238E27FC236}">
                <a16:creationId xmlns:a16="http://schemas.microsoft.com/office/drawing/2014/main" id="{3C7B7EF5-3B79-794D-08EA-F279A7C88150}"/>
              </a:ext>
            </a:extLst>
          </p:cNvPr>
          <p:cNvPicPr>
            <a:picLocks noChangeAspect="1"/>
          </p:cNvPicPr>
          <p:nvPr/>
        </p:nvPicPr>
        <p:blipFill>
          <a:blip r:embed="rId4"/>
          <a:srcRect r="46019" b="15402"/>
          <a:stretch>
            <a:fillRect/>
          </a:stretch>
        </p:blipFill>
        <p:spPr>
          <a:xfrm>
            <a:off x="6456002" y="3148846"/>
            <a:ext cx="5400000" cy="2325703"/>
          </a:xfrm>
          <a:prstGeom prst="rect">
            <a:avLst/>
          </a:prstGeom>
        </p:spPr>
      </p:pic>
    </p:spTree>
    <p:extLst>
      <p:ext uri="{BB962C8B-B14F-4D97-AF65-F5344CB8AC3E}">
        <p14:creationId xmlns:p14="http://schemas.microsoft.com/office/powerpoint/2010/main" val="10626239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6E8A5A73-A5C0-F813-EF75-82D7363FEEB1}"/>
              </a:ext>
            </a:extLst>
          </p:cNvPr>
          <p:cNvSpPr txBox="1"/>
          <p:nvPr/>
        </p:nvSpPr>
        <p:spPr>
          <a:xfrm>
            <a:off x="156000" y="900137"/>
            <a:ext cx="5760000" cy="459100"/>
          </a:xfrm>
          <a:prstGeom prst="rect">
            <a:avLst/>
          </a:prstGeom>
          <a:noFill/>
        </p:spPr>
        <p:txBody>
          <a:bodyPr wrap="square">
            <a:spAutoFit/>
          </a:bodyPr>
          <a:lstStyle/>
          <a:p>
            <a:pPr algn="just">
              <a:lnSpc>
                <a:spcPct val="115000"/>
              </a:lnSpc>
              <a:spcAft>
                <a:spcPts val="800"/>
              </a:spcAft>
              <a:buNone/>
            </a:pP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Existem duas classificações possíveis para um prisma:</a:t>
            </a:r>
            <a:endParaRPr lang="pt-BR" sz="2200" kern="100" dirty="0">
              <a:effectLst/>
              <a:latin typeface="Aptos" panose="020B0004020202020204" pitchFamily="34" charset="0"/>
              <a:ea typeface="MS Mincho" panose="02020609040205080304" pitchFamily="49" charset="-128"/>
              <a:cs typeface="Times New Roman" panose="02020603050405020304" pitchFamily="18" charset="0"/>
            </a:endParaRPr>
          </a:p>
        </p:txBody>
      </p:sp>
      <p:sp>
        <p:nvSpPr>
          <p:cNvPr id="5" name="CaixaDeTexto 4">
            <a:extLst>
              <a:ext uri="{FF2B5EF4-FFF2-40B4-BE49-F238E27FC236}">
                <a16:creationId xmlns:a16="http://schemas.microsoft.com/office/drawing/2014/main" id="{B1587452-4F1C-EF1D-FC7B-478C56121222}"/>
              </a:ext>
            </a:extLst>
          </p:cNvPr>
          <p:cNvSpPr txBox="1"/>
          <p:nvPr/>
        </p:nvSpPr>
        <p:spPr>
          <a:xfrm>
            <a:off x="2535594" y="2054279"/>
            <a:ext cx="3380406" cy="1107996"/>
          </a:xfrm>
          <a:prstGeom prst="rect">
            <a:avLst/>
          </a:prstGeom>
          <a:noFill/>
        </p:spPr>
        <p:txBody>
          <a:bodyPr wrap="square">
            <a:spAutoFit/>
          </a:bodyPr>
          <a:lstStyle/>
          <a:p>
            <a:pPr algn="just"/>
            <a:r>
              <a:rPr lang="pt-BR" sz="22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Quando o prisma é </a:t>
            </a:r>
            <a:r>
              <a:rPr lang="pt-BR" sz="2200" b="1" dirty="0">
                <a:solidFill>
                  <a:srgbClr val="7030A0"/>
                </a:solidFill>
                <a:effectLst/>
                <a:latin typeface="Arial Narrow" panose="020B0606020202030204" pitchFamily="34" charset="0"/>
                <a:ea typeface="MS Mincho" panose="02020609040205080304" pitchFamily="49" charset="-128"/>
                <a:cs typeface="Times New Roman" panose="02020603050405020304" pitchFamily="18" charset="0"/>
              </a:rPr>
              <a:t>reto</a:t>
            </a:r>
            <a:r>
              <a:rPr lang="pt-BR" sz="22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as faces laterais formam um ângulo reto com as bases.</a:t>
            </a:r>
            <a:endParaRPr lang="pt-BR" sz="2200" dirty="0"/>
          </a:p>
        </p:txBody>
      </p:sp>
      <p:sp>
        <p:nvSpPr>
          <p:cNvPr id="7" name="CaixaDeTexto 6">
            <a:extLst>
              <a:ext uri="{FF2B5EF4-FFF2-40B4-BE49-F238E27FC236}">
                <a16:creationId xmlns:a16="http://schemas.microsoft.com/office/drawing/2014/main" id="{711DBE30-2998-3A7F-0A93-7318449BD31E}"/>
              </a:ext>
            </a:extLst>
          </p:cNvPr>
          <p:cNvSpPr txBox="1"/>
          <p:nvPr/>
        </p:nvSpPr>
        <p:spPr>
          <a:xfrm>
            <a:off x="2535594" y="4607254"/>
            <a:ext cx="3380406" cy="1107996"/>
          </a:xfrm>
          <a:prstGeom prst="rect">
            <a:avLst/>
          </a:prstGeom>
          <a:noFill/>
        </p:spPr>
        <p:txBody>
          <a:bodyPr wrap="square">
            <a:spAutoFit/>
          </a:bodyPr>
          <a:lstStyle/>
          <a:p>
            <a:pPr algn="just"/>
            <a:r>
              <a:rPr lang="pt-BR" sz="22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Quando o prisma é </a:t>
            </a:r>
            <a:r>
              <a:rPr lang="pt-BR" sz="2200" b="1" dirty="0">
                <a:solidFill>
                  <a:srgbClr val="BF4E14"/>
                </a:solidFill>
                <a:effectLst/>
                <a:latin typeface="Arial Narrow" panose="020B0606020202030204" pitchFamily="34" charset="0"/>
                <a:ea typeface="MS Mincho" panose="02020609040205080304" pitchFamily="49" charset="-128"/>
                <a:cs typeface="Times New Roman" panose="02020603050405020304" pitchFamily="18" charset="0"/>
              </a:rPr>
              <a:t>oblíquo</a:t>
            </a:r>
            <a:r>
              <a:rPr lang="pt-BR" sz="22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as faces laterais </a:t>
            </a:r>
            <a:r>
              <a:rPr lang="pt-BR" sz="2200" b="1"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não</a:t>
            </a:r>
            <a:r>
              <a:rPr lang="pt-BR" sz="22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formem um ângulo reto com as bases.</a:t>
            </a:r>
            <a:endParaRPr lang="pt-BR" sz="2200" dirty="0"/>
          </a:p>
        </p:txBody>
      </p:sp>
      <p:pic>
        <p:nvPicPr>
          <p:cNvPr id="8" name="Imagem 7">
            <a:extLst>
              <a:ext uri="{FF2B5EF4-FFF2-40B4-BE49-F238E27FC236}">
                <a16:creationId xmlns:a16="http://schemas.microsoft.com/office/drawing/2014/main" id="{54B8583B-364A-D4FE-FEC1-FDD966112C6F}"/>
              </a:ext>
            </a:extLst>
          </p:cNvPr>
          <p:cNvPicPr>
            <a:picLocks noChangeAspect="1"/>
          </p:cNvPicPr>
          <p:nvPr/>
        </p:nvPicPr>
        <p:blipFill rotWithShape="1">
          <a:blip r:embed="rId2"/>
          <a:srcRect l="31347" t="12249" r="54733" b="51433"/>
          <a:stretch>
            <a:fillRect/>
          </a:stretch>
        </p:blipFill>
        <p:spPr bwMode="auto">
          <a:xfrm>
            <a:off x="739123" y="1528277"/>
            <a:ext cx="1330018" cy="2160000"/>
          </a:xfrm>
          <a:prstGeom prst="rect">
            <a:avLst/>
          </a:prstGeom>
          <a:ln>
            <a:noFill/>
          </a:ln>
          <a:extLst>
            <a:ext uri="{53640926-AAD7-44D8-BBD7-CCE9431645EC}">
              <a14:shadowObscured xmlns:a14="http://schemas.microsoft.com/office/drawing/2010/main"/>
            </a:ext>
          </a:extLst>
        </p:spPr>
      </p:pic>
      <p:pic>
        <p:nvPicPr>
          <p:cNvPr id="9" name="Imagem 8">
            <a:extLst>
              <a:ext uri="{FF2B5EF4-FFF2-40B4-BE49-F238E27FC236}">
                <a16:creationId xmlns:a16="http://schemas.microsoft.com/office/drawing/2014/main" id="{5AAA1D98-8D46-5C72-E5E0-3B853C0D205C}"/>
              </a:ext>
            </a:extLst>
          </p:cNvPr>
          <p:cNvPicPr>
            <a:picLocks noChangeAspect="1"/>
          </p:cNvPicPr>
          <p:nvPr/>
        </p:nvPicPr>
        <p:blipFill rotWithShape="1">
          <a:blip r:embed="rId2"/>
          <a:srcRect l="45993" t="15749" r="34640" b="49100"/>
          <a:stretch>
            <a:fillRect/>
          </a:stretch>
        </p:blipFill>
        <p:spPr bwMode="auto">
          <a:xfrm>
            <a:off x="448211" y="4081252"/>
            <a:ext cx="1911842" cy="2160000"/>
          </a:xfrm>
          <a:prstGeom prst="rect">
            <a:avLst/>
          </a:prstGeom>
          <a:ln>
            <a:noFill/>
          </a:ln>
          <a:extLst>
            <a:ext uri="{53640926-AAD7-44D8-BBD7-CCE9431645EC}">
              <a14:shadowObscured xmlns:a14="http://schemas.microsoft.com/office/drawing/2010/main"/>
            </a:ext>
          </a:extLst>
        </p:spPr>
      </p:pic>
      <p:sp>
        <p:nvSpPr>
          <p:cNvPr id="11" name="CaixaDeTexto 10">
            <a:extLst>
              <a:ext uri="{FF2B5EF4-FFF2-40B4-BE49-F238E27FC236}">
                <a16:creationId xmlns:a16="http://schemas.microsoft.com/office/drawing/2014/main" id="{7470E32C-A2DF-2EC8-4800-A9BB6E8EBE5D}"/>
              </a:ext>
            </a:extLst>
          </p:cNvPr>
          <p:cNvSpPr txBox="1"/>
          <p:nvPr/>
        </p:nvSpPr>
        <p:spPr>
          <a:xfrm>
            <a:off x="6276002" y="902201"/>
            <a:ext cx="5760000" cy="4259051"/>
          </a:xfrm>
          <a:prstGeom prst="rect">
            <a:avLst/>
          </a:prstGeom>
          <a:noFill/>
        </p:spPr>
        <p:txBody>
          <a:bodyPr wrap="square">
            <a:spAutoFit/>
          </a:bodyPr>
          <a:lstStyle/>
          <a:p>
            <a:pPr marL="342900" lvl="0" indent="-342900" algn="just">
              <a:lnSpc>
                <a:spcPct val="115000"/>
              </a:lnSpc>
              <a:spcAft>
                <a:spcPts val="800"/>
              </a:spcAft>
              <a:buClr>
                <a:srgbClr val="000000"/>
              </a:buClr>
              <a:buFont typeface="Wingdings" panose="05000000000000000000" pitchFamily="2" charset="2"/>
              <a:buChar char=""/>
            </a:pPr>
            <a:r>
              <a:rPr lang="pt-BR" sz="2200" b="1" kern="100" dirty="0">
                <a:solidFill>
                  <a:srgbClr val="000000"/>
                </a:solidFill>
                <a:effectLst/>
                <a:latin typeface="Arial Narrow" panose="020B0606020202030204" pitchFamily="34" charset="0"/>
                <a:ea typeface="MS Mincho" panose="02020609040205080304" pitchFamily="49" charset="-128"/>
                <a:cs typeface="Cavolini" panose="03000502040302020204" pitchFamily="66" charset="0"/>
              </a:rPr>
              <a:t>Planificação de prismas</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Como a quantidade de faces laterais, de um prisma, é igual ao número de lados do polígono, que formam suas bases, a sua </a:t>
            </a:r>
            <a:r>
              <a:rPr lang="pt-BR" sz="2200" b="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planificação</a:t>
            </a: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é sempre apresentada por: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342900" lvl="0" indent="-342900" algn="just">
              <a:lnSpc>
                <a:spcPct val="115000"/>
              </a:lnSpc>
              <a:buFont typeface="Wingdings" panose="05000000000000000000" pitchFamily="2" charset="2"/>
              <a:buChar char=""/>
            </a:pP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Dois polígonos congruentes, que são as bases do prisma;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342900" lvl="0" indent="-342900" algn="just">
              <a:lnSpc>
                <a:spcPct val="115000"/>
              </a:lnSpc>
              <a:spcAft>
                <a:spcPts val="800"/>
              </a:spcAft>
              <a:buFont typeface="Wingdings" panose="05000000000000000000" pitchFamily="2" charset="2"/>
              <a:buChar char=""/>
            </a:pP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Alguns paralelogramos que serão congruentes, somente se a base deste prisma for regular.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p:spTree>
    <p:extLst>
      <p:ext uri="{BB962C8B-B14F-4D97-AF65-F5344CB8AC3E}">
        <p14:creationId xmlns:p14="http://schemas.microsoft.com/office/powerpoint/2010/main" val="19159111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B5CF5EEC-9D75-DA30-98FB-9D565230DA39}"/>
              </a:ext>
            </a:extLst>
          </p:cNvPr>
          <p:cNvSpPr txBox="1"/>
          <p:nvPr/>
        </p:nvSpPr>
        <p:spPr>
          <a:xfrm>
            <a:off x="156000" y="859031"/>
            <a:ext cx="11880000" cy="3561809"/>
          </a:xfrm>
          <a:prstGeom prst="rect">
            <a:avLst/>
          </a:prstGeom>
          <a:noFill/>
        </p:spPr>
        <p:txBody>
          <a:bodyPr wrap="square">
            <a:spAutoFit/>
          </a:bodyPr>
          <a:lstStyle/>
          <a:p>
            <a:pPr algn="just">
              <a:lnSpc>
                <a:spcPct val="115000"/>
              </a:lnSpc>
              <a:buNone/>
            </a:pP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Observe algumas planificações:</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pPr>
            <a:r>
              <a:rPr lang="pt-BR" sz="2200" b="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Paralelepípedo</a:t>
            </a:r>
            <a:r>
              <a:rPr lang="pt-BR" sz="2200" b="1" kern="100" dirty="0">
                <a:solidFill>
                  <a:srgbClr val="000000"/>
                </a:solidFill>
                <a:latin typeface="Arial Narrow" panose="020B0606020202030204" pitchFamily="34" charset="0"/>
                <a:ea typeface="MS Mincho" panose="02020609040205080304" pitchFamily="49" charset="-128"/>
                <a:cs typeface="Times New Roman" panose="02020603050405020304" pitchFamily="18" charset="0"/>
              </a:rPr>
              <a:t>						Prisma Pentagonal</a:t>
            </a: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buNone/>
            </a:pPr>
            <a:endParaRPr lang="pt-BR" sz="2200" b="1" kern="100" dirty="0">
              <a:solidFill>
                <a:srgbClr val="000000"/>
              </a:solidFill>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buNone/>
            </a:pPr>
            <a:endParaRPr lang="pt-BR" sz="2200" b="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buNone/>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buNone/>
            </a:pP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buNone/>
            </a:pP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a:t>
            </a:r>
          </a:p>
          <a:p>
            <a:pPr algn="just">
              <a:lnSpc>
                <a:spcPct val="115000"/>
              </a:lnSpc>
              <a:buNone/>
            </a:pPr>
            <a:endPar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pPr>
            <a:r>
              <a:rPr lang="pt-BR" sz="2200" b="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Prisma Triangular</a:t>
            </a:r>
            <a:r>
              <a:rPr lang="pt-BR" sz="2200" b="1" kern="100" dirty="0">
                <a:solidFill>
                  <a:srgbClr val="000000"/>
                </a:solidFill>
                <a:latin typeface="Arial Narrow" panose="020B0606020202030204" pitchFamily="34" charset="0"/>
                <a:ea typeface="MS Mincho" panose="02020609040205080304" pitchFamily="49" charset="-128"/>
                <a:cs typeface="Times New Roman" panose="02020603050405020304" pitchFamily="18" charset="0"/>
              </a:rPr>
              <a:t>					Prisma Hexagonal</a:t>
            </a: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p:txBody>
      </p:sp>
      <p:pic>
        <p:nvPicPr>
          <p:cNvPr id="4" name="Imagem 3">
            <a:extLst>
              <a:ext uri="{FF2B5EF4-FFF2-40B4-BE49-F238E27FC236}">
                <a16:creationId xmlns:a16="http://schemas.microsoft.com/office/drawing/2014/main" id="{A1F1CBC1-76CB-56EF-D16B-E70C7A01CC90}"/>
              </a:ext>
            </a:extLst>
          </p:cNvPr>
          <p:cNvPicPr>
            <a:picLocks noChangeAspect="1"/>
          </p:cNvPicPr>
          <p:nvPr/>
        </p:nvPicPr>
        <p:blipFill rotWithShape="1">
          <a:blip r:embed="rId2"/>
          <a:srcRect l="26167" t="29690" r="37476" b="30419"/>
          <a:stretch>
            <a:fillRect/>
          </a:stretch>
        </p:blipFill>
        <p:spPr bwMode="auto">
          <a:xfrm>
            <a:off x="2341697" y="1491516"/>
            <a:ext cx="3240000" cy="2212302"/>
          </a:xfrm>
          <a:prstGeom prst="rect">
            <a:avLst/>
          </a:prstGeom>
          <a:ln>
            <a:noFill/>
          </a:ln>
          <a:extLst>
            <a:ext uri="{53640926-AAD7-44D8-BBD7-CCE9431645EC}">
              <a14:shadowObscured xmlns:a14="http://schemas.microsoft.com/office/drawing/2010/main"/>
            </a:ext>
          </a:extLst>
        </p:spPr>
      </p:pic>
      <p:pic>
        <p:nvPicPr>
          <p:cNvPr id="5" name="Imagem 4">
            <a:extLst>
              <a:ext uri="{FF2B5EF4-FFF2-40B4-BE49-F238E27FC236}">
                <a16:creationId xmlns:a16="http://schemas.microsoft.com/office/drawing/2014/main" id="{1E738EB7-65F0-69EF-AD08-108EE5CBE36B}"/>
              </a:ext>
            </a:extLst>
          </p:cNvPr>
          <p:cNvPicPr>
            <a:picLocks noChangeAspect="1"/>
          </p:cNvPicPr>
          <p:nvPr/>
        </p:nvPicPr>
        <p:blipFill rotWithShape="1">
          <a:blip r:embed="rId3"/>
          <a:srcRect l="34190" t="24687" r="20944" b="24344"/>
          <a:stretch>
            <a:fillRect/>
          </a:stretch>
        </p:blipFill>
        <p:spPr bwMode="auto">
          <a:xfrm>
            <a:off x="2341697" y="4220846"/>
            <a:ext cx="3240000" cy="2291276"/>
          </a:xfrm>
          <a:prstGeom prst="rect">
            <a:avLst/>
          </a:prstGeom>
          <a:ln>
            <a:noFill/>
          </a:ln>
          <a:extLst>
            <a:ext uri="{53640926-AAD7-44D8-BBD7-CCE9431645EC}">
              <a14:shadowObscured xmlns:a14="http://schemas.microsoft.com/office/drawing/2010/main"/>
            </a:ext>
          </a:extLst>
        </p:spPr>
      </p:pic>
      <p:pic>
        <p:nvPicPr>
          <p:cNvPr id="6" name="Imagem 5">
            <a:extLst>
              <a:ext uri="{FF2B5EF4-FFF2-40B4-BE49-F238E27FC236}">
                <a16:creationId xmlns:a16="http://schemas.microsoft.com/office/drawing/2014/main" id="{34E10056-46CF-05F8-ADCE-1A3EA3B36C81}"/>
              </a:ext>
            </a:extLst>
          </p:cNvPr>
          <p:cNvPicPr>
            <a:picLocks noChangeAspect="1"/>
          </p:cNvPicPr>
          <p:nvPr/>
        </p:nvPicPr>
        <p:blipFill rotWithShape="1">
          <a:blip r:embed="rId4"/>
          <a:srcRect l="13393" t="26048" r="32244" b="21856"/>
          <a:stretch>
            <a:fillRect/>
          </a:stretch>
        </p:blipFill>
        <p:spPr bwMode="auto">
          <a:xfrm>
            <a:off x="8088311" y="1779161"/>
            <a:ext cx="3240000" cy="1924657"/>
          </a:xfrm>
          <a:prstGeom prst="rect">
            <a:avLst/>
          </a:prstGeom>
          <a:ln>
            <a:noFill/>
          </a:ln>
          <a:extLst>
            <a:ext uri="{53640926-AAD7-44D8-BBD7-CCE9431645EC}">
              <a14:shadowObscured xmlns:a14="http://schemas.microsoft.com/office/drawing/2010/main"/>
            </a:ext>
          </a:extLst>
        </p:spPr>
      </p:pic>
      <p:pic>
        <p:nvPicPr>
          <p:cNvPr id="7" name="Imagem 6">
            <a:extLst>
              <a:ext uri="{FF2B5EF4-FFF2-40B4-BE49-F238E27FC236}">
                <a16:creationId xmlns:a16="http://schemas.microsoft.com/office/drawing/2014/main" id="{8E048F88-2F99-DF5F-D10E-E341DE009524}"/>
              </a:ext>
            </a:extLst>
          </p:cNvPr>
          <p:cNvPicPr>
            <a:picLocks noChangeAspect="1"/>
          </p:cNvPicPr>
          <p:nvPr/>
        </p:nvPicPr>
        <p:blipFill rotWithShape="1">
          <a:blip r:embed="rId5"/>
          <a:srcRect l="22270" t="30047" r="21047" b="19508"/>
          <a:stretch>
            <a:fillRect/>
          </a:stretch>
        </p:blipFill>
        <p:spPr bwMode="auto">
          <a:xfrm>
            <a:off x="8088311" y="4453230"/>
            <a:ext cx="3240000" cy="1794529"/>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6234068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5729ABE6-72EA-C907-1B5D-77A374C3507C}"/>
              </a:ext>
            </a:extLst>
          </p:cNvPr>
          <p:cNvSpPr txBox="1"/>
          <p:nvPr/>
        </p:nvSpPr>
        <p:spPr>
          <a:xfrm>
            <a:off x="156000" y="880786"/>
            <a:ext cx="11880000" cy="5632247"/>
          </a:xfrm>
          <a:prstGeom prst="rect">
            <a:avLst/>
          </a:prstGeom>
          <a:solidFill>
            <a:schemeClr val="bg1"/>
          </a:solidFill>
        </p:spPr>
        <p:txBody>
          <a:bodyPr wrap="square">
            <a:spAutoFit/>
          </a:bodyPr>
          <a:lstStyle/>
          <a:p>
            <a:pPr marL="342900" lvl="0" indent="-342900" algn="just">
              <a:lnSpc>
                <a:spcPct val="115000"/>
              </a:lnSpc>
              <a:spcAft>
                <a:spcPts val="800"/>
              </a:spcAft>
              <a:buClr>
                <a:srgbClr val="000000"/>
              </a:buClr>
              <a:buFont typeface="Wingdings" panose="05000000000000000000" pitchFamily="2" charset="2"/>
              <a:buChar char=""/>
            </a:pPr>
            <a:r>
              <a:rPr lang="pt-BR" sz="2200" b="1" kern="100" dirty="0">
                <a:solidFill>
                  <a:srgbClr val="000000"/>
                </a:solidFill>
                <a:effectLst/>
                <a:latin typeface="Arial Narrow" panose="020B0606020202030204" pitchFamily="34" charset="0"/>
                <a:ea typeface="MS Mincho" panose="02020609040205080304" pitchFamily="49" charset="-128"/>
                <a:cs typeface="Cavolini" panose="03000502040302020204" pitchFamily="66" charset="0"/>
              </a:rPr>
              <a:t>Pirâmides</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r>
              <a:rPr lang="pt-BR" sz="2200" kern="100" dirty="0">
                <a:ln>
                  <a:noFill/>
                </a:ln>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r>
              <a:rPr lang="pt-BR" sz="2200" kern="100" dirty="0">
                <a:ln>
                  <a:noFill/>
                </a:ln>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A</a:t>
            </a:r>
            <a:r>
              <a:rPr lang="pt-BR" sz="2200" b="1" kern="100" dirty="0">
                <a:ln>
                  <a:noFill/>
                </a:ln>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a:t>
            </a:r>
            <a:r>
              <a:rPr lang="pt-BR" sz="2200" b="1" kern="100" dirty="0">
                <a:ln>
                  <a:noFill/>
                </a:ln>
                <a:solidFill>
                  <a:srgbClr val="BF4E14"/>
                </a:solidFill>
                <a:effectLst/>
                <a:latin typeface="Arial Narrow" panose="020B0606020202030204" pitchFamily="34" charset="0"/>
                <a:ea typeface="MS Mincho" panose="02020609040205080304" pitchFamily="49" charset="-128"/>
                <a:cs typeface="Times New Roman" panose="02020603050405020304" pitchFamily="18" charset="0"/>
              </a:rPr>
              <a:t>pirâmide</a:t>
            </a:r>
            <a:r>
              <a:rPr lang="pt-BR" sz="2200" kern="100" dirty="0">
                <a:ln>
                  <a:noFill/>
                </a:ln>
                <a:solidFill>
                  <a:srgbClr val="BF4E14"/>
                </a:solidFill>
                <a:effectLst/>
                <a:latin typeface="Arial Narrow" panose="020B0606020202030204" pitchFamily="34" charset="0"/>
                <a:ea typeface="MS Mincho" panose="02020609040205080304" pitchFamily="49" charset="-128"/>
                <a:cs typeface="Times New Roman" panose="02020603050405020304" pitchFamily="18" charset="0"/>
              </a:rPr>
              <a:t> </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é caracterizada por possuir uma base poligonal e faces laterais, formadas por regiões triangulares, com um vértice comum (ápice). Observe:  </a:t>
            </a:r>
          </a:p>
          <a:p>
            <a:pPr marL="4749800" algn="just">
              <a:lnSpc>
                <a:spcPct val="115000"/>
              </a:lnSpc>
              <a:spcAft>
                <a:spcPts val="8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Assim como os prismas, as pirâmides são nomeadas de acordo com o polígono da base, por exemplo, se uma pirâmide possui na base um triângulo, ela é chamada de pirâmide de base triangular, agora, se uma pirâmide possui como base um quadrilátero, é chamada de pirâmide de base quadrangular e, assim, sucessivamente.</a:t>
            </a:r>
          </a:p>
          <a:p>
            <a:pPr marL="4749800" algn="just">
              <a:lnSpc>
                <a:spcPct val="115000"/>
              </a:lnSpc>
              <a:spcAft>
                <a:spcPts val="800"/>
              </a:spcAft>
              <a:buNone/>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As pirâmides também se dividem em dois grupos: retas e oblíquas. As </a:t>
            </a:r>
            <a:r>
              <a:rPr lang="pt-BR" sz="2200" u="sng" kern="100" dirty="0">
                <a:effectLst/>
                <a:latin typeface="Arial Narrow" panose="020B0606020202030204" pitchFamily="34" charset="0"/>
                <a:ea typeface="MS Mincho" panose="02020609040205080304" pitchFamily="49" charset="-128"/>
                <a:cs typeface="Times New Roman" panose="02020603050405020304" pitchFamily="18" charset="0"/>
              </a:rPr>
              <a:t>pirâmides retas (regulares)</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são assim chamadas quando a </a:t>
            </a:r>
            <a:r>
              <a:rPr lang="pt-BR" sz="2200" u="sng" kern="100" dirty="0">
                <a:effectLst/>
                <a:latin typeface="Arial Narrow" panose="020B0606020202030204" pitchFamily="34" charset="0"/>
                <a:ea typeface="MS Mincho" panose="02020609040205080304" pitchFamily="49" charset="-128"/>
                <a:cs typeface="Times New Roman" panose="02020603050405020304" pitchFamily="18" charset="0"/>
              </a:rPr>
              <a:t>projeção do ápice coincide com o centro da base</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caso contrário elas são ditas oblíquas. </a:t>
            </a:r>
          </a:p>
        </p:txBody>
      </p:sp>
      <p:pic>
        <p:nvPicPr>
          <p:cNvPr id="4" name="Imagem 3" descr="Gráfico&#10;&#10;O conteúdo gerado por IA pode estar incorreto.">
            <a:extLst>
              <a:ext uri="{FF2B5EF4-FFF2-40B4-BE49-F238E27FC236}">
                <a16:creationId xmlns:a16="http://schemas.microsoft.com/office/drawing/2014/main" id="{5EDD7763-131F-8610-354E-7EE6217139AC}"/>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Effect>
                      <a14:saturation sat="300000"/>
                    </a14:imgEffect>
                  </a14:imgLayer>
                </a14:imgProps>
              </a:ext>
            </a:extLst>
          </a:blip>
          <a:srcRect l="1677"/>
          <a:stretch/>
        </p:blipFill>
        <p:spPr bwMode="auto">
          <a:xfrm>
            <a:off x="637643" y="2748779"/>
            <a:ext cx="3981009" cy="2729761"/>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6194467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FBE87307-2344-5C5D-8A48-A770CA292124}"/>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Effect>
                      <a14:saturation sat="200000"/>
                    </a14:imgEffect>
                  </a14:imgLayer>
                </a14:imgProps>
              </a:ext>
            </a:extLst>
          </a:blip>
          <a:srcRect l="20019" t="7073" r="16553" b="26724"/>
          <a:stretch>
            <a:fillRect/>
          </a:stretch>
        </p:blipFill>
        <p:spPr bwMode="auto">
          <a:xfrm>
            <a:off x="848534" y="1034655"/>
            <a:ext cx="4320000" cy="2777227"/>
          </a:xfrm>
          <a:prstGeom prst="rect">
            <a:avLst/>
          </a:prstGeom>
          <a:ln>
            <a:noFill/>
          </a:ln>
          <a:extLst>
            <a:ext uri="{53640926-AAD7-44D8-BBD7-CCE9431645EC}">
              <a14:shadowObscured xmlns:a14="http://schemas.microsoft.com/office/drawing/2010/main"/>
            </a:ext>
          </a:extLst>
        </p:spPr>
      </p:pic>
      <p:sp>
        <p:nvSpPr>
          <p:cNvPr id="4" name="CaixaDeTexto 3">
            <a:extLst>
              <a:ext uri="{FF2B5EF4-FFF2-40B4-BE49-F238E27FC236}">
                <a16:creationId xmlns:a16="http://schemas.microsoft.com/office/drawing/2014/main" id="{458A9BEE-13A8-0E9D-A00D-5E263435197A}"/>
              </a:ext>
            </a:extLst>
          </p:cNvPr>
          <p:cNvSpPr txBox="1"/>
          <p:nvPr/>
        </p:nvSpPr>
        <p:spPr>
          <a:xfrm>
            <a:off x="156000" y="3949389"/>
            <a:ext cx="5760000" cy="2004588"/>
          </a:xfrm>
          <a:prstGeom prst="rect">
            <a:avLst/>
          </a:prstGeom>
          <a:noFill/>
        </p:spPr>
        <p:txBody>
          <a:bodyPr wrap="square">
            <a:spAutoFit/>
          </a:bodyPr>
          <a:lstStyle/>
          <a:p>
            <a:pPr algn="just">
              <a:lnSpc>
                <a:spcPct val="115000"/>
              </a:lnSpc>
              <a:spcAft>
                <a:spcPts val="8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Uma pirâmide é </a:t>
            </a:r>
            <a:r>
              <a:rPr lang="pt-BR" sz="2200" b="1" u="sng" kern="100" dirty="0">
                <a:effectLst/>
                <a:latin typeface="Arial Narrow" panose="020B0606020202030204" pitchFamily="34" charset="0"/>
                <a:ea typeface="MS Mincho" panose="02020609040205080304" pitchFamily="49" charset="-128"/>
                <a:cs typeface="Times New Roman" panose="02020603050405020304" pitchFamily="18" charset="0"/>
              </a:rPr>
              <a:t>regular</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quando sua base for um polígono regular. A distância do ápice até o centro da base é a altura da pirâmide. Caso esse sólido seja </a:t>
            </a:r>
            <a:r>
              <a:rPr lang="pt-BR" sz="2200" b="1" u="sng" kern="100" dirty="0">
                <a:effectLst/>
                <a:latin typeface="Arial Narrow" panose="020B0606020202030204" pitchFamily="34" charset="0"/>
                <a:ea typeface="MS Mincho" panose="02020609040205080304" pitchFamily="49" charset="-128"/>
                <a:cs typeface="Times New Roman" panose="02020603050405020304" pitchFamily="18" charset="0"/>
              </a:rPr>
              <a:t>oblíquo</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a altura (</a:t>
            </a:r>
            <a:r>
              <a:rPr lang="pt-BR" sz="2200" b="1" kern="100" dirty="0">
                <a:solidFill>
                  <a:srgbClr val="FF33CC"/>
                </a:solidFill>
                <a:effectLst/>
                <a:latin typeface="Arial Narrow" panose="020B0606020202030204" pitchFamily="34" charset="0"/>
                <a:ea typeface="MS Mincho" panose="02020609040205080304" pitchFamily="49" charset="-128"/>
                <a:cs typeface="Times New Roman" panose="02020603050405020304" pitchFamily="18" charset="0"/>
              </a:rPr>
              <a:t>h</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é a distância entre o ápice e a projeção ortogonal no plano da base.</a:t>
            </a:r>
          </a:p>
        </p:txBody>
      </p:sp>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B430F9AD-E6DA-B9B3-80BF-7349F327F92A}"/>
                  </a:ext>
                </a:extLst>
              </p:cNvPr>
              <p:cNvSpPr txBox="1"/>
              <p:nvPr/>
            </p:nvSpPr>
            <p:spPr>
              <a:xfrm>
                <a:off x="6276000" y="732453"/>
                <a:ext cx="5760000" cy="5325689"/>
              </a:xfrm>
              <a:prstGeom prst="rect">
                <a:avLst/>
              </a:prstGeom>
              <a:noFill/>
            </p:spPr>
            <p:txBody>
              <a:bodyPr wrap="square">
                <a:spAutoFit/>
              </a:bodyPr>
              <a:lstStyle/>
              <a:p>
                <a:pPr algn="just">
                  <a:spcAft>
                    <a:spcPts val="4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Observe alguns elementos da pirâmide:</a:t>
                </a:r>
              </a:p>
              <a:p>
                <a:pPr marL="342900" lvl="0" indent="-342900" algn="just">
                  <a:spcAft>
                    <a:spcPts val="400"/>
                  </a:spcAft>
                  <a:buFont typeface="Symbol" panose="05050102010706020507" pitchFamily="18" charset="2"/>
                  <a:buChar char=""/>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O segmento que une o vértice da pirâmide com o ponto médio de uma aresta da base é chamado de </a:t>
                </a:r>
                <a:r>
                  <a:rPr lang="pt-BR" sz="2200" b="1" u="sng" kern="100" dirty="0">
                    <a:solidFill>
                      <a:srgbClr val="0070C0"/>
                    </a:solidFill>
                    <a:effectLst/>
                    <a:latin typeface="Arial Narrow" panose="020B0606020202030204" pitchFamily="34" charset="0"/>
                    <a:ea typeface="MS Mincho" panose="02020609040205080304" pitchFamily="49" charset="-128"/>
                    <a:cs typeface="Times New Roman" panose="02020603050405020304" pitchFamily="18" charset="0"/>
                  </a:rPr>
                  <a:t>apótema da pirâmide</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nesse caso </a:t>
                </a:r>
                <a14:m>
                  <m:oMath xmlns:m="http://schemas.openxmlformats.org/officeDocument/2006/math">
                    <m:bar>
                      <m:barPr>
                        <m:pos m:val="top"/>
                        <m:ctrlPr>
                          <a:rPr lang="pt-BR" sz="2200" b="1" i="1" kern="100">
                            <a:solidFill>
                              <a:srgbClr val="0070C0"/>
                            </a:solidFill>
                            <a:effectLst/>
                            <a:latin typeface="Cambria Math" panose="02040503050406030204" pitchFamily="18" charset="0"/>
                            <a:ea typeface="MS Mincho" panose="02020609040205080304" pitchFamily="49" charset="-128"/>
                            <a:cs typeface="Times New Roman" panose="02020603050405020304" pitchFamily="18" charset="0"/>
                          </a:rPr>
                        </m:ctrlPr>
                      </m:barPr>
                      <m:e>
                        <m:r>
                          <a:rPr lang="pt-BR" sz="2200" b="1" kern="100">
                            <a:solidFill>
                              <a:srgbClr val="0070C0"/>
                            </a:solidFill>
                            <a:effectLst/>
                            <a:latin typeface="Cambria Math" panose="02040503050406030204" pitchFamily="18" charset="0"/>
                            <a:ea typeface="MS Mincho" panose="02020609040205080304" pitchFamily="49" charset="-128"/>
                            <a:cs typeface="Times New Roman" panose="02020603050405020304" pitchFamily="18" charset="0"/>
                          </a:rPr>
                          <m:t>𝐏𝐕</m:t>
                        </m:r>
                      </m:e>
                    </m:bar>
                  </m:oMath>
                </a14:m>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342900" lvl="0" indent="-342900" algn="just">
                  <a:spcAft>
                    <a:spcPts val="400"/>
                  </a:spcAft>
                  <a:buFont typeface="Symbol" panose="05050102010706020507" pitchFamily="18" charset="2"/>
                  <a:buChar char=""/>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Já o segmento que une o centro da base ao ponto médio de uma aresta da base é chamado de </a:t>
                </a:r>
                <a:r>
                  <a:rPr lang="pt-BR" sz="2200" b="1" u="sng" kern="100" dirty="0">
                    <a:solidFill>
                      <a:srgbClr val="7030A0"/>
                    </a:solidFill>
                    <a:effectLst/>
                    <a:latin typeface="Arial Narrow" panose="020B0606020202030204" pitchFamily="34" charset="0"/>
                    <a:ea typeface="MS Mincho" panose="02020609040205080304" pitchFamily="49" charset="-128"/>
                    <a:cs typeface="Times New Roman" panose="02020603050405020304" pitchFamily="18" charset="0"/>
                  </a:rPr>
                  <a:t>apótema da base</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nesse caso </a:t>
                </a:r>
                <a14:m>
                  <m:oMath xmlns:m="http://schemas.openxmlformats.org/officeDocument/2006/math">
                    <m:bar>
                      <m:barPr>
                        <m:pos m:val="top"/>
                        <m:ctrlPr>
                          <a:rPr lang="pt-BR" sz="2200" b="1" i="1" kern="100">
                            <a:solidFill>
                              <a:srgbClr val="7030A0"/>
                            </a:solidFill>
                            <a:effectLst/>
                            <a:latin typeface="Cambria Math" panose="02040503050406030204" pitchFamily="18" charset="0"/>
                            <a:ea typeface="MS Mincho" panose="02020609040205080304" pitchFamily="49" charset="-128"/>
                            <a:cs typeface="Times New Roman" panose="02020603050405020304" pitchFamily="18" charset="0"/>
                          </a:rPr>
                        </m:ctrlPr>
                      </m:barPr>
                      <m:e>
                        <m:r>
                          <a:rPr lang="pt-BR" sz="2200" b="1" kern="100">
                            <a:solidFill>
                              <a:srgbClr val="7030A0"/>
                            </a:solidFill>
                            <a:effectLst/>
                            <a:latin typeface="Cambria Math" panose="02040503050406030204" pitchFamily="18" charset="0"/>
                            <a:ea typeface="MS Mincho" panose="02020609040205080304" pitchFamily="49" charset="-128"/>
                            <a:cs typeface="Times New Roman" panose="02020603050405020304" pitchFamily="18" charset="0"/>
                          </a:rPr>
                          <m:t>𝐇𝐏</m:t>
                        </m:r>
                      </m:e>
                    </m:bar>
                  </m:oMath>
                </a14:m>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a:t>
                </a:r>
              </a:p>
              <a:p>
                <a:pPr algn="just">
                  <a:spcAft>
                    <a:spcPts val="400"/>
                  </a:spcAft>
                </a:pPr>
                <a:endParaRPr lang="pt-BR" sz="2200" dirty="0">
                  <a:latin typeface="Arial Narrow" panose="020B0606020202030204" pitchFamily="34" charset="0"/>
                </a:endParaRPr>
              </a:p>
              <a:p>
                <a:pPr algn="just">
                  <a:spcAft>
                    <a:spcPts val="400"/>
                  </a:spcAft>
                </a:pPr>
                <a:endParaRPr lang="pt-BR" sz="2200" dirty="0">
                  <a:latin typeface="Arial Narrow" panose="020B0606020202030204" pitchFamily="34" charset="0"/>
                </a:endParaRPr>
              </a:p>
              <a:p>
                <a:pPr marL="2155825" algn="just">
                  <a:spcAft>
                    <a:spcPts val="400"/>
                  </a:spcAft>
                </a:pPr>
                <a:r>
                  <a:rPr lang="pt-BR" sz="2200" dirty="0">
                    <a:latin typeface="Arial Narrow" panose="020B0606020202030204" pitchFamily="34" charset="0"/>
                  </a:rPr>
                  <a:t>Repare, na imagem, que o triângulo </a:t>
                </a:r>
                <a14:m>
                  <m:oMath xmlns:m="http://schemas.openxmlformats.org/officeDocument/2006/math">
                    <m:r>
                      <m:rPr>
                        <m:sty m:val="p"/>
                      </m:rPr>
                      <a:rPr lang="pt-BR" sz="2200">
                        <a:latin typeface="Cambria Math" panose="02040503050406030204" pitchFamily="18" charset="0"/>
                      </a:rPr>
                      <m:t>VHP</m:t>
                    </m:r>
                  </m:oMath>
                </a14:m>
                <a:r>
                  <a:rPr lang="pt-BR" sz="2200" dirty="0">
                    <a:latin typeface="Arial Narrow" panose="020B0606020202030204" pitchFamily="34" charset="0"/>
                  </a:rPr>
                  <a:t> é retângulo.</a:t>
                </a:r>
              </a:p>
              <a:p>
                <a:pPr marL="2155825" algn="just">
                  <a:spcAft>
                    <a:spcPts val="400"/>
                  </a:spcAft>
                </a:pPr>
                <a:r>
                  <a:rPr lang="pt-BR" sz="2200" dirty="0">
                    <a:latin typeface="Arial Narrow" panose="020B0606020202030204" pitchFamily="34" charset="0"/>
                  </a:rPr>
                  <a:t>Usando o Teorema de Pitágoras, temos:</a:t>
                </a:r>
              </a:p>
              <a:p>
                <a:pPr marL="2155825" algn="just">
                  <a:spcAft>
                    <a:spcPts val="400"/>
                  </a:spcAft>
                </a:pPr>
                <a14:m>
                  <m:oMathPara xmlns:m="http://schemas.openxmlformats.org/officeDocument/2006/math">
                    <m:oMathParaPr>
                      <m:jc m:val="centerGroup"/>
                    </m:oMathParaPr>
                    <m:oMath xmlns:m="http://schemas.openxmlformats.org/officeDocument/2006/math">
                      <m:sSup>
                        <m:sSupPr>
                          <m:ctrlPr>
                            <a:rPr lang="pt-BR" sz="2200" i="1">
                              <a:latin typeface="Cambria Math" panose="02040503050406030204" pitchFamily="18" charset="0"/>
                            </a:rPr>
                          </m:ctrlPr>
                        </m:sSupPr>
                        <m:e>
                          <m:d>
                            <m:dPr>
                              <m:ctrlPr>
                                <a:rPr lang="pt-BR" sz="2200" i="1">
                                  <a:latin typeface="Cambria Math" panose="02040503050406030204" pitchFamily="18" charset="0"/>
                                </a:rPr>
                              </m:ctrlPr>
                            </m:dPr>
                            <m:e>
                              <m:r>
                                <a:rPr lang="pt-BR" sz="2200" i="1">
                                  <a:latin typeface="Cambria Math" panose="02040503050406030204" pitchFamily="18" charset="0"/>
                                </a:rPr>
                                <m:t> </m:t>
                              </m:r>
                              <m:acc>
                                <m:accPr>
                                  <m:chr m:val="̅"/>
                                  <m:ctrlPr>
                                    <a:rPr lang="pt-BR" sz="2200" i="1">
                                      <a:latin typeface="Cambria Math" panose="02040503050406030204" pitchFamily="18" charset="0"/>
                                    </a:rPr>
                                  </m:ctrlPr>
                                </m:accPr>
                                <m:e>
                                  <m:r>
                                    <a:rPr lang="pt-BR" sz="2200" i="1">
                                      <a:latin typeface="Cambria Math" panose="02040503050406030204" pitchFamily="18" charset="0"/>
                                    </a:rPr>
                                    <m:t>𝑃𝑉</m:t>
                                  </m:r>
                                </m:e>
                              </m:acc>
                              <m:r>
                                <a:rPr lang="pt-BR" sz="2200" i="1">
                                  <a:latin typeface="Cambria Math" panose="02040503050406030204" pitchFamily="18" charset="0"/>
                                </a:rPr>
                                <m:t> </m:t>
                              </m:r>
                            </m:e>
                          </m:d>
                        </m:e>
                        <m:sup>
                          <m:r>
                            <a:rPr lang="pt-BR" sz="2200" i="1">
                              <a:latin typeface="Cambria Math" panose="02040503050406030204" pitchFamily="18" charset="0"/>
                            </a:rPr>
                            <m:t>2</m:t>
                          </m:r>
                        </m:sup>
                      </m:sSup>
                      <m:r>
                        <a:rPr lang="pt-BR" sz="2200" i="1">
                          <a:latin typeface="Cambria Math" panose="02040503050406030204" pitchFamily="18" charset="0"/>
                        </a:rPr>
                        <m:t>=</m:t>
                      </m:r>
                      <m:sSup>
                        <m:sSupPr>
                          <m:ctrlPr>
                            <a:rPr lang="pt-BR" sz="2200" i="1">
                              <a:latin typeface="Cambria Math" panose="02040503050406030204" pitchFamily="18" charset="0"/>
                            </a:rPr>
                          </m:ctrlPr>
                        </m:sSupPr>
                        <m:e>
                          <m:d>
                            <m:dPr>
                              <m:ctrlPr>
                                <a:rPr lang="pt-BR" sz="2200" i="1">
                                  <a:latin typeface="Cambria Math" panose="02040503050406030204" pitchFamily="18" charset="0"/>
                                </a:rPr>
                              </m:ctrlPr>
                            </m:dPr>
                            <m:e>
                              <m:r>
                                <a:rPr lang="pt-BR" sz="2200" i="1">
                                  <a:latin typeface="Cambria Math" panose="02040503050406030204" pitchFamily="18" charset="0"/>
                                </a:rPr>
                                <m:t> </m:t>
                              </m:r>
                              <m:acc>
                                <m:accPr>
                                  <m:chr m:val="̅"/>
                                  <m:ctrlPr>
                                    <a:rPr lang="pt-BR" sz="2200" i="1">
                                      <a:latin typeface="Cambria Math" panose="02040503050406030204" pitchFamily="18" charset="0"/>
                                    </a:rPr>
                                  </m:ctrlPr>
                                </m:accPr>
                                <m:e>
                                  <m:r>
                                    <a:rPr lang="pt-BR" sz="2200" i="1">
                                      <a:latin typeface="Cambria Math" panose="02040503050406030204" pitchFamily="18" charset="0"/>
                                    </a:rPr>
                                    <m:t>𝐻𝑃</m:t>
                                  </m:r>
                                </m:e>
                              </m:acc>
                              <m:r>
                                <a:rPr lang="pt-BR" sz="2200" i="1">
                                  <a:latin typeface="Cambria Math" panose="02040503050406030204" pitchFamily="18" charset="0"/>
                                </a:rPr>
                                <m:t> </m:t>
                              </m:r>
                            </m:e>
                          </m:d>
                        </m:e>
                        <m:sup>
                          <m:r>
                            <a:rPr lang="pt-BR" sz="2200" i="1">
                              <a:latin typeface="Cambria Math" panose="02040503050406030204" pitchFamily="18" charset="0"/>
                            </a:rPr>
                            <m:t>2</m:t>
                          </m:r>
                        </m:sup>
                      </m:sSup>
                      <m:r>
                        <a:rPr lang="pt-BR" sz="2200" i="1">
                          <a:latin typeface="Cambria Math" panose="02040503050406030204" pitchFamily="18" charset="0"/>
                        </a:rPr>
                        <m:t>+</m:t>
                      </m:r>
                      <m:sSup>
                        <m:sSupPr>
                          <m:ctrlPr>
                            <a:rPr lang="pt-BR" sz="2200" i="1">
                              <a:latin typeface="Cambria Math" panose="02040503050406030204" pitchFamily="18" charset="0"/>
                            </a:rPr>
                          </m:ctrlPr>
                        </m:sSupPr>
                        <m:e>
                          <m:d>
                            <m:dPr>
                              <m:ctrlPr>
                                <a:rPr lang="pt-BR" sz="2200" i="1">
                                  <a:latin typeface="Cambria Math" panose="02040503050406030204" pitchFamily="18" charset="0"/>
                                </a:rPr>
                              </m:ctrlPr>
                            </m:dPr>
                            <m:e>
                              <m:r>
                                <a:rPr lang="pt-BR" sz="2200" i="1">
                                  <a:latin typeface="Cambria Math" panose="02040503050406030204" pitchFamily="18" charset="0"/>
                                </a:rPr>
                                <m:t> </m:t>
                              </m:r>
                              <m:acc>
                                <m:accPr>
                                  <m:chr m:val="̅"/>
                                  <m:ctrlPr>
                                    <a:rPr lang="pt-BR" sz="2200" i="1">
                                      <a:latin typeface="Cambria Math" panose="02040503050406030204" pitchFamily="18" charset="0"/>
                                    </a:rPr>
                                  </m:ctrlPr>
                                </m:accPr>
                                <m:e>
                                  <m:r>
                                    <a:rPr lang="pt-BR" sz="2200" i="1">
                                      <a:latin typeface="Cambria Math" panose="02040503050406030204" pitchFamily="18" charset="0"/>
                                    </a:rPr>
                                    <m:t>𝐻𝑉</m:t>
                                  </m:r>
                                </m:e>
                              </m:acc>
                              <m:r>
                                <a:rPr lang="pt-BR" sz="2200" i="1">
                                  <a:latin typeface="Cambria Math" panose="02040503050406030204" pitchFamily="18" charset="0"/>
                                </a:rPr>
                                <m:t> </m:t>
                              </m:r>
                            </m:e>
                          </m:d>
                        </m:e>
                        <m:sup>
                          <m:r>
                            <a:rPr lang="pt-BR" sz="2200" i="1">
                              <a:latin typeface="Cambria Math" panose="02040503050406030204" pitchFamily="18" charset="0"/>
                            </a:rPr>
                            <m:t>2</m:t>
                          </m:r>
                        </m:sup>
                      </m:sSup>
                    </m:oMath>
                  </m:oMathPara>
                </a14:m>
                <a:endParaRPr lang="pt-BR" sz="2200" b="1" kern="100" dirty="0">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5" name="CaixaDeTexto 4">
                <a:extLst>
                  <a:ext uri="{FF2B5EF4-FFF2-40B4-BE49-F238E27FC236}">
                    <a16:creationId xmlns:a16="http://schemas.microsoft.com/office/drawing/2014/main" id="{B430F9AD-E6DA-B9B3-80BF-7349F327F92A}"/>
                  </a:ext>
                </a:extLst>
              </p:cNvPr>
              <p:cNvSpPr txBox="1">
                <a:spLocks noRot="1" noChangeAspect="1" noMove="1" noResize="1" noEditPoints="1" noAdjustHandles="1" noChangeArrowheads="1" noChangeShapeType="1" noTextEdit="1"/>
              </p:cNvSpPr>
              <p:nvPr/>
            </p:nvSpPr>
            <p:spPr>
              <a:xfrm>
                <a:off x="6276000" y="732453"/>
                <a:ext cx="5760000" cy="5325689"/>
              </a:xfrm>
              <a:prstGeom prst="rect">
                <a:avLst/>
              </a:prstGeom>
              <a:blipFill>
                <a:blip r:embed="rId4"/>
                <a:stretch>
                  <a:fillRect l="-1483" t="-686" r="-1483"/>
                </a:stretch>
              </a:blipFill>
            </p:spPr>
            <p:txBody>
              <a:bodyPr/>
              <a:lstStyle/>
              <a:p>
                <a:r>
                  <a:rPr lang="pt-BR">
                    <a:noFill/>
                  </a:rPr>
                  <a:t> </a:t>
                </a:r>
              </a:p>
            </p:txBody>
          </p:sp>
        </mc:Fallback>
      </mc:AlternateContent>
      <p:pic>
        <p:nvPicPr>
          <p:cNvPr id="6" name="Imagem 5">
            <a:extLst>
              <a:ext uri="{FF2B5EF4-FFF2-40B4-BE49-F238E27FC236}">
                <a16:creationId xmlns:a16="http://schemas.microsoft.com/office/drawing/2014/main" id="{AA2F8409-3B44-7A2A-8BE1-D325C872ED4C}"/>
              </a:ext>
            </a:extLst>
          </p:cNvPr>
          <p:cNvPicPr>
            <a:picLocks noChangeAspect="1"/>
          </p:cNvPicPr>
          <p:nvPr/>
        </p:nvPicPr>
        <p:blipFill rotWithShape="1">
          <a:blip r:embed="rId5"/>
          <a:srcRect l="19307" t="32821" r="61396" b="18360"/>
          <a:stretch>
            <a:fillRect/>
          </a:stretch>
        </p:blipFill>
        <p:spPr bwMode="auto">
          <a:xfrm>
            <a:off x="6472940" y="3671661"/>
            <a:ext cx="1812644" cy="282576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0837524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DC5212C9-1E5E-8690-9F77-27FD2DCCF3AB}"/>
              </a:ext>
            </a:extLst>
          </p:cNvPr>
          <p:cNvSpPr txBox="1"/>
          <p:nvPr/>
        </p:nvSpPr>
        <p:spPr>
          <a:xfrm>
            <a:off x="156000" y="823323"/>
            <a:ext cx="5760000" cy="1820435"/>
          </a:xfrm>
          <a:prstGeom prst="rect">
            <a:avLst/>
          </a:prstGeom>
          <a:noFill/>
        </p:spPr>
        <p:txBody>
          <a:bodyPr wrap="square">
            <a:spAutoFit/>
          </a:bodyPr>
          <a:lstStyle/>
          <a:p>
            <a:pPr marL="342900" lvl="0" indent="-342900" algn="just">
              <a:lnSpc>
                <a:spcPct val="115000"/>
              </a:lnSpc>
              <a:spcAft>
                <a:spcPts val="800"/>
              </a:spcAft>
              <a:buClr>
                <a:srgbClr val="000000"/>
              </a:buClr>
              <a:buFont typeface="Wingdings" panose="05000000000000000000" pitchFamily="2" charset="2"/>
              <a:buChar char=""/>
            </a:pPr>
            <a:r>
              <a:rPr lang="pt-BR" sz="2200" b="1" kern="100" dirty="0">
                <a:solidFill>
                  <a:srgbClr val="000000"/>
                </a:solidFill>
                <a:effectLst/>
                <a:latin typeface="Arial Narrow" panose="020B0606020202030204" pitchFamily="34" charset="0"/>
                <a:ea typeface="MS Mincho" panose="02020609040205080304" pitchFamily="49" charset="-128"/>
                <a:cs typeface="Cavolini" panose="03000502040302020204" pitchFamily="66" charset="0"/>
              </a:rPr>
              <a:t>Planificação de pirâmides</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tabLst>
                <a:tab pos="540385" algn="l"/>
              </a:tabLst>
            </a:pP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A planificação da pirâmide sempre possui:</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342900" lvl="0" indent="-342900" algn="just">
              <a:lnSpc>
                <a:spcPct val="115000"/>
              </a:lnSpc>
              <a:buFont typeface="Wingdings" panose="05000000000000000000" pitchFamily="2" charset="2"/>
              <a:buChar char=""/>
              <a:tabLst>
                <a:tab pos="540385" algn="l"/>
              </a:tabLst>
            </a:pP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um polígono que será a base da pirâmide;</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342900" lvl="0" indent="-342900" algn="just">
              <a:lnSpc>
                <a:spcPct val="115000"/>
              </a:lnSpc>
              <a:spcAft>
                <a:spcPts val="800"/>
              </a:spcAft>
              <a:buFont typeface="Wingdings" panose="05000000000000000000" pitchFamily="2" charset="2"/>
              <a:buChar char=""/>
            </a:pP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triângulos, que são as faces laterais.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p:grpSp>
        <p:nvGrpSpPr>
          <p:cNvPr id="8" name="Agrupar 7">
            <a:extLst>
              <a:ext uri="{FF2B5EF4-FFF2-40B4-BE49-F238E27FC236}">
                <a16:creationId xmlns:a16="http://schemas.microsoft.com/office/drawing/2014/main" id="{50F089BE-2114-EC84-394D-DF103A2C5D52}"/>
              </a:ext>
            </a:extLst>
          </p:cNvPr>
          <p:cNvGrpSpPr/>
          <p:nvPr/>
        </p:nvGrpSpPr>
        <p:grpSpPr>
          <a:xfrm>
            <a:off x="206157" y="3465353"/>
            <a:ext cx="5709843" cy="1934433"/>
            <a:chOff x="174662" y="2742230"/>
            <a:chExt cx="5709843" cy="1934433"/>
          </a:xfrm>
        </p:grpSpPr>
        <p:sp>
          <p:nvSpPr>
            <p:cNvPr id="5" name="Retângulo: Cantos Arredondados 4">
              <a:extLst>
                <a:ext uri="{FF2B5EF4-FFF2-40B4-BE49-F238E27FC236}">
                  <a16:creationId xmlns:a16="http://schemas.microsoft.com/office/drawing/2014/main" id="{4A335308-DCD6-6927-2EB7-64A43D149973}"/>
                </a:ext>
              </a:extLst>
            </p:cNvPr>
            <p:cNvSpPr/>
            <p:nvPr/>
          </p:nvSpPr>
          <p:spPr>
            <a:xfrm>
              <a:off x="192956" y="2856228"/>
              <a:ext cx="5691549" cy="1820435"/>
            </a:xfrm>
            <a:prstGeom prst="roundRect">
              <a:avLst>
                <a:gd name="adj" fmla="val 22629"/>
              </a:avLst>
            </a:prstGeom>
            <a:solidFill>
              <a:schemeClr val="bg1"/>
            </a:solidFill>
            <a:ln w="28575">
              <a:solidFill>
                <a:srgbClr val="ED7D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indent="1258888" algn="just"/>
              <a:endParaRPr lang="pt-BR" sz="2200" dirty="0">
                <a:solidFill>
                  <a:schemeClr val="tx1"/>
                </a:solidFill>
                <a:latin typeface="Arial Narrow" panose="020B0606020202030204" pitchFamily="34" charset="0"/>
              </a:endParaRPr>
            </a:p>
            <a:p>
              <a:pPr indent="1258888" algn="just"/>
              <a:r>
                <a:rPr lang="pt-BR" sz="2200" dirty="0">
                  <a:solidFill>
                    <a:schemeClr val="tx1"/>
                  </a:solidFill>
                  <a:latin typeface="Arial Narrow" panose="020B0606020202030204" pitchFamily="34" charset="0"/>
                </a:rPr>
                <a:t>A região poligonal que forma a base da pirâmide não é sempre regular, desta forma, as regiões triangulares que formam suas faces laterais não serão sempre regulares.</a:t>
              </a:r>
              <a:endParaRPr lang="pt-BR" sz="2200" kern="100" dirty="0">
                <a:solidFill>
                  <a:schemeClr val="tx1"/>
                </a:solidFill>
                <a:latin typeface="Arial Narrow" panose="020B0606020202030204" pitchFamily="34" charset="0"/>
                <a:ea typeface="MS Mincho" panose="02020609040205080304" pitchFamily="49" charset="-128"/>
                <a:cs typeface="Times New Roman" panose="02020603050405020304" pitchFamily="18" charset="0"/>
              </a:endParaRPr>
            </a:p>
          </p:txBody>
        </p:sp>
        <p:pic>
          <p:nvPicPr>
            <p:cNvPr id="7" name="Imagem 6" descr="Desenho de um círculo&#10;&#10;O conteúdo gerado por IA pode estar incorreto.">
              <a:extLst>
                <a:ext uri="{FF2B5EF4-FFF2-40B4-BE49-F238E27FC236}">
                  <a16:creationId xmlns:a16="http://schemas.microsoft.com/office/drawing/2014/main" id="{DBFC767B-1E1D-C62B-A5FF-8A2AFCEE23F4}"/>
                </a:ext>
              </a:extLst>
            </p:cNvPr>
            <p:cNvPicPr>
              <a:picLocks noChangeAspect="1"/>
            </p:cNvPicPr>
            <p:nvPr/>
          </p:nvPicPr>
          <p:blipFill rotWithShape="1">
            <a:blip r:embed="rId2">
              <a:extLst>
                <a:ext uri="{28A0092B-C50C-407E-A947-70E740481C1C}">
                  <a14:useLocalDpi xmlns:a14="http://schemas.microsoft.com/office/drawing/2010/main" val="0"/>
                </a:ext>
              </a:extLst>
            </a:blip>
            <a:srcRect l="3236" t="8032" r="1964" b="8032"/>
            <a:stretch>
              <a:fillRect/>
            </a:stretch>
          </p:blipFill>
          <p:spPr bwMode="auto">
            <a:xfrm>
              <a:off x="174662" y="2742230"/>
              <a:ext cx="1439545" cy="733425"/>
            </a:xfrm>
            <a:prstGeom prst="rect">
              <a:avLst/>
            </a:prstGeom>
            <a:noFill/>
            <a:ln>
              <a:noFill/>
            </a:ln>
            <a:extLst>
              <a:ext uri="{53640926-AAD7-44D8-BBD7-CCE9431645EC}">
                <a14:shadowObscured xmlns:a14="http://schemas.microsoft.com/office/drawing/2010/main"/>
              </a:ext>
            </a:extLst>
          </p:spPr>
        </p:pic>
      </p:grpSp>
      <p:sp>
        <p:nvSpPr>
          <p:cNvPr id="10" name="CaixaDeTexto 9">
            <a:extLst>
              <a:ext uri="{FF2B5EF4-FFF2-40B4-BE49-F238E27FC236}">
                <a16:creationId xmlns:a16="http://schemas.microsoft.com/office/drawing/2014/main" id="{24FB6041-9361-A503-1254-55C589FC84CD}"/>
              </a:ext>
            </a:extLst>
          </p:cNvPr>
          <p:cNvSpPr txBox="1"/>
          <p:nvPr/>
        </p:nvSpPr>
        <p:spPr>
          <a:xfrm>
            <a:off x="6276002" y="823323"/>
            <a:ext cx="5760000" cy="3398687"/>
          </a:xfrm>
          <a:prstGeom prst="rect">
            <a:avLst/>
          </a:prstGeom>
          <a:noFill/>
        </p:spPr>
        <p:txBody>
          <a:bodyPr wrap="square">
            <a:spAutoFit/>
          </a:bodyPr>
          <a:lstStyle/>
          <a:p>
            <a:pPr algn="just">
              <a:lnSpc>
                <a:spcPct val="115000"/>
              </a:lnSpc>
              <a:spcAft>
                <a:spcPts val="800"/>
              </a:spcAft>
              <a:buNone/>
              <a:tabLst>
                <a:tab pos="540385" algn="l"/>
              </a:tabLst>
            </a:pP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Exemplos de planificações:</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tabLst>
                <a:tab pos="540385" algn="l"/>
              </a:tabLst>
            </a:pPr>
            <a:r>
              <a:rPr lang="pt-BR" sz="2200" b="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Pirâmide Quadrangular</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tabLst>
                <a:tab pos="540385" algn="l"/>
              </a:tabLst>
            </a:pPr>
            <a:r>
              <a:rPr lang="pt-BR" sz="2200" b="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tabLst>
                <a:tab pos="540385" algn="l"/>
              </a:tabLst>
            </a:pPr>
            <a:endParaRPr lang="pt-BR" sz="2200" b="1" kern="100" dirty="0">
              <a:solidFill>
                <a:srgbClr val="000000"/>
              </a:solidFill>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tabLst>
                <a:tab pos="540385" algn="l"/>
              </a:tabLst>
            </a:pPr>
            <a:endParaRPr lang="pt-BR" sz="2200" b="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tabLst>
                <a:tab pos="540385" algn="l"/>
              </a:tabLs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tabLst>
                <a:tab pos="540385" algn="l"/>
              </a:tabLst>
            </a:pPr>
            <a:r>
              <a:rPr lang="pt-BR" sz="2200" b="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Pirâmide Pentagonal</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p:pic>
        <p:nvPicPr>
          <p:cNvPr id="11" name="Imagem 10">
            <a:extLst>
              <a:ext uri="{FF2B5EF4-FFF2-40B4-BE49-F238E27FC236}">
                <a16:creationId xmlns:a16="http://schemas.microsoft.com/office/drawing/2014/main" id="{35082D05-89F7-3939-823D-75F16FCADA41}"/>
              </a:ext>
            </a:extLst>
          </p:cNvPr>
          <p:cNvPicPr>
            <a:picLocks noChangeAspect="1"/>
          </p:cNvPicPr>
          <p:nvPr/>
        </p:nvPicPr>
        <p:blipFill rotWithShape="1">
          <a:blip r:embed="rId3"/>
          <a:srcRect l="30737" t="44005" r="34973" b="20589"/>
          <a:stretch>
            <a:fillRect/>
          </a:stretch>
        </p:blipFill>
        <p:spPr bwMode="auto">
          <a:xfrm>
            <a:off x="8228654" y="1733540"/>
            <a:ext cx="3240000" cy="2083020"/>
          </a:xfrm>
          <a:prstGeom prst="rect">
            <a:avLst/>
          </a:prstGeom>
          <a:ln>
            <a:noFill/>
          </a:ln>
          <a:extLst>
            <a:ext uri="{53640926-AAD7-44D8-BBD7-CCE9431645EC}">
              <a14:shadowObscured xmlns:a14="http://schemas.microsoft.com/office/drawing/2010/main"/>
            </a:ext>
          </a:extLst>
        </p:spPr>
      </p:pic>
      <p:pic>
        <p:nvPicPr>
          <p:cNvPr id="12" name="Imagem 11">
            <a:extLst>
              <a:ext uri="{FF2B5EF4-FFF2-40B4-BE49-F238E27FC236}">
                <a16:creationId xmlns:a16="http://schemas.microsoft.com/office/drawing/2014/main" id="{CC2B4561-F912-8A65-C937-651D7E2AF756}"/>
              </a:ext>
            </a:extLst>
          </p:cNvPr>
          <p:cNvPicPr>
            <a:picLocks noChangeAspect="1"/>
          </p:cNvPicPr>
          <p:nvPr/>
        </p:nvPicPr>
        <p:blipFill rotWithShape="1">
          <a:blip r:embed="rId4"/>
          <a:srcRect l="36077" t="45966" r="32746" b="21641"/>
          <a:stretch>
            <a:fillRect/>
          </a:stretch>
        </p:blipFill>
        <p:spPr bwMode="auto">
          <a:xfrm>
            <a:off x="8228654" y="4351988"/>
            <a:ext cx="3240000" cy="2095596"/>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238208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Conector reto 10">
            <a:extLst>
              <a:ext uri="{FF2B5EF4-FFF2-40B4-BE49-F238E27FC236}">
                <a16:creationId xmlns:a16="http://schemas.microsoft.com/office/drawing/2014/main" id="{62698CD7-CCAE-0046-45A5-7E692E7EBE11}"/>
              </a:ext>
            </a:extLst>
          </p:cNvPr>
          <p:cNvCxnSpPr>
            <a:cxnSpLocks/>
          </p:cNvCxnSpPr>
          <p:nvPr/>
        </p:nvCxnSpPr>
        <p:spPr>
          <a:xfrm>
            <a:off x="6096000" y="774441"/>
            <a:ext cx="0" cy="585029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 name="CaixaDeTexto 2">
            <a:extLst>
              <a:ext uri="{FF2B5EF4-FFF2-40B4-BE49-F238E27FC236}">
                <a16:creationId xmlns:a16="http://schemas.microsoft.com/office/drawing/2014/main" id="{762C4DF5-EB32-592E-A779-5F27FCC4C386}"/>
              </a:ext>
            </a:extLst>
          </p:cNvPr>
          <p:cNvSpPr txBox="1"/>
          <p:nvPr/>
        </p:nvSpPr>
        <p:spPr>
          <a:xfrm>
            <a:off x="156000" y="900173"/>
            <a:ext cx="5760000" cy="459036"/>
          </a:xfrm>
          <a:prstGeom prst="rect">
            <a:avLst/>
          </a:prstGeom>
          <a:noFill/>
        </p:spPr>
        <p:txBody>
          <a:bodyPr wrap="square">
            <a:spAutoFit/>
          </a:bodyPr>
          <a:lstStyle/>
          <a:p>
            <a:pPr algn="just">
              <a:lnSpc>
                <a:spcPct val="115000"/>
              </a:lnSpc>
              <a:spcAft>
                <a:spcPts val="800"/>
              </a:spcAft>
              <a:buNone/>
              <a:tabLst>
                <a:tab pos="540385" algn="l"/>
              </a:tabLst>
            </a:pPr>
            <a:r>
              <a:rPr lang="pt-BR" sz="2200" b="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Pirâmide Hexagonal</a:t>
            </a:r>
            <a:endParaRPr lang="pt-BR" sz="2200" kern="100" dirty="0">
              <a:effectLst/>
              <a:latin typeface="Aptos" panose="020B0004020202020204" pitchFamily="34" charset="0"/>
              <a:ea typeface="MS Mincho" panose="02020609040205080304" pitchFamily="49" charset="-128"/>
              <a:cs typeface="Times New Roman" panose="02020603050405020304" pitchFamily="18" charset="0"/>
            </a:endParaRPr>
          </a:p>
        </p:txBody>
      </p:sp>
      <p:pic>
        <p:nvPicPr>
          <p:cNvPr id="4" name="Imagem 3">
            <a:extLst>
              <a:ext uri="{FF2B5EF4-FFF2-40B4-BE49-F238E27FC236}">
                <a16:creationId xmlns:a16="http://schemas.microsoft.com/office/drawing/2014/main" id="{A6BB4C02-1B45-F447-1A97-A522D720F6ED}"/>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Effect>
                      <a14:saturation sat="200000"/>
                    </a14:imgEffect>
                  </a14:imgLayer>
                </a14:imgProps>
              </a:ext>
            </a:extLst>
          </a:blip>
          <a:srcRect l="25276" t="32909" r="28515" b="14687"/>
          <a:stretch>
            <a:fillRect/>
          </a:stretch>
        </p:blipFill>
        <p:spPr bwMode="auto">
          <a:xfrm>
            <a:off x="763251" y="1719278"/>
            <a:ext cx="3524907" cy="2488828"/>
          </a:xfrm>
          <a:prstGeom prst="rect">
            <a:avLst/>
          </a:prstGeom>
          <a:ln>
            <a:noFill/>
          </a:ln>
          <a:extLst>
            <a:ext uri="{53640926-AAD7-44D8-BBD7-CCE9431645EC}">
              <a14:shadowObscured xmlns:a14="http://schemas.microsoft.com/office/drawing/2010/main"/>
            </a:ext>
          </a:extLst>
        </p:spPr>
      </p:pic>
      <p:grpSp>
        <p:nvGrpSpPr>
          <p:cNvPr id="14" name="Agrupar 13">
            <a:extLst>
              <a:ext uri="{FF2B5EF4-FFF2-40B4-BE49-F238E27FC236}">
                <a16:creationId xmlns:a16="http://schemas.microsoft.com/office/drawing/2014/main" id="{3978C619-E685-F46D-4E48-D4F502EA90C4}"/>
              </a:ext>
            </a:extLst>
          </p:cNvPr>
          <p:cNvGrpSpPr/>
          <p:nvPr/>
        </p:nvGrpSpPr>
        <p:grpSpPr>
          <a:xfrm>
            <a:off x="5150504" y="900172"/>
            <a:ext cx="6387472" cy="5724562"/>
            <a:chOff x="5598374" y="1022587"/>
            <a:chExt cx="6387472" cy="5724562"/>
          </a:xfrm>
        </p:grpSpPr>
        <p:sp>
          <p:nvSpPr>
            <p:cNvPr id="6" name="Retângulo: Cantos Arredondados 5">
              <a:extLst>
                <a:ext uri="{FF2B5EF4-FFF2-40B4-BE49-F238E27FC236}">
                  <a16:creationId xmlns:a16="http://schemas.microsoft.com/office/drawing/2014/main" id="{326020B1-8146-7E87-4AEB-7CEB0B29A7CE}"/>
                </a:ext>
              </a:extLst>
            </p:cNvPr>
            <p:cNvSpPr/>
            <p:nvPr/>
          </p:nvSpPr>
          <p:spPr>
            <a:xfrm>
              <a:off x="5598374" y="1243688"/>
              <a:ext cx="6387472" cy="5503461"/>
            </a:xfrm>
            <a:prstGeom prst="roundRect">
              <a:avLst>
                <a:gd name="adj" fmla="val 10083"/>
              </a:avLst>
            </a:prstGeom>
            <a:solidFill>
              <a:schemeClr val="bg1"/>
            </a:solidFill>
            <a:ln w="28575">
              <a:solidFill>
                <a:srgbClr val="ED7D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indent="1258888" algn="just"/>
              <a:r>
                <a:rPr lang="pt-BR" sz="2200" dirty="0">
                  <a:solidFill>
                    <a:schemeClr val="tx1"/>
                  </a:solidFill>
                  <a:latin typeface="Arial Narrow" panose="020B0606020202030204" pitchFamily="34" charset="0"/>
                </a:rPr>
                <a:t>O </a:t>
              </a:r>
              <a:r>
                <a:rPr lang="pt-BR" sz="2200" b="1" dirty="0">
                  <a:solidFill>
                    <a:schemeClr val="tx1"/>
                  </a:solidFill>
                  <a:latin typeface="Arial Narrow" panose="020B0606020202030204" pitchFamily="34" charset="0"/>
                </a:rPr>
                <a:t>tronco de pirâmide </a:t>
              </a:r>
              <a:r>
                <a:rPr lang="pt-BR" sz="2200" dirty="0">
                  <a:solidFill>
                    <a:schemeClr val="tx1"/>
                  </a:solidFill>
                  <a:latin typeface="Arial Narrow" panose="020B0606020202030204" pitchFamily="34" charset="0"/>
                </a:rPr>
                <a:t>é um sólido geométrico obtido quando se corta uma pirâmide por um plano paralelo à sua base. Essa secção divide a pirâmide em duas partes: uma pirâmide menor (no topo) e o tronco de pirâmide (a parte inferior).</a:t>
              </a:r>
            </a:p>
            <a:p>
              <a:pPr indent="1258888" algn="just"/>
              <a:endParaRPr lang="pt-BR" sz="2200" dirty="0">
                <a:solidFill>
                  <a:schemeClr val="tx1"/>
                </a:solidFill>
                <a:latin typeface="Arial Narrow" panose="020B0606020202030204" pitchFamily="34" charset="0"/>
              </a:endParaRPr>
            </a:p>
            <a:p>
              <a:pPr indent="1258888" algn="just"/>
              <a:endParaRPr lang="pt-BR" sz="2200" dirty="0">
                <a:solidFill>
                  <a:schemeClr val="tx1"/>
                </a:solidFill>
                <a:latin typeface="Arial Narrow" panose="020B0606020202030204" pitchFamily="34" charset="0"/>
              </a:endParaRPr>
            </a:p>
            <a:p>
              <a:pPr indent="1258888" algn="just"/>
              <a:endParaRPr lang="pt-BR" sz="2200" dirty="0">
                <a:solidFill>
                  <a:schemeClr val="tx1"/>
                </a:solidFill>
                <a:latin typeface="Arial Narrow" panose="020B0606020202030204" pitchFamily="34" charset="0"/>
              </a:endParaRPr>
            </a:p>
            <a:p>
              <a:pPr indent="1258888" algn="just"/>
              <a:endParaRPr lang="pt-BR" sz="2200" dirty="0">
                <a:solidFill>
                  <a:schemeClr val="tx1"/>
                </a:solidFill>
                <a:latin typeface="Arial Narrow" panose="020B0606020202030204" pitchFamily="34" charset="0"/>
              </a:endParaRPr>
            </a:p>
            <a:p>
              <a:pPr indent="1258888" algn="just"/>
              <a:endParaRPr lang="pt-BR" sz="2200" dirty="0">
                <a:solidFill>
                  <a:schemeClr val="tx1"/>
                </a:solidFill>
                <a:latin typeface="Arial Narrow" panose="020B0606020202030204" pitchFamily="34" charset="0"/>
              </a:endParaRPr>
            </a:p>
            <a:p>
              <a:pPr indent="1258888" algn="just"/>
              <a:endParaRPr lang="pt-BR" sz="2200" dirty="0">
                <a:solidFill>
                  <a:schemeClr val="tx1"/>
                </a:solidFill>
                <a:latin typeface="Arial Narrow" panose="020B0606020202030204" pitchFamily="34" charset="0"/>
              </a:endParaRPr>
            </a:p>
            <a:p>
              <a:pPr indent="1258888" algn="just"/>
              <a:endParaRPr lang="pt-BR" sz="2200" dirty="0">
                <a:solidFill>
                  <a:schemeClr val="tx1"/>
                </a:solidFill>
                <a:latin typeface="Arial Narrow" panose="020B0606020202030204" pitchFamily="34" charset="0"/>
              </a:endParaRPr>
            </a:p>
            <a:p>
              <a:pPr indent="1258888" algn="just"/>
              <a:endParaRPr lang="pt-BR" sz="2200" dirty="0">
                <a:solidFill>
                  <a:schemeClr val="tx1"/>
                </a:solidFill>
                <a:latin typeface="Arial Narrow" panose="020B0606020202030204" pitchFamily="34" charset="0"/>
              </a:endParaRPr>
            </a:p>
            <a:p>
              <a:pPr indent="1258888" algn="just"/>
              <a:endParaRPr lang="pt-BR" sz="2200" dirty="0">
                <a:solidFill>
                  <a:schemeClr val="tx1"/>
                </a:solidFill>
                <a:latin typeface="Arial Narrow" panose="020B0606020202030204" pitchFamily="34" charset="0"/>
              </a:endParaRPr>
            </a:p>
            <a:p>
              <a:pPr indent="1258888" algn="just"/>
              <a:endParaRPr lang="pt-BR" sz="2200" dirty="0">
                <a:solidFill>
                  <a:schemeClr val="tx1"/>
                </a:solidFill>
                <a:latin typeface="Arial Narrow" panose="020B0606020202030204" pitchFamily="34" charset="0"/>
              </a:endParaRPr>
            </a:p>
          </p:txBody>
        </p:sp>
        <p:pic>
          <p:nvPicPr>
            <p:cNvPr id="8" name="Imagem 7" descr="Interface gráfica do usuário, Texto&#10;&#10;O conteúdo gerado por IA pode estar incorreto.">
              <a:extLst>
                <a:ext uri="{FF2B5EF4-FFF2-40B4-BE49-F238E27FC236}">
                  <a16:creationId xmlns:a16="http://schemas.microsoft.com/office/drawing/2014/main" id="{15F2EE53-4EEF-974E-C388-7A9142A406FB}"/>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25000"/>
                      </a14:imgEffect>
                      <a14:imgEffect>
                        <a14:saturation sat="200000"/>
                      </a14:imgEffect>
                    </a14:imgLayer>
                  </a14:imgProps>
                </a:ext>
                <a:ext uri="{28A0092B-C50C-407E-A947-70E740481C1C}">
                  <a14:useLocalDpi xmlns:a14="http://schemas.microsoft.com/office/drawing/2010/main" val="0"/>
                </a:ext>
              </a:extLst>
            </a:blip>
            <a:srcRect l="3929" t="9235" r="13987" b="9623"/>
            <a:stretch>
              <a:fillRect/>
            </a:stretch>
          </p:blipFill>
          <p:spPr bwMode="auto">
            <a:xfrm>
              <a:off x="5598374" y="1022587"/>
              <a:ext cx="1440000" cy="819106"/>
            </a:xfrm>
            <a:prstGeom prst="rect">
              <a:avLst/>
            </a:prstGeom>
            <a:noFill/>
            <a:ln>
              <a:noFill/>
            </a:ln>
            <a:extLst>
              <a:ext uri="{53640926-AAD7-44D8-BBD7-CCE9431645EC}">
                <a14:shadowObscured xmlns:a14="http://schemas.microsoft.com/office/drawing/2010/main"/>
              </a:ext>
            </a:extLst>
          </p:spPr>
        </p:pic>
      </p:grpSp>
      <p:pic>
        <p:nvPicPr>
          <p:cNvPr id="9" name="Imagem 8">
            <a:extLst>
              <a:ext uri="{FF2B5EF4-FFF2-40B4-BE49-F238E27FC236}">
                <a16:creationId xmlns:a16="http://schemas.microsoft.com/office/drawing/2014/main" id="{05DE5C36-1183-95D9-F029-97DB76CCDAFE}"/>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25000"/>
                    </a14:imgEffect>
                    <a14:imgEffect>
                      <a14:saturation sat="200000"/>
                    </a14:imgEffect>
                  </a14:imgLayer>
                </a14:imgProps>
              </a:ext>
            </a:extLst>
          </a:blip>
          <a:stretch>
            <a:fillRect/>
          </a:stretch>
        </p:blipFill>
        <p:spPr>
          <a:xfrm>
            <a:off x="5916000" y="3085209"/>
            <a:ext cx="4860000" cy="3344906"/>
          </a:xfrm>
          <a:prstGeom prst="rect">
            <a:avLst/>
          </a:prstGeom>
        </p:spPr>
      </p:pic>
      <p:cxnSp>
        <p:nvCxnSpPr>
          <p:cNvPr id="13" name="Conector reto 12">
            <a:extLst>
              <a:ext uri="{FF2B5EF4-FFF2-40B4-BE49-F238E27FC236}">
                <a16:creationId xmlns:a16="http://schemas.microsoft.com/office/drawing/2014/main" id="{B6067E2C-9437-491B-0523-305B2CC380EA}"/>
              </a:ext>
            </a:extLst>
          </p:cNvPr>
          <p:cNvCxnSpPr>
            <a:cxnSpLocks/>
          </p:cNvCxnSpPr>
          <p:nvPr/>
        </p:nvCxnSpPr>
        <p:spPr>
          <a:xfrm>
            <a:off x="5016759" y="841191"/>
            <a:ext cx="0" cy="5850294"/>
          </a:xfrm>
          <a:prstGeom prst="line">
            <a:avLst/>
          </a:prstGeom>
          <a:ln>
            <a:solidFill>
              <a:srgbClr val="E87C2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177953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02A5D3A9-55BB-9BE7-3F81-1DB253662C80}"/>
              </a:ext>
            </a:extLst>
          </p:cNvPr>
          <p:cNvPicPr>
            <a:picLocks noChangeAspect="1"/>
          </p:cNvPicPr>
          <p:nvPr/>
        </p:nvPicPr>
        <p:blipFill rotWithShape="1">
          <a:blip r:embed="rId2">
            <a:extLst>
              <a:ext uri="{28A0092B-C50C-407E-A947-70E740481C1C}">
                <a14:useLocalDpi xmlns:a14="http://schemas.microsoft.com/office/drawing/2010/main" val="0"/>
              </a:ext>
            </a:extLst>
          </a:blip>
          <a:srcRect l="1609" r="63875"/>
          <a:stretch>
            <a:fillRect/>
          </a:stretch>
        </p:blipFill>
        <p:spPr bwMode="auto">
          <a:xfrm>
            <a:off x="156000" y="774457"/>
            <a:ext cx="2520000" cy="637558"/>
          </a:xfrm>
          <a:prstGeom prst="rect">
            <a:avLst/>
          </a:prstGeom>
          <a:noFill/>
          <a:ln>
            <a:noFill/>
          </a:ln>
          <a:extLst>
            <a:ext uri="{53640926-AAD7-44D8-BBD7-CCE9431645EC}">
              <a14:shadowObscured xmlns:a14="http://schemas.microsoft.com/office/drawing/2010/main"/>
            </a:ext>
          </a:extLst>
        </p:spPr>
      </p:pic>
      <p:sp>
        <p:nvSpPr>
          <p:cNvPr id="4" name="CaixaDeTexto 3">
            <a:extLst>
              <a:ext uri="{FF2B5EF4-FFF2-40B4-BE49-F238E27FC236}">
                <a16:creationId xmlns:a16="http://schemas.microsoft.com/office/drawing/2014/main" id="{97942AC9-2191-1F9A-B1D0-390A6F283684}"/>
              </a:ext>
            </a:extLst>
          </p:cNvPr>
          <p:cNvSpPr txBox="1"/>
          <p:nvPr/>
        </p:nvSpPr>
        <p:spPr>
          <a:xfrm>
            <a:off x="156000" y="1421346"/>
            <a:ext cx="5760000" cy="3582969"/>
          </a:xfrm>
          <a:prstGeom prst="rect">
            <a:avLst/>
          </a:prstGeom>
          <a:noFill/>
        </p:spPr>
        <p:txBody>
          <a:bodyPr wrap="square">
            <a:spAutoFit/>
          </a:bodyPr>
          <a:lstStyle/>
          <a:p>
            <a:pPr algn="just">
              <a:lnSpc>
                <a:spcPct val="115000"/>
              </a:lnSpc>
              <a:buNone/>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27.</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Um tetraedro, é uma pirâmide onde todas as faces são congruentes. </a:t>
            </a:r>
          </a:p>
          <a:p>
            <a:pPr algn="just">
              <a:lnSpc>
                <a:spcPct val="115000"/>
              </a:lnSpc>
              <a:spcAft>
                <a:spcPts val="8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Qual das figuras, a seguir, representa este tetraedro planificado?</a:t>
            </a:r>
          </a:p>
          <a:p>
            <a:pPr algn="just">
              <a:lnSpc>
                <a:spcPct val="115000"/>
              </a:lnSpc>
              <a:spcAft>
                <a:spcPts val="800"/>
              </a:spcAft>
              <a:buNone/>
            </a:pPr>
            <a:r>
              <a:rPr lang="pt-BR" sz="2200" kern="100" dirty="0">
                <a:latin typeface="Arial Narrow" panose="020B0606020202030204" pitchFamily="34" charset="0"/>
                <a:ea typeface="MS Mincho" panose="02020609040205080304" pitchFamily="49" charset="-128"/>
                <a:cs typeface="Times New Roman" panose="02020603050405020304" pitchFamily="18" charset="0"/>
              </a:rPr>
              <a:t>a)		c)		e) </a:t>
            </a:r>
          </a:p>
          <a:p>
            <a:pPr algn="just">
              <a:lnSpc>
                <a:spcPct val="115000"/>
              </a:lnSpc>
              <a:spcAft>
                <a:spcPts val="800"/>
              </a:spcAft>
              <a:buNone/>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b) 		d) </a:t>
            </a:r>
          </a:p>
        </p:txBody>
      </p:sp>
      <p:pic>
        <p:nvPicPr>
          <p:cNvPr id="5" name="Imagem 4" descr="SÓLIDOS GEOMÉTRICOS.">
            <a:extLst>
              <a:ext uri="{FF2B5EF4-FFF2-40B4-BE49-F238E27FC236}">
                <a16:creationId xmlns:a16="http://schemas.microsoft.com/office/drawing/2014/main" id="{DC223172-91ED-0B87-90AA-E053073D72CE}"/>
              </a:ext>
            </a:extLst>
          </p:cNvPr>
          <p:cNvPicPr>
            <a:picLocks noChangeAspect="1"/>
          </p:cNvPicPr>
          <p:nvPr/>
        </p:nvPicPr>
        <p:blipFill rotWithShape="1">
          <a:blip r:embed="rId3">
            <a:grayscl/>
            <a:extLst>
              <a:ext uri="{28A0092B-C50C-407E-A947-70E740481C1C}">
                <a14:useLocalDpi xmlns:a14="http://schemas.microsoft.com/office/drawing/2010/main" val="0"/>
              </a:ext>
            </a:extLst>
          </a:blip>
          <a:srcRect l="40867" t="-1" b="1444"/>
          <a:stretch/>
        </p:blipFill>
        <p:spPr bwMode="auto">
          <a:xfrm>
            <a:off x="565245" y="3146263"/>
            <a:ext cx="1260000" cy="1251744"/>
          </a:xfrm>
          <a:prstGeom prst="rect">
            <a:avLst/>
          </a:prstGeom>
          <a:noFill/>
          <a:ln>
            <a:noFill/>
          </a:ln>
          <a:extLst>
            <a:ext uri="{53640926-AAD7-44D8-BBD7-CCE9431645EC}">
              <a14:shadowObscured xmlns:a14="http://schemas.microsoft.com/office/drawing/2010/main"/>
            </a:ext>
          </a:extLst>
        </p:spPr>
      </p:pic>
      <p:pic>
        <p:nvPicPr>
          <p:cNvPr id="6" name="Imagem 5" descr="PIRÂMIDE: CARACTERÍSTICAS E PLANIFICAÇÃO – Conexão Escola SME">
            <a:extLst>
              <a:ext uri="{FF2B5EF4-FFF2-40B4-BE49-F238E27FC236}">
                <a16:creationId xmlns:a16="http://schemas.microsoft.com/office/drawing/2014/main" id="{361A7A9E-93F0-5AD8-B017-4BC11B62040D}"/>
              </a:ext>
            </a:extLst>
          </p:cNvPr>
          <p:cNvPicPr>
            <a:picLocks noChangeAspect="1"/>
          </p:cNvPicPr>
          <p:nvPr/>
        </p:nvPicPr>
        <p:blipFill rotWithShape="1">
          <a:blip r:embed="rId4">
            <a:grayscl/>
            <a:extLst>
              <a:ext uri="{BEBA8EAE-BF5A-486C-A8C5-ECC9F3942E4B}">
                <a14:imgProps xmlns:a14="http://schemas.microsoft.com/office/drawing/2010/main">
                  <a14:imgLayer r:embed="rId5">
                    <a14:imgEffect>
                      <a14:sharpenSoften amount="50000"/>
                    </a14:imgEffect>
                    <a14:imgEffect>
                      <a14:saturation sat="400000"/>
                    </a14:imgEffect>
                  </a14:imgLayer>
                </a14:imgProps>
              </a:ext>
              <a:ext uri="{28A0092B-C50C-407E-A947-70E740481C1C}">
                <a14:useLocalDpi xmlns:a14="http://schemas.microsoft.com/office/drawing/2010/main" val="0"/>
              </a:ext>
            </a:extLst>
          </a:blip>
          <a:srcRect l="42223" t="4787" r="1917" b="15672"/>
          <a:stretch/>
        </p:blipFill>
        <p:spPr bwMode="auto">
          <a:xfrm>
            <a:off x="565245" y="4630337"/>
            <a:ext cx="1259840" cy="1209675"/>
          </a:xfrm>
          <a:prstGeom prst="rect">
            <a:avLst/>
          </a:prstGeom>
          <a:noFill/>
          <a:ln>
            <a:noFill/>
          </a:ln>
          <a:extLst>
            <a:ext uri="{53640926-AAD7-44D8-BBD7-CCE9431645EC}">
              <a14:shadowObscured xmlns:a14="http://schemas.microsoft.com/office/drawing/2010/main"/>
            </a:ext>
          </a:extLst>
        </p:spPr>
      </p:pic>
      <p:pic>
        <p:nvPicPr>
          <p:cNvPr id="7" name="Imagem 6" descr="Forma, Polígono&#10;&#10;Descrição gerada automaticamente">
            <a:extLst>
              <a:ext uri="{FF2B5EF4-FFF2-40B4-BE49-F238E27FC236}">
                <a16:creationId xmlns:a16="http://schemas.microsoft.com/office/drawing/2014/main" id="{E0BAF264-F342-2ED1-3D5C-B6717C507C38}"/>
              </a:ext>
            </a:extLst>
          </p:cNvPr>
          <p:cNvPicPr>
            <a:picLocks noChangeAspect="1"/>
          </p:cNvPicPr>
          <p:nvPr/>
        </p:nvPicPr>
        <p:blipFill rotWithShape="1">
          <a:blip r:embed="rId6">
            <a:extLst>
              <a:ext uri="{BEBA8EAE-BF5A-486C-A8C5-ECC9F3942E4B}">
                <a14:imgProps xmlns:a14="http://schemas.microsoft.com/office/drawing/2010/main">
                  <a14:imgLayer r:embed="rId7">
                    <a14:imgEffect>
                      <a14:sharpenSoften amount="50000"/>
                    </a14:imgEffect>
                    <a14:imgEffect>
                      <a14:brightnessContrast contrast="-40000"/>
                    </a14:imgEffect>
                  </a14:imgLayer>
                </a14:imgProps>
              </a:ext>
            </a:extLst>
          </a:blip>
          <a:srcRect t="7306"/>
          <a:stretch/>
        </p:blipFill>
        <p:spPr bwMode="auto">
          <a:xfrm>
            <a:off x="2367440" y="3166900"/>
            <a:ext cx="1259840" cy="1204595"/>
          </a:xfrm>
          <a:prstGeom prst="rect">
            <a:avLst/>
          </a:prstGeom>
          <a:ln>
            <a:noFill/>
          </a:ln>
          <a:extLst>
            <a:ext uri="{53640926-AAD7-44D8-BBD7-CCE9431645EC}">
              <a14:shadowObscured xmlns:a14="http://schemas.microsoft.com/office/drawing/2010/main"/>
            </a:ext>
          </a:extLst>
        </p:spPr>
      </p:pic>
      <p:pic>
        <p:nvPicPr>
          <p:cNvPr id="8" name="Imagem 7" descr="Forma, Polígono&#10;&#10;Descrição gerada automaticamente">
            <a:extLst>
              <a:ext uri="{FF2B5EF4-FFF2-40B4-BE49-F238E27FC236}">
                <a16:creationId xmlns:a16="http://schemas.microsoft.com/office/drawing/2014/main" id="{54177A98-6A38-B70E-EDAB-5713D6F94BFD}"/>
              </a:ext>
            </a:extLst>
          </p:cNvPr>
          <p:cNvPicPr>
            <a:picLocks noChangeAspect="1"/>
          </p:cNvPicPr>
          <p:nvPr/>
        </p:nvPicPr>
        <p:blipFill rotWithShape="1">
          <a:blip r:embed="rId8"/>
          <a:srcRect l="2233"/>
          <a:stretch/>
        </p:blipFill>
        <p:spPr bwMode="auto">
          <a:xfrm>
            <a:off x="2367440" y="4718602"/>
            <a:ext cx="1259840" cy="1121410"/>
          </a:xfrm>
          <a:prstGeom prst="rect">
            <a:avLst/>
          </a:prstGeom>
          <a:ln>
            <a:noFill/>
          </a:ln>
          <a:extLst>
            <a:ext uri="{53640926-AAD7-44D8-BBD7-CCE9431645EC}">
              <a14:shadowObscured xmlns:a14="http://schemas.microsoft.com/office/drawing/2010/main"/>
            </a:ext>
          </a:extLst>
        </p:spPr>
      </p:pic>
      <p:pic>
        <p:nvPicPr>
          <p:cNvPr id="9" name="Imagem 8" descr="Forma, Retângulo&#10;&#10;Descrição gerada automaticamente">
            <a:extLst>
              <a:ext uri="{FF2B5EF4-FFF2-40B4-BE49-F238E27FC236}">
                <a16:creationId xmlns:a16="http://schemas.microsoft.com/office/drawing/2014/main" id="{C2D0F4B9-A76C-A63D-BBDC-0F21675D66F3}"/>
              </a:ext>
            </a:extLst>
          </p:cNvPr>
          <p:cNvPicPr>
            <a:picLocks noChangeAspect="1"/>
          </p:cNvPicPr>
          <p:nvPr/>
        </p:nvPicPr>
        <p:blipFill>
          <a:blip r:embed="rId9"/>
          <a:stretch>
            <a:fillRect/>
          </a:stretch>
        </p:blipFill>
        <p:spPr>
          <a:xfrm>
            <a:off x="4169475" y="3136932"/>
            <a:ext cx="1439545" cy="1376045"/>
          </a:xfrm>
          <a:prstGeom prst="rect">
            <a:avLst/>
          </a:prstGeom>
        </p:spPr>
      </p:pic>
      <mc:AlternateContent xmlns:mc="http://schemas.openxmlformats.org/markup-compatibility/2006" xmlns:a14="http://schemas.microsoft.com/office/drawing/2010/main">
        <mc:Choice Requires="a14">
          <p:sp>
            <p:nvSpPr>
              <p:cNvPr id="11" name="CaixaDeTexto 10">
                <a:extLst>
                  <a:ext uri="{FF2B5EF4-FFF2-40B4-BE49-F238E27FC236}">
                    <a16:creationId xmlns:a16="http://schemas.microsoft.com/office/drawing/2014/main" id="{A5F57299-29E5-7CB7-A4B7-A47AC58EB5B5}"/>
                  </a:ext>
                </a:extLst>
              </p:cNvPr>
              <p:cNvSpPr txBox="1"/>
              <p:nvPr/>
            </p:nvSpPr>
            <p:spPr>
              <a:xfrm>
                <a:off x="6276000" y="801669"/>
                <a:ext cx="5760000" cy="5508624"/>
              </a:xfrm>
              <a:prstGeom prst="rect">
                <a:avLst/>
              </a:prstGeom>
              <a:noFill/>
            </p:spPr>
            <p:txBody>
              <a:bodyPr wrap="square">
                <a:spAutoFit/>
              </a:bodyPr>
              <a:lstStyle/>
              <a:p>
                <a:pPr algn="just">
                  <a:lnSpc>
                    <a:spcPct val="115000"/>
                  </a:lnSpc>
                  <a:buNone/>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28. </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Uma pirâmide reta planificada foi representada em uma malha quadriculada (</a:t>
                </a:r>
                <a14:m>
                  <m:oMath xmlns:m="http://schemas.openxmlformats.org/officeDocument/2006/math">
                    <m:r>
                      <a:rPr lang="pt-BR" sz="2200" kern="100">
                        <a:effectLst/>
                        <a:latin typeface="Cambria Math" panose="02040503050406030204" pitchFamily="18" charset="0"/>
                        <a:ea typeface="MS Mincho" panose="02020609040205080304" pitchFamily="49" charset="-128"/>
                        <a:cs typeface="Times New Roman" panose="02020603050405020304" pitchFamily="18" charset="0"/>
                      </a:rPr>
                      <m:t>1 </m:t>
                    </m:r>
                    <m:r>
                      <m:rPr>
                        <m:sty m:val="p"/>
                      </m:rPr>
                      <a:rPr lang="pt-BR" sz="2200" kern="100">
                        <a:effectLst/>
                        <a:latin typeface="Cambria Math" panose="02040503050406030204" pitchFamily="18" charset="0"/>
                        <a:ea typeface="MS Mincho" panose="02020609040205080304" pitchFamily="49" charset="-128"/>
                        <a:cs typeface="Times New Roman" panose="02020603050405020304" pitchFamily="18" charset="0"/>
                      </a:rPr>
                      <m:t>cm</m:t>
                    </m:r>
                    <m:r>
                      <a:rPr lang="pt-BR" sz="2200" kern="100">
                        <a:effectLst/>
                        <a:latin typeface="Cambria Math" panose="02040503050406030204" pitchFamily="18" charset="0"/>
                        <a:ea typeface="MS Mincho" panose="02020609040205080304" pitchFamily="49" charset="-128"/>
                        <a:cs typeface="Times New Roman" panose="02020603050405020304" pitchFamily="18" charset="0"/>
                      </a:rPr>
                      <m:t>×1 </m:t>
                    </m:r>
                    <m:r>
                      <m:rPr>
                        <m:sty m:val="p"/>
                      </m:rPr>
                      <a:rPr lang="pt-BR" sz="2200" kern="100">
                        <a:effectLst/>
                        <a:latin typeface="Cambria Math" panose="02040503050406030204" pitchFamily="18" charset="0"/>
                        <a:ea typeface="MS Mincho" panose="02020609040205080304" pitchFamily="49" charset="-128"/>
                        <a:cs typeface="Times New Roman" panose="02020603050405020304" pitchFamily="18" charset="0"/>
                      </a:rPr>
                      <m:t>cm</m:t>
                    </m:r>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t>
                </a:r>
              </a:p>
              <a:p>
                <a:pPr algn="just">
                  <a:lnSpc>
                    <a:spcPct val="115000"/>
                  </a:lnSpc>
                  <a:buNone/>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buNone/>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buNone/>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buNone/>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buNone/>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buNone/>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Responda:</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 Qual é o polígono que forma a base desta pirâmide?</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b) Qual a medida do apótema da base?</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c) Qual a medida do apótema da pirâmide?</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d) Qual é a altura desta pirâmide?</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11" name="CaixaDeTexto 10">
                <a:extLst>
                  <a:ext uri="{FF2B5EF4-FFF2-40B4-BE49-F238E27FC236}">
                    <a16:creationId xmlns:a16="http://schemas.microsoft.com/office/drawing/2014/main" id="{A5F57299-29E5-7CB7-A4B7-A47AC58EB5B5}"/>
                  </a:ext>
                </a:extLst>
              </p:cNvPr>
              <p:cNvSpPr txBox="1">
                <a:spLocks noRot="1" noChangeAspect="1" noMove="1" noResize="1" noEditPoints="1" noAdjustHandles="1" noChangeArrowheads="1" noChangeShapeType="1" noTextEdit="1"/>
              </p:cNvSpPr>
              <p:nvPr/>
            </p:nvSpPr>
            <p:spPr>
              <a:xfrm>
                <a:off x="6276000" y="801669"/>
                <a:ext cx="5760000" cy="5508624"/>
              </a:xfrm>
              <a:prstGeom prst="rect">
                <a:avLst/>
              </a:prstGeom>
              <a:blipFill>
                <a:blip r:embed="rId10"/>
                <a:stretch>
                  <a:fillRect l="-1377" t="-554" r="-1483" b="-1440"/>
                </a:stretch>
              </a:blipFill>
            </p:spPr>
            <p:txBody>
              <a:bodyPr/>
              <a:lstStyle/>
              <a:p>
                <a:r>
                  <a:rPr lang="pt-BR">
                    <a:noFill/>
                  </a:rPr>
                  <a:t> </a:t>
                </a:r>
              </a:p>
            </p:txBody>
          </p:sp>
        </mc:Fallback>
      </mc:AlternateContent>
      <p:pic>
        <p:nvPicPr>
          <p:cNvPr id="12" name="Imagem 11" descr="Gráfico, Gráfico de linhas&#10;&#10;Descrição gerada automaticamente">
            <a:extLst>
              <a:ext uri="{FF2B5EF4-FFF2-40B4-BE49-F238E27FC236}">
                <a16:creationId xmlns:a16="http://schemas.microsoft.com/office/drawing/2014/main" id="{FB7A0D8F-06E1-E28C-DCE1-0368B8F5415C}"/>
              </a:ext>
            </a:extLst>
          </p:cNvPr>
          <p:cNvPicPr>
            <a:picLocks noChangeAspect="1"/>
          </p:cNvPicPr>
          <p:nvPr/>
        </p:nvPicPr>
        <p:blipFill rotWithShape="1">
          <a:blip r:embed="rId11">
            <a:extLst>
              <a:ext uri="{BEBA8EAE-BF5A-486C-A8C5-ECC9F3942E4B}">
                <a14:imgProps xmlns:a14="http://schemas.microsoft.com/office/drawing/2010/main">
                  <a14:imgLayer r:embed="rId12">
                    <a14:imgEffect>
                      <a14:sharpenSoften amount="25000"/>
                    </a14:imgEffect>
                    <a14:imgEffect>
                      <a14:saturation sat="400000"/>
                    </a14:imgEffect>
                    <a14:imgEffect>
                      <a14:brightnessContrast contrast="-20000"/>
                    </a14:imgEffect>
                  </a14:imgLayer>
                </a14:imgProps>
              </a:ext>
            </a:extLst>
          </a:blip>
          <a:srcRect l="32494" t="5962" r="13954" b="13318"/>
          <a:stretch/>
        </p:blipFill>
        <p:spPr bwMode="auto">
          <a:xfrm>
            <a:off x="8046148" y="1624376"/>
            <a:ext cx="2534766" cy="2546393"/>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6840229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9CE98E-4460-7914-C6D3-F1850D05D2D8}"/>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A6324FBE-5872-A362-0F20-F4908B7022C9}"/>
              </a:ext>
            </a:extLst>
          </p:cNvPr>
          <p:cNvSpPr txBox="1"/>
          <p:nvPr/>
        </p:nvSpPr>
        <p:spPr>
          <a:xfrm>
            <a:off x="156000" y="802896"/>
            <a:ext cx="11880000" cy="5918993"/>
          </a:xfrm>
          <a:prstGeom prst="rect">
            <a:avLst/>
          </a:prstGeom>
          <a:solidFill>
            <a:schemeClr val="bg1"/>
          </a:solidFill>
        </p:spPr>
        <p:txBody>
          <a:bodyPr wrap="square">
            <a:spAutoFit/>
          </a:bodyPr>
          <a:lstStyle/>
          <a:p>
            <a:pPr algn="just">
              <a:lnSpc>
                <a:spcPct val="115000"/>
              </a:lnSpc>
              <a:spcAft>
                <a:spcPts val="800"/>
              </a:spcAft>
              <a:buNone/>
            </a:pPr>
            <a:r>
              <a:rPr lang="pt-BR" sz="2200" b="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29. (ENEM 2016 – Reaplicação/PPL)</a:t>
            </a: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A figura mostra a pirâmide de Quéops, também conhecida como a Grande Pirâmide. Esse é o monumento mais pesado que já foi construído pelo homem da Antiguidade. Possui aproximadamente 2,3 milhões de blocos de rocha, cada um pesando em média 2,5 toneladas. Considere que a pirâmide de Quéops seja regular, sua base seja um quadrado com lados medindo 214 m, as faces laterais sejam triângulos isósceles congruentes e suas arestas laterais meçam 204 m.</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5915025" algn="just">
              <a:lnSpc>
                <a:spcPct val="115000"/>
              </a:lnSpc>
              <a:spcAft>
                <a:spcPts val="800"/>
              </a:spcAft>
              <a:buNone/>
            </a:pP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O valor mais aproximado para a altura da pirâmide de Quéops, em metro, é</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5915025" algn="just">
              <a:lnSpc>
                <a:spcPct val="115000"/>
              </a:lnSpc>
              <a:buNone/>
            </a:pPr>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 97,0.</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5915025" algn="just">
              <a:lnSpc>
                <a:spcPct val="115000"/>
              </a:lnSpc>
              <a:buNone/>
            </a:pPr>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(B) 136,8.</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5915025" algn="just">
              <a:lnSpc>
                <a:spcPct val="115000"/>
              </a:lnSpc>
              <a:buNone/>
            </a:pPr>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(C) 173,7.</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5915025" algn="just">
              <a:lnSpc>
                <a:spcPct val="115000"/>
              </a:lnSpc>
              <a:buNone/>
            </a:pPr>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(D) 189,3.</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5915025" algn="just">
              <a:lnSpc>
                <a:spcPct val="115000"/>
              </a:lnSpc>
              <a:spcAft>
                <a:spcPts val="800"/>
              </a:spcAft>
              <a:buNone/>
            </a:pPr>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(E) 240,0.</a:t>
            </a:r>
          </a:p>
          <a:p>
            <a:pPr marL="5915025" algn="just">
              <a:lnSpc>
                <a:spcPct val="115000"/>
              </a:lnSpc>
              <a:spcAft>
                <a:spcPts val="800"/>
              </a:spcAft>
              <a:buNone/>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p:pic>
        <p:nvPicPr>
          <p:cNvPr id="7" name="Imagem 6" descr="Foto preta e branca de uma rampa de skate&#10;&#10;Descrição gerada automaticamente">
            <a:extLst>
              <a:ext uri="{FF2B5EF4-FFF2-40B4-BE49-F238E27FC236}">
                <a16:creationId xmlns:a16="http://schemas.microsoft.com/office/drawing/2014/main" id="{B00FBC13-1218-7A58-7650-E1CAE0AEBE02}"/>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1134646" y="3017348"/>
            <a:ext cx="3689279" cy="2814960"/>
          </a:xfrm>
          <a:prstGeom prst="rect">
            <a:avLst/>
          </a:prstGeom>
        </p:spPr>
      </p:pic>
      <p:sp>
        <p:nvSpPr>
          <p:cNvPr id="10" name="CaixaDeTexto 9">
            <a:extLst>
              <a:ext uri="{FF2B5EF4-FFF2-40B4-BE49-F238E27FC236}">
                <a16:creationId xmlns:a16="http://schemas.microsoft.com/office/drawing/2014/main" id="{A049349F-FEEA-1A6E-17CE-1F21538F39A5}"/>
              </a:ext>
            </a:extLst>
          </p:cNvPr>
          <p:cNvSpPr txBox="1"/>
          <p:nvPr/>
        </p:nvSpPr>
        <p:spPr>
          <a:xfrm>
            <a:off x="283031" y="5991514"/>
            <a:ext cx="5775645" cy="350417"/>
          </a:xfrm>
          <a:prstGeom prst="rect">
            <a:avLst/>
          </a:prstGeom>
          <a:noFill/>
        </p:spPr>
        <p:txBody>
          <a:bodyPr wrap="square">
            <a:spAutoFit/>
          </a:bodyPr>
          <a:lstStyle/>
          <a:p>
            <a:pPr algn="ctr">
              <a:lnSpc>
                <a:spcPct val="115000"/>
              </a:lnSpc>
              <a:spcAft>
                <a:spcPts val="800"/>
              </a:spcAft>
              <a:buNone/>
            </a:pPr>
            <a:r>
              <a:rPr lang="pt-BR" sz="16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Disponível em: www.mauroweigel.blogspot.com. Acesso em: 23 nov. 2011.</a:t>
            </a:r>
            <a:endParaRPr lang="pt-BR" sz="16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p:spTree>
    <p:extLst>
      <p:ext uri="{BB962C8B-B14F-4D97-AF65-F5344CB8AC3E}">
        <p14:creationId xmlns:p14="http://schemas.microsoft.com/office/powerpoint/2010/main" val="20962027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aixaDeTexto 11">
            <a:extLst>
              <a:ext uri="{FF2B5EF4-FFF2-40B4-BE49-F238E27FC236}">
                <a16:creationId xmlns:a16="http://schemas.microsoft.com/office/drawing/2014/main" id="{2379FC46-3380-4BD5-F222-B71971DA6195}"/>
              </a:ext>
            </a:extLst>
          </p:cNvPr>
          <p:cNvSpPr txBox="1"/>
          <p:nvPr/>
        </p:nvSpPr>
        <p:spPr>
          <a:xfrm>
            <a:off x="6276000" y="846814"/>
            <a:ext cx="5760000" cy="4669420"/>
          </a:xfrm>
          <a:prstGeom prst="rect">
            <a:avLst/>
          </a:prstGeom>
          <a:noFill/>
        </p:spPr>
        <p:txBody>
          <a:bodyPr wrap="square">
            <a:spAutoFit/>
          </a:bodyPr>
          <a:lstStyle/>
          <a:p>
            <a:pPr algn="just">
              <a:lnSpc>
                <a:spcPct val="115000"/>
              </a:lnSpc>
              <a:spcAft>
                <a:spcPts val="800"/>
              </a:spcAft>
              <a:buNone/>
            </a:pPr>
            <a:r>
              <a:rPr lang="pt-BR" sz="2200" kern="100" dirty="0">
                <a:solidFill>
                  <a:srgbClr val="000000"/>
                </a:solidFill>
                <a:latin typeface="Arial Narrow" panose="020B0606020202030204" pitchFamily="34" charset="0"/>
                <a:ea typeface="MS Mincho" panose="02020609040205080304" pitchFamily="49" charset="-128"/>
                <a:cs typeface="Times New Roman" panose="02020603050405020304" pitchFamily="18" charset="0"/>
              </a:rPr>
              <a:t>Agora responda:</a:t>
            </a: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r>
              <a:rPr lang="pt-BR" sz="2200" kern="100" dirty="0">
                <a:solidFill>
                  <a:srgbClr val="000000"/>
                </a:solidFill>
                <a:latin typeface="Arial Narrow" panose="020B0606020202030204" pitchFamily="34" charset="0"/>
                <a:ea typeface="MS Mincho" panose="02020609040205080304" pitchFamily="49" charset="-128"/>
                <a:cs typeface="Times New Roman" panose="02020603050405020304" pitchFamily="18" charset="0"/>
              </a:rPr>
              <a:t>a) Qual é a forma do poliedro formado nessa impressão, antes da pintura?</a:t>
            </a: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endParaRPr lang="pt-BR" sz="2200" kern="100" dirty="0">
              <a:solidFill>
                <a:srgbClr val="000000"/>
              </a:solidFill>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endParaRPr lang="pt-BR" sz="2200" kern="100" dirty="0">
              <a:solidFill>
                <a:srgbClr val="000000"/>
              </a:solidFill>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endParaRPr lang="pt-BR" sz="2200" kern="100" dirty="0">
              <a:solidFill>
                <a:srgbClr val="000000"/>
              </a:solidFill>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r>
              <a:rPr lang="pt-BR" sz="2200" kern="100" dirty="0">
                <a:solidFill>
                  <a:srgbClr val="000000"/>
                </a:solidFill>
                <a:latin typeface="Arial Narrow" panose="020B0606020202030204" pitchFamily="34" charset="0"/>
                <a:ea typeface="MS Mincho" panose="02020609040205080304" pitchFamily="49" charset="-128"/>
                <a:cs typeface="Times New Roman" panose="02020603050405020304" pitchFamily="18" charset="0"/>
              </a:rPr>
              <a:t>b) Qual é a quantidade de cores utilizadas para pintar o protótipo?</a:t>
            </a: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p:txBody>
      </p:sp>
      <p:sp>
        <p:nvSpPr>
          <p:cNvPr id="6" name="CaixaDeTexto 5">
            <a:extLst>
              <a:ext uri="{FF2B5EF4-FFF2-40B4-BE49-F238E27FC236}">
                <a16:creationId xmlns:a16="http://schemas.microsoft.com/office/drawing/2014/main" id="{66A838B5-AEB6-09BA-BD61-C051DB61DD96}"/>
              </a:ext>
            </a:extLst>
          </p:cNvPr>
          <p:cNvSpPr txBox="1"/>
          <p:nvPr/>
        </p:nvSpPr>
        <p:spPr>
          <a:xfrm>
            <a:off x="156000" y="884914"/>
            <a:ext cx="5760000" cy="5611216"/>
          </a:xfrm>
          <a:prstGeom prst="rect">
            <a:avLst/>
          </a:prstGeom>
          <a:noFill/>
        </p:spPr>
        <p:txBody>
          <a:bodyPr wrap="square">
            <a:spAutoFit/>
          </a:bodyPr>
          <a:lstStyle/>
          <a:p>
            <a:pPr algn="just">
              <a:lnSpc>
                <a:spcPct val="115000"/>
              </a:lnSpc>
              <a:spcAft>
                <a:spcPts val="800"/>
              </a:spcAft>
              <a:buNone/>
            </a:pPr>
            <a:r>
              <a:rPr lang="pt-BR" sz="2200" b="1" kern="100" dirty="0">
                <a:solidFill>
                  <a:srgbClr val="000000"/>
                </a:solidFill>
                <a:latin typeface="Arial Narrow" panose="020B0606020202030204" pitchFamily="34" charset="0"/>
                <a:ea typeface="MS Mincho" panose="02020609040205080304" pitchFamily="49" charset="-128"/>
                <a:cs typeface="Times New Roman" panose="02020603050405020304" pitchFamily="18" charset="0"/>
              </a:rPr>
              <a:t>30. (ENEM 2025 – Adaptada) </a:t>
            </a:r>
            <a:r>
              <a:rPr lang="pt-BR" sz="2200" kern="100" dirty="0">
                <a:solidFill>
                  <a:srgbClr val="000000"/>
                </a:solidFill>
                <a:latin typeface="Arial Narrow" panose="020B0606020202030204" pitchFamily="34" charset="0"/>
                <a:ea typeface="MS Mincho" panose="02020609040205080304" pitchFamily="49" charset="-128"/>
                <a:cs typeface="Times New Roman" panose="02020603050405020304" pitchFamily="18" charset="0"/>
              </a:rPr>
              <a:t>Uma fábrica utilizou uma impressora 3D para produzir o protótipo de uma peça. O protótipo tem forma de um poliedro convexo, obtido pela justaposição de dois sólidos distintos, um com a forma de um prisma hexagonal regular reto e o outro com a forma de um tronco de pirâmide hexagonal reta. A base maior do tronco de pirâmide coincide com uma das bases do prisma. </a:t>
            </a: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r>
              <a:rPr lang="pt-BR" sz="2200" kern="100" dirty="0">
                <a:solidFill>
                  <a:srgbClr val="000000"/>
                </a:solidFill>
                <a:latin typeface="Arial Narrow" panose="020B0606020202030204" pitchFamily="34" charset="0"/>
                <a:ea typeface="MS Mincho" panose="02020609040205080304" pitchFamily="49" charset="-128"/>
                <a:cs typeface="Times New Roman" panose="02020603050405020304" pitchFamily="18" charset="0"/>
              </a:rPr>
              <a:t>Após a impressão do protótipo, ele foi encaminhado ao setor de customização para realização da pintura de sua superfície. O critério definido para realização da pintura considera que faces congruentes entre si devem ser pintadas com uma mesma cor, e faces não congruentes entre si devem apresentar cores distintas. </a:t>
            </a: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p:txBody>
      </p:sp>
      <p:pic>
        <p:nvPicPr>
          <p:cNvPr id="11" name="Imagem 10">
            <a:extLst>
              <a:ext uri="{FF2B5EF4-FFF2-40B4-BE49-F238E27FC236}">
                <a16:creationId xmlns:a16="http://schemas.microsoft.com/office/drawing/2014/main" id="{6DACFC1D-B965-CD6C-B640-3ADFDB53A537}"/>
              </a:ext>
            </a:extLst>
          </p:cNvPr>
          <p:cNvPicPr>
            <a:picLocks noChangeAspect="1"/>
          </p:cNvPicPr>
          <p:nvPr/>
        </p:nvPicPr>
        <p:blipFill>
          <a:blip r:embed="rId2"/>
          <a:srcRect r="51731" b="16225"/>
          <a:stretch>
            <a:fillRect/>
          </a:stretch>
        </p:blipFill>
        <p:spPr>
          <a:xfrm>
            <a:off x="6456000" y="2155895"/>
            <a:ext cx="5400000" cy="2374760"/>
          </a:xfrm>
          <a:prstGeom prst="rect">
            <a:avLst/>
          </a:prstGeom>
        </p:spPr>
      </p:pic>
    </p:spTree>
    <p:extLst>
      <p:ext uri="{BB962C8B-B14F-4D97-AF65-F5344CB8AC3E}">
        <p14:creationId xmlns:p14="http://schemas.microsoft.com/office/powerpoint/2010/main" val="30242043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3884B5-F650-9122-CE4C-7323E15B30F1}"/>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09A2AA48-AD7F-A4B1-10CD-5936B210A6A7}"/>
                  </a:ext>
                </a:extLst>
              </p:cNvPr>
              <p:cNvSpPr txBox="1"/>
              <p:nvPr/>
            </p:nvSpPr>
            <p:spPr>
              <a:xfrm>
                <a:off x="156000" y="924142"/>
                <a:ext cx="11880000" cy="5550237"/>
              </a:xfrm>
              <a:prstGeom prst="rect">
                <a:avLst/>
              </a:prstGeom>
              <a:solidFill>
                <a:schemeClr val="bg1"/>
              </a:solidFill>
            </p:spPr>
            <p:txBody>
              <a:bodyPr wrap="square">
                <a:spAutoFit/>
              </a:bodyPr>
              <a:lstStyle/>
              <a:p>
                <a:pPr algn="just">
                  <a:spcAft>
                    <a:spcPts val="800"/>
                  </a:spcAft>
                  <a:buNone/>
                </a:pPr>
                <a:endParaRPr lang="pt-BR" sz="2400" b="1"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buNone/>
                </a:pPr>
                <a:endParaRPr lang="pt-BR" sz="2400" b="1" kern="100" dirty="0">
                  <a:latin typeface="Arial Narrow" panose="020B0606020202030204" pitchFamily="34" charset="0"/>
                  <a:ea typeface="MS Mincho" panose="02020609040205080304" pitchFamily="49" charset="-128"/>
                  <a:cs typeface="Times New Roman" panose="02020603050405020304" pitchFamily="18" charset="0"/>
                </a:endParaRPr>
              </a:p>
              <a:p>
                <a:pPr algn="ctr">
                  <a:spcAft>
                    <a:spcPts val="800"/>
                  </a:spcAft>
                  <a:buNone/>
                </a:pPr>
                <a:r>
                  <a:rPr lang="pt-BR" sz="2400" b="1" kern="100" dirty="0">
                    <a:effectLst/>
                    <a:latin typeface="Arial Narrow" panose="020B0606020202030204" pitchFamily="34" charset="0"/>
                    <a:ea typeface="MS Mincho" panose="02020609040205080304" pitchFamily="49" charset="-128"/>
                    <a:cs typeface="Times New Roman" panose="02020603050405020304" pitchFamily="18" charset="0"/>
                  </a:rPr>
                  <a:t>VOLUME</a:t>
                </a:r>
                <a:endParaRPr lang="pt-BR" sz="24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buNone/>
                </a:pPr>
                <a:endParaRPr lang="pt-BR" sz="24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buNone/>
                </a:pPr>
                <a:r>
                  <a:rPr lang="pt-BR" sz="2400" kern="100" dirty="0">
                    <a:effectLst/>
                    <a:latin typeface="Arial Narrow" panose="020B0606020202030204" pitchFamily="34" charset="0"/>
                    <a:ea typeface="MS Mincho" panose="02020609040205080304" pitchFamily="49" charset="-128"/>
                    <a:cs typeface="Times New Roman" panose="02020603050405020304" pitchFamily="18" charset="0"/>
                  </a:rPr>
                  <a:t>O volume pode ser definido como a medida que um objeto tridimensional ocupa no espaço.</a:t>
                </a:r>
              </a:p>
              <a:p>
                <a:pPr algn="just">
                  <a:spcAft>
                    <a:spcPts val="800"/>
                  </a:spcAft>
                  <a:buNone/>
                </a:pPr>
                <a:r>
                  <a:rPr lang="pt-BR" sz="2400" kern="100" dirty="0">
                    <a:effectLst/>
                    <a:latin typeface="Arial Narrow" panose="020B0606020202030204" pitchFamily="34" charset="0"/>
                    <a:ea typeface="MS Mincho" panose="02020609040205080304" pitchFamily="49" charset="-128"/>
                    <a:cs typeface="Times New Roman" panose="02020603050405020304" pitchFamily="18" charset="0"/>
                  </a:rPr>
                  <a:t>Como poliedros e corpos redondos possuem três dimensões, podemos calcular o volume desses objetos.</a:t>
                </a:r>
              </a:p>
              <a:p>
                <a:pPr algn="just">
                  <a:spcAft>
                    <a:spcPts val="800"/>
                  </a:spcAft>
                  <a:buNone/>
                </a:pPr>
                <a:endParaRPr lang="pt-BR" sz="24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342900" lvl="0" indent="-342900" algn="just">
                  <a:spcAft>
                    <a:spcPts val="800"/>
                  </a:spcAft>
                  <a:buClr>
                    <a:srgbClr val="000000"/>
                  </a:buClr>
                  <a:buFont typeface="Wingdings" panose="05000000000000000000" pitchFamily="2" charset="2"/>
                  <a:buChar char=""/>
                </a:pPr>
                <a:r>
                  <a:rPr lang="pt-BR" sz="2400" b="1" kern="100" dirty="0">
                    <a:solidFill>
                      <a:srgbClr val="000000"/>
                    </a:solidFill>
                    <a:effectLst/>
                    <a:latin typeface="Arial Narrow" panose="020B0606020202030204" pitchFamily="34" charset="0"/>
                    <a:ea typeface="MS Mincho" panose="02020609040205080304" pitchFamily="49" charset="-128"/>
                    <a:cs typeface="Cavolini" panose="03000502040302020204" pitchFamily="66" charset="0"/>
                  </a:rPr>
                  <a:t>Volume de um prisma</a:t>
                </a:r>
                <a:endParaRPr lang="pt-BR" sz="24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buNone/>
                </a:pPr>
                <a:r>
                  <a:rPr lang="pt-BR" sz="24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O volume de um prisma depende do polígono que forma sua base, pois, o volume de qualquer prisma é encontrado pelo produto entre a área da base e sua altura.</a:t>
                </a:r>
                <a:endParaRPr lang="pt-BR" sz="24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buNone/>
                </a:pPr>
                <a14:m>
                  <m:oMathPara xmlns:m="http://schemas.openxmlformats.org/officeDocument/2006/math">
                    <m:oMathParaPr>
                      <m:jc m:val="centerGroup"/>
                    </m:oMathParaPr>
                    <m:oMath xmlns:m="http://schemas.openxmlformats.org/officeDocument/2006/math">
                      <m:r>
                        <a:rPr lang="pt-BR" sz="2400" b="1" i="1" kern="100">
                          <a:ln>
                            <a:noFill/>
                          </a:ln>
                          <a:solidFill>
                            <a:srgbClr val="7030A0"/>
                          </a:solidFill>
                          <a:effectLst/>
                          <a:latin typeface="Cambria Math" panose="02040503050406030204" pitchFamily="18" charset="0"/>
                          <a:ea typeface="MS Mincho" panose="02020609040205080304" pitchFamily="49" charset="-128"/>
                          <a:cs typeface="Times New Roman" panose="02020603050405020304" pitchFamily="18" charset="0"/>
                        </a:rPr>
                        <m:t>𝑽</m:t>
                      </m:r>
                      <m:r>
                        <a:rPr lang="pt-BR" sz="2400" b="1" i="1" kern="100">
                          <a:ln>
                            <a:noFill/>
                          </a:ln>
                          <a:solidFill>
                            <a:srgbClr val="7030A0"/>
                          </a:solidFill>
                          <a:effectLst/>
                          <a:latin typeface="Cambria Math" panose="02040503050406030204" pitchFamily="18" charset="0"/>
                          <a:ea typeface="MS Mincho" panose="02020609040205080304" pitchFamily="49" charset="-128"/>
                          <a:cs typeface="Times New Roman" panose="02020603050405020304" pitchFamily="18" charset="0"/>
                        </a:rPr>
                        <m:t>=</m:t>
                      </m:r>
                      <m:sSub>
                        <m:sSubPr>
                          <m:ctrlPr>
                            <a:rPr lang="pt-BR" sz="2400" b="1" i="1" kern="100">
                              <a:ln>
                                <a:noFill/>
                              </a:ln>
                              <a:solidFill>
                                <a:srgbClr val="7030A0"/>
                              </a:solidFill>
                              <a:effectLst/>
                              <a:latin typeface="Cambria Math" panose="02040503050406030204" pitchFamily="18" charset="0"/>
                              <a:ea typeface="MS Mincho" panose="02020609040205080304" pitchFamily="49" charset="-128"/>
                              <a:cs typeface="Times New Roman" panose="02020603050405020304" pitchFamily="18" charset="0"/>
                            </a:rPr>
                          </m:ctrlPr>
                        </m:sSubPr>
                        <m:e>
                          <m:r>
                            <a:rPr lang="pt-BR" sz="2400" b="1" i="1" kern="100">
                              <a:ln>
                                <a:noFill/>
                              </a:ln>
                              <a:solidFill>
                                <a:srgbClr val="7030A0"/>
                              </a:solidFill>
                              <a:effectLst/>
                              <a:latin typeface="Cambria Math" panose="02040503050406030204" pitchFamily="18" charset="0"/>
                              <a:ea typeface="MS Mincho" panose="02020609040205080304" pitchFamily="49" charset="-128"/>
                              <a:cs typeface="Times New Roman" panose="02020603050405020304" pitchFamily="18" charset="0"/>
                            </a:rPr>
                            <m:t>𝑨</m:t>
                          </m:r>
                        </m:e>
                        <m:sub>
                          <m:r>
                            <a:rPr lang="pt-BR" sz="2400" b="1" i="1" kern="100">
                              <a:ln>
                                <a:noFill/>
                              </a:ln>
                              <a:solidFill>
                                <a:srgbClr val="7030A0"/>
                              </a:solidFill>
                              <a:effectLst/>
                              <a:latin typeface="Cambria Math" panose="02040503050406030204" pitchFamily="18" charset="0"/>
                              <a:ea typeface="MS Mincho" panose="02020609040205080304" pitchFamily="49" charset="-128"/>
                              <a:cs typeface="Times New Roman" panose="02020603050405020304" pitchFamily="18" charset="0"/>
                            </a:rPr>
                            <m:t>𝒃𝒂𝒔𝒆</m:t>
                          </m:r>
                        </m:sub>
                      </m:sSub>
                      <m:r>
                        <a:rPr lang="pt-BR" sz="2400" b="1" i="1" kern="100">
                          <a:ln>
                            <a:noFill/>
                          </a:ln>
                          <a:solidFill>
                            <a:srgbClr val="7030A0"/>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400" b="1" i="1" kern="100">
                          <a:ln>
                            <a:noFill/>
                          </a:ln>
                          <a:solidFill>
                            <a:srgbClr val="7030A0"/>
                          </a:solidFill>
                          <a:effectLst/>
                          <a:latin typeface="Cambria Math" panose="02040503050406030204" pitchFamily="18" charset="0"/>
                          <a:ea typeface="MS Mincho" panose="02020609040205080304" pitchFamily="49" charset="-128"/>
                          <a:cs typeface="Times New Roman" panose="02020603050405020304" pitchFamily="18" charset="0"/>
                        </a:rPr>
                        <m:t>𝒉</m:t>
                      </m:r>
                    </m:oMath>
                  </m:oMathPara>
                </a14:m>
                <a:endParaRPr lang="pt-BR" sz="24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6" name="CaixaDeTexto 5">
                <a:extLst>
                  <a:ext uri="{FF2B5EF4-FFF2-40B4-BE49-F238E27FC236}">
                    <a16:creationId xmlns:a16="http://schemas.microsoft.com/office/drawing/2014/main" id="{09A2AA48-AD7F-A4B1-10CD-5936B210A6A7}"/>
                  </a:ext>
                </a:extLst>
              </p:cNvPr>
              <p:cNvSpPr txBox="1">
                <a:spLocks noRot="1" noChangeAspect="1" noMove="1" noResize="1" noEditPoints="1" noAdjustHandles="1" noChangeArrowheads="1" noChangeShapeType="1" noTextEdit="1"/>
              </p:cNvSpPr>
              <p:nvPr/>
            </p:nvSpPr>
            <p:spPr>
              <a:xfrm>
                <a:off x="156000" y="924142"/>
                <a:ext cx="11880000" cy="5550237"/>
              </a:xfrm>
              <a:prstGeom prst="rect">
                <a:avLst/>
              </a:prstGeom>
              <a:blipFill>
                <a:blip r:embed="rId2"/>
                <a:stretch>
                  <a:fillRect l="-821" r="-821"/>
                </a:stretch>
              </a:blipFill>
            </p:spPr>
            <p:txBody>
              <a:bodyPr/>
              <a:lstStyle/>
              <a:p>
                <a:r>
                  <a:rPr lang="pt-BR">
                    <a:noFill/>
                  </a:rPr>
                  <a:t> </a:t>
                </a:r>
              </a:p>
            </p:txBody>
          </p:sp>
        </mc:Fallback>
      </mc:AlternateContent>
      <p:pic>
        <p:nvPicPr>
          <p:cNvPr id="5" name="Imagem 4">
            <a:extLst>
              <a:ext uri="{FF2B5EF4-FFF2-40B4-BE49-F238E27FC236}">
                <a16:creationId xmlns:a16="http://schemas.microsoft.com/office/drawing/2014/main" id="{949A4133-36F9-8D66-6D89-82AD058F75D3}"/>
              </a:ext>
            </a:extLst>
          </p:cNvPr>
          <p:cNvPicPr>
            <a:picLocks noChangeAspect="1"/>
          </p:cNvPicPr>
          <p:nvPr/>
        </p:nvPicPr>
        <p:blipFill>
          <a:blip r:embed="rId3"/>
          <a:srcRect t="5739"/>
          <a:stretch>
            <a:fillRect/>
          </a:stretch>
        </p:blipFill>
        <p:spPr>
          <a:xfrm>
            <a:off x="156000" y="1206474"/>
            <a:ext cx="3600000" cy="762706"/>
          </a:xfrm>
          <a:prstGeom prst="rect">
            <a:avLst/>
          </a:prstGeom>
        </p:spPr>
      </p:pic>
      <p:pic>
        <p:nvPicPr>
          <p:cNvPr id="2" name="Imagem 1">
            <a:extLst>
              <a:ext uri="{FF2B5EF4-FFF2-40B4-BE49-F238E27FC236}">
                <a16:creationId xmlns:a16="http://schemas.microsoft.com/office/drawing/2014/main" id="{737284A1-819C-AFF3-74E1-248806D46906}"/>
              </a:ext>
            </a:extLst>
          </p:cNvPr>
          <p:cNvPicPr>
            <a:picLocks noChangeAspect="1"/>
          </p:cNvPicPr>
          <p:nvPr/>
        </p:nvPicPr>
        <p:blipFill>
          <a:blip r:embed="rId4"/>
          <a:stretch>
            <a:fillRect/>
          </a:stretch>
        </p:blipFill>
        <p:spPr>
          <a:xfrm>
            <a:off x="1776000" y="783939"/>
            <a:ext cx="4320000" cy="529549"/>
          </a:xfrm>
          <a:prstGeom prst="rect">
            <a:avLst/>
          </a:prstGeom>
        </p:spPr>
      </p:pic>
    </p:spTree>
    <p:extLst>
      <p:ext uri="{BB962C8B-B14F-4D97-AF65-F5344CB8AC3E}">
        <p14:creationId xmlns:p14="http://schemas.microsoft.com/office/powerpoint/2010/main" val="92252905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Agrupar 10">
            <a:extLst>
              <a:ext uri="{FF2B5EF4-FFF2-40B4-BE49-F238E27FC236}">
                <a16:creationId xmlns:a16="http://schemas.microsoft.com/office/drawing/2014/main" id="{AA3BE000-27D6-3871-D8E4-03168BE2B8FE}"/>
              </a:ext>
            </a:extLst>
          </p:cNvPr>
          <p:cNvGrpSpPr/>
          <p:nvPr/>
        </p:nvGrpSpPr>
        <p:grpSpPr>
          <a:xfrm>
            <a:off x="6276002" y="804644"/>
            <a:ext cx="5709963" cy="3327730"/>
            <a:chOff x="246078" y="1099899"/>
            <a:chExt cx="5709963" cy="3100604"/>
          </a:xfrm>
        </p:grpSpPr>
        <mc:AlternateContent xmlns:mc="http://schemas.openxmlformats.org/markup-compatibility/2006" xmlns:a14="http://schemas.microsoft.com/office/drawing/2010/main">
          <mc:Choice Requires="a14">
            <p:sp>
              <p:nvSpPr>
                <p:cNvPr id="3" name="Retângulo: Cantos Arredondados 2">
                  <a:extLst>
                    <a:ext uri="{FF2B5EF4-FFF2-40B4-BE49-F238E27FC236}">
                      <a16:creationId xmlns:a16="http://schemas.microsoft.com/office/drawing/2014/main" id="{DC1A0BCA-821B-BE1F-F4C0-68971A11305F}"/>
                    </a:ext>
                  </a:extLst>
                </p:cNvPr>
                <p:cNvSpPr/>
                <p:nvPr/>
              </p:nvSpPr>
              <p:spPr>
                <a:xfrm>
                  <a:off x="274069" y="1298223"/>
                  <a:ext cx="5681972" cy="2902280"/>
                </a:xfrm>
                <a:prstGeom prst="roundRect">
                  <a:avLst>
                    <a:gd name="adj" fmla="val 18812"/>
                  </a:avLst>
                </a:prstGeom>
                <a:solidFill>
                  <a:schemeClr val="bg1"/>
                </a:solidFill>
                <a:ln w="28575">
                  <a:solidFill>
                    <a:srgbClr val="ADE1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indent="1708150" algn="just">
                    <a:spcAft>
                      <a:spcPts val="400"/>
                    </a:spcAft>
                    <a:buNone/>
                  </a:pPr>
                  <a:r>
                    <a:rPr lang="pt-BR" sz="2200" dirty="0">
                      <a:solidFill>
                        <a:schemeClr val="tx1"/>
                      </a:solidFill>
                      <a:latin typeface="Arial Narrow" panose="020B0606020202030204" pitchFamily="34" charset="0"/>
                    </a:rPr>
                    <a:t>O cubo é um poliedro regular, ou seja, possui todas as arestas </a:t>
                  </a:r>
                  <a14:m>
                    <m:oMath xmlns:m="http://schemas.openxmlformats.org/officeDocument/2006/math">
                      <m:d>
                        <m:dPr>
                          <m:ctrlPr>
                            <a:rPr lang="pt-BR" sz="2200" i="1">
                              <a:solidFill>
                                <a:schemeClr val="tx1"/>
                              </a:solidFill>
                              <a:latin typeface="Cambria Math" panose="02040503050406030204" pitchFamily="18" charset="0"/>
                            </a:rPr>
                          </m:ctrlPr>
                        </m:dPr>
                        <m:e>
                          <m:r>
                            <a:rPr lang="pt-BR" sz="2200" b="1" i="1">
                              <a:solidFill>
                                <a:schemeClr val="tx1"/>
                              </a:solidFill>
                              <a:latin typeface="Cambria Math" panose="02040503050406030204" pitchFamily="18" charset="0"/>
                            </a:rPr>
                            <m:t>𝒂</m:t>
                          </m:r>
                        </m:e>
                      </m:d>
                    </m:oMath>
                  </a14:m>
                  <a:r>
                    <a:rPr lang="pt-BR" sz="2200" dirty="0">
                      <a:solidFill>
                        <a:schemeClr val="tx1"/>
                      </a:solidFill>
                      <a:latin typeface="Arial Narrow" panose="020B0606020202030204" pitchFamily="34" charset="0"/>
                    </a:rPr>
                    <a:t> de mesma medida.</a:t>
                  </a:r>
                </a:p>
                <a:p>
                  <a:pPr indent="1708150" algn="just">
                    <a:spcAft>
                      <a:spcPts val="400"/>
                    </a:spcAft>
                    <a:buNone/>
                  </a:pPr>
                  <a:endParaRPr lang="pt-BR" sz="2200" kern="100" dirty="0">
                    <a:solidFill>
                      <a:schemeClr val="tx1"/>
                    </a:solidFill>
                    <a:latin typeface="Arial Narrow" panose="020B0606020202030204" pitchFamily="34" charset="0"/>
                    <a:ea typeface="MS Mincho" panose="02020609040205080304" pitchFamily="49" charset="-128"/>
                    <a:cs typeface="Times New Roman" panose="02020603050405020304" pitchFamily="18" charset="0"/>
                  </a:endParaRPr>
                </a:p>
                <a:p>
                  <a:pPr marL="1968500" algn="just"/>
                  <a:r>
                    <a:rPr lang="pt-BR" sz="2200" dirty="0">
                      <a:solidFill>
                        <a:schemeClr val="tx1"/>
                      </a:solidFill>
                      <a:latin typeface="Arial Narrow" panose="020B0606020202030204" pitchFamily="34" charset="0"/>
                    </a:rPr>
                    <a:t>Assim, podemos determinar seu volume por:</a:t>
                  </a:r>
                </a:p>
                <a:p>
                  <a:pPr marL="1968500" algn="just"/>
                  <a14:m>
                    <m:oMathPara xmlns:m="http://schemas.openxmlformats.org/officeDocument/2006/math">
                      <m:oMathParaPr>
                        <m:jc m:val="centerGroup"/>
                      </m:oMathParaPr>
                      <m:oMath xmlns:m="http://schemas.openxmlformats.org/officeDocument/2006/math">
                        <m:sSub>
                          <m:sSubPr>
                            <m:ctrlPr>
                              <a:rPr lang="pt-BR" sz="2200" i="1">
                                <a:solidFill>
                                  <a:schemeClr val="tx1"/>
                                </a:solidFill>
                                <a:latin typeface="Cambria Math" panose="02040503050406030204" pitchFamily="18" charset="0"/>
                              </a:rPr>
                            </m:ctrlPr>
                          </m:sSubPr>
                          <m:e>
                            <m:r>
                              <a:rPr lang="pt-BR" sz="2200" i="1">
                                <a:solidFill>
                                  <a:schemeClr val="tx1"/>
                                </a:solidFill>
                                <a:latin typeface="Cambria Math" panose="02040503050406030204" pitchFamily="18" charset="0"/>
                              </a:rPr>
                              <m:t>𝑉</m:t>
                            </m:r>
                          </m:e>
                          <m:sub>
                            <m:r>
                              <a:rPr lang="pt-BR" sz="2200" i="1">
                                <a:solidFill>
                                  <a:schemeClr val="tx1"/>
                                </a:solidFill>
                                <a:latin typeface="Cambria Math" panose="02040503050406030204" pitchFamily="18" charset="0"/>
                              </a:rPr>
                              <m:t>𝑐𝑢𝑏𝑜</m:t>
                            </m:r>
                          </m:sub>
                        </m:sSub>
                        <m:r>
                          <a:rPr lang="pt-BR" sz="2200" i="1">
                            <a:solidFill>
                              <a:schemeClr val="tx1"/>
                            </a:solidFill>
                            <a:latin typeface="Cambria Math" panose="02040503050406030204" pitchFamily="18" charset="0"/>
                          </a:rPr>
                          <m:t>=</m:t>
                        </m:r>
                        <m:sSup>
                          <m:sSupPr>
                            <m:ctrlPr>
                              <a:rPr lang="pt-BR" sz="2200" i="1">
                                <a:solidFill>
                                  <a:schemeClr val="tx1"/>
                                </a:solidFill>
                                <a:latin typeface="Cambria Math" panose="02040503050406030204" pitchFamily="18" charset="0"/>
                              </a:rPr>
                            </m:ctrlPr>
                          </m:sSupPr>
                          <m:e>
                            <m:r>
                              <a:rPr lang="pt-BR" sz="2200" i="1">
                                <a:solidFill>
                                  <a:schemeClr val="tx1"/>
                                </a:solidFill>
                                <a:latin typeface="Cambria Math" panose="02040503050406030204" pitchFamily="18" charset="0"/>
                              </a:rPr>
                              <m:t>𝑎</m:t>
                            </m:r>
                          </m:e>
                          <m:sup>
                            <m:r>
                              <a:rPr lang="pt-BR" sz="2200" i="1">
                                <a:solidFill>
                                  <a:schemeClr val="tx1"/>
                                </a:solidFill>
                                <a:latin typeface="Cambria Math" panose="02040503050406030204" pitchFamily="18" charset="0"/>
                              </a:rPr>
                              <m:t>3</m:t>
                            </m:r>
                          </m:sup>
                        </m:sSup>
                      </m:oMath>
                    </m:oMathPara>
                  </a14:m>
                  <a:endParaRPr lang="pt-BR" sz="2200" dirty="0">
                    <a:solidFill>
                      <a:schemeClr val="tx1"/>
                    </a:solidFill>
                    <a:latin typeface="Arial Narrow" panose="020B0606020202030204" pitchFamily="34" charset="0"/>
                  </a:endParaRPr>
                </a:p>
              </p:txBody>
            </p:sp>
          </mc:Choice>
          <mc:Fallback xmlns="">
            <p:sp>
              <p:nvSpPr>
                <p:cNvPr id="3" name="Retângulo: Cantos Arredondados 2">
                  <a:extLst>
                    <a:ext uri="{FF2B5EF4-FFF2-40B4-BE49-F238E27FC236}">
                      <a16:creationId xmlns:a16="http://schemas.microsoft.com/office/drawing/2014/main" id="{DC1A0BCA-821B-BE1F-F4C0-68971A11305F}"/>
                    </a:ext>
                  </a:extLst>
                </p:cNvPr>
                <p:cNvSpPr>
                  <a:spLocks noRot="1" noChangeAspect="1" noMove="1" noResize="1" noEditPoints="1" noAdjustHandles="1" noChangeArrowheads="1" noChangeShapeType="1" noTextEdit="1"/>
                </p:cNvSpPr>
                <p:nvPr/>
              </p:nvSpPr>
              <p:spPr>
                <a:xfrm>
                  <a:off x="274069" y="1298223"/>
                  <a:ext cx="5681972" cy="2902280"/>
                </a:xfrm>
                <a:prstGeom prst="roundRect">
                  <a:avLst>
                    <a:gd name="adj" fmla="val 18812"/>
                  </a:avLst>
                </a:prstGeom>
                <a:blipFill>
                  <a:blip r:embed="rId2"/>
                  <a:stretch>
                    <a:fillRect/>
                  </a:stretch>
                </a:blipFill>
                <a:ln w="28575">
                  <a:solidFill>
                    <a:srgbClr val="ADE12D"/>
                  </a:solidFill>
                </a:ln>
              </p:spPr>
              <p:txBody>
                <a:bodyPr/>
                <a:lstStyle/>
                <a:p>
                  <a:r>
                    <a:rPr lang="pt-BR">
                      <a:noFill/>
                    </a:rPr>
                    <a:t> </a:t>
                  </a:r>
                </a:p>
              </p:txBody>
            </p:sp>
          </mc:Fallback>
        </mc:AlternateContent>
        <p:pic>
          <p:nvPicPr>
            <p:cNvPr id="5" name="Imagem 4" descr="Interface gráfica do usuário&#10;&#10;O conteúdo gerado por IA pode estar incorreto.">
              <a:extLst>
                <a:ext uri="{FF2B5EF4-FFF2-40B4-BE49-F238E27FC236}">
                  <a16:creationId xmlns:a16="http://schemas.microsoft.com/office/drawing/2014/main" id="{D7E82ABB-9C64-C60C-D3CC-666D0E7C5BD3}"/>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50000"/>
                      </a14:imgEffect>
                      <a14:imgEffect>
                        <a14:saturation sat="200000"/>
                      </a14:imgEffect>
                    </a14:imgLayer>
                  </a14:imgProps>
                </a:ext>
                <a:ext uri="{28A0092B-C50C-407E-A947-70E740481C1C}">
                  <a14:useLocalDpi xmlns:a14="http://schemas.microsoft.com/office/drawing/2010/main" val="0"/>
                </a:ext>
              </a:extLst>
            </a:blip>
            <a:srcRect l="2900" t="9638" r="3633" b="9604"/>
            <a:stretch>
              <a:fillRect/>
            </a:stretch>
          </p:blipFill>
          <p:spPr bwMode="auto">
            <a:xfrm>
              <a:off x="246078" y="1099899"/>
              <a:ext cx="1800000" cy="863079"/>
            </a:xfrm>
            <a:prstGeom prst="rect">
              <a:avLst/>
            </a:prstGeom>
            <a:noFill/>
            <a:ln>
              <a:noFill/>
            </a:ln>
            <a:extLst>
              <a:ext uri="{53640926-AAD7-44D8-BBD7-CCE9431645EC}">
                <a14:shadowObscured xmlns:a14="http://schemas.microsoft.com/office/drawing/2010/main"/>
              </a:ext>
            </a:extLst>
          </p:spPr>
        </p:pic>
      </p:grpSp>
      <p:grpSp>
        <p:nvGrpSpPr>
          <p:cNvPr id="12" name="Agrupar 11">
            <a:extLst>
              <a:ext uri="{FF2B5EF4-FFF2-40B4-BE49-F238E27FC236}">
                <a16:creationId xmlns:a16="http://schemas.microsoft.com/office/drawing/2014/main" id="{D2D7C030-D217-615B-5526-658F26AF0558}"/>
              </a:ext>
            </a:extLst>
          </p:cNvPr>
          <p:cNvGrpSpPr/>
          <p:nvPr/>
        </p:nvGrpSpPr>
        <p:grpSpPr>
          <a:xfrm>
            <a:off x="6275753" y="4235010"/>
            <a:ext cx="5710212" cy="2218305"/>
            <a:chOff x="168465" y="4173164"/>
            <a:chExt cx="5710212" cy="2218305"/>
          </a:xfrm>
        </p:grpSpPr>
        <p:sp>
          <p:nvSpPr>
            <p:cNvPr id="7" name="Retângulo: Cantos Arredondados 6">
              <a:extLst>
                <a:ext uri="{FF2B5EF4-FFF2-40B4-BE49-F238E27FC236}">
                  <a16:creationId xmlns:a16="http://schemas.microsoft.com/office/drawing/2014/main" id="{38D48238-4894-D3CF-F11F-59B97169D435}"/>
                </a:ext>
              </a:extLst>
            </p:cNvPr>
            <p:cNvSpPr/>
            <p:nvPr/>
          </p:nvSpPr>
          <p:spPr>
            <a:xfrm>
              <a:off x="187128" y="4357142"/>
              <a:ext cx="5691549" cy="2034327"/>
            </a:xfrm>
            <a:prstGeom prst="roundRect">
              <a:avLst>
                <a:gd name="adj" fmla="val 22629"/>
              </a:avLst>
            </a:prstGeom>
            <a:solidFill>
              <a:schemeClr val="bg1"/>
            </a:solidFill>
            <a:ln w="28575">
              <a:solidFill>
                <a:srgbClr val="ED7D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indent="1708150" algn="just"/>
              <a:r>
                <a:rPr lang="pt-BR" sz="2100" dirty="0">
                  <a:solidFill>
                    <a:schemeClr val="tx1"/>
                  </a:solidFill>
                  <a:latin typeface="Arial Narrow" panose="020B0606020202030204" pitchFamily="34" charset="0"/>
                </a:rPr>
                <a:t>Ao falarmos de medida de volume, de modo geral, utilizamos a nomenclatura </a:t>
              </a:r>
              <a:r>
                <a:rPr lang="pt-BR" sz="2100" b="1" dirty="0">
                  <a:solidFill>
                    <a:schemeClr val="tx1"/>
                  </a:solidFill>
                  <a:latin typeface="Arial Narrow" panose="020B0606020202030204" pitchFamily="34" charset="0"/>
                </a:rPr>
                <a:t>u.m³</a:t>
              </a:r>
              <a:r>
                <a:rPr lang="pt-BR" sz="2100" dirty="0">
                  <a:solidFill>
                    <a:schemeClr val="tx1"/>
                  </a:solidFill>
                  <a:latin typeface="Arial Narrow" panose="020B0606020202030204" pitchFamily="34" charset="0"/>
                </a:rPr>
                <a:t> (</a:t>
              </a:r>
              <a:r>
                <a:rPr lang="pt-BR" sz="2100" i="1" dirty="0">
                  <a:solidFill>
                    <a:schemeClr val="tx1"/>
                  </a:solidFill>
                  <a:latin typeface="Arial Narrow" panose="020B0606020202030204" pitchFamily="34" charset="0"/>
                </a:rPr>
                <a:t>unidades de medidas cúbicas</a:t>
              </a:r>
              <a:r>
                <a:rPr lang="pt-BR" sz="2100" dirty="0">
                  <a:solidFill>
                    <a:schemeClr val="tx1"/>
                  </a:solidFill>
                  <a:latin typeface="Arial Narrow" panose="020B0606020202030204" pitchFamily="34" charset="0"/>
                </a:rPr>
                <a:t>). Ela pode ser dada como centímetro cúbico (cm³), metro cúbico (m³), quilômetro cúbico (km³) etc. </a:t>
              </a:r>
              <a:endParaRPr lang="pt-BR" sz="2100" kern="100" dirty="0">
                <a:solidFill>
                  <a:schemeClr val="tx1"/>
                </a:solidFill>
                <a:latin typeface="Arial Narrow" panose="020B0606020202030204" pitchFamily="34" charset="0"/>
                <a:ea typeface="MS Mincho" panose="02020609040205080304" pitchFamily="49" charset="-128"/>
                <a:cs typeface="Times New Roman" panose="02020603050405020304" pitchFamily="18" charset="0"/>
              </a:endParaRPr>
            </a:p>
          </p:txBody>
        </p:sp>
        <p:pic>
          <p:nvPicPr>
            <p:cNvPr id="9" name="Imagem 8" descr="Uma imagem contendo Interface gráfica do usuário&#10;&#10;O conteúdo gerado por IA pode estar incorreto.">
              <a:extLst>
                <a:ext uri="{FF2B5EF4-FFF2-40B4-BE49-F238E27FC236}">
                  <a16:creationId xmlns:a16="http://schemas.microsoft.com/office/drawing/2014/main" id="{606FC84F-3906-7050-9F5B-BC1791F78B2C}"/>
                </a:ext>
              </a:extLst>
            </p:cNvPr>
            <p:cNvPicPr>
              <a:picLocks noChangeAspect="1"/>
            </p:cNvPicPr>
            <p:nvPr/>
          </p:nvPicPr>
          <p:blipFill rotWithShape="1">
            <a:blip r:embed="rId5" cstate="print">
              <a:extLst>
                <a:ext uri="{BEBA8EAE-BF5A-486C-A8C5-ECC9F3942E4B}">
                  <a14:imgProps xmlns:a14="http://schemas.microsoft.com/office/drawing/2010/main">
                    <a14:imgLayer r:embed="rId6">
                      <a14:imgEffect>
                        <a14:sharpenSoften amount="25000"/>
                      </a14:imgEffect>
                      <a14:imgEffect>
                        <a14:saturation sat="200000"/>
                      </a14:imgEffect>
                    </a14:imgLayer>
                  </a14:imgProps>
                </a:ext>
                <a:ext uri="{28A0092B-C50C-407E-A947-70E740481C1C}">
                  <a14:useLocalDpi xmlns:a14="http://schemas.microsoft.com/office/drawing/2010/main" val="0"/>
                </a:ext>
              </a:extLst>
            </a:blip>
            <a:srcRect l="2384" t="8463" r="1473" b="10508"/>
            <a:stretch>
              <a:fillRect/>
            </a:stretch>
          </p:blipFill>
          <p:spPr bwMode="auto">
            <a:xfrm>
              <a:off x="168465" y="4173164"/>
              <a:ext cx="1800000" cy="689987"/>
            </a:xfrm>
            <a:prstGeom prst="rect">
              <a:avLst/>
            </a:prstGeom>
            <a:noFill/>
            <a:ln>
              <a:noFill/>
            </a:ln>
            <a:extLst>
              <a:ext uri="{53640926-AAD7-44D8-BBD7-CCE9431645EC}">
                <a14:shadowObscured xmlns:a14="http://schemas.microsoft.com/office/drawing/2010/main"/>
              </a:ext>
            </a:extLst>
          </p:spPr>
        </p:pic>
      </p:grpSp>
      <p:pic>
        <p:nvPicPr>
          <p:cNvPr id="10" name="Imagem 9">
            <a:extLst>
              <a:ext uri="{FF2B5EF4-FFF2-40B4-BE49-F238E27FC236}">
                <a16:creationId xmlns:a16="http://schemas.microsoft.com/office/drawing/2014/main" id="{6685E1C1-3B60-E12C-54DE-C82C0CC12037}"/>
              </a:ext>
            </a:extLst>
          </p:cNvPr>
          <p:cNvPicPr>
            <a:picLocks noChangeAspect="1"/>
          </p:cNvPicPr>
          <p:nvPr/>
        </p:nvPicPr>
        <p:blipFill>
          <a:blip r:embed="rId7"/>
          <a:stretch>
            <a:fillRect/>
          </a:stretch>
        </p:blipFill>
        <p:spPr>
          <a:xfrm>
            <a:off x="6631891" y="2359523"/>
            <a:ext cx="1719003" cy="1669568"/>
          </a:xfrm>
          <a:prstGeom prst="rect">
            <a:avLst/>
          </a:prstGeom>
        </p:spPr>
      </p:pic>
      <mc:AlternateContent xmlns:mc="http://schemas.openxmlformats.org/markup-compatibility/2006" xmlns:a14="http://schemas.microsoft.com/office/drawing/2010/main">
        <mc:Choice Requires="a14">
          <p:sp>
            <p:nvSpPr>
              <p:cNvPr id="13" name="CaixaDeTexto 12">
                <a:extLst>
                  <a:ext uri="{FF2B5EF4-FFF2-40B4-BE49-F238E27FC236}">
                    <a16:creationId xmlns:a16="http://schemas.microsoft.com/office/drawing/2014/main" id="{BE71F67C-B558-2103-E62A-BD6BA3A3E1C2}"/>
                  </a:ext>
                </a:extLst>
              </p:cNvPr>
              <p:cNvSpPr txBox="1"/>
              <p:nvPr/>
            </p:nvSpPr>
            <p:spPr>
              <a:xfrm>
                <a:off x="156000" y="804645"/>
                <a:ext cx="5760000" cy="5816977"/>
              </a:xfrm>
              <a:prstGeom prst="rect">
                <a:avLst/>
              </a:prstGeom>
              <a:noFill/>
            </p:spPr>
            <p:txBody>
              <a:bodyPr wrap="square">
                <a:spAutoFit/>
              </a:bodyPr>
              <a:lstStyle/>
              <a:p>
                <a:pPr algn="just">
                  <a:spcAft>
                    <a:spcPts val="200"/>
                  </a:spcAft>
                  <a:buNone/>
                </a:pPr>
                <a:r>
                  <a:rPr lang="pt-BR" sz="2200" b="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Exemplo: </a:t>
                </a: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Calcule o volume do prisma em que a base é um triângulo reto.</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2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a:t>
                </a:r>
              </a:p>
              <a:p>
                <a:pPr algn="just">
                  <a:spcAft>
                    <a:spcPts val="200"/>
                  </a:spcAft>
                  <a:buNone/>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200"/>
                  </a:spcAft>
                  <a:buNone/>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200"/>
                  </a:spcAft>
                  <a:buNone/>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200"/>
                  </a:spcAft>
                  <a:buNone/>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200"/>
                  </a:spcAft>
                  <a:buNone/>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200"/>
                  </a:spcAft>
                  <a:buNone/>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200"/>
                  </a:spcAft>
                  <a:buNone/>
                </a:pPr>
                <a:r>
                  <a:rPr lang="pt-BR" sz="2200" i="1" u="sng"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Resolução</a:t>
                </a:r>
                <a:r>
                  <a:rPr lang="pt-BR" sz="2200" i="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a:t>
                </a:r>
                <a:r>
                  <a:rPr lang="pt-BR" sz="2200" i="1" kern="100" dirty="0">
                    <a:solidFill>
                      <a:srgbClr val="000000"/>
                    </a:solidFill>
                    <a:latin typeface="Arial Narrow" panose="020B0606020202030204" pitchFamily="34" charset="0"/>
                    <a:ea typeface="MS Mincho" panose="02020609040205080304" pitchFamily="49" charset="-128"/>
                    <a:cs typeface="Times New Roman" panose="02020603050405020304" pitchFamily="18" charset="0"/>
                  </a:rPr>
                  <a:t> </a:t>
                </a:r>
                <a:r>
                  <a:rPr lang="pt-BR" sz="2200" i="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Calculando a área da base retangular, obtemos:</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200"/>
                  </a:spcAft>
                  <a:buNone/>
                </a:pPr>
                <a14:m>
                  <m:oMathPara xmlns:m="http://schemas.openxmlformats.org/officeDocument/2006/math">
                    <m:oMathParaPr>
                      <m:jc m:val="centerGroup"/>
                    </m:oMathParaPr>
                    <m:oMath xmlns:m="http://schemas.openxmlformats.org/officeDocument/2006/math">
                      <m:sSub>
                        <m:sSub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sSubPr>
                        <m:e>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𝐴</m:t>
                          </m:r>
                        </m:e>
                        <m:sub>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𝑏𝑎𝑠𝑒</m:t>
                          </m:r>
                        </m:sub>
                      </m:sSub>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𝑏</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𝑎</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 5∙3,5=17,5</m:t>
                      </m:r>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200"/>
                  </a:spcAft>
                  <a:buNone/>
                </a:pPr>
                <a:r>
                  <a:rPr lang="pt-BR" sz="2200" i="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Como a medida da altura do prisma é 12 centímetros, temos: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200"/>
                  </a:spcAft>
                  <a:buNone/>
                </a:pPr>
                <a14:m>
                  <m:oMathPara xmlns:m="http://schemas.openxmlformats.org/officeDocument/2006/math">
                    <m:oMathParaPr>
                      <m:jc m:val="centerGroup"/>
                    </m:oMathParaPr>
                    <m:oMath xmlns:m="http://schemas.openxmlformats.org/officeDocument/2006/math">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𝑉</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sSub>
                        <m:sSub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sSubPr>
                        <m:e>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𝐴</m:t>
                          </m:r>
                        </m:e>
                        <m:sub>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𝑏𝑎𝑠𝑒</m:t>
                          </m:r>
                        </m:sub>
                      </m:sSub>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h</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=17,5∙12=210</m:t>
                      </m:r>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200"/>
                  </a:spcAft>
                  <a:buNone/>
                </a:pPr>
                <a:r>
                  <a:rPr lang="pt-BR" sz="22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Assim, o volume deste prisma é de 210 cm³. </a:t>
                </a:r>
                <a:endParaRPr lang="pt-BR" sz="2200" dirty="0">
                  <a:latin typeface="Arial Narrow" panose="020B0606020202030204" pitchFamily="34" charset="0"/>
                </a:endParaRPr>
              </a:p>
            </p:txBody>
          </p:sp>
        </mc:Choice>
        <mc:Fallback xmlns="">
          <p:sp>
            <p:nvSpPr>
              <p:cNvPr id="13" name="CaixaDeTexto 12">
                <a:extLst>
                  <a:ext uri="{FF2B5EF4-FFF2-40B4-BE49-F238E27FC236}">
                    <a16:creationId xmlns:a16="http://schemas.microsoft.com/office/drawing/2014/main" id="{BE71F67C-B558-2103-E62A-BD6BA3A3E1C2}"/>
                  </a:ext>
                </a:extLst>
              </p:cNvPr>
              <p:cNvSpPr txBox="1">
                <a:spLocks noRot="1" noChangeAspect="1" noMove="1" noResize="1" noEditPoints="1" noAdjustHandles="1" noChangeArrowheads="1" noChangeShapeType="1" noTextEdit="1"/>
              </p:cNvSpPr>
              <p:nvPr/>
            </p:nvSpPr>
            <p:spPr>
              <a:xfrm>
                <a:off x="156000" y="804645"/>
                <a:ext cx="5760000" cy="5816977"/>
              </a:xfrm>
              <a:prstGeom prst="rect">
                <a:avLst/>
              </a:prstGeom>
              <a:blipFill>
                <a:blip r:embed="rId8"/>
                <a:stretch>
                  <a:fillRect l="-1377" t="-734" r="-1483" b="-1258"/>
                </a:stretch>
              </a:blipFill>
            </p:spPr>
            <p:txBody>
              <a:bodyPr/>
              <a:lstStyle/>
              <a:p>
                <a:r>
                  <a:rPr lang="pt-BR">
                    <a:noFill/>
                  </a:rPr>
                  <a:t> </a:t>
                </a:r>
              </a:p>
            </p:txBody>
          </p:sp>
        </mc:Fallback>
      </mc:AlternateContent>
      <p:pic>
        <p:nvPicPr>
          <p:cNvPr id="14" name="Imagem 13">
            <a:extLst>
              <a:ext uri="{FF2B5EF4-FFF2-40B4-BE49-F238E27FC236}">
                <a16:creationId xmlns:a16="http://schemas.microsoft.com/office/drawing/2014/main" id="{CFDE15DE-AD09-FA03-0DAE-28131194D5FE}"/>
              </a:ext>
            </a:extLst>
          </p:cNvPr>
          <p:cNvPicPr>
            <a:picLocks noChangeAspect="1"/>
          </p:cNvPicPr>
          <p:nvPr/>
        </p:nvPicPr>
        <p:blipFill rotWithShape="1">
          <a:blip r:embed="rId9"/>
          <a:srcRect l="43650" t="26714" r="37019" b="33199"/>
          <a:stretch>
            <a:fillRect/>
          </a:stretch>
        </p:blipFill>
        <p:spPr bwMode="auto">
          <a:xfrm>
            <a:off x="2217796" y="1545313"/>
            <a:ext cx="1940061" cy="248442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90953093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Forma&#10;&#10;O conteúdo gerado por IA pode estar incorreto.">
            <a:extLst>
              <a:ext uri="{FF2B5EF4-FFF2-40B4-BE49-F238E27FC236}">
                <a16:creationId xmlns:a16="http://schemas.microsoft.com/office/drawing/2014/main" id="{3C7A2DE2-2E97-E75E-C97D-2863D714B1DF}"/>
              </a:ext>
            </a:extLst>
          </p:cNvPr>
          <p:cNvPicPr>
            <a:picLocks noChangeAspect="1"/>
          </p:cNvPicPr>
          <p:nvPr/>
        </p:nvPicPr>
        <p:blipFill rotWithShape="1">
          <a:blip r:embed="rId2">
            <a:extLst>
              <a:ext uri="{28A0092B-C50C-407E-A947-70E740481C1C}">
                <a14:useLocalDpi xmlns:a14="http://schemas.microsoft.com/office/drawing/2010/main" val="0"/>
              </a:ext>
            </a:extLst>
          </a:blip>
          <a:srcRect l="1505" t="7077" r="63512"/>
          <a:stretch>
            <a:fillRect/>
          </a:stretch>
        </p:blipFill>
        <p:spPr bwMode="auto">
          <a:xfrm>
            <a:off x="156000" y="865194"/>
            <a:ext cx="2520000" cy="593987"/>
          </a:xfrm>
          <a:prstGeom prst="rect">
            <a:avLst/>
          </a:prstGeom>
          <a:noFill/>
          <a:ln>
            <a:noFill/>
          </a:ln>
          <a:extLst>
            <a:ext uri="{53640926-AAD7-44D8-BBD7-CCE9431645EC}">
              <a14:shadowObscured xmlns:a14="http://schemas.microsoft.com/office/drawing/2010/main"/>
            </a:ext>
          </a:extLst>
        </p:spPr>
      </p:pic>
      <p:sp>
        <p:nvSpPr>
          <p:cNvPr id="8" name="CaixaDeTexto 7">
            <a:extLst>
              <a:ext uri="{FF2B5EF4-FFF2-40B4-BE49-F238E27FC236}">
                <a16:creationId xmlns:a16="http://schemas.microsoft.com/office/drawing/2014/main" id="{C51ED3F1-2221-3467-EF79-6F4A96EEEAE0}"/>
              </a:ext>
            </a:extLst>
          </p:cNvPr>
          <p:cNvSpPr txBox="1"/>
          <p:nvPr/>
        </p:nvSpPr>
        <p:spPr>
          <a:xfrm>
            <a:off x="156000" y="1468512"/>
            <a:ext cx="5760000" cy="904222"/>
          </a:xfrm>
          <a:prstGeom prst="rect">
            <a:avLst/>
          </a:prstGeom>
          <a:noFill/>
        </p:spPr>
        <p:txBody>
          <a:bodyPr wrap="square">
            <a:spAutoFit/>
          </a:bodyPr>
          <a:lstStyle/>
          <a:p>
            <a:pPr algn="just">
              <a:lnSpc>
                <a:spcPct val="115000"/>
              </a:lnSpc>
              <a:buNone/>
            </a:pPr>
            <a:r>
              <a:rPr lang="pt-BR" sz="2400" b="1" dirty="0">
                <a:solidFill>
                  <a:srgbClr val="000000"/>
                </a:solidFill>
                <a:effectLst/>
                <a:latin typeface="Arial Narrow" panose="020B0606020202030204" pitchFamily="34" charset="0"/>
                <a:ea typeface="Times New Roman" panose="02020603050405020304" pitchFamily="18" charset="0"/>
              </a:rPr>
              <a:t>1.</a:t>
            </a:r>
            <a:r>
              <a:rPr lang="pt-BR" sz="2400" dirty="0">
                <a:solidFill>
                  <a:srgbClr val="000000"/>
                </a:solidFill>
                <a:effectLst/>
                <a:latin typeface="Arial Narrow" panose="020B0606020202030204" pitchFamily="34" charset="0"/>
                <a:ea typeface="Times New Roman" panose="02020603050405020304" pitchFamily="18" charset="0"/>
              </a:rPr>
              <a:t> Qual é o volume do cubo representado a seguir?</a:t>
            </a:r>
            <a:endParaRPr lang="pt-BR" sz="2400" dirty="0">
              <a:effectLst/>
              <a:latin typeface="Arial Narrow" panose="020B0606020202030204" pitchFamily="34" charset="0"/>
              <a:ea typeface="Times New Roman" panose="02020603050405020304" pitchFamily="18" charset="0"/>
            </a:endParaRPr>
          </a:p>
        </p:txBody>
      </p:sp>
      <p:pic>
        <p:nvPicPr>
          <p:cNvPr id="10" name="Imagem 9">
            <a:extLst>
              <a:ext uri="{FF2B5EF4-FFF2-40B4-BE49-F238E27FC236}">
                <a16:creationId xmlns:a16="http://schemas.microsoft.com/office/drawing/2014/main" id="{91DAF164-F87B-17EE-FD65-8D7E4BD6E3F9}"/>
              </a:ext>
            </a:extLst>
          </p:cNvPr>
          <p:cNvPicPr>
            <a:picLocks noChangeAspect="1"/>
          </p:cNvPicPr>
          <p:nvPr/>
        </p:nvPicPr>
        <p:blipFill rotWithShape="1">
          <a:blip r:embed="rId3"/>
          <a:srcRect l="27547" t="34373" r="48966" b="36165"/>
          <a:stretch>
            <a:fillRect/>
          </a:stretch>
        </p:blipFill>
        <p:spPr bwMode="auto">
          <a:xfrm>
            <a:off x="1776000" y="2858534"/>
            <a:ext cx="2520000" cy="1959859"/>
          </a:xfrm>
          <a:prstGeom prst="rect">
            <a:avLst/>
          </a:prstGeom>
          <a:ln>
            <a:noFill/>
          </a:ln>
          <a:extLst>
            <a:ext uri="{53640926-AAD7-44D8-BBD7-CCE9431645EC}">
              <a14:shadowObscured xmlns:a14="http://schemas.microsoft.com/office/drawing/2010/main"/>
            </a:ext>
          </a:extLst>
        </p:spPr>
      </p:pic>
      <p:sp>
        <p:nvSpPr>
          <p:cNvPr id="11" name="CaixaDeTexto 10">
            <a:extLst>
              <a:ext uri="{FF2B5EF4-FFF2-40B4-BE49-F238E27FC236}">
                <a16:creationId xmlns:a16="http://schemas.microsoft.com/office/drawing/2014/main" id="{F9C8CA8C-7D9A-770F-0932-EDCE06E11FD5}"/>
              </a:ext>
            </a:extLst>
          </p:cNvPr>
          <p:cNvSpPr txBox="1"/>
          <p:nvPr/>
        </p:nvSpPr>
        <p:spPr>
          <a:xfrm>
            <a:off x="6276000" y="865194"/>
            <a:ext cx="5760000" cy="5151538"/>
          </a:xfrm>
          <a:prstGeom prst="rect">
            <a:avLst/>
          </a:prstGeom>
          <a:noFill/>
        </p:spPr>
        <p:txBody>
          <a:bodyPr wrap="square">
            <a:spAutoFit/>
          </a:bodyPr>
          <a:lstStyle/>
          <a:p>
            <a:pPr algn="just">
              <a:lnSpc>
                <a:spcPct val="115000"/>
              </a:lnSpc>
              <a:buNone/>
            </a:pPr>
            <a:r>
              <a:rPr lang="pt-BR" sz="2400" b="1" dirty="0">
                <a:solidFill>
                  <a:srgbClr val="000000"/>
                </a:solidFill>
                <a:effectLst/>
                <a:latin typeface="Arial Narrow" panose="020B0606020202030204" pitchFamily="34" charset="0"/>
                <a:ea typeface="Times New Roman" panose="02020603050405020304" pitchFamily="18" charset="0"/>
              </a:rPr>
              <a:t>2. </a:t>
            </a:r>
            <a:r>
              <a:rPr lang="pt-BR" sz="2400" dirty="0">
                <a:solidFill>
                  <a:srgbClr val="000000"/>
                </a:solidFill>
                <a:effectLst/>
                <a:latin typeface="Arial Narrow" panose="020B0606020202030204" pitchFamily="34" charset="0"/>
                <a:ea typeface="Times New Roman" panose="02020603050405020304" pitchFamily="18" charset="0"/>
              </a:rPr>
              <a:t>A figura representa um bloco retangular (paralelepípedo) com as dimensões em decímetros. </a:t>
            </a:r>
            <a:endParaRPr lang="pt-BR" sz="2400" dirty="0">
              <a:effectLst/>
              <a:latin typeface="Arial Narrow" panose="020B0606020202030204" pitchFamily="34" charset="0"/>
              <a:ea typeface="Times New Roman" panose="02020603050405020304" pitchFamily="18" charset="0"/>
            </a:endParaRPr>
          </a:p>
          <a:p>
            <a:pPr algn="just">
              <a:lnSpc>
                <a:spcPct val="115000"/>
              </a:lnSpc>
              <a:buNone/>
            </a:pPr>
            <a:endParaRPr lang="pt-BR" sz="2400" dirty="0">
              <a:latin typeface="Arial Narrow" panose="020B0606020202030204" pitchFamily="34" charset="0"/>
              <a:ea typeface="Times New Roman" panose="02020603050405020304" pitchFamily="18" charset="0"/>
            </a:endParaRPr>
          </a:p>
          <a:p>
            <a:pPr algn="just">
              <a:lnSpc>
                <a:spcPct val="115000"/>
              </a:lnSpc>
              <a:buNone/>
            </a:pPr>
            <a:endParaRPr lang="pt-BR" sz="2400" dirty="0">
              <a:effectLst/>
              <a:latin typeface="Arial Narrow" panose="020B0606020202030204" pitchFamily="34" charset="0"/>
              <a:ea typeface="Times New Roman" panose="02020603050405020304" pitchFamily="18" charset="0"/>
            </a:endParaRPr>
          </a:p>
          <a:p>
            <a:pPr algn="just">
              <a:lnSpc>
                <a:spcPct val="115000"/>
              </a:lnSpc>
              <a:buNone/>
            </a:pPr>
            <a:endParaRPr lang="pt-BR" sz="2400" dirty="0">
              <a:latin typeface="Arial Narrow" panose="020B0606020202030204" pitchFamily="34" charset="0"/>
              <a:ea typeface="Times New Roman" panose="02020603050405020304" pitchFamily="18" charset="0"/>
            </a:endParaRPr>
          </a:p>
          <a:p>
            <a:pPr algn="just">
              <a:lnSpc>
                <a:spcPct val="115000"/>
              </a:lnSpc>
              <a:buNone/>
            </a:pPr>
            <a:endParaRPr lang="pt-BR" sz="2400" dirty="0">
              <a:latin typeface="Arial Narrow" panose="020B0606020202030204" pitchFamily="34" charset="0"/>
              <a:ea typeface="Times New Roman" panose="02020603050405020304" pitchFamily="18" charset="0"/>
            </a:endParaRPr>
          </a:p>
          <a:p>
            <a:pPr algn="just">
              <a:lnSpc>
                <a:spcPct val="115000"/>
              </a:lnSpc>
              <a:buNone/>
            </a:pPr>
            <a:endParaRPr lang="pt-BR" sz="2400" dirty="0">
              <a:latin typeface="Arial Narrow" panose="020B0606020202030204" pitchFamily="34" charset="0"/>
              <a:ea typeface="Times New Roman" panose="02020603050405020304" pitchFamily="18" charset="0"/>
            </a:endParaRPr>
          </a:p>
          <a:p>
            <a:pPr algn="just">
              <a:lnSpc>
                <a:spcPct val="115000"/>
              </a:lnSpc>
              <a:buNone/>
            </a:pPr>
            <a:endParaRPr lang="pt-BR" sz="2400" dirty="0">
              <a:latin typeface="Arial Narrow" panose="020B0606020202030204" pitchFamily="34" charset="0"/>
              <a:ea typeface="Times New Roman" panose="02020603050405020304" pitchFamily="18" charset="0"/>
            </a:endParaRPr>
          </a:p>
          <a:p>
            <a:pPr algn="just">
              <a:lnSpc>
                <a:spcPct val="115000"/>
              </a:lnSpc>
              <a:buNone/>
            </a:pPr>
            <a:r>
              <a:rPr lang="pt-BR" sz="2400" dirty="0">
                <a:solidFill>
                  <a:srgbClr val="000000"/>
                </a:solidFill>
                <a:effectLst/>
                <a:latin typeface="Arial Narrow" panose="020B0606020202030204" pitchFamily="34" charset="0"/>
                <a:ea typeface="Times New Roman" panose="02020603050405020304" pitchFamily="18" charset="0"/>
              </a:rPr>
              <a:t>Sabendo que 1 dm é igual a 0,1 m, determine o volume desse sólido geométrico em metros cúbicos. </a:t>
            </a:r>
            <a:endParaRPr lang="pt-BR" sz="2400" dirty="0">
              <a:effectLst/>
              <a:latin typeface="Arial Narrow" panose="020B0606020202030204" pitchFamily="34" charset="0"/>
              <a:ea typeface="Times New Roman" panose="02020603050405020304" pitchFamily="18" charset="0"/>
            </a:endParaRPr>
          </a:p>
        </p:txBody>
      </p:sp>
      <p:pic>
        <p:nvPicPr>
          <p:cNvPr id="9" name="Imagem 8">
            <a:extLst>
              <a:ext uri="{FF2B5EF4-FFF2-40B4-BE49-F238E27FC236}">
                <a16:creationId xmlns:a16="http://schemas.microsoft.com/office/drawing/2014/main" id="{B987B9C6-13F4-3918-DB55-43ACB2DF1DD3}"/>
              </a:ext>
            </a:extLst>
          </p:cNvPr>
          <p:cNvPicPr>
            <a:picLocks noChangeAspect="1"/>
          </p:cNvPicPr>
          <p:nvPr/>
        </p:nvPicPr>
        <p:blipFill rotWithShape="1">
          <a:blip r:embed="rId4"/>
          <a:srcRect l="19283" t="23382" r="37512" b="29852"/>
          <a:stretch>
            <a:fillRect/>
          </a:stretch>
        </p:blipFill>
        <p:spPr bwMode="auto">
          <a:xfrm>
            <a:off x="7356000" y="2158121"/>
            <a:ext cx="3600000" cy="241552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19336626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FAF935C8-2138-B1B3-4F43-2C39F0E19CB2}"/>
              </a:ext>
            </a:extLst>
          </p:cNvPr>
          <p:cNvSpPr txBox="1"/>
          <p:nvPr/>
        </p:nvSpPr>
        <p:spPr>
          <a:xfrm>
            <a:off x="156000" y="902285"/>
            <a:ext cx="5760000" cy="1328954"/>
          </a:xfrm>
          <a:prstGeom prst="rect">
            <a:avLst/>
          </a:prstGeom>
          <a:noFill/>
        </p:spPr>
        <p:txBody>
          <a:bodyPr wrap="square">
            <a:spAutoFit/>
          </a:bodyPr>
          <a:lstStyle/>
          <a:p>
            <a:pPr algn="just">
              <a:lnSpc>
                <a:spcPct val="115000"/>
              </a:lnSpc>
              <a:spcAft>
                <a:spcPts val="800"/>
              </a:spcAft>
              <a:buNone/>
            </a:pPr>
            <a:r>
              <a:rPr lang="pt-BR" sz="2400" b="1" kern="100" dirty="0">
                <a:solidFill>
                  <a:srgbClr val="202124"/>
                </a:solidFill>
                <a:effectLst/>
                <a:latin typeface="Arial Narrow" panose="020B0606020202030204" pitchFamily="34" charset="0"/>
                <a:ea typeface="MS Mincho" panose="02020609040205080304" pitchFamily="49" charset="-128"/>
                <a:cs typeface="Times New Roman" panose="02020603050405020304" pitchFamily="18" charset="0"/>
              </a:rPr>
              <a:t>3.</a:t>
            </a:r>
            <a:r>
              <a:rPr lang="pt-BR" sz="2400" kern="100" dirty="0">
                <a:solidFill>
                  <a:srgbClr val="202124"/>
                </a:solidFill>
                <a:effectLst/>
                <a:latin typeface="Arial Narrow" panose="020B0606020202030204" pitchFamily="34" charset="0"/>
                <a:ea typeface="MS Mincho" panose="02020609040205080304" pitchFamily="49" charset="-128"/>
                <a:cs typeface="Times New Roman" panose="02020603050405020304" pitchFamily="18" charset="0"/>
              </a:rPr>
              <a:t> A figura, a seguir, apresenta um prisma de base hexagonal regular. Calcule o volume deste prisma.</a:t>
            </a:r>
            <a:endParaRPr lang="pt-BR" sz="24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p:pic>
        <p:nvPicPr>
          <p:cNvPr id="4" name="Imagem 3">
            <a:extLst>
              <a:ext uri="{FF2B5EF4-FFF2-40B4-BE49-F238E27FC236}">
                <a16:creationId xmlns:a16="http://schemas.microsoft.com/office/drawing/2014/main" id="{4DBB7506-88AB-20FB-352F-4394FA54DF58}"/>
              </a:ext>
            </a:extLst>
          </p:cNvPr>
          <p:cNvPicPr>
            <a:picLocks noChangeAspect="1"/>
          </p:cNvPicPr>
          <p:nvPr/>
        </p:nvPicPr>
        <p:blipFill rotWithShape="1">
          <a:blip r:embed="rId2"/>
          <a:srcRect l="31027" t="25020" r="45631" b="28215"/>
          <a:stretch>
            <a:fillRect/>
          </a:stretch>
        </p:blipFill>
        <p:spPr bwMode="auto">
          <a:xfrm>
            <a:off x="1802602" y="2441295"/>
            <a:ext cx="2480148" cy="3081860"/>
          </a:xfrm>
          <a:prstGeom prst="rect">
            <a:avLst/>
          </a:prstGeom>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A06FC97C-9E27-7EEA-5AA0-9A48A33921F5}"/>
                  </a:ext>
                </a:extLst>
              </p:cNvPr>
              <p:cNvSpPr txBox="1"/>
              <p:nvPr/>
            </p:nvSpPr>
            <p:spPr>
              <a:xfrm>
                <a:off x="6276002" y="890170"/>
                <a:ext cx="5760000" cy="4030912"/>
              </a:xfrm>
              <a:prstGeom prst="rect">
                <a:avLst/>
              </a:prstGeom>
              <a:noFill/>
            </p:spPr>
            <p:txBody>
              <a:bodyPr wrap="square">
                <a:spAutoFit/>
              </a:bodyPr>
              <a:lstStyle/>
              <a:p>
                <a:pPr algn="just">
                  <a:lnSpc>
                    <a:spcPct val="115000"/>
                  </a:lnSpc>
                  <a:spcAft>
                    <a:spcPts val="800"/>
                  </a:spcAft>
                  <a:buNone/>
                </a:pPr>
                <a:r>
                  <a:rPr lang="pt-BR" sz="2400" b="1" kern="100" dirty="0">
                    <a:effectLst/>
                    <a:latin typeface="Arial Narrow" panose="020B0606020202030204" pitchFamily="34" charset="0"/>
                    <a:ea typeface="MS Mincho" panose="02020609040205080304" pitchFamily="49" charset="-128"/>
                    <a:cs typeface="Times New Roman" panose="02020603050405020304" pitchFamily="18" charset="0"/>
                  </a:rPr>
                  <a:t>4.</a:t>
                </a:r>
                <a:r>
                  <a:rPr lang="pt-BR" sz="2400" kern="100" dirty="0">
                    <a:effectLst/>
                    <a:latin typeface="Arial Narrow" panose="020B0606020202030204" pitchFamily="34" charset="0"/>
                    <a:ea typeface="MS Mincho" panose="02020609040205080304" pitchFamily="49" charset="-128"/>
                    <a:cs typeface="Times New Roman" panose="02020603050405020304" pitchFamily="18" charset="0"/>
                  </a:rPr>
                  <a:t> Observe o cubo a seguir:</a:t>
                </a:r>
              </a:p>
              <a:p>
                <a:pPr algn="just">
                  <a:lnSpc>
                    <a:spcPct val="115000"/>
                  </a:lnSpc>
                  <a:spcAft>
                    <a:spcPts val="800"/>
                  </a:spcAft>
                  <a:buNone/>
                </a:pPr>
                <a:endParaRPr lang="pt-BR" sz="24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endParaRPr lang="pt-BR" sz="24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endParaRPr lang="pt-BR" sz="24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endParaRPr lang="pt-BR" sz="24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endParaRPr lang="pt-BR" sz="24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r>
                  <a:rPr lang="pt-BR" sz="2400" dirty="0">
                    <a:latin typeface="Arial Narrow" panose="020B0606020202030204" pitchFamily="34" charset="0"/>
                  </a:rPr>
                  <a:t>Sabe-se que </a:t>
                </a:r>
                <a14:m>
                  <m:oMath xmlns:m="http://schemas.openxmlformats.org/officeDocument/2006/math">
                    <m:r>
                      <a:rPr lang="pt-BR" sz="2400" i="1">
                        <a:latin typeface="Cambria Math" panose="02040503050406030204" pitchFamily="18" charset="0"/>
                      </a:rPr>
                      <m:t>𝑑</m:t>
                    </m:r>
                    <m:r>
                      <a:rPr lang="pt-BR" sz="2400" i="1">
                        <a:latin typeface="Cambria Math" panose="02040503050406030204" pitchFamily="18" charset="0"/>
                      </a:rPr>
                      <m:t>=5</m:t>
                    </m:r>
                    <m:rad>
                      <m:radPr>
                        <m:degHide m:val="on"/>
                        <m:ctrlPr>
                          <a:rPr lang="pt-BR" sz="2400" i="1">
                            <a:latin typeface="Cambria Math" panose="02040503050406030204" pitchFamily="18" charset="0"/>
                          </a:rPr>
                        </m:ctrlPr>
                      </m:radPr>
                      <m:deg/>
                      <m:e>
                        <m:r>
                          <a:rPr lang="pt-BR" sz="2400" i="1">
                            <a:latin typeface="Cambria Math" panose="02040503050406030204" pitchFamily="18" charset="0"/>
                          </a:rPr>
                          <m:t>2</m:t>
                        </m:r>
                      </m:e>
                    </m:rad>
                  </m:oMath>
                </a14:m>
                <a:r>
                  <a:rPr lang="pt-BR" sz="2400" dirty="0">
                    <a:latin typeface="Arial Narrow" panose="020B0606020202030204" pitchFamily="34" charset="0"/>
                  </a:rPr>
                  <a:t> cm.</a:t>
                </a:r>
              </a:p>
              <a:p>
                <a:pPr algn="just"/>
                <a:r>
                  <a:rPr lang="pt-BR" sz="2400" dirty="0">
                    <a:latin typeface="Arial Narrow" panose="020B0606020202030204" pitchFamily="34" charset="0"/>
                  </a:rPr>
                  <a:t>Qual é o volume desse cubo?</a:t>
                </a:r>
                <a:endParaRPr lang="pt-BR" sz="24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5" name="CaixaDeTexto 4">
                <a:extLst>
                  <a:ext uri="{FF2B5EF4-FFF2-40B4-BE49-F238E27FC236}">
                    <a16:creationId xmlns:a16="http://schemas.microsoft.com/office/drawing/2014/main" id="{A06FC97C-9E27-7EEA-5AA0-9A48A33921F5}"/>
                  </a:ext>
                </a:extLst>
              </p:cNvPr>
              <p:cNvSpPr txBox="1">
                <a:spLocks noRot="1" noChangeAspect="1" noMove="1" noResize="1" noEditPoints="1" noAdjustHandles="1" noChangeArrowheads="1" noChangeShapeType="1" noTextEdit="1"/>
              </p:cNvSpPr>
              <p:nvPr/>
            </p:nvSpPr>
            <p:spPr>
              <a:xfrm>
                <a:off x="6276002" y="890170"/>
                <a:ext cx="5760000" cy="4030912"/>
              </a:xfrm>
              <a:prstGeom prst="rect">
                <a:avLst/>
              </a:prstGeom>
              <a:blipFill>
                <a:blip r:embed="rId3"/>
                <a:stretch>
                  <a:fillRect l="-1695" t="-756" b="-2723"/>
                </a:stretch>
              </a:blipFill>
            </p:spPr>
            <p:txBody>
              <a:bodyPr/>
              <a:lstStyle/>
              <a:p>
                <a:r>
                  <a:rPr lang="pt-BR">
                    <a:noFill/>
                  </a:rPr>
                  <a:t> </a:t>
                </a:r>
              </a:p>
            </p:txBody>
          </p:sp>
        </mc:Fallback>
      </mc:AlternateContent>
      <p:pic>
        <p:nvPicPr>
          <p:cNvPr id="6" name="Imagem 5">
            <a:extLst>
              <a:ext uri="{FF2B5EF4-FFF2-40B4-BE49-F238E27FC236}">
                <a16:creationId xmlns:a16="http://schemas.microsoft.com/office/drawing/2014/main" id="{86C9CC5D-AA85-BC16-B95B-C45369D373AB}"/>
              </a:ext>
            </a:extLst>
          </p:cNvPr>
          <p:cNvPicPr>
            <a:picLocks noChangeAspect="1"/>
          </p:cNvPicPr>
          <p:nvPr/>
        </p:nvPicPr>
        <p:blipFill rotWithShape="1">
          <a:blip r:embed="rId4"/>
          <a:srcRect l="48714" t="34840" r="33598" b="38971"/>
          <a:stretch>
            <a:fillRect/>
          </a:stretch>
        </p:blipFill>
        <p:spPr bwMode="auto">
          <a:xfrm>
            <a:off x="7754322" y="1567207"/>
            <a:ext cx="2520000" cy="2313443"/>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60454892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B34E434E-928E-6624-A80D-F88502BA1C77}"/>
                  </a:ext>
                </a:extLst>
              </p:cNvPr>
              <p:cNvSpPr txBox="1"/>
              <p:nvPr/>
            </p:nvSpPr>
            <p:spPr>
              <a:xfrm>
                <a:off x="156000" y="947803"/>
                <a:ext cx="5760000" cy="5056769"/>
              </a:xfrm>
              <a:prstGeom prst="rect">
                <a:avLst/>
              </a:prstGeom>
              <a:noFill/>
            </p:spPr>
            <p:txBody>
              <a:bodyPr wrap="square">
                <a:spAutoFit/>
              </a:bodyPr>
              <a:lstStyle/>
              <a:p>
                <a:pPr algn="just">
                  <a:lnSpc>
                    <a:spcPct val="115000"/>
                  </a:lnSpc>
                  <a:spcAft>
                    <a:spcPts val="400"/>
                  </a:spcAft>
                  <a:buNone/>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5. </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O volume do prisma, a seguir, é 384 cm³ e sua altura é 12 centímetros.</a:t>
                </a:r>
              </a:p>
              <a:p>
                <a:pPr algn="just">
                  <a:spcAft>
                    <a:spcPts val="400"/>
                  </a:spcAft>
                </a:pPr>
                <a:r>
                  <a:rPr lang="pt-BR" sz="2200" dirty="0">
                    <a:latin typeface="Arial Narrow" panose="020B0606020202030204" pitchFamily="34" charset="0"/>
                  </a:rPr>
                  <a:t>Sabe-se que a base do prisma é um triângulo retângulo isósceles.</a:t>
                </a:r>
              </a:p>
              <a:p>
                <a:pPr algn="just">
                  <a:spcAft>
                    <a:spcPts val="400"/>
                  </a:spcAft>
                </a:pPr>
                <a:endParaRPr lang="pt-BR" sz="2200" dirty="0">
                  <a:latin typeface="Arial Narrow" panose="020B0606020202030204" pitchFamily="34" charset="0"/>
                </a:endParaRPr>
              </a:p>
              <a:p>
                <a:pPr marL="2603500" algn="just">
                  <a:spcAft>
                    <a:spcPts val="400"/>
                  </a:spcAft>
                </a:pPr>
                <a:r>
                  <a:rPr lang="pt-BR" sz="2200" dirty="0">
                    <a:latin typeface="Arial Narrow" panose="020B0606020202030204" pitchFamily="34" charset="0"/>
                  </a:rPr>
                  <a:t>Qual é a medida da aresta </a:t>
                </a:r>
                <a14:m>
                  <m:oMath xmlns:m="http://schemas.openxmlformats.org/officeDocument/2006/math">
                    <m:r>
                      <a:rPr lang="pt-BR" sz="2200" i="1">
                        <a:latin typeface="Cambria Math" panose="02040503050406030204" pitchFamily="18" charset="0"/>
                      </a:rPr>
                      <m:t>𝑥</m:t>
                    </m:r>
                  </m:oMath>
                </a14:m>
                <a:r>
                  <a:rPr lang="pt-BR" sz="2200" dirty="0">
                    <a:latin typeface="Arial Narrow" panose="020B0606020202030204" pitchFamily="34" charset="0"/>
                  </a:rPr>
                  <a:t> da base desse prisma?</a:t>
                </a:r>
              </a:p>
              <a:p>
                <a:pPr marL="2603500" algn="just">
                  <a:spcAft>
                    <a:spcPts val="400"/>
                  </a:spcAft>
                </a:pPr>
                <a:endParaRPr lang="pt-BR" sz="2200" dirty="0">
                  <a:latin typeface="Arial Narrow" panose="020B0606020202030204" pitchFamily="34" charset="0"/>
                </a:endParaRPr>
              </a:p>
              <a:p>
                <a:pPr marL="2603500" algn="just">
                  <a:spcAft>
                    <a:spcPts val="400"/>
                  </a:spcAft>
                </a:pPr>
                <a:r>
                  <a:rPr lang="pt-BR" sz="2200" dirty="0">
                    <a:latin typeface="Arial Narrow" panose="020B0606020202030204" pitchFamily="34" charset="0"/>
                  </a:rPr>
                  <a:t>(A) 32 cm</a:t>
                </a:r>
              </a:p>
              <a:p>
                <a:pPr marL="2603500" algn="just">
                  <a:spcAft>
                    <a:spcPts val="400"/>
                  </a:spcAft>
                </a:pPr>
                <a:r>
                  <a:rPr lang="pt-BR" sz="2200" dirty="0">
                    <a:latin typeface="Arial Narrow" panose="020B0606020202030204" pitchFamily="34" charset="0"/>
                  </a:rPr>
                  <a:t>(B) 24 cm</a:t>
                </a:r>
              </a:p>
              <a:p>
                <a:pPr marL="2603500" algn="just">
                  <a:spcAft>
                    <a:spcPts val="400"/>
                  </a:spcAft>
                </a:pPr>
                <a:r>
                  <a:rPr lang="pt-BR" sz="2200" dirty="0">
                    <a:latin typeface="Arial Narrow" panose="020B0606020202030204" pitchFamily="34" charset="0"/>
                  </a:rPr>
                  <a:t>(C) 16 cm</a:t>
                </a:r>
              </a:p>
              <a:p>
                <a:pPr marL="2603500" algn="just">
                  <a:spcAft>
                    <a:spcPts val="400"/>
                  </a:spcAft>
                </a:pPr>
                <a:r>
                  <a:rPr lang="pt-BR" sz="2200" dirty="0">
                    <a:latin typeface="Arial Narrow" panose="020B0606020202030204" pitchFamily="34" charset="0"/>
                  </a:rPr>
                  <a:t>(D) 8 cm</a:t>
                </a:r>
              </a:p>
              <a:p>
                <a:pPr marL="2603500" algn="just">
                  <a:spcAft>
                    <a:spcPts val="400"/>
                  </a:spcAft>
                </a:pPr>
                <a:r>
                  <a:rPr lang="pt-BR" sz="2200" dirty="0">
                    <a:latin typeface="Arial Narrow" panose="020B0606020202030204" pitchFamily="34" charset="0"/>
                  </a:rPr>
                  <a:t>(E) 4 cm</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B34E434E-928E-6624-A80D-F88502BA1C77}"/>
                  </a:ext>
                </a:extLst>
              </p:cNvPr>
              <p:cNvSpPr txBox="1">
                <a:spLocks noRot="1" noChangeAspect="1" noMove="1" noResize="1" noEditPoints="1" noAdjustHandles="1" noChangeArrowheads="1" noChangeShapeType="1" noTextEdit="1"/>
              </p:cNvSpPr>
              <p:nvPr/>
            </p:nvSpPr>
            <p:spPr>
              <a:xfrm>
                <a:off x="156000" y="947803"/>
                <a:ext cx="5760000" cy="5056769"/>
              </a:xfrm>
              <a:prstGeom prst="rect">
                <a:avLst/>
              </a:prstGeom>
              <a:blipFill>
                <a:blip r:embed="rId2"/>
                <a:stretch>
                  <a:fillRect l="-1377" t="-482" r="-1483" b="-1566"/>
                </a:stretch>
              </a:blipFill>
            </p:spPr>
            <p:txBody>
              <a:bodyPr/>
              <a:lstStyle/>
              <a:p>
                <a:r>
                  <a:rPr lang="pt-BR">
                    <a:noFill/>
                  </a:rPr>
                  <a:t> </a:t>
                </a:r>
              </a:p>
            </p:txBody>
          </p:sp>
        </mc:Fallback>
      </mc:AlternateContent>
      <p:sp>
        <p:nvSpPr>
          <p:cNvPr id="4" name="CaixaDeTexto 3">
            <a:extLst>
              <a:ext uri="{FF2B5EF4-FFF2-40B4-BE49-F238E27FC236}">
                <a16:creationId xmlns:a16="http://schemas.microsoft.com/office/drawing/2014/main" id="{57DDABFB-CCA7-591E-24C7-E920DA9F4979}"/>
              </a:ext>
            </a:extLst>
          </p:cNvPr>
          <p:cNvSpPr txBox="1"/>
          <p:nvPr/>
        </p:nvSpPr>
        <p:spPr>
          <a:xfrm>
            <a:off x="6276002" y="869231"/>
            <a:ext cx="5760000" cy="5037726"/>
          </a:xfrm>
          <a:prstGeom prst="rect">
            <a:avLst/>
          </a:prstGeom>
          <a:noFill/>
        </p:spPr>
        <p:txBody>
          <a:bodyPr wrap="square">
            <a:spAutoFit/>
          </a:bodyPr>
          <a:lstStyle/>
          <a:p>
            <a:pPr algn="just">
              <a:lnSpc>
                <a:spcPct val="115000"/>
              </a:lnSpc>
              <a:spcAft>
                <a:spcPts val="400"/>
              </a:spcAft>
              <a:buNone/>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6. (PUC/SP 2017 – Adaptada)</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Um bloco maciço de madeira na forma de um prisma reto de base retangular medindo 18 cm por 24 cm e com 30 cm de altura, foi totalmente dividido em cubinhos iguais e de maior aresta possível. </a:t>
            </a:r>
          </a:p>
          <a:p>
            <a:pPr algn="just">
              <a:lnSpc>
                <a:spcPct val="115000"/>
              </a:lnSpc>
              <a:spcAft>
                <a:spcPts val="4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Supondo que não tenha ocorrido perda alguma no corte do bloco, o volume de um cubinho é</a:t>
            </a:r>
          </a:p>
          <a:p>
            <a:pPr algn="just">
              <a:lnSpc>
                <a:spcPct val="115000"/>
              </a:lnSpc>
              <a:spcAft>
                <a:spcPts val="4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 64 cm³.</a:t>
            </a:r>
          </a:p>
          <a:p>
            <a:pPr algn="just">
              <a:lnSpc>
                <a:spcPct val="115000"/>
              </a:lnSpc>
              <a:spcAft>
                <a:spcPts val="4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(B) 125 cm³.</a:t>
            </a:r>
          </a:p>
          <a:p>
            <a:pPr algn="just">
              <a:lnSpc>
                <a:spcPct val="115000"/>
              </a:lnSpc>
              <a:spcAft>
                <a:spcPts val="4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(C) 216 cm³.</a:t>
            </a:r>
          </a:p>
          <a:p>
            <a:pPr algn="just">
              <a:lnSpc>
                <a:spcPct val="115000"/>
              </a:lnSpc>
              <a:spcAft>
                <a:spcPts val="4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(D) 343 cm³.</a:t>
            </a:r>
          </a:p>
          <a:p>
            <a:pPr algn="just">
              <a:lnSpc>
                <a:spcPct val="115000"/>
              </a:lnSpc>
              <a:spcAft>
                <a:spcPts val="4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(E) 512 cm³.</a:t>
            </a:r>
          </a:p>
        </p:txBody>
      </p:sp>
      <p:pic>
        <p:nvPicPr>
          <p:cNvPr id="5" name="Imagem 4" descr="Gráfico, Gráfico de radar&#10;&#10;O conteúdo gerado por IA pode estar incorreto.">
            <a:extLst>
              <a:ext uri="{FF2B5EF4-FFF2-40B4-BE49-F238E27FC236}">
                <a16:creationId xmlns:a16="http://schemas.microsoft.com/office/drawing/2014/main" id="{1CC4396E-A41A-0CEC-D0AC-BE94B931EFD6}"/>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Effect>
                      <a14:saturation sat="200000"/>
                    </a14:imgEffect>
                  </a14:imgLayer>
                </a14:imgProps>
              </a:ext>
            </a:extLst>
          </a:blip>
          <a:srcRect l="39630" t="30897" r="38912" b="21609"/>
          <a:stretch/>
        </p:blipFill>
        <p:spPr bwMode="auto">
          <a:xfrm>
            <a:off x="193322" y="2579662"/>
            <a:ext cx="2577871" cy="3170366"/>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67508182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29A774E9-B194-601E-4D09-50A284E6AC3E}"/>
              </a:ext>
            </a:extLst>
          </p:cNvPr>
          <p:cNvPicPr>
            <a:picLocks noChangeAspect="1"/>
          </p:cNvPicPr>
          <p:nvPr/>
        </p:nvPicPr>
        <p:blipFill>
          <a:blip r:embed="rId2"/>
          <a:srcRect l="1170"/>
          <a:stretch>
            <a:fillRect/>
          </a:stretch>
        </p:blipFill>
        <p:spPr>
          <a:xfrm>
            <a:off x="156000" y="612001"/>
            <a:ext cx="3600000" cy="740667"/>
          </a:xfrm>
          <a:prstGeom prst="rect">
            <a:avLst/>
          </a:prstGeom>
        </p:spPr>
      </p:pic>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242170F0-1261-E7F1-DF34-DBBAF8A6A63A}"/>
                  </a:ext>
                </a:extLst>
              </p:cNvPr>
              <p:cNvSpPr txBox="1"/>
              <p:nvPr/>
            </p:nvSpPr>
            <p:spPr>
              <a:xfrm>
                <a:off x="156000" y="1361999"/>
                <a:ext cx="5760000" cy="3783087"/>
              </a:xfrm>
              <a:prstGeom prst="rect">
                <a:avLst/>
              </a:prstGeom>
              <a:noFill/>
            </p:spPr>
            <p:txBody>
              <a:bodyPr wrap="square">
                <a:spAutoFit/>
              </a:bodyPr>
              <a:lstStyle/>
              <a:p>
                <a:pPr algn="ctr">
                  <a:lnSpc>
                    <a:spcPct val="115000"/>
                  </a:lnSpc>
                  <a:spcAft>
                    <a:spcPts val="800"/>
                  </a:spcAft>
                  <a:buNone/>
                </a:pPr>
                <a:r>
                  <a:rPr lang="pt-BR" sz="2200" b="1" kern="100" dirty="0">
                    <a:solidFill>
                      <a:srgbClr val="000000"/>
                    </a:solidFill>
                    <a:effectLst/>
                    <a:latin typeface="Arial Narrow" panose="020B0606020202030204" pitchFamily="34" charset="0"/>
                    <a:ea typeface="MS Mincho" panose="02020609040205080304" pitchFamily="49" charset="-128"/>
                    <a:cs typeface="Cavolini" panose="03000502040302020204" pitchFamily="66" charset="0"/>
                  </a:rPr>
                  <a:t>VOLUME DE UMA PIRÂMIDE</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r>
                  <a:rPr lang="pt-BR" sz="2200" b="1" kern="100" dirty="0">
                    <a:solidFill>
                      <a:srgbClr val="000000"/>
                    </a:solidFill>
                    <a:effectLst/>
                    <a:latin typeface="Arial Narrow" panose="020B0606020202030204" pitchFamily="34" charset="0"/>
                    <a:ea typeface="MS Mincho" panose="02020609040205080304" pitchFamily="49" charset="-128"/>
                    <a:cs typeface="Cavolini" panose="03000502040302020204" pitchFamily="66" charset="0"/>
                  </a:rPr>
                  <a:t>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O volume da pirâmide é a terça parte do produto entre a área da base </a:t>
                </a:r>
                <a14:m>
                  <m:oMath xmlns:m="http://schemas.openxmlformats.org/officeDocument/2006/math">
                    <m:d>
                      <m:d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dPr>
                      <m:e>
                        <m:sSub>
                          <m:sSub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sSubPr>
                          <m:e>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𝐴</m:t>
                            </m:r>
                          </m:e>
                          <m:sub>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𝑏</m:t>
                            </m:r>
                          </m:sub>
                        </m:sSub>
                      </m:e>
                    </m:d>
                  </m:oMath>
                </a14:m>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e altura </a:t>
                </a:r>
                <a14:m>
                  <m:oMath xmlns:m="http://schemas.openxmlformats.org/officeDocument/2006/math">
                    <m:d>
                      <m:d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h</m:t>
                        </m:r>
                      </m:e>
                    </m:d>
                  </m:oMath>
                </a14:m>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a:t>
                </a:r>
              </a:p>
              <a:p>
                <a:pPr algn="just">
                  <a:lnSpc>
                    <a:spcPct val="115000"/>
                  </a:lnSpc>
                  <a:spcAft>
                    <a:spcPts val="800"/>
                  </a:spcAft>
                  <a:buNone/>
                </a:pPr>
                <a:endParaRPr lang="pt-BR" sz="2200" kern="100" dirty="0">
                  <a:solidFill>
                    <a:srgbClr val="000000"/>
                  </a:solidFill>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endParaRPr lang="pt-BR" sz="2200" kern="100" dirty="0">
                  <a:solidFill>
                    <a:srgbClr val="000000"/>
                  </a:solidFill>
                  <a:latin typeface="Arial Narrow" panose="020B0606020202030204" pitchFamily="34" charset="0"/>
                  <a:ea typeface="MS Mincho" panose="02020609040205080304" pitchFamily="49" charset="-128"/>
                  <a:cs typeface="Times New Roman" panose="02020603050405020304" pitchFamily="18" charset="0"/>
                </a:endParaRPr>
              </a:p>
              <a:p>
                <a:pPr marL="3135313" algn="just">
                  <a:lnSpc>
                    <a:spcPct val="115000"/>
                  </a:lnSpc>
                  <a:spcAft>
                    <a:spcPts val="800"/>
                  </a:spcAft>
                  <a:buNone/>
                </a:pPr>
                <a14:m>
                  <m:oMathPara xmlns:m="http://schemas.openxmlformats.org/officeDocument/2006/math">
                    <m:oMathParaPr>
                      <m:jc m:val="centerGroup"/>
                    </m:oMathParaPr>
                    <m:oMath xmlns:m="http://schemas.openxmlformats.org/officeDocument/2006/math">
                      <m:r>
                        <a:rPr lang="pt-BR" sz="2200" i="1">
                          <a:latin typeface="Cambria Math" panose="02040503050406030204" pitchFamily="18" charset="0"/>
                        </a:rPr>
                        <m:t>𝑉</m:t>
                      </m:r>
                      <m:r>
                        <a:rPr lang="pt-BR" sz="2200" i="1">
                          <a:latin typeface="Cambria Math" panose="02040503050406030204" pitchFamily="18" charset="0"/>
                        </a:rPr>
                        <m:t>=</m:t>
                      </m:r>
                      <m:f>
                        <m:fPr>
                          <m:ctrlPr>
                            <a:rPr lang="pt-BR" sz="2200" i="1">
                              <a:latin typeface="Cambria Math" panose="02040503050406030204" pitchFamily="18" charset="0"/>
                            </a:rPr>
                          </m:ctrlPr>
                        </m:fPr>
                        <m:num>
                          <m:sSub>
                            <m:sSubPr>
                              <m:ctrlPr>
                                <a:rPr lang="pt-BR" sz="2200" i="1">
                                  <a:latin typeface="Cambria Math" panose="02040503050406030204" pitchFamily="18" charset="0"/>
                                </a:rPr>
                              </m:ctrlPr>
                            </m:sSubPr>
                            <m:e>
                              <m:r>
                                <a:rPr lang="pt-BR" sz="2200" i="1">
                                  <a:latin typeface="Cambria Math" panose="02040503050406030204" pitchFamily="18" charset="0"/>
                                </a:rPr>
                                <m:t>𝐴</m:t>
                              </m:r>
                            </m:e>
                            <m:sub>
                              <m:r>
                                <a:rPr lang="pt-BR" sz="2200" i="1">
                                  <a:latin typeface="Cambria Math" panose="02040503050406030204" pitchFamily="18" charset="0"/>
                                </a:rPr>
                                <m:t>𝑏</m:t>
                              </m:r>
                            </m:sub>
                          </m:sSub>
                          <m:r>
                            <a:rPr lang="pt-BR" sz="2200" i="1">
                              <a:latin typeface="Cambria Math" panose="02040503050406030204" pitchFamily="18" charset="0"/>
                            </a:rPr>
                            <m:t>∙</m:t>
                          </m:r>
                          <m:r>
                            <a:rPr lang="pt-BR" sz="2200" i="1">
                              <a:latin typeface="Cambria Math" panose="02040503050406030204" pitchFamily="18" charset="0"/>
                            </a:rPr>
                            <m:t>h</m:t>
                          </m:r>
                        </m:num>
                        <m:den>
                          <m:r>
                            <a:rPr lang="pt-BR" sz="2200" i="1">
                              <a:latin typeface="Cambria Math" panose="02040503050406030204" pitchFamily="18" charset="0"/>
                            </a:rPr>
                            <m:t>3</m:t>
                          </m:r>
                        </m:den>
                      </m:f>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5" name="CaixaDeTexto 4">
                <a:extLst>
                  <a:ext uri="{FF2B5EF4-FFF2-40B4-BE49-F238E27FC236}">
                    <a16:creationId xmlns:a16="http://schemas.microsoft.com/office/drawing/2014/main" id="{242170F0-1261-E7F1-DF34-DBBAF8A6A63A}"/>
                  </a:ext>
                </a:extLst>
              </p:cNvPr>
              <p:cNvSpPr txBox="1">
                <a:spLocks noRot="1" noChangeAspect="1" noMove="1" noResize="1" noEditPoints="1" noAdjustHandles="1" noChangeArrowheads="1" noChangeShapeType="1" noTextEdit="1"/>
              </p:cNvSpPr>
              <p:nvPr/>
            </p:nvSpPr>
            <p:spPr>
              <a:xfrm>
                <a:off x="156000" y="1361999"/>
                <a:ext cx="5760000" cy="3783087"/>
              </a:xfrm>
              <a:prstGeom prst="rect">
                <a:avLst/>
              </a:prstGeom>
              <a:blipFill>
                <a:blip r:embed="rId3"/>
                <a:stretch>
                  <a:fillRect l="-1377" t="-644" r="-1483"/>
                </a:stretch>
              </a:blipFill>
            </p:spPr>
            <p:txBody>
              <a:bodyPr/>
              <a:lstStyle/>
              <a:p>
                <a:r>
                  <a:rPr lang="pt-BR">
                    <a:noFill/>
                  </a:rPr>
                  <a:t> </a:t>
                </a:r>
              </a:p>
            </p:txBody>
          </p:sp>
        </mc:Fallback>
      </mc:AlternateContent>
      <p:pic>
        <p:nvPicPr>
          <p:cNvPr id="7" name="Imagem 6">
            <a:extLst>
              <a:ext uri="{FF2B5EF4-FFF2-40B4-BE49-F238E27FC236}">
                <a16:creationId xmlns:a16="http://schemas.microsoft.com/office/drawing/2014/main" id="{25C24D01-0804-AD92-F87B-8DA50886D4CE}"/>
              </a:ext>
            </a:extLst>
          </p:cNvPr>
          <p:cNvPicPr>
            <a:picLocks noChangeAspect="1"/>
          </p:cNvPicPr>
          <p:nvPr/>
        </p:nvPicPr>
        <p:blipFill rotWithShape="1">
          <a:blip r:embed="rId4"/>
          <a:srcRect l="29988" t="28301" r="52151" b="32997"/>
          <a:stretch>
            <a:fillRect/>
          </a:stretch>
        </p:blipFill>
        <p:spPr bwMode="auto">
          <a:xfrm>
            <a:off x="938755" y="3270013"/>
            <a:ext cx="2087641" cy="2804215"/>
          </a:xfrm>
          <a:prstGeom prst="rect">
            <a:avLst/>
          </a:prstGeom>
          <a:ln>
            <a:noFill/>
          </a:ln>
          <a:extLst>
            <a:ext uri="{53640926-AAD7-44D8-BBD7-CCE9431645EC}">
              <a14:shadowObscured xmlns:a14="http://schemas.microsoft.com/office/drawing/2010/main"/>
            </a:ext>
          </a:extLst>
        </p:spPr>
      </p:pic>
      <p:sp>
        <p:nvSpPr>
          <p:cNvPr id="11" name="CaixaDeTexto 10">
            <a:extLst>
              <a:ext uri="{FF2B5EF4-FFF2-40B4-BE49-F238E27FC236}">
                <a16:creationId xmlns:a16="http://schemas.microsoft.com/office/drawing/2014/main" id="{FB2B575A-6ED9-6EFF-A2C1-5DB9F9EC39C3}"/>
              </a:ext>
            </a:extLst>
          </p:cNvPr>
          <p:cNvSpPr txBox="1"/>
          <p:nvPr/>
        </p:nvSpPr>
        <p:spPr>
          <a:xfrm>
            <a:off x="6276000" y="698985"/>
            <a:ext cx="5760000" cy="6022033"/>
          </a:xfrm>
          <a:prstGeom prst="rect">
            <a:avLst/>
          </a:prstGeom>
          <a:noFill/>
        </p:spPr>
        <p:txBody>
          <a:bodyPr wrap="square">
            <a:spAutoFit/>
          </a:bodyPr>
          <a:lstStyle/>
          <a:p>
            <a:pPr algn="just">
              <a:lnSpc>
                <a:spcPct val="115000"/>
              </a:lnSpc>
              <a:spcAft>
                <a:spcPts val="400"/>
              </a:spcAft>
              <a:buNone/>
            </a:pPr>
            <a:r>
              <a:rPr lang="pt-BR" sz="2200" b="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Exemplo:</a:t>
            </a: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Qual é o volume de uma pirâmide que possui como base um triângulo retângulo de catetos medindo 6 e 8 centímetros e altura igual a 10 centímetros?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400"/>
              </a:spcAft>
              <a:buNone/>
            </a:pPr>
            <a:r>
              <a:rPr lang="pt-BR" sz="2200" i="1" u="sng"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Resolução</a:t>
            </a:r>
            <a:r>
              <a:rPr lang="pt-BR" sz="2200" b="1" i="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a:t>
            </a:r>
            <a:r>
              <a:rPr lang="pt-BR" sz="2200" i="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a:t>
            </a:r>
          </a:p>
          <a:p>
            <a:pPr algn="just">
              <a:lnSpc>
                <a:spcPct val="115000"/>
              </a:lnSpc>
              <a:spcAft>
                <a:spcPts val="400"/>
              </a:spcAft>
              <a:buNone/>
            </a:pPr>
            <a:endParaRPr lang="pt-BR" sz="2200" i="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400"/>
              </a:spcAft>
              <a:buNone/>
            </a:pPr>
            <a:endParaRPr lang="pt-BR" sz="2200" i="1" kern="100" dirty="0">
              <a:solidFill>
                <a:srgbClr val="000000"/>
              </a:solidFill>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400"/>
              </a:spcAft>
              <a:buNone/>
            </a:pPr>
            <a:endParaRPr lang="pt-BR" sz="2200" i="1" kern="100" dirty="0">
              <a:solidFill>
                <a:srgbClr val="000000"/>
              </a:solidFill>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400"/>
              </a:spcAft>
              <a:buNone/>
            </a:pPr>
            <a:endParaRPr lang="pt-BR" sz="2200" i="1" kern="100" dirty="0">
              <a:solidFill>
                <a:srgbClr val="000000"/>
              </a:solidFill>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400"/>
              </a:spcAft>
              <a:buNone/>
            </a:pPr>
            <a:endParaRPr lang="pt-BR" sz="2200" i="1" kern="100" dirty="0">
              <a:solidFill>
                <a:srgbClr val="000000"/>
              </a:solidFill>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400"/>
              </a:spcAft>
              <a:buNone/>
            </a:pPr>
            <a:endParaRPr lang="pt-BR" sz="2200" i="1" kern="100" dirty="0">
              <a:solidFill>
                <a:srgbClr val="000000"/>
              </a:solidFill>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400"/>
              </a:spcAft>
              <a:buNone/>
            </a:pPr>
            <a:endParaRPr lang="pt-BR" sz="2200" i="1" kern="100" dirty="0">
              <a:solidFill>
                <a:srgbClr val="000000"/>
              </a:solidFill>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400"/>
              </a:spcAft>
              <a:buNone/>
            </a:pPr>
            <a:endParaRPr lang="pt-BR" sz="2200" i="1" kern="100" dirty="0">
              <a:solidFill>
                <a:srgbClr val="000000"/>
              </a:solidFill>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400"/>
              </a:spcAft>
              <a:buNone/>
            </a:pPr>
            <a:r>
              <a:rPr lang="pt-BR" sz="2200" i="1" kern="100" dirty="0">
                <a:effectLst/>
                <a:latin typeface="Arial Narrow" panose="020B0606020202030204" pitchFamily="34" charset="0"/>
                <a:ea typeface="MS Mincho" panose="02020609040205080304" pitchFamily="49" charset="-128"/>
                <a:cs typeface="Times New Roman" panose="02020603050405020304" pitchFamily="18" charset="0"/>
              </a:rPr>
              <a:t>Logo, o volume da pirâmide é 80 cm³.</a:t>
            </a:r>
          </a:p>
        </p:txBody>
      </p:sp>
      <mc:AlternateContent xmlns:mc="http://schemas.openxmlformats.org/markup-compatibility/2006" xmlns:a14="http://schemas.microsoft.com/office/drawing/2010/main">
        <mc:Choice Requires="a14">
          <p:sp>
            <p:nvSpPr>
              <p:cNvPr id="14" name="CaixaDeTexto 13">
                <a:extLst>
                  <a:ext uri="{FF2B5EF4-FFF2-40B4-BE49-F238E27FC236}">
                    <a16:creationId xmlns:a16="http://schemas.microsoft.com/office/drawing/2014/main" id="{CBB7CBF3-B235-AA1C-D992-F205D93AED33}"/>
                  </a:ext>
                </a:extLst>
              </p:cNvPr>
              <p:cNvSpPr txBox="1"/>
              <p:nvPr/>
            </p:nvSpPr>
            <p:spPr>
              <a:xfrm>
                <a:off x="6276000" y="2747408"/>
                <a:ext cx="3002522" cy="3468514"/>
              </a:xfrm>
              <a:prstGeom prst="rect">
                <a:avLst/>
              </a:prstGeom>
              <a:noFill/>
            </p:spPr>
            <p:txBody>
              <a:bodyPr wrap="square">
                <a:spAutoFit/>
              </a:bodyPr>
              <a:lstStyle/>
              <a:p>
                <a:pPr algn="just">
                  <a:spcAft>
                    <a:spcPts val="800"/>
                  </a:spcAft>
                  <a:buNone/>
                </a:pPr>
                <a:r>
                  <a:rPr lang="pt-BR" sz="2000" i="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Como a área da base da pirâmide é um triângulo retângulo, temos:</a:t>
                </a:r>
                <a:endParaRPr lang="pt-BR" sz="2000" i="1"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buNone/>
                </a:pPr>
                <a14:m>
                  <m:oMathPara xmlns:m="http://schemas.openxmlformats.org/officeDocument/2006/math">
                    <m:oMathParaPr>
                      <m:jc m:val="left"/>
                    </m:oMathParaPr>
                    <m:oMath xmlns:m="http://schemas.openxmlformats.org/officeDocument/2006/math">
                      <m:sSub>
                        <m:sSubPr>
                          <m:ctrlP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sSubPr>
                        <m:e>
                          <m:r>
                            <a:rPr lang="pt-BR" sz="2000" i="1" kern="100" smtClean="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𝐴</m:t>
                          </m:r>
                        </m:e>
                        <m:sub>
                          <m:r>
                            <a:rPr lang="pt-BR" sz="2000" i="1" kern="100" smtClean="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𝑏𝑎𝑠𝑒</m:t>
                          </m:r>
                        </m:sub>
                      </m:sSub>
                      <m:r>
                        <a:rPr lang="pt-BR" sz="2000" i="1" kern="100" smtClean="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m:t>
                      </m:r>
                      <m:f>
                        <m:fPr>
                          <m:ctrlP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000" i="1" kern="100" smtClean="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𝑏</m:t>
                          </m:r>
                          <m:r>
                            <a:rPr lang="pt-BR" sz="2000" i="1" kern="100" smtClean="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000" i="1" kern="100" smtClean="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h</m:t>
                          </m:r>
                        </m:num>
                        <m:den>
                          <m:r>
                            <a:rPr lang="pt-BR" sz="2000" i="1" kern="100" smtClean="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2</m:t>
                          </m:r>
                        </m:den>
                      </m:f>
                    </m:oMath>
                  </m:oMathPara>
                </a14:m>
                <a:endParaRPr lang="pt-BR" sz="2000" i="1"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buNone/>
                </a:pPr>
                <a14:m>
                  <m:oMathPara xmlns:m="http://schemas.openxmlformats.org/officeDocument/2006/math">
                    <m:oMathParaPr>
                      <m:jc m:val="left"/>
                    </m:oMathParaPr>
                    <m:oMath xmlns:m="http://schemas.openxmlformats.org/officeDocument/2006/math">
                      <m:sSub>
                        <m:sSubPr>
                          <m:ctrlP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sSubPr>
                        <m:e>
                          <m:r>
                            <a:rPr lang="pt-BR" sz="2000" i="1" kern="100" smtClean="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𝐴</m:t>
                          </m:r>
                        </m:e>
                        <m:sub>
                          <m:r>
                            <a:rPr lang="pt-BR" sz="2000" i="1" kern="100" smtClean="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𝑏𝑎𝑠𝑒</m:t>
                          </m:r>
                        </m:sub>
                      </m:sSub>
                      <m:r>
                        <a:rPr lang="pt-BR" sz="2000" i="1" kern="100" smtClean="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m:t>
                      </m:r>
                      <m:f>
                        <m:fPr>
                          <m:ctrlP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000" i="1" kern="100" smtClean="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6∙8</m:t>
                          </m:r>
                        </m:num>
                        <m:den>
                          <m:r>
                            <a:rPr lang="pt-BR" sz="2000" i="1" kern="100" smtClean="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2</m:t>
                          </m:r>
                        </m:den>
                      </m:f>
                    </m:oMath>
                  </m:oMathPara>
                </a14:m>
                <a:endParaRPr lang="pt-BR" sz="2000" i="1"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buNone/>
                </a:pPr>
                <a14:m>
                  <m:oMathPara xmlns:m="http://schemas.openxmlformats.org/officeDocument/2006/math">
                    <m:oMathParaPr>
                      <m:jc m:val="left"/>
                    </m:oMathParaPr>
                    <m:oMath xmlns:m="http://schemas.openxmlformats.org/officeDocument/2006/math">
                      <m:sSub>
                        <m:sSubPr>
                          <m:ctrlP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sSubPr>
                        <m:e>
                          <m:r>
                            <a:rPr lang="pt-BR" sz="2000" i="1" kern="100" smtClean="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𝐴</m:t>
                          </m:r>
                        </m:e>
                        <m:sub>
                          <m:r>
                            <a:rPr lang="pt-BR" sz="2000" i="1" kern="100" smtClean="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𝑏𝑎𝑠𝑒</m:t>
                          </m:r>
                        </m:sub>
                      </m:sSub>
                      <m:r>
                        <a:rPr lang="pt-BR" sz="2000" i="1" kern="100" smtClean="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m:t>
                      </m:r>
                      <m:f>
                        <m:fPr>
                          <m:ctrlP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000" i="1" kern="100" smtClean="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48</m:t>
                          </m:r>
                        </m:num>
                        <m:den>
                          <m:r>
                            <a:rPr lang="pt-BR" sz="2000" i="1" kern="100" smtClean="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2</m:t>
                          </m:r>
                        </m:den>
                      </m:f>
                    </m:oMath>
                  </m:oMathPara>
                </a14:m>
                <a:endParaRPr lang="pt-BR" sz="2000" i="1"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buNone/>
                </a:pPr>
                <a14:m>
                  <m:oMathPara xmlns:m="http://schemas.openxmlformats.org/officeDocument/2006/math">
                    <m:oMathParaPr>
                      <m:jc m:val="left"/>
                    </m:oMathParaPr>
                    <m:oMath xmlns:m="http://schemas.openxmlformats.org/officeDocument/2006/math">
                      <m:sSub>
                        <m:sSubPr>
                          <m:ctrlPr>
                            <a:rPr lang="pt-BR" sz="2000" i="1">
                              <a:solidFill>
                                <a:srgbClr val="000000"/>
                              </a:solidFill>
                              <a:effectLst/>
                              <a:latin typeface="Cambria Math" panose="02040503050406030204" pitchFamily="18" charset="0"/>
                            </a:rPr>
                          </m:ctrlPr>
                        </m:sSubPr>
                        <m:e>
                          <m:r>
                            <a:rPr lang="pt-BR" sz="2000" i="1" smtClean="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𝐴</m:t>
                          </m:r>
                        </m:e>
                        <m:sub>
                          <m:r>
                            <a:rPr lang="pt-BR" sz="2000" i="1" smtClean="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𝑏𝑎𝑠𝑒</m:t>
                          </m:r>
                        </m:sub>
                      </m:sSub>
                      <m:r>
                        <a:rPr lang="pt-BR" sz="2000" i="1" smtClean="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24</m:t>
                      </m:r>
                    </m:oMath>
                  </m:oMathPara>
                </a14:m>
                <a:endParaRPr lang="pt-BR" sz="2000" i="1" dirty="0">
                  <a:latin typeface="Arial Narrow" panose="020B0606020202030204" pitchFamily="34" charset="0"/>
                </a:endParaRPr>
              </a:p>
            </p:txBody>
          </p:sp>
        </mc:Choice>
        <mc:Fallback xmlns="">
          <p:sp>
            <p:nvSpPr>
              <p:cNvPr id="14" name="CaixaDeTexto 13">
                <a:extLst>
                  <a:ext uri="{FF2B5EF4-FFF2-40B4-BE49-F238E27FC236}">
                    <a16:creationId xmlns:a16="http://schemas.microsoft.com/office/drawing/2014/main" id="{CBB7CBF3-B235-AA1C-D992-F205D93AED33}"/>
                  </a:ext>
                </a:extLst>
              </p:cNvPr>
              <p:cNvSpPr txBox="1">
                <a:spLocks noRot="1" noChangeAspect="1" noMove="1" noResize="1" noEditPoints="1" noAdjustHandles="1" noChangeArrowheads="1" noChangeShapeType="1" noTextEdit="1"/>
              </p:cNvSpPr>
              <p:nvPr/>
            </p:nvSpPr>
            <p:spPr>
              <a:xfrm>
                <a:off x="6276000" y="2747408"/>
                <a:ext cx="3002522" cy="3468514"/>
              </a:xfrm>
              <a:prstGeom prst="rect">
                <a:avLst/>
              </a:prstGeom>
              <a:blipFill>
                <a:blip r:embed="rId5"/>
                <a:stretch>
                  <a:fillRect l="-2236" t="-879" r="-2236"/>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7" name="CaixaDeTexto 16">
                <a:extLst>
                  <a:ext uri="{FF2B5EF4-FFF2-40B4-BE49-F238E27FC236}">
                    <a16:creationId xmlns:a16="http://schemas.microsoft.com/office/drawing/2014/main" id="{C5DF6F65-0662-82BB-E9BB-60D19436EBFB}"/>
                  </a:ext>
                </a:extLst>
              </p:cNvPr>
              <p:cNvSpPr txBox="1"/>
              <p:nvPr/>
            </p:nvSpPr>
            <p:spPr>
              <a:xfrm>
                <a:off x="9638522" y="2747408"/>
                <a:ext cx="2397478" cy="3190553"/>
              </a:xfrm>
              <a:prstGeom prst="rect">
                <a:avLst/>
              </a:prstGeom>
              <a:noFill/>
            </p:spPr>
            <p:txBody>
              <a:bodyPr wrap="square">
                <a:spAutoFit/>
              </a:bodyPr>
              <a:lstStyle/>
              <a:p>
                <a:pPr algn="just">
                  <a:spcAft>
                    <a:spcPts val="800"/>
                  </a:spcAft>
                  <a:buNone/>
                </a:pPr>
                <a:r>
                  <a:rPr lang="pt-BR" sz="2000" i="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Agora, o </a:t>
                </a:r>
                <a:r>
                  <a:rPr lang="pt-BR" sz="2000" i="1" u="none" strike="noStrike" kern="100" dirty="0">
                    <a:solidFill>
                      <a:srgbClr val="1F1F1F"/>
                    </a:solidFill>
                    <a:effectLst/>
                    <a:latin typeface="Arial Narrow" panose="020B0606020202030204" pitchFamily="34" charset="0"/>
                    <a:ea typeface="MS Mincho" panose="02020609040205080304" pitchFamily="49" charset="-128"/>
                    <a:cs typeface="Times New Roman" panose="02020603050405020304" pitchFamily="18" charset="0"/>
                  </a:rPr>
                  <a:t>volume da pirâmide</a:t>
                </a:r>
                <a:r>
                  <a:rPr lang="pt-BR" sz="2000" i="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é dado por:</a:t>
                </a:r>
                <a:endParaRPr lang="pt-BR" sz="2000" i="1"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ctr">
                  <a:spcAft>
                    <a:spcPts val="800"/>
                  </a:spcAft>
                  <a:buNone/>
                </a:pPr>
                <a14:m>
                  <m:oMathPara xmlns:m="http://schemas.openxmlformats.org/officeDocument/2006/math">
                    <m:oMathParaPr>
                      <m:jc m:val="left"/>
                    </m:oMathParaPr>
                    <m:oMath xmlns:m="http://schemas.openxmlformats.org/officeDocument/2006/math">
                      <m:sSub>
                        <m:sSubPr>
                          <m:ctrlP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sSubPr>
                        <m:e>
                          <m:r>
                            <a:rPr lang="pt-BR" sz="2000" i="1" kern="100" smtClean="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𝑉</m:t>
                          </m:r>
                        </m:e>
                        <m:sub>
                          <m:r>
                            <a:rPr lang="pt-BR" sz="2000" i="1" kern="100" smtClean="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𝑝𝑖𝑟</m:t>
                          </m:r>
                          <m:r>
                            <a:rPr lang="pt-BR" sz="2000" i="1" kern="100" smtClean="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â</m:t>
                          </m:r>
                          <m:r>
                            <a:rPr lang="pt-BR" sz="2000" i="1" kern="100" smtClean="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𝑚𝑖𝑑𝑒</m:t>
                          </m:r>
                        </m:sub>
                      </m:sSub>
                      <m:r>
                        <a:rPr lang="pt-BR" sz="2000" i="1" kern="100" smtClean="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m:t>
                      </m:r>
                      <m:f>
                        <m:fPr>
                          <m:ctrlP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fPr>
                        <m:num>
                          <m:sSub>
                            <m:sSubPr>
                              <m:ctrlP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sSubPr>
                            <m:e>
                              <m:r>
                                <a:rPr lang="pt-BR" sz="2000" i="1" kern="100" smtClean="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𝐴</m:t>
                              </m:r>
                            </m:e>
                            <m:sub>
                              <m:r>
                                <a:rPr lang="pt-BR" sz="2000" i="1" kern="100" smtClean="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𝑏</m:t>
                              </m:r>
                            </m:sub>
                          </m:sSub>
                          <m:r>
                            <a:rPr lang="pt-BR" sz="2000" i="1" kern="100" smtClean="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000" i="1" kern="100" smtClean="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h</m:t>
                          </m:r>
                        </m:num>
                        <m:den>
                          <m:r>
                            <a:rPr lang="pt-BR" sz="2000" i="1" kern="100" smtClean="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3</m:t>
                          </m:r>
                        </m:den>
                      </m:f>
                    </m:oMath>
                  </m:oMathPara>
                </a14:m>
                <a:endParaRPr lang="pt-BR" sz="2000" i="1"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ctr">
                  <a:spcAft>
                    <a:spcPts val="800"/>
                  </a:spcAft>
                  <a:buNone/>
                </a:pPr>
                <a14:m>
                  <m:oMathPara xmlns:m="http://schemas.openxmlformats.org/officeDocument/2006/math">
                    <m:oMathParaPr>
                      <m:jc m:val="left"/>
                    </m:oMathParaPr>
                    <m:oMath xmlns:m="http://schemas.openxmlformats.org/officeDocument/2006/math">
                      <m:sSub>
                        <m:sSubPr>
                          <m:ctrlP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sSubPr>
                        <m:e>
                          <m:r>
                            <a:rPr lang="pt-BR" sz="2000" i="1" kern="100" smtClean="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𝑉</m:t>
                          </m:r>
                        </m:e>
                        <m:sub>
                          <m:r>
                            <a:rPr lang="pt-BR" sz="2000" i="1" kern="100" smtClean="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𝑝𝑖𝑟</m:t>
                          </m:r>
                          <m:r>
                            <a:rPr lang="pt-BR" sz="2000" i="1" kern="100" smtClean="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â</m:t>
                          </m:r>
                          <m:r>
                            <a:rPr lang="pt-BR" sz="2000" i="1" kern="100" smtClean="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𝑚𝑖𝑑𝑒</m:t>
                          </m:r>
                        </m:sub>
                      </m:sSub>
                      <m:r>
                        <a:rPr lang="pt-BR" sz="2000" i="1" kern="100" smtClean="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000" i="1" kern="100" smtClean="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24∙10</m:t>
                          </m:r>
                        </m:num>
                        <m:den>
                          <m:r>
                            <a:rPr lang="pt-BR" sz="2000" i="1" kern="100" smtClean="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3</m:t>
                          </m:r>
                        </m:den>
                      </m:f>
                    </m:oMath>
                  </m:oMathPara>
                </a14:m>
                <a:endParaRPr lang="pt-BR" sz="2000" i="1"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ctr">
                  <a:spcAft>
                    <a:spcPts val="800"/>
                  </a:spcAft>
                  <a:buNone/>
                </a:pPr>
                <a14:m>
                  <m:oMathPara xmlns:m="http://schemas.openxmlformats.org/officeDocument/2006/math">
                    <m:oMathParaPr>
                      <m:jc m:val="left"/>
                    </m:oMathParaPr>
                    <m:oMath xmlns:m="http://schemas.openxmlformats.org/officeDocument/2006/math">
                      <m:sSub>
                        <m:sSubPr>
                          <m:ctrlP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sSubPr>
                        <m:e>
                          <m:r>
                            <a:rPr lang="pt-BR" sz="2000" i="1" kern="100" smtClean="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𝑉</m:t>
                          </m:r>
                        </m:e>
                        <m:sub>
                          <m:r>
                            <a:rPr lang="pt-BR" sz="2000" i="1" kern="100" smtClean="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𝑝𝑖𝑟</m:t>
                          </m:r>
                          <m:r>
                            <a:rPr lang="pt-BR" sz="2000" i="1" kern="100" smtClean="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â</m:t>
                          </m:r>
                          <m:r>
                            <a:rPr lang="pt-BR" sz="2000" i="1" kern="100" smtClean="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𝑚𝑖𝑑𝑒</m:t>
                          </m:r>
                        </m:sub>
                      </m:sSub>
                      <m:r>
                        <a:rPr lang="pt-BR" sz="2000" i="1" kern="100" smtClean="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000" i="1" kern="100" smtClean="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240</m:t>
                          </m:r>
                        </m:num>
                        <m:den>
                          <m:r>
                            <a:rPr lang="pt-BR" sz="2000" i="1" kern="100" smtClean="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3</m:t>
                          </m:r>
                        </m:den>
                      </m:f>
                    </m:oMath>
                  </m:oMathPara>
                </a14:m>
                <a:endParaRPr lang="pt-BR" sz="2000" i="1"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buNone/>
                </a:pPr>
                <a14:m>
                  <m:oMathPara xmlns:m="http://schemas.openxmlformats.org/officeDocument/2006/math">
                    <m:oMathParaPr>
                      <m:jc m:val="left"/>
                    </m:oMathParaPr>
                    <m:oMath xmlns:m="http://schemas.openxmlformats.org/officeDocument/2006/math">
                      <m:sSub>
                        <m:sSubPr>
                          <m:ctrlPr>
                            <a:rPr lang="pt-BR" sz="2000" i="1">
                              <a:solidFill>
                                <a:srgbClr val="000000"/>
                              </a:solidFill>
                              <a:effectLst/>
                              <a:latin typeface="Cambria Math" panose="02040503050406030204" pitchFamily="18" charset="0"/>
                            </a:rPr>
                          </m:ctrlPr>
                        </m:sSubPr>
                        <m:e>
                          <m:r>
                            <a:rPr lang="pt-BR" sz="2000" i="1" smtClean="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𝑉</m:t>
                          </m:r>
                        </m:e>
                        <m:sub>
                          <m:r>
                            <a:rPr lang="pt-BR" sz="2000" i="1" smtClean="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𝑝𝑖𝑟</m:t>
                          </m:r>
                          <m:r>
                            <a:rPr lang="pt-BR" sz="2000" i="1" smtClean="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â</m:t>
                          </m:r>
                          <m:r>
                            <a:rPr lang="pt-BR" sz="2000" i="1" smtClean="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𝑚𝑖𝑑𝑒</m:t>
                          </m:r>
                        </m:sub>
                      </m:sSub>
                      <m:r>
                        <a:rPr lang="pt-BR" sz="2000" i="1" smtClean="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=80</m:t>
                      </m:r>
                    </m:oMath>
                  </m:oMathPara>
                </a14:m>
                <a:endParaRPr lang="pt-BR" sz="2000" i="1" dirty="0">
                  <a:latin typeface="Arial Narrow" panose="020B0606020202030204" pitchFamily="34" charset="0"/>
                </a:endParaRPr>
              </a:p>
            </p:txBody>
          </p:sp>
        </mc:Choice>
        <mc:Fallback xmlns="">
          <p:sp>
            <p:nvSpPr>
              <p:cNvPr id="17" name="CaixaDeTexto 16">
                <a:extLst>
                  <a:ext uri="{FF2B5EF4-FFF2-40B4-BE49-F238E27FC236}">
                    <a16:creationId xmlns:a16="http://schemas.microsoft.com/office/drawing/2014/main" id="{C5DF6F65-0662-82BB-E9BB-60D19436EBFB}"/>
                  </a:ext>
                </a:extLst>
              </p:cNvPr>
              <p:cNvSpPr txBox="1">
                <a:spLocks noRot="1" noChangeAspect="1" noMove="1" noResize="1" noEditPoints="1" noAdjustHandles="1" noChangeArrowheads="1" noChangeShapeType="1" noTextEdit="1"/>
              </p:cNvSpPr>
              <p:nvPr/>
            </p:nvSpPr>
            <p:spPr>
              <a:xfrm>
                <a:off x="9638522" y="2747408"/>
                <a:ext cx="2397478" cy="3190553"/>
              </a:xfrm>
              <a:prstGeom prst="rect">
                <a:avLst/>
              </a:prstGeom>
              <a:blipFill>
                <a:blip r:embed="rId6"/>
                <a:stretch>
                  <a:fillRect l="-2545" t="-956" r="-2799" b="-382"/>
                </a:stretch>
              </a:blipFill>
            </p:spPr>
            <p:txBody>
              <a:bodyPr/>
              <a:lstStyle/>
              <a:p>
                <a:r>
                  <a:rPr lang="pt-BR">
                    <a:noFill/>
                  </a:rPr>
                  <a:t> </a:t>
                </a:r>
              </a:p>
            </p:txBody>
          </p:sp>
        </mc:Fallback>
      </mc:AlternateContent>
      <p:cxnSp>
        <p:nvCxnSpPr>
          <p:cNvPr id="19" name="Conector reto 18">
            <a:extLst>
              <a:ext uri="{FF2B5EF4-FFF2-40B4-BE49-F238E27FC236}">
                <a16:creationId xmlns:a16="http://schemas.microsoft.com/office/drawing/2014/main" id="{F80E27AC-99A4-1446-C595-E211B997013C}"/>
              </a:ext>
            </a:extLst>
          </p:cNvPr>
          <p:cNvCxnSpPr>
            <a:cxnSpLocks/>
          </p:cNvCxnSpPr>
          <p:nvPr/>
        </p:nvCxnSpPr>
        <p:spPr>
          <a:xfrm>
            <a:off x="9456328" y="2822056"/>
            <a:ext cx="51563" cy="3326820"/>
          </a:xfrm>
          <a:prstGeom prst="line">
            <a:avLst/>
          </a:prstGeom>
          <a:ln w="28575">
            <a:solidFill>
              <a:srgbClr val="0000A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1447345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Conector reto 7">
            <a:extLst>
              <a:ext uri="{FF2B5EF4-FFF2-40B4-BE49-F238E27FC236}">
                <a16:creationId xmlns:a16="http://schemas.microsoft.com/office/drawing/2014/main" id="{AC4987FF-778B-8FB1-A043-0E50724BF2D9}"/>
              </a:ext>
            </a:extLst>
          </p:cNvPr>
          <p:cNvCxnSpPr>
            <a:cxnSpLocks/>
          </p:cNvCxnSpPr>
          <p:nvPr/>
        </p:nvCxnSpPr>
        <p:spPr>
          <a:xfrm>
            <a:off x="6096000" y="774441"/>
            <a:ext cx="0" cy="585029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7" name="Agrupar 6">
            <a:extLst>
              <a:ext uri="{FF2B5EF4-FFF2-40B4-BE49-F238E27FC236}">
                <a16:creationId xmlns:a16="http://schemas.microsoft.com/office/drawing/2014/main" id="{F8BFC837-D925-5B59-7FEC-8167449F7C3E}"/>
              </a:ext>
            </a:extLst>
          </p:cNvPr>
          <p:cNvGrpSpPr/>
          <p:nvPr/>
        </p:nvGrpSpPr>
        <p:grpSpPr>
          <a:xfrm>
            <a:off x="696000" y="738678"/>
            <a:ext cx="10800000" cy="5792748"/>
            <a:chOff x="696000" y="999942"/>
            <a:chExt cx="10800000" cy="5792748"/>
          </a:xfrm>
        </p:grpSpPr>
        <p:sp>
          <p:nvSpPr>
            <p:cNvPr id="3" name="Retângulo: Cantos Arredondados 2">
              <a:extLst>
                <a:ext uri="{FF2B5EF4-FFF2-40B4-BE49-F238E27FC236}">
                  <a16:creationId xmlns:a16="http://schemas.microsoft.com/office/drawing/2014/main" id="{75712C1C-C6B4-8D8E-EACA-31851CA29796}"/>
                </a:ext>
              </a:extLst>
            </p:cNvPr>
            <p:cNvSpPr/>
            <p:nvPr/>
          </p:nvSpPr>
          <p:spPr>
            <a:xfrm>
              <a:off x="696000" y="1306293"/>
              <a:ext cx="10800000" cy="5486397"/>
            </a:xfrm>
            <a:prstGeom prst="roundRect">
              <a:avLst>
                <a:gd name="adj" fmla="val 11839"/>
              </a:avLst>
            </a:prstGeom>
            <a:solidFill>
              <a:schemeClr val="bg1"/>
            </a:solidFill>
            <a:ln w="28575">
              <a:solidFill>
                <a:srgbClr val="9FC73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indent="2062163"/>
              <a:r>
                <a:rPr lang="pt-BR" sz="2200" dirty="0">
                  <a:solidFill>
                    <a:schemeClr val="tx1"/>
                  </a:solidFill>
                  <a:latin typeface="Arial Narrow" panose="020B0606020202030204" pitchFamily="34" charset="0"/>
                </a:rPr>
                <a:t>Vamos construir algumas pirâmides a partir de um cubo.</a:t>
              </a:r>
            </a:p>
            <a:p>
              <a:r>
                <a:rPr lang="pt-BR" sz="2200" dirty="0">
                  <a:solidFill>
                    <a:schemeClr val="tx1"/>
                  </a:solidFill>
                  <a:latin typeface="Arial Narrow" panose="020B0606020202030204" pitchFamily="34" charset="0"/>
                </a:rPr>
                <a:t>Observe um cubo a seguir:</a:t>
              </a:r>
            </a:p>
            <a:p>
              <a:endParaRPr lang="pt-BR" sz="2200" dirty="0">
                <a:solidFill>
                  <a:schemeClr val="tx1"/>
                </a:solidFill>
                <a:latin typeface="Arial Narrow" panose="020B0606020202030204" pitchFamily="34" charset="0"/>
              </a:endParaRPr>
            </a:p>
            <a:p>
              <a:endParaRPr lang="pt-BR" sz="2200" dirty="0">
                <a:solidFill>
                  <a:schemeClr val="tx1"/>
                </a:solidFill>
                <a:latin typeface="Arial Narrow" panose="020B0606020202030204" pitchFamily="34" charset="0"/>
              </a:endParaRPr>
            </a:p>
            <a:p>
              <a:r>
                <a:rPr lang="pt-BR" sz="2200" dirty="0">
                  <a:solidFill>
                    <a:schemeClr val="tx1"/>
                  </a:solidFill>
                  <a:latin typeface="Arial Narrow" panose="020B0606020202030204" pitchFamily="34" charset="0"/>
                </a:rPr>
                <a:t>Podemos construir </a:t>
              </a:r>
              <a:r>
                <a:rPr lang="pt-BR" sz="2200" b="1" dirty="0">
                  <a:solidFill>
                    <a:schemeClr val="tx1"/>
                  </a:solidFill>
                  <a:latin typeface="Arial Narrow" panose="020B0606020202030204" pitchFamily="34" charset="0"/>
                </a:rPr>
                <a:t>Três pirâmides quadrangulares</a:t>
              </a:r>
              <a:r>
                <a:rPr lang="pt-BR" sz="2200" dirty="0">
                  <a:solidFill>
                    <a:schemeClr val="tx1"/>
                  </a:solidFill>
                  <a:latin typeface="Arial Narrow" panose="020B0606020202030204" pitchFamily="34" charset="0"/>
                </a:rPr>
                <a:t>, com o vértice </a:t>
              </a:r>
              <a:r>
                <a:rPr lang="pt-BR" sz="2200" b="1" dirty="0">
                  <a:solidFill>
                    <a:schemeClr val="tx1"/>
                  </a:solidFill>
                  <a:latin typeface="Arial Narrow" panose="020B0606020202030204" pitchFamily="34" charset="0"/>
                </a:rPr>
                <a:t>F</a:t>
              </a:r>
              <a:r>
                <a:rPr lang="pt-BR" sz="2200" dirty="0">
                  <a:solidFill>
                    <a:schemeClr val="tx1"/>
                  </a:solidFill>
                  <a:latin typeface="Arial Narrow" panose="020B0606020202030204" pitchFamily="34" charset="0"/>
                </a:rPr>
                <a:t> como ápice:</a:t>
              </a:r>
            </a:p>
            <a:p>
              <a:endParaRPr lang="pt-BR" sz="2200" dirty="0">
                <a:solidFill>
                  <a:schemeClr val="tx1"/>
                </a:solidFill>
                <a:latin typeface="Arial Narrow" panose="020B0606020202030204" pitchFamily="34" charset="0"/>
              </a:endParaRPr>
            </a:p>
            <a:p>
              <a:endParaRPr lang="pt-BR" sz="2200" dirty="0">
                <a:solidFill>
                  <a:schemeClr val="tx1"/>
                </a:solidFill>
                <a:latin typeface="Arial Narrow" panose="020B0606020202030204" pitchFamily="34" charset="0"/>
              </a:endParaRPr>
            </a:p>
            <a:p>
              <a:endParaRPr lang="pt-BR" sz="2200" dirty="0">
                <a:solidFill>
                  <a:schemeClr val="tx1"/>
                </a:solidFill>
                <a:latin typeface="Arial Narrow" panose="020B0606020202030204" pitchFamily="34" charset="0"/>
              </a:endParaRPr>
            </a:p>
            <a:p>
              <a:endParaRPr lang="pt-BR" sz="2200" dirty="0">
                <a:solidFill>
                  <a:schemeClr val="tx1"/>
                </a:solidFill>
                <a:latin typeface="Arial Narrow" panose="020B0606020202030204" pitchFamily="34" charset="0"/>
              </a:endParaRPr>
            </a:p>
            <a:p>
              <a:endParaRPr lang="pt-BR" sz="2200" dirty="0">
                <a:solidFill>
                  <a:schemeClr val="tx1"/>
                </a:solidFill>
                <a:latin typeface="Arial Narrow" panose="020B0606020202030204" pitchFamily="34" charset="0"/>
              </a:endParaRPr>
            </a:p>
            <a:p>
              <a:r>
                <a:rPr lang="pt-BR" sz="2200" dirty="0">
                  <a:solidFill>
                    <a:schemeClr val="tx1"/>
                  </a:solidFill>
                  <a:latin typeface="Arial Narrow" panose="020B0606020202030204" pitchFamily="34" charset="0"/>
                </a:rPr>
                <a:t>Note que, “juntando” as três pirâmides temos o volume do cubo completo.</a:t>
              </a:r>
            </a:p>
            <a:p>
              <a:endParaRPr lang="pt-BR" sz="2200" dirty="0">
                <a:solidFill>
                  <a:schemeClr val="tx1"/>
                </a:solidFill>
                <a:latin typeface="Arial Narrow" panose="020B0606020202030204" pitchFamily="34" charset="0"/>
              </a:endParaRPr>
            </a:p>
            <a:p>
              <a:endParaRPr lang="pt-BR" sz="2200" dirty="0">
                <a:solidFill>
                  <a:schemeClr val="tx1"/>
                </a:solidFill>
                <a:latin typeface="Arial Narrow" panose="020B0606020202030204" pitchFamily="34" charset="0"/>
              </a:endParaRPr>
            </a:p>
            <a:p>
              <a:endParaRPr lang="pt-BR" sz="2200" dirty="0">
                <a:solidFill>
                  <a:schemeClr val="tx1"/>
                </a:solidFill>
                <a:latin typeface="Arial Narrow" panose="020B0606020202030204" pitchFamily="34" charset="0"/>
              </a:endParaRPr>
            </a:p>
          </p:txBody>
        </p:sp>
        <p:pic>
          <p:nvPicPr>
            <p:cNvPr id="5" name="Imagem 4" descr="Interface gráfica do usuário, Texto, Aplicativo&#10;&#10;O conteúdo gerado por IA pode estar incorreto.">
              <a:extLst>
                <a:ext uri="{FF2B5EF4-FFF2-40B4-BE49-F238E27FC236}">
                  <a16:creationId xmlns:a16="http://schemas.microsoft.com/office/drawing/2014/main" id="{E53505C7-2370-7DB2-C456-EA0154534009}"/>
                </a:ext>
              </a:extLst>
            </p:cNvPr>
            <p:cNvPicPr>
              <a:picLocks noChangeAspect="1"/>
            </p:cNvPicPr>
            <p:nvPr/>
          </p:nvPicPr>
          <p:blipFill rotWithShape="1">
            <a:blip r:embed="rId3">
              <a:extLst>
                <a:ext uri="{28A0092B-C50C-407E-A947-70E740481C1C}">
                  <a14:useLocalDpi xmlns:a14="http://schemas.microsoft.com/office/drawing/2010/main" val="0"/>
                </a:ext>
              </a:extLst>
            </a:blip>
            <a:srcRect l="3037" t="8032" b="8032"/>
            <a:stretch>
              <a:fillRect/>
            </a:stretch>
          </p:blipFill>
          <p:spPr bwMode="auto">
            <a:xfrm>
              <a:off x="704330" y="999942"/>
              <a:ext cx="2160000" cy="1087624"/>
            </a:xfrm>
            <a:prstGeom prst="rect">
              <a:avLst/>
            </a:prstGeom>
            <a:noFill/>
            <a:ln>
              <a:noFill/>
            </a:ln>
            <a:extLst>
              <a:ext uri="{53640926-AAD7-44D8-BBD7-CCE9431645EC}">
                <a14:shadowObscured xmlns:a14="http://schemas.microsoft.com/office/drawing/2010/main"/>
              </a:ext>
            </a:extLst>
          </p:spPr>
        </p:pic>
      </p:grpSp>
      <p:pic>
        <p:nvPicPr>
          <p:cNvPr id="6" name="Imagem 5">
            <a:extLst>
              <a:ext uri="{FF2B5EF4-FFF2-40B4-BE49-F238E27FC236}">
                <a16:creationId xmlns:a16="http://schemas.microsoft.com/office/drawing/2014/main" id="{E7E306F7-C4E0-E494-8479-3E7C567D1079}"/>
              </a:ext>
            </a:extLst>
          </p:cNvPr>
          <p:cNvPicPr>
            <a:picLocks noChangeAspect="1"/>
          </p:cNvPicPr>
          <p:nvPr/>
        </p:nvPicPr>
        <p:blipFill rotWithShape="1">
          <a:blip r:embed="rId4"/>
          <a:srcRect l="38124" t="32078" r="37156" b="29407"/>
          <a:stretch>
            <a:fillRect/>
          </a:stretch>
        </p:blipFill>
        <p:spPr bwMode="auto">
          <a:xfrm>
            <a:off x="8787382" y="1108166"/>
            <a:ext cx="1752929" cy="1700349"/>
          </a:xfrm>
          <a:prstGeom prst="rect">
            <a:avLst/>
          </a:prstGeom>
          <a:ln>
            <a:noFill/>
          </a:ln>
          <a:extLst>
            <a:ext uri="{53640926-AAD7-44D8-BBD7-CCE9431645EC}">
              <a14:shadowObscured xmlns:a14="http://schemas.microsoft.com/office/drawing/2010/main"/>
            </a:ext>
          </a:extLst>
        </p:spPr>
      </p:pic>
      <p:grpSp>
        <p:nvGrpSpPr>
          <p:cNvPr id="13" name="Agrupar 12">
            <a:extLst>
              <a:ext uri="{FF2B5EF4-FFF2-40B4-BE49-F238E27FC236}">
                <a16:creationId xmlns:a16="http://schemas.microsoft.com/office/drawing/2014/main" id="{09B5A907-05A7-136D-405F-8790F6CCEF37}"/>
              </a:ext>
            </a:extLst>
          </p:cNvPr>
          <p:cNvGrpSpPr/>
          <p:nvPr/>
        </p:nvGrpSpPr>
        <p:grpSpPr>
          <a:xfrm>
            <a:off x="1448414" y="3177395"/>
            <a:ext cx="5362932" cy="1648365"/>
            <a:chOff x="1168496" y="3352847"/>
            <a:chExt cx="4927503" cy="1432560"/>
          </a:xfrm>
        </p:grpSpPr>
        <p:pic>
          <p:nvPicPr>
            <p:cNvPr id="9" name="Imagem 8">
              <a:extLst>
                <a:ext uri="{FF2B5EF4-FFF2-40B4-BE49-F238E27FC236}">
                  <a16:creationId xmlns:a16="http://schemas.microsoft.com/office/drawing/2014/main" id="{995DA276-F259-04DE-6C6F-44D4C8F1112E}"/>
                </a:ext>
              </a:extLst>
            </p:cNvPr>
            <p:cNvPicPr>
              <a:picLocks noChangeAspect="1"/>
            </p:cNvPicPr>
            <p:nvPr/>
          </p:nvPicPr>
          <p:blipFill rotWithShape="1">
            <a:blip r:embed="rId5"/>
            <a:srcRect l="38487" t="32467" r="36939" b="29422"/>
            <a:stretch>
              <a:fillRect/>
            </a:stretch>
          </p:blipFill>
          <p:spPr bwMode="auto">
            <a:xfrm>
              <a:off x="1168496" y="3374120"/>
              <a:ext cx="1439545" cy="1390015"/>
            </a:xfrm>
            <a:prstGeom prst="rect">
              <a:avLst/>
            </a:prstGeom>
            <a:ln>
              <a:noFill/>
            </a:ln>
            <a:extLst>
              <a:ext uri="{53640926-AAD7-44D8-BBD7-CCE9431645EC}">
                <a14:shadowObscured xmlns:a14="http://schemas.microsoft.com/office/drawing/2010/main"/>
              </a:ext>
            </a:extLst>
          </p:spPr>
        </p:pic>
        <p:pic>
          <p:nvPicPr>
            <p:cNvPr id="10" name="Imagem 9">
              <a:extLst>
                <a:ext uri="{FF2B5EF4-FFF2-40B4-BE49-F238E27FC236}">
                  <a16:creationId xmlns:a16="http://schemas.microsoft.com/office/drawing/2014/main" id="{866A1767-EB33-C384-039F-25A5CC3A73B6}"/>
                </a:ext>
              </a:extLst>
            </p:cNvPr>
            <p:cNvPicPr>
              <a:picLocks noChangeAspect="1"/>
            </p:cNvPicPr>
            <p:nvPr/>
          </p:nvPicPr>
          <p:blipFill rotWithShape="1">
            <a:blip r:embed="rId6"/>
            <a:srcRect l="38246" t="31688" r="37301" b="29227"/>
            <a:stretch>
              <a:fillRect/>
            </a:stretch>
          </p:blipFill>
          <p:spPr bwMode="auto">
            <a:xfrm>
              <a:off x="2912475" y="3352847"/>
              <a:ext cx="1439545" cy="1432560"/>
            </a:xfrm>
            <a:prstGeom prst="rect">
              <a:avLst/>
            </a:prstGeom>
            <a:ln>
              <a:noFill/>
            </a:ln>
            <a:extLst>
              <a:ext uri="{53640926-AAD7-44D8-BBD7-CCE9431645EC}">
                <a14:shadowObscured xmlns:a14="http://schemas.microsoft.com/office/drawing/2010/main"/>
              </a:ext>
            </a:extLst>
          </p:spPr>
        </p:pic>
        <p:pic>
          <p:nvPicPr>
            <p:cNvPr id="11" name="Imagem 10">
              <a:extLst>
                <a:ext uri="{FF2B5EF4-FFF2-40B4-BE49-F238E27FC236}">
                  <a16:creationId xmlns:a16="http://schemas.microsoft.com/office/drawing/2014/main" id="{2875A850-DC8F-AC9E-153F-CFA7CBB39F01}"/>
                </a:ext>
              </a:extLst>
            </p:cNvPr>
            <p:cNvPicPr>
              <a:picLocks noChangeAspect="1"/>
            </p:cNvPicPr>
            <p:nvPr/>
          </p:nvPicPr>
          <p:blipFill rotWithShape="1">
            <a:blip r:embed="rId7"/>
            <a:srcRect l="38246" t="31688" r="37180" b="29033"/>
            <a:stretch>
              <a:fillRect/>
            </a:stretch>
          </p:blipFill>
          <p:spPr bwMode="auto">
            <a:xfrm>
              <a:off x="4656454" y="3352847"/>
              <a:ext cx="1439545" cy="1432560"/>
            </a:xfrm>
            <a:prstGeom prst="rect">
              <a:avLst/>
            </a:prstGeom>
            <a:ln>
              <a:noFill/>
            </a:ln>
            <a:extLst>
              <a:ext uri="{53640926-AAD7-44D8-BBD7-CCE9431645EC}">
                <a14:shadowObscured xmlns:a14="http://schemas.microsoft.com/office/drawing/2010/main"/>
              </a:ext>
            </a:extLst>
          </p:spPr>
        </p:pic>
      </p:grpSp>
      <p:pic>
        <p:nvPicPr>
          <p:cNvPr id="12" name="Imagem 11">
            <a:extLst>
              <a:ext uri="{FF2B5EF4-FFF2-40B4-BE49-F238E27FC236}">
                <a16:creationId xmlns:a16="http://schemas.microsoft.com/office/drawing/2014/main" id="{A33EAADA-4872-8434-F7C5-556210F3BB00}"/>
              </a:ext>
            </a:extLst>
          </p:cNvPr>
          <p:cNvPicPr>
            <a:picLocks noChangeAspect="1"/>
          </p:cNvPicPr>
          <p:nvPr/>
        </p:nvPicPr>
        <p:blipFill rotWithShape="1">
          <a:blip r:embed="rId8"/>
          <a:srcRect l="38367" t="31689" r="37301" b="29421"/>
          <a:stretch>
            <a:fillRect/>
          </a:stretch>
        </p:blipFill>
        <p:spPr bwMode="auto">
          <a:xfrm>
            <a:off x="8621938" y="4564000"/>
            <a:ext cx="1816139" cy="1807327"/>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96166185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Forma&#10;&#10;O conteúdo gerado por IA pode estar incorreto.">
            <a:extLst>
              <a:ext uri="{FF2B5EF4-FFF2-40B4-BE49-F238E27FC236}">
                <a16:creationId xmlns:a16="http://schemas.microsoft.com/office/drawing/2014/main" id="{38A923F4-501E-C23F-05AE-4B99B928915A}"/>
              </a:ext>
            </a:extLst>
          </p:cNvPr>
          <p:cNvPicPr>
            <a:picLocks noChangeAspect="1"/>
          </p:cNvPicPr>
          <p:nvPr/>
        </p:nvPicPr>
        <p:blipFill rotWithShape="1">
          <a:blip r:embed="rId2">
            <a:extLst>
              <a:ext uri="{28A0092B-C50C-407E-A947-70E740481C1C}">
                <a14:useLocalDpi xmlns:a14="http://schemas.microsoft.com/office/drawing/2010/main" val="0"/>
              </a:ext>
            </a:extLst>
          </a:blip>
          <a:srcRect l="1631" r="63456"/>
          <a:stretch>
            <a:fillRect/>
          </a:stretch>
        </p:blipFill>
        <p:spPr bwMode="auto">
          <a:xfrm>
            <a:off x="156000" y="604630"/>
            <a:ext cx="2520000" cy="640226"/>
          </a:xfrm>
          <a:prstGeom prst="rect">
            <a:avLst/>
          </a:prstGeom>
          <a:noFill/>
          <a:ln>
            <a:noFill/>
          </a:ln>
          <a:extLst>
            <a:ext uri="{53640926-AAD7-44D8-BBD7-CCE9431645EC}">
              <a14:shadowObscured xmlns:a14="http://schemas.microsoft.com/office/drawing/2010/main"/>
            </a:ext>
          </a:extLst>
        </p:spPr>
      </p:pic>
      <p:sp>
        <p:nvSpPr>
          <p:cNvPr id="11" name="CaixaDeTexto 10">
            <a:extLst>
              <a:ext uri="{FF2B5EF4-FFF2-40B4-BE49-F238E27FC236}">
                <a16:creationId xmlns:a16="http://schemas.microsoft.com/office/drawing/2014/main" id="{B6218A8E-833A-5F9A-1C01-DCA51C38D075}"/>
              </a:ext>
            </a:extLst>
          </p:cNvPr>
          <p:cNvSpPr txBox="1"/>
          <p:nvPr/>
        </p:nvSpPr>
        <p:spPr>
          <a:xfrm>
            <a:off x="156000" y="1332272"/>
            <a:ext cx="5760000" cy="3398816"/>
          </a:xfrm>
          <a:prstGeom prst="rect">
            <a:avLst/>
          </a:prstGeom>
          <a:noFill/>
        </p:spPr>
        <p:txBody>
          <a:bodyPr wrap="square">
            <a:spAutoFit/>
          </a:bodyPr>
          <a:lstStyle/>
          <a:p>
            <a:pPr algn="just">
              <a:lnSpc>
                <a:spcPct val="115000"/>
              </a:lnSpc>
              <a:spcAft>
                <a:spcPts val="800"/>
              </a:spcAft>
              <a:buNone/>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7.</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Considere pirâmide de base quadrada a seguir.</a:t>
            </a:r>
          </a:p>
          <a:p>
            <a:pPr algn="just">
              <a:lnSpc>
                <a:spcPct val="115000"/>
              </a:lnSpc>
              <a:spcAft>
                <a:spcPts val="800"/>
              </a:spcAft>
              <a:buNone/>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Qual é o volume desta pirâmide? </a:t>
            </a:r>
          </a:p>
        </p:txBody>
      </p:sp>
      <p:sp>
        <p:nvSpPr>
          <p:cNvPr id="12" name="CaixaDeTexto 11">
            <a:extLst>
              <a:ext uri="{FF2B5EF4-FFF2-40B4-BE49-F238E27FC236}">
                <a16:creationId xmlns:a16="http://schemas.microsoft.com/office/drawing/2014/main" id="{E6B3828B-E26E-8C66-560E-BC5C2117821B}"/>
              </a:ext>
            </a:extLst>
          </p:cNvPr>
          <p:cNvSpPr txBox="1"/>
          <p:nvPr/>
        </p:nvSpPr>
        <p:spPr>
          <a:xfrm>
            <a:off x="6276000" y="924743"/>
            <a:ext cx="5760000" cy="3377784"/>
          </a:xfrm>
          <a:prstGeom prst="rect">
            <a:avLst/>
          </a:prstGeom>
          <a:noFill/>
        </p:spPr>
        <p:txBody>
          <a:bodyPr wrap="square">
            <a:spAutoFit/>
          </a:bodyPr>
          <a:lstStyle/>
          <a:p>
            <a:pPr algn="just">
              <a:lnSpc>
                <a:spcPct val="115000"/>
              </a:lnSpc>
              <a:spcAft>
                <a:spcPts val="800"/>
              </a:spcAft>
              <a:buNone/>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8.</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Um arquiteto criou um modelo em 3D de uma claraboia em forma de pirâmide com base hexagonal regular de área de 72 cm² e altura de 7 cm. Sabendo que a peça será impressa em uma impressora 3D com resina, responda:</a:t>
            </a:r>
          </a:p>
          <a:p>
            <a:pPr algn="just">
              <a:lnSpc>
                <a:spcPct val="115000"/>
              </a:lnSpc>
              <a:spcAft>
                <a:spcPts val="8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 Qual será o volume utilizado para sua produção?</a:t>
            </a:r>
          </a:p>
          <a:p>
            <a:pPr algn="just">
              <a:lnSpc>
                <a:spcPct val="115000"/>
              </a:lnSpc>
              <a:spcAft>
                <a:spcPts val="8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b) Sabe-se que 1 cm³ de resina tem o custo de         R$ 0,15, qual será o custo para essa impressão?</a:t>
            </a:r>
          </a:p>
        </p:txBody>
      </p:sp>
      <p:pic>
        <p:nvPicPr>
          <p:cNvPr id="13" name="Imagem 12" descr="Diagrama&#10;&#10;Descrição gerada automaticamente">
            <a:extLst>
              <a:ext uri="{FF2B5EF4-FFF2-40B4-BE49-F238E27FC236}">
                <a16:creationId xmlns:a16="http://schemas.microsoft.com/office/drawing/2014/main" id="{71415478-4FE5-064F-0C36-D963D2D1DFF6}"/>
              </a:ext>
            </a:extLst>
          </p:cNvPr>
          <p:cNvPicPr>
            <a:picLocks noChangeAspect="1"/>
          </p:cNvPicPr>
          <p:nvPr/>
        </p:nvPicPr>
        <p:blipFill rotWithShape="1">
          <a:blip r:embed="rId3">
            <a:extLst>
              <a:ext uri="{28A0092B-C50C-407E-A947-70E740481C1C}">
                <a14:useLocalDpi xmlns:a14="http://schemas.microsoft.com/office/drawing/2010/main" val="0"/>
              </a:ext>
            </a:extLst>
          </a:blip>
          <a:srcRect l="1751" t="4128"/>
          <a:stretch/>
        </p:blipFill>
        <p:spPr bwMode="auto">
          <a:xfrm>
            <a:off x="1326507" y="1822042"/>
            <a:ext cx="3413443" cy="247162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4945171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C96DB342-EEC1-C96A-1E74-E258794579D6}"/>
              </a:ext>
            </a:extLst>
          </p:cNvPr>
          <p:cNvSpPr txBox="1"/>
          <p:nvPr/>
        </p:nvSpPr>
        <p:spPr>
          <a:xfrm>
            <a:off x="156000" y="882490"/>
            <a:ext cx="11880000" cy="3734356"/>
          </a:xfrm>
          <a:prstGeom prst="rect">
            <a:avLst/>
          </a:prstGeom>
          <a:solidFill>
            <a:schemeClr val="bg1"/>
          </a:solidFill>
        </p:spPr>
        <p:txBody>
          <a:bodyPr wrap="square">
            <a:spAutoFit/>
          </a:bodyPr>
          <a:lstStyle/>
          <a:p>
            <a:pPr algn="ctr">
              <a:buNone/>
            </a:pPr>
            <a:r>
              <a:rPr lang="pt-BR" sz="2200" b="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CORPOS REDONDOS</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457200" algn="just">
              <a:spcAft>
                <a:spcPts val="800"/>
              </a:spcAft>
              <a:buNone/>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buNone/>
            </a:pP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Os </a:t>
            </a:r>
            <a:r>
              <a:rPr lang="pt-BR" sz="2200" b="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corpos redondos</a:t>
            </a: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são sólidos geométricos formados por faces planas e/ou arredondadas. Eles são representados principalmente por: cilindros, cones e esferas. Vamos estudar alguns desses corpos redondos.</a:t>
            </a:r>
          </a:p>
          <a:p>
            <a:pPr algn="just">
              <a:spcAft>
                <a:spcPts val="800"/>
              </a:spcAft>
              <a:buNone/>
            </a:pPr>
            <a:endParaRPr lang="pt-BR" sz="11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342900" lvl="0" indent="-342900" algn="just">
              <a:spcAft>
                <a:spcPts val="800"/>
              </a:spcAft>
              <a:buClr>
                <a:srgbClr val="000000"/>
              </a:buClr>
              <a:buFont typeface="Wingdings" panose="05000000000000000000" pitchFamily="2" charset="2"/>
              <a:buChar char=""/>
            </a:pPr>
            <a:r>
              <a:rPr lang="pt-BR" sz="2200" b="1" kern="100" dirty="0">
                <a:solidFill>
                  <a:srgbClr val="000000"/>
                </a:solidFill>
                <a:effectLst/>
                <a:latin typeface="Arial Narrow" panose="020B0606020202030204" pitchFamily="34" charset="0"/>
                <a:ea typeface="MS Mincho" panose="02020609040205080304" pitchFamily="49" charset="-128"/>
                <a:cs typeface="Cavolini" panose="03000502040302020204" pitchFamily="66" charset="0"/>
              </a:rPr>
              <a:t>Cilindro reto ou cilindro de revolução</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Este sólido geométrico é obtido pela revolução de um paralelogramo. Um cilindro pode ser reto, quando é obtido pela revolução de um paralelogramo retângulo, pois, sua altura fica no centro da circunferência que forma a base; ou oblíquo, quando sua revolução é dada por um paralelogramo qualquer, pois sua altura não coincide com o centro da base.</a:t>
            </a:r>
          </a:p>
        </p:txBody>
      </p:sp>
      <p:pic>
        <p:nvPicPr>
          <p:cNvPr id="2" name="Imagem 1">
            <a:extLst>
              <a:ext uri="{FF2B5EF4-FFF2-40B4-BE49-F238E27FC236}">
                <a16:creationId xmlns:a16="http://schemas.microsoft.com/office/drawing/2014/main" id="{BBE80940-601A-9417-D583-D482818BF787}"/>
              </a:ext>
            </a:extLst>
          </p:cNvPr>
          <p:cNvPicPr>
            <a:picLocks noChangeAspect="1"/>
          </p:cNvPicPr>
          <p:nvPr/>
        </p:nvPicPr>
        <p:blipFill>
          <a:blip r:embed="rId2"/>
          <a:stretch>
            <a:fillRect/>
          </a:stretch>
        </p:blipFill>
        <p:spPr>
          <a:xfrm>
            <a:off x="156000" y="659562"/>
            <a:ext cx="3600000" cy="747630"/>
          </a:xfrm>
          <a:prstGeom prst="rect">
            <a:avLst/>
          </a:prstGeom>
        </p:spPr>
      </p:pic>
      <p:pic>
        <p:nvPicPr>
          <p:cNvPr id="6" name="Imagem 5">
            <a:extLst>
              <a:ext uri="{FF2B5EF4-FFF2-40B4-BE49-F238E27FC236}">
                <a16:creationId xmlns:a16="http://schemas.microsoft.com/office/drawing/2014/main" id="{C6DD27AF-E8B6-2341-938E-83266DF65C68}"/>
              </a:ext>
            </a:extLst>
          </p:cNvPr>
          <p:cNvPicPr>
            <a:picLocks noChangeAspect="1"/>
          </p:cNvPicPr>
          <p:nvPr/>
        </p:nvPicPr>
        <p:blipFill>
          <a:blip r:embed="rId3"/>
          <a:stretch>
            <a:fillRect/>
          </a:stretch>
        </p:blipFill>
        <p:spPr>
          <a:xfrm>
            <a:off x="2369241" y="4445003"/>
            <a:ext cx="2401040" cy="1885079"/>
          </a:xfrm>
          <a:prstGeom prst="rect">
            <a:avLst/>
          </a:prstGeom>
        </p:spPr>
      </p:pic>
      <p:pic>
        <p:nvPicPr>
          <p:cNvPr id="7" name="Imagem 6">
            <a:extLst>
              <a:ext uri="{FF2B5EF4-FFF2-40B4-BE49-F238E27FC236}">
                <a16:creationId xmlns:a16="http://schemas.microsoft.com/office/drawing/2014/main" id="{0C7FAA94-B2C9-BBF5-050D-300F48E1131E}"/>
              </a:ext>
            </a:extLst>
          </p:cNvPr>
          <p:cNvPicPr>
            <a:picLocks noChangeAspect="1"/>
          </p:cNvPicPr>
          <p:nvPr/>
        </p:nvPicPr>
        <p:blipFill rotWithShape="1">
          <a:blip r:embed="rId4"/>
          <a:srcRect l="3650" t="5156"/>
          <a:stretch>
            <a:fillRect/>
          </a:stretch>
        </p:blipFill>
        <p:spPr bwMode="auto">
          <a:xfrm>
            <a:off x="7639880" y="4443993"/>
            <a:ext cx="2793496" cy="1885079"/>
          </a:xfrm>
          <a:prstGeom prst="rect">
            <a:avLst/>
          </a:prstGeom>
          <a:ln>
            <a:noFill/>
          </a:ln>
          <a:extLst>
            <a:ext uri="{53640926-AAD7-44D8-BBD7-CCE9431645EC}">
              <a14:shadowObscured xmlns:a14="http://schemas.microsoft.com/office/drawing/2010/main"/>
            </a:ext>
          </a:extLst>
        </p:spPr>
      </p:pic>
      <p:sp>
        <p:nvSpPr>
          <p:cNvPr id="9" name="CaixaDeTexto 8">
            <a:extLst>
              <a:ext uri="{FF2B5EF4-FFF2-40B4-BE49-F238E27FC236}">
                <a16:creationId xmlns:a16="http://schemas.microsoft.com/office/drawing/2014/main" id="{EBC160F3-657C-6B8D-3FBB-DA1907008F39}"/>
              </a:ext>
            </a:extLst>
          </p:cNvPr>
          <p:cNvSpPr txBox="1"/>
          <p:nvPr/>
        </p:nvSpPr>
        <p:spPr>
          <a:xfrm>
            <a:off x="1766869" y="6338403"/>
            <a:ext cx="3602665" cy="392415"/>
          </a:xfrm>
          <a:prstGeom prst="rect">
            <a:avLst/>
          </a:prstGeom>
          <a:noFill/>
        </p:spPr>
        <p:txBody>
          <a:bodyPr wrap="square">
            <a:spAutoFit/>
          </a:bodyPr>
          <a:lstStyle/>
          <a:p>
            <a:pPr algn="ctr">
              <a:lnSpc>
                <a:spcPct val="115000"/>
              </a:lnSpc>
              <a:spcAft>
                <a:spcPts val="800"/>
              </a:spcAft>
              <a:buNone/>
            </a:pPr>
            <a:r>
              <a:rPr lang="pt-BR" sz="1800" kern="100" dirty="0">
                <a:effectLst/>
                <a:latin typeface="Arial Narrow" panose="020B0606020202030204" pitchFamily="34" charset="0"/>
                <a:ea typeface="MS Mincho" panose="02020609040205080304" pitchFamily="49" charset="-128"/>
                <a:cs typeface="Times New Roman" panose="02020603050405020304" pitchFamily="18" charset="0"/>
              </a:rPr>
              <a:t>(Representação de um cilindro reto)</a:t>
            </a:r>
            <a:endParaRPr lang="pt-BR" sz="2800" kern="100" dirty="0">
              <a:effectLst/>
              <a:latin typeface="Aptos" panose="020B0004020202020204" pitchFamily="34" charset="0"/>
              <a:ea typeface="MS Mincho" panose="02020609040205080304" pitchFamily="49" charset="-128"/>
              <a:cs typeface="Times New Roman" panose="02020603050405020304" pitchFamily="18" charset="0"/>
            </a:endParaRPr>
          </a:p>
        </p:txBody>
      </p:sp>
      <p:sp>
        <p:nvSpPr>
          <p:cNvPr id="11" name="CaixaDeTexto 10">
            <a:extLst>
              <a:ext uri="{FF2B5EF4-FFF2-40B4-BE49-F238E27FC236}">
                <a16:creationId xmlns:a16="http://schemas.microsoft.com/office/drawing/2014/main" id="{96F6507B-4C70-53D1-0FAA-1E92B23E56FC}"/>
              </a:ext>
            </a:extLst>
          </p:cNvPr>
          <p:cNvSpPr txBox="1"/>
          <p:nvPr/>
        </p:nvSpPr>
        <p:spPr>
          <a:xfrm>
            <a:off x="7235296" y="6330082"/>
            <a:ext cx="3602665" cy="392415"/>
          </a:xfrm>
          <a:prstGeom prst="rect">
            <a:avLst/>
          </a:prstGeom>
          <a:noFill/>
        </p:spPr>
        <p:txBody>
          <a:bodyPr wrap="square">
            <a:spAutoFit/>
          </a:bodyPr>
          <a:lstStyle/>
          <a:p>
            <a:pPr algn="ctr">
              <a:lnSpc>
                <a:spcPct val="115000"/>
              </a:lnSpc>
              <a:spcAft>
                <a:spcPts val="800"/>
              </a:spcAft>
              <a:buNone/>
            </a:pPr>
            <a:r>
              <a:rPr lang="pt-BR" sz="1800" kern="100" dirty="0">
                <a:effectLst/>
                <a:latin typeface="Arial Narrow" panose="020B0606020202030204" pitchFamily="34" charset="0"/>
                <a:ea typeface="MS Mincho" panose="02020609040205080304" pitchFamily="49" charset="-128"/>
                <a:cs typeface="Times New Roman" panose="02020603050405020304" pitchFamily="18" charset="0"/>
              </a:rPr>
              <a:t>(Representação de um cilindro oblíquo)</a:t>
            </a:r>
            <a:endParaRPr lang="pt-BR" sz="2800" kern="100" dirty="0">
              <a:effectLst/>
              <a:latin typeface="Aptos" panose="020B0004020202020204" pitchFamily="34" charset="0"/>
              <a:ea typeface="MS Mincho" panose="02020609040205080304" pitchFamily="49" charset="-128"/>
              <a:cs typeface="Times New Roman" panose="02020603050405020304" pitchFamily="18" charset="0"/>
            </a:endParaRPr>
          </a:p>
        </p:txBody>
      </p:sp>
    </p:spTree>
    <p:extLst>
      <p:ext uri="{BB962C8B-B14F-4D97-AF65-F5344CB8AC3E}">
        <p14:creationId xmlns:p14="http://schemas.microsoft.com/office/powerpoint/2010/main" val="319657099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41091F78-0509-6710-50DB-16BB60648890}"/>
              </a:ext>
            </a:extLst>
          </p:cNvPr>
          <p:cNvSpPr txBox="1"/>
          <p:nvPr/>
        </p:nvSpPr>
        <p:spPr>
          <a:xfrm>
            <a:off x="156000" y="950100"/>
            <a:ext cx="5760000" cy="2107180"/>
          </a:xfrm>
          <a:prstGeom prst="rect">
            <a:avLst/>
          </a:prstGeom>
          <a:noFill/>
        </p:spPr>
        <p:txBody>
          <a:bodyPr wrap="square">
            <a:spAutoFit/>
          </a:bodyPr>
          <a:lstStyle/>
          <a:p>
            <a:pPr algn="just">
              <a:lnSpc>
                <a:spcPct val="115000"/>
              </a:lnSpc>
              <a:spcAft>
                <a:spcPts val="800"/>
              </a:spcAft>
              <a:buNone/>
            </a:pPr>
            <a:r>
              <a:rPr lang="pt-BR" sz="2200" b="1" kern="100" dirty="0">
                <a:solidFill>
                  <a:srgbClr val="000000"/>
                </a:solidFill>
                <a:effectLst/>
                <a:latin typeface="Arial Narrow" panose="020B0606020202030204" pitchFamily="34" charset="0"/>
                <a:ea typeface="MS Mincho" panose="02020609040205080304" pitchFamily="49" charset="-128"/>
                <a:cs typeface="Cavolini" panose="03000502040302020204" pitchFamily="66" charset="0"/>
              </a:rPr>
              <a:t>Planificação de cilindros</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Como ele é um sólido de revolução de um retângulo, sua planificação é composta por dois círculos que formam suas bases e pelo retângulo revolucionado que compõe sua superfície lateral. </a:t>
            </a:r>
          </a:p>
        </p:txBody>
      </p:sp>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6731440C-B34B-7277-A3C6-A98EAED808F1}"/>
                  </a:ext>
                </a:extLst>
              </p:cNvPr>
              <p:cNvSpPr txBox="1"/>
              <p:nvPr/>
            </p:nvSpPr>
            <p:spPr>
              <a:xfrm>
                <a:off x="6276000" y="875452"/>
                <a:ext cx="5760000" cy="4229619"/>
              </a:xfrm>
              <a:prstGeom prst="rect">
                <a:avLst/>
              </a:prstGeom>
              <a:noFill/>
            </p:spPr>
            <p:txBody>
              <a:bodyPr wrap="square">
                <a:spAutoFit/>
              </a:bodyPr>
              <a:lstStyle/>
              <a:p>
                <a:pPr algn="just">
                  <a:lnSpc>
                    <a:spcPct val="115000"/>
                  </a:lnSpc>
                  <a:spcAft>
                    <a:spcPts val="800"/>
                  </a:spcAft>
                  <a:buNone/>
                </a:pPr>
                <a:r>
                  <a:rPr lang="pt-BR" sz="2200" b="1" kern="100" dirty="0">
                    <a:solidFill>
                      <a:srgbClr val="000000"/>
                    </a:solidFill>
                    <a:effectLst/>
                    <a:latin typeface="Arial Narrow" panose="020B0606020202030204" pitchFamily="34" charset="0"/>
                    <a:ea typeface="MS Mincho" panose="02020609040205080304" pitchFamily="49" charset="-128"/>
                    <a:cs typeface="Cavolini" panose="03000502040302020204" pitchFamily="66" charset="0"/>
                  </a:rPr>
                  <a:t>Volume do cilindro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r>
                  <a:rPr lang="pt-BR" sz="2200" kern="100" dirty="0">
                    <a:solidFill>
                      <a:srgbClr val="0D0D0D"/>
                    </a:solidFill>
                    <a:effectLst/>
                    <a:latin typeface="Arial Narrow" panose="020B0606020202030204" pitchFamily="34" charset="0"/>
                    <a:ea typeface="MS Mincho" panose="02020609040205080304" pitchFamily="49" charset="-128"/>
                    <a:cs typeface="Times New Roman" panose="02020603050405020304" pitchFamily="18" charset="0"/>
                  </a:rPr>
                  <a:t>Para calcularmos o volume de um cilindro, assim como os prismas, realizamos o produto entre a área de sua base e a medida de sua altura.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r>
                  <a:rPr lang="pt-BR" sz="2200" kern="100" dirty="0">
                    <a:solidFill>
                      <a:srgbClr val="0D0D0D"/>
                    </a:solidFill>
                    <a:effectLst/>
                    <a:latin typeface="Arial Narrow" panose="020B0606020202030204" pitchFamily="34" charset="0"/>
                    <a:ea typeface="MS Mincho" panose="02020609040205080304" pitchFamily="49" charset="-128"/>
                    <a:cs typeface="Times New Roman" panose="02020603050405020304" pitchFamily="18" charset="0"/>
                  </a:rPr>
                  <a:t>A base é circular, assim, a área (</a:t>
                </a:r>
                <a14:m>
                  <m:oMath xmlns:m="http://schemas.openxmlformats.org/officeDocument/2006/math">
                    <m:sSub>
                      <m:sSubPr>
                        <m:ctrlPr>
                          <a:rPr lang="pt-BR" sz="2200" b="1"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ctrlPr>
                      </m:sSubPr>
                      <m:e>
                        <m:r>
                          <a:rPr lang="pt-BR" sz="2200" b="1"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𝑨</m:t>
                        </m:r>
                      </m:e>
                      <m:sub>
                        <m:r>
                          <a:rPr lang="pt-BR" sz="2200" b="1"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𝒄</m:t>
                        </m:r>
                      </m:sub>
                    </m:sSub>
                  </m:oMath>
                </a14:m>
                <a:r>
                  <a:rPr lang="pt-BR" sz="2200" kern="100" dirty="0">
                    <a:solidFill>
                      <a:srgbClr val="0D0D0D"/>
                    </a:solidFill>
                    <a:effectLst/>
                    <a:latin typeface="Arial Narrow" panose="020B0606020202030204" pitchFamily="34" charset="0"/>
                    <a:ea typeface="MS Mincho" panose="02020609040205080304" pitchFamily="49" charset="-128"/>
                    <a:cs typeface="Times New Roman" panose="02020603050405020304" pitchFamily="18" charset="0"/>
                  </a:rPr>
                  <a:t>) é determinada por: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14:m>
                  <m:oMathPara xmlns:m="http://schemas.openxmlformats.org/officeDocument/2006/math">
                    <m:oMathParaPr>
                      <m:jc m:val="centerGroup"/>
                    </m:oMathParaPr>
                    <m:oMath xmlns:m="http://schemas.openxmlformats.org/officeDocument/2006/math">
                      <m:sSub>
                        <m:sSubPr>
                          <m:ctrlPr>
                            <a:rPr lang="pt-BR" sz="2200" b="1"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ctrlPr>
                        </m:sSubPr>
                        <m:e>
                          <m:r>
                            <a:rPr lang="pt-BR" sz="2200" b="1"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𝑨</m:t>
                          </m:r>
                        </m:e>
                        <m:sub>
                          <m:r>
                            <a:rPr lang="pt-BR" sz="2200" b="1"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𝒄</m:t>
                          </m:r>
                        </m:sub>
                      </m:sSub>
                      <m:r>
                        <a:rPr lang="pt-BR" sz="2200" b="1"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200" b="1"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𝝅</m:t>
                      </m:r>
                      <m:r>
                        <a:rPr lang="pt-BR" sz="2200" b="1"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m:t>
                      </m:r>
                      <m:sSup>
                        <m:sSupPr>
                          <m:ctrlPr>
                            <a:rPr lang="pt-BR" sz="2200" b="1"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200" b="1"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𝒓</m:t>
                          </m:r>
                        </m:e>
                        <m:sup>
                          <m:r>
                            <a:rPr lang="pt-BR" sz="2200" b="1"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𝟐</m:t>
                          </m:r>
                        </m:sup>
                      </m:sSup>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r>
                  <a:rPr lang="pt-BR" sz="22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Dessa forma temos: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18415" indent="-18415" algn="just">
                  <a:lnSpc>
                    <a:spcPct val="115000"/>
                  </a:lnSpc>
                  <a:spcAft>
                    <a:spcPts val="800"/>
                  </a:spcAft>
                  <a:buNone/>
                </a:pPr>
                <a14:m>
                  <m:oMathPara xmlns:m="http://schemas.openxmlformats.org/officeDocument/2006/math">
                    <m:oMathParaPr>
                      <m:jc m:val="centerGroup"/>
                    </m:oMathParaPr>
                    <m:oMath xmlns:m="http://schemas.openxmlformats.org/officeDocument/2006/math">
                      <m:sSub>
                        <m:sSubPr>
                          <m:ctrlPr>
                            <a:rPr lang="pt-BR" sz="2200" b="1"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ctrlPr>
                        </m:sSubPr>
                        <m:e>
                          <m:r>
                            <a:rPr lang="pt-BR" sz="2200" b="1"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𝑽</m:t>
                          </m:r>
                        </m:e>
                        <m:sub>
                          <m:r>
                            <a:rPr lang="pt-BR" sz="2200" b="1"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𝒄𝒊𝒍𝒊𝒏𝒅𝒓𝒐</m:t>
                          </m:r>
                        </m:sub>
                      </m:sSub>
                      <m:r>
                        <a:rPr lang="pt-BR" sz="2200" b="1"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200" b="1"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𝝅</m:t>
                      </m:r>
                      <m:r>
                        <a:rPr lang="pt-BR" sz="2200" b="1"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m:t>
                      </m:r>
                      <m:sSup>
                        <m:sSupPr>
                          <m:ctrlPr>
                            <a:rPr lang="pt-BR" sz="2200" b="1"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200" b="1"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𝒓</m:t>
                          </m:r>
                        </m:e>
                        <m:sup>
                          <m:r>
                            <a:rPr lang="pt-BR" sz="2200" b="1"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𝟐</m:t>
                          </m:r>
                        </m:sup>
                      </m:sSup>
                      <m:r>
                        <a:rPr lang="pt-BR" sz="2200" b="1"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200" b="1"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𝑯</m:t>
                      </m:r>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4" name="CaixaDeTexto 3">
                <a:extLst>
                  <a:ext uri="{FF2B5EF4-FFF2-40B4-BE49-F238E27FC236}">
                    <a16:creationId xmlns:a16="http://schemas.microsoft.com/office/drawing/2014/main" id="{6731440C-B34B-7277-A3C6-A98EAED808F1}"/>
                  </a:ext>
                </a:extLst>
              </p:cNvPr>
              <p:cNvSpPr txBox="1">
                <a:spLocks noRot="1" noChangeAspect="1" noMove="1" noResize="1" noEditPoints="1" noAdjustHandles="1" noChangeArrowheads="1" noChangeShapeType="1" noTextEdit="1"/>
              </p:cNvSpPr>
              <p:nvPr/>
            </p:nvSpPr>
            <p:spPr>
              <a:xfrm>
                <a:off x="6276000" y="875452"/>
                <a:ext cx="5760000" cy="4229619"/>
              </a:xfrm>
              <a:prstGeom prst="rect">
                <a:avLst/>
              </a:prstGeom>
              <a:blipFill>
                <a:blip r:embed="rId2"/>
                <a:stretch>
                  <a:fillRect l="-1377" t="-722" r="-1483"/>
                </a:stretch>
              </a:blipFill>
            </p:spPr>
            <p:txBody>
              <a:bodyPr/>
              <a:lstStyle/>
              <a:p>
                <a:r>
                  <a:rPr lang="pt-BR">
                    <a:noFill/>
                  </a:rPr>
                  <a:t> </a:t>
                </a:r>
              </a:p>
            </p:txBody>
          </p:sp>
        </mc:Fallback>
      </mc:AlternateContent>
      <p:pic>
        <p:nvPicPr>
          <p:cNvPr id="5" name="Imagem 4">
            <a:extLst>
              <a:ext uri="{FF2B5EF4-FFF2-40B4-BE49-F238E27FC236}">
                <a16:creationId xmlns:a16="http://schemas.microsoft.com/office/drawing/2014/main" id="{BB4DF7F0-7A4B-3006-2329-7FD23CB7CB7E}"/>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Effect>
                      <a14:saturation sat="200000"/>
                    </a14:imgEffect>
                  </a14:imgLayer>
                </a14:imgProps>
              </a:ext>
            </a:extLst>
          </a:blip>
          <a:srcRect l="1451" t="3702"/>
          <a:stretch>
            <a:fillRect/>
          </a:stretch>
        </p:blipFill>
        <p:spPr bwMode="auto">
          <a:xfrm>
            <a:off x="516000" y="3141971"/>
            <a:ext cx="5040000" cy="2368851"/>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29496792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9365013A-BED9-4DA9-27BE-9320566EBADE}"/>
              </a:ext>
            </a:extLst>
          </p:cNvPr>
          <p:cNvSpPr txBox="1"/>
          <p:nvPr/>
        </p:nvSpPr>
        <p:spPr>
          <a:xfrm>
            <a:off x="156000" y="796847"/>
            <a:ext cx="11880000" cy="3869714"/>
          </a:xfrm>
          <a:prstGeom prst="rect">
            <a:avLst/>
          </a:prstGeom>
          <a:solidFill>
            <a:schemeClr val="bg1"/>
          </a:solidFill>
        </p:spPr>
        <p:txBody>
          <a:bodyPr wrap="square">
            <a:spAutoFit/>
          </a:bodyPr>
          <a:lstStyle/>
          <a:p>
            <a:pPr marL="342900" lvl="0" indent="-342900" algn="just">
              <a:lnSpc>
                <a:spcPct val="115000"/>
              </a:lnSpc>
              <a:spcAft>
                <a:spcPts val="400"/>
              </a:spcAft>
              <a:buClr>
                <a:srgbClr val="000000"/>
              </a:buClr>
              <a:buFont typeface="Wingdings" panose="05000000000000000000" pitchFamily="2" charset="2"/>
              <a:buChar char=""/>
            </a:pPr>
            <a:r>
              <a:rPr lang="pt-BR" sz="2200" b="1" kern="100" dirty="0">
                <a:solidFill>
                  <a:srgbClr val="000000"/>
                </a:solidFill>
                <a:effectLst/>
                <a:latin typeface="Arial Narrow" panose="020B0606020202030204" pitchFamily="34" charset="0"/>
                <a:ea typeface="MS Mincho" panose="02020609040205080304" pitchFamily="49" charset="-128"/>
                <a:cs typeface="Cavolini" panose="03000502040302020204" pitchFamily="66" charset="0"/>
              </a:rPr>
              <a:t>Cones</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26035" algn="just">
              <a:lnSpc>
                <a:spcPct val="115000"/>
              </a:lnSpc>
              <a:spcAft>
                <a:spcPts val="4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São sólidos geométricos formados pela revolução de um triângulo.</a:t>
            </a:r>
          </a:p>
          <a:p>
            <a:pPr marL="26035" algn="just">
              <a:lnSpc>
                <a:spcPct val="115000"/>
              </a:lnSpc>
              <a:spcAft>
                <a:spcPts val="400"/>
              </a:spcAft>
              <a:buNone/>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marL="26035" algn="just">
              <a:lnSpc>
                <a:spcPct val="115000"/>
              </a:lnSpc>
              <a:spcAft>
                <a:spcPts val="400"/>
              </a:spcAft>
              <a:buNone/>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26035" algn="just">
              <a:lnSpc>
                <a:spcPct val="115000"/>
              </a:lnSpc>
              <a:spcAft>
                <a:spcPts val="400"/>
              </a:spcAft>
              <a:buNone/>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marL="26035" algn="just">
              <a:lnSpc>
                <a:spcPct val="115000"/>
              </a:lnSpc>
              <a:spcAft>
                <a:spcPts val="400"/>
              </a:spcAft>
              <a:buNone/>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26035" algn="just">
              <a:lnSpc>
                <a:spcPct val="115000"/>
              </a:lnSpc>
              <a:spcAft>
                <a:spcPts val="400"/>
              </a:spcAft>
            </a:pPr>
            <a:r>
              <a:rPr lang="pt-BR" sz="2200" dirty="0">
                <a:latin typeface="Arial Narrow" panose="020B0606020202030204" pitchFamily="34" charset="0"/>
              </a:rPr>
              <a:t>Um cone pode ser reto quando é obtido pela revolução de triângulo retângulo, pois, sua altura fica no centro da circunferência que forma a base; ou oblíquo, quando sua revolução é dada por um triângulo qualquer, assim, sua altura não coincide com o centro da base.</a:t>
            </a:r>
          </a:p>
        </p:txBody>
      </p:sp>
      <p:pic>
        <p:nvPicPr>
          <p:cNvPr id="5" name="Imagem 4">
            <a:extLst>
              <a:ext uri="{FF2B5EF4-FFF2-40B4-BE49-F238E27FC236}">
                <a16:creationId xmlns:a16="http://schemas.microsoft.com/office/drawing/2014/main" id="{98D8A0D0-F6D5-07FF-C17A-8E95F52C9707}"/>
              </a:ext>
            </a:extLst>
          </p:cNvPr>
          <p:cNvPicPr>
            <a:picLocks noChangeAspect="1"/>
          </p:cNvPicPr>
          <p:nvPr/>
        </p:nvPicPr>
        <p:blipFill>
          <a:blip r:embed="rId2"/>
          <a:srcRect l="1379" r="53275" b="20398"/>
          <a:stretch>
            <a:fillRect/>
          </a:stretch>
        </p:blipFill>
        <p:spPr>
          <a:xfrm>
            <a:off x="3936000" y="1745725"/>
            <a:ext cx="4320000" cy="1528516"/>
          </a:xfrm>
          <a:prstGeom prst="rect">
            <a:avLst/>
          </a:prstGeom>
        </p:spPr>
      </p:pic>
      <p:pic>
        <p:nvPicPr>
          <p:cNvPr id="8" name="Imagem 7">
            <a:extLst>
              <a:ext uri="{FF2B5EF4-FFF2-40B4-BE49-F238E27FC236}">
                <a16:creationId xmlns:a16="http://schemas.microsoft.com/office/drawing/2014/main" id="{432211B9-27EE-4409-6239-C15B07B00394}"/>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Effect>
                      <a14:brightnessContrast contrast="20000"/>
                    </a14:imgEffect>
                  </a14:imgLayer>
                </a14:imgProps>
              </a:ext>
            </a:extLst>
          </a:blip>
          <a:srcRect l="19731" t="28633" r="38154" b="29803"/>
          <a:stretch>
            <a:fillRect/>
          </a:stretch>
        </p:blipFill>
        <p:spPr bwMode="auto">
          <a:xfrm>
            <a:off x="4969817" y="4293339"/>
            <a:ext cx="3754306" cy="228724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07638874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6A7D3B-B623-6DE0-86D0-FE82BE83805A}"/>
            </a:ext>
          </a:extLst>
        </p:cNvPr>
        <p:cNvGrpSpPr/>
        <p:nvPr/>
      </p:nvGrpSpPr>
      <p:grpSpPr>
        <a:xfrm>
          <a:off x="0" y="0"/>
          <a:ext cx="0" cy="0"/>
          <a:chOff x="0" y="0"/>
          <a:chExt cx="0" cy="0"/>
        </a:xfrm>
      </p:grpSpPr>
      <p:sp>
        <p:nvSpPr>
          <p:cNvPr id="7" name="CaixaDeTexto 6">
            <a:extLst>
              <a:ext uri="{FF2B5EF4-FFF2-40B4-BE49-F238E27FC236}">
                <a16:creationId xmlns:a16="http://schemas.microsoft.com/office/drawing/2014/main" id="{FFE9CDD1-AA57-5AF6-D8C0-DAF8BA649FAE}"/>
              </a:ext>
            </a:extLst>
          </p:cNvPr>
          <p:cNvSpPr txBox="1"/>
          <p:nvPr/>
        </p:nvSpPr>
        <p:spPr>
          <a:xfrm>
            <a:off x="156000" y="1160747"/>
            <a:ext cx="5760000" cy="2107180"/>
          </a:xfrm>
          <a:prstGeom prst="rect">
            <a:avLst/>
          </a:prstGeom>
          <a:noFill/>
        </p:spPr>
        <p:txBody>
          <a:bodyPr wrap="square">
            <a:spAutoFit/>
          </a:bodyPr>
          <a:lstStyle/>
          <a:p>
            <a:pPr algn="just">
              <a:lnSpc>
                <a:spcPct val="115000"/>
              </a:lnSpc>
              <a:spcAft>
                <a:spcPts val="800"/>
              </a:spcAft>
              <a:buNone/>
            </a:pPr>
            <a:r>
              <a:rPr lang="pt-BR" sz="2200" b="1" kern="100" dirty="0">
                <a:solidFill>
                  <a:srgbClr val="000000"/>
                </a:solidFill>
                <a:effectLst/>
                <a:latin typeface="Arial Narrow" panose="020B0606020202030204" pitchFamily="34" charset="0"/>
                <a:ea typeface="MS Mincho" panose="02020609040205080304" pitchFamily="49" charset="-128"/>
                <a:cs typeface="Cavolini" panose="03000502040302020204" pitchFamily="66" charset="0"/>
              </a:rPr>
              <a:t>Planificação de cones</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Como ele é um sólido de revolução de um triângulo, sua planificação é composta por um círculo (base) e pelo setor circular originado do triângulo revolucionado.</a:t>
            </a:r>
          </a:p>
        </p:txBody>
      </p:sp>
      <p:pic>
        <p:nvPicPr>
          <p:cNvPr id="2" name="Imagem 1">
            <a:extLst>
              <a:ext uri="{FF2B5EF4-FFF2-40B4-BE49-F238E27FC236}">
                <a16:creationId xmlns:a16="http://schemas.microsoft.com/office/drawing/2014/main" id="{A78E21C8-C386-066D-AB23-61FA3C527792}"/>
              </a:ext>
            </a:extLst>
          </p:cNvPr>
          <p:cNvPicPr>
            <a:picLocks noChangeAspect="1"/>
          </p:cNvPicPr>
          <p:nvPr/>
        </p:nvPicPr>
        <p:blipFill rotWithShape="1">
          <a:blip r:embed="rId2"/>
          <a:srcRect l="551" b="1355"/>
          <a:stretch>
            <a:fillRect/>
          </a:stretch>
        </p:blipFill>
        <p:spPr bwMode="auto">
          <a:xfrm>
            <a:off x="581401" y="3447621"/>
            <a:ext cx="4821964" cy="2107179"/>
          </a:xfrm>
          <a:prstGeom prst="rect">
            <a:avLst/>
          </a:prstGeom>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D62DE697-D0D2-5371-538D-6B2DB4DE7E6E}"/>
                  </a:ext>
                </a:extLst>
              </p:cNvPr>
              <p:cNvSpPr txBox="1"/>
              <p:nvPr/>
            </p:nvSpPr>
            <p:spPr>
              <a:xfrm>
                <a:off x="6276002" y="1160746"/>
                <a:ext cx="5760000" cy="3137910"/>
              </a:xfrm>
              <a:prstGeom prst="rect">
                <a:avLst/>
              </a:prstGeom>
              <a:noFill/>
            </p:spPr>
            <p:txBody>
              <a:bodyPr wrap="square">
                <a:spAutoFit/>
              </a:bodyPr>
              <a:lstStyle/>
              <a:p>
                <a:pPr algn="just">
                  <a:lnSpc>
                    <a:spcPct val="115000"/>
                  </a:lnSpc>
                  <a:spcAft>
                    <a:spcPts val="800"/>
                  </a:spcAft>
                  <a:buNone/>
                </a:pPr>
                <a:r>
                  <a:rPr lang="pt-BR" sz="2200" b="1" kern="100" dirty="0">
                    <a:solidFill>
                      <a:srgbClr val="000000"/>
                    </a:solidFill>
                    <a:effectLst/>
                    <a:latin typeface="Arial Narrow" panose="020B0606020202030204" pitchFamily="34" charset="0"/>
                    <a:ea typeface="MS Mincho" panose="02020609040205080304" pitchFamily="49" charset="-128"/>
                    <a:cs typeface="Cavolini" panose="03000502040302020204" pitchFamily="66" charset="0"/>
                  </a:rPr>
                  <a:t>Volume do cone</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r>
                  <a:rPr lang="pt-BR" sz="2200" kern="100" dirty="0">
                    <a:solidFill>
                      <a:srgbClr val="0D0D0D"/>
                    </a:solidFill>
                    <a:effectLst/>
                    <a:latin typeface="Arial Narrow" panose="020B0606020202030204" pitchFamily="34" charset="0"/>
                    <a:ea typeface="MS Mincho" panose="02020609040205080304" pitchFamily="49" charset="-128"/>
                    <a:cs typeface="Times New Roman" panose="02020603050405020304" pitchFamily="18" charset="0"/>
                  </a:rPr>
                  <a:t>Para encontrarmos o volume de um cone, assim como nas pirâmides, é necessário calcular a </a:t>
                </a: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terça parte do produto entre a área da base e a altura </a:t>
                </a:r>
                <a14:m>
                  <m:oMath xmlns:m="http://schemas.openxmlformats.org/officeDocument/2006/math">
                    <m:d>
                      <m:d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h</m:t>
                        </m:r>
                      </m:e>
                    </m:d>
                  </m:oMath>
                </a14:m>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a:t>
                </a:r>
                <a:r>
                  <a:rPr lang="pt-BR" sz="2200" kern="100" dirty="0">
                    <a:solidFill>
                      <a:srgbClr val="0D0D0D"/>
                    </a:solidFill>
                    <a:effectLst/>
                    <a:latin typeface="Arial Narrow" panose="020B0606020202030204" pitchFamily="34" charset="0"/>
                    <a:ea typeface="MS Mincho" panose="02020609040205080304" pitchFamily="49" charset="-128"/>
                    <a:cs typeface="Times New Roman" panose="02020603050405020304" pitchFamily="18" charset="0"/>
                  </a:rPr>
                  <a:t> Como sua base é um círculo, temos: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14:m>
                  <m:oMathPara xmlns:m="http://schemas.openxmlformats.org/officeDocument/2006/math">
                    <m:oMathParaPr>
                      <m:jc m:val="centerGroup"/>
                    </m:oMathParaPr>
                    <m:oMath xmlns:m="http://schemas.openxmlformats.org/officeDocument/2006/math">
                      <m:sSub>
                        <m:sSubPr>
                          <m:ctrlPr>
                            <a:rPr lang="pt-BR" sz="2200" b="1"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ctrlPr>
                        </m:sSubPr>
                        <m:e>
                          <m:r>
                            <a:rPr lang="pt-BR" sz="2200" b="1"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𝑽</m:t>
                          </m:r>
                        </m:e>
                        <m:sub>
                          <m:r>
                            <a:rPr lang="pt-BR" sz="2200" b="1"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𝒄𝒐𝒏𝒆</m:t>
                          </m:r>
                        </m:sub>
                      </m:sSub>
                      <m:r>
                        <a:rPr lang="pt-BR" sz="2200" b="1"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b="1"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b="1"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b="1"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𝝅</m:t>
                          </m:r>
                          <m:sSup>
                            <m:sSupPr>
                              <m:ctrlPr>
                                <a:rPr lang="pt-BR" sz="2200" b="1"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200" b="1"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𝒓</m:t>
                              </m:r>
                            </m:e>
                            <m:sup>
                              <m:r>
                                <a:rPr lang="pt-BR" sz="2200" b="1"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𝟐</m:t>
                              </m:r>
                            </m:sup>
                          </m:sSup>
                          <m:r>
                            <a:rPr lang="pt-BR" sz="2200" b="1"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𝒉</m:t>
                          </m:r>
                          <m:r>
                            <a:rPr lang="pt-BR" sz="2200" b="1"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 </m:t>
                          </m:r>
                        </m:num>
                        <m:den>
                          <m:r>
                            <a:rPr lang="pt-BR" sz="2200" b="1"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𝟑</m:t>
                          </m:r>
                        </m:den>
                      </m:f>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4" name="CaixaDeTexto 3">
                <a:extLst>
                  <a:ext uri="{FF2B5EF4-FFF2-40B4-BE49-F238E27FC236}">
                    <a16:creationId xmlns:a16="http://schemas.microsoft.com/office/drawing/2014/main" id="{D62DE697-D0D2-5371-538D-6B2DB4DE7E6E}"/>
                  </a:ext>
                </a:extLst>
              </p:cNvPr>
              <p:cNvSpPr txBox="1">
                <a:spLocks noRot="1" noChangeAspect="1" noMove="1" noResize="1" noEditPoints="1" noAdjustHandles="1" noChangeArrowheads="1" noChangeShapeType="1" noTextEdit="1"/>
              </p:cNvSpPr>
              <p:nvPr/>
            </p:nvSpPr>
            <p:spPr>
              <a:xfrm>
                <a:off x="6276002" y="1160746"/>
                <a:ext cx="5760000" cy="3137910"/>
              </a:xfrm>
              <a:prstGeom prst="rect">
                <a:avLst/>
              </a:prstGeom>
              <a:blipFill>
                <a:blip r:embed="rId3"/>
                <a:stretch>
                  <a:fillRect l="-1377" t="-777" r="-1483"/>
                </a:stretch>
              </a:blipFill>
            </p:spPr>
            <p:txBody>
              <a:bodyPr/>
              <a:lstStyle/>
              <a:p>
                <a:r>
                  <a:rPr lang="pt-BR">
                    <a:noFill/>
                  </a:rPr>
                  <a:t> </a:t>
                </a:r>
              </a:p>
            </p:txBody>
          </p:sp>
        </mc:Fallback>
      </mc:AlternateContent>
    </p:spTree>
    <p:extLst>
      <p:ext uri="{BB962C8B-B14F-4D97-AF65-F5344CB8AC3E}">
        <p14:creationId xmlns:p14="http://schemas.microsoft.com/office/powerpoint/2010/main" val="351132930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120B3E2F-75A2-F88C-160B-70042D966BFA}"/>
              </a:ext>
            </a:extLst>
          </p:cNvPr>
          <p:cNvPicPr>
            <a:picLocks noChangeAspect="1"/>
          </p:cNvPicPr>
          <p:nvPr/>
        </p:nvPicPr>
        <p:blipFill rotWithShape="1">
          <a:blip r:embed="rId2">
            <a:extLst>
              <a:ext uri="{28A0092B-C50C-407E-A947-70E740481C1C}">
                <a14:useLocalDpi xmlns:a14="http://schemas.microsoft.com/office/drawing/2010/main" val="0"/>
              </a:ext>
            </a:extLst>
          </a:blip>
          <a:srcRect l="1742" r="63619" b="-4"/>
          <a:stretch>
            <a:fillRect/>
          </a:stretch>
        </p:blipFill>
        <p:spPr bwMode="auto">
          <a:xfrm>
            <a:off x="156000" y="610932"/>
            <a:ext cx="2520000" cy="640226"/>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E13BDBC4-7F67-02FF-51BF-00D54A223926}"/>
                  </a:ext>
                </a:extLst>
              </p:cNvPr>
              <p:cNvSpPr txBox="1"/>
              <p:nvPr/>
            </p:nvSpPr>
            <p:spPr>
              <a:xfrm>
                <a:off x="156000" y="1260489"/>
                <a:ext cx="5760000" cy="2904578"/>
              </a:xfrm>
              <a:prstGeom prst="rect">
                <a:avLst/>
              </a:prstGeom>
              <a:noFill/>
            </p:spPr>
            <p:txBody>
              <a:bodyPr wrap="square">
                <a:spAutoFit/>
              </a:bodyPr>
              <a:lstStyle/>
              <a:p>
                <a:pPr algn="just">
                  <a:spcAft>
                    <a:spcPts val="800"/>
                  </a:spcAft>
                  <a:buNone/>
                </a:pPr>
                <a:r>
                  <a:rPr lang="pt-BR" sz="2200" b="1" kern="100" dirty="0">
                    <a:solidFill>
                      <a:srgbClr val="212529"/>
                    </a:solidFill>
                    <a:effectLst/>
                    <a:latin typeface="Arial Narrow" panose="020B0606020202030204" pitchFamily="34" charset="0"/>
                    <a:ea typeface="MS Mincho" panose="02020609040205080304" pitchFamily="49" charset="-128"/>
                    <a:cs typeface="Times New Roman" panose="02020603050405020304" pitchFamily="18" charset="0"/>
                  </a:rPr>
                  <a:t>9. </a:t>
                </a:r>
                <a:r>
                  <a:rPr lang="pt-BR" sz="2200" kern="100" dirty="0">
                    <a:solidFill>
                      <a:srgbClr val="212529"/>
                    </a:solidFill>
                    <a:effectLst/>
                    <a:latin typeface="Arial Narrow" panose="020B0606020202030204" pitchFamily="34" charset="0"/>
                    <a:ea typeface="MS Mincho" panose="02020609040205080304" pitchFamily="49" charset="-128"/>
                    <a:cs typeface="Times New Roman" panose="02020603050405020304" pitchFamily="18" charset="0"/>
                  </a:rPr>
                  <a:t>Qual é o volume de um cilindro cuja altura mede 20 centímetros e o diâmetro da base mede 12 centímetros?</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r">
                  <a:spcAft>
                    <a:spcPts val="800"/>
                  </a:spcAft>
                  <a:buNone/>
                </a:pPr>
                <a:r>
                  <a:rPr lang="pt-BR" sz="2200" kern="100" dirty="0">
                    <a:solidFill>
                      <a:srgbClr val="212529"/>
                    </a:solidFill>
                    <a:effectLst/>
                    <a:latin typeface="Arial Narrow" panose="020B0606020202030204" pitchFamily="34" charset="0"/>
                    <a:ea typeface="MS Mincho" panose="02020609040205080304" pitchFamily="49" charset="-128"/>
                    <a:cs typeface="Times New Roman" panose="02020603050405020304" pitchFamily="18" charset="0"/>
                  </a:rPr>
                  <a:t>(Considere </a:t>
                </a:r>
                <a14:m>
                  <m:oMath xmlns:m="http://schemas.openxmlformats.org/officeDocument/2006/math">
                    <m:r>
                      <a:rPr lang="pt-BR" sz="2200" i="1" kern="100">
                        <a:solidFill>
                          <a:srgbClr val="212529"/>
                        </a:solidFill>
                        <a:effectLst/>
                        <a:latin typeface="Cambria Math" panose="02040503050406030204" pitchFamily="18" charset="0"/>
                        <a:ea typeface="MS Mincho" panose="02020609040205080304" pitchFamily="49" charset="-128"/>
                        <a:cs typeface="Times New Roman" panose="02020603050405020304" pitchFamily="18" charset="0"/>
                      </a:rPr>
                      <m:t>𝜋</m:t>
                    </m:r>
                    <m:r>
                      <a:rPr lang="pt-BR" sz="2200" i="1" kern="100">
                        <a:solidFill>
                          <a:srgbClr val="212529"/>
                        </a:solidFill>
                        <a:effectLst/>
                        <a:latin typeface="Cambria Math" panose="02040503050406030204" pitchFamily="18" charset="0"/>
                        <a:ea typeface="MS Mincho" panose="02020609040205080304" pitchFamily="49" charset="-128"/>
                        <a:cs typeface="Times New Roman" panose="02020603050405020304" pitchFamily="18" charset="0"/>
                      </a:rPr>
                      <m:t>=3,14</m:t>
                    </m:r>
                  </m:oMath>
                </a14:m>
                <a:r>
                  <a:rPr lang="pt-BR" sz="2200" kern="100" dirty="0">
                    <a:solidFill>
                      <a:srgbClr val="212529"/>
                    </a:solidFill>
                    <a:effectLst/>
                    <a:latin typeface="Arial Narrow" panose="020B0606020202030204" pitchFamily="34" charset="0"/>
                    <a:ea typeface="MS Mincho" panose="02020609040205080304" pitchFamily="49" charset="-128"/>
                    <a:cs typeface="Times New Roman" panose="02020603050405020304" pitchFamily="18" charset="0"/>
                  </a:rPr>
                  <a:t>)</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buNone/>
                </a:pPr>
                <a:r>
                  <a:rPr lang="pt-BR" sz="2200" kern="100" dirty="0">
                    <a:solidFill>
                      <a:srgbClr val="0070C0"/>
                    </a:solidFill>
                    <a:effectLst/>
                    <a:latin typeface="Arial Narrow" panose="020B0606020202030204" pitchFamily="34" charset="0"/>
                    <a:ea typeface="MS Mincho" panose="02020609040205080304" pitchFamily="49" charset="-128"/>
                    <a:cs typeface="Times New Roman" panose="02020603050405020304" pitchFamily="18" charset="0"/>
                  </a:rPr>
                  <a:t>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buNone/>
                </a:pPr>
                <a:r>
                  <a:rPr lang="pt-BR" sz="2200" b="1"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10. </a:t>
                </a:r>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Qual o volume do cilindro oblíquo da figura?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r">
                  <a:spcAft>
                    <a:spcPts val="800"/>
                  </a:spcAft>
                  <a:buNone/>
                </a:pPr>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(Use </a:t>
                </a:r>
                <a14:m>
                  <m:oMath xmlns:m="http://schemas.openxmlformats.org/officeDocument/2006/math">
                    <m:rad>
                      <m:radPr>
                        <m:degHide m:val="on"/>
                        <m:ctrlP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radPr>
                      <m:deg/>
                      <m:e>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3 </m:t>
                        </m:r>
                      </m:e>
                    </m:rad>
                    <m: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=1,73</m:t>
                    </m:r>
                  </m:oMath>
                </a14:m>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4" name="CaixaDeTexto 3">
                <a:extLst>
                  <a:ext uri="{FF2B5EF4-FFF2-40B4-BE49-F238E27FC236}">
                    <a16:creationId xmlns:a16="http://schemas.microsoft.com/office/drawing/2014/main" id="{E13BDBC4-7F67-02FF-51BF-00D54A223926}"/>
                  </a:ext>
                </a:extLst>
              </p:cNvPr>
              <p:cNvSpPr txBox="1">
                <a:spLocks noRot="1" noChangeAspect="1" noMove="1" noResize="1" noEditPoints="1" noAdjustHandles="1" noChangeArrowheads="1" noChangeShapeType="1" noTextEdit="1"/>
              </p:cNvSpPr>
              <p:nvPr/>
            </p:nvSpPr>
            <p:spPr>
              <a:xfrm>
                <a:off x="156000" y="1260489"/>
                <a:ext cx="5760000" cy="2904578"/>
              </a:xfrm>
              <a:prstGeom prst="rect">
                <a:avLst/>
              </a:prstGeom>
              <a:blipFill>
                <a:blip r:embed="rId3"/>
                <a:stretch>
                  <a:fillRect l="-1377" t="-1471" r="-1483" b="-3571"/>
                </a:stretch>
              </a:blipFill>
            </p:spPr>
            <p:txBody>
              <a:bodyPr/>
              <a:lstStyle/>
              <a:p>
                <a:r>
                  <a:rPr lang="pt-BR">
                    <a:noFill/>
                  </a:rPr>
                  <a:t> </a:t>
                </a:r>
              </a:p>
            </p:txBody>
          </p:sp>
        </mc:Fallback>
      </mc:AlternateContent>
      <p:sp>
        <p:nvSpPr>
          <p:cNvPr id="5" name="CaixaDeTexto 4">
            <a:extLst>
              <a:ext uri="{FF2B5EF4-FFF2-40B4-BE49-F238E27FC236}">
                <a16:creationId xmlns:a16="http://schemas.microsoft.com/office/drawing/2014/main" id="{3ECF6370-203A-4C26-9BF3-189E390C3B98}"/>
              </a:ext>
            </a:extLst>
          </p:cNvPr>
          <p:cNvSpPr txBox="1"/>
          <p:nvPr/>
        </p:nvSpPr>
        <p:spPr>
          <a:xfrm>
            <a:off x="6276002" y="913240"/>
            <a:ext cx="5760000" cy="4177490"/>
          </a:xfrm>
          <a:prstGeom prst="rect">
            <a:avLst/>
          </a:prstGeom>
          <a:noFill/>
        </p:spPr>
        <p:txBody>
          <a:bodyPr wrap="square">
            <a:spAutoFit/>
          </a:bodyPr>
          <a:lstStyle/>
          <a:p>
            <a:pPr algn="just">
              <a:lnSpc>
                <a:spcPct val="115000"/>
              </a:lnSpc>
              <a:spcAft>
                <a:spcPts val="800"/>
              </a:spcAft>
              <a:buNone/>
            </a:pPr>
            <a:r>
              <a:rPr lang="pt-BR" sz="2200" b="1"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11.</a:t>
            </a:r>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Mateus colocou uma pedra em um copo no formato de um cilindro, conforme a imagem a seguir:</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endParaRPr lang="pt-BR" sz="2200" kern="100" dirty="0">
              <a:solidFill>
                <a:srgbClr val="000000"/>
              </a:solidFill>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endPar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endParaRPr lang="pt-BR" sz="2200" kern="100" dirty="0">
              <a:solidFill>
                <a:srgbClr val="000000"/>
              </a:solidFill>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Sabe-se que o diâmetro do copo é de 8 centímetros e que a altura da água aumentou em 2 centímetros.</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Qual é o volume da pedra?</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p:pic>
        <p:nvPicPr>
          <p:cNvPr id="6" name="Imagem 5">
            <a:extLst>
              <a:ext uri="{FF2B5EF4-FFF2-40B4-BE49-F238E27FC236}">
                <a16:creationId xmlns:a16="http://schemas.microsoft.com/office/drawing/2014/main" id="{B74D749F-4931-A760-3ABD-4DCE33CDFDC6}"/>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25000"/>
                    </a14:imgEffect>
                  </a14:imgLayer>
                </a14:imgProps>
              </a:ext>
            </a:extLst>
          </a:blip>
          <a:srcRect l="3494"/>
          <a:stretch>
            <a:fillRect/>
          </a:stretch>
        </p:blipFill>
        <p:spPr bwMode="auto">
          <a:xfrm>
            <a:off x="875997" y="3724428"/>
            <a:ext cx="2856247" cy="2931263"/>
          </a:xfrm>
          <a:prstGeom prst="rect">
            <a:avLst/>
          </a:prstGeom>
          <a:ln>
            <a:noFill/>
          </a:ln>
          <a:extLst>
            <a:ext uri="{53640926-AAD7-44D8-BBD7-CCE9431645EC}">
              <a14:shadowObscured xmlns:a14="http://schemas.microsoft.com/office/drawing/2010/main"/>
            </a:ext>
          </a:extLst>
        </p:spPr>
      </p:pic>
      <p:pic>
        <p:nvPicPr>
          <p:cNvPr id="7" name="Imagem 6">
            <a:extLst>
              <a:ext uri="{FF2B5EF4-FFF2-40B4-BE49-F238E27FC236}">
                <a16:creationId xmlns:a16="http://schemas.microsoft.com/office/drawing/2014/main" id="{D9FB8CCF-E976-69AA-56A5-C316236DC021}"/>
              </a:ext>
            </a:extLst>
          </p:cNvPr>
          <p:cNvPicPr>
            <a:picLocks noChangeAspect="1"/>
          </p:cNvPicPr>
          <p:nvPr/>
        </p:nvPicPr>
        <p:blipFill>
          <a:blip r:embed="rId6"/>
          <a:stretch>
            <a:fillRect/>
          </a:stretch>
        </p:blipFill>
        <p:spPr>
          <a:xfrm>
            <a:off x="6996002" y="1765529"/>
            <a:ext cx="4320000" cy="2005840"/>
          </a:xfrm>
          <a:prstGeom prst="rect">
            <a:avLst/>
          </a:prstGeom>
        </p:spPr>
      </p:pic>
    </p:spTree>
    <p:extLst>
      <p:ext uri="{BB962C8B-B14F-4D97-AF65-F5344CB8AC3E}">
        <p14:creationId xmlns:p14="http://schemas.microsoft.com/office/powerpoint/2010/main" val="147581324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A42A9B1F-A8B5-4FDB-F7BA-0BA4BF138DE5}"/>
              </a:ext>
            </a:extLst>
          </p:cNvPr>
          <p:cNvSpPr txBox="1"/>
          <p:nvPr/>
        </p:nvSpPr>
        <p:spPr>
          <a:xfrm>
            <a:off x="156000" y="889158"/>
            <a:ext cx="11880000" cy="5614422"/>
          </a:xfrm>
          <a:prstGeom prst="rect">
            <a:avLst/>
          </a:prstGeom>
          <a:solidFill>
            <a:schemeClr val="bg1"/>
          </a:solidFill>
        </p:spPr>
        <p:txBody>
          <a:bodyPr wrap="square">
            <a:spAutoFit/>
          </a:bodyPr>
          <a:lstStyle/>
          <a:p>
            <a:pPr algn="just">
              <a:lnSpc>
                <a:spcPct val="150000"/>
              </a:lnSpc>
              <a:buNone/>
            </a:pPr>
            <a:r>
              <a:rPr lang="pt-BR" sz="2200" b="1" dirty="0">
                <a:solidFill>
                  <a:srgbClr val="000000"/>
                </a:solidFill>
                <a:effectLst/>
                <a:latin typeface="Arial Narrow" panose="020B0606020202030204" pitchFamily="34" charset="0"/>
                <a:ea typeface="Times New Roman" panose="02020603050405020304" pitchFamily="18" charset="0"/>
              </a:rPr>
              <a:t>12. </a:t>
            </a:r>
            <a:r>
              <a:rPr lang="pt-BR" sz="2200" dirty="0">
                <a:solidFill>
                  <a:srgbClr val="000000"/>
                </a:solidFill>
                <a:effectLst/>
                <a:latin typeface="Arial Narrow" panose="020B0606020202030204" pitchFamily="34" charset="0"/>
                <a:ea typeface="Times New Roman" panose="02020603050405020304" pitchFamily="18" charset="0"/>
              </a:rPr>
              <a:t>Lucas resolveu fazer café para seus 10 colegas de trabalho. Para isso, ele dispõe de uma chaleira cilíndrica, cujo raio da base mede 4 centímetros e altura de 20 centímetros. Já as xícaras, também cilíndricas, possuem raio da base igual a 2 centímetros e altura igual a 4 centímetros.</a:t>
            </a:r>
            <a:endParaRPr lang="pt-BR" sz="2200" dirty="0">
              <a:effectLst/>
              <a:latin typeface="Arial Narrow" panose="020B0606020202030204" pitchFamily="34" charset="0"/>
              <a:ea typeface="Times New Roman" panose="02020603050405020304" pitchFamily="18" charset="0"/>
            </a:endParaRPr>
          </a:p>
          <a:p>
            <a:pPr algn="just">
              <a:lnSpc>
                <a:spcPct val="150000"/>
              </a:lnSpc>
              <a:buNone/>
            </a:pPr>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Com o objetivo de não desperdiçar café, </a:t>
            </a: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Lucas </a:t>
            </a:r>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deseja colocar a quantidade mínima de água na chaleira para encher as dez xícaras.</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50000"/>
              </a:lnSpc>
              <a:buNone/>
            </a:pPr>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Para que isso ocorra, ele deverá encher</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50000"/>
              </a:lnSpc>
              <a:buNone/>
            </a:pPr>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 a chaleira até a metade, pois ela tem um volume 20 vezes maior que o volume da xícara.</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50000"/>
              </a:lnSpc>
              <a:buNone/>
            </a:pPr>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(B) a chaleira toda de água, pois ela tem um volume 20 vezes maior que o volume da xícara.</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50000"/>
              </a:lnSpc>
              <a:buNone/>
            </a:pPr>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(C) a chaleira toda de água, pois ela tem um volume 10 vezes maior que o volume da xícara.</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50000"/>
              </a:lnSpc>
              <a:buNone/>
            </a:pPr>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(D) duas chaleiras de água, pois cada uma tem um volume 10 vezes maior que o volume da xícara.</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50000"/>
              </a:lnSpc>
              <a:buNone/>
            </a:pPr>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(E) cinco chaleiras de água, pois cada uma tem um volume 10 vezes maior que o volume da xícara.</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p:spTree>
    <p:extLst>
      <p:ext uri="{BB962C8B-B14F-4D97-AF65-F5344CB8AC3E}">
        <p14:creationId xmlns:p14="http://schemas.microsoft.com/office/powerpoint/2010/main" val="260872965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AD4AE694-31EE-7161-2A4F-96460F76B6BF}"/>
                  </a:ext>
                </a:extLst>
              </p:cNvPr>
              <p:cNvSpPr txBox="1"/>
              <p:nvPr/>
            </p:nvSpPr>
            <p:spPr>
              <a:xfrm>
                <a:off x="336000" y="879756"/>
                <a:ext cx="11520000" cy="5550687"/>
              </a:xfrm>
              <a:prstGeom prst="rect">
                <a:avLst/>
              </a:prstGeom>
              <a:solidFill>
                <a:schemeClr val="bg1"/>
              </a:solidFill>
            </p:spPr>
            <p:txBody>
              <a:bodyPr wrap="square">
                <a:spAutoFit/>
              </a:bodyPr>
              <a:lstStyle/>
              <a:p>
                <a:pPr algn="just">
                  <a:lnSpc>
                    <a:spcPct val="115000"/>
                  </a:lnSpc>
                  <a:spcAft>
                    <a:spcPts val="800"/>
                  </a:spcAft>
                  <a:buNone/>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13. (UEG 2025) </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 imagem apresenta um paralelepípedo do qual foram retirados três cilindros de diâmetros </a:t>
                </a:r>
                <a14:m>
                  <m:oMath xmlns:m="http://schemas.openxmlformats.org/officeDocument/2006/math">
                    <m:sSub>
                      <m:sSubPr>
                        <m:ctrlPr>
                          <a:rPr lang="pt-BR" sz="2200" i="1" kern="100">
                            <a:effectLst/>
                            <a:latin typeface="Cambria Math" panose="02040503050406030204" pitchFamily="18" charset="0"/>
                            <a:ea typeface="MS Mincho" panose="02020609040205080304" pitchFamily="49" charset="-128"/>
                            <a:cs typeface="Cambria Math" panose="02040503050406030204" pitchFamily="18" charset="0"/>
                          </a:rPr>
                        </m:ctrlPr>
                      </m:sSubPr>
                      <m:e>
                        <m:r>
                          <a:rPr lang="pt-BR" sz="2200" i="1" kern="100">
                            <a:effectLst/>
                            <a:latin typeface="Cambria Math" panose="02040503050406030204" pitchFamily="18" charset="0"/>
                            <a:ea typeface="MS Mincho" panose="02020609040205080304" pitchFamily="49" charset="-128"/>
                            <a:cs typeface="Cambria Math" panose="02040503050406030204" pitchFamily="18" charset="0"/>
                          </a:rPr>
                          <m:t>𝑑</m:t>
                        </m:r>
                      </m:e>
                      <m:sub>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1</m:t>
                        </m:r>
                      </m:sub>
                    </m:sSub>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a:t>
                </a:r>
                <a14:m>
                  <m:oMath xmlns:m="http://schemas.openxmlformats.org/officeDocument/2006/math">
                    <m:sSub>
                      <m:sSubPr>
                        <m:ctrlPr>
                          <a:rPr lang="pt-BR" sz="2200" i="1" kern="100">
                            <a:effectLst/>
                            <a:latin typeface="Cambria Math" panose="02040503050406030204" pitchFamily="18" charset="0"/>
                            <a:ea typeface="MS Mincho" panose="02020609040205080304" pitchFamily="49" charset="-128"/>
                            <a:cs typeface="Cambria Math" panose="02040503050406030204" pitchFamily="18" charset="0"/>
                          </a:rPr>
                        </m:ctrlPr>
                      </m:sSubPr>
                      <m:e>
                        <m:r>
                          <a:rPr lang="pt-BR" sz="2200" i="1" kern="100">
                            <a:effectLst/>
                            <a:latin typeface="Cambria Math" panose="02040503050406030204" pitchFamily="18" charset="0"/>
                            <a:ea typeface="MS Mincho" panose="02020609040205080304" pitchFamily="49" charset="-128"/>
                            <a:cs typeface="Cambria Math" panose="02040503050406030204" pitchFamily="18" charset="0"/>
                          </a:rPr>
                          <m:t>𝑑</m:t>
                        </m:r>
                      </m:e>
                      <m:sub>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2</m:t>
                        </m:r>
                      </m:sub>
                    </m:sSub>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e </a:t>
                </a:r>
                <a14:m>
                  <m:oMath xmlns:m="http://schemas.openxmlformats.org/officeDocument/2006/math">
                    <m:sSub>
                      <m:sSubPr>
                        <m:ctrlPr>
                          <a:rPr lang="pt-BR" sz="2200" i="1" kern="100">
                            <a:effectLst/>
                            <a:latin typeface="Cambria Math" panose="02040503050406030204" pitchFamily="18" charset="0"/>
                            <a:ea typeface="MS Mincho" panose="02020609040205080304" pitchFamily="49" charset="-128"/>
                            <a:cs typeface="Cambria Math" panose="02040503050406030204" pitchFamily="18" charset="0"/>
                          </a:rPr>
                        </m:ctrlPr>
                      </m:sSubPr>
                      <m:e>
                        <m:r>
                          <a:rPr lang="pt-BR" sz="2200" i="1" kern="100">
                            <a:effectLst/>
                            <a:latin typeface="Cambria Math" panose="02040503050406030204" pitchFamily="18" charset="0"/>
                            <a:ea typeface="MS Mincho" panose="02020609040205080304" pitchFamily="49" charset="-128"/>
                            <a:cs typeface="Cambria Math" panose="02040503050406030204" pitchFamily="18" charset="0"/>
                          </a:rPr>
                          <m:t>𝑑</m:t>
                        </m:r>
                      </m:e>
                      <m:sub>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3</m:t>
                        </m:r>
                      </m:sub>
                    </m:sSub>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a:t>
                </a:r>
              </a:p>
              <a:p>
                <a:pPr>
                  <a:lnSpc>
                    <a:spcPct val="115000"/>
                  </a:lnSpc>
                  <a:spcAft>
                    <a:spcPts val="800"/>
                  </a:spcAft>
                  <a:buNone/>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5383213" algn="just">
                  <a:lnSpc>
                    <a:spcPct val="115000"/>
                  </a:lnSpc>
                  <a:spcAft>
                    <a:spcPts val="8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Sabendo-se que os diâmetros, nessa ordem, formam uma progressão aritmética, cuja soma é igual 18 cm, o volume do cilindro de diâmetro </a:t>
                </a:r>
                <a14:m>
                  <m:oMath xmlns:m="http://schemas.openxmlformats.org/officeDocument/2006/math">
                    <m:sSub>
                      <m:sSubPr>
                        <m:ctrlPr>
                          <a:rPr lang="pt-BR" sz="2200" i="1" kern="100">
                            <a:effectLst/>
                            <a:latin typeface="Cambria Math" panose="02040503050406030204" pitchFamily="18" charset="0"/>
                            <a:ea typeface="MS Mincho" panose="02020609040205080304" pitchFamily="49" charset="-128"/>
                            <a:cs typeface="Cambria Math" panose="02040503050406030204" pitchFamily="18" charset="0"/>
                          </a:rPr>
                        </m:ctrlPr>
                      </m:sSubPr>
                      <m:e>
                        <m:r>
                          <a:rPr lang="pt-BR" sz="2200" i="1" kern="100">
                            <a:effectLst/>
                            <a:latin typeface="Cambria Math" panose="02040503050406030204" pitchFamily="18" charset="0"/>
                            <a:ea typeface="MS Mincho" panose="02020609040205080304" pitchFamily="49" charset="-128"/>
                            <a:cs typeface="Cambria Math" panose="02040503050406030204" pitchFamily="18" charset="0"/>
                          </a:rPr>
                          <m:t>𝑑</m:t>
                        </m:r>
                      </m:e>
                      <m:sub>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2</m:t>
                        </m:r>
                      </m:sub>
                    </m:sSub>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é </a:t>
                </a:r>
              </a:p>
              <a:p>
                <a:pPr marL="5383213">
                  <a:lnSpc>
                    <a:spcPct val="115000"/>
                  </a:lnSpc>
                  <a:spcAft>
                    <a:spcPts val="8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 10</a:t>
                </a:r>
                <a:r>
                  <a:rPr lang="pt-BR" sz="2200" kern="100" dirty="0">
                    <a:effectLst/>
                    <a:latin typeface="Arial Narrow" panose="020B0606020202030204" pitchFamily="34" charset="0"/>
                    <a:ea typeface="MS Mincho" panose="02020609040205080304" pitchFamily="49" charset="-128"/>
                    <a:cs typeface="Cambria Math" panose="02040503050406030204" pitchFamily="18" charset="0"/>
                  </a:rPr>
                  <a:t>𝜋</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cm³ </a:t>
                </a:r>
              </a:p>
              <a:p>
                <a:pPr marL="5383213">
                  <a:lnSpc>
                    <a:spcPct val="115000"/>
                  </a:lnSpc>
                  <a:spcAft>
                    <a:spcPts val="8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(B) 90</a:t>
                </a:r>
                <a:r>
                  <a:rPr lang="pt-BR" sz="2200" kern="100" dirty="0">
                    <a:effectLst/>
                    <a:latin typeface="Arial Narrow" panose="020B0606020202030204" pitchFamily="34" charset="0"/>
                    <a:ea typeface="MS Mincho" panose="02020609040205080304" pitchFamily="49" charset="-128"/>
                    <a:cs typeface="Cambria Math" panose="02040503050406030204" pitchFamily="18" charset="0"/>
                  </a:rPr>
                  <a:t>𝜋</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cm³ </a:t>
                </a:r>
              </a:p>
              <a:p>
                <a:pPr marL="5383213">
                  <a:lnSpc>
                    <a:spcPct val="115000"/>
                  </a:lnSpc>
                  <a:spcAft>
                    <a:spcPts val="8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(C) 180</a:t>
                </a:r>
                <a:r>
                  <a:rPr lang="pt-BR" sz="2200" kern="100" dirty="0">
                    <a:effectLst/>
                    <a:latin typeface="Arial Narrow" panose="020B0606020202030204" pitchFamily="34" charset="0"/>
                    <a:ea typeface="MS Mincho" panose="02020609040205080304" pitchFamily="49" charset="-128"/>
                    <a:cs typeface="Cambria Math" panose="02040503050406030204" pitchFamily="18" charset="0"/>
                  </a:rPr>
                  <a:t>𝜋</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cm³ </a:t>
                </a:r>
              </a:p>
              <a:p>
                <a:pPr marL="5383213" algn="just">
                  <a:lnSpc>
                    <a:spcPct val="115000"/>
                  </a:lnSpc>
                  <a:spcAft>
                    <a:spcPts val="8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(D) 540</a:t>
                </a:r>
                <a:r>
                  <a:rPr lang="pt-BR" sz="2200" kern="100" dirty="0">
                    <a:effectLst/>
                    <a:latin typeface="Arial Narrow" panose="020B0606020202030204" pitchFamily="34" charset="0"/>
                    <a:ea typeface="MS Mincho" panose="02020609040205080304" pitchFamily="49" charset="-128"/>
                    <a:cs typeface="Cambria Math" panose="02040503050406030204" pitchFamily="18" charset="0"/>
                  </a:rPr>
                  <a:t>𝜋</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cm³ </a:t>
                </a:r>
              </a:p>
              <a:p>
                <a:pPr marL="5383213">
                  <a:lnSpc>
                    <a:spcPct val="115000"/>
                  </a:lnSpc>
                  <a:spcAft>
                    <a:spcPts val="8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(E) 720</a:t>
                </a:r>
                <a:r>
                  <a:rPr lang="pt-BR" sz="2200" kern="100" dirty="0">
                    <a:effectLst/>
                    <a:latin typeface="Arial Narrow" panose="020B0606020202030204" pitchFamily="34" charset="0"/>
                    <a:ea typeface="MS Mincho" panose="02020609040205080304" pitchFamily="49" charset="-128"/>
                    <a:cs typeface="Cambria Math" panose="02040503050406030204" pitchFamily="18" charset="0"/>
                  </a:rPr>
                  <a:t>𝜋</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cm³</a:t>
                </a:r>
              </a:p>
              <a:p>
                <a:pPr marL="5383213">
                  <a:lnSpc>
                    <a:spcPct val="115000"/>
                  </a:lnSpc>
                  <a:spcAft>
                    <a:spcPts val="800"/>
                  </a:spcAft>
                  <a:buNone/>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AD4AE694-31EE-7161-2A4F-96460F76B6BF}"/>
                  </a:ext>
                </a:extLst>
              </p:cNvPr>
              <p:cNvSpPr txBox="1">
                <a:spLocks noRot="1" noChangeAspect="1" noMove="1" noResize="1" noEditPoints="1" noAdjustHandles="1" noChangeArrowheads="1" noChangeShapeType="1" noTextEdit="1"/>
              </p:cNvSpPr>
              <p:nvPr/>
            </p:nvSpPr>
            <p:spPr>
              <a:xfrm>
                <a:off x="336000" y="879756"/>
                <a:ext cx="11520000" cy="5550687"/>
              </a:xfrm>
              <a:prstGeom prst="rect">
                <a:avLst/>
              </a:prstGeom>
              <a:blipFill>
                <a:blip r:embed="rId2"/>
                <a:stretch>
                  <a:fillRect l="-688" t="-439" r="-688"/>
                </a:stretch>
              </a:blipFill>
            </p:spPr>
            <p:txBody>
              <a:bodyPr/>
              <a:lstStyle/>
              <a:p>
                <a:r>
                  <a:rPr lang="pt-BR">
                    <a:noFill/>
                  </a:rPr>
                  <a:t> </a:t>
                </a:r>
              </a:p>
            </p:txBody>
          </p:sp>
        </mc:Fallback>
      </mc:AlternateContent>
      <p:pic>
        <p:nvPicPr>
          <p:cNvPr id="4" name="Imagem 3">
            <a:extLst>
              <a:ext uri="{FF2B5EF4-FFF2-40B4-BE49-F238E27FC236}">
                <a16:creationId xmlns:a16="http://schemas.microsoft.com/office/drawing/2014/main" id="{EADD2C02-586F-D3B4-F983-DB76D44B8B15}"/>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Lst>
          </a:blip>
          <a:stretch>
            <a:fillRect/>
          </a:stretch>
        </p:blipFill>
        <p:spPr>
          <a:xfrm>
            <a:off x="662239" y="1820402"/>
            <a:ext cx="4254993" cy="4324292"/>
          </a:xfrm>
          <a:prstGeom prst="rect">
            <a:avLst/>
          </a:prstGeom>
        </p:spPr>
      </p:pic>
    </p:spTree>
    <p:extLst>
      <p:ext uri="{BB962C8B-B14F-4D97-AF65-F5344CB8AC3E}">
        <p14:creationId xmlns:p14="http://schemas.microsoft.com/office/powerpoint/2010/main" val="359266408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77D6FF-F133-336A-30E2-F7BA87E7037C}"/>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B79EA0D7-5F60-BB10-D378-10A396CDC66F}"/>
                  </a:ext>
                </a:extLst>
              </p:cNvPr>
              <p:cNvSpPr txBox="1"/>
              <p:nvPr/>
            </p:nvSpPr>
            <p:spPr>
              <a:xfrm>
                <a:off x="156000" y="874742"/>
                <a:ext cx="11880000" cy="5707845"/>
              </a:xfrm>
              <a:prstGeom prst="rect">
                <a:avLst/>
              </a:prstGeom>
              <a:solidFill>
                <a:schemeClr val="bg1"/>
              </a:solidFill>
            </p:spPr>
            <p:txBody>
              <a:bodyPr wrap="square">
                <a:spAutoFit/>
              </a:bodyPr>
              <a:lstStyle/>
              <a:p>
                <a:pPr algn="just">
                  <a:lnSpc>
                    <a:spcPct val="115000"/>
                  </a:lnSpc>
                  <a:spcAft>
                    <a:spcPts val="400"/>
                  </a:spcAft>
                  <a:buNone/>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14. (UFG 2025)</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Em uma atividade escolar, os estudantes participam de uma tarefa que consiste em distribuir o volume de água de um balde com 448 cm³ em duas outras vasilhas, construídas por eles: uma em formato de cilindro circular reto e outra no formato de um cubo. As vasilhas devem ter a sua capacidade ocupada completamente. Para isso, com informações dadas pelo professor, as vasilhas foram construídas de modo que o raio da base do cilindro, sua altura e a aresta do cubo tenham medidas iguais. </a:t>
                </a:r>
              </a:p>
              <a:p>
                <a:pPr algn="just">
                  <a:lnSpc>
                    <a:spcPct val="115000"/>
                  </a:lnSpc>
                  <a:spcAft>
                    <a:spcPts val="4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Os volumes do cilindro e do cubo, em centímetro cúbico, e o raio da base do cilindro, em centímetro, são respectivamente: </a:t>
                </a:r>
              </a:p>
              <a:p>
                <a:pPr algn="just">
                  <a:lnSpc>
                    <a:spcPct val="115000"/>
                  </a:lnSpc>
                  <a:spcAft>
                    <a:spcPts val="400"/>
                  </a:spcAft>
                  <a:buNone/>
                </a:pPr>
                <a14:m>
                  <m:oMathPara xmlns:m="http://schemas.openxmlformats.org/officeDocument/2006/math">
                    <m:oMathParaPr>
                      <m:jc m:val="right"/>
                    </m:oMathParaPr>
                    <m:oMath xmlns:m="http://schemas.openxmlformats.org/officeDocument/2006/math">
                      <m:borderBox>
                        <m:borderBoxPr>
                          <m:ctrlPr>
                            <a:rPr lang="pt-BR" sz="2200" i="1">
                              <a:latin typeface="Cambria Math" panose="02040503050406030204" pitchFamily="18" charset="0"/>
                            </a:rPr>
                          </m:ctrlPr>
                        </m:borderBoxPr>
                        <m:e>
                          <m:r>
                            <a:rPr lang="pt-BR" sz="2200" i="1">
                              <a:latin typeface="Cambria Math" panose="02040503050406030204" pitchFamily="18" charset="0"/>
                            </a:rPr>
                            <m:t> </m:t>
                          </m:r>
                          <m:r>
                            <a:rPr lang="pt-BR" sz="2200" i="1">
                              <a:latin typeface="Cambria Math" panose="02040503050406030204" pitchFamily="18" charset="0"/>
                            </a:rPr>
                            <m:t>𝑈𝑠𝑒</m:t>
                          </m:r>
                          <m:r>
                            <a:rPr lang="pt-BR" sz="2200" i="1">
                              <a:latin typeface="Cambria Math" panose="02040503050406030204" pitchFamily="18" charset="0"/>
                            </a:rPr>
                            <m:t> </m:t>
                          </m:r>
                          <m:r>
                            <a:rPr lang="pt-BR" sz="2200" i="1">
                              <a:latin typeface="Cambria Math" panose="02040503050406030204" pitchFamily="18" charset="0"/>
                            </a:rPr>
                            <m:t>𝜋</m:t>
                          </m:r>
                          <m:r>
                            <a:rPr lang="pt-BR" sz="2200" i="1">
                              <a:latin typeface="Cambria Math" panose="02040503050406030204" pitchFamily="18" charset="0"/>
                            </a:rPr>
                            <m:t>≈3 </m:t>
                          </m:r>
                        </m:e>
                      </m:borderBox>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4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108, 340, 2</m:t>
                    </m:r>
                    <m:rad>
                      <m:rad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radPr>
                      <m:deg>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3</m:t>
                        </m:r>
                      </m:deg>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14 </m:t>
                        </m:r>
                      </m:e>
                    </m:rad>
                  </m:oMath>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4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(B)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224, 224, 2</m:t>
                    </m:r>
                    <m:rad>
                      <m:rad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radPr>
                      <m:deg>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3</m:t>
                        </m:r>
                      </m:deg>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14 </m:t>
                        </m:r>
                      </m:e>
                    </m:rad>
                  </m:oMath>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4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(C)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336, 112, 2</m:t>
                    </m:r>
                    <m:rad>
                      <m:rad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radPr>
                      <m:deg>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3</m:t>
                        </m:r>
                      </m:deg>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14 </m:t>
                        </m:r>
                      </m:e>
                    </m:rad>
                  </m:oMath>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4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(D)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112, 336, 2</m:t>
                    </m:r>
                    <m:rad>
                      <m:rad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radPr>
                      <m:deg>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3</m:t>
                        </m:r>
                      </m:deg>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7 </m:t>
                        </m:r>
                      </m:e>
                    </m:rad>
                  </m:oMath>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4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(E)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336, 112, 2</m:t>
                    </m:r>
                    <m:rad>
                      <m:rad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radPr>
                      <m:deg>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3</m:t>
                        </m:r>
                      </m:deg>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7 </m:t>
                        </m:r>
                      </m:e>
                    </m:rad>
                  </m:oMath>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6" name="CaixaDeTexto 5">
                <a:extLst>
                  <a:ext uri="{FF2B5EF4-FFF2-40B4-BE49-F238E27FC236}">
                    <a16:creationId xmlns:a16="http://schemas.microsoft.com/office/drawing/2014/main" id="{B79EA0D7-5F60-BB10-D378-10A396CDC66F}"/>
                  </a:ext>
                </a:extLst>
              </p:cNvPr>
              <p:cNvSpPr txBox="1">
                <a:spLocks noRot="1" noChangeAspect="1" noMove="1" noResize="1" noEditPoints="1" noAdjustHandles="1" noChangeArrowheads="1" noChangeShapeType="1" noTextEdit="1"/>
              </p:cNvSpPr>
              <p:nvPr/>
            </p:nvSpPr>
            <p:spPr>
              <a:xfrm>
                <a:off x="156000" y="874742"/>
                <a:ext cx="11880000" cy="5707845"/>
              </a:xfrm>
              <a:prstGeom prst="rect">
                <a:avLst/>
              </a:prstGeom>
              <a:blipFill>
                <a:blip r:embed="rId2"/>
                <a:stretch>
                  <a:fillRect l="-667" t="-427" r="-719" b="-1281"/>
                </a:stretch>
              </a:blipFill>
            </p:spPr>
            <p:txBody>
              <a:bodyPr/>
              <a:lstStyle/>
              <a:p>
                <a:r>
                  <a:rPr lang="pt-BR">
                    <a:noFill/>
                  </a:rPr>
                  <a:t> </a:t>
                </a:r>
              </a:p>
            </p:txBody>
          </p:sp>
        </mc:Fallback>
      </mc:AlternateContent>
    </p:spTree>
    <p:extLst>
      <p:ext uri="{BB962C8B-B14F-4D97-AF65-F5344CB8AC3E}">
        <p14:creationId xmlns:p14="http://schemas.microsoft.com/office/powerpoint/2010/main" val="216659826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788E67D6-CC27-6B0F-769D-272E1C0A330E}"/>
                  </a:ext>
                </a:extLst>
              </p:cNvPr>
              <p:cNvSpPr txBox="1"/>
              <p:nvPr/>
            </p:nvSpPr>
            <p:spPr>
              <a:xfrm>
                <a:off x="156000" y="839167"/>
                <a:ext cx="11880000" cy="5734840"/>
              </a:xfrm>
              <a:prstGeom prst="rect">
                <a:avLst/>
              </a:prstGeom>
              <a:solidFill>
                <a:schemeClr val="bg1"/>
              </a:solidFill>
            </p:spPr>
            <p:txBody>
              <a:bodyPr wrap="square">
                <a:spAutoFit/>
              </a:bodyPr>
              <a:lstStyle/>
              <a:p>
                <a:pPr algn="just">
                  <a:lnSpc>
                    <a:spcPct val="115000"/>
                  </a:lnSpc>
                  <a:buNone/>
                </a:pPr>
                <a:r>
                  <a:rPr lang="pt-BR" sz="2200" b="1" dirty="0">
                    <a:solidFill>
                      <a:srgbClr val="000000"/>
                    </a:solidFill>
                    <a:effectLst/>
                    <a:latin typeface="Arial Narrow" panose="020B0606020202030204" pitchFamily="34" charset="0"/>
                    <a:ea typeface="Times New Roman" panose="02020603050405020304" pitchFamily="18" charset="0"/>
                  </a:rPr>
                  <a:t>15. (ENEM 2016)</a:t>
                </a:r>
                <a:r>
                  <a:rPr lang="pt-BR" sz="2200" dirty="0">
                    <a:solidFill>
                      <a:srgbClr val="000000"/>
                    </a:solidFill>
                    <a:effectLst/>
                    <a:latin typeface="Arial Narrow" panose="020B0606020202030204" pitchFamily="34" charset="0"/>
                    <a:ea typeface="Times New Roman" panose="02020603050405020304" pitchFamily="18" charset="0"/>
                  </a:rPr>
                  <a:t> Em regiões agrícolas, é comum a presença de silos para armazenamento e secagem da produção de grãos, no formato de um cilindro reto, sobreposto por um cone, e dimensões indicadas na figura. O silo fica cheio e o transporte dos grãos é feito em caminhões de carga cuja capacidade é de 20 m³. Uma região possui um silo cheio e apenas um caminhão para transportar os grãos para a usina de beneficiamento.</a:t>
                </a:r>
              </a:p>
              <a:p>
                <a:pPr algn="just">
                  <a:lnSpc>
                    <a:spcPct val="115000"/>
                  </a:lnSpc>
                  <a:buNone/>
                </a:pPr>
                <a:endParaRPr lang="pt-BR" sz="2200" dirty="0">
                  <a:effectLst/>
                  <a:latin typeface="Arial Narrow" panose="020B0606020202030204" pitchFamily="34" charset="0"/>
                  <a:ea typeface="Times New Roman" panose="02020603050405020304" pitchFamily="18" charset="0"/>
                </a:endParaRPr>
              </a:p>
              <a:p>
                <a:pPr marL="5113338" algn="just">
                  <a:lnSpc>
                    <a:spcPct val="115000"/>
                  </a:lnSpc>
                  <a:spcAft>
                    <a:spcPts val="8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Utilize 3 como aproximação para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𝜋</m:t>
                    </m:r>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a:t>
                </a:r>
              </a:p>
              <a:p>
                <a:pPr marL="5113338" algn="just">
                  <a:lnSpc>
                    <a:spcPct val="115000"/>
                  </a:lnSpc>
                  <a:spcAft>
                    <a:spcPts val="8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O número mínimo de viagens que o caminhão precisará fazer para transportar todo o volume de grãos armazenados no silo é</a:t>
                </a:r>
              </a:p>
              <a:p>
                <a:pPr marL="5113338" algn="just">
                  <a:lnSpc>
                    <a:spcPct val="115000"/>
                  </a:lnSpc>
                  <a:spcAft>
                    <a:spcPts val="8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 6. </a:t>
                </a:r>
              </a:p>
              <a:p>
                <a:pPr marL="5113338" algn="just">
                  <a:lnSpc>
                    <a:spcPct val="115000"/>
                  </a:lnSpc>
                  <a:spcAft>
                    <a:spcPts val="8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(B) 16. </a:t>
                </a:r>
              </a:p>
              <a:p>
                <a:pPr marL="5113338" algn="just">
                  <a:lnSpc>
                    <a:spcPct val="115000"/>
                  </a:lnSpc>
                  <a:spcAft>
                    <a:spcPts val="8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(C) 17. </a:t>
                </a:r>
              </a:p>
              <a:p>
                <a:pPr marL="5113338" algn="just">
                  <a:lnSpc>
                    <a:spcPct val="115000"/>
                  </a:lnSpc>
                  <a:spcAft>
                    <a:spcPts val="8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(D) 18. </a:t>
                </a:r>
              </a:p>
              <a:p>
                <a:pPr marL="5113338" algn="just">
                  <a:lnSpc>
                    <a:spcPct val="115000"/>
                  </a:lnSpc>
                  <a:spcAft>
                    <a:spcPts val="8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(E) 21.</a:t>
                </a:r>
              </a:p>
            </p:txBody>
          </p:sp>
        </mc:Choice>
        <mc:Fallback xmlns="">
          <p:sp>
            <p:nvSpPr>
              <p:cNvPr id="3" name="CaixaDeTexto 2">
                <a:extLst>
                  <a:ext uri="{FF2B5EF4-FFF2-40B4-BE49-F238E27FC236}">
                    <a16:creationId xmlns:a16="http://schemas.microsoft.com/office/drawing/2014/main" id="{788E67D6-CC27-6B0F-769D-272E1C0A330E}"/>
                  </a:ext>
                </a:extLst>
              </p:cNvPr>
              <p:cNvSpPr txBox="1">
                <a:spLocks noRot="1" noChangeAspect="1" noMove="1" noResize="1" noEditPoints="1" noAdjustHandles="1" noChangeArrowheads="1" noChangeShapeType="1" noTextEdit="1"/>
              </p:cNvSpPr>
              <p:nvPr/>
            </p:nvSpPr>
            <p:spPr>
              <a:xfrm>
                <a:off x="156000" y="839167"/>
                <a:ext cx="11880000" cy="5734840"/>
              </a:xfrm>
              <a:prstGeom prst="rect">
                <a:avLst/>
              </a:prstGeom>
              <a:blipFill>
                <a:blip r:embed="rId2"/>
                <a:stretch>
                  <a:fillRect l="-667" t="-532" r="-719" b="-1277"/>
                </a:stretch>
              </a:blipFill>
            </p:spPr>
            <p:txBody>
              <a:bodyPr/>
              <a:lstStyle/>
              <a:p>
                <a:r>
                  <a:rPr lang="pt-BR">
                    <a:noFill/>
                  </a:rPr>
                  <a:t> </a:t>
                </a:r>
              </a:p>
            </p:txBody>
          </p:sp>
        </mc:Fallback>
      </mc:AlternateContent>
      <p:pic>
        <p:nvPicPr>
          <p:cNvPr id="4" name="Imagem 3">
            <a:extLst>
              <a:ext uri="{FF2B5EF4-FFF2-40B4-BE49-F238E27FC236}">
                <a16:creationId xmlns:a16="http://schemas.microsoft.com/office/drawing/2014/main" id="{47BB8082-9EE9-1EF1-AE3A-58BA845A0F57}"/>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Layer>
                </a14:imgProps>
              </a:ext>
            </a:extLst>
          </a:blip>
          <a:srcRect r="2142"/>
          <a:stretch>
            <a:fillRect/>
          </a:stretch>
        </p:blipFill>
        <p:spPr bwMode="auto">
          <a:xfrm>
            <a:off x="730688" y="2691525"/>
            <a:ext cx="4354493" cy="3484253"/>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27153315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ACA5D213-C024-EE5C-17D9-7603DF697931}"/>
                  </a:ext>
                </a:extLst>
              </p:cNvPr>
              <p:cNvSpPr txBox="1"/>
              <p:nvPr/>
            </p:nvSpPr>
            <p:spPr>
              <a:xfrm>
                <a:off x="156000" y="803920"/>
                <a:ext cx="11880000" cy="5919569"/>
              </a:xfrm>
              <a:prstGeom prst="rect">
                <a:avLst/>
              </a:prstGeom>
              <a:solidFill>
                <a:schemeClr val="bg1"/>
              </a:solidFill>
            </p:spPr>
            <p:txBody>
              <a:bodyPr wrap="square">
                <a:spAutoFit/>
              </a:bodyPr>
              <a:lstStyle/>
              <a:p>
                <a:pPr algn="just">
                  <a:spcAft>
                    <a:spcPts val="400"/>
                  </a:spcAft>
                  <a:buNone/>
                </a:pPr>
                <a:r>
                  <a:rPr lang="pt-BR" sz="2200" b="1" dirty="0">
                    <a:solidFill>
                      <a:srgbClr val="000000"/>
                    </a:solidFill>
                    <a:effectLst/>
                    <a:latin typeface="Arial Narrow" panose="020B0606020202030204" pitchFamily="34" charset="0"/>
                    <a:ea typeface="Times New Roman" panose="02020603050405020304" pitchFamily="18" charset="0"/>
                    <a:cs typeface="Open Sans" panose="020B0606030504020204" pitchFamily="34" charset="0"/>
                  </a:rPr>
                  <a:t>16. (ENEM 2023)</a:t>
                </a:r>
                <a:r>
                  <a:rPr lang="pt-BR" sz="2200" dirty="0">
                    <a:solidFill>
                      <a:srgbClr val="000000"/>
                    </a:solidFill>
                    <a:effectLst/>
                    <a:latin typeface="Arial Narrow" panose="020B0606020202030204" pitchFamily="34" charset="0"/>
                    <a:ea typeface="Times New Roman" panose="02020603050405020304" pitchFamily="18" charset="0"/>
                    <a:cs typeface="Open Sans" panose="020B0606030504020204" pitchFamily="34" charset="0"/>
                  </a:rPr>
                  <a:t> Um artista plástico esculpe uma escultura a partir de um bloco de madeira de lei, em etapas. Inicialmente, esculpe um cone reto com 36 cm de altura e diâmetro da base medindo 18 cm. Em seguida, remove desse cone um cone menor, cujo diâmetro da base mede 6 cm, obtendo, assim, um tronco de cone, conforme ilustrado na figura.</a:t>
                </a:r>
                <a:endParaRPr lang="pt-BR" sz="2200" dirty="0">
                  <a:effectLst/>
                  <a:latin typeface="Arial Narrow" panose="020B0606020202030204" pitchFamily="34" charset="0"/>
                  <a:ea typeface="Times New Roman" panose="02020603050405020304" pitchFamily="18" charset="0"/>
                </a:endParaRPr>
              </a:p>
              <a:p>
                <a:pPr algn="just">
                  <a:spcAft>
                    <a:spcPts val="4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Em seguida, perfura esse tronco de cone, removendo um cilindro reto, de diâmetro 6 cm, cujo eixo de simetria é o mesmo do cone original. Dessa forma, ao final, a escultura tem a forma de um tronco de cone com uma perfuração cilíndrica de base a base.</a:t>
                </a:r>
              </a:p>
              <a:p>
                <a:pPr marL="4665663" algn="just">
                  <a:spcAft>
                    <a:spcPts val="4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O tipo de madeira utilizada para produzir essa escultura tem massa igual a 0,6 g por centímetro cúbico de volume. Utilize 3 como aproximação para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𝜋</m:t>
                    </m:r>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t>
                </a:r>
              </a:p>
              <a:p>
                <a:pPr marL="4665663" algn="just">
                  <a:spcAft>
                    <a:spcPts val="4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Qual é a massa, em grama, dessa escultura?</a:t>
                </a:r>
              </a:p>
              <a:p>
                <a:pPr marL="4665663" algn="just">
                  <a:spcAft>
                    <a:spcPts val="4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 1198,8</a:t>
                </a:r>
              </a:p>
              <a:p>
                <a:pPr marL="4665663" algn="just">
                  <a:spcAft>
                    <a:spcPts val="4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(B) 1296,0</a:t>
                </a:r>
              </a:p>
              <a:p>
                <a:pPr marL="4665663" algn="just">
                  <a:spcAft>
                    <a:spcPts val="4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(C) 1360,8</a:t>
                </a:r>
              </a:p>
              <a:p>
                <a:pPr marL="4665663" algn="just">
                  <a:spcAft>
                    <a:spcPts val="4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(D) 4665,6</a:t>
                </a:r>
              </a:p>
              <a:p>
                <a:pPr marL="4665663" algn="just">
                  <a:spcAft>
                    <a:spcPts val="4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(E) 4860,0</a:t>
                </a:r>
              </a:p>
            </p:txBody>
          </p:sp>
        </mc:Choice>
        <mc:Fallback xmlns="">
          <p:sp>
            <p:nvSpPr>
              <p:cNvPr id="3" name="CaixaDeTexto 2">
                <a:extLst>
                  <a:ext uri="{FF2B5EF4-FFF2-40B4-BE49-F238E27FC236}">
                    <a16:creationId xmlns:a16="http://schemas.microsoft.com/office/drawing/2014/main" id="{ACA5D213-C024-EE5C-17D9-7603DF697931}"/>
                  </a:ext>
                </a:extLst>
              </p:cNvPr>
              <p:cNvSpPr txBox="1">
                <a:spLocks noRot="1" noChangeAspect="1" noMove="1" noResize="1" noEditPoints="1" noAdjustHandles="1" noChangeArrowheads="1" noChangeShapeType="1" noTextEdit="1"/>
              </p:cNvSpPr>
              <p:nvPr/>
            </p:nvSpPr>
            <p:spPr>
              <a:xfrm>
                <a:off x="156000" y="803920"/>
                <a:ext cx="11880000" cy="5919569"/>
              </a:xfrm>
              <a:prstGeom prst="rect">
                <a:avLst/>
              </a:prstGeom>
              <a:blipFill>
                <a:blip r:embed="rId2"/>
                <a:stretch>
                  <a:fillRect l="-667" t="-721" r="-719" b="-1133"/>
                </a:stretch>
              </a:blipFill>
            </p:spPr>
            <p:txBody>
              <a:bodyPr/>
              <a:lstStyle/>
              <a:p>
                <a:r>
                  <a:rPr lang="pt-BR">
                    <a:noFill/>
                  </a:rPr>
                  <a:t> </a:t>
                </a:r>
              </a:p>
            </p:txBody>
          </p:sp>
        </mc:Fallback>
      </mc:AlternateContent>
      <p:pic>
        <p:nvPicPr>
          <p:cNvPr id="4" name="Imagem 3" descr="Diagrama&#10;&#10;Descrição gerada automaticamente com confiança média">
            <a:extLst>
              <a:ext uri="{FF2B5EF4-FFF2-40B4-BE49-F238E27FC236}">
                <a16:creationId xmlns:a16="http://schemas.microsoft.com/office/drawing/2014/main" id="{2A14C5A6-6EFD-15E6-C036-E20920C374A5}"/>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4705" y="3354355"/>
            <a:ext cx="3766666" cy="3063264"/>
          </a:xfrm>
          <a:prstGeom prst="rect">
            <a:avLst/>
          </a:prstGeom>
          <a:noFill/>
          <a:ln>
            <a:noFill/>
          </a:ln>
        </p:spPr>
      </p:pic>
    </p:spTree>
    <p:extLst>
      <p:ext uri="{BB962C8B-B14F-4D97-AF65-F5344CB8AC3E}">
        <p14:creationId xmlns:p14="http://schemas.microsoft.com/office/powerpoint/2010/main" val="201609235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A586AA4E-EF89-529A-7A6A-A85C6731EA32}"/>
              </a:ext>
            </a:extLst>
          </p:cNvPr>
          <p:cNvSpPr txBox="1"/>
          <p:nvPr/>
        </p:nvSpPr>
        <p:spPr>
          <a:xfrm>
            <a:off x="156000" y="872701"/>
            <a:ext cx="11880000" cy="5816400"/>
          </a:xfrm>
          <a:prstGeom prst="rect">
            <a:avLst/>
          </a:prstGeom>
          <a:solidFill>
            <a:schemeClr val="bg1"/>
          </a:solidFill>
        </p:spPr>
        <p:txBody>
          <a:bodyPr wrap="square">
            <a:spAutoFit/>
          </a:bodyPr>
          <a:lstStyle/>
          <a:p>
            <a:pPr algn="just">
              <a:lnSpc>
                <a:spcPct val="115000"/>
              </a:lnSpc>
              <a:spcAft>
                <a:spcPts val="400"/>
              </a:spcAft>
              <a:buNone/>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17. (ENEM 2025)</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Um confeiteiro passou a produzir tortas em formato de cilindro circular reto, com raio da base variando entre 12 cm e 16 cm e altura de 6 cm. Essas tortas deverão ser embaladas em caixas com formato de prisma reto de base quadrada, de modo que seja possível acomodar a torta em seu interior e ainda restar pelo menos 1 cm de distância entre a torta e as superfícies internas da caixa, lateral e superior. Ele dispõe, originalmente, de caixas no formato pretendido, cujas dimensões internas são 14 cm de comprimento do lado da base e 7 cm de altura, que não atendem às suas necessidades. Portanto, ele comprará novas caixas, com o mesmo formato das caixas originais, mas com comprimento do lado da base maior, que sejam adequadas para embalar todos os tipos de torta que produz. </a:t>
            </a:r>
          </a:p>
          <a:p>
            <a:pPr algn="just">
              <a:lnSpc>
                <a:spcPct val="115000"/>
              </a:lnSpc>
              <a:spcAft>
                <a:spcPts val="4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 aresta da base das novas caixas deve ser, no mínimo, quantos centímetros maior do que a das caixas originais?</a:t>
            </a:r>
          </a:p>
          <a:p>
            <a:pPr algn="just">
              <a:lnSpc>
                <a:spcPct val="115000"/>
              </a:lnSpc>
              <a:spcAft>
                <a:spcPts val="4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 4</a:t>
            </a:r>
          </a:p>
          <a:p>
            <a:pPr algn="just">
              <a:lnSpc>
                <a:spcPct val="115000"/>
              </a:lnSpc>
              <a:spcAft>
                <a:spcPts val="4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(B) 12</a:t>
            </a:r>
          </a:p>
          <a:p>
            <a:pPr algn="just">
              <a:lnSpc>
                <a:spcPct val="115000"/>
              </a:lnSpc>
              <a:spcAft>
                <a:spcPts val="4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(C) 16</a:t>
            </a:r>
          </a:p>
          <a:p>
            <a:pPr algn="just">
              <a:lnSpc>
                <a:spcPct val="115000"/>
              </a:lnSpc>
              <a:spcAft>
                <a:spcPts val="4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(D) 18</a:t>
            </a:r>
          </a:p>
          <a:p>
            <a:pPr algn="just">
              <a:lnSpc>
                <a:spcPct val="115000"/>
              </a:lnSpc>
              <a:spcAft>
                <a:spcPts val="4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(E) 20</a:t>
            </a:r>
          </a:p>
        </p:txBody>
      </p:sp>
    </p:spTree>
    <p:extLst>
      <p:ext uri="{BB962C8B-B14F-4D97-AF65-F5344CB8AC3E}">
        <p14:creationId xmlns:p14="http://schemas.microsoft.com/office/powerpoint/2010/main" val="355603993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CDF95A-D102-34B3-EFC7-6DD8358104F9}"/>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FFCE275E-A402-4244-A8E1-8AC0EACE9F89}"/>
                  </a:ext>
                </a:extLst>
              </p:cNvPr>
              <p:cNvSpPr txBox="1"/>
              <p:nvPr/>
            </p:nvSpPr>
            <p:spPr>
              <a:xfrm>
                <a:off x="156000" y="872701"/>
                <a:ext cx="11880000" cy="5771645"/>
              </a:xfrm>
              <a:prstGeom prst="rect">
                <a:avLst/>
              </a:prstGeom>
              <a:solidFill>
                <a:schemeClr val="bg1"/>
              </a:solidFill>
            </p:spPr>
            <p:txBody>
              <a:bodyPr wrap="square">
                <a:spAutoFit/>
              </a:bodyPr>
              <a:lstStyle/>
              <a:p>
                <a:pPr algn="just">
                  <a:lnSpc>
                    <a:spcPct val="115000"/>
                  </a:lnSpc>
                  <a:spcAft>
                    <a:spcPts val="800"/>
                  </a:spcAft>
                  <a:buNone/>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18. (ENEM 2025 – Reaplicação/PPL)</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Um empresário pretende construir uma piscina no seu hotel fazenda. O gerente de uma empresa especializada apresentou cinco possíveis modelos de piscinas, todos com 2 m de profundidade: </a:t>
                </a:r>
              </a:p>
              <a:p>
                <a:pPr marL="342900" lvl="0" indent="-342900" algn="just">
                  <a:lnSpc>
                    <a:spcPct val="115000"/>
                  </a:lnSpc>
                  <a:buFont typeface="Symbol" panose="05050102010706020507" pitchFamily="18" charset="2"/>
                  <a:buChar char=""/>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I: prisma triangular, com medidas das arestas da base iguais a 5 m, 12 m e 13 m; </a:t>
                </a:r>
              </a:p>
              <a:p>
                <a:pPr marL="342900" lvl="0" indent="-342900" algn="just">
                  <a:lnSpc>
                    <a:spcPct val="115000"/>
                  </a:lnSpc>
                  <a:buFont typeface="Symbol" panose="05050102010706020507" pitchFamily="18" charset="2"/>
                  <a:buChar char=""/>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II: prisma triangular regular, com medida da aresta da base igual a 10 m; </a:t>
                </a:r>
              </a:p>
              <a:p>
                <a:pPr marL="342900" lvl="0" indent="-342900" algn="just">
                  <a:lnSpc>
                    <a:spcPct val="115000"/>
                  </a:lnSpc>
                  <a:buFont typeface="Symbol" panose="05050102010706020507" pitchFamily="18" charset="2"/>
                  <a:buChar char=""/>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III: prisma quadrangular regular, com medida da aresta da base igual a 6 m; </a:t>
                </a:r>
              </a:p>
              <a:p>
                <a:pPr marL="342900" lvl="0" indent="-342900" algn="just">
                  <a:lnSpc>
                    <a:spcPct val="115000"/>
                  </a:lnSpc>
                  <a:buFont typeface="Symbol" panose="05050102010706020507" pitchFamily="18" charset="2"/>
                  <a:buChar char=""/>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IV: prisma hexagonal regular, com medida da aresta da base igual a 6 m; </a:t>
                </a:r>
              </a:p>
              <a:p>
                <a:pPr marL="342900" lvl="0" indent="-342900" algn="just">
                  <a:lnSpc>
                    <a:spcPct val="115000"/>
                  </a:lnSpc>
                  <a:spcAft>
                    <a:spcPts val="800"/>
                  </a:spcAft>
                  <a:buFont typeface="Symbol" panose="05050102010706020507" pitchFamily="18" charset="2"/>
                  <a:buChar char=""/>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V: cilindro circular reto, com medida do raio da base igual a 5 m. </a:t>
                </a:r>
              </a:p>
              <a:p>
                <a:pPr algn="just">
                  <a:lnSpc>
                    <a:spcPct val="115000"/>
                  </a:lnSpc>
                  <a:spcAft>
                    <a:spcPts val="8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O empresário escolherá o modelo de menor volume. </a:t>
                </a:r>
              </a:p>
              <a:p>
                <a:pPr algn="just">
                  <a:lnSpc>
                    <a:spcPct val="115000"/>
                  </a:lnSpc>
                  <a:spcAft>
                    <a:spcPts val="8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Use 1,7 como valor aproximado para </a:t>
                </a:r>
                <a14:m>
                  <m:oMath xmlns:m="http://schemas.openxmlformats.org/officeDocument/2006/math">
                    <m:rad>
                      <m:radPr>
                        <m:degHide m:val="on"/>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radPr>
                      <m:deg/>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3</m:t>
                        </m:r>
                      </m:e>
                    </m:rad>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e 3 como valor aproximado para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𝜋</m:t>
                    </m:r>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a:t>
                </a:r>
              </a:p>
              <a:p>
                <a:pPr algn="just">
                  <a:lnSpc>
                    <a:spcPct val="115000"/>
                  </a:lnSpc>
                  <a:spcAft>
                    <a:spcPts val="8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O modelo a ser escolhido pelo empresário será o</a:t>
                </a:r>
              </a:p>
              <a:p>
                <a:pPr algn="just">
                  <a:lnSpc>
                    <a:spcPct val="115000"/>
                  </a:lnSpc>
                  <a:spcAft>
                    <a:spcPts val="800"/>
                  </a:spcAft>
                  <a:buNone/>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 I.		(B) II.		(C) III.		(D) IV.		(E) V.</a:t>
                </a:r>
              </a:p>
              <a:p>
                <a:pPr algn="just">
                  <a:lnSpc>
                    <a:spcPct val="115000"/>
                  </a:lnSpc>
                  <a:spcAft>
                    <a:spcPts val="800"/>
                  </a:spcAft>
                  <a:buNone/>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FFCE275E-A402-4244-A8E1-8AC0EACE9F89}"/>
                  </a:ext>
                </a:extLst>
              </p:cNvPr>
              <p:cNvSpPr txBox="1">
                <a:spLocks noRot="1" noChangeAspect="1" noMove="1" noResize="1" noEditPoints="1" noAdjustHandles="1" noChangeArrowheads="1" noChangeShapeType="1" noTextEdit="1"/>
              </p:cNvSpPr>
              <p:nvPr/>
            </p:nvSpPr>
            <p:spPr>
              <a:xfrm>
                <a:off x="156000" y="872701"/>
                <a:ext cx="11880000" cy="5771645"/>
              </a:xfrm>
              <a:prstGeom prst="rect">
                <a:avLst/>
              </a:prstGeom>
              <a:blipFill>
                <a:blip r:embed="rId2"/>
                <a:stretch>
                  <a:fillRect l="-719" t="-528" r="-719"/>
                </a:stretch>
              </a:blipFill>
            </p:spPr>
            <p:txBody>
              <a:bodyPr/>
              <a:lstStyle/>
              <a:p>
                <a:r>
                  <a:rPr lang="pt-BR">
                    <a:noFill/>
                  </a:rPr>
                  <a:t> </a:t>
                </a:r>
              </a:p>
            </p:txBody>
          </p:sp>
        </mc:Fallback>
      </mc:AlternateContent>
    </p:spTree>
    <p:extLst>
      <p:ext uri="{BB962C8B-B14F-4D97-AF65-F5344CB8AC3E}">
        <p14:creationId xmlns:p14="http://schemas.microsoft.com/office/powerpoint/2010/main" val="340164948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Agrupar 3">
            <a:extLst>
              <a:ext uri="{FF2B5EF4-FFF2-40B4-BE49-F238E27FC236}">
                <a16:creationId xmlns:a16="http://schemas.microsoft.com/office/drawing/2014/main" id="{DBCFFB2E-62EE-22B0-6F02-14402D328B6A}"/>
              </a:ext>
            </a:extLst>
          </p:cNvPr>
          <p:cNvGrpSpPr/>
          <p:nvPr/>
        </p:nvGrpSpPr>
        <p:grpSpPr>
          <a:xfrm>
            <a:off x="373224" y="751353"/>
            <a:ext cx="11122776" cy="5892042"/>
            <a:chOff x="373224" y="751353"/>
            <a:chExt cx="11122776" cy="5892042"/>
          </a:xfrm>
        </p:grpSpPr>
        <mc:AlternateContent xmlns:mc="http://schemas.openxmlformats.org/markup-compatibility/2006" xmlns:a14="http://schemas.microsoft.com/office/drawing/2010/main">
          <mc:Choice Requires="a14">
            <p:sp>
              <p:nvSpPr>
                <p:cNvPr id="13" name="Retângulo: Cantos Arredondados 12">
                  <a:extLst>
                    <a:ext uri="{FF2B5EF4-FFF2-40B4-BE49-F238E27FC236}">
                      <a16:creationId xmlns:a16="http://schemas.microsoft.com/office/drawing/2014/main" id="{30AA4A47-9BAC-31E3-A4E4-FEC2DA2A3F47}"/>
                    </a:ext>
                  </a:extLst>
                </p:cNvPr>
                <p:cNvSpPr/>
                <p:nvPr/>
              </p:nvSpPr>
              <p:spPr>
                <a:xfrm>
                  <a:off x="373224" y="1324948"/>
                  <a:ext cx="11122776" cy="5318447"/>
                </a:xfrm>
                <a:prstGeom prst="roundRect">
                  <a:avLst>
                    <a:gd name="adj" fmla="val 8084"/>
                  </a:avLst>
                </a:prstGeom>
                <a:solidFill>
                  <a:srgbClr val="FEFC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spcAft>
                      <a:spcPts val="400"/>
                    </a:spcAft>
                  </a:pPr>
                  <a:endParaRPr lang="pt-BR" sz="2200" b="1" dirty="0">
                    <a:solidFill>
                      <a:schemeClr val="tx1"/>
                    </a:solidFill>
                    <a:latin typeface="Arial Narrow" panose="020B0606020202030204" pitchFamily="34" charset="0"/>
                  </a:endParaRPr>
                </a:p>
                <a:p>
                  <a:pPr algn="just">
                    <a:spcAft>
                      <a:spcPts val="400"/>
                    </a:spcAft>
                  </a:pPr>
                  <a:endParaRPr lang="pt-BR" sz="2200" b="1" dirty="0">
                    <a:solidFill>
                      <a:schemeClr val="tx1"/>
                    </a:solidFill>
                    <a:latin typeface="Arial Narrow" panose="020B0606020202030204" pitchFamily="34" charset="0"/>
                  </a:endParaRPr>
                </a:p>
                <a:p>
                  <a:pPr algn="just">
                    <a:spcAft>
                      <a:spcPts val="400"/>
                    </a:spcAft>
                  </a:pPr>
                  <a:r>
                    <a:rPr lang="pt-BR" sz="2200" b="1" dirty="0">
                      <a:solidFill>
                        <a:schemeClr val="tx1"/>
                      </a:solidFill>
                      <a:latin typeface="Arial Narrow" panose="020B0606020202030204" pitchFamily="34" charset="0"/>
                    </a:rPr>
                    <a:t>I. </a:t>
                  </a:r>
                  <a:r>
                    <a:rPr lang="pt-BR" sz="2200" dirty="0">
                      <a:solidFill>
                        <a:schemeClr val="tx1"/>
                      </a:solidFill>
                      <a:latin typeface="Arial Narrow" panose="020B0606020202030204" pitchFamily="34" charset="0"/>
                    </a:rPr>
                    <a:t>Em uma fazenda, um silo cilíndrico de 10 metros de altura e 6 metros de diâmetro precisa ser esvaziado para reparos estruturais. O gerente dessa fazenda decide transferir todos os grãos para caçambas de carretas que possuem o formato de paralelepípedos</a:t>
                  </a:r>
                  <a:r>
                    <a:rPr lang="pt-BR" sz="2200" b="1" dirty="0">
                      <a:solidFill>
                        <a:schemeClr val="tx1"/>
                      </a:solidFill>
                      <a:latin typeface="Arial Narrow" panose="020B0606020202030204" pitchFamily="34" charset="0"/>
                    </a:rPr>
                    <a:t> </a:t>
                  </a:r>
                  <a:r>
                    <a:rPr lang="pt-BR" sz="2200" dirty="0">
                      <a:solidFill>
                        <a:schemeClr val="tx1"/>
                      </a:solidFill>
                      <a:latin typeface="Arial Narrow" panose="020B0606020202030204" pitchFamily="34" charset="0"/>
                    </a:rPr>
                    <a:t>retângulos, com dimensões de 12 m, 2 m e 1,5 m. </a:t>
                  </a:r>
                </a:p>
                <a:p>
                  <a:pPr algn="just">
                    <a:spcAft>
                      <a:spcPts val="400"/>
                    </a:spcAft>
                  </a:pPr>
                  <a:r>
                    <a:rPr lang="pt-BR" sz="2200" dirty="0">
                      <a:solidFill>
                        <a:schemeClr val="tx1"/>
                      </a:solidFill>
                      <a:latin typeface="Arial Narrow" panose="020B0606020202030204" pitchFamily="34" charset="0"/>
                    </a:rPr>
                    <a:t>O número mínimo de caçambas necessárias para armazenar todo o conteúdo do silo cheio, sem que haja transbordamento, é</a:t>
                  </a:r>
                </a:p>
                <a:p>
                  <a:pPr algn="just">
                    <a:spcAft>
                      <a:spcPts val="400"/>
                    </a:spcAft>
                  </a:pPr>
                  <a:r>
                    <a:rPr lang="pt-BR" sz="2200" dirty="0">
                      <a:solidFill>
                        <a:schemeClr val="tx1"/>
                      </a:solidFill>
                      <a:latin typeface="Arial Narrow" panose="020B0606020202030204" pitchFamily="34" charset="0"/>
                    </a:rPr>
                    <a:t>(Considere </a:t>
                  </a:r>
                  <a14:m>
                    <m:oMath xmlns:m="http://schemas.openxmlformats.org/officeDocument/2006/math">
                      <m:r>
                        <a:rPr lang="pt-BR" sz="2200" i="1">
                          <a:solidFill>
                            <a:schemeClr val="tx1"/>
                          </a:solidFill>
                          <a:latin typeface="Cambria Math" panose="02040503050406030204" pitchFamily="18" charset="0"/>
                        </a:rPr>
                        <m:t>𝜋</m:t>
                      </m:r>
                      <m:r>
                        <a:rPr lang="pt-BR" sz="2200" i="1">
                          <a:solidFill>
                            <a:schemeClr val="tx1"/>
                          </a:solidFill>
                          <a:latin typeface="Cambria Math" panose="02040503050406030204" pitchFamily="18" charset="0"/>
                        </a:rPr>
                        <m:t>=3,14</m:t>
                      </m:r>
                    </m:oMath>
                  </a14:m>
                  <a:r>
                    <a:rPr lang="pt-BR" sz="2200" dirty="0">
                      <a:solidFill>
                        <a:schemeClr val="tx1"/>
                      </a:solidFill>
                      <a:latin typeface="Arial Narrow" panose="020B0606020202030204" pitchFamily="34" charset="0"/>
                    </a:rPr>
                    <a:t>)</a:t>
                  </a:r>
                </a:p>
                <a:p>
                  <a:pPr algn="just">
                    <a:spcAft>
                      <a:spcPts val="400"/>
                    </a:spcAft>
                  </a:pPr>
                  <a:r>
                    <a:rPr lang="pt-BR" sz="2200" dirty="0">
                      <a:solidFill>
                        <a:schemeClr val="tx1"/>
                      </a:solidFill>
                      <a:latin typeface="Arial Narrow" panose="020B0606020202030204" pitchFamily="34" charset="0"/>
                    </a:rPr>
                    <a:t>(A) 7.</a:t>
                  </a:r>
                </a:p>
                <a:p>
                  <a:pPr algn="just">
                    <a:spcAft>
                      <a:spcPts val="400"/>
                    </a:spcAft>
                  </a:pPr>
                  <a:r>
                    <a:rPr lang="pt-BR" sz="2200" dirty="0">
                      <a:solidFill>
                        <a:schemeClr val="tx1"/>
                      </a:solidFill>
                      <a:latin typeface="Arial Narrow" panose="020B0606020202030204" pitchFamily="34" charset="0"/>
                    </a:rPr>
                    <a:t>(B) 8.</a:t>
                  </a:r>
                </a:p>
                <a:p>
                  <a:pPr algn="just">
                    <a:spcAft>
                      <a:spcPts val="400"/>
                    </a:spcAft>
                  </a:pPr>
                  <a:r>
                    <a:rPr lang="pt-BR" sz="2200" dirty="0">
                      <a:solidFill>
                        <a:schemeClr val="tx1"/>
                      </a:solidFill>
                      <a:latin typeface="Arial Narrow" panose="020B0606020202030204" pitchFamily="34" charset="0"/>
                    </a:rPr>
                    <a:t>(C) 9.</a:t>
                  </a:r>
                </a:p>
                <a:p>
                  <a:pPr algn="just">
                    <a:spcAft>
                      <a:spcPts val="400"/>
                    </a:spcAft>
                  </a:pPr>
                  <a:r>
                    <a:rPr lang="pt-BR" sz="2200" dirty="0">
                      <a:solidFill>
                        <a:schemeClr val="tx1"/>
                      </a:solidFill>
                      <a:latin typeface="Arial Narrow" panose="020B0606020202030204" pitchFamily="34" charset="0"/>
                    </a:rPr>
                    <a:t>(D) 15.</a:t>
                  </a:r>
                </a:p>
                <a:p>
                  <a:pPr algn="just">
                    <a:spcAft>
                      <a:spcPts val="400"/>
                    </a:spcAft>
                  </a:pPr>
                  <a:r>
                    <a:rPr lang="pt-BR" sz="2200" dirty="0">
                      <a:solidFill>
                        <a:schemeClr val="tx1"/>
                      </a:solidFill>
                      <a:latin typeface="Arial Narrow" panose="020B0606020202030204" pitchFamily="34" charset="0"/>
                    </a:rPr>
                    <a:t>(E) 16.</a:t>
                  </a:r>
                </a:p>
              </p:txBody>
            </p:sp>
          </mc:Choice>
          <mc:Fallback xmlns="">
            <p:sp>
              <p:nvSpPr>
                <p:cNvPr id="13" name="Retângulo: Cantos Arredondados 12">
                  <a:extLst>
                    <a:ext uri="{FF2B5EF4-FFF2-40B4-BE49-F238E27FC236}">
                      <a16:creationId xmlns:a16="http://schemas.microsoft.com/office/drawing/2014/main" id="{30AA4A47-9BAC-31E3-A4E4-FEC2DA2A3F47}"/>
                    </a:ext>
                  </a:extLst>
                </p:cNvPr>
                <p:cNvSpPr>
                  <a:spLocks noRot="1" noChangeAspect="1" noMove="1" noResize="1" noEditPoints="1" noAdjustHandles="1" noChangeArrowheads="1" noChangeShapeType="1" noTextEdit="1"/>
                </p:cNvSpPr>
                <p:nvPr/>
              </p:nvSpPr>
              <p:spPr>
                <a:xfrm>
                  <a:off x="373224" y="1324948"/>
                  <a:ext cx="11122776" cy="5318447"/>
                </a:xfrm>
                <a:prstGeom prst="roundRect">
                  <a:avLst>
                    <a:gd name="adj" fmla="val 8084"/>
                  </a:avLst>
                </a:prstGeom>
                <a:blipFill>
                  <a:blip r:embed="rId2"/>
                  <a:stretch>
                    <a:fillRect b="-1718"/>
                  </a:stretch>
                </a:blipFill>
                <a:ln>
                  <a:noFill/>
                </a:ln>
              </p:spPr>
              <p:txBody>
                <a:bodyPr/>
                <a:lstStyle/>
                <a:p>
                  <a:r>
                    <a:rPr lang="pt-BR">
                      <a:noFill/>
                    </a:rPr>
                    <a:t> </a:t>
                  </a:r>
                </a:p>
              </p:txBody>
            </p:sp>
          </mc:Fallback>
        </mc:AlternateContent>
        <p:pic>
          <p:nvPicPr>
            <p:cNvPr id="3" name="Imagem 2">
              <a:extLst>
                <a:ext uri="{FF2B5EF4-FFF2-40B4-BE49-F238E27FC236}">
                  <a16:creationId xmlns:a16="http://schemas.microsoft.com/office/drawing/2014/main" id="{D50ADA82-82CA-DC54-EC7F-ED3F24E911EC}"/>
                </a:ext>
              </a:extLst>
            </p:cNvPr>
            <p:cNvPicPr>
              <a:picLocks noChangeAspect="1"/>
            </p:cNvPicPr>
            <p:nvPr/>
          </p:nvPicPr>
          <p:blipFill>
            <a:blip r:embed="rId3"/>
            <a:srcRect l="853" r="5269"/>
            <a:stretch>
              <a:fillRect/>
            </a:stretch>
          </p:blipFill>
          <p:spPr>
            <a:xfrm>
              <a:off x="696000" y="751353"/>
              <a:ext cx="5564841" cy="1375677"/>
            </a:xfrm>
            <a:prstGeom prst="rect">
              <a:avLst/>
            </a:prstGeom>
          </p:spPr>
        </p:pic>
      </p:grpSp>
    </p:spTree>
    <p:extLst>
      <p:ext uri="{BB962C8B-B14F-4D97-AF65-F5344CB8AC3E}">
        <p14:creationId xmlns:p14="http://schemas.microsoft.com/office/powerpoint/2010/main" val="102426584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9463A9-F03F-09C2-620A-87CAEFA15875}"/>
            </a:ext>
          </a:extLst>
        </p:cNvPr>
        <p:cNvGrpSpPr/>
        <p:nvPr/>
      </p:nvGrpSpPr>
      <p:grpSpPr>
        <a:xfrm>
          <a:off x="0" y="0"/>
          <a:ext cx="0" cy="0"/>
          <a:chOff x="0" y="0"/>
          <a:chExt cx="0" cy="0"/>
        </a:xfrm>
      </p:grpSpPr>
      <p:grpSp>
        <p:nvGrpSpPr>
          <p:cNvPr id="4" name="Agrupar 3">
            <a:extLst>
              <a:ext uri="{FF2B5EF4-FFF2-40B4-BE49-F238E27FC236}">
                <a16:creationId xmlns:a16="http://schemas.microsoft.com/office/drawing/2014/main" id="{F2631C6D-0A9B-FC7C-0CC4-C0288121F4DB}"/>
              </a:ext>
            </a:extLst>
          </p:cNvPr>
          <p:cNvGrpSpPr/>
          <p:nvPr/>
        </p:nvGrpSpPr>
        <p:grpSpPr>
          <a:xfrm>
            <a:off x="373224" y="714030"/>
            <a:ext cx="11122776" cy="5929365"/>
            <a:chOff x="373224" y="714030"/>
            <a:chExt cx="11122776" cy="5929365"/>
          </a:xfrm>
        </p:grpSpPr>
        <p:sp>
          <p:nvSpPr>
            <p:cNvPr id="13" name="Retângulo: Cantos Arredondados 12">
              <a:extLst>
                <a:ext uri="{FF2B5EF4-FFF2-40B4-BE49-F238E27FC236}">
                  <a16:creationId xmlns:a16="http://schemas.microsoft.com/office/drawing/2014/main" id="{B1426A9C-186C-0D4D-A1A9-A5CE6323B3A2}"/>
                </a:ext>
              </a:extLst>
            </p:cNvPr>
            <p:cNvSpPr/>
            <p:nvPr/>
          </p:nvSpPr>
          <p:spPr>
            <a:xfrm>
              <a:off x="373224" y="1278294"/>
              <a:ext cx="11122776" cy="5365101"/>
            </a:xfrm>
            <a:prstGeom prst="roundRect">
              <a:avLst>
                <a:gd name="adj" fmla="val 8084"/>
              </a:avLst>
            </a:prstGeom>
            <a:solidFill>
              <a:srgbClr val="FEFC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spcAft>
                  <a:spcPts val="400"/>
                </a:spcAft>
              </a:pPr>
              <a:endParaRPr lang="pt-BR" sz="2800" b="1" dirty="0">
                <a:solidFill>
                  <a:schemeClr val="tx1"/>
                </a:solidFill>
                <a:latin typeface="Arial Narrow" panose="020B0606020202030204" pitchFamily="34" charset="0"/>
              </a:endParaRPr>
            </a:p>
            <a:p>
              <a:pPr algn="just">
                <a:spcAft>
                  <a:spcPts val="400"/>
                </a:spcAft>
              </a:pPr>
              <a:r>
                <a:rPr lang="pt-BR" sz="2200" b="1" dirty="0">
                  <a:solidFill>
                    <a:schemeClr val="tx1"/>
                  </a:solidFill>
                  <a:latin typeface="Arial Narrow" panose="020B0606020202030204" pitchFamily="34" charset="0"/>
                </a:rPr>
                <a:t>II. </a:t>
              </a:r>
              <a:r>
                <a:rPr lang="pt-BR" sz="2200" dirty="0">
                  <a:solidFill>
                    <a:schemeClr val="tx1"/>
                  </a:solidFill>
                  <a:latin typeface="Arial Narrow" panose="020B0606020202030204" pitchFamily="34" charset="0"/>
                </a:rPr>
                <a:t>O vulcão Mayon, nas Filipinas, é mundialmente conhecido por sua simetria quase perfeita, assemelhando-se a um cone reto. Na Geometria Espacial, o volume de estruturas como essa pode ser investigado a partir de sua relação com outros sólidos de mesma base e altura. De acordo com o Princípio de Cavalieri e estudos de decomposição de sólidos, o volume de uma pirâmide (ou cone) guarda uma proporção fixa com o volume de um prisma (ou cilindro) que possua a mesma área da base e a mesma altura. Se um engenheiro florestal precisar estimar o volume de terra e rocha que compõe o cone do vulcão Mayon, ele deve saber que essa medida corresponde </a:t>
              </a:r>
            </a:p>
            <a:p>
              <a:pPr algn="just">
                <a:spcAft>
                  <a:spcPts val="400"/>
                </a:spcAft>
              </a:pPr>
              <a:r>
                <a:rPr lang="pt-BR" sz="2200" dirty="0">
                  <a:solidFill>
                    <a:schemeClr val="tx1"/>
                  </a:solidFill>
                  <a:latin typeface="Arial Narrow" panose="020B0606020202030204" pitchFamily="34" charset="0"/>
                </a:rPr>
                <a:t>(A) a metade do volume de um cilindro com a mesma base e altura.</a:t>
              </a:r>
            </a:p>
            <a:p>
              <a:pPr algn="just">
                <a:spcAft>
                  <a:spcPts val="400"/>
                </a:spcAft>
              </a:pPr>
              <a:r>
                <a:rPr lang="pt-BR" sz="2200" dirty="0">
                  <a:solidFill>
                    <a:schemeClr val="tx1"/>
                  </a:solidFill>
                  <a:latin typeface="Arial Narrow" panose="020B0606020202030204" pitchFamily="34" charset="0"/>
                </a:rPr>
                <a:t>(B) ao triplo do volume de um prisma que possua a mesma área da base e a mesma altura.</a:t>
              </a:r>
            </a:p>
            <a:p>
              <a:pPr algn="just">
                <a:spcAft>
                  <a:spcPts val="400"/>
                </a:spcAft>
              </a:pPr>
              <a:r>
                <a:rPr lang="pt-BR" sz="2200" dirty="0">
                  <a:solidFill>
                    <a:schemeClr val="tx1"/>
                  </a:solidFill>
                  <a:latin typeface="Arial Narrow" panose="020B0606020202030204" pitchFamily="34" charset="0"/>
                </a:rPr>
                <a:t>(C) a um terço do volume de um cilindro que possua a mesma área da base e a mesma altura.</a:t>
              </a:r>
            </a:p>
            <a:p>
              <a:pPr algn="just">
                <a:spcAft>
                  <a:spcPts val="400"/>
                </a:spcAft>
              </a:pPr>
              <a:r>
                <a:rPr lang="pt-BR" sz="2200" dirty="0">
                  <a:solidFill>
                    <a:schemeClr val="tx1"/>
                  </a:solidFill>
                  <a:latin typeface="Arial Narrow" panose="020B0606020202030204" pitchFamily="34" charset="0"/>
                </a:rPr>
                <a:t>(D) a mesma medida do volume de um prisma, desde que ambos sejam sólidos retos e não oblíquos.</a:t>
              </a:r>
            </a:p>
            <a:p>
              <a:pPr algn="just">
                <a:spcAft>
                  <a:spcPts val="400"/>
                </a:spcAft>
              </a:pPr>
              <a:r>
                <a:rPr lang="pt-BR" sz="2200" dirty="0">
                  <a:solidFill>
                    <a:schemeClr val="tx1"/>
                  </a:solidFill>
                  <a:latin typeface="Arial Narrow" panose="020B0606020202030204" pitchFamily="34" charset="0"/>
                </a:rPr>
                <a:t>(E) a uma proporção que depende exclusivamente do número de lados do polígono da base, tendendo ao infinito no caso do cone.</a:t>
              </a:r>
            </a:p>
          </p:txBody>
        </p:sp>
        <p:pic>
          <p:nvPicPr>
            <p:cNvPr id="3" name="Imagem 2">
              <a:extLst>
                <a:ext uri="{FF2B5EF4-FFF2-40B4-BE49-F238E27FC236}">
                  <a16:creationId xmlns:a16="http://schemas.microsoft.com/office/drawing/2014/main" id="{A4F93910-9284-B5E8-CAB7-0B0E6A8620B5}"/>
                </a:ext>
              </a:extLst>
            </p:cNvPr>
            <p:cNvPicPr>
              <a:picLocks noChangeAspect="1"/>
            </p:cNvPicPr>
            <p:nvPr/>
          </p:nvPicPr>
          <p:blipFill>
            <a:blip r:embed="rId2"/>
            <a:srcRect l="853" r="5269" b="12183"/>
            <a:stretch>
              <a:fillRect/>
            </a:stretch>
          </p:blipFill>
          <p:spPr>
            <a:xfrm>
              <a:off x="649345" y="714030"/>
              <a:ext cx="5564841" cy="1208076"/>
            </a:xfrm>
            <a:prstGeom prst="rect">
              <a:avLst/>
            </a:prstGeom>
          </p:spPr>
        </p:pic>
      </p:grpSp>
    </p:spTree>
    <p:extLst>
      <p:ext uri="{BB962C8B-B14F-4D97-AF65-F5344CB8AC3E}">
        <p14:creationId xmlns:p14="http://schemas.microsoft.com/office/powerpoint/2010/main" val="139107413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9759CF8C-751C-FF7E-CC6E-4ABA31706890}"/>
              </a:ext>
            </a:extLst>
          </p:cNvPr>
          <p:cNvSpPr txBox="1"/>
          <p:nvPr/>
        </p:nvSpPr>
        <p:spPr>
          <a:xfrm>
            <a:off x="156000" y="870253"/>
            <a:ext cx="11880000" cy="5642570"/>
          </a:xfrm>
          <a:prstGeom prst="rect">
            <a:avLst/>
          </a:prstGeom>
          <a:solidFill>
            <a:schemeClr val="bg1"/>
          </a:solidFill>
        </p:spPr>
        <p:txBody>
          <a:bodyPr wrap="square">
            <a:spAutoFit/>
          </a:bodyPr>
          <a:lstStyle/>
          <a:p>
            <a:pPr algn="ctr">
              <a:spcAft>
                <a:spcPts val="200"/>
              </a:spcAft>
              <a:buNone/>
            </a:pPr>
            <a:endParaRPr lang="pt-BR" sz="2400" b="1"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ctr">
              <a:spcAft>
                <a:spcPts val="200"/>
              </a:spcAft>
              <a:buNone/>
            </a:pPr>
            <a:r>
              <a:rPr lang="pt-BR" sz="2400" b="1" kern="100" dirty="0">
                <a:effectLst/>
                <a:latin typeface="Arial Narrow" panose="020B0606020202030204" pitchFamily="34" charset="0"/>
                <a:ea typeface="MS Mincho" panose="02020609040205080304" pitchFamily="49" charset="-128"/>
                <a:cs typeface="Times New Roman" panose="02020603050405020304" pitchFamily="18" charset="0"/>
              </a:rPr>
              <a:t>VOLUME DE SÓLIDOS GEOMÉTRICOS</a:t>
            </a:r>
            <a:endParaRPr lang="pt-BR" sz="24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ctr">
              <a:spcAft>
                <a:spcPts val="200"/>
              </a:spcAft>
              <a:buNone/>
            </a:pPr>
            <a:r>
              <a:rPr lang="pt-BR" sz="2400" kern="100" dirty="0">
                <a:effectLst/>
                <a:latin typeface="Arial Narrow" panose="020B0606020202030204" pitchFamily="34" charset="0"/>
                <a:ea typeface="MS Mincho" panose="02020609040205080304" pitchFamily="49" charset="-128"/>
                <a:cs typeface="Times New Roman" panose="02020603050405020304" pitchFamily="18" charset="0"/>
              </a:rPr>
              <a:t> </a:t>
            </a:r>
          </a:p>
          <a:p>
            <a:pPr algn="just">
              <a:spcAft>
                <a:spcPts val="200"/>
              </a:spcAft>
              <a:buNone/>
            </a:pPr>
            <a:r>
              <a:rPr lang="pt-BR" sz="2400" kern="100" dirty="0">
                <a:effectLst/>
                <a:latin typeface="Arial Narrow" panose="020B0606020202030204" pitchFamily="34" charset="0"/>
                <a:ea typeface="MS Mincho" panose="02020609040205080304" pitchFamily="49" charset="-128"/>
                <a:cs typeface="Times New Roman" panose="02020603050405020304" pitchFamily="18" charset="0"/>
              </a:rPr>
              <a:t>Até agora, estudamos volume de sólidos geométricos regulares, mas </a:t>
            </a:r>
            <a:r>
              <a:rPr lang="pt-BR" sz="2400" b="1" kern="100" dirty="0">
                <a:effectLst/>
                <a:latin typeface="Arial Narrow" panose="020B0606020202030204" pitchFamily="34" charset="0"/>
                <a:ea typeface="MS Mincho" panose="02020609040205080304" pitchFamily="49" charset="-128"/>
                <a:cs typeface="Times New Roman" panose="02020603050405020304" pitchFamily="18" charset="0"/>
              </a:rPr>
              <a:t>como encontrar o volume de sólidos oblíquos?</a:t>
            </a:r>
          </a:p>
          <a:p>
            <a:pPr algn="just">
              <a:spcAft>
                <a:spcPts val="200"/>
              </a:spcAft>
              <a:buNone/>
            </a:pPr>
            <a:r>
              <a:rPr lang="pt-BR" sz="2400" kern="100" dirty="0">
                <a:effectLst/>
                <a:latin typeface="Arial Narrow" panose="020B0606020202030204" pitchFamily="34" charset="0"/>
                <a:ea typeface="MS Mincho" panose="02020609040205080304" pitchFamily="49" charset="-128"/>
                <a:cs typeface="Times New Roman" panose="02020603050405020304" pitchFamily="18" charset="0"/>
              </a:rPr>
              <a:t>Imagine que um baralho de 26 cartas, alinhado de modo a formar um bloco retangular, foi modificado de modo a formar um novo bloco retangular oblíquo e um novo sólido geométrico, não nomeado, como mostra a imagem, a seguir. </a:t>
            </a:r>
          </a:p>
          <a:p>
            <a:pPr algn="ctr">
              <a:spcAft>
                <a:spcPts val="200"/>
              </a:spcAft>
              <a:buNone/>
            </a:pPr>
            <a:endParaRPr lang="pt-BR" sz="24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ctr">
              <a:spcAft>
                <a:spcPts val="200"/>
              </a:spcAft>
              <a:buNone/>
            </a:pPr>
            <a:endParaRPr lang="pt-BR" sz="2400" kern="100" dirty="0">
              <a:latin typeface="Arial Narrow" panose="020B0606020202030204" pitchFamily="34" charset="0"/>
              <a:ea typeface="MS Mincho" panose="02020609040205080304" pitchFamily="49" charset="-128"/>
              <a:cs typeface="Times New Roman" panose="02020603050405020304" pitchFamily="18" charset="0"/>
            </a:endParaRPr>
          </a:p>
          <a:p>
            <a:pPr algn="ctr">
              <a:spcAft>
                <a:spcPts val="200"/>
              </a:spcAft>
              <a:buNone/>
            </a:pPr>
            <a:endParaRPr lang="pt-BR" sz="2400" kern="100" dirty="0">
              <a:latin typeface="Arial Narrow" panose="020B0606020202030204" pitchFamily="34" charset="0"/>
              <a:ea typeface="MS Mincho" panose="02020609040205080304" pitchFamily="49" charset="-128"/>
              <a:cs typeface="Times New Roman" panose="02020603050405020304" pitchFamily="18" charset="0"/>
            </a:endParaRPr>
          </a:p>
          <a:p>
            <a:pPr algn="ctr">
              <a:spcAft>
                <a:spcPts val="200"/>
              </a:spcAft>
              <a:buNone/>
            </a:pPr>
            <a:endParaRPr lang="pt-BR" sz="2400" kern="100" dirty="0">
              <a:latin typeface="Arial Narrow" panose="020B0606020202030204" pitchFamily="34" charset="0"/>
              <a:ea typeface="MS Mincho" panose="02020609040205080304" pitchFamily="49" charset="-128"/>
              <a:cs typeface="Times New Roman" panose="02020603050405020304" pitchFamily="18" charset="0"/>
            </a:endParaRPr>
          </a:p>
          <a:p>
            <a:pPr algn="ctr">
              <a:spcAft>
                <a:spcPts val="200"/>
              </a:spcAft>
              <a:buNone/>
            </a:pPr>
            <a:endParaRPr lang="pt-BR" sz="8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200"/>
              </a:spcAft>
              <a:buNone/>
            </a:pPr>
            <a:r>
              <a:rPr lang="pt-BR" sz="2400" kern="100" dirty="0">
                <a:effectLst/>
                <a:latin typeface="Arial Narrow" panose="020B0606020202030204" pitchFamily="34" charset="0"/>
                <a:ea typeface="MS Mincho" panose="02020609040205080304" pitchFamily="49" charset="-128"/>
                <a:cs typeface="Times New Roman" panose="02020603050405020304" pitchFamily="18" charset="0"/>
              </a:rPr>
              <a:t>É possível perceber que os três sólidos, formados pelo baralho, possuem volumes de mesma medida, pois, os três foram formados pelas mesmas 26 cartas.</a:t>
            </a:r>
          </a:p>
        </p:txBody>
      </p:sp>
      <p:pic>
        <p:nvPicPr>
          <p:cNvPr id="3" name="Imagem 2" descr="Uma imagem contendo água, ao ar livre, foto, praia&#10;&#10;Descrição gerada automaticamente">
            <a:extLst>
              <a:ext uri="{FF2B5EF4-FFF2-40B4-BE49-F238E27FC236}">
                <a16:creationId xmlns:a16="http://schemas.microsoft.com/office/drawing/2014/main" id="{E7DBB30B-EADA-3A72-E14F-4CE39EB2EF9F}"/>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Effect>
                      <a14:saturation sat="200000"/>
                    </a14:imgEffect>
                  </a14:imgLayer>
                </a14:imgProps>
              </a:ext>
            </a:extLst>
          </a:blip>
          <a:srcRect l="1176" t="2534" r="2294" b="-6"/>
          <a:stretch>
            <a:fillRect/>
          </a:stretch>
        </p:blipFill>
        <p:spPr bwMode="auto">
          <a:xfrm>
            <a:off x="3609216" y="3775145"/>
            <a:ext cx="5211819" cy="1832553"/>
          </a:xfrm>
          <a:prstGeom prst="rect">
            <a:avLst/>
          </a:prstGeom>
          <a:ln>
            <a:noFill/>
          </a:ln>
          <a:extLst>
            <a:ext uri="{53640926-AAD7-44D8-BBD7-CCE9431645EC}">
              <a14:shadowObscured xmlns:a14="http://schemas.microsoft.com/office/drawing/2010/main"/>
            </a:ext>
          </a:extLst>
        </p:spPr>
      </p:pic>
      <p:pic>
        <p:nvPicPr>
          <p:cNvPr id="2" name="Imagem 1">
            <a:extLst>
              <a:ext uri="{FF2B5EF4-FFF2-40B4-BE49-F238E27FC236}">
                <a16:creationId xmlns:a16="http://schemas.microsoft.com/office/drawing/2014/main" id="{256ED661-B6E1-41DB-8369-0431542F7A97}"/>
              </a:ext>
            </a:extLst>
          </p:cNvPr>
          <p:cNvPicPr>
            <a:picLocks noChangeAspect="1"/>
          </p:cNvPicPr>
          <p:nvPr/>
        </p:nvPicPr>
        <p:blipFill>
          <a:blip r:embed="rId4"/>
          <a:srcRect l="566" t="4213" r="-1"/>
          <a:stretch>
            <a:fillRect/>
          </a:stretch>
        </p:blipFill>
        <p:spPr>
          <a:xfrm>
            <a:off x="156000" y="663389"/>
            <a:ext cx="3600000" cy="725583"/>
          </a:xfrm>
          <a:prstGeom prst="rect">
            <a:avLst/>
          </a:prstGeom>
        </p:spPr>
      </p:pic>
    </p:spTree>
    <p:extLst>
      <p:ext uri="{BB962C8B-B14F-4D97-AF65-F5344CB8AC3E}">
        <p14:creationId xmlns:p14="http://schemas.microsoft.com/office/powerpoint/2010/main" val="415934090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F8E26ABB-F666-6880-0C26-30B1AE833369}"/>
              </a:ext>
            </a:extLst>
          </p:cNvPr>
          <p:cNvSpPr txBox="1"/>
          <p:nvPr/>
        </p:nvSpPr>
        <p:spPr>
          <a:xfrm>
            <a:off x="156000" y="864794"/>
            <a:ext cx="11880000" cy="3582969"/>
          </a:xfrm>
          <a:prstGeom prst="rect">
            <a:avLst/>
          </a:prstGeom>
          <a:solidFill>
            <a:schemeClr val="bg1"/>
          </a:solidFill>
        </p:spPr>
        <p:txBody>
          <a:bodyPr wrap="square">
            <a:spAutoFit/>
          </a:bodyPr>
          <a:lstStyle/>
          <a:p>
            <a:pPr marL="342900" lvl="0" indent="-342900" algn="just">
              <a:lnSpc>
                <a:spcPct val="115000"/>
              </a:lnSpc>
              <a:spcAft>
                <a:spcPts val="800"/>
              </a:spcAft>
              <a:buFont typeface="Wingdings" panose="05000000000000000000" pitchFamily="2" charset="2"/>
              <a:buChar char=""/>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Princípio de Cavalieri</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r>
              <a:rPr lang="pt-BR" sz="2200" kern="100" dirty="0" err="1">
                <a:effectLst/>
                <a:latin typeface="Arial Narrow" panose="020B0606020202030204" pitchFamily="34" charset="0"/>
                <a:ea typeface="MS Mincho" panose="02020609040205080304" pitchFamily="49" charset="-128"/>
                <a:cs typeface="Times New Roman" panose="02020603050405020304" pitchFamily="18" charset="0"/>
              </a:rPr>
              <a:t>Bonaventura</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Cavaliere nasceu em Milão, Itália, em 1598 e foi batizado como Francesco Cavalieri. Ele foi um matemático que viveu no século XVII que teve a seguinte ideia para o cálculo de áreas de figuras planas:</a:t>
            </a:r>
          </a:p>
          <a:p>
            <a:pPr algn="just">
              <a:lnSpc>
                <a:spcPct val="115000"/>
              </a:lnSpc>
              <a:spcAft>
                <a:spcPts val="800"/>
              </a:spcAft>
              <a:buNone/>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ctr">
              <a:lnSpc>
                <a:spcPct val="115000"/>
              </a:lnSpc>
              <a:spcAft>
                <a:spcPts val="800"/>
              </a:spcAft>
              <a:buNone/>
            </a:pPr>
            <a:r>
              <a:rPr lang="pt-BR" sz="2200" b="1" i="1" kern="100" dirty="0">
                <a:ln>
                  <a:noFill/>
                </a:ln>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"Seja duas figuras planas A e B, de mesma altura. Se seccionarmos essas figuras com uma linha paralela à base na mesma altura e nessas secções as linhas tiverem o mesmo comprimento, podemos afirmar que essas regiões planas possuem a mesma superfície, ou seja, a mesma área.“</a:t>
            </a:r>
          </a:p>
          <a:p>
            <a:pPr algn="ctr">
              <a:lnSpc>
                <a:spcPct val="115000"/>
              </a:lnSpc>
              <a:spcAft>
                <a:spcPts val="800"/>
              </a:spcAft>
              <a:buNone/>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p:pic>
        <p:nvPicPr>
          <p:cNvPr id="5" name="Imagem 4">
            <a:extLst>
              <a:ext uri="{FF2B5EF4-FFF2-40B4-BE49-F238E27FC236}">
                <a16:creationId xmlns:a16="http://schemas.microsoft.com/office/drawing/2014/main" id="{8AC13C5A-1AE3-64A8-D621-66FC924EF724}"/>
              </a:ext>
            </a:extLst>
          </p:cNvPr>
          <p:cNvPicPr>
            <a:picLocks noChangeAspect="1"/>
          </p:cNvPicPr>
          <p:nvPr/>
        </p:nvPicPr>
        <p:blipFill>
          <a:blip r:embed="rId2"/>
          <a:stretch>
            <a:fillRect/>
          </a:stretch>
        </p:blipFill>
        <p:spPr>
          <a:xfrm>
            <a:off x="3341845" y="4219619"/>
            <a:ext cx="5508309" cy="2346649"/>
          </a:xfrm>
          <a:prstGeom prst="rect">
            <a:avLst/>
          </a:prstGeom>
        </p:spPr>
      </p:pic>
    </p:spTree>
    <p:extLst>
      <p:ext uri="{BB962C8B-B14F-4D97-AF65-F5344CB8AC3E}">
        <p14:creationId xmlns:p14="http://schemas.microsoft.com/office/powerpoint/2010/main" val="250825912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3C02D8DA-FDD2-6658-71B3-FA59BF47791F}"/>
              </a:ext>
            </a:extLst>
          </p:cNvPr>
          <p:cNvSpPr txBox="1"/>
          <p:nvPr/>
        </p:nvSpPr>
        <p:spPr>
          <a:xfrm>
            <a:off x="156000" y="846357"/>
            <a:ext cx="11880000" cy="5914440"/>
          </a:xfrm>
          <a:prstGeom prst="rect">
            <a:avLst/>
          </a:prstGeom>
          <a:solidFill>
            <a:schemeClr val="bg1"/>
          </a:solidFill>
        </p:spPr>
        <p:txBody>
          <a:bodyPr wrap="square">
            <a:spAutoFit/>
          </a:bodyPr>
          <a:lstStyle/>
          <a:p>
            <a:pPr marL="5383213" algn="just">
              <a:spcAft>
                <a:spcPts val="800"/>
              </a:spcAft>
            </a:pPr>
            <a:r>
              <a:rPr lang="pt-BR" sz="2300" kern="100" dirty="0">
                <a:effectLst/>
                <a:latin typeface="Arial Narrow" panose="020B0606020202030204" pitchFamily="34" charset="0"/>
                <a:ea typeface="MS Mincho" panose="02020609040205080304" pitchFamily="49" charset="-128"/>
                <a:cs typeface="Arabic Typesetting" panose="03020402040406030203" pitchFamily="66" charset="-78"/>
              </a:rPr>
              <a:t>Seguindo esse mesmo raciocínio, </a:t>
            </a:r>
            <a:r>
              <a:rPr lang="pt-BR" sz="2300" kern="100" dirty="0" err="1">
                <a:effectLst/>
                <a:latin typeface="Arial Narrow" panose="020B0606020202030204" pitchFamily="34" charset="0"/>
                <a:ea typeface="MS Mincho" panose="02020609040205080304" pitchFamily="49" charset="-128"/>
                <a:cs typeface="Arabic Typesetting" panose="03020402040406030203" pitchFamily="66" charset="-78"/>
              </a:rPr>
              <a:t>Bonaventura</a:t>
            </a:r>
            <a:r>
              <a:rPr lang="pt-BR" sz="2300" kern="100" dirty="0">
                <a:effectLst/>
                <a:latin typeface="Arial Narrow" panose="020B0606020202030204" pitchFamily="34" charset="0"/>
                <a:ea typeface="MS Mincho" panose="02020609040205080304" pitchFamily="49" charset="-128"/>
                <a:cs typeface="Arabic Typesetting" panose="03020402040406030203" pitchFamily="66" charset="-78"/>
              </a:rPr>
              <a:t> Cavalieri empregou esse resultado para demonstrar os resultados dos volumes dos sólidos geométricos. Observe um dos possíveis enunciados dessa aplicação:</a:t>
            </a:r>
          </a:p>
          <a:p>
            <a:pPr algn="ctr">
              <a:spcAft>
                <a:spcPts val="800"/>
              </a:spcAft>
            </a:pPr>
            <a:endParaRPr lang="pt-BR" sz="2300" b="1" kern="100" dirty="0">
              <a:ln>
                <a:noFill/>
              </a:ln>
              <a:solidFill>
                <a:srgbClr val="000000"/>
              </a:solidFill>
              <a:effectLst/>
              <a:latin typeface="Arial Narrow" panose="020B0606020202030204" pitchFamily="34" charset="0"/>
              <a:ea typeface="MS Mincho" panose="02020609040205080304" pitchFamily="49" charset="-128"/>
              <a:cs typeface="Arabic Typesetting" panose="03020402040406030203" pitchFamily="66" charset="-78"/>
            </a:endParaRPr>
          </a:p>
          <a:p>
            <a:pPr algn="ctr">
              <a:spcAft>
                <a:spcPts val="800"/>
              </a:spcAft>
            </a:pPr>
            <a:r>
              <a:rPr lang="pt-BR" sz="2300" b="1" kern="100" dirty="0">
                <a:ln>
                  <a:noFill/>
                </a:ln>
                <a:solidFill>
                  <a:srgbClr val="000000"/>
                </a:solidFill>
                <a:effectLst/>
                <a:latin typeface="Arial Narrow" panose="020B0606020202030204" pitchFamily="34" charset="0"/>
                <a:ea typeface="MS Mincho" panose="02020609040205080304" pitchFamily="49" charset="-128"/>
                <a:cs typeface="Arabic Typesetting" panose="03020402040406030203" pitchFamily="66" charset="-78"/>
              </a:rPr>
              <a:t>Se dois sólidos, com mesma medida de altura, forem seccionados por planos paralelos às bases de modo que as distâncias dessas secções estão sempre a uma mesma distância da base, então, os volumes dos sólidos são equivalentes.</a:t>
            </a:r>
          </a:p>
          <a:p>
            <a:pPr algn="ctr">
              <a:spcAft>
                <a:spcPts val="800"/>
              </a:spcAft>
            </a:pPr>
            <a:endParaRPr lang="pt-BR" sz="2300" kern="100" dirty="0">
              <a:effectLst/>
              <a:latin typeface="Arial Narrow" panose="020B0606020202030204" pitchFamily="34" charset="0"/>
              <a:ea typeface="MS Mincho" panose="02020609040205080304" pitchFamily="49" charset="-128"/>
              <a:cs typeface="Arabic Typesetting" panose="03020402040406030203" pitchFamily="66" charset="-78"/>
            </a:endParaRPr>
          </a:p>
          <a:p>
            <a:pPr algn="just">
              <a:spcAft>
                <a:spcPts val="800"/>
              </a:spcAft>
            </a:pPr>
            <a:r>
              <a:rPr lang="pt-BR" sz="2300" kern="100" dirty="0">
                <a:effectLst/>
                <a:latin typeface="Arial Narrow" panose="020B0606020202030204" pitchFamily="34" charset="0"/>
                <a:ea typeface="MS Mincho" panose="02020609040205080304" pitchFamily="49" charset="-128"/>
                <a:cs typeface="Arabic Typesetting" panose="03020402040406030203" pitchFamily="66" charset="-78"/>
              </a:rPr>
              <a:t>Em outras palavras, o que Cavalieri disse é que, dado dois sólidos quaisquer, se seccioná-los por um plano horizontal obtendo áreas iguais, então, seus volumes também serão iguais. </a:t>
            </a:r>
          </a:p>
          <a:p>
            <a:pPr algn="just">
              <a:spcAft>
                <a:spcPts val="800"/>
              </a:spcAft>
            </a:pPr>
            <a:r>
              <a:rPr lang="pt-BR" sz="2300" kern="100" dirty="0">
                <a:effectLst/>
                <a:latin typeface="Arial Narrow" panose="020B0606020202030204" pitchFamily="34" charset="0"/>
                <a:ea typeface="MS Mincho" panose="02020609040205080304" pitchFamily="49" charset="-128"/>
                <a:cs typeface="Arabic Typesetting" panose="03020402040406030203" pitchFamily="66" charset="-78"/>
              </a:rPr>
              <a:t>Esse é o pensamento que fundamenta o princípio que nos permite encontrar o volume de sólidos geométricos oblíquos, em outras palavras esse princípio nos diz que “embora o formato de um sólido geométrico seja modificado, exceto por casos em que ele perde ou ganha massa, seu volume permanece inalterado.” </a:t>
            </a:r>
          </a:p>
        </p:txBody>
      </p:sp>
      <p:pic>
        <p:nvPicPr>
          <p:cNvPr id="4" name="Imagem 3">
            <a:extLst>
              <a:ext uri="{FF2B5EF4-FFF2-40B4-BE49-F238E27FC236}">
                <a16:creationId xmlns:a16="http://schemas.microsoft.com/office/drawing/2014/main" id="{94A66CBB-0912-E7A9-D46B-725D38B19E1B}"/>
              </a:ext>
            </a:extLst>
          </p:cNvPr>
          <p:cNvPicPr>
            <a:picLocks noChangeAspect="1"/>
          </p:cNvPicPr>
          <p:nvPr/>
        </p:nvPicPr>
        <p:blipFill>
          <a:blip r:embed="rId2"/>
          <a:stretch>
            <a:fillRect/>
          </a:stretch>
        </p:blipFill>
        <p:spPr>
          <a:xfrm>
            <a:off x="249307" y="855688"/>
            <a:ext cx="4680000" cy="1993773"/>
          </a:xfrm>
          <a:prstGeom prst="rect">
            <a:avLst/>
          </a:prstGeom>
        </p:spPr>
      </p:pic>
    </p:spTree>
    <p:extLst>
      <p:ext uri="{BB962C8B-B14F-4D97-AF65-F5344CB8AC3E}">
        <p14:creationId xmlns:p14="http://schemas.microsoft.com/office/powerpoint/2010/main" val="363504327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Agrupar 9">
            <a:extLst>
              <a:ext uri="{FF2B5EF4-FFF2-40B4-BE49-F238E27FC236}">
                <a16:creationId xmlns:a16="http://schemas.microsoft.com/office/drawing/2014/main" id="{31D8C6D2-1AFB-1D7D-854B-18B68D3A9EBC}"/>
              </a:ext>
            </a:extLst>
          </p:cNvPr>
          <p:cNvGrpSpPr/>
          <p:nvPr/>
        </p:nvGrpSpPr>
        <p:grpSpPr>
          <a:xfrm>
            <a:off x="164451" y="755779"/>
            <a:ext cx="5400000" cy="3433666"/>
            <a:chOff x="164451" y="755779"/>
            <a:chExt cx="5400000" cy="3433666"/>
          </a:xfrm>
        </p:grpSpPr>
        <p:sp>
          <p:nvSpPr>
            <p:cNvPr id="3" name="Retângulo: Cantos Arredondados 2">
              <a:extLst>
                <a:ext uri="{FF2B5EF4-FFF2-40B4-BE49-F238E27FC236}">
                  <a16:creationId xmlns:a16="http://schemas.microsoft.com/office/drawing/2014/main" id="{8CDE6B1D-506C-AA21-76F3-4DAE230E7D1D}"/>
                </a:ext>
              </a:extLst>
            </p:cNvPr>
            <p:cNvSpPr/>
            <p:nvPr/>
          </p:nvSpPr>
          <p:spPr>
            <a:xfrm>
              <a:off x="164451" y="1008164"/>
              <a:ext cx="5400000" cy="3181281"/>
            </a:xfrm>
            <a:prstGeom prst="roundRect">
              <a:avLst>
                <a:gd name="adj" fmla="val 18812"/>
              </a:avLst>
            </a:prstGeom>
            <a:solidFill>
              <a:schemeClr val="bg1"/>
            </a:solidFill>
            <a:ln w="28575">
              <a:solidFill>
                <a:srgbClr val="ADE1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indent="2062163" algn="just">
                <a:spcAft>
                  <a:spcPts val="400"/>
                </a:spcAft>
                <a:buNone/>
              </a:pPr>
              <a:endParaRPr lang="pt-BR" sz="2400" b="1" dirty="0">
                <a:solidFill>
                  <a:schemeClr val="accent2">
                    <a:lumMod val="75000"/>
                  </a:schemeClr>
                </a:solidFill>
                <a:latin typeface="Arial Narrow" panose="020B0606020202030204" pitchFamily="34" charset="0"/>
              </a:endParaRPr>
            </a:p>
            <a:p>
              <a:pPr indent="2062163" algn="just">
                <a:spcAft>
                  <a:spcPts val="400"/>
                </a:spcAft>
                <a:buNone/>
              </a:pPr>
              <a:r>
                <a:rPr lang="pt-BR" sz="2400" b="1" dirty="0">
                  <a:solidFill>
                    <a:schemeClr val="accent2">
                      <a:lumMod val="75000"/>
                    </a:schemeClr>
                  </a:solidFill>
                  <a:latin typeface="Arial Narrow" panose="020B0606020202030204" pitchFamily="34" charset="0"/>
                </a:rPr>
                <a:t>Sobre aplicação prática do princípio de Cavalieri</a:t>
              </a:r>
              <a:r>
                <a:rPr lang="pt-BR" sz="2400" dirty="0">
                  <a:solidFill>
                    <a:schemeClr val="tx1"/>
                  </a:solidFill>
                  <a:latin typeface="Arial Narrow" panose="020B0606020202030204" pitchFamily="34" charset="0"/>
                </a:rPr>
                <a:t>, acesse o software online Geogebra Classic</a:t>
              </a:r>
              <a:r>
                <a:rPr lang="pt-BR" sz="2400" i="1" dirty="0">
                  <a:solidFill>
                    <a:schemeClr val="tx1"/>
                  </a:solidFill>
                  <a:latin typeface="Arial Narrow" panose="020B0606020202030204" pitchFamily="34" charset="0"/>
                </a:rPr>
                <a:t>, </a:t>
              </a:r>
              <a:r>
                <a:rPr lang="pt-BR" sz="2400" dirty="0">
                  <a:solidFill>
                    <a:schemeClr val="tx1"/>
                  </a:solidFill>
                  <a:latin typeface="Arial Narrow" panose="020B0606020202030204" pitchFamily="34" charset="0"/>
                </a:rPr>
                <a:t>através do </a:t>
              </a:r>
              <a:r>
                <a:rPr lang="pt-BR" sz="2400" dirty="0" err="1">
                  <a:solidFill>
                    <a:schemeClr val="tx1"/>
                  </a:solidFill>
                  <a:latin typeface="Arial Narrow" panose="020B0606020202030204" pitchFamily="34" charset="0"/>
                </a:rPr>
                <a:t>QRCode</a:t>
              </a:r>
              <a:r>
                <a:rPr lang="pt-BR" sz="2400" dirty="0">
                  <a:solidFill>
                    <a:schemeClr val="tx1"/>
                  </a:solidFill>
                  <a:latin typeface="Arial Narrow" panose="020B0606020202030204" pitchFamily="34" charset="0"/>
                </a:rPr>
                <a:t>.</a:t>
              </a:r>
              <a:endParaRPr lang="pt-BR" sz="2400" kern="100" dirty="0">
                <a:solidFill>
                  <a:schemeClr val="tx1"/>
                </a:solidFill>
                <a:latin typeface="Arial Narrow" panose="020B0606020202030204" pitchFamily="34" charset="0"/>
                <a:ea typeface="MS Mincho" panose="02020609040205080304" pitchFamily="49" charset="-128"/>
                <a:cs typeface="Times New Roman" panose="02020603050405020304" pitchFamily="18" charset="0"/>
              </a:endParaRPr>
            </a:p>
            <a:p>
              <a:pPr indent="2062163" algn="just">
                <a:spcAft>
                  <a:spcPts val="400"/>
                </a:spcAft>
                <a:buNone/>
              </a:pPr>
              <a:endParaRPr lang="pt-BR" sz="2400" kern="100" dirty="0">
                <a:solidFill>
                  <a:schemeClr val="tx1"/>
                </a:solidFill>
                <a:latin typeface="Arial Narrow" panose="020B0606020202030204" pitchFamily="34" charset="0"/>
                <a:ea typeface="MS Mincho" panose="02020609040205080304" pitchFamily="49" charset="-128"/>
                <a:cs typeface="Times New Roman" panose="02020603050405020304" pitchFamily="18" charset="0"/>
              </a:endParaRPr>
            </a:p>
            <a:p>
              <a:pPr indent="2062163" algn="just">
                <a:spcAft>
                  <a:spcPts val="400"/>
                </a:spcAft>
                <a:buNone/>
              </a:pPr>
              <a:endParaRPr lang="pt-BR" sz="2400" kern="100" dirty="0">
                <a:solidFill>
                  <a:schemeClr val="tx1"/>
                </a:solidFill>
                <a:latin typeface="Arial Narrow" panose="020B0606020202030204" pitchFamily="34" charset="0"/>
                <a:ea typeface="MS Mincho" panose="02020609040205080304" pitchFamily="49" charset="-128"/>
                <a:cs typeface="Times New Roman" panose="02020603050405020304" pitchFamily="18" charset="0"/>
              </a:endParaRPr>
            </a:p>
            <a:p>
              <a:pPr indent="2062163" algn="just">
                <a:spcAft>
                  <a:spcPts val="400"/>
                </a:spcAft>
                <a:buNone/>
              </a:pPr>
              <a:endParaRPr lang="pt-BR" sz="2400" kern="100" dirty="0">
                <a:solidFill>
                  <a:schemeClr val="tx1"/>
                </a:solidFill>
                <a:latin typeface="Arial Narrow" panose="020B0606020202030204" pitchFamily="34" charset="0"/>
                <a:ea typeface="MS Mincho" panose="02020609040205080304" pitchFamily="49" charset="-128"/>
                <a:cs typeface="Times New Roman" panose="02020603050405020304" pitchFamily="18" charset="0"/>
              </a:endParaRPr>
            </a:p>
            <a:p>
              <a:pPr indent="2062163" algn="just">
                <a:spcAft>
                  <a:spcPts val="400"/>
                </a:spcAft>
                <a:buNone/>
              </a:pPr>
              <a:endParaRPr lang="pt-BR" sz="2400" kern="100" dirty="0">
                <a:solidFill>
                  <a:schemeClr val="tx1"/>
                </a:solidFill>
                <a:latin typeface="Arial Narrow" panose="020B0606020202030204" pitchFamily="34" charset="0"/>
                <a:ea typeface="MS Mincho" panose="02020609040205080304" pitchFamily="49" charset="-128"/>
                <a:cs typeface="Times New Roman" panose="02020603050405020304" pitchFamily="18" charset="0"/>
              </a:endParaRPr>
            </a:p>
          </p:txBody>
        </p:sp>
        <p:pic>
          <p:nvPicPr>
            <p:cNvPr id="8" name="Imagem 7">
              <a:extLst>
                <a:ext uri="{FF2B5EF4-FFF2-40B4-BE49-F238E27FC236}">
                  <a16:creationId xmlns:a16="http://schemas.microsoft.com/office/drawing/2014/main" id="{74612847-C5DC-BED0-D002-EFD550F00B43}"/>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Effect>
                        <a14:saturation sat="200000"/>
                      </a14:imgEffect>
                    </a14:imgLayer>
                  </a14:imgProps>
                </a:ext>
                <a:ext uri="{28A0092B-C50C-407E-A947-70E740481C1C}">
                  <a14:useLocalDpi xmlns:a14="http://schemas.microsoft.com/office/drawing/2010/main" val="0"/>
                </a:ext>
              </a:extLst>
            </a:blip>
            <a:srcRect t="9350" b="9184"/>
            <a:stretch/>
          </p:blipFill>
          <p:spPr>
            <a:xfrm>
              <a:off x="164451" y="755779"/>
              <a:ext cx="2160000" cy="856470"/>
            </a:xfrm>
            <a:prstGeom prst="rect">
              <a:avLst/>
            </a:prstGeom>
          </p:spPr>
        </p:pic>
      </p:grpSp>
      <p:pic>
        <p:nvPicPr>
          <p:cNvPr id="9" name="Imagem 8" descr="Código QR&#10;&#10;Descrição gerada automaticamente">
            <a:extLst>
              <a:ext uri="{FF2B5EF4-FFF2-40B4-BE49-F238E27FC236}">
                <a16:creationId xmlns:a16="http://schemas.microsoft.com/office/drawing/2014/main" id="{4499B6CF-F3FE-8FC5-44DF-2423F6B73EA5}"/>
              </a:ext>
            </a:extLst>
          </p:cNvPr>
          <p:cNvPicPr>
            <a:picLocks noChangeAspect="1"/>
          </p:cNvPicPr>
          <p:nvPr/>
        </p:nvPicPr>
        <p:blipFill>
          <a:blip r:embed="rId4"/>
          <a:stretch>
            <a:fillRect/>
          </a:stretch>
        </p:blipFill>
        <p:spPr>
          <a:xfrm>
            <a:off x="3120485" y="2421523"/>
            <a:ext cx="1620000" cy="1651220"/>
          </a:xfrm>
          <a:prstGeom prst="rect">
            <a:avLst/>
          </a:prstGeom>
        </p:spPr>
      </p:pic>
      <p:sp>
        <p:nvSpPr>
          <p:cNvPr id="12" name="CaixaDeTexto 11">
            <a:extLst>
              <a:ext uri="{FF2B5EF4-FFF2-40B4-BE49-F238E27FC236}">
                <a16:creationId xmlns:a16="http://schemas.microsoft.com/office/drawing/2014/main" id="{CD5FAD8B-458A-DC81-9C90-B5CF7117FF43}"/>
              </a:ext>
            </a:extLst>
          </p:cNvPr>
          <p:cNvSpPr txBox="1"/>
          <p:nvPr/>
        </p:nvSpPr>
        <p:spPr>
          <a:xfrm>
            <a:off x="6191515" y="871642"/>
            <a:ext cx="5760000" cy="5775940"/>
          </a:xfrm>
          <a:prstGeom prst="rect">
            <a:avLst/>
          </a:prstGeom>
          <a:noFill/>
        </p:spPr>
        <p:txBody>
          <a:bodyPr wrap="square">
            <a:spAutoFit/>
          </a:bodyPr>
          <a:lstStyle/>
          <a:p>
            <a:pPr algn="just">
              <a:spcAft>
                <a:spcPts val="4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Observe, a seguir, a aplicação do princípio de Cavalieri em um mesmo prisma de base triangular reto, obliquo e deformado. </a:t>
            </a:r>
          </a:p>
          <a:p>
            <a:pPr algn="ctr">
              <a:spcAft>
                <a:spcPts val="400"/>
              </a:spcAft>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 </a:t>
            </a:r>
          </a:p>
          <a:p>
            <a:pPr algn="ctr">
              <a:spcAft>
                <a:spcPts val="400"/>
              </a:spcAft>
            </a:pPr>
            <a:endParaRPr lang="pt-BR" sz="2200" b="1" kern="100" dirty="0">
              <a:latin typeface="Arial Narrow" panose="020B0606020202030204" pitchFamily="34" charset="0"/>
              <a:ea typeface="MS Mincho" panose="02020609040205080304" pitchFamily="49" charset="-128"/>
              <a:cs typeface="Times New Roman" panose="02020603050405020304" pitchFamily="18" charset="0"/>
            </a:endParaRPr>
          </a:p>
          <a:p>
            <a:pPr algn="ctr">
              <a:spcAft>
                <a:spcPts val="400"/>
              </a:spcAft>
            </a:pPr>
            <a:endPar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ctr">
              <a:spcAft>
                <a:spcPts val="4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ctr">
              <a:spcAft>
                <a:spcPts val="4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ctr">
              <a:spcAft>
                <a:spcPts val="4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ctr">
              <a:spcAft>
                <a:spcPts val="4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ctr">
              <a:spcAft>
                <a:spcPts val="400"/>
              </a:spcAft>
            </a:pPr>
            <a:r>
              <a:rPr lang="pt-BR" sz="1400" kern="100" dirty="0">
                <a:effectLst/>
                <a:latin typeface="Arial Narrow" panose="020B0606020202030204" pitchFamily="34" charset="0"/>
                <a:ea typeface="MS Mincho" panose="02020609040205080304" pitchFamily="49" charset="-128"/>
                <a:cs typeface="Times New Roman" panose="02020603050405020304" pitchFamily="18" charset="0"/>
              </a:rPr>
              <a:t>Disponível em: </a:t>
            </a:r>
            <a:r>
              <a:rPr lang="pt-BR" sz="1400" u="sng" kern="100" dirty="0">
                <a:solidFill>
                  <a:srgbClr val="0000FF"/>
                </a:solidFill>
                <a:effectLst/>
                <a:latin typeface="Arial Narrow" panose="020B0606020202030204" pitchFamily="34" charset="0"/>
                <a:ea typeface="MS Mincho" panose="02020609040205080304" pitchFamily="49" charset="-128"/>
                <a:cs typeface="Times New Roman" panose="02020603050405020304" pitchFamily="18" charset="0"/>
              </a:rPr>
              <a:t>https://www.geogebra.org/m/k7acqad5</a:t>
            </a:r>
            <a:r>
              <a:rPr lang="pt-BR" sz="1400" kern="100" dirty="0">
                <a:effectLst/>
                <a:latin typeface="Arial Narrow" panose="020B0606020202030204" pitchFamily="34" charset="0"/>
                <a:ea typeface="MS Mincho" panose="02020609040205080304" pitchFamily="49" charset="-128"/>
                <a:cs typeface="Times New Roman" panose="02020603050405020304" pitchFamily="18" charset="0"/>
              </a:rPr>
              <a:t>. Acesso em 10 de junho. 2023</a:t>
            </a:r>
          </a:p>
          <a:p>
            <a:pPr algn="ctr">
              <a:spcAft>
                <a:spcPts val="400"/>
              </a:spcAft>
            </a:pPr>
            <a:endParaRPr lang="pt-BR" sz="14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4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Perceba que os planos seccionados possuem mesma área independente do formado em que o prisma está, o que nos mostra que o volume deste sólido não foi alterado. </a:t>
            </a:r>
          </a:p>
        </p:txBody>
      </p:sp>
      <p:pic>
        <p:nvPicPr>
          <p:cNvPr id="13" name="Imagem 12" descr="Forma, Seta&#10;&#10;Descrição gerada automaticamente">
            <a:extLst>
              <a:ext uri="{FF2B5EF4-FFF2-40B4-BE49-F238E27FC236}">
                <a16:creationId xmlns:a16="http://schemas.microsoft.com/office/drawing/2014/main" id="{0357196F-1D54-BCE9-24B7-E8D9CE63D1FA}"/>
              </a:ext>
            </a:extLst>
          </p:cNvPr>
          <p:cNvPicPr>
            <a:picLocks noChangeAspect="1"/>
          </p:cNvPicPr>
          <p:nvPr/>
        </p:nvPicPr>
        <p:blipFill rotWithShape="1">
          <a:blip r:embed="rId5">
            <a:extLst>
              <a:ext uri="{BEBA8EAE-BF5A-486C-A8C5-ECC9F3942E4B}">
                <a14:imgProps xmlns:a14="http://schemas.microsoft.com/office/drawing/2010/main">
                  <a14:imgLayer r:embed="rId6">
                    <a14:imgEffect>
                      <a14:sharpenSoften amount="25000"/>
                    </a14:imgEffect>
                    <a14:imgEffect>
                      <a14:saturation sat="300000"/>
                    </a14:imgEffect>
                  </a14:imgLayer>
                </a14:imgProps>
              </a:ext>
            </a:extLst>
          </a:blip>
          <a:srcRect l="1180" r="1330"/>
          <a:stretch/>
        </p:blipFill>
        <p:spPr bwMode="auto">
          <a:xfrm>
            <a:off x="6991742" y="1917580"/>
            <a:ext cx="4550225" cy="2725498"/>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60736874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6ECD37F3-5F50-EBF0-6436-4A949C4D0FFF}"/>
              </a:ext>
            </a:extLst>
          </p:cNvPr>
          <p:cNvSpPr txBox="1"/>
          <p:nvPr/>
        </p:nvSpPr>
        <p:spPr>
          <a:xfrm>
            <a:off x="156000" y="850835"/>
            <a:ext cx="5760000" cy="2209772"/>
          </a:xfrm>
          <a:prstGeom prst="rect">
            <a:avLst/>
          </a:prstGeom>
          <a:noFill/>
        </p:spPr>
        <p:txBody>
          <a:bodyPr wrap="square">
            <a:spAutoFit/>
          </a:bodyPr>
          <a:lstStyle/>
          <a:p>
            <a:pPr marL="342900" lvl="0" indent="-342900" algn="just">
              <a:lnSpc>
                <a:spcPct val="115000"/>
              </a:lnSpc>
              <a:spcAft>
                <a:spcPts val="800"/>
              </a:spcAft>
              <a:buFont typeface="Wingdings" panose="05000000000000000000" pitchFamily="2" charset="2"/>
              <a:buChar char=""/>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Aplicação do Princípio de Cavalieri nos prismas</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Os prismas são sólidos geométricos formados a partir de dois polígonos congruentes distintos e paralelos ligados por segmentos de retas paralelas. </a:t>
            </a:r>
          </a:p>
        </p:txBody>
      </p:sp>
      <mc:AlternateContent xmlns:mc="http://schemas.openxmlformats.org/markup-compatibility/2006">
        <mc:Choice xmlns:a14="http://schemas.microsoft.com/office/drawing/2010/main" Requires="a14">
          <p:sp>
            <p:nvSpPr>
              <p:cNvPr id="4" name="CaixaDeTexto 3">
                <a:extLst>
                  <a:ext uri="{FF2B5EF4-FFF2-40B4-BE49-F238E27FC236}">
                    <a16:creationId xmlns:a16="http://schemas.microsoft.com/office/drawing/2014/main" id="{E8B90574-560A-2EE7-DF92-36B9212527E3}"/>
                  </a:ext>
                </a:extLst>
              </p:cNvPr>
              <p:cNvSpPr txBox="1"/>
              <p:nvPr/>
            </p:nvSpPr>
            <p:spPr>
              <a:xfrm>
                <a:off x="6276000" y="850835"/>
                <a:ext cx="5760000" cy="5816977"/>
              </a:xfrm>
              <a:prstGeom prst="rect">
                <a:avLst/>
              </a:prstGeom>
              <a:noFill/>
            </p:spPr>
            <p:txBody>
              <a:bodyPr wrap="square">
                <a:spAutoFit/>
              </a:bodyPr>
              <a:lstStyle/>
              <a:p>
                <a:pPr algn="just"/>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Sendo assim, o volume dos prismas pelo princípio de Cavalieri pode ser ilustrado do seguinte modo: </a:t>
                </a:r>
              </a:p>
              <a:p>
                <a:pPr algn="just"/>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ctr"/>
                <a:r>
                  <a:rPr lang="pt-BR" sz="1400" kern="100" dirty="0">
                    <a:effectLst/>
                    <a:latin typeface="Arial Narrow" panose="020B0606020202030204" pitchFamily="34" charset="0"/>
                    <a:ea typeface="MS Mincho" panose="02020609040205080304" pitchFamily="49" charset="-128"/>
                    <a:cs typeface="Times New Roman" panose="02020603050405020304" pitchFamily="18" charset="0"/>
                  </a:rPr>
                  <a:t>Disponível em: </a:t>
                </a:r>
                <a:r>
                  <a:rPr lang="pt-BR" sz="1400" u="sng" kern="100" dirty="0">
                    <a:solidFill>
                      <a:srgbClr val="0000FF"/>
                    </a:solidFill>
                    <a:effectLst/>
                    <a:latin typeface="Arial Narrow" panose="020B0606020202030204" pitchFamily="34" charset="0"/>
                    <a:ea typeface="MS Mincho" panose="02020609040205080304" pitchFamily="49" charset="-128"/>
                    <a:cs typeface="Times New Roman" panose="02020603050405020304" pitchFamily="18" charset="0"/>
                  </a:rPr>
                  <a:t>https://sca.profmat-sbm.org.br/profmat_tcc.php?id1=775&amp;id2=43826</a:t>
                </a:r>
                <a:r>
                  <a:rPr lang="pt-BR" sz="1400" kern="100" dirty="0">
                    <a:effectLst/>
                    <a:latin typeface="Arial Narrow" panose="020B0606020202030204" pitchFamily="34" charset="0"/>
                    <a:ea typeface="MS Mincho" panose="02020609040205080304" pitchFamily="49" charset="-128"/>
                    <a:cs typeface="Times New Roman" panose="02020603050405020304" pitchFamily="18" charset="0"/>
                  </a:rPr>
                  <a:t>. Acesso em 14 de jun.2024</a:t>
                </a:r>
              </a:p>
              <a:p>
                <a:pPr algn="ctr"/>
                <a:endParaRPr lang="pt-BR" sz="14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pPr>
                <a:r>
                  <a:rPr lang="pt-BR" sz="2200" kern="0" dirty="0">
                    <a:effectLst/>
                    <a:latin typeface="Arial Narrow" panose="020B0606020202030204" pitchFamily="34" charset="0"/>
                    <a:ea typeface="MS Mincho" panose="02020609040205080304" pitchFamily="49" charset="-128"/>
                    <a:cs typeface="Times New Roman" panose="02020603050405020304" pitchFamily="18" charset="0"/>
                  </a:rPr>
                  <a:t>Portanto, nota-se que em um prisma qualquer se tem </a:t>
                </a:r>
                <a14:m>
                  <m:oMath xmlns:m="http://schemas.openxmlformats.org/officeDocument/2006/math">
                    <m:sSub>
                      <m:sSubPr>
                        <m:ctrlPr>
                          <a:rPr lang="pt-BR" sz="2200" i="1" kern="0">
                            <a:effectLst/>
                            <a:latin typeface="Cambria Math" panose="02040503050406030204" pitchFamily="18" charset="0"/>
                            <a:ea typeface="MS Mincho" panose="02020609040205080304" pitchFamily="49" charset="-128"/>
                            <a:cs typeface="Times New Roman" panose="02020603050405020304" pitchFamily="18" charset="0"/>
                          </a:rPr>
                        </m:ctrlPr>
                      </m:sSubPr>
                      <m:e>
                        <m:r>
                          <a:rPr lang="pt-BR" sz="2200" b="1" i="1" kern="0">
                            <a:effectLst/>
                            <a:latin typeface="Cambria Math" panose="02040503050406030204" pitchFamily="18" charset="0"/>
                            <a:ea typeface="MS Mincho" panose="02020609040205080304" pitchFamily="49" charset="-128"/>
                            <a:cs typeface="Times New Roman" panose="02020603050405020304" pitchFamily="18" charset="0"/>
                          </a:rPr>
                          <m:t>𝑨</m:t>
                        </m:r>
                      </m:e>
                      <m:sub>
                        <m:r>
                          <a:rPr lang="pt-BR" sz="2200" b="1" i="1" kern="0">
                            <a:effectLst/>
                            <a:latin typeface="Cambria Math" panose="02040503050406030204" pitchFamily="18" charset="0"/>
                            <a:ea typeface="MS Mincho" panose="02020609040205080304" pitchFamily="49" charset="-128"/>
                            <a:cs typeface="Times New Roman" panose="02020603050405020304" pitchFamily="18" charset="0"/>
                          </a:rPr>
                          <m:t>𝒏</m:t>
                        </m:r>
                      </m:sub>
                    </m:sSub>
                  </m:oMath>
                </a14:m>
                <a:r>
                  <a:rPr lang="pt-BR" sz="2200" kern="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200" kern="0" dirty="0">
                    <a:effectLst/>
                    <a:latin typeface="Arial Narrow" panose="020B0606020202030204" pitchFamily="34" charset="0"/>
                    <a:ea typeface="MS Mincho" panose="02020609040205080304" pitchFamily="49" charset="-128"/>
                    <a:cs typeface="Times New Roman" panose="02020603050405020304" pitchFamily="18" charset="0"/>
                  </a:rPr>
                  <a:t>áreas de mesmo tamanho, resultando que o volume formado por esse sólido será igual ao produto entre a sua base e altura (formada por </a:t>
                </a:r>
                <a14:m>
                  <m:oMath xmlns:m="http://schemas.openxmlformats.org/officeDocument/2006/math">
                    <m:r>
                      <a:rPr lang="pt-BR" sz="2200" b="1" i="1" kern="0">
                        <a:effectLst/>
                        <a:latin typeface="Cambria Math" panose="02040503050406030204" pitchFamily="18" charset="0"/>
                        <a:ea typeface="MS Mincho" panose="02020609040205080304" pitchFamily="49" charset="-128"/>
                        <a:cs typeface="Times New Roman" panose="02020603050405020304" pitchFamily="18" charset="0"/>
                      </a:rPr>
                      <m:t>𝒏</m:t>
                    </m:r>
                  </m:oMath>
                </a14:m>
                <a:r>
                  <a:rPr lang="pt-BR" sz="2200" kern="0" dirty="0">
                    <a:effectLst/>
                    <a:latin typeface="Arial Narrow" panose="020B0606020202030204" pitchFamily="34" charset="0"/>
                    <a:ea typeface="MS Mincho" panose="02020609040205080304" pitchFamily="49" charset="-128"/>
                    <a:cs typeface="Times New Roman" panose="02020603050405020304" pitchFamily="18" charset="0"/>
                  </a:rPr>
                  <a:t> áreas), ou seja: </a:t>
                </a:r>
                <a14:m>
                  <m:oMath xmlns:m="http://schemas.openxmlformats.org/officeDocument/2006/math">
                    <m: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𝑽</m:t>
                    </m:r>
                    <m: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sSub>
                      <m:sSubPr>
                        <m:ctrlP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sSubPr>
                      <m:e>
                        <m: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𝑨</m:t>
                        </m:r>
                      </m:e>
                      <m:sub>
                        <m: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𝒃</m:t>
                        </m:r>
                      </m:sub>
                    </m:sSub>
                    <m: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𝒉</m:t>
                    </m:r>
                  </m:oMath>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p:sp>
            <p:nvSpPr>
              <p:cNvPr id="4" name="CaixaDeTexto 3">
                <a:extLst>
                  <a:ext uri="{FF2B5EF4-FFF2-40B4-BE49-F238E27FC236}">
                    <a16:creationId xmlns:a16="http://schemas.microsoft.com/office/drawing/2014/main" id="{E8B90574-560A-2EE7-DF92-36B9212527E3}"/>
                  </a:ext>
                </a:extLst>
              </p:cNvPr>
              <p:cNvSpPr txBox="1">
                <a:spLocks noRot="1" noChangeAspect="1" noMove="1" noResize="1" noEditPoints="1" noAdjustHandles="1" noChangeArrowheads="1" noChangeShapeType="1" noTextEdit="1"/>
              </p:cNvSpPr>
              <p:nvPr/>
            </p:nvSpPr>
            <p:spPr>
              <a:xfrm>
                <a:off x="6276000" y="850835"/>
                <a:ext cx="5760000" cy="5816977"/>
              </a:xfrm>
              <a:prstGeom prst="rect">
                <a:avLst/>
              </a:prstGeom>
              <a:blipFill>
                <a:blip r:embed="rId2"/>
                <a:stretch>
                  <a:fillRect l="-1377" t="-629" r="-1483" b="-1258"/>
                </a:stretch>
              </a:blipFill>
            </p:spPr>
            <p:txBody>
              <a:bodyPr/>
              <a:lstStyle/>
              <a:p>
                <a:r>
                  <a:rPr lang="pt-BR">
                    <a:noFill/>
                  </a:rPr>
                  <a:t> </a:t>
                </a:r>
              </a:p>
            </p:txBody>
          </p:sp>
        </mc:Fallback>
      </mc:AlternateContent>
      <p:pic>
        <p:nvPicPr>
          <p:cNvPr id="5" name="Imagem 4">
            <a:extLst>
              <a:ext uri="{FF2B5EF4-FFF2-40B4-BE49-F238E27FC236}">
                <a16:creationId xmlns:a16="http://schemas.microsoft.com/office/drawing/2014/main" id="{358C3274-331F-E521-831F-03237270AEA4}"/>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Effect>
                      <a14:saturation sat="200000"/>
                    </a14:imgEffect>
                  </a14:imgLayer>
                </a14:imgProps>
              </a:ext>
            </a:extLst>
          </a:blip>
          <a:srcRect l="12872" t="28565" r="26696" b="30992"/>
          <a:stretch>
            <a:fillRect/>
          </a:stretch>
        </p:blipFill>
        <p:spPr bwMode="auto">
          <a:xfrm>
            <a:off x="336000" y="3333096"/>
            <a:ext cx="5400000" cy="2249305"/>
          </a:xfrm>
          <a:prstGeom prst="rect">
            <a:avLst/>
          </a:prstGeom>
          <a:ln>
            <a:noFill/>
          </a:ln>
          <a:extLst>
            <a:ext uri="{53640926-AAD7-44D8-BBD7-CCE9431645EC}">
              <a14:shadowObscured xmlns:a14="http://schemas.microsoft.com/office/drawing/2010/main"/>
            </a:ext>
          </a:extLst>
        </p:spPr>
      </p:pic>
      <p:pic>
        <p:nvPicPr>
          <p:cNvPr id="6" name="Imagem 5">
            <a:extLst>
              <a:ext uri="{FF2B5EF4-FFF2-40B4-BE49-F238E27FC236}">
                <a16:creationId xmlns:a16="http://schemas.microsoft.com/office/drawing/2014/main" id="{69619803-B056-B51C-2C87-3EFDD6273F3F}"/>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792849" y="1661724"/>
            <a:ext cx="4974202" cy="2481068"/>
          </a:xfrm>
          <a:prstGeom prst="rect">
            <a:avLst/>
          </a:prstGeom>
          <a:noFill/>
          <a:ln>
            <a:noFill/>
          </a:ln>
        </p:spPr>
      </p:pic>
    </p:spTree>
    <p:extLst>
      <p:ext uri="{BB962C8B-B14F-4D97-AF65-F5344CB8AC3E}">
        <p14:creationId xmlns:p14="http://schemas.microsoft.com/office/powerpoint/2010/main" val="125729072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43750114-D248-43D8-2DD9-EAD8966A5146}"/>
              </a:ext>
            </a:extLst>
          </p:cNvPr>
          <p:cNvSpPr txBox="1"/>
          <p:nvPr/>
        </p:nvSpPr>
        <p:spPr>
          <a:xfrm>
            <a:off x="156000" y="893723"/>
            <a:ext cx="5760000" cy="3110788"/>
          </a:xfrm>
          <a:prstGeom prst="rect">
            <a:avLst/>
          </a:prstGeom>
          <a:noFill/>
        </p:spPr>
        <p:txBody>
          <a:bodyPr wrap="square">
            <a:spAutoFit/>
          </a:bodyPr>
          <a:lstStyle/>
          <a:p>
            <a:pPr algn="ctr">
              <a:lnSpc>
                <a:spcPct val="115000"/>
              </a:lnSpc>
              <a:spcAft>
                <a:spcPts val="800"/>
              </a:spcAft>
            </a:pPr>
            <a:r>
              <a:rPr lang="pt-BR" sz="2300" b="1" kern="100" dirty="0">
                <a:effectLst/>
                <a:latin typeface="Arial Narrow" panose="020B0606020202030204" pitchFamily="34" charset="0"/>
                <a:ea typeface="MS Mincho" panose="02020609040205080304" pitchFamily="49" charset="-128"/>
                <a:cs typeface="Times New Roman" panose="02020603050405020304" pitchFamily="18" charset="0"/>
              </a:rPr>
              <a:t>APLICAÇÃO DO PRINCÍPIO DE CAVALIERI NOS CILINDROS</a:t>
            </a:r>
            <a:endParaRPr lang="pt-BR" sz="23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MS Mincho" panose="02020609040205080304" pitchFamily="49" charset="-128"/>
                <a:cs typeface="Times New Roman" panose="02020603050405020304" pitchFamily="18" charset="0"/>
              </a:rPr>
              <a:t> </a:t>
            </a:r>
          </a:p>
          <a:p>
            <a:pPr algn="just">
              <a:lnSpc>
                <a:spcPct val="115000"/>
              </a:lnSpc>
              <a:spcAft>
                <a:spcPts val="800"/>
              </a:spcAft>
            </a:pPr>
            <a:r>
              <a:rPr lang="pt-BR" sz="2300" kern="100" dirty="0">
                <a:effectLst/>
                <a:latin typeface="Arial Narrow" panose="020B0606020202030204" pitchFamily="34" charset="0"/>
                <a:ea typeface="MS Mincho" panose="02020609040205080304" pitchFamily="49" charset="-128"/>
                <a:cs typeface="Times New Roman" panose="02020603050405020304" pitchFamily="18" charset="0"/>
              </a:rPr>
              <a:t>Considerando que o cilindro é um sólido gerado a partir da revolução de um paralelogramo em torno de um de seus lados, se o paralelogramo for um retângulo tem-se um cilindro reto.</a:t>
            </a:r>
          </a:p>
        </p:txBody>
      </p:sp>
      <p:sp>
        <p:nvSpPr>
          <p:cNvPr id="4" name="CaixaDeTexto 3">
            <a:extLst>
              <a:ext uri="{FF2B5EF4-FFF2-40B4-BE49-F238E27FC236}">
                <a16:creationId xmlns:a16="http://schemas.microsoft.com/office/drawing/2014/main" id="{481E1EA1-ECFB-DA97-D3F0-47BAB5B1CB27}"/>
              </a:ext>
            </a:extLst>
          </p:cNvPr>
          <p:cNvSpPr txBox="1"/>
          <p:nvPr/>
        </p:nvSpPr>
        <p:spPr>
          <a:xfrm>
            <a:off x="6276000" y="1236129"/>
            <a:ext cx="5760000" cy="870431"/>
          </a:xfrm>
          <a:prstGeom prst="rect">
            <a:avLst/>
          </a:prstGeom>
          <a:noFill/>
        </p:spPr>
        <p:txBody>
          <a:bodyPr wrap="square">
            <a:spAutoFit/>
          </a:bodyPr>
          <a:lstStyle/>
          <a:p>
            <a:pPr algn="just">
              <a:lnSpc>
                <a:spcPct val="115000"/>
              </a:lnSpc>
              <a:spcAft>
                <a:spcPts val="800"/>
              </a:spcAft>
            </a:pPr>
            <a:r>
              <a:rPr lang="pt-BR" sz="2300" kern="100" dirty="0">
                <a:effectLst/>
                <a:latin typeface="Arial Narrow" panose="020B0606020202030204" pitchFamily="34" charset="0"/>
                <a:ea typeface="MS Mincho" panose="02020609040205080304" pitchFamily="49" charset="-128"/>
                <a:cs typeface="Times New Roman" panose="02020603050405020304" pitchFamily="18" charset="0"/>
              </a:rPr>
              <a:t>Porém, se o paralelogramo não tiver os quatro ângulos internos retos, temos um cilindro obliquo.</a:t>
            </a:r>
          </a:p>
        </p:txBody>
      </p:sp>
      <p:pic>
        <p:nvPicPr>
          <p:cNvPr id="6" name="Imagem 5">
            <a:extLst>
              <a:ext uri="{FF2B5EF4-FFF2-40B4-BE49-F238E27FC236}">
                <a16:creationId xmlns:a16="http://schemas.microsoft.com/office/drawing/2014/main" id="{BD866334-BEBC-B379-667B-94851FDF0FE1}"/>
              </a:ext>
            </a:extLst>
          </p:cNvPr>
          <p:cNvPicPr>
            <a:picLocks noChangeAspect="1"/>
          </p:cNvPicPr>
          <p:nvPr/>
        </p:nvPicPr>
        <p:blipFill>
          <a:blip r:embed="rId2"/>
          <a:stretch>
            <a:fillRect/>
          </a:stretch>
        </p:blipFill>
        <p:spPr>
          <a:xfrm>
            <a:off x="1596000" y="4112824"/>
            <a:ext cx="2880000" cy="2261115"/>
          </a:xfrm>
          <a:prstGeom prst="rect">
            <a:avLst/>
          </a:prstGeom>
        </p:spPr>
      </p:pic>
      <p:pic>
        <p:nvPicPr>
          <p:cNvPr id="7" name="Imagem 6">
            <a:extLst>
              <a:ext uri="{FF2B5EF4-FFF2-40B4-BE49-F238E27FC236}">
                <a16:creationId xmlns:a16="http://schemas.microsoft.com/office/drawing/2014/main" id="{53925CF0-B7A5-0B5B-C490-F88D1113D321}"/>
              </a:ext>
            </a:extLst>
          </p:cNvPr>
          <p:cNvPicPr>
            <a:picLocks noChangeAspect="1"/>
          </p:cNvPicPr>
          <p:nvPr/>
        </p:nvPicPr>
        <p:blipFill rotWithShape="1">
          <a:blip r:embed="rId3"/>
          <a:srcRect l="3650"/>
          <a:stretch>
            <a:fillRect/>
          </a:stretch>
        </p:blipFill>
        <p:spPr bwMode="auto">
          <a:xfrm>
            <a:off x="6996000" y="2255084"/>
            <a:ext cx="4320000" cy="3073824"/>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17746223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aixaDeTexto 2">
                <a:extLst>
                  <a:ext uri="{FF2B5EF4-FFF2-40B4-BE49-F238E27FC236}">
                    <a16:creationId xmlns:a16="http://schemas.microsoft.com/office/drawing/2014/main" id="{E61EF033-4B83-3B6A-721F-1952B7D42043}"/>
                  </a:ext>
                </a:extLst>
              </p:cNvPr>
              <p:cNvSpPr txBox="1"/>
              <p:nvPr/>
            </p:nvSpPr>
            <p:spPr>
              <a:xfrm>
                <a:off x="156000" y="746021"/>
                <a:ext cx="11880000" cy="6022161"/>
              </a:xfrm>
              <a:prstGeom prst="rect">
                <a:avLst/>
              </a:prstGeom>
              <a:solidFill>
                <a:schemeClr val="bg1"/>
              </a:solidFill>
            </p:spPr>
            <p:txBody>
              <a:bodyPr wrap="square">
                <a:spAutoFit/>
              </a:bodyPr>
              <a:lstStyle/>
              <a:p>
                <a:pPr algn="just">
                  <a:spcAft>
                    <a:spcPts val="800"/>
                  </a:spcAft>
                </a:pPr>
                <a:r>
                  <a:rPr lang="pt-BR" sz="2300" kern="100" dirty="0">
                    <a:effectLst/>
                    <a:latin typeface="Arial Narrow" panose="020B0606020202030204" pitchFamily="34" charset="0"/>
                    <a:ea typeface="MS Mincho" panose="02020609040205080304" pitchFamily="49" charset="-128"/>
                    <a:cs typeface="Times New Roman" panose="02020603050405020304" pitchFamily="18" charset="0"/>
                  </a:rPr>
                  <a:t>Pelo Princípio de Cavalieri pode-se observar que existem infinitos círculos paralelos à base, todos de mesma área e que somados resultam no volume deste sólido.</a:t>
                </a:r>
              </a:p>
              <a:p>
                <a:pPr algn="just">
                  <a:spcAft>
                    <a:spcPts val="800"/>
                  </a:spcAft>
                </a:pPr>
                <a:endParaRPr lang="pt-BR" sz="23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pPr>
                <a:endParaRPr lang="pt-BR" sz="23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pPr>
                <a:endParaRPr lang="pt-BR" sz="23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pPr>
                <a:endParaRPr lang="pt-BR" sz="23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pPr>
                <a:endParaRPr lang="pt-BR" sz="23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pPr>
                <a:endParaRPr lang="pt-BR" sz="23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ctr">
                  <a:spcAft>
                    <a:spcPts val="800"/>
                  </a:spcAft>
                </a:pPr>
                <a:r>
                  <a:rPr lang="pt-BR" kern="100" dirty="0">
                    <a:effectLst/>
                    <a:latin typeface="Arial Narrow" panose="020B0606020202030204" pitchFamily="34" charset="0"/>
                    <a:ea typeface="MS Mincho" panose="02020609040205080304" pitchFamily="49" charset="-128"/>
                    <a:cs typeface="Times New Roman" panose="02020603050405020304" pitchFamily="18" charset="0"/>
                  </a:rPr>
                  <a:t>Disponível em: </a:t>
                </a:r>
                <a:r>
                  <a:rPr lang="pt-BR" u="sng" kern="100" dirty="0">
                    <a:solidFill>
                      <a:srgbClr val="0000FF"/>
                    </a:solidFill>
                    <a:effectLst/>
                    <a:latin typeface="Arial Narrow" panose="020B0606020202030204" pitchFamily="34" charset="0"/>
                    <a:ea typeface="MS Mincho" panose="02020609040205080304" pitchFamily="49" charset="-128"/>
                    <a:cs typeface="Times New Roman" panose="02020603050405020304" pitchFamily="18" charset="0"/>
                  </a:rPr>
                  <a:t>https://sca.profmat-sbm.org.br/profmat_tcc.php?id1=775&amp;id2=43826</a:t>
                </a:r>
                <a:r>
                  <a:rPr lang="pt-BR" kern="100" dirty="0">
                    <a:effectLst/>
                    <a:latin typeface="Arial Narrow" panose="020B0606020202030204" pitchFamily="34" charset="0"/>
                    <a:ea typeface="MS Mincho" panose="02020609040205080304" pitchFamily="49" charset="-128"/>
                    <a:cs typeface="Times New Roman" panose="02020603050405020304" pitchFamily="18" charset="0"/>
                  </a:rPr>
                  <a:t>. Acesso em 14 de jun.2024</a:t>
                </a:r>
              </a:p>
              <a:p>
                <a:pPr algn="ctr">
                  <a:spcAft>
                    <a:spcPts val="800"/>
                  </a:spcAft>
                </a:pPr>
                <a:endParaRPr lang="pt-BR"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pPr>
                <a:r>
                  <a:rPr lang="pt-BR" sz="2300" kern="100" dirty="0">
                    <a:effectLst/>
                    <a:latin typeface="Arial Narrow" panose="020B0606020202030204" pitchFamily="34" charset="0"/>
                    <a:ea typeface="MS Mincho" panose="02020609040205080304" pitchFamily="49" charset="-128"/>
                    <a:cs typeface="Times New Roman" panose="02020603050405020304" pitchFamily="18" charset="0"/>
                  </a:rPr>
                  <a:t>Todos esses infinitos círculos somados resultam em um sólido de altura </a:t>
                </a:r>
                <a14:m>
                  <m:oMath xmlns:m="http://schemas.openxmlformats.org/officeDocument/2006/math">
                    <m:r>
                      <a:rPr lang="pt-BR" sz="2300" i="1" kern="100">
                        <a:effectLst/>
                        <a:latin typeface="Cambria Math" panose="02040503050406030204" pitchFamily="18" charset="0"/>
                        <a:ea typeface="MS Mincho" panose="02020609040205080304" pitchFamily="49" charset="-128"/>
                        <a:cs typeface="Cambria Math" panose="02040503050406030204" pitchFamily="18" charset="0"/>
                      </a:rPr>
                      <m:t>h</m:t>
                    </m:r>
                  </m:oMath>
                </a14:m>
                <a:r>
                  <a:rPr lang="pt-BR" sz="2300" kern="100" dirty="0">
                    <a:effectLst/>
                    <a:latin typeface="Arial Narrow" panose="020B0606020202030204" pitchFamily="34" charset="0"/>
                    <a:ea typeface="MS Mincho" panose="02020609040205080304" pitchFamily="49" charset="-128"/>
                    <a:cs typeface="Times New Roman" panose="02020603050405020304" pitchFamily="18" charset="0"/>
                  </a:rPr>
                  <a:t>, portanto tem-se que um sólido de </a:t>
                </a:r>
                <a14:m>
                  <m:oMath xmlns:m="http://schemas.openxmlformats.org/officeDocument/2006/math">
                    <m:r>
                      <a:rPr lang="pt-BR" sz="2300" i="1" kern="100">
                        <a:effectLst/>
                        <a:latin typeface="Cambria Math" panose="02040503050406030204" pitchFamily="18" charset="0"/>
                        <a:ea typeface="MS Mincho" panose="02020609040205080304" pitchFamily="49" charset="-128"/>
                        <a:cs typeface="Cambria Math" panose="02040503050406030204" pitchFamily="18" charset="0"/>
                      </a:rPr>
                      <m:t>h</m:t>
                    </m:r>
                  </m:oMath>
                </a14:m>
                <a:r>
                  <a:rPr lang="pt-BR" sz="2300" kern="100" dirty="0">
                    <a:effectLst/>
                    <a:latin typeface="Arial Narrow" panose="020B0606020202030204" pitchFamily="34" charset="0"/>
                    <a:ea typeface="MS Mincho" panose="02020609040205080304" pitchFamily="49" charset="-128"/>
                    <a:cs typeface="Times New Roman" panose="02020603050405020304" pitchFamily="18" charset="0"/>
                  </a:rPr>
                  <a:t> c</a:t>
                </a:r>
                <a:r>
                  <a:rPr lang="pt-BR" sz="2300" kern="100" dirty="0">
                    <a:effectLst/>
                    <a:latin typeface="Arial Narrow" panose="020B0606020202030204" pitchFamily="34" charset="0"/>
                    <a:ea typeface="MS Mincho" panose="02020609040205080304" pitchFamily="49" charset="-128"/>
                    <a:cs typeface="Arial Narrow" panose="020B0606020202030204" pitchFamily="34" charset="0"/>
                  </a:rPr>
                  <a:t>í</a:t>
                </a:r>
                <a:r>
                  <a:rPr lang="pt-BR" sz="2300" kern="100" dirty="0">
                    <a:effectLst/>
                    <a:latin typeface="Arial Narrow" panose="020B0606020202030204" pitchFamily="34" charset="0"/>
                    <a:ea typeface="MS Mincho" panose="02020609040205080304" pitchFamily="49" charset="-128"/>
                    <a:cs typeface="Times New Roman" panose="02020603050405020304" pitchFamily="18" charset="0"/>
                  </a:rPr>
                  <a:t>rculos com </a:t>
                </a:r>
                <a14:m>
                  <m:oMath xmlns:m="http://schemas.openxmlformats.org/officeDocument/2006/math">
                    <m:r>
                      <a:rPr lang="pt-BR" sz="2300" i="1" kern="100">
                        <a:effectLst/>
                        <a:latin typeface="Cambria Math" panose="02040503050406030204" pitchFamily="18" charset="0"/>
                        <a:ea typeface="MS Mincho" panose="02020609040205080304" pitchFamily="49" charset="-128"/>
                        <a:cs typeface="Times New Roman" panose="02020603050405020304" pitchFamily="18" charset="0"/>
                      </a:rPr>
                      <m:t>𝜋</m:t>
                    </m:r>
                    <m:r>
                      <a:rPr lang="pt-BR" sz="2300" i="1" kern="100">
                        <a:effectLst/>
                        <a:latin typeface="Cambria Math" panose="02040503050406030204" pitchFamily="18" charset="0"/>
                        <a:ea typeface="MS Mincho" panose="02020609040205080304" pitchFamily="49" charset="-128"/>
                        <a:cs typeface="Times New Roman" panose="02020603050405020304" pitchFamily="18" charset="0"/>
                      </a:rPr>
                      <m:t>∙</m:t>
                    </m:r>
                    <m:sSup>
                      <m:sSupPr>
                        <m:ctrlPr>
                          <a:rPr lang="pt-BR" sz="2300" i="1" kern="100">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300" i="1" kern="100">
                            <a:effectLst/>
                            <a:latin typeface="Cambria Math" panose="02040503050406030204" pitchFamily="18" charset="0"/>
                            <a:ea typeface="MS Mincho" panose="02020609040205080304" pitchFamily="49" charset="-128"/>
                            <a:cs typeface="Times New Roman" panose="02020603050405020304" pitchFamily="18" charset="0"/>
                          </a:rPr>
                          <m:t>𝑟</m:t>
                        </m:r>
                      </m:e>
                      <m:sup>
                        <m:r>
                          <a:rPr lang="pt-BR" sz="2300" i="1" kern="100">
                            <a:effectLst/>
                            <a:latin typeface="Cambria Math" panose="02040503050406030204" pitchFamily="18" charset="0"/>
                            <a:ea typeface="MS Mincho" panose="02020609040205080304" pitchFamily="49" charset="-128"/>
                            <a:cs typeface="Times New Roman" panose="02020603050405020304" pitchFamily="18" charset="0"/>
                          </a:rPr>
                          <m:t>2</m:t>
                        </m:r>
                      </m:sup>
                    </m:sSup>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300" kern="100" dirty="0">
                    <a:effectLst/>
                    <a:latin typeface="Arial Narrow" panose="020B0606020202030204" pitchFamily="34" charset="0"/>
                    <a:ea typeface="MS Mincho" panose="02020609040205080304" pitchFamily="49" charset="-128"/>
                    <a:cs typeface="Times New Roman" panose="02020603050405020304" pitchFamily="18" charset="0"/>
                  </a:rPr>
                  <a:t>de área cada um, no qual </a:t>
                </a:r>
                <a14:m>
                  <m:oMath xmlns:m="http://schemas.openxmlformats.org/officeDocument/2006/math">
                    <m:r>
                      <a:rPr lang="pt-BR" sz="2300" i="1" kern="100">
                        <a:effectLst/>
                        <a:latin typeface="Cambria Math" panose="02040503050406030204" pitchFamily="18" charset="0"/>
                        <a:ea typeface="MS Mincho" panose="02020609040205080304" pitchFamily="49" charset="-128"/>
                        <a:cs typeface="Times New Roman" panose="02020603050405020304" pitchFamily="18" charset="0"/>
                      </a:rPr>
                      <m:t>𝑟</m:t>
                    </m:r>
                    <m:r>
                      <a:rPr lang="pt-BR" sz="2300" i="1" kern="100">
                        <a:effectLst/>
                        <a:latin typeface="Cambria Math" panose="02040503050406030204" pitchFamily="18" charset="0"/>
                        <a:ea typeface="MS Mincho" panose="02020609040205080304" pitchFamily="49" charset="-128"/>
                        <a:cs typeface="Times New Roman" panose="02020603050405020304" pitchFamily="18" charset="0"/>
                      </a:rPr>
                      <m:t> </m:t>
                    </m:r>
                  </m:oMath>
                </a14:m>
                <a:r>
                  <a:rPr lang="pt-BR" sz="2300" kern="100" dirty="0">
                    <a:effectLst/>
                    <a:latin typeface="Arial Narrow" panose="020B0606020202030204" pitchFamily="34" charset="0"/>
                    <a:ea typeface="MS Mincho" panose="02020609040205080304" pitchFamily="49" charset="-128"/>
                    <a:cs typeface="Times New Roman" panose="02020603050405020304" pitchFamily="18" charset="0"/>
                  </a:rPr>
                  <a:t>é o raio de cada círculo. Logo, pode-se concluir que o volume de um cilindro é obtido pelo produto entre a área da base pela altura, ou seja:</a:t>
                </a:r>
              </a:p>
              <a:p>
                <a:pPr algn="just">
                  <a:spcAft>
                    <a:spcPts val="800"/>
                  </a:spcAft>
                </a:pPr>
                <a14:m>
                  <m:oMathPara xmlns:m="http://schemas.openxmlformats.org/officeDocument/2006/math">
                    <m:oMathParaPr>
                      <m:jc m:val="centerGroup"/>
                    </m:oMathParaPr>
                    <m:oMath xmlns:m="http://schemas.openxmlformats.org/officeDocument/2006/math">
                      <m:r>
                        <a:rPr lang="pt-BR" sz="2300" b="1" i="1" kern="100">
                          <a:effectLst/>
                          <a:latin typeface="Cambria Math" panose="02040503050406030204" pitchFamily="18" charset="0"/>
                          <a:ea typeface="MS Mincho" panose="02020609040205080304" pitchFamily="49" charset="-128"/>
                          <a:cs typeface="Times New Roman" panose="02020603050405020304" pitchFamily="18" charset="0"/>
                        </a:rPr>
                        <m:t>𝑽</m:t>
                      </m:r>
                      <m:r>
                        <a:rPr lang="pt-BR" sz="2300" b="1" i="1" kern="100">
                          <a:effectLst/>
                          <a:latin typeface="Cambria Math" panose="02040503050406030204" pitchFamily="18" charset="0"/>
                          <a:ea typeface="MS Mincho" panose="02020609040205080304" pitchFamily="49" charset="-128"/>
                          <a:cs typeface="Times New Roman" panose="02020603050405020304" pitchFamily="18" charset="0"/>
                        </a:rPr>
                        <m:t>=</m:t>
                      </m:r>
                      <m:sSub>
                        <m:sSubPr>
                          <m:ctrlPr>
                            <a:rPr lang="pt-BR" sz="2300" b="1" i="1" kern="100">
                              <a:effectLst/>
                              <a:latin typeface="Cambria Math" panose="02040503050406030204" pitchFamily="18" charset="0"/>
                              <a:ea typeface="MS Mincho" panose="02020609040205080304" pitchFamily="49" charset="-128"/>
                              <a:cs typeface="Times New Roman" panose="02020603050405020304" pitchFamily="18" charset="0"/>
                            </a:rPr>
                          </m:ctrlPr>
                        </m:sSubPr>
                        <m:e>
                          <m:r>
                            <a:rPr lang="pt-BR" sz="2300" b="1" i="1" kern="100">
                              <a:effectLst/>
                              <a:latin typeface="Cambria Math" panose="02040503050406030204" pitchFamily="18" charset="0"/>
                              <a:ea typeface="MS Mincho" panose="02020609040205080304" pitchFamily="49" charset="-128"/>
                              <a:cs typeface="Times New Roman" panose="02020603050405020304" pitchFamily="18" charset="0"/>
                            </a:rPr>
                            <m:t>𝑨</m:t>
                          </m:r>
                        </m:e>
                        <m:sub>
                          <m:r>
                            <a:rPr lang="pt-BR" sz="2300" b="1" i="1" kern="100">
                              <a:effectLst/>
                              <a:latin typeface="Cambria Math" panose="02040503050406030204" pitchFamily="18" charset="0"/>
                              <a:ea typeface="MS Mincho" panose="02020609040205080304" pitchFamily="49" charset="-128"/>
                              <a:cs typeface="Times New Roman" panose="02020603050405020304" pitchFamily="18" charset="0"/>
                            </a:rPr>
                            <m:t>𝒃</m:t>
                          </m:r>
                        </m:sub>
                      </m:sSub>
                      <m:r>
                        <a:rPr lang="pt-BR" sz="2300" b="1" i="1" kern="100">
                          <a:effectLst/>
                          <a:latin typeface="Cambria Math" panose="02040503050406030204" pitchFamily="18" charset="0"/>
                          <a:ea typeface="MS Mincho" panose="02020609040205080304" pitchFamily="49" charset="-128"/>
                          <a:cs typeface="Times New Roman" panose="02020603050405020304" pitchFamily="18" charset="0"/>
                        </a:rPr>
                        <m:t>∙</m:t>
                      </m:r>
                      <m:r>
                        <a:rPr lang="pt-BR" sz="2300" b="1" i="1" kern="100">
                          <a:effectLst/>
                          <a:latin typeface="Cambria Math" panose="02040503050406030204" pitchFamily="18" charset="0"/>
                          <a:ea typeface="MS Mincho" panose="02020609040205080304" pitchFamily="49" charset="-128"/>
                          <a:cs typeface="Times New Roman" panose="02020603050405020304" pitchFamily="18" charset="0"/>
                        </a:rPr>
                        <m:t>𝒉</m:t>
                      </m:r>
                    </m:oMath>
                  </m:oMathPara>
                </a14:m>
                <a:endParaRPr lang="pt-BR" sz="23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p:sp>
            <p:nvSpPr>
              <p:cNvPr id="3" name="CaixaDeTexto 2">
                <a:extLst>
                  <a:ext uri="{FF2B5EF4-FFF2-40B4-BE49-F238E27FC236}">
                    <a16:creationId xmlns:a16="http://schemas.microsoft.com/office/drawing/2014/main" id="{E61EF033-4B83-3B6A-721F-1952B7D42043}"/>
                  </a:ext>
                </a:extLst>
              </p:cNvPr>
              <p:cNvSpPr txBox="1">
                <a:spLocks noRot="1" noChangeAspect="1" noMove="1" noResize="1" noEditPoints="1" noAdjustHandles="1" noChangeArrowheads="1" noChangeShapeType="1" noTextEdit="1"/>
              </p:cNvSpPr>
              <p:nvPr/>
            </p:nvSpPr>
            <p:spPr>
              <a:xfrm>
                <a:off x="156000" y="746021"/>
                <a:ext cx="11880000" cy="6022161"/>
              </a:xfrm>
              <a:prstGeom prst="rect">
                <a:avLst/>
              </a:prstGeom>
              <a:blipFill>
                <a:blip r:embed="rId2"/>
                <a:stretch>
                  <a:fillRect l="-770" t="-709" r="-770"/>
                </a:stretch>
              </a:blipFill>
            </p:spPr>
            <p:txBody>
              <a:bodyPr/>
              <a:lstStyle/>
              <a:p>
                <a:r>
                  <a:rPr lang="pt-BR">
                    <a:noFill/>
                  </a:rPr>
                  <a:t> </a:t>
                </a:r>
              </a:p>
            </p:txBody>
          </p:sp>
        </mc:Fallback>
      </mc:AlternateContent>
      <p:pic>
        <p:nvPicPr>
          <p:cNvPr id="4" name="Imagem 3">
            <a:extLst>
              <a:ext uri="{FF2B5EF4-FFF2-40B4-BE49-F238E27FC236}">
                <a16:creationId xmlns:a16="http://schemas.microsoft.com/office/drawing/2014/main" id="{73DD096C-58D2-E0F8-F832-D89FD8D40A1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5264"/>
          <a:stretch>
            <a:fillRect/>
          </a:stretch>
        </p:blipFill>
        <p:spPr bwMode="auto">
          <a:xfrm>
            <a:off x="3502247" y="1617349"/>
            <a:ext cx="5187507" cy="2628078"/>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50266010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A24412D7-0379-24FD-151C-A5ED8615A3D5}"/>
              </a:ext>
            </a:extLst>
          </p:cNvPr>
          <p:cNvSpPr txBox="1"/>
          <p:nvPr/>
        </p:nvSpPr>
        <p:spPr>
          <a:xfrm>
            <a:off x="156000" y="1322190"/>
            <a:ext cx="5760000" cy="4832092"/>
          </a:xfrm>
          <a:prstGeom prst="rect">
            <a:avLst/>
          </a:prstGeom>
          <a:solidFill>
            <a:schemeClr val="bg1"/>
          </a:solidFill>
        </p:spPr>
        <p:txBody>
          <a:bodyPr wrap="square">
            <a:spAutoFit/>
          </a:bodyPr>
          <a:lstStyle/>
          <a:p>
            <a:pPr algn="just">
              <a:spcAft>
                <a:spcPts val="800"/>
              </a:spcAft>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19. (UEFS)</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O italiano </a:t>
            </a:r>
            <a:r>
              <a:rPr lang="pt-BR" sz="2200" kern="100" dirty="0" err="1">
                <a:effectLst/>
                <a:latin typeface="Arial Narrow" panose="020B0606020202030204" pitchFamily="34" charset="0"/>
                <a:ea typeface="MS Mincho" panose="02020609040205080304" pitchFamily="49" charset="-128"/>
                <a:cs typeface="Times New Roman" panose="02020603050405020304" pitchFamily="18" charset="0"/>
              </a:rPr>
              <a:t>Bonaventura</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Francesco Cavalieri (1589 – 1647), que foi discípulo de </a:t>
            </a:r>
            <a:r>
              <a:rPr lang="pt-BR" sz="2200" kern="100" dirty="0" err="1">
                <a:effectLst/>
                <a:latin typeface="Arial Narrow" panose="020B0606020202030204" pitchFamily="34" charset="0"/>
                <a:ea typeface="MS Mincho" panose="02020609040205080304" pitchFamily="49" charset="-128"/>
                <a:cs typeface="Times New Roman" panose="02020603050405020304" pitchFamily="18" charset="0"/>
              </a:rPr>
              <a:t>Gallileu</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publicou, em 1635, sua Teoria do Indivisível, contendo o que hoje é conhecido como “princípio de Cavalieri”. Entretanto, sua teoria, que permitia que se encontrassem rapidamente com exatidão a área e o volume de muitas figuras geométricas, foi duramente criticada na época. Segundo seus críticos, a teoria não se mostrava suficientemente embasada. Em 1647, Cavalieri publicou a obra </a:t>
            </a:r>
            <a:r>
              <a:rPr lang="pt-BR" sz="2200" i="1" kern="100" dirty="0" err="1">
                <a:effectLst/>
                <a:latin typeface="Arial Narrow" panose="020B0606020202030204" pitchFamily="34" charset="0"/>
                <a:ea typeface="MS Mincho" panose="02020609040205080304" pitchFamily="49" charset="-128"/>
                <a:cs typeface="Times New Roman" panose="02020603050405020304" pitchFamily="18" charset="0"/>
              </a:rPr>
              <a:t>Exercitationes</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a:t>
            </a:r>
            <a:r>
              <a:rPr lang="pt-BR" sz="2200" i="1" kern="100" dirty="0" err="1">
                <a:effectLst/>
                <a:latin typeface="Arial Narrow" panose="020B0606020202030204" pitchFamily="34" charset="0"/>
                <a:ea typeface="MS Mincho" panose="02020609040205080304" pitchFamily="49" charset="-128"/>
                <a:cs typeface="Times New Roman" panose="02020603050405020304" pitchFamily="18" charset="0"/>
              </a:rPr>
              <a:t>geometricae</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sex, na qual apresentou sua teoria de maneira mais clara. Esse livro transformou-se em fonte importante para os matemáticos do século XVII. (E CALCULO..., 2011).</a:t>
            </a:r>
          </a:p>
        </p:txBody>
      </p:sp>
      <p:pic>
        <p:nvPicPr>
          <p:cNvPr id="2" name="Imagem 1">
            <a:extLst>
              <a:ext uri="{FF2B5EF4-FFF2-40B4-BE49-F238E27FC236}">
                <a16:creationId xmlns:a16="http://schemas.microsoft.com/office/drawing/2014/main" id="{8B06B9AA-D50B-3203-1A47-EE7077817EF9}"/>
              </a:ext>
            </a:extLst>
          </p:cNvPr>
          <p:cNvPicPr>
            <a:picLocks noChangeAspect="1"/>
          </p:cNvPicPr>
          <p:nvPr/>
        </p:nvPicPr>
        <p:blipFill rotWithShape="1">
          <a:blip r:embed="rId2">
            <a:extLst>
              <a:ext uri="{28A0092B-C50C-407E-A947-70E740481C1C}">
                <a14:useLocalDpi xmlns:a14="http://schemas.microsoft.com/office/drawing/2010/main" val="0"/>
              </a:ext>
            </a:extLst>
          </a:blip>
          <a:srcRect l="1609" r="63875"/>
          <a:stretch>
            <a:fillRect/>
          </a:stretch>
        </p:blipFill>
        <p:spPr bwMode="auto">
          <a:xfrm>
            <a:off x="247687" y="684632"/>
            <a:ext cx="2520000" cy="637558"/>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mc:Choice xmlns:a14="http://schemas.microsoft.com/office/drawing/2010/main" Requires="a14">
          <p:sp>
            <p:nvSpPr>
              <p:cNvPr id="6" name="CaixaDeTexto 5">
                <a:extLst>
                  <a:ext uri="{FF2B5EF4-FFF2-40B4-BE49-F238E27FC236}">
                    <a16:creationId xmlns:a16="http://schemas.microsoft.com/office/drawing/2014/main" id="{5E1C6029-F80F-E2FB-6EA0-F2704008EEBE}"/>
                  </a:ext>
                </a:extLst>
              </p:cNvPr>
              <p:cNvSpPr txBox="1"/>
              <p:nvPr/>
            </p:nvSpPr>
            <p:spPr>
              <a:xfrm>
                <a:off x="6276000" y="684632"/>
                <a:ext cx="5760000" cy="6104235"/>
              </a:xfrm>
              <a:prstGeom prst="rect">
                <a:avLst/>
              </a:prstGeom>
              <a:solidFill>
                <a:schemeClr val="bg1"/>
              </a:solidFill>
            </p:spPr>
            <p:txBody>
              <a:bodyPr wrap="square">
                <a:spAutoFit/>
              </a:bodyPr>
              <a:lstStyle/>
              <a:p>
                <a:pPr algn="just">
                  <a:spcAft>
                    <a:spcPts val="2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De acordo com o princípio de Cavalieri, pode-se afirmar que, dados dois sólidos geométricos P1 e P2,</a:t>
                </a:r>
              </a:p>
              <a:p>
                <a:pPr algn="just">
                  <a:spcAft>
                    <a:spcPts val="2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 se esses sólidos possuem secções meridianas de mesma área, então P1 e P2 têm volumes iguais.</a:t>
                </a:r>
              </a:p>
              <a:p>
                <a:pPr algn="just">
                  <a:spcAft>
                    <a:spcPts val="2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(B) se esses sólidos possuem bases de mesma área e alturas de mesma medida, então P1 e P2 têm volumes iguais.</a:t>
                </a:r>
              </a:p>
              <a:p>
                <a:pPr algn="just">
                  <a:spcAft>
                    <a:spcPts val="2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(C) se esses sólidos possuem áreas laterais iguais e alturas de mesma medida, então os sólidos P1 e P2 têm volumes iguais.</a:t>
                </a:r>
              </a:p>
              <a:p>
                <a:pPr algn="just">
                  <a:spcAft>
                    <a:spcPts val="2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(D) se esses sólidos possuem áreas totais iguais e alturas de mesma medida, então P1 e P2 têm volumes iguais.</a:t>
                </a:r>
              </a:p>
              <a:p>
                <a:pPr algn="just">
                  <a:spcAft>
                    <a:spcPts val="2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(E) se um plano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𝛼</m:t>
                    </m:r>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se qualquer plano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𝛽</m:t>
                    </m:r>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paralelo a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𝛼</m:t>
                    </m:r>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que intercepta um dos sólidos, também intercepta o outro e determina, nesses sólidos, secções de mesma área, então P1 e P2 têm volumes iguais.</a:t>
                </a:r>
              </a:p>
            </p:txBody>
          </p:sp>
        </mc:Choice>
        <mc:Fallback>
          <p:sp>
            <p:nvSpPr>
              <p:cNvPr id="6" name="CaixaDeTexto 5">
                <a:extLst>
                  <a:ext uri="{FF2B5EF4-FFF2-40B4-BE49-F238E27FC236}">
                    <a16:creationId xmlns:a16="http://schemas.microsoft.com/office/drawing/2014/main" id="{5E1C6029-F80F-E2FB-6EA0-F2704008EEBE}"/>
                  </a:ext>
                </a:extLst>
              </p:cNvPr>
              <p:cNvSpPr txBox="1">
                <a:spLocks noRot="1" noChangeAspect="1" noMove="1" noResize="1" noEditPoints="1" noAdjustHandles="1" noChangeArrowheads="1" noChangeShapeType="1" noTextEdit="1"/>
              </p:cNvSpPr>
              <p:nvPr/>
            </p:nvSpPr>
            <p:spPr>
              <a:xfrm>
                <a:off x="6276000" y="684632"/>
                <a:ext cx="5760000" cy="6104235"/>
              </a:xfrm>
              <a:prstGeom prst="rect">
                <a:avLst/>
              </a:prstGeom>
              <a:blipFill>
                <a:blip r:embed="rId3"/>
                <a:stretch>
                  <a:fillRect l="-1377" t="-499" r="-1483"/>
                </a:stretch>
              </a:blipFill>
            </p:spPr>
            <p:txBody>
              <a:bodyPr/>
              <a:lstStyle/>
              <a:p>
                <a:r>
                  <a:rPr lang="pt-BR">
                    <a:noFill/>
                  </a:rPr>
                  <a:t> </a:t>
                </a:r>
              </a:p>
            </p:txBody>
          </p:sp>
        </mc:Fallback>
      </mc:AlternateContent>
    </p:spTree>
    <p:extLst>
      <p:ext uri="{BB962C8B-B14F-4D97-AF65-F5344CB8AC3E}">
        <p14:creationId xmlns:p14="http://schemas.microsoft.com/office/powerpoint/2010/main" val="48406581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aixaDeTexto 2">
                <a:extLst>
                  <a:ext uri="{FF2B5EF4-FFF2-40B4-BE49-F238E27FC236}">
                    <a16:creationId xmlns:a16="http://schemas.microsoft.com/office/drawing/2014/main" id="{E89A7051-C6AB-DF40-7868-BAC13F8B364D}"/>
                  </a:ext>
                </a:extLst>
              </p:cNvPr>
              <p:cNvSpPr txBox="1"/>
              <p:nvPr/>
            </p:nvSpPr>
            <p:spPr>
              <a:xfrm>
                <a:off x="156000" y="874655"/>
                <a:ext cx="5760000" cy="5161349"/>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20.</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Observe a seguinte situação em que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𝛼</m:t>
                    </m:r>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𝛽</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Sobre essa situação, valide as afirmações, a seguir, em V ou F.</a:t>
                </a: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 (  ) A medida da área da base pentagonal (A) não é igual a medida da região circular (A).</a:t>
                </a:r>
                <a:endParaRPr lang="pt-BR" sz="2200" dirty="0">
                  <a:latin typeface="Arial Narrow" panose="020B0606020202030204" pitchFamily="34" charset="0"/>
                </a:endParaRPr>
              </a:p>
            </p:txBody>
          </p:sp>
        </mc:Choice>
        <mc:Fallback>
          <p:sp>
            <p:nvSpPr>
              <p:cNvPr id="3" name="CaixaDeTexto 2">
                <a:extLst>
                  <a:ext uri="{FF2B5EF4-FFF2-40B4-BE49-F238E27FC236}">
                    <a16:creationId xmlns:a16="http://schemas.microsoft.com/office/drawing/2014/main" id="{E89A7051-C6AB-DF40-7868-BAC13F8B364D}"/>
                  </a:ext>
                </a:extLst>
              </p:cNvPr>
              <p:cNvSpPr txBox="1">
                <a:spLocks noRot="1" noChangeAspect="1" noMove="1" noResize="1" noEditPoints="1" noAdjustHandles="1" noChangeArrowheads="1" noChangeShapeType="1" noTextEdit="1"/>
              </p:cNvSpPr>
              <p:nvPr/>
            </p:nvSpPr>
            <p:spPr>
              <a:xfrm>
                <a:off x="156000" y="874655"/>
                <a:ext cx="5760000" cy="5161349"/>
              </a:xfrm>
              <a:prstGeom prst="rect">
                <a:avLst/>
              </a:prstGeom>
              <a:blipFill>
                <a:blip r:embed="rId2"/>
                <a:stretch>
                  <a:fillRect l="-1377" t="-472" r="-1483" b="-1535"/>
                </a:stretch>
              </a:blipFill>
            </p:spPr>
            <p:txBody>
              <a:bodyPr/>
              <a:lstStyle/>
              <a:p>
                <a:r>
                  <a:rPr lang="pt-BR">
                    <a:noFill/>
                  </a:rPr>
                  <a:t> </a:t>
                </a:r>
              </a:p>
            </p:txBody>
          </p:sp>
        </mc:Fallback>
      </mc:AlternateContent>
      <p:pic>
        <p:nvPicPr>
          <p:cNvPr id="4" name="Imagem 3">
            <a:extLst>
              <a:ext uri="{FF2B5EF4-FFF2-40B4-BE49-F238E27FC236}">
                <a16:creationId xmlns:a16="http://schemas.microsoft.com/office/drawing/2014/main" id="{A68FF7EE-E7EC-8348-11B1-30446A53DDCB}"/>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Effect>
                      <a14:saturation sat="200000"/>
                    </a14:imgEffect>
                  </a14:imgLayer>
                </a14:imgProps>
              </a:ext>
            </a:extLst>
          </a:blip>
          <a:srcRect l="17505" t="24144" r="16648" b="25386"/>
          <a:stretch>
            <a:fillRect/>
          </a:stretch>
        </p:blipFill>
        <p:spPr bwMode="auto">
          <a:xfrm>
            <a:off x="228704" y="1360997"/>
            <a:ext cx="5614592" cy="2679157"/>
          </a:xfrm>
          <a:prstGeom prst="rect">
            <a:avLst/>
          </a:prstGeom>
          <a:ln>
            <a:noFill/>
          </a:ln>
          <a:extLst>
            <a:ext uri="{53640926-AAD7-44D8-BBD7-CCE9431645EC}">
              <a14:shadowObscured xmlns:a14="http://schemas.microsoft.com/office/drawing/2010/main"/>
            </a:ext>
          </a:extLst>
        </p:spPr>
      </p:pic>
      <mc:AlternateContent xmlns:mc="http://schemas.openxmlformats.org/markup-compatibility/2006">
        <mc:Choice xmlns:a14="http://schemas.microsoft.com/office/drawing/2010/main" Requires="a14">
          <p:sp>
            <p:nvSpPr>
              <p:cNvPr id="5" name="CaixaDeTexto 4">
                <a:extLst>
                  <a:ext uri="{FF2B5EF4-FFF2-40B4-BE49-F238E27FC236}">
                    <a16:creationId xmlns:a16="http://schemas.microsoft.com/office/drawing/2014/main" id="{45BA8E03-2715-1189-AE2B-D80BF437D8BD}"/>
                  </a:ext>
                </a:extLst>
              </p:cNvPr>
              <p:cNvSpPr txBox="1"/>
              <p:nvPr/>
            </p:nvSpPr>
            <p:spPr>
              <a:xfrm>
                <a:off x="6276000" y="874655"/>
                <a:ext cx="5760000" cy="5623527"/>
              </a:xfrm>
              <a:prstGeom prst="rect">
                <a:avLst/>
              </a:prstGeom>
              <a:noFill/>
            </p:spPr>
            <p:txBody>
              <a:bodyPr wrap="square">
                <a:spAutoFit/>
              </a:bodyPr>
              <a:lstStyle/>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b) (  ) Segundo Cavalieri, como a medida da área da base (A) de ambos os sólidos é igual, pode afirmar que a medida do apótema do pentágono é igual a medida do raio da região circular (A).</a:t>
                </a: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c) (  ) O plano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𝛽</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secciona ambos os sólidos de maneira que a área do pentágono </a:t>
                </a:r>
                <a14:m>
                  <m:oMath xmlns:m="http://schemas.openxmlformats.org/officeDocument/2006/math">
                    <m:sSub>
                      <m:sSub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𝐴</m:t>
                        </m:r>
                      </m:e>
                      <m:sub>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𝐴</m:t>
                        </m:r>
                      </m:e>
                      <m:sub>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sub>
                    </m:sSub>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m:t>
                    </m:r>
                  </m:oMath>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d) (  ) Na pirâmide pentagonal e no cone a altura é H, e A = A, ambos possuem volume congruentes. </a:t>
                </a: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e) (  ) Nesta situação, temos as seguintes proporções:  </a:t>
                </a:r>
                <a14:m>
                  <m:oMath xmlns:m="http://schemas.openxmlformats.org/officeDocument/2006/math">
                    <m:f>
                      <m:f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𝐴</m:t>
                        </m:r>
                      </m:num>
                      <m:den>
                        <m:sSub>
                          <m:sSub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sSub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𝐴</m:t>
                            </m:r>
                          </m:e>
                          <m:sub>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2</m:t>
                            </m:r>
                          </m:sub>
                        </m:sSub>
                      </m:den>
                    </m:f>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𝐴</m:t>
                        </m:r>
                      </m:num>
                      <m:den>
                        <m:sSub>
                          <m:sSub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sSub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𝐴</m:t>
                            </m:r>
                          </m:e>
                          <m:sub>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1</m:t>
                            </m:r>
                          </m:sub>
                        </m:sSub>
                      </m:den>
                    </m:f>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𝐻</m:t>
                        </m:r>
                      </m:num>
                      <m:den>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h</m:t>
                        </m:r>
                      </m:den>
                    </m:f>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oMath>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r>
                  <a:rPr lang="pt-BR" sz="2200" dirty="0">
                    <a:effectLst/>
                    <a:latin typeface="Arial Narrow" panose="020B0606020202030204" pitchFamily="34" charset="0"/>
                    <a:ea typeface="MS Mincho" panose="02020609040205080304" pitchFamily="49" charset="-128"/>
                    <a:cs typeface="Times New Roman" panose="02020603050405020304" pitchFamily="18" charset="0"/>
                  </a:rPr>
                  <a:t>f) (  ) Apesar da altura da pirâmide pentagonal e do cone serem </a:t>
                </a:r>
                <a14:m>
                  <m:oMath xmlns:m="http://schemas.openxmlformats.org/officeDocument/2006/math">
                    <m:r>
                      <a:rPr lang="pt-BR" sz="2200" i="1">
                        <a:effectLst/>
                        <a:latin typeface="Cambria Math" panose="02040503050406030204" pitchFamily="18" charset="0"/>
                        <a:ea typeface="MS Mincho" panose="02020609040205080304" pitchFamily="49" charset="-128"/>
                        <a:cs typeface="Times New Roman" panose="02020603050405020304" pitchFamily="18" charset="0"/>
                      </a:rPr>
                      <m:t>𝐻</m:t>
                    </m:r>
                    <m:r>
                      <a:rPr lang="pt-BR" sz="2200" i="1">
                        <a:effectLst/>
                        <a:latin typeface="Cambria Math" panose="02040503050406030204" pitchFamily="18" charset="0"/>
                        <a:ea typeface="MS Mincho" panose="02020609040205080304" pitchFamily="49" charset="-128"/>
                        <a:cs typeface="Times New Roman" panose="02020603050405020304" pitchFamily="18" charset="0"/>
                      </a:rPr>
                      <m:t>,</m:t>
                    </m:r>
                  </m:oMath>
                </a14:m>
                <a:r>
                  <a:rPr lang="pt-BR" sz="2200" dirty="0">
                    <a:effectLst/>
                    <a:latin typeface="Arial Narrow" panose="020B0606020202030204" pitchFamily="34" charset="0"/>
                    <a:ea typeface="Times New Roman" panose="02020603050405020304" pitchFamily="18" charset="0"/>
                    <a:cs typeface="Times New Roman" panose="02020603050405020304" pitchFamily="18" charset="0"/>
                  </a:rPr>
                  <a:t> as áreas das bases são diferentes, assim seus volumes não são congruentes.</a:t>
                </a:r>
                <a:endParaRPr lang="pt-BR" sz="2200" dirty="0">
                  <a:latin typeface="Arial Narrow" panose="020B0606020202030204" pitchFamily="34" charset="0"/>
                </a:endParaRPr>
              </a:p>
            </p:txBody>
          </p:sp>
        </mc:Choice>
        <mc:Fallback>
          <p:sp>
            <p:nvSpPr>
              <p:cNvPr id="5" name="CaixaDeTexto 4">
                <a:extLst>
                  <a:ext uri="{FF2B5EF4-FFF2-40B4-BE49-F238E27FC236}">
                    <a16:creationId xmlns:a16="http://schemas.microsoft.com/office/drawing/2014/main" id="{45BA8E03-2715-1189-AE2B-D80BF437D8BD}"/>
                  </a:ext>
                </a:extLst>
              </p:cNvPr>
              <p:cNvSpPr txBox="1">
                <a:spLocks noRot="1" noChangeAspect="1" noMove="1" noResize="1" noEditPoints="1" noAdjustHandles="1" noChangeArrowheads="1" noChangeShapeType="1" noTextEdit="1"/>
              </p:cNvSpPr>
              <p:nvPr/>
            </p:nvSpPr>
            <p:spPr>
              <a:xfrm>
                <a:off x="6276000" y="874655"/>
                <a:ext cx="5760000" cy="5623527"/>
              </a:xfrm>
              <a:prstGeom prst="rect">
                <a:avLst/>
              </a:prstGeom>
              <a:blipFill>
                <a:blip r:embed="rId5"/>
                <a:stretch>
                  <a:fillRect l="-1377" t="-325" r="-1483" b="-1300"/>
                </a:stretch>
              </a:blipFill>
            </p:spPr>
            <p:txBody>
              <a:bodyPr/>
              <a:lstStyle/>
              <a:p>
                <a:r>
                  <a:rPr lang="pt-BR">
                    <a:noFill/>
                  </a:rPr>
                  <a:t> </a:t>
                </a:r>
              </a:p>
            </p:txBody>
          </p:sp>
        </mc:Fallback>
      </mc:AlternateContent>
    </p:spTree>
    <p:extLst>
      <p:ext uri="{BB962C8B-B14F-4D97-AF65-F5344CB8AC3E}">
        <p14:creationId xmlns:p14="http://schemas.microsoft.com/office/powerpoint/2010/main" val="302721320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aixaDeTexto 2">
                <a:extLst>
                  <a:ext uri="{FF2B5EF4-FFF2-40B4-BE49-F238E27FC236}">
                    <a16:creationId xmlns:a16="http://schemas.microsoft.com/office/drawing/2014/main" id="{CCF0BB31-90D0-1D72-9AE8-3AEE9B6FD26D}"/>
                  </a:ext>
                </a:extLst>
              </p:cNvPr>
              <p:cNvSpPr txBox="1"/>
              <p:nvPr/>
            </p:nvSpPr>
            <p:spPr>
              <a:xfrm>
                <a:off x="156000" y="896913"/>
                <a:ext cx="5760000" cy="5149295"/>
              </a:xfrm>
              <a:prstGeom prst="rect">
                <a:avLst/>
              </a:prstGeom>
              <a:noFill/>
            </p:spPr>
            <p:txBody>
              <a:bodyPr wrap="square">
                <a:spAutoFit/>
              </a:bodyPr>
              <a:lstStyle/>
              <a:p>
                <a:pPr algn="just">
                  <a:lnSpc>
                    <a:spcPct val="115000"/>
                  </a:lnSpc>
                  <a:spcAft>
                    <a:spcPts val="800"/>
                  </a:spcAft>
                </a:pPr>
                <a:r>
                  <a:rPr lang="pt-BR" sz="2300" b="1" kern="100" dirty="0">
                    <a:effectLst/>
                    <a:latin typeface="Arial Narrow" panose="020B0606020202030204" pitchFamily="34" charset="0"/>
                    <a:ea typeface="Times New Roman" panose="02020603050405020304" pitchFamily="18" charset="0"/>
                    <a:cs typeface="Times New Roman" panose="02020603050405020304" pitchFamily="18" charset="0"/>
                  </a:rPr>
                  <a:t>21. </a:t>
                </a: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Observe os sólidos a seguir.</a:t>
                </a:r>
                <a:r>
                  <a:rPr lang="pt-BR" sz="2300" b="1"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3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300" b="1" kern="100" dirty="0">
                    <a:effectLst/>
                    <a:latin typeface="Arial Narrow" panose="020B0606020202030204" pitchFamily="34" charset="0"/>
                    <a:ea typeface="Times New Roman" panose="02020603050405020304" pitchFamily="18" charset="0"/>
                    <a:cs typeface="Times New Roman" panose="02020603050405020304" pitchFamily="18" charset="0"/>
                  </a:rPr>
                  <a:t> </a:t>
                </a:r>
              </a:p>
              <a:p>
                <a:pPr algn="just">
                  <a:lnSpc>
                    <a:spcPct val="115000"/>
                  </a:lnSpc>
                  <a:spcAft>
                    <a:spcPts val="800"/>
                  </a:spcAft>
                </a:pPr>
                <a:endParaRPr lang="pt-BR" sz="2300" b="1" kern="100" dirty="0">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endParaRPr lang="pt-BR" sz="2300" b="1"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endParaRPr lang="pt-BR" sz="2300" b="1" kern="100" dirty="0">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endParaRPr lang="pt-BR" sz="2300" b="1"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Sabemos que ambos os sólidos possuem área das bases congruentes, ambas com altura de 10 centímetros e que o volume do prisma pentagonal é 480 cm³. Qual é o raio da circunferência da base desse cilindro? (Adote </a:t>
                </a:r>
                <a14:m>
                  <m:oMath xmlns:m="http://schemas.openxmlformats.org/officeDocument/2006/math">
                    <m:r>
                      <m:rPr>
                        <m:sty m:val="p"/>
                      </m:rPr>
                      <a:rPr lang="pt-BR" sz="23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π</m:t>
                    </m:r>
                    <m:r>
                      <a:rPr lang="pt-BR" sz="23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=3</m:t>
                    </m:r>
                  </m:oMath>
                </a14:m>
                <a:r>
                  <a:rPr lang="pt-BR" sz="23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3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p:sp>
            <p:nvSpPr>
              <p:cNvPr id="3" name="CaixaDeTexto 2">
                <a:extLst>
                  <a:ext uri="{FF2B5EF4-FFF2-40B4-BE49-F238E27FC236}">
                    <a16:creationId xmlns:a16="http://schemas.microsoft.com/office/drawing/2014/main" id="{CCF0BB31-90D0-1D72-9AE8-3AEE9B6FD26D}"/>
                  </a:ext>
                </a:extLst>
              </p:cNvPr>
              <p:cNvSpPr txBox="1">
                <a:spLocks noRot="1" noChangeAspect="1" noMove="1" noResize="1" noEditPoints="1" noAdjustHandles="1" noChangeArrowheads="1" noChangeShapeType="1" noTextEdit="1"/>
              </p:cNvSpPr>
              <p:nvPr/>
            </p:nvSpPr>
            <p:spPr>
              <a:xfrm>
                <a:off x="156000" y="896913"/>
                <a:ext cx="5760000" cy="5149295"/>
              </a:xfrm>
              <a:prstGeom prst="rect">
                <a:avLst/>
              </a:prstGeom>
              <a:blipFill>
                <a:blip r:embed="rId2"/>
                <a:stretch>
                  <a:fillRect l="-1589" t="-473" r="-1589" b="-1657"/>
                </a:stretch>
              </a:blipFill>
            </p:spPr>
            <p:txBody>
              <a:bodyPr/>
              <a:lstStyle/>
              <a:p>
                <a:r>
                  <a:rPr lang="pt-BR">
                    <a:noFill/>
                  </a:rPr>
                  <a:t> </a:t>
                </a:r>
              </a:p>
            </p:txBody>
          </p:sp>
        </mc:Fallback>
      </mc:AlternateContent>
      <p:pic>
        <p:nvPicPr>
          <p:cNvPr id="4" name="Imagem 3">
            <a:extLst>
              <a:ext uri="{FF2B5EF4-FFF2-40B4-BE49-F238E27FC236}">
                <a16:creationId xmlns:a16="http://schemas.microsoft.com/office/drawing/2014/main" id="{3606FE6B-6207-7C0A-4A76-6B275A0EBF3A}"/>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Layer>
                </a14:imgProps>
              </a:ext>
            </a:extLst>
          </a:blip>
          <a:srcRect l="26556" t="26746" r="42701" b="36356"/>
          <a:stretch>
            <a:fillRect/>
          </a:stretch>
        </p:blipFill>
        <p:spPr bwMode="auto">
          <a:xfrm>
            <a:off x="1386426" y="1357605"/>
            <a:ext cx="3299148" cy="2465630"/>
          </a:xfrm>
          <a:prstGeom prst="rect">
            <a:avLst/>
          </a:prstGeom>
          <a:ln>
            <a:noFill/>
          </a:ln>
          <a:extLst>
            <a:ext uri="{53640926-AAD7-44D8-BBD7-CCE9431645EC}">
              <a14:shadowObscured xmlns:a14="http://schemas.microsoft.com/office/drawing/2010/main"/>
            </a:ext>
          </a:extLst>
        </p:spPr>
      </p:pic>
      <p:sp>
        <p:nvSpPr>
          <p:cNvPr id="6" name="CaixaDeTexto 5">
            <a:extLst>
              <a:ext uri="{FF2B5EF4-FFF2-40B4-BE49-F238E27FC236}">
                <a16:creationId xmlns:a16="http://schemas.microsoft.com/office/drawing/2014/main" id="{05A5EF6D-698F-E956-D0ED-13DD7316720E}"/>
              </a:ext>
            </a:extLst>
          </p:cNvPr>
          <p:cNvSpPr txBox="1"/>
          <p:nvPr/>
        </p:nvSpPr>
        <p:spPr>
          <a:xfrm>
            <a:off x="6276002" y="896913"/>
            <a:ext cx="5760000" cy="5561907"/>
          </a:xfrm>
          <a:prstGeom prst="rect">
            <a:avLst/>
          </a:prstGeom>
          <a:noFill/>
        </p:spPr>
        <p:txBody>
          <a:bodyPr wrap="square">
            <a:spAutoFit/>
          </a:bodyPr>
          <a:lstStyle/>
          <a:p>
            <a:pPr algn="just">
              <a:lnSpc>
                <a:spcPct val="115000"/>
              </a:lnSpc>
            </a:pPr>
            <a:r>
              <a:rPr lang="pt-BR" sz="2300" b="1" dirty="0">
                <a:solidFill>
                  <a:srgbClr val="000000"/>
                </a:solidFill>
                <a:effectLst/>
                <a:latin typeface="Arial Narrow" panose="020B0606020202030204" pitchFamily="34" charset="0"/>
                <a:ea typeface="Times New Roman" panose="02020603050405020304" pitchFamily="18" charset="0"/>
              </a:rPr>
              <a:t>22.</a:t>
            </a:r>
            <a:r>
              <a:rPr lang="pt-BR" sz="2300" dirty="0">
                <a:solidFill>
                  <a:srgbClr val="000000"/>
                </a:solidFill>
                <a:effectLst/>
                <a:latin typeface="Arial Narrow" panose="020B0606020202030204" pitchFamily="34" charset="0"/>
                <a:ea typeface="Times New Roman" panose="02020603050405020304" pitchFamily="18" charset="0"/>
              </a:rPr>
              <a:t> Um artista plástico deseja preencher um molde em forma de prisma oblíquo com base retangular para criar uma escultura de resina. A base do prisma tem 6 cm de comprimento por 4 cm de largura, e sua altura oblíqua é de 10 cm. </a:t>
            </a:r>
            <a:endParaRPr lang="pt-BR" sz="2300" dirty="0">
              <a:effectLst/>
              <a:latin typeface="Arial Narrow" panose="020B0606020202030204" pitchFamily="34" charset="0"/>
              <a:ea typeface="Times New Roman" panose="02020603050405020304" pitchFamily="18" charset="0"/>
            </a:endParaRPr>
          </a:p>
          <a:p>
            <a:pPr algn="just">
              <a:lnSpc>
                <a:spcPct val="115000"/>
              </a:lnSpc>
            </a:pPr>
            <a:r>
              <a:rPr lang="pt-BR" sz="2300" dirty="0">
                <a:solidFill>
                  <a:srgbClr val="000000"/>
                </a:solidFill>
                <a:effectLst/>
                <a:latin typeface="Arial Narrow" panose="020B0606020202030204" pitchFamily="34" charset="0"/>
                <a:ea typeface="Times New Roman" panose="02020603050405020304" pitchFamily="18" charset="0"/>
              </a:rPr>
              <a:t>Qual será o volume de resina necessário para preencher completamente o molde? </a:t>
            </a:r>
            <a:endParaRPr lang="pt-BR" sz="2300" dirty="0">
              <a:effectLst/>
              <a:latin typeface="Arial Narrow" panose="020B0606020202030204" pitchFamily="34" charset="0"/>
              <a:ea typeface="Times New Roman" panose="02020603050405020304" pitchFamily="18" charset="0"/>
            </a:endParaRPr>
          </a:p>
          <a:p>
            <a:pPr algn="just">
              <a:lnSpc>
                <a:spcPct val="115000"/>
              </a:lnSpc>
              <a:spcAft>
                <a:spcPts val="800"/>
              </a:spcAft>
            </a:pPr>
            <a:r>
              <a:rPr lang="pt-BR" sz="23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 120 cm³</a:t>
            </a:r>
            <a:endParaRPr lang="pt-BR" sz="23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3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(B) 200 cm³</a:t>
            </a:r>
            <a:endParaRPr lang="pt-BR" sz="23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3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(C) 240 cm³</a:t>
            </a:r>
            <a:endParaRPr lang="pt-BR" sz="23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3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(D) 300 cm³</a:t>
            </a:r>
            <a:endParaRPr lang="pt-BR" sz="23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3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(E) 480 cm³</a:t>
            </a:r>
            <a:endParaRPr lang="pt-BR" sz="23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p:spTree>
    <p:extLst>
      <p:ext uri="{BB962C8B-B14F-4D97-AF65-F5344CB8AC3E}">
        <p14:creationId xmlns:p14="http://schemas.microsoft.com/office/powerpoint/2010/main" val="167325374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195F9DA1-41C5-3E28-8371-F8B330B2C98C}"/>
              </a:ext>
            </a:extLst>
          </p:cNvPr>
          <p:cNvPicPr>
            <a:picLocks noChangeAspect="1"/>
          </p:cNvPicPr>
          <p:nvPr/>
        </p:nvPicPr>
        <p:blipFill>
          <a:blip r:embed="rId2"/>
          <a:stretch>
            <a:fillRect/>
          </a:stretch>
        </p:blipFill>
        <p:spPr>
          <a:xfrm>
            <a:off x="156000" y="687403"/>
            <a:ext cx="3600000" cy="756302"/>
          </a:xfrm>
          <a:prstGeom prst="rect">
            <a:avLst/>
          </a:prstGeom>
        </p:spPr>
      </p:pic>
      <p:sp>
        <p:nvSpPr>
          <p:cNvPr id="4" name="CaixaDeTexto 3">
            <a:extLst>
              <a:ext uri="{FF2B5EF4-FFF2-40B4-BE49-F238E27FC236}">
                <a16:creationId xmlns:a16="http://schemas.microsoft.com/office/drawing/2014/main" id="{AC3C05D5-1371-3DC3-04DA-9E2F133C3AD4}"/>
              </a:ext>
            </a:extLst>
          </p:cNvPr>
          <p:cNvSpPr txBox="1"/>
          <p:nvPr/>
        </p:nvSpPr>
        <p:spPr>
          <a:xfrm>
            <a:off x="156000" y="1453036"/>
            <a:ext cx="5760000" cy="5262979"/>
          </a:xfrm>
          <a:prstGeom prst="rect">
            <a:avLst/>
          </a:prstGeom>
          <a:noFill/>
        </p:spPr>
        <p:txBody>
          <a:bodyPr wrap="square">
            <a:spAutoFit/>
          </a:bodyPr>
          <a:lstStyle/>
          <a:p>
            <a:pPr algn="ctr"/>
            <a:r>
              <a:rPr lang="pt-BR" sz="2100" b="1" kern="100" dirty="0">
                <a:effectLst/>
                <a:latin typeface="Arial Narrow" panose="020B0606020202030204" pitchFamily="34" charset="0"/>
                <a:ea typeface="MS Mincho" panose="02020609040205080304" pitchFamily="49" charset="-128"/>
                <a:cs typeface="Times New Roman" panose="02020603050405020304" pitchFamily="18" charset="0"/>
              </a:rPr>
              <a:t>APLICAÇÃO DO PRINCÍPIO DE CAVALIERI NAS PIRÂMIDES</a:t>
            </a:r>
            <a:endParaRPr lang="pt-BR" sz="21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r>
              <a:rPr lang="pt-BR" sz="2100" b="1" kern="100" dirty="0">
                <a:effectLst/>
                <a:latin typeface="Arial Narrow" panose="020B0606020202030204" pitchFamily="34" charset="0"/>
                <a:ea typeface="MS Mincho" panose="02020609040205080304" pitchFamily="49" charset="-128"/>
                <a:cs typeface="Times New Roman" panose="02020603050405020304" pitchFamily="18" charset="0"/>
              </a:rPr>
              <a:t> </a:t>
            </a:r>
            <a:endParaRPr lang="pt-BR" sz="21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r>
              <a:rPr lang="pt-BR" sz="2100" kern="100" dirty="0">
                <a:effectLst/>
                <a:latin typeface="Arial Narrow" panose="020B0606020202030204" pitchFamily="34" charset="0"/>
                <a:ea typeface="MS Mincho" panose="02020609040205080304" pitchFamily="49" charset="-128"/>
                <a:cs typeface="Times New Roman" panose="02020603050405020304" pitchFamily="18" charset="0"/>
              </a:rPr>
              <a:t>A pirâmide é um poliedro de base poligonal e faces laterais triangulares com um vértice comum (ápice). Este ponto é o vértice (V) da pirâmide.</a:t>
            </a:r>
          </a:p>
          <a:p>
            <a:pPr algn="just"/>
            <a:endParaRPr lang="pt-BR" sz="21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endParaRPr lang="pt-BR" sz="21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endParaRPr lang="pt-BR" sz="21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endParaRPr lang="pt-BR" sz="21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endParaRPr lang="pt-BR" sz="21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endParaRPr lang="pt-BR" sz="21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endParaRPr lang="pt-BR" sz="21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r>
              <a:rPr lang="pt-BR" sz="2100" kern="100" dirty="0">
                <a:effectLst/>
                <a:latin typeface="Arial Narrow" panose="020B0606020202030204" pitchFamily="34" charset="0"/>
                <a:ea typeface="MS Mincho" panose="02020609040205080304" pitchFamily="49" charset="-128"/>
                <a:cs typeface="Times New Roman" panose="02020603050405020304" pitchFamily="18" charset="0"/>
              </a:rPr>
              <a:t>Quando se secciona uma pirâmide paralelamente a sua base, as arestas laterais e suas bases ficam divididas na mesma razão.</a:t>
            </a:r>
          </a:p>
        </p:txBody>
      </p:sp>
      <p:pic>
        <p:nvPicPr>
          <p:cNvPr id="5" name="Imagem 4">
            <a:extLst>
              <a:ext uri="{FF2B5EF4-FFF2-40B4-BE49-F238E27FC236}">
                <a16:creationId xmlns:a16="http://schemas.microsoft.com/office/drawing/2014/main" id="{DCCDFCC6-4D2A-427D-0180-8247B8B796BE}"/>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Effect>
                      <a14:saturation sat="200000"/>
                    </a14:imgEffect>
                  </a14:imgLayer>
                </a14:imgProps>
              </a:ext>
            </a:extLst>
          </a:blip>
          <a:srcRect l="56271" t="15090" r="12210" b="32653"/>
          <a:stretch>
            <a:fillRect/>
          </a:stretch>
        </p:blipFill>
        <p:spPr bwMode="auto">
          <a:xfrm>
            <a:off x="2136115" y="3447662"/>
            <a:ext cx="2183958" cy="2254160"/>
          </a:xfrm>
          <a:prstGeom prst="rect">
            <a:avLst/>
          </a:prstGeom>
          <a:ln>
            <a:noFill/>
          </a:ln>
          <a:extLst>
            <a:ext uri="{53640926-AAD7-44D8-BBD7-CCE9431645EC}">
              <a14:shadowObscured xmlns:a14="http://schemas.microsoft.com/office/drawing/2010/main"/>
            </a:ext>
          </a:extLst>
        </p:spPr>
      </p:pic>
      <mc:AlternateContent xmlns:mc="http://schemas.openxmlformats.org/markup-compatibility/2006">
        <mc:Choice xmlns:a14="http://schemas.microsoft.com/office/drawing/2010/main" Requires="a14">
          <p:sp>
            <p:nvSpPr>
              <p:cNvPr id="6" name="CaixaDeTexto 5">
                <a:extLst>
                  <a:ext uri="{FF2B5EF4-FFF2-40B4-BE49-F238E27FC236}">
                    <a16:creationId xmlns:a16="http://schemas.microsoft.com/office/drawing/2014/main" id="{C2ACAC5E-F9B2-4758-5891-0DE7F88BA301}"/>
                  </a:ext>
                </a:extLst>
              </p:cNvPr>
              <p:cNvSpPr txBox="1"/>
              <p:nvPr/>
            </p:nvSpPr>
            <p:spPr>
              <a:xfrm>
                <a:off x="6276000" y="893199"/>
                <a:ext cx="5760000" cy="5878469"/>
              </a:xfrm>
              <a:prstGeom prst="rect">
                <a:avLst/>
              </a:prstGeom>
              <a:noFill/>
            </p:spPr>
            <p:txBody>
              <a:bodyPr wrap="square">
                <a:spAutoFit/>
              </a:bodyPr>
              <a:lstStyle/>
              <a:p>
                <a:pPr marL="2781300" algn="just">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Sendo assim, pelo Princípio de Cavalieri, ao comparar duas pirâmides de mesma área da base e mesmas áreas de secções paralelas às bases, seus volumes são iguais. </a:t>
                </a:r>
              </a:p>
              <a:p>
                <a:pPr marL="2781300" algn="just">
                  <a:spcAft>
                    <a:spcPts val="8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Dessa forma, pode-se comparar duas pirâmides quaisquer, desde que as áreas de suas bases sejam as mesmas e as alturas relativas também. Portanto, ao comparar uma pirâmide de qualquer base com uma pirâmide de base triangular, que tenha mesma área da base e mesma altura, tem-se: </a:t>
                </a:r>
                <a:endParaRPr lang="pt-BR" sz="2200" i="1" kern="100" dirty="0">
                  <a:effectLst/>
                  <a:latin typeface="Cambria Math" panose="02040503050406030204" pitchFamily="18" charset="0"/>
                  <a:ea typeface="MS Mincho" panose="02020609040205080304" pitchFamily="49" charset="-128"/>
                  <a:cs typeface="Times New Roman" panose="02020603050405020304" pitchFamily="18" charset="0"/>
                </a:endParaRPr>
              </a:p>
              <a:p>
                <a:pPr algn="just">
                  <a:spcAft>
                    <a:spcPts val="800"/>
                  </a:spcAft>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𝑉</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1</m:t>
                          </m:r>
                        </m:num>
                        <m:den>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3</m:t>
                          </m:r>
                        </m:den>
                      </m:f>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sSub>
                        <m:sSub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sSub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𝐴</m:t>
                          </m:r>
                        </m:e>
                        <m:sub>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𝑏</m:t>
                          </m:r>
                        </m:sub>
                      </m:sSub>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h</m:t>
                      </m:r>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p:sp>
            <p:nvSpPr>
              <p:cNvPr id="6" name="CaixaDeTexto 5">
                <a:extLst>
                  <a:ext uri="{FF2B5EF4-FFF2-40B4-BE49-F238E27FC236}">
                    <a16:creationId xmlns:a16="http://schemas.microsoft.com/office/drawing/2014/main" id="{C2ACAC5E-F9B2-4758-5891-0DE7F88BA301}"/>
                  </a:ext>
                </a:extLst>
              </p:cNvPr>
              <p:cNvSpPr txBox="1">
                <a:spLocks noRot="1" noChangeAspect="1" noMove="1" noResize="1" noEditPoints="1" noAdjustHandles="1" noChangeArrowheads="1" noChangeShapeType="1" noTextEdit="1"/>
              </p:cNvSpPr>
              <p:nvPr/>
            </p:nvSpPr>
            <p:spPr>
              <a:xfrm>
                <a:off x="6276000" y="893199"/>
                <a:ext cx="5760000" cy="5878469"/>
              </a:xfrm>
              <a:prstGeom prst="rect">
                <a:avLst/>
              </a:prstGeom>
              <a:blipFill>
                <a:blip r:embed="rId5"/>
                <a:stretch>
                  <a:fillRect l="-1377" t="-622" r="-1483"/>
                </a:stretch>
              </a:blipFill>
            </p:spPr>
            <p:txBody>
              <a:bodyPr/>
              <a:lstStyle/>
              <a:p>
                <a:r>
                  <a:rPr lang="pt-BR">
                    <a:noFill/>
                  </a:rPr>
                  <a:t> </a:t>
                </a:r>
              </a:p>
            </p:txBody>
          </p:sp>
        </mc:Fallback>
      </mc:AlternateContent>
      <p:pic>
        <p:nvPicPr>
          <p:cNvPr id="7" name="Imagem 6">
            <a:extLst>
              <a:ext uri="{FF2B5EF4-FFF2-40B4-BE49-F238E27FC236}">
                <a16:creationId xmlns:a16="http://schemas.microsoft.com/office/drawing/2014/main" id="{3BE2115C-F9C0-07BA-626A-24AF4F4E21CB}"/>
              </a:ext>
            </a:extLst>
          </p:cNvPr>
          <p:cNvPicPr>
            <a:picLocks noChangeAspect="1"/>
          </p:cNvPicPr>
          <p:nvPr/>
        </p:nvPicPr>
        <p:blipFill rotWithShape="1">
          <a:blip r:embed="rId6">
            <a:extLst>
              <a:ext uri="{BEBA8EAE-BF5A-486C-A8C5-ECC9F3942E4B}">
                <a14:imgProps xmlns:a14="http://schemas.microsoft.com/office/drawing/2010/main">
                  <a14:imgLayer r:embed="rId7">
                    <a14:imgEffect>
                      <a14:sharpenSoften amount="25000"/>
                    </a14:imgEffect>
                    <a14:imgEffect>
                      <a14:saturation sat="200000"/>
                    </a14:imgEffect>
                  </a14:imgLayer>
                </a14:imgProps>
              </a:ext>
            </a:extLst>
          </a:blip>
          <a:srcRect l="34080" t="19246" r="38447" b="37852"/>
          <a:stretch>
            <a:fillRect/>
          </a:stretch>
        </p:blipFill>
        <p:spPr bwMode="auto">
          <a:xfrm>
            <a:off x="6276000" y="837828"/>
            <a:ext cx="2681388" cy="2694302"/>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37409874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EEEA867B-5E22-5DB4-2051-DBA4B5105136}"/>
              </a:ext>
            </a:extLst>
          </p:cNvPr>
          <p:cNvSpPr txBox="1"/>
          <p:nvPr/>
        </p:nvSpPr>
        <p:spPr>
          <a:xfrm>
            <a:off x="156000" y="872168"/>
            <a:ext cx="11880000" cy="447110"/>
          </a:xfrm>
          <a:prstGeom prst="rect">
            <a:avLst/>
          </a:prstGeom>
          <a:solidFill>
            <a:schemeClr val="bg1"/>
          </a:solidFill>
        </p:spPr>
        <p:txBody>
          <a:bodyPr wrap="square">
            <a:spAutoFit/>
          </a:bodyPr>
          <a:lstStyle/>
          <a:p>
            <a:pPr algn="ctr">
              <a:lnSpc>
                <a:spcPct val="115000"/>
              </a:lnSpc>
              <a:spcAft>
                <a:spcPts val="800"/>
              </a:spcAft>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APLICAÇÃO DO PRINCÍPIO DE CAVALIERI NOS CONES</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p:sp>
        <p:nvSpPr>
          <p:cNvPr id="4" name="CaixaDeTexto 3">
            <a:extLst>
              <a:ext uri="{FF2B5EF4-FFF2-40B4-BE49-F238E27FC236}">
                <a16:creationId xmlns:a16="http://schemas.microsoft.com/office/drawing/2014/main" id="{50ADB819-3945-1376-7249-B65A300609D6}"/>
              </a:ext>
            </a:extLst>
          </p:cNvPr>
          <p:cNvSpPr txBox="1"/>
          <p:nvPr/>
        </p:nvSpPr>
        <p:spPr>
          <a:xfrm>
            <a:off x="156000" y="1608565"/>
            <a:ext cx="5760000" cy="1225913"/>
          </a:xfrm>
          <a:prstGeom prst="rect">
            <a:avLst/>
          </a:prstGeom>
          <a:noFill/>
        </p:spPr>
        <p:txBody>
          <a:bodyPr wrap="square">
            <a:spAutoFit/>
          </a:bodyPr>
          <a:lstStyle/>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O cone é um sólido formado pela reunião de todos os segmentos de reta, com uma extremidade em um círculo e a outra em um ponto em comum (V).</a:t>
            </a:r>
          </a:p>
        </p:txBody>
      </p:sp>
      <p:sp>
        <p:nvSpPr>
          <p:cNvPr id="5" name="CaixaDeTexto 4">
            <a:extLst>
              <a:ext uri="{FF2B5EF4-FFF2-40B4-BE49-F238E27FC236}">
                <a16:creationId xmlns:a16="http://schemas.microsoft.com/office/drawing/2014/main" id="{97EE8768-0170-0702-2396-9614B4194D44}"/>
              </a:ext>
            </a:extLst>
          </p:cNvPr>
          <p:cNvSpPr txBox="1"/>
          <p:nvPr/>
        </p:nvSpPr>
        <p:spPr>
          <a:xfrm>
            <a:off x="6276000" y="1608564"/>
            <a:ext cx="5760000" cy="836576"/>
          </a:xfrm>
          <a:prstGeom prst="rect">
            <a:avLst/>
          </a:prstGeom>
          <a:noFill/>
        </p:spPr>
        <p:txBody>
          <a:bodyPr wrap="square">
            <a:spAutoFit/>
          </a:bodyPr>
          <a:lstStyle/>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Observe a representação, a seguir, onde as áreas das bases e a altura são congruentes.</a:t>
            </a:r>
          </a:p>
        </p:txBody>
      </p:sp>
      <p:pic>
        <p:nvPicPr>
          <p:cNvPr id="6" name="Imagem 5">
            <a:extLst>
              <a:ext uri="{FF2B5EF4-FFF2-40B4-BE49-F238E27FC236}">
                <a16:creationId xmlns:a16="http://schemas.microsoft.com/office/drawing/2014/main" id="{ABAF3BB7-4411-066E-7541-5D517F8485BC}"/>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Effect>
                      <a14:saturation sat="200000"/>
                    </a14:imgEffect>
                  </a14:imgLayer>
                </a14:imgProps>
              </a:ext>
            </a:extLst>
          </a:blip>
          <a:srcRect l="38937" t="47045" r="38514" b="21401"/>
          <a:stretch>
            <a:fillRect/>
          </a:stretch>
        </p:blipFill>
        <p:spPr bwMode="auto">
          <a:xfrm>
            <a:off x="1236000" y="2890463"/>
            <a:ext cx="3600000" cy="3136303"/>
          </a:xfrm>
          <a:prstGeom prst="rect">
            <a:avLst/>
          </a:prstGeom>
          <a:ln>
            <a:noFill/>
          </a:ln>
          <a:extLst>
            <a:ext uri="{53640926-AAD7-44D8-BBD7-CCE9431645EC}">
              <a14:shadowObscured xmlns:a14="http://schemas.microsoft.com/office/drawing/2010/main"/>
            </a:ext>
          </a:extLst>
        </p:spPr>
      </p:pic>
      <p:pic>
        <p:nvPicPr>
          <p:cNvPr id="7" name="Imagem 6">
            <a:extLst>
              <a:ext uri="{FF2B5EF4-FFF2-40B4-BE49-F238E27FC236}">
                <a16:creationId xmlns:a16="http://schemas.microsoft.com/office/drawing/2014/main" id="{CFAF2CFE-9F70-A781-47BD-0EAAAA6B2623}"/>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25000"/>
                    </a14:imgEffect>
                    <a14:imgEffect>
                      <a14:saturation sat="200000"/>
                    </a14:imgEffect>
                  </a14:imgLayer>
                </a14:imgProps>
              </a:ext>
            </a:extLst>
          </a:blip>
          <a:srcRect l="17849" t="25501" r="21528" b="22878"/>
          <a:stretch>
            <a:fillRect/>
          </a:stretch>
        </p:blipFill>
        <p:spPr bwMode="auto">
          <a:xfrm>
            <a:off x="6456000" y="2654561"/>
            <a:ext cx="5400000" cy="3110438"/>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86478007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aixaDeTexto 2">
                <a:extLst>
                  <a:ext uri="{FF2B5EF4-FFF2-40B4-BE49-F238E27FC236}">
                    <a16:creationId xmlns:a16="http://schemas.microsoft.com/office/drawing/2014/main" id="{92AAFB89-ADDF-3398-91E1-8ACD14CCA59D}"/>
                  </a:ext>
                </a:extLst>
              </p:cNvPr>
              <p:cNvSpPr txBox="1"/>
              <p:nvPr/>
            </p:nvSpPr>
            <p:spPr>
              <a:xfrm>
                <a:off x="155999" y="955992"/>
                <a:ext cx="5760000" cy="3383170"/>
              </a:xfrm>
              <a:prstGeom prst="rect">
                <a:avLst/>
              </a:prstGeom>
              <a:solidFill>
                <a:schemeClr val="bg1"/>
              </a:solidFill>
            </p:spPr>
            <p:txBody>
              <a:bodyPr wrap="square">
                <a:spAutoFit/>
              </a:bodyPr>
              <a:lstStyle/>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Arabic Typesetting" panose="03020402040406030203" pitchFamily="66" charset="-78"/>
                  </a:rPr>
                  <a:t>Dessa forma, temos que:</a:t>
                </a:r>
              </a:p>
              <a:p>
                <a:pPr algn="just">
                  <a:lnSpc>
                    <a:spcPct val="115000"/>
                  </a:lnSpc>
                  <a:spcAft>
                    <a:spcPts val="800"/>
                  </a:spcAft>
                </a:pPr>
                <a14:m>
                  <m:oMathPara xmlns:m="http://schemas.openxmlformats.org/officeDocument/2006/math">
                    <m:oMathParaPr>
                      <m:jc m:val="centerGroup"/>
                    </m:oMathParaPr>
                    <m:oMath xmlns:m="http://schemas.openxmlformats.org/officeDocument/2006/math">
                      <m:sSub>
                        <m:sSub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sSub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𝐴</m:t>
                          </m:r>
                        </m:e>
                        <m:sub>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𝑞𝑢𝑎𝑑𝑟𝑎𝑑𝑜</m:t>
                          </m:r>
                        </m:sub>
                      </m:sSub>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sSub>
                        <m:sSub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sSub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𝐴</m:t>
                          </m:r>
                        </m:e>
                        <m:sub>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𝑐</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í</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𝑟𝑐𝑢𝑙𝑜</m:t>
                          </m:r>
                        </m:sub>
                      </m:sSub>
                    </m:oMath>
                  </m:oMathPara>
                </a14:m>
                <a:endParaRPr lang="pt-BR" sz="2200" kern="100" dirty="0">
                  <a:effectLst/>
                  <a:latin typeface="Arial Narrow" panose="020B0606020202030204" pitchFamily="34" charset="0"/>
                  <a:ea typeface="MS Mincho" panose="02020609040205080304" pitchFamily="49" charset="-128"/>
                  <a:cs typeface="Arabic Typesetting" panose="03020402040406030203" pitchFamily="66" charset="-78"/>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sSup>
                        <m:sSup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𝐿</m:t>
                          </m:r>
                        </m:e>
                        <m: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sup>
                      </m:s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𝜋</m:t>
                      </m:r>
                      <m:sSup>
                        <m:sSup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𝑟</m:t>
                          </m:r>
                        </m:e>
                        <m: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sup>
                      </m:sSup>
                    </m:oMath>
                  </m:oMathPara>
                </a14:m>
                <a:endParaRPr lang="pt-BR" sz="2200" kern="100" dirty="0">
                  <a:effectLst/>
                  <a:latin typeface="Arial Narrow" panose="020B0606020202030204" pitchFamily="34" charset="0"/>
                  <a:ea typeface="MS Mincho" panose="02020609040205080304" pitchFamily="49" charset="-128"/>
                  <a:cs typeface="Arabic Typesetting" panose="03020402040406030203" pitchFamily="66" charset="-78"/>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𝐿</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𝑟</m:t>
                      </m:r>
                      <m:rad>
                        <m:radPr>
                          <m:degHide m:val="on"/>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radPr>
                        <m:deg/>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𝜋</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m:t>
                          </m:r>
                        </m:e>
                      </m:rad>
                    </m:oMath>
                  </m:oMathPara>
                </a14:m>
                <a:endParaRPr lang="pt-BR" sz="2200" kern="100" dirty="0">
                  <a:effectLst/>
                  <a:latin typeface="Arial Narrow" panose="020B0606020202030204" pitchFamily="34" charset="0"/>
                  <a:ea typeface="MS Mincho" panose="02020609040205080304" pitchFamily="49" charset="-128"/>
                  <a:cs typeface="Arabic Typesetting" panose="03020402040406030203" pitchFamily="66" charset="-78"/>
                </a:endParaRP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Arabic Typesetting" panose="03020402040406030203" pitchFamily="66" charset="-78"/>
                  </a:rPr>
                  <a:t>Assim, a aresta </a:t>
                </a:r>
                <a14:m>
                  <m:oMath xmlns:m="http://schemas.openxmlformats.org/officeDocument/2006/math">
                    <m:d>
                      <m:d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𝐿</m:t>
                        </m:r>
                      </m:e>
                    </m:d>
                  </m:oMath>
                </a14:m>
                <a:r>
                  <a:rPr lang="pt-BR" sz="2200" kern="100" dirty="0">
                    <a:effectLst/>
                    <a:latin typeface="Arial Narrow" panose="020B0606020202030204" pitchFamily="34" charset="0"/>
                    <a:ea typeface="MS Mincho" panose="02020609040205080304" pitchFamily="49" charset="-128"/>
                    <a:cs typeface="Arabic Typesetting" panose="03020402040406030203" pitchFamily="66" charset="-78"/>
                  </a:rPr>
                  <a:t> da base da pirâmide é igual </a:t>
                </a:r>
                <a:r>
                  <a:rPr lang="pt-BR" sz="2200" kern="100" dirty="0">
                    <a:effectLst/>
                    <a:latin typeface="Arial Narrow" panose="020B0606020202030204" pitchFamily="34" charset="0"/>
                    <a:ea typeface="Times New Roman" panose="02020603050405020304" pitchFamily="18" charset="0"/>
                    <a:cs typeface="Arabic Typesetting" panose="03020402040406030203" pitchFamily="66" charset="-78"/>
                  </a:rPr>
                  <a:t>a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𝑟</m:t>
                    </m:r>
                    <m:rad>
                      <m:radPr>
                        <m:degHide m:val="on"/>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radPr>
                      <m:deg/>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𝜋</m:t>
                        </m:r>
                      </m:e>
                    </m:rad>
                  </m:oMath>
                </a14:m>
                <a:r>
                  <a:rPr lang="pt-BR" sz="2200" kern="100" dirty="0">
                    <a:effectLst/>
                    <a:latin typeface="Arial Narrow" panose="020B0606020202030204" pitchFamily="34" charset="0"/>
                    <a:ea typeface="MS Mincho" panose="02020609040205080304" pitchFamily="49" charset="-128"/>
                    <a:cs typeface="Arabic Typesetting" panose="03020402040406030203" pitchFamily="66" charset="-78"/>
                  </a:rPr>
                  <a:t>.</a:t>
                </a: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Arabic Typesetting" panose="03020402040406030203" pitchFamily="66" charset="-78"/>
                  </a:rPr>
                  <a:t>Pelo princípio de Cavalieri: </a:t>
                </a:r>
                <a14:m>
                  <m:oMath xmlns:m="http://schemas.openxmlformats.org/officeDocument/2006/math">
                    <m:sSub>
                      <m:sSub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sSub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𝑉</m:t>
                        </m:r>
                      </m:e>
                      <m:sub>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𝑝𝑖𝑟</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â</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𝑚𝑖𝑑𝑒</m:t>
                        </m:r>
                      </m:sub>
                    </m:sSub>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sSub>
                      <m:sSub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sSub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𝑉</m:t>
                        </m:r>
                      </m:e>
                      <m:sub>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𝑐𝑖𝑙𝑖𝑛𝑑𝑟𝑜</m:t>
                        </m:r>
                      </m:sub>
                    </m:sSub>
                  </m:oMath>
                </a14:m>
                <a:r>
                  <a:rPr lang="pt-BR" sz="2200" kern="100" dirty="0">
                    <a:effectLst/>
                    <a:latin typeface="Arial Narrow" panose="020B0606020202030204" pitchFamily="34" charset="0"/>
                    <a:ea typeface="Times New Roman" panose="02020603050405020304" pitchFamily="18" charset="0"/>
                    <a:cs typeface="Arabic Typesetting" panose="03020402040406030203" pitchFamily="66" charset="-78"/>
                  </a:rPr>
                  <a:t>.</a:t>
                </a:r>
                <a:endParaRPr lang="pt-BR" sz="2200" kern="100" dirty="0">
                  <a:effectLst/>
                  <a:latin typeface="Arial Narrow" panose="020B0606020202030204" pitchFamily="34" charset="0"/>
                  <a:ea typeface="MS Mincho" panose="02020609040205080304" pitchFamily="49" charset="-128"/>
                  <a:cs typeface="Arabic Typesetting" panose="03020402040406030203" pitchFamily="66" charset="-78"/>
                </a:endParaRPr>
              </a:p>
            </p:txBody>
          </p:sp>
        </mc:Choice>
        <mc:Fallback>
          <p:sp>
            <p:nvSpPr>
              <p:cNvPr id="3" name="CaixaDeTexto 2">
                <a:extLst>
                  <a:ext uri="{FF2B5EF4-FFF2-40B4-BE49-F238E27FC236}">
                    <a16:creationId xmlns:a16="http://schemas.microsoft.com/office/drawing/2014/main" id="{92AAFB89-ADDF-3398-91E1-8ACD14CCA59D}"/>
                  </a:ext>
                </a:extLst>
              </p:cNvPr>
              <p:cNvSpPr txBox="1">
                <a:spLocks noRot="1" noChangeAspect="1" noMove="1" noResize="1" noEditPoints="1" noAdjustHandles="1" noChangeArrowheads="1" noChangeShapeType="1" noTextEdit="1"/>
              </p:cNvSpPr>
              <p:nvPr/>
            </p:nvSpPr>
            <p:spPr>
              <a:xfrm>
                <a:off x="155999" y="955992"/>
                <a:ext cx="5760000" cy="3383170"/>
              </a:xfrm>
              <a:prstGeom prst="rect">
                <a:avLst/>
              </a:prstGeom>
              <a:blipFill>
                <a:blip r:embed="rId2"/>
                <a:stretch>
                  <a:fillRect l="-1377" t="-721" r="-1483" b="-1802"/>
                </a:stretch>
              </a:blipFill>
            </p:spPr>
            <p:txBody>
              <a:bodyPr/>
              <a:lstStyle/>
              <a:p>
                <a:r>
                  <a:rPr lang="pt-BR">
                    <a:noFill/>
                  </a:rPr>
                  <a:t> </a:t>
                </a:r>
              </a:p>
            </p:txBody>
          </p:sp>
        </mc:Fallback>
      </mc:AlternateContent>
      <p:pic>
        <p:nvPicPr>
          <p:cNvPr id="4" name="Imagem 3">
            <a:extLst>
              <a:ext uri="{FF2B5EF4-FFF2-40B4-BE49-F238E27FC236}">
                <a16:creationId xmlns:a16="http://schemas.microsoft.com/office/drawing/2014/main" id="{C66DC887-620B-AF28-5505-6CE2FE52B9B8}"/>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Effect>
                      <a14:saturation sat="200000"/>
                    </a14:imgEffect>
                  </a14:imgLayer>
                </a14:imgProps>
              </a:ext>
            </a:extLst>
          </a:blip>
          <a:srcRect l="11616" t="26739" r="23420" b="22089"/>
          <a:stretch>
            <a:fillRect/>
          </a:stretch>
        </p:blipFill>
        <p:spPr bwMode="auto">
          <a:xfrm>
            <a:off x="6636002" y="2758834"/>
            <a:ext cx="5040000" cy="2685392"/>
          </a:xfrm>
          <a:prstGeom prst="rect">
            <a:avLst/>
          </a:prstGeom>
          <a:ln>
            <a:noFill/>
          </a:ln>
          <a:extLst>
            <a:ext uri="{53640926-AAD7-44D8-BBD7-CCE9431645EC}">
              <a14:shadowObscured xmlns:a14="http://schemas.microsoft.com/office/drawing/2010/main"/>
            </a:ext>
          </a:extLst>
        </p:spPr>
      </p:pic>
      <mc:AlternateContent xmlns:mc="http://schemas.openxmlformats.org/markup-compatibility/2006">
        <mc:Choice xmlns:a14="http://schemas.microsoft.com/office/drawing/2010/main" Requires="a14">
          <p:sp>
            <p:nvSpPr>
              <p:cNvPr id="5" name="CaixaDeTexto 4">
                <a:extLst>
                  <a:ext uri="{FF2B5EF4-FFF2-40B4-BE49-F238E27FC236}">
                    <a16:creationId xmlns:a16="http://schemas.microsoft.com/office/drawing/2014/main" id="{6A17C953-3BE2-F57F-A9AA-39F21B43446F}"/>
                  </a:ext>
                </a:extLst>
              </p:cNvPr>
              <p:cNvSpPr txBox="1"/>
              <p:nvPr/>
            </p:nvSpPr>
            <p:spPr>
              <a:xfrm>
                <a:off x="6276002" y="955992"/>
                <a:ext cx="5760000" cy="1615250"/>
              </a:xfrm>
              <a:prstGeom prst="rect">
                <a:avLst/>
              </a:prstGeom>
              <a:solidFill>
                <a:schemeClr val="bg1"/>
              </a:solidFill>
            </p:spPr>
            <p:txBody>
              <a:bodyPr wrap="square">
                <a:spAutoFit/>
              </a:bodyPr>
              <a:lstStyle/>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Arabic Typesetting" panose="03020402040406030203" pitchFamily="66" charset="-78"/>
                  </a:rPr>
                  <a:t>Sendo assim, ao traçar um plano paralelo às bases desses sólidos, a uma altura </a:t>
                </a:r>
                <a14:m>
                  <m:oMath xmlns:m="http://schemas.openxmlformats.org/officeDocument/2006/math">
                    <m:d>
                      <m:d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h</m:t>
                        </m:r>
                      </m:e>
                    </m:d>
                  </m:oMath>
                </a14:m>
                <a:r>
                  <a:rPr lang="pt-BR" sz="2200" kern="100" dirty="0">
                    <a:effectLst/>
                    <a:latin typeface="Arial Narrow" panose="020B0606020202030204" pitchFamily="34" charset="0"/>
                    <a:ea typeface="MS Mincho" panose="02020609040205080304" pitchFamily="49" charset="-128"/>
                    <a:cs typeface="Arabic Typesetting" panose="03020402040406030203" pitchFamily="66" charset="-78"/>
                  </a:rPr>
                  <a:t> de seus vértices, formam-se dois novos sólidos, cujas bases são semelhantes às bases dos sólidos maiores.</a:t>
                </a:r>
              </a:p>
            </p:txBody>
          </p:sp>
        </mc:Choice>
        <mc:Fallback>
          <p:sp>
            <p:nvSpPr>
              <p:cNvPr id="5" name="CaixaDeTexto 4">
                <a:extLst>
                  <a:ext uri="{FF2B5EF4-FFF2-40B4-BE49-F238E27FC236}">
                    <a16:creationId xmlns:a16="http://schemas.microsoft.com/office/drawing/2014/main" id="{6A17C953-3BE2-F57F-A9AA-39F21B43446F}"/>
                  </a:ext>
                </a:extLst>
              </p:cNvPr>
              <p:cNvSpPr txBox="1">
                <a:spLocks noRot="1" noChangeAspect="1" noMove="1" noResize="1" noEditPoints="1" noAdjustHandles="1" noChangeArrowheads="1" noChangeShapeType="1" noTextEdit="1"/>
              </p:cNvSpPr>
              <p:nvPr/>
            </p:nvSpPr>
            <p:spPr>
              <a:xfrm>
                <a:off x="6276002" y="955992"/>
                <a:ext cx="5760000" cy="1615250"/>
              </a:xfrm>
              <a:prstGeom prst="rect">
                <a:avLst/>
              </a:prstGeom>
              <a:blipFill>
                <a:blip r:embed="rId5"/>
                <a:stretch>
                  <a:fillRect l="-1377" t="-1509" r="-1483" b="-6792"/>
                </a:stretch>
              </a:blipFill>
            </p:spPr>
            <p:txBody>
              <a:bodyPr/>
              <a:lstStyle/>
              <a:p>
                <a:r>
                  <a:rPr lang="pt-BR">
                    <a:noFill/>
                  </a:rPr>
                  <a:t> </a:t>
                </a:r>
              </a:p>
            </p:txBody>
          </p:sp>
        </mc:Fallback>
      </mc:AlternateContent>
    </p:spTree>
    <p:extLst>
      <p:ext uri="{BB962C8B-B14F-4D97-AF65-F5344CB8AC3E}">
        <p14:creationId xmlns:p14="http://schemas.microsoft.com/office/powerpoint/2010/main" val="317562730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1FA02A3E-E991-A1F9-F667-CD3D636BE863}"/>
              </a:ext>
            </a:extLst>
          </p:cNvPr>
          <p:cNvPicPr>
            <a:picLocks noChangeAspect="1"/>
          </p:cNvPicPr>
          <p:nvPr/>
        </p:nvPicPr>
        <p:blipFill rotWithShape="1">
          <a:blip r:embed="rId2">
            <a:extLst>
              <a:ext uri="{28A0092B-C50C-407E-A947-70E740481C1C}">
                <a14:useLocalDpi xmlns:a14="http://schemas.microsoft.com/office/drawing/2010/main" val="0"/>
              </a:ext>
            </a:extLst>
          </a:blip>
          <a:srcRect l="1610" r="63913"/>
          <a:stretch>
            <a:fillRect/>
          </a:stretch>
        </p:blipFill>
        <p:spPr bwMode="auto">
          <a:xfrm>
            <a:off x="156000" y="714559"/>
            <a:ext cx="2520000" cy="640226"/>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mc:Choice xmlns:a14="http://schemas.microsoft.com/office/drawing/2010/main" Requires="a14">
          <p:sp>
            <p:nvSpPr>
              <p:cNvPr id="4" name="CaixaDeTexto 3">
                <a:extLst>
                  <a:ext uri="{FF2B5EF4-FFF2-40B4-BE49-F238E27FC236}">
                    <a16:creationId xmlns:a16="http://schemas.microsoft.com/office/drawing/2014/main" id="{93D96112-523C-6977-AC14-1AA386651642}"/>
                  </a:ext>
                </a:extLst>
              </p:cNvPr>
              <p:cNvSpPr txBox="1"/>
              <p:nvPr/>
            </p:nvSpPr>
            <p:spPr>
              <a:xfrm>
                <a:off x="156000" y="1363750"/>
                <a:ext cx="5760000" cy="5125827"/>
              </a:xfrm>
              <a:prstGeom prst="rect">
                <a:avLst/>
              </a:prstGeom>
              <a:noFill/>
            </p:spPr>
            <p:txBody>
              <a:bodyPr wrap="square">
                <a:spAutoFit/>
              </a:bodyPr>
              <a:lstStyle/>
              <a:p>
                <a:pPr algn="just">
                  <a:lnSpc>
                    <a:spcPct val="115000"/>
                  </a:lnSpc>
                  <a:spcAft>
                    <a:spcPts val="400"/>
                  </a:spcAft>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23. </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Considere os seguintes sólidos.</a:t>
                </a:r>
              </a:p>
              <a:p>
                <a:pPr algn="just">
                  <a:lnSpc>
                    <a:spcPct val="115000"/>
                  </a:lnSpc>
                  <a:spcAft>
                    <a:spcPts val="400"/>
                  </a:spcAft>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4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4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4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As bases estão em um mesmo plano, suas alturas iguais a 25 cm e a base do prisma é um hexágono regular de lado 6 cm.</a:t>
                </a:r>
              </a:p>
              <a:p>
                <a:pPr algn="just">
                  <a:lnSpc>
                    <a:spcPct val="115000"/>
                  </a:lnSpc>
                  <a:spcAft>
                    <a:spcPts val="4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Considere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𝜋</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=3</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e </a:t>
                </a:r>
                <a14:m>
                  <m:oMath xmlns:m="http://schemas.openxmlformats.org/officeDocument/2006/math">
                    <m:rad>
                      <m:radPr>
                        <m:degHide m:val="on"/>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radPr>
                      <m:deg/>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3</m:t>
                        </m:r>
                      </m:e>
                    </m:rad>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0" i="1" kern="100" smtClean="0">
                        <a:effectLst/>
                        <a:latin typeface="Cambria Math" panose="02040503050406030204" pitchFamily="18" charset="0"/>
                        <a:ea typeface="Times New Roman" panose="02020603050405020304" pitchFamily="18" charset="0"/>
                        <a:cs typeface="Times New Roman" panose="02020603050405020304" pitchFamily="18" charset="0"/>
                      </a:rPr>
                      <m:t>1,7</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e responda: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4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 Q</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ual é o valor, aproximado, do apótema do hexágono? </a:t>
                </a:r>
              </a:p>
              <a:p>
                <a:pPr algn="just">
                  <a:lnSpc>
                    <a:spcPct val="115000"/>
                  </a:lnSpc>
                  <a:spcAft>
                    <a:spcPts val="4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b) Q</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ual é o valor, aproximado, do raio da base do cone? </a:t>
                </a:r>
              </a:p>
            </p:txBody>
          </p:sp>
        </mc:Choice>
        <mc:Fallback>
          <p:sp>
            <p:nvSpPr>
              <p:cNvPr id="4" name="CaixaDeTexto 3">
                <a:extLst>
                  <a:ext uri="{FF2B5EF4-FFF2-40B4-BE49-F238E27FC236}">
                    <a16:creationId xmlns:a16="http://schemas.microsoft.com/office/drawing/2014/main" id="{93D96112-523C-6977-AC14-1AA386651642}"/>
                  </a:ext>
                </a:extLst>
              </p:cNvPr>
              <p:cNvSpPr txBox="1">
                <a:spLocks noRot="1" noChangeAspect="1" noMove="1" noResize="1" noEditPoints="1" noAdjustHandles="1" noChangeArrowheads="1" noChangeShapeType="1" noTextEdit="1"/>
              </p:cNvSpPr>
              <p:nvPr/>
            </p:nvSpPr>
            <p:spPr>
              <a:xfrm>
                <a:off x="156000" y="1363750"/>
                <a:ext cx="5760000" cy="5125827"/>
              </a:xfrm>
              <a:prstGeom prst="rect">
                <a:avLst/>
              </a:prstGeom>
              <a:blipFill>
                <a:blip r:embed="rId3"/>
                <a:stretch>
                  <a:fillRect l="-1377" t="-595" r="-1483" b="-1546"/>
                </a:stretch>
              </a:blipFill>
            </p:spPr>
            <p:txBody>
              <a:bodyPr/>
              <a:lstStyle/>
              <a:p>
                <a:r>
                  <a:rPr lang="pt-BR">
                    <a:noFill/>
                  </a:rPr>
                  <a:t> </a:t>
                </a:r>
              </a:p>
            </p:txBody>
          </p:sp>
        </mc:Fallback>
      </mc:AlternateContent>
      <p:pic>
        <p:nvPicPr>
          <p:cNvPr id="1026" name="Picture 2" descr="Uma imagem contendo Forma&#10;&#10;O conteúdo gerado por IA pode estar incorreto.">
            <a:extLst>
              <a:ext uri="{FF2B5EF4-FFF2-40B4-BE49-F238E27FC236}">
                <a16:creationId xmlns:a16="http://schemas.microsoft.com/office/drawing/2014/main" id="{DD86BB5C-FDA1-D97A-DDE6-ECD2024C3E0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50185" t="21230" r="27534" b="36551"/>
          <a:stretch>
            <a:fillRect/>
          </a:stretch>
        </p:blipFill>
        <p:spPr bwMode="auto">
          <a:xfrm>
            <a:off x="2026057" y="1792939"/>
            <a:ext cx="1080000" cy="1425000"/>
          </a:xfrm>
          <a:prstGeom prst="rect">
            <a:avLst/>
          </a:prstGeom>
          <a:noFill/>
          <a:extLst>
            <a:ext uri="{909E8E84-426E-40DD-AFC4-6F175D3DCCD1}">
              <a14:hiddenFill xmlns:a14="http://schemas.microsoft.com/office/drawing/2010/main">
                <a:solidFill>
                  <a:srgbClr val="FFFFFF"/>
                </a:solidFill>
              </a14:hiddenFill>
            </a:ext>
          </a:extLst>
        </p:spPr>
      </p:pic>
      <p:pic>
        <p:nvPicPr>
          <p:cNvPr id="1025" name="Imagem 1" descr="Uma imagem contendo barco&#10;&#10;Descrição gerada automaticamente">
            <a:extLst>
              <a:ext uri="{FF2B5EF4-FFF2-40B4-BE49-F238E27FC236}">
                <a16:creationId xmlns:a16="http://schemas.microsoft.com/office/drawing/2014/main" id="{91BD9185-2C7A-25A8-5A78-603255DEE3F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51421" t="5185"/>
          <a:stretch>
            <a:fillRect/>
          </a:stretch>
        </p:blipFill>
        <p:spPr bwMode="auto">
          <a:xfrm>
            <a:off x="3106057" y="1837545"/>
            <a:ext cx="1080000" cy="1335787"/>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3">
            <a:extLst>
              <a:ext uri="{FF2B5EF4-FFF2-40B4-BE49-F238E27FC236}">
                <a16:creationId xmlns:a16="http://schemas.microsoft.com/office/drawing/2014/main" id="{6ADF867C-B906-24BE-E55E-20BD401953BE}"/>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6" name="Rectangle 4">
            <a:extLst>
              <a:ext uri="{FF2B5EF4-FFF2-40B4-BE49-F238E27FC236}">
                <a16:creationId xmlns:a16="http://schemas.microsoft.com/office/drawing/2014/main" id="{76EBE2F7-B1D7-81F8-7CEC-08DD3738BE44}"/>
              </a:ext>
            </a:extLst>
          </p:cNvPr>
          <p:cNvSpPr>
            <a:spLocks noChangeArrowheads="1"/>
          </p:cNvSpPr>
          <p:nvPr/>
        </p:nvSpPr>
        <p:spPr bwMode="auto">
          <a:xfrm>
            <a:off x="0" y="225742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mc:AlternateContent xmlns:mc="http://schemas.openxmlformats.org/markup-compatibility/2006">
        <mc:Choice xmlns:a14="http://schemas.microsoft.com/office/drawing/2010/main" Requires="a14">
          <p:sp>
            <p:nvSpPr>
              <p:cNvPr id="8" name="CaixaDeTexto 7">
                <a:extLst>
                  <a:ext uri="{FF2B5EF4-FFF2-40B4-BE49-F238E27FC236}">
                    <a16:creationId xmlns:a16="http://schemas.microsoft.com/office/drawing/2014/main" id="{A7C73513-A96B-7166-6917-A7DDAD5ECC59}"/>
                  </a:ext>
                </a:extLst>
              </p:cNvPr>
              <p:cNvSpPr txBox="1"/>
              <p:nvPr/>
            </p:nvSpPr>
            <p:spPr>
              <a:xfrm>
                <a:off x="6276000" y="768349"/>
                <a:ext cx="5760000" cy="5765681"/>
              </a:xfrm>
              <a:prstGeom prst="rect">
                <a:avLst/>
              </a:prstGeom>
              <a:noFill/>
            </p:spPr>
            <p:txBody>
              <a:bodyPr wrap="square">
                <a:spAutoFit/>
              </a:bodyPr>
              <a:lstStyle/>
              <a:p>
                <a:pPr algn="just">
                  <a:spcAft>
                    <a:spcPts val="200"/>
                  </a:spcAft>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24. (VUNESP 2005)</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A figura indica algumas das dimensões de um bloco de concreto formado a partir de um cilindro circular oblíquo, com uma base no solo, e de um semicilindro em sua parte superior.</a:t>
                </a:r>
              </a:p>
              <a:p>
                <a:pPr algn="ctr">
                  <a:spcAft>
                    <a:spcPts val="2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ctr">
                  <a:spcAft>
                    <a:spcPts val="200"/>
                  </a:spcAft>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ctr">
                  <a:spcAft>
                    <a:spcPts val="2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ctr">
                  <a:spcAft>
                    <a:spcPts val="2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ctr">
                  <a:spcAft>
                    <a:spcPts val="200"/>
                  </a:spcAft>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ctr">
                  <a:spcAft>
                    <a:spcPts val="2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a:t>
                </a:r>
              </a:p>
              <a:p>
                <a:pPr algn="just">
                  <a:spcAft>
                    <a:spcPts val="2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Dado que o raio da circunferência da base do cilindro oblíquo mede 10 cm, o volume do bloco de concreto, em cm</a:t>
                </a:r>
                <a:r>
                  <a:rPr lang="pt-BR" sz="2200" kern="100" baseline="30000" dirty="0">
                    <a:effectLst/>
                    <a:latin typeface="Arial Narrow" panose="020B0606020202030204" pitchFamily="34" charset="0"/>
                    <a:ea typeface="MS Mincho" panose="02020609040205080304" pitchFamily="49" charset="-128"/>
                    <a:cs typeface="Times New Roman" panose="02020603050405020304" pitchFamily="18" charset="0"/>
                  </a:rPr>
                  <a:t>3</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é</a:t>
                </a:r>
              </a:p>
              <a:p>
                <a:pPr algn="just">
                  <a:spcAft>
                    <a:spcPts val="2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 11 000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𝜋</m:t>
                    </m:r>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a:t>
                </a:r>
                <a:r>
                  <a:rPr lang="pt-BR" sz="2200" kern="100" dirty="0">
                    <a:latin typeface="Arial Narrow" panose="020B0606020202030204" pitchFamily="34" charset="0"/>
                    <a:ea typeface="MS Mincho" panose="02020609040205080304" pitchFamily="49" charset="-128"/>
                    <a:cs typeface="Times New Roman" panose="02020603050405020304" pitchFamily="18" charset="0"/>
                  </a:rPr>
                  <a:t>(D) 5 000 </a:t>
                </a:r>
                <a14:m>
                  <m:oMath xmlns:m="http://schemas.openxmlformats.org/officeDocument/2006/math">
                    <m:r>
                      <a:rPr lang="pt-BR" sz="2200" i="1" kern="100">
                        <a:latin typeface="Cambria Math" panose="02040503050406030204" pitchFamily="18" charset="0"/>
                        <a:ea typeface="MS Mincho" panose="02020609040205080304" pitchFamily="49" charset="-128"/>
                        <a:cs typeface="Times New Roman" panose="02020603050405020304" pitchFamily="18" charset="0"/>
                      </a:rPr>
                      <m:t>𝜋</m:t>
                    </m:r>
                  </m:oMath>
                </a14:m>
                <a:r>
                  <a:rPr lang="pt-BR" sz="2200" kern="100" dirty="0">
                    <a:latin typeface="Arial Narrow" panose="020B0606020202030204" pitchFamily="34" charset="0"/>
                    <a:ea typeface="MS Mincho" panose="02020609040205080304" pitchFamily="49" charset="-128"/>
                    <a:cs typeface="Times New Roman" panose="02020603050405020304" pitchFamily="18" charset="0"/>
                  </a:rPr>
                  <a:t>.</a:t>
                </a:r>
              </a:p>
              <a:p>
                <a:pPr algn="just">
                  <a:spcAft>
                    <a:spcPts val="2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(B) 10 000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𝜋</m:t>
                    </m:r>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a:t>
                </a:r>
                <a:r>
                  <a:rPr lang="pt-BR" sz="2200" kern="100" dirty="0">
                    <a:latin typeface="Arial Narrow" panose="020B0606020202030204" pitchFamily="34" charset="0"/>
                    <a:ea typeface="MS Mincho" panose="02020609040205080304" pitchFamily="49" charset="-128"/>
                    <a:cs typeface="Times New Roman" panose="02020603050405020304" pitchFamily="18" charset="0"/>
                  </a:rPr>
                  <a:t>(E) 1 100 </a:t>
                </a:r>
                <a14:m>
                  <m:oMath xmlns:m="http://schemas.openxmlformats.org/officeDocument/2006/math">
                    <m:r>
                      <a:rPr lang="pt-BR" sz="2200" i="1" kern="100">
                        <a:latin typeface="Cambria Math" panose="02040503050406030204" pitchFamily="18" charset="0"/>
                        <a:ea typeface="MS Mincho" panose="02020609040205080304" pitchFamily="49" charset="-128"/>
                        <a:cs typeface="Times New Roman" panose="02020603050405020304" pitchFamily="18" charset="0"/>
                      </a:rPr>
                      <m:t>𝜋</m:t>
                    </m:r>
                  </m:oMath>
                </a14:m>
                <a:r>
                  <a:rPr lang="pt-BR" sz="2200" kern="100" dirty="0">
                    <a:latin typeface="Arial Narrow" panose="020B0606020202030204" pitchFamily="34" charset="0"/>
                    <a:ea typeface="MS Mincho" panose="02020609040205080304" pitchFamily="49" charset="-128"/>
                    <a:cs typeface="Times New Roman" panose="02020603050405020304" pitchFamily="18" charset="0"/>
                  </a:rPr>
                  <a:t>.</a:t>
                </a:r>
              </a:p>
              <a:p>
                <a:pPr algn="just">
                  <a:spcAft>
                    <a:spcPts val="2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(C) 5 500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𝜋</m:t>
                    </m:r>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t>
                </a:r>
              </a:p>
            </p:txBody>
          </p:sp>
        </mc:Choice>
        <mc:Fallback>
          <p:sp>
            <p:nvSpPr>
              <p:cNvPr id="8" name="CaixaDeTexto 7">
                <a:extLst>
                  <a:ext uri="{FF2B5EF4-FFF2-40B4-BE49-F238E27FC236}">
                    <a16:creationId xmlns:a16="http://schemas.microsoft.com/office/drawing/2014/main" id="{A7C73513-A96B-7166-6917-A7DDAD5ECC59}"/>
                  </a:ext>
                </a:extLst>
              </p:cNvPr>
              <p:cNvSpPr txBox="1">
                <a:spLocks noRot="1" noChangeAspect="1" noMove="1" noResize="1" noEditPoints="1" noAdjustHandles="1" noChangeArrowheads="1" noChangeShapeType="1" noTextEdit="1"/>
              </p:cNvSpPr>
              <p:nvPr/>
            </p:nvSpPr>
            <p:spPr>
              <a:xfrm>
                <a:off x="6276000" y="768349"/>
                <a:ext cx="5760000" cy="5765681"/>
              </a:xfrm>
              <a:prstGeom prst="rect">
                <a:avLst/>
              </a:prstGeom>
              <a:blipFill>
                <a:blip r:embed="rId6"/>
                <a:stretch>
                  <a:fillRect l="-1377" t="-740" r="-1483" b="-1268"/>
                </a:stretch>
              </a:blipFill>
            </p:spPr>
            <p:txBody>
              <a:bodyPr/>
              <a:lstStyle/>
              <a:p>
                <a:r>
                  <a:rPr lang="pt-BR">
                    <a:noFill/>
                  </a:rPr>
                  <a:t> </a:t>
                </a:r>
              </a:p>
            </p:txBody>
          </p:sp>
        </mc:Fallback>
      </mc:AlternateContent>
      <p:pic>
        <p:nvPicPr>
          <p:cNvPr id="9" name="Imagem 8" descr="Diagrama&#10;&#10;Descrição gerada automaticamente">
            <a:extLst>
              <a:ext uri="{FF2B5EF4-FFF2-40B4-BE49-F238E27FC236}">
                <a16:creationId xmlns:a16="http://schemas.microsoft.com/office/drawing/2014/main" id="{534D2DFD-58E6-60FD-F909-DF84CE0B518D}"/>
              </a:ext>
            </a:extLst>
          </p:cNvPr>
          <p:cNvPicPr>
            <a:picLocks noChangeAspect="1"/>
          </p:cNvPicPr>
          <p:nvPr/>
        </p:nvPicPr>
        <p:blipFill rotWithShape="1">
          <a:blip r:embed="rId7">
            <a:extLst>
              <a:ext uri="{28A0092B-C50C-407E-A947-70E740481C1C}">
                <a14:useLocalDpi xmlns:a14="http://schemas.microsoft.com/office/drawing/2010/main" val="0"/>
              </a:ext>
            </a:extLst>
          </a:blip>
          <a:srcRect l="7643" t="5983" r="5775" b="10256"/>
          <a:stretch>
            <a:fillRect/>
          </a:stretch>
        </p:blipFill>
        <p:spPr bwMode="auto">
          <a:xfrm>
            <a:off x="7716000" y="2179852"/>
            <a:ext cx="2880000" cy="2076174"/>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25197681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A42FD3-716D-ECF3-E0C0-DD1010398DE4}"/>
            </a:ext>
          </a:extLst>
        </p:cNvPr>
        <p:cNvGrpSpPr/>
        <p:nvPr/>
      </p:nvGrpSpPr>
      <p:grpSpPr>
        <a:xfrm>
          <a:off x="0" y="0"/>
          <a:ext cx="0" cy="0"/>
          <a:chOff x="0" y="0"/>
          <a:chExt cx="0" cy="0"/>
        </a:xfrm>
      </p:grpSpPr>
      <p:pic>
        <p:nvPicPr>
          <p:cNvPr id="5" name="Imagem 4">
            <a:extLst>
              <a:ext uri="{FF2B5EF4-FFF2-40B4-BE49-F238E27FC236}">
                <a16:creationId xmlns:a16="http://schemas.microsoft.com/office/drawing/2014/main" id="{2CD9A25E-EC99-A347-6804-80A500DF5BBA}"/>
              </a:ext>
            </a:extLst>
          </p:cNvPr>
          <p:cNvPicPr>
            <a:picLocks noChangeAspect="1"/>
          </p:cNvPicPr>
          <p:nvPr/>
        </p:nvPicPr>
        <p:blipFill>
          <a:blip r:embed="rId2"/>
          <a:srcRect t="5739"/>
          <a:stretch>
            <a:fillRect/>
          </a:stretch>
        </p:blipFill>
        <p:spPr>
          <a:xfrm>
            <a:off x="156000" y="1208062"/>
            <a:ext cx="3600000" cy="762706"/>
          </a:xfrm>
          <a:prstGeom prst="rect">
            <a:avLst/>
          </a:prstGeom>
        </p:spPr>
      </p:pic>
      <p:pic>
        <p:nvPicPr>
          <p:cNvPr id="4" name="Imagem 3">
            <a:extLst>
              <a:ext uri="{FF2B5EF4-FFF2-40B4-BE49-F238E27FC236}">
                <a16:creationId xmlns:a16="http://schemas.microsoft.com/office/drawing/2014/main" id="{2DA32748-365E-BC8F-64F6-E624DBB77435}"/>
              </a:ext>
            </a:extLst>
          </p:cNvPr>
          <p:cNvPicPr>
            <a:picLocks noChangeAspect="1"/>
          </p:cNvPicPr>
          <p:nvPr/>
        </p:nvPicPr>
        <p:blipFill>
          <a:blip r:embed="rId3"/>
          <a:stretch>
            <a:fillRect/>
          </a:stretch>
        </p:blipFill>
        <p:spPr>
          <a:xfrm>
            <a:off x="1767035" y="771778"/>
            <a:ext cx="4320000" cy="525934"/>
          </a:xfrm>
          <a:prstGeom prst="rect">
            <a:avLst/>
          </a:prstGeom>
        </p:spPr>
      </p:pic>
      <p:sp>
        <p:nvSpPr>
          <p:cNvPr id="3" name="CaixaDeTexto 2">
            <a:extLst>
              <a:ext uri="{FF2B5EF4-FFF2-40B4-BE49-F238E27FC236}">
                <a16:creationId xmlns:a16="http://schemas.microsoft.com/office/drawing/2014/main" id="{906C93CA-644B-B051-FB49-9D7AE91E8BB7}"/>
              </a:ext>
            </a:extLst>
          </p:cNvPr>
          <p:cNvSpPr txBox="1"/>
          <p:nvPr/>
        </p:nvSpPr>
        <p:spPr>
          <a:xfrm>
            <a:off x="156000" y="1979733"/>
            <a:ext cx="5760000" cy="4462760"/>
          </a:xfrm>
          <a:prstGeom prst="rect">
            <a:avLst/>
          </a:prstGeom>
          <a:noFill/>
        </p:spPr>
        <p:txBody>
          <a:bodyPr wrap="square">
            <a:spAutoFit/>
          </a:bodyPr>
          <a:lstStyle/>
          <a:p>
            <a:pPr algn="ctr">
              <a:spcAft>
                <a:spcPts val="800"/>
              </a:spcAft>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PROJEÇÃO ORTOGONAL</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 projeção ortogonal é a representação de um objeto em um plano, onde as linhas de projeção são perpendiculares ao plano de projeção. </a:t>
            </a:r>
          </a:p>
          <a:p>
            <a:pPr algn="just">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Em termos mais simples, a projeção ortogonal é como a sombra de um objeto sobre uma superfície, quando a luz está diretamente perpendicular ao objeto. As projeções ortogonais são usadas para criar vistas ortogonais (frontal, lateral, superior) de um objeto, e são utilizadas para a compreensão de sua forma e dimensões.</a:t>
            </a:r>
          </a:p>
        </p:txBody>
      </p:sp>
      <p:sp>
        <p:nvSpPr>
          <p:cNvPr id="6" name="CaixaDeTexto 5">
            <a:extLst>
              <a:ext uri="{FF2B5EF4-FFF2-40B4-BE49-F238E27FC236}">
                <a16:creationId xmlns:a16="http://schemas.microsoft.com/office/drawing/2014/main" id="{195FD228-E3B4-99BD-4DD9-98570CA3CD3D}"/>
              </a:ext>
            </a:extLst>
          </p:cNvPr>
          <p:cNvSpPr txBox="1"/>
          <p:nvPr/>
        </p:nvSpPr>
        <p:spPr>
          <a:xfrm>
            <a:off x="6276000" y="771778"/>
            <a:ext cx="5760000" cy="3139321"/>
          </a:xfrm>
          <a:prstGeom prst="rect">
            <a:avLst/>
          </a:prstGeom>
          <a:noFill/>
        </p:spPr>
        <p:txBody>
          <a:bodyPr wrap="square">
            <a:spAutoFit/>
          </a:bodyPr>
          <a:lstStyle/>
          <a:p>
            <a:pPr algn="just"/>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Exemplo: </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Observe o objeto tridimensional moldado por uma impressora 3D.</a:t>
            </a:r>
          </a:p>
          <a:p>
            <a:pPr algn="just"/>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Nas projeções ortogonais deste objeto é possível obter um trapézio, um retângulo e um quadrilátero, veja:</a:t>
            </a:r>
            <a:endParaRPr lang="pt-BR" sz="2200" kern="100" dirty="0">
              <a:effectLst/>
              <a:latin typeface="Aptos" panose="020B0004020202020204" pitchFamily="34" charset="0"/>
              <a:ea typeface="MS Mincho" panose="02020609040205080304" pitchFamily="49" charset="-128"/>
              <a:cs typeface="Times New Roman" panose="02020603050405020304" pitchFamily="18" charset="0"/>
            </a:endParaRPr>
          </a:p>
        </p:txBody>
      </p:sp>
      <p:pic>
        <p:nvPicPr>
          <p:cNvPr id="7" name="Imagem 6" descr="Gráfico&#10;&#10;O conteúdo gerado por IA pode estar incorreto.">
            <a:extLst>
              <a:ext uri="{FF2B5EF4-FFF2-40B4-BE49-F238E27FC236}">
                <a16:creationId xmlns:a16="http://schemas.microsoft.com/office/drawing/2014/main" id="{183FC59E-EE9D-587E-72E8-9BE557F0C38A}"/>
              </a:ext>
            </a:extLst>
          </p:cNvPr>
          <p:cNvPicPr>
            <a:picLocks noChangeAspect="1"/>
          </p:cNvPicPr>
          <p:nvPr/>
        </p:nvPicPr>
        <p:blipFill rotWithShape="1">
          <a:blip r:embed="rId4">
            <a:extLst>
              <a:ext uri="{BEBA8EAE-BF5A-486C-A8C5-ECC9F3942E4B}">
                <a14:imgProps xmlns:a14="http://schemas.microsoft.com/office/drawing/2010/main">
                  <a14:imgLayer r:embed="rId5">
                    <a14:imgEffect>
                      <a14:saturation sat="200000"/>
                    </a14:imgEffect>
                  </a14:imgLayer>
                </a14:imgProps>
              </a:ext>
            </a:extLst>
          </a:blip>
          <a:srcRect l="46534" t="36791" r="37193" b="35684"/>
          <a:stretch/>
        </p:blipFill>
        <p:spPr bwMode="auto">
          <a:xfrm>
            <a:off x="8400000" y="1515034"/>
            <a:ext cx="1512000" cy="1585307"/>
          </a:xfrm>
          <a:prstGeom prst="rect">
            <a:avLst/>
          </a:prstGeom>
          <a:ln>
            <a:noFill/>
          </a:ln>
          <a:extLst>
            <a:ext uri="{53640926-AAD7-44D8-BBD7-CCE9431645EC}">
              <a14:shadowObscured xmlns:a14="http://schemas.microsoft.com/office/drawing/2010/main"/>
            </a:ext>
          </a:extLst>
        </p:spPr>
      </p:pic>
      <p:pic>
        <p:nvPicPr>
          <p:cNvPr id="8" name="Imagem 7" descr="Uma imagem contendo Diagrama&#10;&#10;O conteúdo gerado por IA pode estar incorreto.">
            <a:extLst>
              <a:ext uri="{FF2B5EF4-FFF2-40B4-BE49-F238E27FC236}">
                <a16:creationId xmlns:a16="http://schemas.microsoft.com/office/drawing/2014/main" id="{5DC41573-2B06-D065-D987-8DD364EE4908}"/>
              </a:ext>
            </a:extLst>
          </p:cNvPr>
          <p:cNvPicPr>
            <a:picLocks noChangeAspect="1"/>
          </p:cNvPicPr>
          <p:nvPr/>
        </p:nvPicPr>
        <p:blipFill rotWithShape="1">
          <a:blip r:embed="rId6">
            <a:extLst>
              <a:ext uri="{BEBA8EAE-BF5A-486C-A8C5-ECC9F3942E4B}">
                <a14:imgProps xmlns:a14="http://schemas.microsoft.com/office/drawing/2010/main">
                  <a14:imgLayer r:embed="rId7">
                    <a14:imgEffect>
                      <a14:sharpenSoften amount="25000"/>
                    </a14:imgEffect>
                    <a14:imgEffect>
                      <a14:saturation sat="200000"/>
                    </a14:imgEffect>
                  </a14:imgLayer>
                </a14:imgProps>
              </a:ext>
            </a:extLst>
          </a:blip>
          <a:srcRect l="30663" t="12956" r="20283" b="14535"/>
          <a:stretch>
            <a:fillRect/>
          </a:stretch>
        </p:blipFill>
        <p:spPr bwMode="auto">
          <a:xfrm>
            <a:off x="7716000" y="3874707"/>
            <a:ext cx="2880000" cy="2639506"/>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81841867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74636FB6-3D5F-4B0B-21E0-D2DA60E1B51C}"/>
              </a:ext>
            </a:extLst>
          </p:cNvPr>
          <p:cNvSpPr txBox="1"/>
          <p:nvPr/>
        </p:nvSpPr>
        <p:spPr>
          <a:xfrm>
            <a:off x="156000" y="890744"/>
            <a:ext cx="5760000" cy="3869714"/>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Tipos de Vistas Geométricas</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Na geometria, os tipos de vistas referem-se às diferentes projeções ortogonais de um objeto tridimensional em um plano bidimensional. </a:t>
            </a: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As vistas principais são: frontal (ou anterior), posterior, superior, inferior, lateral à esquerda ou à direita.</a:t>
            </a: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Essas vistas são usadas para representar um objeto, permitindo a visualização de suas formas e dimensões de diferentes ângulos. </a:t>
            </a:r>
          </a:p>
        </p:txBody>
      </p:sp>
      <p:sp>
        <p:nvSpPr>
          <p:cNvPr id="5" name="CaixaDeTexto 4">
            <a:extLst>
              <a:ext uri="{FF2B5EF4-FFF2-40B4-BE49-F238E27FC236}">
                <a16:creationId xmlns:a16="http://schemas.microsoft.com/office/drawing/2014/main" id="{5BA595C8-F228-2420-85F8-348F20E395C4}"/>
              </a:ext>
            </a:extLst>
          </p:cNvPr>
          <p:cNvSpPr txBox="1"/>
          <p:nvPr/>
        </p:nvSpPr>
        <p:spPr>
          <a:xfrm>
            <a:off x="6276002" y="890744"/>
            <a:ext cx="5760000" cy="5161734"/>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Tipos de Vistas:</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342900" lvl="0" indent="-342900" algn="just">
              <a:lnSpc>
                <a:spcPct val="115000"/>
              </a:lnSpc>
              <a:spcAft>
                <a:spcPts val="800"/>
              </a:spcAft>
              <a:buSzPct val="100000"/>
              <a:buFont typeface="Wingdings" panose="05000000000000000000" pitchFamily="2" charset="2"/>
              <a:buChar char="Ø"/>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Vista Frontal (Anterior):</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É a vista principal, mostrando a face frontal do objeto.</a:t>
            </a:r>
          </a:p>
          <a:p>
            <a:pPr>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a:t>
            </a:r>
          </a:p>
          <a:p>
            <a:pPr>
              <a:lnSpc>
                <a:spcPct val="115000"/>
              </a:lnSpc>
              <a:spcAft>
                <a:spcPts val="800"/>
              </a:spcAft>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nSpc>
                <a:spcPct val="115000"/>
              </a:lnSpc>
              <a:spcAft>
                <a:spcPts val="8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nSpc>
                <a:spcPct val="115000"/>
              </a:lnSpc>
              <a:spcAft>
                <a:spcPts val="800"/>
              </a:spcAft>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nSpc>
                <a:spcPct val="115000"/>
              </a:lnSpc>
              <a:spcAft>
                <a:spcPts val="8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nSpc>
                <a:spcPct val="115000"/>
              </a:lnSpc>
              <a:spcAft>
                <a:spcPts val="8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ctr">
              <a:lnSpc>
                <a:spcPct val="115000"/>
              </a:lnSpc>
              <a:spcAft>
                <a:spcPts val="800"/>
              </a:spcAft>
            </a:pPr>
            <a:r>
              <a:rPr lang="pt-BR" sz="2200" i="1" kern="100" dirty="0">
                <a:effectLst/>
                <a:latin typeface="Arial Narrow" panose="020B0606020202030204" pitchFamily="34" charset="0"/>
                <a:ea typeface="MS Mincho" panose="02020609040205080304" pitchFamily="49" charset="-128"/>
                <a:cs typeface="Times New Roman" panose="02020603050405020304" pitchFamily="18" charset="0"/>
              </a:rPr>
              <a:t>Neste exemplo, o observador vê apenas a face quatro do dado.</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p:pic>
        <p:nvPicPr>
          <p:cNvPr id="6" name="Imagem 5" descr="Tela de celular com texto preto sobre fundo branco&#10;&#10;O conteúdo gerado por IA pode estar incorreto.">
            <a:extLst>
              <a:ext uri="{FF2B5EF4-FFF2-40B4-BE49-F238E27FC236}">
                <a16:creationId xmlns:a16="http://schemas.microsoft.com/office/drawing/2014/main" id="{7FB14BA7-B54C-11D0-F0FF-C7E4C0590152}"/>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1998" b="5666"/>
          <a:stretch>
            <a:fillRect/>
          </a:stretch>
        </p:blipFill>
        <p:spPr bwMode="auto">
          <a:xfrm>
            <a:off x="6456002" y="2248592"/>
            <a:ext cx="5400000" cy="2923259"/>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05883519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33214D68-9C5C-A936-5995-E9882EC33B37}"/>
              </a:ext>
            </a:extLst>
          </p:cNvPr>
          <p:cNvSpPr txBox="1"/>
          <p:nvPr/>
        </p:nvSpPr>
        <p:spPr>
          <a:xfrm>
            <a:off x="156000" y="888785"/>
            <a:ext cx="5760000" cy="4772397"/>
          </a:xfrm>
          <a:prstGeom prst="rect">
            <a:avLst/>
          </a:prstGeom>
          <a:noFill/>
        </p:spPr>
        <p:txBody>
          <a:bodyPr wrap="square">
            <a:spAutoFit/>
          </a:bodyPr>
          <a:lstStyle/>
          <a:p>
            <a:pPr marL="342900" lvl="0" indent="-342900" algn="just">
              <a:lnSpc>
                <a:spcPct val="115000"/>
              </a:lnSpc>
              <a:spcAft>
                <a:spcPts val="800"/>
              </a:spcAft>
              <a:buSzPct val="100000"/>
              <a:buFont typeface="Wingdings" panose="05000000000000000000" pitchFamily="2" charset="2"/>
              <a:buChar char=""/>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Vista Superior: </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Mostra o objeto visto de cima.</a:t>
            </a:r>
          </a:p>
          <a:p>
            <a:pPr algn="just">
              <a:lnSpc>
                <a:spcPct val="115000"/>
              </a:lnSpc>
              <a:spcAft>
                <a:spcPts val="800"/>
              </a:spcAft>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ctr">
              <a:lnSpc>
                <a:spcPct val="115000"/>
              </a:lnSpc>
              <a:spcAft>
                <a:spcPts val="800"/>
              </a:spcAft>
            </a:pPr>
            <a:r>
              <a:rPr lang="pt-BR" sz="2200" i="1" kern="100" dirty="0">
                <a:effectLst/>
                <a:latin typeface="Arial Narrow" panose="020B0606020202030204" pitchFamily="34" charset="0"/>
                <a:ea typeface="MS Mincho" panose="02020609040205080304" pitchFamily="49" charset="-128"/>
                <a:cs typeface="Times New Roman" panose="02020603050405020304" pitchFamily="18" charset="0"/>
              </a:rPr>
              <a:t>Neste exemplo, o observador vê apenas a face seis do dado.</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p:sp>
        <p:nvSpPr>
          <p:cNvPr id="5" name="CaixaDeTexto 4">
            <a:extLst>
              <a:ext uri="{FF2B5EF4-FFF2-40B4-BE49-F238E27FC236}">
                <a16:creationId xmlns:a16="http://schemas.microsoft.com/office/drawing/2014/main" id="{25BFD3D5-30B1-D263-1A65-C3A29C21602B}"/>
              </a:ext>
            </a:extLst>
          </p:cNvPr>
          <p:cNvSpPr txBox="1"/>
          <p:nvPr/>
        </p:nvSpPr>
        <p:spPr>
          <a:xfrm>
            <a:off x="6276002" y="888785"/>
            <a:ext cx="5760000" cy="5161734"/>
          </a:xfrm>
          <a:prstGeom prst="rect">
            <a:avLst/>
          </a:prstGeom>
          <a:noFill/>
        </p:spPr>
        <p:txBody>
          <a:bodyPr wrap="square">
            <a:spAutoFit/>
          </a:bodyPr>
          <a:lstStyle/>
          <a:p>
            <a:pPr marL="342900" lvl="0" indent="-342900" algn="just">
              <a:lnSpc>
                <a:spcPct val="115000"/>
              </a:lnSpc>
              <a:spcAft>
                <a:spcPts val="800"/>
              </a:spcAft>
              <a:buSzPct val="100000"/>
              <a:buFont typeface="Wingdings" panose="05000000000000000000" pitchFamily="2" charset="2"/>
              <a:buChar char=""/>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Vista Lateral:</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Pode ser esquerda ou direita, mostrando o objeto visto de lado.</a:t>
            </a:r>
          </a:p>
          <a:p>
            <a:pPr lvl="0" algn="just">
              <a:lnSpc>
                <a:spcPct val="115000"/>
              </a:lnSpc>
              <a:spcAft>
                <a:spcPts val="800"/>
              </a:spcAft>
              <a:buSzPct val="100000"/>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a:t>
            </a:r>
          </a:p>
          <a:p>
            <a:pPr algn="just">
              <a:lnSpc>
                <a:spcPct val="115000"/>
              </a:lnSpc>
              <a:spcAft>
                <a:spcPts val="800"/>
              </a:spcAft>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ctr">
              <a:lnSpc>
                <a:spcPct val="115000"/>
              </a:lnSpc>
              <a:spcAft>
                <a:spcPts val="800"/>
              </a:spcAft>
            </a:pPr>
            <a:r>
              <a:rPr lang="pt-BR" sz="2200" i="1" kern="100" dirty="0">
                <a:effectLst/>
                <a:latin typeface="Arial Narrow" panose="020B0606020202030204" pitchFamily="34" charset="0"/>
                <a:ea typeface="MS Mincho" panose="02020609040205080304" pitchFamily="49" charset="-128"/>
                <a:cs typeface="Times New Roman" panose="02020603050405020304" pitchFamily="18" charset="0"/>
              </a:rPr>
              <a:t>Neste exemplo, o observador vê apenas a face dois do dado, pois está posicionado à esquerda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p:pic>
        <p:nvPicPr>
          <p:cNvPr id="6" name="Imagem 5" descr="Tela de celular com texto preto sobre fundo branco&#10;&#10;O conteúdo gerado por IA pode estar incorreto.">
            <a:extLst>
              <a:ext uri="{FF2B5EF4-FFF2-40B4-BE49-F238E27FC236}">
                <a16:creationId xmlns:a16="http://schemas.microsoft.com/office/drawing/2014/main" id="{9475CFEC-5674-C3FB-7473-3E664E1B5967}"/>
              </a:ext>
            </a:extLst>
          </p:cNvPr>
          <p:cNvPicPr>
            <a:picLocks noChangeAspect="1"/>
          </p:cNvPicPr>
          <p:nvPr/>
        </p:nvPicPr>
        <p:blipFill>
          <a:blip r:embed="rId2"/>
          <a:stretch>
            <a:fillRect/>
          </a:stretch>
        </p:blipFill>
        <p:spPr>
          <a:xfrm>
            <a:off x="336000" y="1511559"/>
            <a:ext cx="5400000" cy="3082823"/>
          </a:xfrm>
          <a:prstGeom prst="rect">
            <a:avLst/>
          </a:prstGeom>
        </p:spPr>
      </p:pic>
      <p:pic>
        <p:nvPicPr>
          <p:cNvPr id="7" name="Imagem 6" descr="Uma imagem contendo Diagrama&#10;&#10;O conteúdo gerado por IA pode estar incorreto.">
            <a:extLst>
              <a:ext uri="{FF2B5EF4-FFF2-40B4-BE49-F238E27FC236}">
                <a16:creationId xmlns:a16="http://schemas.microsoft.com/office/drawing/2014/main" id="{AB8C4D79-B129-6598-5F29-A4D1CC390DB3}"/>
              </a:ext>
            </a:extLst>
          </p:cNvPr>
          <p:cNvPicPr>
            <a:picLocks noChangeAspect="1"/>
          </p:cNvPicPr>
          <p:nvPr/>
        </p:nvPicPr>
        <p:blipFill>
          <a:blip r:embed="rId3"/>
          <a:stretch>
            <a:fillRect/>
          </a:stretch>
        </p:blipFill>
        <p:spPr>
          <a:xfrm>
            <a:off x="6456002" y="1703276"/>
            <a:ext cx="5400000" cy="3179273"/>
          </a:xfrm>
          <a:prstGeom prst="rect">
            <a:avLst/>
          </a:prstGeom>
        </p:spPr>
      </p:pic>
    </p:spTree>
    <p:extLst>
      <p:ext uri="{BB962C8B-B14F-4D97-AF65-F5344CB8AC3E}">
        <p14:creationId xmlns:p14="http://schemas.microsoft.com/office/powerpoint/2010/main" val="400989559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FF103C42-8DE4-37A1-903E-8F42D6BC4021}"/>
              </a:ext>
            </a:extLst>
          </p:cNvPr>
          <p:cNvSpPr txBox="1"/>
          <p:nvPr/>
        </p:nvSpPr>
        <p:spPr>
          <a:xfrm>
            <a:off x="156000" y="890876"/>
            <a:ext cx="5760000" cy="5264326"/>
          </a:xfrm>
          <a:prstGeom prst="rect">
            <a:avLst/>
          </a:prstGeom>
          <a:noFill/>
        </p:spPr>
        <p:txBody>
          <a:bodyPr wrap="square">
            <a:spAutoFit/>
          </a:bodyPr>
          <a:lstStyle/>
          <a:p>
            <a:pPr marL="342900" lvl="0" indent="-342900" algn="just">
              <a:lnSpc>
                <a:spcPct val="115000"/>
              </a:lnSpc>
              <a:spcAft>
                <a:spcPts val="800"/>
              </a:spcAft>
              <a:buSzPct val="100000"/>
              <a:buFont typeface="Wingdings" panose="05000000000000000000" pitchFamily="2" charset="2"/>
              <a:buChar char=""/>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Vista Inferior:</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Mostra o objeto visto de baixo.</a:t>
            </a:r>
          </a:p>
          <a:p>
            <a:pPr algn="ctr">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a:t>
            </a:r>
          </a:p>
          <a:p>
            <a:pPr algn="ctr">
              <a:lnSpc>
                <a:spcPct val="115000"/>
              </a:lnSpc>
              <a:spcAft>
                <a:spcPts val="800"/>
              </a:spcAft>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ctr">
              <a:lnSpc>
                <a:spcPct val="115000"/>
              </a:lnSpc>
              <a:spcAft>
                <a:spcPts val="8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ctr">
              <a:lnSpc>
                <a:spcPct val="115000"/>
              </a:lnSpc>
              <a:spcAft>
                <a:spcPts val="800"/>
              </a:spcAft>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ctr">
              <a:lnSpc>
                <a:spcPct val="115000"/>
              </a:lnSpc>
              <a:spcAft>
                <a:spcPts val="8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ctr">
              <a:lnSpc>
                <a:spcPct val="115000"/>
              </a:lnSpc>
              <a:spcAft>
                <a:spcPts val="8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ctr">
              <a:lnSpc>
                <a:spcPct val="115000"/>
              </a:lnSpc>
              <a:spcAft>
                <a:spcPts val="800"/>
              </a:spcAft>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ctr">
              <a:lnSpc>
                <a:spcPct val="115000"/>
              </a:lnSpc>
              <a:spcAft>
                <a:spcPts val="8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ctr">
              <a:lnSpc>
                <a:spcPct val="115000"/>
              </a:lnSpc>
              <a:spcAft>
                <a:spcPts val="800"/>
              </a:spcAft>
            </a:pPr>
            <a:r>
              <a:rPr lang="pt-BR" sz="2200" i="1" kern="100" dirty="0">
                <a:effectLst/>
                <a:latin typeface="Arial Narrow" panose="020B0606020202030204" pitchFamily="34" charset="0"/>
                <a:ea typeface="MS Mincho" panose="02020609040205080304" pitchFamily="49" charset="-128"/>
                <a:cs typeface="Times New Roman" panose="02020603050405020304" pitchFamily="18" charset="0"/>
              </a:rPr>
              <a:t>Neste exemplo, o observador vê apenas a face um do dado, pois está posicionado abaixo.</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p:sp>
        <p:nvSpPr>
          <p:cNvPr id="4" name="CaixaDeTexto 3">
            <a:extLst>
              <a:ext uri="{FF2B5EF4-FFF2-40B4-BE49-F238E27FC236}">
                <a16:creationId xmlns:a16="http://schemas.microsoft.com/office/drawing/2014/main" id="{E3E1D811-82D0-3C31-A966-62339141F160}"/>
              </a:ext>
            </a:extLst>
          </p:cNvPr>
          <p:cNvSpPr txBox="1"/>
          <p:nvPr/>
        </p:nvSpPr>
        <p:spPr>
          <a:xfrm>
            <a:off x="6276002" y="890876"/>
            <a:ext cx="5760000" cy="5940409"/>
          </a:xfrm>
          <a:prstGeom prst="rect">
            <a:avLst/>
          </a:prstGeom>
          <a:noFill/>
        </p:spPr>
        <p:txBody>
          <a:bodyPr wrap="square">
            <a:spAutoFit/>
          </a:bodyPr>
          <a:lstStyle/>
          <a:p>
            <a:pPr marL="342900" lvl="0" indent="-342900" algn="just">
              <a:lnSpc>
                <a:spcPct val="115000"/>
              </a:lnSpc>
              <a:spcAft>
                <a:spcPts val="800"/>
              </a:spcAft>
              <a:buSzPct val="100000"/>
              <a:buFont typeface="Wingdings" panose="05000000000000000000" pitchFamily="2" charset="2"/>
              <a:buChar char=""/>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Vista Posterior: </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Mostra o objeto visto pela parte de trás. </a:t>
            </a:r>
          </a:p>
          <a:p>
            <a:pPr algn="ctr">
              <a:lnSpc>
                <a:spcPct val="115000"/>
              </a:lnSpc>
              <a:spcAft>
                <a:spcPts val="8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ctr">
              <a:lnSpc>
                <a:spcPct val="115000"/>
              </a:lnSpc>
              <a:spcAft>
                <a:spcPts val="800"/>
              </a:spcAft>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ctr">
              <a:lnSpc>
                <a:spcPct val="115000"/>
              </a:lnSpc>
              <a:spcAft>
                <a:spcPts val="8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ctr">
              <a:lnSpc>
                <a:spcPct val="115000"/>
              </a:lnSpc>
              <a:spcAft>
                <a:spcPts val="800"/>
              </a:spcAft>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ctr">
              <a:lnSpc>
                <a:spcPct val="115000"/>
              </a:lnSpc>
              <a:spcAft>
                <a:spcPts val="8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ctr">
              <a:lnSpc>
                <a:spcPct val="115000"/>
              </a:lnSpc>
              <a:spcAft>
                <a:spcPts val="800"/>
              </a:spcAft>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ctr">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a:t>
            </a:r>
          </a:p>
          <a:p>
            <a:pPr algn="ctr">
              <a:lnSpc>
                <a:spcPct val="115000"/>
              </a:lnSpc>
              <a:spcAft>
                <a:spcPts val="800"/>
              </a:spcAft>
            </a:pPr>
            <a:r>
              <a:rPr lang="pt-BR" sz="2200" i="1" kern="100" dirty="0">
                <a:effectLst/>
                <a:latin typeface="Arial Narrow" panose="020B0606020202030204" pitchFamily="34" charset="0"/>
                <a:ea typeface="MS Mincho" panose="02020609040205080304" pitchFamily="49" charset="-128"/>
                <a:cs typeface="Times New Roman" panose="02020603050405020304" pitchFamily="18" charset="0"/>
              </a:rPr>
              <a:t>Neste exemplo, o observador vê apenas a face três do dado, pois está posicionado atras. Enquanto na vista frontal ele via a face quatro, na vista posterior ele vê a face oposta a ele, ou seja, a três.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p:pic>
        <p:nvPicPr>
          <p:cNvPr id="5" name="Imagem 4" descr="Uma imagem contendo Texto&#10;&#10;O conteúdo gerado por IA pode estar incorreto.">
            <a:extLst>
              <a:ext uri="{FF2B5EF4-FFF2-40B4-BE49-F238E27FC236}">
                <a16:creationId xmlns:a16="http://schemas.microsoft.com/office/drawing/2014/main" id="{0AF86F43-7F94-D7E4-655F-E78A33EB202F}"/>
              </a:ext>
            </a:extLst>
          </p:cNvPr>
          <p:cNvPicPr>
            <a:picLocks noChangeAspect="1"/>
          </p:cNvPicPr>
          <p:nvPr/>
        </p:nvPicPr>
        <p:blipFill>
          <a:blip r:embed="rId2"/>
          <a:stretch>
            <a:fillRect/>
          </a:stretch>
        </p:blipFill>
        <p:spPr>
          <a:xfrm>
            <a:off x="336000" y="1569491"/>
            <a:ext cx="5400000" cy="3428137"/>
          </a:xfrm>
          <a:prstGeom prst="rect">
            <a:avLst/>
          </a:prstGeom>
        </p:spPr>
      </p:pic>
      <p:pic>
        <p:nvPicPr>
          <p:cNvPr id="6" name="Imagem 5" descr="Diagrama&#10;&#10;O conteúdo gerado por IA pode estar incorreto.">
            <a:extLst>
              <a:ext uri="{FF2B5EF4-FFF2-40B4-BE49-F238E27FC236}">
                <a16:creationId xmlns:a16="http://schemas.microsoft.com/office/drawing/2014/main" id="{536C2EA8-2143-FCBC-8647-F2F270BB8AB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7049" t="9785" r="3507"/>
          <a:stretch>
            <a:fillRect/>
          </a:stretch>
        </p:blipFill>
        <p:spPr bwMode="auto">
          <a:xfrm>
            <a:off x="6456002" y="1831762"/>
            <a:ext cx="5400000" cy="3064961"/>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90737458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Agrupar 1">
            <a:extLst>
              <a:ext uri="{FF2B5EF4-FFF2-40B4-BE49-F238E27FC236}">
                <a16:creationId xmlns:a16="http://schemas.microsoft.com/office/drawing/2014/main" id="{1E296103-5927-BD32-31BF-EC99C1BAAA84}"/>
              </a:ext>
            </a:extLst>
          </p:cNvPr>
          <p:cNvGrpSpPr/>
          <p:nvPr/>
        </p:nvGrpSpPr>
        <p:grpSpPr>
          <a:xfrm>
            <a:off x="188718" y="980822"/>
            <a:ext cx="5710212" cy="5518590"/>
            <a:chOff x="168465" y="4173164"/>
            <a:chExt cx="5710212" cy="5518590"/>
          </a:xfrm>
        </p:grpSpPr>
        <p:sp>
          <p:nvSpPr>
            <p:cNvPr id="3" name="Retângulo: Cantos Arredondados 2">
              <a:extLst>
                <a:ext uri="{FF2B5EF4-FFF2-40B4-BE49-F238E27FC236}">
                  <a16:creationId xmlns:a16="http://schemas.microsoft.com/office/drawing/2014/main" id="{232B700D-D2F3-3B9F-8E21-9CCC46DA4514}"/>
                </a:ext>
              </a:extLst>
            </p:cNvPr>
            <p:cNvSpPr/>
            <p:nvPr/>
          </p:nvSpPr>
          <p:spPr>
            <a:xfrm>
              <a:off x="187128" y="4357142"/>
              <a:ext cx="5691549" cy="5334612"/>
            </a:xfrm>
            <a:prstGeom prst="roundRect">
              <a:avLst>
                <a:gd name="adj" fmla="val 4211"/>
              </a:avLst>
            </a:prstGeom>
            <a:solidFill>
              <a:schemeClr val="bg1"/>
            </a:solidFill>
            <a:ln w="28575">
              <a:solidFill>
                <a:srgbClr val="ED7D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spcAft>
                  <a:spcPts val="400"/>
                </a:spcAft>
              </a:pPr>
              <a:endParaRPr lang="pt-BR" sz="2200" dirty="0">
                <a:solidFill>
                  <a:schemeClr val="tx1"/>
                </a:solidFill>
                <a:latin typeface="Arial Narrow" panose="020B0606020202030204" pitchFamily="34" charset="0"/>
              </a:endParaRPr>
            </a:p>
            <a:p>
              <a:pPr algn="ctr">
                <a:spcAft>
                  <a:spcPts val="400"/>
                </a:spcAft>
              </a:pPr>
              <a:r>
                <a:rPr lang="pt-BR" sz="2200" b="1" kern="100" dirty="0">
                  <a:solidFill>
                    <a:schemeClr val="accent2">
                      <a:lumMod val="75000"/>
                    </a:schemeClr>
                  </a:solidFill>
                  <a:effectLst/>
                  <a:latin typeface="Arial Narrow" panose="020B0606020202030204" pitchFamily="34" charset="0"/>
                  <a:ea typeface="MS Mincho" panose="02020609040205080304" pitchFamily="49" charset="-128"/>
                  <a:cs typeface="Times New Roman" panose="02020603050405020304" pitchFamily="18" charset="0"/>
                </a:rPr>
                <a:t>	Importância das Vistas Ortogonais</a:t>
              </a:r>
            </a:p>
            <a:p>
              <a:pPr algn="ctr">
                <a:spcAft>
                  <a:spcPts val="400"/>
                </a:spcAft>
              </a:pPr>
              <a:endParaRPr lang="pt-BR" sz="22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400"/>
                </a:spcAft>
              </a:pPr>
              <a:r>
                <a:rPr lang="pt-BR" sz="22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As vistas ortogonais são fundamentais, pois permitem representar objetos tridimensionais de forma precisa e detalhada em um plano bidimensional. </a:t>
              </a:r>
            </a:p>
            <a:p>
              <a:pPr algn="just">
                <a:lnSpc>
                  <a:spcPct val="115000"/>
                </a:lnSpc>
                <a:spcAft>
                  <a:spcPts val="400"/>
                </a:spcAft>
              </a:pPr>
              <a:r>
                <a:rPr lang="pt-BR" sz="22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Ao combinar as diferentes vistas, é possível ter uma compreensão completa da forma e das dimensões do objeto. </a:t>
              </a:r>
            </a:p>
            <a:p>
              <a:pPr>
                <a:spcAft>
                  <a:spcPts val="400"/>
                </a:spcAft>
              </a:pPr>
              <a:r>
                <a:rPr lang="pt-BR" sz="22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Por exemplo, em um desenho de um cubo, a vista frontal, a superior e a lateral apresentam um quadrado revelando, assim, as três dimensões do cubo.</a:t>
              </a:r>
              <a:endParaRPr lang="pt-BR" sz="2200" kern="100" dirty="0">
                <a:solidFill>
                  <a:schemeClr val="tx1"/>
                </a:solidFill>
                <a:latin typeface="Arial Narrow" panose="020B0606020202030204" pitchFamily="34" charset="0"/>
                <a:ea typeface="MS Mincho" panose="02020609040205080304" pitchFamily="49" charset="-128"/>
                <a:cs typeface="Times New Roman" panose="02020603050405020304" pitchFamily="18" charset="0"/>
              </a:endParaRPr>
            </a:p>
          </p:txBody>
        </p:sp>
        <p:pic>
          <p:nvPicPr>
            <p:cNvPr id="4" name="Imagem 3" descr="Uma imagem contendo Interface gráfica do usuário&#10;&#10;O conteúdo gerado por IA pode estar incorreto.">
              <a:extLst>
                <a:ext uri="{FF2B5EF4-FFF2-40B4-BE49-F238E27FC236}">
                  <a16:creationId xmlns:a16="http://schemas.microsoft.com/office/drawing/2014/main" id="{7BECFEAE-7E25-D34E-0744-3D811BB3519C}"/>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sharpenSoften amount="25000"/>
                      </a14:imgEffect>
                      <a14:imgEffect>
                        <a14:saturation sat="200000"/>
                      </a14:imgEffect>
                    </a14:imgLayer>
                  </a14:imgProps>
                </a:ext>
                <a:ext uri="{28A0092B-C50C-407E-A947-70E740481C1C}">
                  <a14:useLocalDpi xmlns:a14="http://schemas.microsoft.com/office/drawing/2010/main" val="0"/>
                </a:ext>
              </a:extLst>
            </a:blip>
            <a:srcRect l="2384" t="8463" r="1473" b="10508"/>
            <a:stretch>
              <a:fillRect/>
            </a:stretch>
          </p:blipFill>
          <p:spPr bwMode="auto">
            <a:xfrm>
              <a:off x="168465" y="4173164"/>
              <a:ext cx="1800000" cy="689987"/>
            </a:xfrm>
            <a:prstGeom prst="rect">
              <a:avLst/>
            </a:prstGeom>
            <a:noFill/>
            <a:ln>
              <a:noFill/>
            </a:ln>
            <a:extLst>
              <a:ext uri="{53640926-AAD7-44D8-BBD7-CCE9431645EC}">
                <a14:shadowObscured xmlns:a14="http://schemas.microsoft.com/office/drawing/2010/main"/>
              </a:ext>
            </a:extLst>
          </p:spPr>
        </p:pic>
      </p:grpSp>
      <p:sp>
        <p:nvSpPr>
          <p:cNvPr id="6" name="CaixaDeTexto 5">
            <a:extLst>
              <a:ext uri="{FF2B5EF4-FFF2-40B4-BE49-F238E27FC236}">
                <a16:creationId xmlns:a16="http://schemas.microsoft.com/office/drawing/2014/main" id="{E0AA8797-2F2B-10D2-B3A9-2DE1FCB0BF7F}"/>
              </a:ext>
            </a:extLst>
          </p:cNvPr>
          <p:cNvSpPr txBox="1"/>
          <p:nvPr/>
        </p:nvSpPr>
        <p:spPr>
          <a:xfrm>
            <a:off x="6224619" y="984491"/>
            <a:ext cx="5760000" cy="1627112"/>
          </a:xfrm>
          <a:prstGeom prst="rect">
            <a:avLst/>
          </a:prstGeom>
          <a:noFill/>
        </p:spPr>
        <p:txBody>
          <a:bodyPr wrap="square">
            <a:spAutoFit/>
          </a:bodyPr>
          <a:lstStyle/>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Como os sólidos são constituídos de várias superfícies, as projeções ortogonais são utilizadas para representar as formas tridimensionais através de figuras planas.</a:t>
            </a:r>
            <a:endParaRPr lang="pt-BR" sz="2200" kern="100" dirty="0">
              <a:effectLst/>
              <a:latin typeface="Aptos" panose="020B0004020202020204" pitchFamily="34" charset="0"/>
              <a:ea typeface="MS Mincho" panose="02020609040205080304" pitchFamily="49" charset="-128"/>
              <a:cs typeface="Times New Roman" panose="02020603050405020304" pitchFamily="18" charset="0"/>
            </a:endParaRPr>
          </a:p>
        </p:txBody>
      </p:sp>
      <p:pic>
        <p:nvPicPr>
          <p:cNvPr id="7" name="Imagem 6">
            <a:extLst>
              <a:ext uri="{FF2B5EF4-FFF2-40B4-BE49-F238E27FC236}">
                <a16:creationId xmlns:a16="http://schemas.microsoft.com/office/drawing/2014/main" id="{633C6A6F-F5CE-8090-2628-DEAA3EC33C1E}"/>
              </a:ext>
            </a:extLst>
          </p:cNvPr>
          <p:cNvPicPr>
            <a:picLocks noChangeAspect="1"/>
          </p:cNvPicPr>
          <p:nvPr/>
        </p:nvPicPr>
        <p:blipFill>
          <a:blip r:embed="rId4"/>
          <a:stretch>
            <a:fillRect/>
          </a:stretch>
        </p:blipFill>
        <p:spPr>
          <a:xfrm>
            <a:off x="6404619" y="2876588"/>
            <a:ext cx="5400000" cy="2323412"/>
          </a:xfrm>
          <a:prstGeom prst="rect">
            <a:avLst/>
          </a:prstGeom>
        </p:spPr>
      </p:pic>
    </p:spTree>
    <p:extLst>
      <p:ext uri="{BB962C8B-B14F-4D97-AF65-F5344CB8AC3E}">
        <p14:creationId xmlns:p14="http://schemas.microsoft.com/office/powerpoint/2010/main" val="391256726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CE02A359-E728-B543-AADA-BCF340987E2D}"/>
              </a:ext>
            </a:extLst>
          </p:cNvPr>
          <p:cNvSpPr txBox="1"/>
          <p:nvPr/>
        </p:nvSpPr>
        <p:spPr>
          <a:xfrm>
            <a:off x="156000" y="881165"/>
            <a:ext cx="11880000" cy="5550687"/>
          </a:xfrm>
          <a:prstGeom prst="rect">
            <a:avLst/>
          </a:prstGeom>
          <a:solidFill>
            <a:schemeClr val="bg1"/>
          </a:solidFill>
        </p:spPr>
        <p:txBody>
          <a:bodyPr wrap="square">
            <a:spAutoFit/>
          </a:bodyPr>
          <a:lstStyle/>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Para demonstrar a terceira dimensão é necessário fazer uma segunda projeção ortogonal, olhando os sólidos por outro lado.</a:t>
            </a: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a:t>
            </a:r>
          </a:p>
          <a:p>
            <a:pPr algn="just">
              <a:lnSpc>
                <a:spcPct val="115000"/>
              </a:lnSpc>
              <a:spcAft>
                <a:spcPts val="800"/>
              </a:spcAft>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Duas vistas, apesar de representarem as três dimensões do objeto, não garantem a representação da forma da peça. A representação das formas espaciais é resolvida com a utilização das planificações.</a:t>
            </a: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 planificação de um sólido geométrico é a </a:t>
            </a: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representação de todas as suas faces em forma bidimensional</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permitindo visualizar o sólido por completo.</a:t>
            </a:r>
          </a:p>
        </p:txBody>
      </p:sp>
      <p:pic>
        <p:nvPicPr>
          <p:cNvPr id="2050" name="Imagem 11">
            <a:extLst>
              <a:ext uri="{FF2B5EF4-FFF2-40B4-BE49-F238E27FC236}">
                <a16:creationId xmlns:a16="http://schemas.microsoft.com/office/drawing/2014/main" id="{9DF5A8C1-FC61-A5E5-EAA3-BB9332FD2CA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4555" t="2058" b="3925"/>
          <a:stretch>
            <a:fillRect/>
          </a:stretch>
        </p:blipFill>
        <p:spPr bwMode="auto">
          <a:xfrm>
            <a:off x="2764616" y="1941220"/>
            <a:ext cx="2820397" cy="25200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6541E5F4-8C2B-68D5-40BA-D72C649F0B70}"/>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5" name="Rectangle 4">
            <a:extLst>
              <a:ext uri="{FF2B5EF4-FFF2-40B4-BE49-F238E27FC236}">
                <a16:creationId xmlns:a16="http://schemas.microsoft.com/office/drawing/2014/main" id="{59E4AF21-663E-D870-6EDE-9AE10C8B7357}"/>
              </a:ext>
            </a:extLst>
          </p:cNvPr>
          <p:cNvSpPr>
            <a:spLocks noChangeArrowheads="1"/>
          </p:cNvSpPr>
          <p:nvPr/>
        </p:nvSpPr>
        <p:spPr bwMode="auto">
          <a:xfrm>
            <a:off x="0" y="333375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pic>
        <p:nvPicPr>
          <p:cNvPr id="7" name="Imagem 12">
            <a:extLst>
              <a:ext uri="{FF2B5EF4-FFF2-40B4-BE49-F238E27FC236}">
                <a16:creationId xmlns:a16="http://schemas.microsoft.com/office/drawing/2014/main" id="{295A04A7-4571-C266-9D0A-212BA45FCDC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53685" y="1852411"/>
            <a:ext cx="3621934" cy="259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135597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936752-131F-0E3A-37CC-0DD27A5926BB}"/>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1EB6A34E-07C2-A359-F49C-52DE2ABF58B8}"/>
              </a:ext>
            </a:extLst>
          </p:cNvPr>
          <p:cNvSpPr txBox="1"/>
          <p:nvPr/>
        </p:nvSpPr>
        <p:spPr>
          <a:xfrm>
            <a:off x="156000" y="892826"/>
            <a:ext cx="11880000" cy="5653279"/>
          </a:xfrm>
          <a:prstGeom prst="rect">
            <a:avLst/>
          </a:prstGeom>
          <a:solidFill>
            <a:schemeClr val="bg1"/>
          </a:solidFill>
        </p:spPr>
        <p:txBody>
          <a:bodyPr wrap="square">
            <a:spAutoFit/>
          </a:bodyPr>
          <a:lstStyle/>
          <a:p>
            <a:pPr algn="just">
              <a:lnSpc>
                <a:spcPct val="115000"/>
              </a:lnSpc>
              <a:spcAft>
                <a:spcPts val="800"/>
              </a:spcAft>
            </a:pPr>
            <a:endPar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endPar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1. (OBMEP 2012)</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a:t>
            </a: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Dois pontos na superfície de um cubo são opostos se o segmento de reta que os liga passa pelo centro do cubo. Na figura vemos uma planificação de um cubo, na qual as faces destacadas em cinzento foram divididas em nove quadradinhos iguais.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4751388" algn="just">
              <a:lnSpc>
                <a:spcPct val="115000"/>
              </a:lnSpc>
              <a:spcAft>
                <a:spcPts val="800"/>
              </a:spcAft>
            </a:pP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Quando o cubo for montado, qual será o ponto oposto ao ponto P?</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4751388" algn="just">
              <a:lnSpc>
                <a:spcPct val="115000"/>
              </a:lnSpc>
              <a:spcAft>
                <a:spcPts val="800"/>
              </a:spcAft>
            </a:pP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(A) A</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4751388" algn="just">
              <a:lnSpc>
                <a:spcPct val="115000"/>
              </a:lnSpc>
              <a:spcAft>
                <a:spcPts val="800"/>
              </a:spcAft>
            </a:pP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(B) B</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4751388" algn="just">
              <a:lnSpc>
                <a:spcPct val="115000"/>
              </a:lnSpc>
              <a:spcAft>
                <a:spcPts val="800"/>
              </a:spcAft>
            </a:pP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(C) C</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4751388" algn="just">
              <a:lnSpc>
                <a:spcPct val="115000"/>
              </a:lnSpc>
              <a:spcAft>
                <a:spcPts val="800"/>
              </a:spcAft>
            </a:pP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(D) D</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4751388" algn="just">
              <a:lnSpc>
                <a:spcPct val="115000"/>
              </a:lnSpc>
              <a:spcAft>
                <a:spcPts val="800"/>
              </a:spcAft>
            </a:pP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(E) E</a:t>
            </a:r>
          </a:p>
          <a:p>
            <a:pPr marL="5199063" algn="just">
              <a:lnSpc>
                <a:spcPct val="115000"/>
              </a:lnSpc>
              <a:spcAft>
                <a:spcPts val="8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p:pic>
        <p:nvPicPr>
          <p:cNvPr id="5" name="Imagem 4" descr="Texto preto sobre fundo branco&#10;&#10;O conteúdo gerado por IA pode estar incorreto.">
            <a:extLst>
              <a:ext uri="{FF2B5EF4-FFF2-40B4-BE49-F238E27FC236}">
                <a16:creationId xmlns:a16="http://schemas.microsoft.com/office/drawing/2014/main" id="{24ECE16D-C084-ED7B-557C-73A1C1FD7863}"/>
              </a:ext>
            </a:extLst>
          </p:cNvPr>
          <p:cNvPicPr>
            <a:picLocks noChangeAspect="1"/>
          </p:cNvPicPr>
          <p:nvPr/>
        </p:nvPicPr>
        <p:blipFill rotWithShape="1">
          <a:blip r:embed="rId2"/>
          <a:srcRect l="6096" t="5368"/>
          <a:stretch>
            <a:fillRect/>
          </a:stretch>
        </p:blipFill>
        <p:spPr bwMode="auto">
          <a:xfrm>
            <a:off x="313813" y="3223971"/>
            <a:ext cx="4100924" cy="3127844"/>
          </a:xfrm>
          <a:prstGeom prst="rect">
            <a:avLst/>
          </a:prstGeom>
          <a:ln>
            <a:noFill/>
          </a:ln>
          <a:extLst>
            <a:ext uri="{53640926-AAD7-44D8-BBD7-CCE9431645EC}">
              <a14:shadowObscured xmlns:a14="http://schemas.microsoft.com/office/drawing/2010/main"/>
            </a:ext>
          </a:extLst>
        </p:spPr>
      </p:pic>
      <p:pic>
        <p:nvPicPr>
          <p:cNvPr id="2" name="Imagem 1" descr="Forma&#10;&#10;O conteúdo gerado por IA pode estar incorreto.">
            <a:extLst>
              <a:ext uri="{FF2B5EF4-FFF2-40B4-BE49-F238E27FC236}">
                <a16:creationId xmlns:a16="http://schemas.microsoft.com/office/drawing/2014/main" id="{C4FC4F00-DBD6-8B97-B653-865A36DD991B}"/>
              </a:ext>
            </a:extLst>
          </p:cNvPr>
          <p:cNvPicPr>
            <a:picLocks noChangeAspect="1"/>
          </p:cNvPicPr>
          <p:nvPr/>
        </p:nvPicPr>
        <p:blipFill rotWithShape="1">
          <a:blip r:embed="rId3">
            <a:extLst>
              <a:ext uri="{28A0092B-C50C-407E-A947-70E740481C1C}">
                <a14:useLocalDpi xmlns:a14="http://schemas.microsoft.com/office/drawing/2010/main" val="0"/>
              </a:ext>
            </a:extLst>
          </a:blip>
          <a:srcRect l="1505" t="7077" r="63512"/>
          <a:stretch>
            <a:fillRect/>
          </a:stretch>
        </p:blipFill>
        <p:spPr bwMode="auto">
          <a:xfrm>
            <a:off x="140110" y="967925"/>
            <a:ext cx="2520000" cy="593987"/>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19794860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BFB8AC04-9BC1-A9C7-FB2D-17B227BC2789}"/>
              </a:ext>
            </a:extLst>
          </p:cNvPr>
          <p:cNvSpPr txBox="1"/>
          <p:nvPr/>
        </p:nvSpPr>
        <p:spPr>
          <a:xfrm>
            <a:off x="156000" y="892803"/>
            <a:ext cx="11880000" cy="5550687"/>
          </a:xfrm>
          <a:prstGeom prst="rect">
            <a:avLst/>
          </a:prstGeom>
          <a:solidFill>
            <a:schemeClr val="bg1"/>
          </a:solidFill>
        </p:spPr>
        <p:txBody>
          <a:bodyPr wrap="square">
            <a:spAutoFit/>
          </a:bodyPr>
          <a:lstStyle/>
          <a:p>
            <a:pPr algn="just">
              <a:lnSpc>
                <a:spcPct val="115000"/>
              </a:lnSpc>
              <a:spcAft>
                <a:spcPts val="800"/>
              </a:spcAft>
            </a:pPr>
            <a:r>
              <a:rPr lang="pt-BR" sz="2200" b="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2. (ENEM 2019)</a:t>
            </a: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As luminárias para um laboratório de matemática serão fabricadas em forma de sólidos geométricos. Uma delas terá a forma de um tetraedro truncado. Esse sólido é gerado a partir de secções paralelas a cada uma das faces de um tetraedro regular. Para essa luminária, as secções serão feitas de maneira que, em cada corte, um terço das arestas seccionadas serão removidas. Uma dessas secções está indicada na figura.</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5916613" algn="just">
              <a:lnSpc>
                <a:spcPct val="115000"/>
              </a:lnSpc>
              <a:spcAft>
                <a:spcPts val="800"/>
              </a:spcAft>
            </a:pP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Essa luminária terá por faces</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5916613" algn="just">
              <a:lnSpc>
                <a:spcPct val="115000"/>
              </a:lnSpc>
              <a:spcAft>
                <a:spcPts val="800"/>
              </a:spcAft>
            </a:pP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(A) 4 hexágonos regulares e 4 triângulos equiláteros.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5916613" algn="just">
              <a:lnSpc>
                <a:spcPct val="115000"/>
              </a:lnSpc>
              <a:spcAft>
                <a:spcPts val="800"/>
              </a:spcAft>
            </a:pP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(B) 2 hexágonos regulares e 4 triângulos equiláteros.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5916613" algn="just">
              <a:lnSpc>
                <a:spcPct val="115000"/>
              </a:lnSpc>
              <a:spcAft>
                <a:spcPts val="800"/>
              </a:spcAft>
            </a:pP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(C) 4 quadriláteros e 4 triângulos isósceles.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5916613" algn="just">
              <a:lnSpc>
                <a:spcPct val="115000"/>
              </a:lnSpc>
              <a:spcAft>
                <a:spcPts val="800"/>
              </a:spcAft>
            </a:pP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(D) 3 quadriláteros e 4 triângulos isósceles.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5916613" algn="just">
              <a:lnSpc>
                <a:spcPct val="115000"/>
              </a:lnSpc>
              <a:spcAft>
                <a:spcPts val="800"/>
              </a:spcAft>
            </a:pP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(E) 3 hexágonos regulares e 4 triângulos equiláteros. </a:t>
            </a:r>
          </a:p>
          <a:p>
            <a:pPr marL="5916613" algn="just">
              <a:lnSpc>
                <a:spcPct val="115000"/>
              </a:lnSpc>
              <a:spcAft>
                <a:spcPts val="8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p:pic>
        <p:nvPicPr>
          <p:cNvPr id="4" name="Imagem 3" descr="Forma&#10;&#10;O conteúdo gerado por IA pode estar incorreto.">
            <a:extLst>
              <a:ext uri="{FF2B5EF4-FFF2-40B4-BE49-F238E27FC236}">
                <a16:creationId xmlns:a16="http://schemas.microsoft.com/office/drawing/2014/main" id="{8B885ACF-69FA-1A63-487C-F5540C86AA80}"/>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Lst>
          </a:blip>
          <a:srcRect l="2147" t="3959" b="4194"/>
          <a:stretch>
            <a:fillRect/>
          </a:stretch>
        </p:blipFill>
        <p:spPr bwMode="auto">
          <a:xfrm>
            <a:off x="523927" y="3179276"/>
            <a:ext cx="5040000" cy="2137643"/>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96685719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16DD8EC8-26E5-0026-44FF-A868632EC09C}"/>
              </a:ext>
            </a:extLst>
          </p:cNvPr>
          <p:cNvSpPr txBox="1"/>
          <p:nvPr/>
        </p:nvSpPr>
        <p:spPr>
          <a:xfrm>
            <a:off x="156000" y="876762"/>
            <a:ext cx="5760000" cy="2393925"/>
          </a:xfrm>
          <a:prstGeom prst="rect">
            <a:avLst/>
          </a:prstGeom>
          <a:solidFill>
            <a:schemeClr val="bg1"/>
          </a:solidFill>
        </p:spPr>
        <p:txBody>
          <a:bodyPr wrap="square">
            <a:spAutoFit/>
          </a:bodyPr>
          <a:lstStyle/>
          <a:p>
            <a:pPr algn="just">
              <a:lnSpc>
                <a:spcPct val="115000"/>
              </a:lnSpc>
              <a:spcAft>
                <a:spcPts val="800"/>
              </a:spcAft>
            </a:pPr>
            <a:r>
              <a:rPr lang="pt-BR" sz="2200" b="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3. (ENEM 2020)</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A Figura 1 apresenta uma casa e a planta do seu telhado, em que as setas indicam o sentido do escoamento da água de chuva. Um pedreiro precisa fazer a planta do escoamento da água de chuva de um telhado que tem três caídas de água, como apresentado na Figura 2.</a:t>
            </a:r>
          </a:p>
        </p:txBody>
      </p:sp>
      <p:pic>
        <p:nvPicPr>
          <p:cNvPr id="4" name="Imagem 3" descr="Diagrama&#10;&#10;O conteúdo gerado por IA pode estar incorreto.">
            <a:extLst>
              <a:ext uri="{FF2B5EF4-FFF2-40B4-BE49-F238E27FC236}">
                <a16:creationId xmlns:a16="http://schemas.microsoft.com/office/drawing/2014/main" id="{72D2B48C-F201-79AC-78CA-8D9EB1765209}"/>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Effect>
                      <a14:brightnessContrast contrast="-20000"/>
                    </a14:imgEffect>
                  </a14:imgLayer>
                </a14:imgProps>
              </a:ext>
            </a:extLst>
          </a:blip>
          <a:srcRect l="1108"/>
          <a:stretch>
            <a:fillRect/>
          </a:stretch>
        </p:blipFill>
        <p:spPr bwMode="auto">
          <a:xfrm>
            <a:off x="516000" y="3494131"/>
            <a:ext cx="5040000" cy="1523746"/>
          </a:xfrm>
          <a:prstGeom prst="rect">
            <a:avLst/>
          </a:prstGeom>
          <a:ln>
            <a:noFill/>
          </a:ln>
          <a:extLst>
            <a:ext uri="{53640926-AAD7-44D8-BBD7-CCE9431645EC}">
              <a14:shadowObscured xmlns:a14="http://schemas.microsoft.com/office/drawing/2010/main"/>
            </a:ext>
          </a:extLst>
        </p:spPr>
      </p:pic>
      <p:sp>
        <p:nvSpPr>
          <p:cNvPr id="5" name="CaixaDeTexto 4">
            <a:extLst>
              <a:ext uri="{FF2B5EF4-FFF2-40B4-BE49-F238E27FC236}">
                <a16:creationId xmlns:a16="http://schemas.microsoft.com/office/drawing/2014/main" id="{F41A8F3A-4CC7-7F60-66D5-F70AC002A1B4}"/>
              </a:ext>
            </a:extLst>
          </p:cNvPr>
          <p:cNvSpPr txBox="1"/>
          <p:nvPr/>
        </p:nvSpPr>
        <p:spPr>
          <a:xfrm>
            <a:off x="6276000" y="876762"/>
            <a:ext cx="5760000" cy="4669420"/>
          </a:xfrm>
          <a:prstGeom prst="rect">
            <a:avLst/>
          </a:prstGeom>
          <a:solidFill>
            <a:schemeClr val="bg1"/>
          </a:solidFill>
        </p:spPr>
        <p:txBody>
          <a:bodyPr wrap="square">
            <a:spAutoFit/>
          </a:bodyPr>
          <a:lstStyle/>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 figura que representa a planta do telhado da Figura 2 com o escoamento da água de chuva que o pedreiro precisa fazer é</a:t>
            </a:r>
          </a:p>
          <a:p>
            <a:pPr algn="just">
              <a:lnSpc>
                <a:spcPct val="115000"/>
              </a:lnSpc>
              <a:spcAft>
                <a:spcPts val="800"/>
              </a:spcAft>
            </a:pPr>
            <a:r>
              <a:rPr lang="pt-BR" sz="2200" kern="100" dirty="0">
                <a:latin typeface="Arial Narrow" panose="020B0606020202030204" pitchFamily="34" charset="0"/>
                <a:ea typeface="MS Mincho" panose="02020609040205080304" pitchFamily="49" charset="-128"/>
                <a:cs typeface="Times New Roman" panose="02020603050405020304" pitchFamily="18" charset="0"/>
              </a:rPr>
              <a:t>(A) 			(D)</a:t>
            </a:r>
          </a:p>
          <a:p>
            <a:pPr algn="just">
              <a:lnSpc>
                <a:spcPct val="115000"/>
              </a:lnSpc>
              <a:spcAft>
                <a:spcPts val="800"/>
              </a:spcAft>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200" kern="100" dirty="0">
                <a:latin typeface="Arial Narrow" panose="020B0606020202030204" pitchFamily="34" charset="0"/>
                <a:ea typeface="MS Mincho" panose="02020609040205080304" pitchFamily="49" charset="-128"/>
                <a:cs typeface="Times New Roman" panose="02020603050405020304" pitchFamily="18" charset="0"/>
              </a:rPr>
              <a:t>(B) 			(E)</a:t>
            </a:r>
          </a:p>
          <a:p>
            <a:pPr algn="just">
              <a:lnSpc>
                <a:spcPct val="115000"/>
              </a:lnSpc>
              <a:spcAft>
                <a:spcPts val="800"/>
              </a:spcAft>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200" kern="100" dirty="0">
                <a:latin typeface="Arial Narrow" panose="020B0606020202030204" pitchFamily="34" charset="0"/>
                <a:ea typeface="MS Mincho" panose="02020609040205080304" pitchFamily="49" charset="-128"/>
                <a:cs typeface="Times New Roman" panose="02020603050405020304" pitchFamily="18" charset="0"/>
              </a:rPr>
              <a:t>(C)</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p:pic>
        <p:nvPicPr>
          <p:cNvPr id="6" name="Imagem 5" descr="Tela de computador com texto preto sobre fundo branco&#10;&#10;O conteúdo gerado por IA pode estar incorreto.">
            <a:extLst>
              <a:ext uri="{FF2B5EF4-FFF2-40B4-BE49-F238E27FC236}">
                <a16:creationId xmlns:a16="http://schemas.microsoft.com/office/drawing/2014/main" id="{672D906E-406A-8400-EA4C-AF6998F2587C}"/>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Layer>
                </a14:imgProps>
              </a:ext>
            </a:extLst>
          </a:blip>
          <a:stretch>
            <a:fillRect/>
          </a:stretch>
        </p:blipFill>
        <p:spPr>
          <a:xfrm>
            <a:off x="6764139" y="2266105"/>
            <a:ext cx="1440000" cy="1062212"/>
          </a:xfrm>
          <a:prstGeom prst="rect">
            <a:avLst/>
          </a:prstGeom>
        </p:spPr>
      </p:pic>
      <p:pic>
        <p:nvPicPr>
          <p:cNvPr id="7" name="Imagem 6" descr="Uma imagem contendo objeto, relógio, desenho&#10;&#10;O conteúdo gerado por IA pode estar incorreto.">
            <a:extLst>
              <a:ext uri="{FF2B5EF4-FFF2-40B4-BE49-F238E27FC236}">
                <a16:creationId xmlns:a16="http://schemas.microsoft.com/office/drawing/2014/main" id="{1A2DBDD7-ABED-5523-223A-BBE3CC561F59}"/>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25000"/>
                    </a14:imgEffect>
                  </a14:imgLayer>
                </a14:imgProps>
              </a:ext>
            </a:extLst>
          </a:blip>
          <a:stretch>
            <a:fillRect/>
          </a:stretch>
        </p:blipFill>
        <p:spPr>
          <a:xfrm>
            <a:off x="6764139" y="3691808"/>
            <a:ext cx="1440000" cy="1070682"/>
          </a:xfrm>
          <a:prstGeom prst="rect">
            <a:avLst/>
          </a:prstGeom>
        </p:spPr>
      </p:pic>
      <p:pic>
        <p:nvPicPr>
          <p:cNvPr id="8" name="Imagem 7" descr="Uma imagem contendo objeto, relógio&#10;&#10;O conteúdo gerado por IA pode estar incorreto.">
            <a:extLst>
              <a:ext uri="{FF2B5EF4-FFF2-40B4-BE49-F238E27FC236}">
                <a16:creationId xmlns:a16="http://schemas.microsoft.com/office/drawing/2014/main" id="{0E6972AE-62A4-379C-2004-6358E98E67DD}"/>
              </a:ext>
            </a:extLst>
          </p:cNvPr>
          <p:cNvPicPr>
            <a:picLocks noChangeAspect="1"/>
          </p:cNvPicPr>
          <p:nvPr/>
        </p:nvPicPr>
        <p:blipFill>
          <a:blip r:embed="rId8">
            <a:extLst>
              <a:ext uri="{BEBA8EAE-BF5A-486C-A8C5-ECC9F3942E4B}">
                <a14:imgProps xmlns:a14="http://schemas.microsoft.com/office/drawing/2010/main">
                  <a14:imgLayer r:embed="rId9">
                    <a14:imgEffect>
                      <a14:sharpenSoften amount="25000"/>
                    </a14:imgEffect>
                  </a14:imgLayer>
                </a14:imgProps>
              </a:ext>
            </a:extLst>
          </a:blip>
          <a:stretch>
            <a:fillRect/>
          </a:stretch>
        </p:blipFill>
        <p:spPr>
          <a:xfrm>
            <a:off x="6764139" y="5125981"/>
            <a:ext cx="1440000" cy="1077459"/>
          </a:xfrm>
          <a:prstGeom prst="rect">
            <a:avLst/>
          </a:prstGeom>
        </p:spPr>
      </p:pic>
      <p:pic>
        <p:nvPicPr>
          <p:cNvPr id="9" name="Imagem 8" descr="Forma, Retângulo&#10;&#10;O conteúdo gerado por IA pode estar incorreto.">
            <a:extLst>
              <a:ext uri="{FF2B5EF4-FFF2-40B4-BE49-F238E27FC236}">
                <a16:creationId xmlns:a16="http://schemas.microsoft.com/office/drawing/2014/main" id="{A5AB7FB8-7A36-89BB-D473-1788B24B8B00}"/>
              </a:ext>
            </a:extLst>
          </p:cNvPr>
          <p:cNvPicPr>
            <a:picLocks noChangeAspect="1"/>
          </p:cNvPicPr>
          <p:nvPr/>
        </p:nvPicPr>
        <p:blipFill>
          <a:blip r:embed="rId10">
            <a:extLst>
              <a:ext uri="{BEBA8EAE-BF5A-486C-A8C5-ECC9F3942E4B}">
                <a14:imgProps xmlns:a14="http://schemas.microsoft.com/office/drawing/2010/main">
                  <a14:imgLayer r:embed="rId11">
                    <a14:imgEffect>
                      <a14:sharpenSoften amount="25000"/>
                    </a14:imgEffect>
                  </a14:imgLayer>
                </a14:imgProps>
              </a:ext>
            </a:extLst>
          </a:blip>
          <a:stretch>
            <a:fillRect/>
          </a:stretch>
        </p:blipFill>
        <p:spPr>
          <a:xfrm>
            <a:off x="9518644" y="2197463"/>
            <a:ext cx="1440000" cy="1073224"/>
          </a:xfrm>
          <a:prstGeom prst="rect">
            <a:avLst/>
          </a:prstGeom>
        </p:spPr>
      </p:pic>
      <p:pic>
        <p:nvPicPr>
          <p:cNvPr id="10" name="Imagem 9" descr="Diagrama&#10;&#10;O conteúdo gerado por IA pode estar incorreto.">
            <a:extLst>
              <a:ext uri="{FF2B5EF4-FFF2-40B4-BE49-F238E27FC236}">
                <a16:creationId xmlns:a16="http://schemas.microsoft.com/office/drawing/2014/main" id="{FC587E9E-206B-D762-292C-8FAE1633A961}"/>
              </a:ext>
            </a:extLst>
          </p:cNvPr>
          <p:cNvPicPr>
            <a:picLocks noChangeAspect="1"/>
          </p:cNvPicPr>
          <p:nvPr/>
        </p:nvPicPr>
        <p:blipFill>
          <a:blip r:embed="rId12">
            <a:extLst>
              <a:ext uri="{BEBA8EAE-BF5A-486C-A8C5-ECC9F3942E4B}">
                <a14:imgProps xmlns:a14="http://schemas.microsoft.com/office/drawing/2010/main">
                  <a14:imgLayer r:embed="rId13">
                    <a14:imgEffect>
                      <a14:sharpenSoften amount="25000"/>
                    </a14:imgEffect>
                  </a14:imgLayer>
                </a14:imgProps>
              </a:ext>
            </a:extLst>
          </a:blip>
          <a:stretch>
            <a:fillRect/>
          </a:stretch>
        </p:blipFill>
        <p:spPr>
          <a:xfrm>
            <a:off x="9518644" y="3691808"/>
            <a:ext cx="1440000" cy="985129"/>
          </a:xfrm>
          <a:prstGeom prst="rect">
            <a:avLst/>
          </a:prstGeom>
        </p:spPr>
      </p:pic>
    </p:spTree>
    <p:extLst>
      <p:ext uri="{BB962C8B-B14F-4D97-AF65-F5344CB8AC3E}">
        <p14:creationId xmlns:p14="http://schemas.microsoft.com/office/powerpoint/2010/main" val="158813786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DD6FDF0E-DBC9-3E14-8001-2140F612C2A5}"/>
              </a:ext>
            </a:extLst>
          </p:cNvPr>
          <p:cNvSpPr txBox="1"/>
          <p:nvPr/>
        </p:nvSpPr>
        <p:spPr>
          <a:xfrm>
            <a:off x="156000" y="775454"/>
            <a:ext cx="5760000" cy="3816429"/>
          </a:xfrm>
          <a:prstGeom prst="rect">
            <a:avLst/>
          </a:prstGeom>
          <a:noFill/>
        </p:spPr>
        <p:txBody>
          <a:bodyPr wrap="square">
            <a:spAutoFit/>
          </a:bodyPr>
          <a:lstStyle/>
          <a:p>
            <a:pPr algn="just">
              <a:spcAft>
                <a:spcPts val="200"/>
              </a:spcAft>
            </a:pPr>
            <a:r>
              <a:rPr lang="pt-BR" sz="2200" b="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4. (ENEM Digital – 2020) </a:t>
            </a: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No projeto de uma nova máquina, um engenheiro encomendou a um torneiro mecânico a fabricação de uma peça, obtida a partir do recorte em um cubo, como ilustrado na figura. Para isso, o torneiro forneceu, juntamente com o desenho tridimensional da peça, suas vistas frontal, lateral e superior, a partir das posições indicadas na figura. Para facilitar o trabalho do torneiro, as arestas dos cortes que ficam ocultos nas três vistas devem ser representadas por segmentos tracejados, quando for o caso.</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p:pic>
        <p:nvPicPr>
          <p:cNvPr id="4" name="Imagem 3" descr="Diagrama, Desenho técnico&#10;&#10;O conteúdo gerado por IA pode estar incorreto.">
            <a:extLst>
              <a:ext uri="{FF2B5EF4-FFF2-40B4-BE49-F238E27FC236}">
                <a16:creationId xmlns:a16="http://schemas.microsoft.com/office/drawing/2014/main" id="{53F96A18-8317-5297-74E4-D0238BA1DEAE}"/>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Effect>
                      <a14:saturation sat="300000"/>
                    </a14:imgEffect>
                  </a14:imgLayer>
                </a14:imgProps>
              </a:ext>
            </a:extLst>
          </a:blip>
          <a:stretch>
            <a:fillRect/>
          </a:stretch>
        </p:blipFill>
        <p:spPr>
          <a:xfrm>
            <a:off x="1294371" y="4296046"/>
            <a:ext cx="3960000" cy="2305271"/>
          </a:xfrm>
          <a:prstGeom prst="rect">
            <a:avLst/>
          </a:prstGeom>
        </p:spPr>
      </p:pic>
      <p:sp>
        <p:nvSpPr>
          <p:cNvPr id="5" name="CaixaDeTexto 4">
            <a:extLst>
              <a:ext uri="{FF2B5EF4-FFF2-40B4-BE49-F238E27FC236}">
                <a16:creationId xmlns:a16="http://schemas.microsoft.com/office/drawing/2014/main" id="{6F900FCF-53CB-C3EA-A23F-6C780EE86447}"/>
              </a:ext>
            </a:extLst>
          </p:cNvPr>
          <p:cNvSpPr txBox="1"/>
          <p:nvPr/>
        </p:nvSpPr>
        <p:spPr>
          <a:xfrm>
            <a:off x="6276002" y="748559"/>
            <a:ext cx="5760000" cy="769441"/>
          </a:xfrm>
          <a:prstGeom prst="rect">
            <a:avLst/>
          </a:prstGeom>
          <a:noFill/>
        </p:spPr>
        <p:txBody>
          <a:bodyPr wrap="square">
            <a:spAutoFit/>
          </a:bodyPr>
          <a:lstStyle/>
          <a:p>
            <a:pPr algn="just"/>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As vistas frontal, lateral e superior que melhor representam o desenho entregue ao torneiro são</a:t>
            </a:r>
          </a:p>
        </p:txBody>
      </p:sp>
      <p:pic>
        <p:nvPicPr>
          <p:cNvPr id="6" name="Imagem 5">
            <a:extLst>
              <a:ext uri="{FF2B5EF4-FFF2-40B4-BE49-F238E27FC236}">
                <a16:creationId xmlns:a16="http://schemas.microsoft.com/office/drawing/2014/main" id="{748992B0-3201-FF34-6F24-9827C2DC4105}"/>
              </a:ext>
            </a:extLst>
          </p:cNvPr>
          <p:cNvPicPr>
            <a:picLocks noChangeAspect="1"/>
          </p:cNvPicPr>
          <p:nvPr/>
        </p:nvPicPr>
        <p:blipFill>
          <a:blip r:embed="rId4"/>
          <a:srcRect r="56038" b="5667"/>
          <a:stretch/>
        </p:blipFill>
        <p:spPr>
          <a:xfrm>
            <a:off x="6276002" y="1518000"/>
            <a:ext cx="3127974" cy="5126710"/>
          </a:xfrm>
          <a:prstGeom prst="rect">
            <a:avLst/>
          </a:prstGeom>
        </p:spPr>
      </p:pic>
    </p:spTree>
    <p:extLst>
      <p:ext uri="{BB962C8B-B14F-4D97-AF65-F5344CB8AC3E}">
        <p14:creationId xmlns:p14="http://schemas.microsoft.com/office/powerpoint/2010/main" val="415007364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81B7FA-806A-D5B9-36AA-3FD900A001DD}"/>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2A90542E-2608-8D31-CD18-C7825D1E06E2}"/>
              </a:ext>
            </a:extLst>
          </p:cNvPr>
          <p:cNvSpPr txBox="1"/>
          <p:nvPr/>
        </p:nvSpPr>
        <p:spPr>
          <a:xfrm>
            <a:off x="156000" y="874871"/>
            <a:ext cx="5760000" cy="3888244"/>
          </a:xfrm>
          <a:prstGeom prst="rect">
            <a:avLst/>
          </a:prstGeom>
          <a:noFill/>
        </p:spPr>
        <p:txBody>
          <a:bodyPr wrap="square">
            <a:spAutoFit/>
          </a:bodyPr>
          <a:lstStyle/>
          <a:p>
            <a:pPr algn="just">
              <a:spcAft>
                <a:spcPts val="800"/>
              </a:spcAft>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5. (ENEM 2022)</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Dentre as diversas planificações possíveis para o cubo, uma delas é a que se encontra apresentada na Figura 1. </a:t>
            </a:r>
          </a:p>
          <a:p>
            <a:pPr algn="just">
              <a:spcAft>
                <a:spcPts val="800"/>
              </a:spcAft>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Em um cubo, foram pintados, em três de suas faces, quadrados de cor cinza escura, que ocupam um quarto dessas faces, tendo esses três quadrados um vértice em comum, conforme ilustrado na Figura 2.</a:t>
            </a:r>
          </a:p>
        </p:txBody>
      </p:sp>
      <p:sp>
        <p:nvSpPr>
          <p:cNvPr id="5" name="CaixaDeTexto 4">
            <a:extLst>
              <a:ext uri="{FF2B5EF4-FFF2-40B4-BE49-F238E27FC236}">
                <a16:creationId xmlns:a16="http://schemas.microsoft.com/office/drawing/2014/main" id="{0C07D241-A4EC-6793-E773-31F705C94C23}"/>
              </a:ext>
            </a:extLst>
          </p:cNvPr>
          <p:cNvSpPr txBox="1"/>
          <p:nvPr/>
        </p:nvSpPr>
        <p:spPr>
          <a:xfrm>
            <a:off x="6276000" y="865906"/>
            <a:ext cx="5760000" cy="769441"/>
          </a:xfrm>
          <a:prstGeom prst="rect">
            <a:avLst/>
          </a:prstGeom>
          <a:noFill/>
        </p:spPr>
        <p:txBody>
          <a:bodyPr wrap="square">
            <a:spAutoFit/>
          </a:bodyPr>
          <a:lstStyle/>
          <a:p>
            <a:pPr algn="just">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 planificação do cubo da Figura 2, conforme o tipo de planificação apresentada na Figura 1, é</a:t>
            </a:r>
          </a:p>
        </p:txBody>
      </p:sp>
      <p:pic>
        <p:nvPicPr>
          <p:cNvPr id="6" name="Imagem 5" descr="Gráfico, Forma&#10;&#10;O conteúdo gerado por IA pode estar incorreto.">
            <a:extLst>
              <a:ext uri="{FF2B5EF4-FFF2-40B4-BE49-F238E27FC236}">
                <a16:creationId xmlns:a16="http://schemas.microsoft.com/office/drawing/2014/main" id="{88030F71-98E3-2A57-109C-A565E1728848}"/>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2252895" y="1920024"/>
            <a:ext cx="1620000" cy="1482081"/>
          </a:xfrm>
          <a:prstGeom prst="rect">
            <a:avLst/>
          </a:prstGeom>
        </p:spPr>
      </p:pic>
      <p:pic>
        <p:nvPicPr>
          <p:cNvPr id="7" name="Imagem 6" descr="Forma, Retângulo&#10;&#10;O conteúdo gerado por IA pode estar incorreto.">
            <a:extLst>
              <a:ext uri="{FF2B5EF4-FFF2-40B4-BE49-F238E27FC236}">
                <a16:creationId xmlns:a16="http://schemas.microsoft.com/office/drawing/2014/main" id="{0E3B4A67-457B-5B92-9711-CDD0B3C9F6B9}"/>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Layer>
                </a14:imgProps>
              </a:ext>
            </a:extLst>
          </a:blip>
          <a:stretch>
            <a:fillRect/>
          </a:stretch>
        </p:blipFill>
        <p:spPr>
          <a:xfrm>
            <a:off x="2095143" y="4690527"/>
            <a:ext cx="1800000" cy="1997706"/>
          </a:xfrm>
          <a:prstGeom prst="rect">
            <a:avLst/>
          </a:prstGeom>
        </p:spPr>
      </p:pic>
      <p:pic>
        <p:nvPicPr>
          <p:cNvPr id="9" name="Imagem 8">
            <a:extLst>
              <a:ext uri="{FF2B5EF4-FFF2-40B4-BE49-F238E27FC236}">
                <a16:creationId xmlns:a16="http://schemas.microsoft.com/office/drawing/2014/main" id="{60F44EA4-CACA-1433-AF37-71EC2F2F58EB}"/>
              </a:ext>
            </a:extLst>
          </p:cNvPr>
          <p:cNvPicPr>
            <a:picLocks noChangeAspect="1"/>
          </p:cNvPicPr>
          <p:nvPr/>
        </p:nvPicPr>
        <p:blipFill>
          <a:blip r:embed="rId6"/>
          <a:srcRect r="48889" b="8636"/>
          <a:stretch/>
        </p:blipFill>
        <p:spPr>
          <a:xfrm>
            <a:off x="6320825" y="1756947"/>
            <a:ext cx="5040000" cy="4460245"/>
          </a:xfrm>
          <a:prstGeom prst="rect">
            <a:avLst/>
          </a:prstGeom>
        </p:spPr>
      </p:pic>
    </p:spTree>
    <p:extLst>
      <p:ext uri="{BB962C8B-B14F-4D97-AF65-F5344CB8AC3E}">
        <p14:creationId xmlns:p14="http://schemas.microsoft.com/office/powerpoint/2010/main" val="150406886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841253-4249-4070-F1DD-6DB478CA1B44}"/>
            </a:ext>
          </a:extLst>
        </p:cNvPr>
        <p:cNvGrpSpPr/>
        <p:nvPr/>
      </p:nvGrpSpPr>
      <p:grpSpPr>
        <a:xfrm>
          <a:off x="0" y="0"/>
          <a:ext cx="0" cy="0"/>
          <a:chOff x="0" y="0"/>
          <a:chExt cx="0" cy="0"/>
        </a:xfrm>
      </p:grpSpPr>
      <p:pic>
        <p:nvPicPr>
          <p:cNvPr id="3" name="Imagem 2">
            <a:extLst>
              <a:ext uri="{FF2B5EF4-FFF2-40B4-BE49-F238E27FC236}">
                <a16:creationId xmlns:a16="http://schemas.microsoft.com/office/drawing/2014/main" id="{E4D4BADF-44C8-E037-B0CF-9560D47E5FD6}"/>
              </a:ext>
            </a:extLst>
          </p:cNvPr>
          <p:cNvPicPr>
            <a:picLocks noChangeAspect="1"/>
          </p:cNvPicPr>
          <p:nvPr/>
        </p:nvPicPr>
        <p:blipFill rotWithShape="1">
          <a:blip r:embed="rId2">
            <a:extLst>
              <a:ext uri="{28A0092B-C50C-407E-A947-70E740481C1C}">
                <a14:useLocalDpi xmlns:a14="http://schemas.microsoft.com/office/drawing/2010/main" val="0"/>
              </a:ext>
            </a:extLst>
          </a:blip>
          <a:srcRect l="2473" t="8183" r="7716" b="5000"/>
          <a:stretch/>
        </p:blipFill>
        <p:spPr bwMode="auto">
          <a:xfrm>
            <a:off x="156000" y="696886"/>
            <a:ext cx="2519680" cy="828040"/>
          </a:xfrm>
          <a:prstGeom prst="rect">
            <a:avLst/>
          </a:prstGeom>
          <a:noFill/>
          <a:ln>
            <a:noFill/>
          </a:ln>
          <a:extLst>
            <a:ext uri="{53640926-AAD7-44D8-BBD7-CCE9431645EC}">
              <a14:shadowObscured xmlns:a14="http://schemas.microsoft.com/office/drawing/2010/main"/>
            </a:ext>
          </a:extLst>
        </p:spPr>
      </p:pic>
      <p:sp>
        <p:nvSpPr>
          <p:cNvPr id="5" name="CaixaDeTexto 4">
            <a:extLst>
              <a:ext uri="{FF2B5EF4-FFF2-40B4-BE49-F238E27FC236}">
                <a16:creationId xmlns:a16="http://schemas.microsoft.com/office/drawing/2014/main" id="{9DB652C4-C65F-B900-C1C3-7E403A31E8CB}"/>
              </a:ext>
            </a:extLst>
          </p:cNvPr>
          <p:cNvSpPr txBox="1"/>
          <p:nvPr/>
        </p:nvSpPr>
        <p:spPr>
          <a:xfrm>
            <a:off x="156000" y="1533891"/>
            <a:ext cx="5760000" cy="2209772"/>
          </a:xfrm>
          <a:prstGeom prst="rect">
            <a:avLst/>
          </a:prstGeom>
          <a:noFill/>
        </p:spPr>
        <p:txBody>
          <a:bodyPr wrap="square">
            <a:spAutoFit/>
          </a:bodyPr>
          <a:lstStyle/>
          <a:p>
            <a:pPr algn="ctr">
              <a:lnSpc>
                <a:spcPct val="115000"/>
              </a:lnSpc>
              <a:spcAft>
                <a:spcPts val="800"/>
              </a:spcAft>
            </a:pPr>
            <a:r>
              <a:rPr lang="pt-BR" sz="2200" b="1"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PORCENTAGEM</a:t>
            </a:r>
          </a:p>
          <a:p>
            <a:pPr algn="ctr">
              <a:lnSpc>
                <a:spcPct val="115000"/>
              </a:lnSpc>
              <a:spcAft>
                <a:spcPts val="8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200"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A porcentagem (%) é a maneira de indicar uma fração cujo denominador é 100 ou qualquer outra representação equivalente a ela.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p:pic>
        <p:nvPicPr>
          <p:cNvPr id="6" name="Imagem 5">
            <a:extLst>
              <a:ext uri="{FF2B5EF4-FFF2-40B4-BE49-F238E27FC236}">
                <a16:creationId xmlns:a16="http://schemas.microsoft.com/office/drawing/2014/main" id="{068D03FC-C705-0440-CD6C-9C31A182142A}"/>
              </a:ext>
            </a:extLst>
          </p:cNvPr>
          <p:cNvPicPr>
            <a:picLocks noChangeAspect="1"/>
          </p:cNvPicPr>
          <p:nvPr/>
        </p:nvPicPr>
        <p:blipFill>
          <a:blip r:embed="rId3"/>
          <a:srcRect l="25898" r="25813" b="14532"/>
          <a:stretch/>
        </p:blipFill>
        <p:spPr>
          <a:xfrm>
            <a:off x="516000" y="3877235"/>
            <a:ext cx="5040000" cy="2456648"/>
          </a:xfrm>
          <a:prstGeom prst="rect">
            <a:avLst/>
          </a:prstGeom>
        </p:spPr>
      </p:pic>
      <p:sp>
        <p:nvSpPr>
          <p:cNvPr id="8" name="CaixaDeTexto 7">
            <a:extLst>
              <a:ext uri="{FF2B5EF4-FFF2-40B4-BE49-F238E27FC236}">
                <a16:creationId xmlns:a16="http://schemas.microsoft.com/office/drawing/2014/main" id="{AC0987DE-4F64-A222-F907-33371447892B}"/>
              </a:ext>
            </a:extLst>
          </p:cNvPr>
          <p:cNvSpPr txBox="1"/>
          <p:nvPr/>
        </p:nvSpPr>
        <p:spPr>
          <a:xfrm>
            <a:off x="6276002" y="882213"/>
            <a:ext cx="5760000" cy="2312300"/>
          </a:xfrm>
          <a:prstGeom prst="rect">
            <a:avLst/>
          </a:prstGeom>
          <a:noFill/>
        </p:spPr>
        <p:txBody>
          <a:bodyPr wrap="square">
            <a:spAutoFit/>
          </a:bodyPr>
          <a:lstStyle/>
          <a:p>
            <a:pPr marL="342900" lvl="0" indent="-342900" algn="just">
              <a:lnSpc>
                <a:spcPct val="115000"/>
              </a:lnSpc>
              <a:spcAft>
                <a:spcPts val="800"/>
              </a:spcAft>
              <a:buFont typeface="Wingdings" panose="05000000000000000000" pitchFamily="2" charset="2"/>
              <a:buChar char=""/>
            </a:pPr>
            <a:r>
              <a:rPr lang="pt-BR" sz="2200" b="1"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Porcentagem de um valor numérico</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200"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O cálculo da porcentagem de um valor pode ser feito de diferentes maneiras.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200" b="1"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Exemplo: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200" i="1"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Quanto é 8% de 300?</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p:pic>
        <p:nvPicPr>
          <p:cNvPr id="9" name="Imagem 8">
            <a:extLst>
              <a:ext uri="{FF2B5EF4-FFF2-40B4-BE49-F238E27FC236}">
                <a16:creationId xmlns:a16="http://schemas.microsoft.com/office/drawing/2014/main" id="{1DA234F9-F7D3-7796-EFCD-727C63E9CFC3}"/>
              </a:ext>
            </a:extLst>
          </p:cNvPr>
          <p:cNvPicPr>
            <a:picLocks noChangeAspect="1"/>
          </p:cNvPicPr>
          <p:nvPr/>
        </p:nvPicPr>
        <p:blipFill>
          <a:blip r:embed="rId4"/>
          <a:srcRect r="52023" b="11437"/>
          <a:stretch/>
        </p:blipFill>
        <p:spPr>
          <a:xfrm>
            <a:off x="6636001" y="3275195"/>
            <a:ext cx="5039999" cy="3270469"/>
          </a:xfrm>
          <a:prstGeom prst="rect">
            <a:avLst/>
          </a:prstGeom>
        </p:spPr>
      </p:pic>
    </p:spTree>
    <p:extLst>
      <p:ext uri="{BB962C8B-B14F-4D97-AF65-F5344CB8AC3E}">
        <p14:creationId xmlns:p14="http://schemas.microsoft.com/office/powerpoint/2010/main" val="57611469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aixaDeTexto 2">
                <a:extLst>
                  <a:ext uri="{FF2B5EF4-FFF2-40B4-BE49-F238E27FC236}">
                    <a16:creationId xmlns:a16="http://schemas.microsoft.com/office/drawing/2014/main" id="{E9C810E3-6138-D05F-9D9E-F9F75AD8B7E4}"/>
                  </a:ext>
                </a:extLst>
              </p:cNvPr>
              <p:cNvSpPr txBox="1"/>
              <p:nvPr/>
            </p:nvSpPr>
            <p:spPr>
              <a:xfrm>
                <a:off x="156000" y="868703"/>
                <a:ext cx="11880000" cy="2388474"/>
              </a:xfrm>
              <a:prstGeom prst="rect">
                <a:avLst/>
              </a:prstGeom>
              <a:solidFill>
                <a:schemeClr val="bg1"/>
              </a:solidFill>
            </p:spPr>
            <p:txBody>
              <a:bodyPr wrap="square">
                <a:spAutoFit/>
              </a:bodyPr>
              <a:lstStyle/>
              <a:p>
                <a:pPr algn="ctr">
                  <a:lnSpc>
                    <a:spcPct val="106000"/>
                  </a:lnSpc>
                  <a:spcAft>
                    <a:spcPts val="800"/>
                  </a:spcAft>
                </a:pPr>
                <a:r>
                  <a:rPr lang="pt-BR" sz="2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ACRÉSCIMIOS E DECRÉSCIMOS</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ctr">
                  <a:lnSpc>
                    <a:spcPct val="106000"/>
                  </a:lnSpc>
                  <a:spcAft>
                    <a:spcPts val="800"/>
                  </a:spcAft>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Frequentemente, os acréscimos (aumentos) ou decréscimos (descontos) aplicados em algumas situações, são baseados em porcentagem. Para resolver situações como essas, podemos utilizar um método prático:</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𝑣𝑎𝑙𝑜𝑟</m:t>
                      </m:r>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 </m:t>
                      </m:r>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𝑓𝑖𝑛𝑎𝑙</m:t>
                      </m:r>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𝑣𝑎𝑙𝑜𝑟</m:t>
                      </m:r>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 </m:t>
                      </m:r>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𝑖𝑛𝑖𝑐𝑖𝑎𝑙</m:t>
                      </m:r>
                      <m:r>
                        <a:rPr lang="pt-BR" sz="22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r>
                        <a:rPr lang="pt-BR" sz="2200" i="1" kern="100">
                          <a:solidFill>
                            <a:srgbClr val="C45911"/>
                          </a:solidFill>
                          <a:effectLst/>
                          <a:latin typeface="Cambria Math" panose="02040503050406030204" pitchFamily="18" charset="0"/>
                          <a:ea typeface="Calibri" panose="020F0502020204030204" pitchFamily="34" charset="0"/>
                          <a:cs typeface="Times New Roman" panose="02020603050405020304" pitchFamily="18" charset="0"/>
                        </a:rPr>
                        <m:t>𝑓𝑎𝑡𝑜𝑟</m:t>
                      </m:r>
                      <m:r>
                        <a:rPr lang="pt-BR" sz="2200" i="1" kern="100">
                          <a:solidFill>
                            <a:srgbClr val="C45911"/>
                          </a:solidFill>
                          <a:effectLst/>
                          <a:latin typeface="Cambria Math" panose="02040503050406030204" pitchFamily="18" charset="0"/>
                          <a:ea typeface="Calibri" panose="020F0502020204030204" pitchFamily="34" charset="0"/>
                          <a:cs typeface="Times New Roman" panose="02020603050405020304" pitchFamily="18" charset="0"/>
                        </a:rPr>
                        <m:t> </m:t>
                      </m:r>
                      <m:r>
                        <a:rPr lang="pt-BR" sz="2200" i="1" kern="100">
                          <a:solidFill>
                            <a:srgbClr val="C45911"/>
                          </a:solidFill>
                          <a:effectLst/>
                          <a:latin typeface="Cambria Math" panose="02040503050406030204" pitchFamily="18" charset="0"/>
                          <a:ea typeface="Calibri" panose="020F0502020204030204" pitchFamily="34" charset="0"/>
                          <a:cs typeface="Times New Roman" panose="02020603050405020304" pitchFamily="18" charset="0"/>
                        </a:rPr>
                        <m:t>𝑚𝑢𝑙𝑡𝑖𝑝𝑙𝑖𝑐𝑎𝑡𝑖𝑣𝑜</m:t>
                      </m:r>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p:sp>
            <p:nvSpPr>
              <p:cNvPr id="3" name="CaixaDeTexto 2">
                <a:extLst>
                  <a:ext uri="{FF2B5EF4-FFF2-40B4-BE49-F238E27FC236}">
                    <a16:creationId xmlns:a16="http://schemas.microsoft.com/office/drawing/2014/main" id="{E9C810E3-6138-D05F-9D9E-F9F75AD8B7E4}"/>
                  </a:ext>
                </a:extLst>
              </p:cNvPr>
              <p:cNvSpPr txBox="1">
                <a:spLocks noRot="1" noChangeAspect="1" noMove="1" noResize="1" noEditPoints="1" noAdjustHandles="1" noChangeArrowheads="1" noChangeShapeType="1" noTextEdit="1"/>
              </p:cNvSpPr>
              <p:nvPr/>
            </p:nvSpPr>
            <p:spPr>
              <a:xfrm>
                <a:off x="156000" y="868703"/>
                <a:ext cx="11880000" cy="2388474"/>
              </a:xfrm>
              <a:prstGeom prst="rect">
                <a:avLst/>
              </a:prstGeom>
              <a:blipFill>
                <a:blip r:embed="rId2"/>
                <a:stretch>
                  <a:fillRect l="-667" t="-2046" r="-719"/>
                </a:stretch>
              </a:blipFill>
            </p:spPr>
            <p:txBody>
              <a:bodyPr/>
              <a:lstStyle/>
              <a:p>
                <a:r>
                  <a:rPr lang="pt-BR">
                    <a:noFill/>
                  </a:rPr>
                  <a:t> </a:t>
                </a:r>
              </a:p>
            </p:txBody>
          </p:sp>
        </mc:Fallback>
      </mc:AlternateContent>
      <p:sp>
        <p:nvSpPr>
          <p:cNvPr id="5" name="CaixaDeTexto 4">
            <a:extLst>
              <a:ext uri="{FF2B5EF4-FFF2-40B4-BE49-F238E27FC236}">
                <a16:creationId xmlns:a16="http://schemas.microsoft.com/office/drawing/2014/main" id="{9BA21675-2BC6-237D-7647-51E31352C15C}"/>
              </a:ext>
            </a:extLst>
          </p:cNvPr>
          <p:cNvSpPr txBox="1"/>
          <p:nvPr/>
        </p:nvSpPr>
        <p:spPr>
          <a:xfrm>
            <a:off x="156000" y="3302002"/>
            <a:ext cx="5760000" cy="1328505"/>
          </a:xfrm>
          <a:prstGeom prst="rect">
            <a:avLst/>
          </a:prstGeom>
          <a:noFill/>
        </p:spPr>
        <p:txBody>
          <a:bodyPr wrap="square">
            <a:spAutoFit/>
          </a:bodyPr>
          <a:lstStyle/>
          <a:p>
            <a:pPr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O fator multiplicativo depende da situação, pois</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342900" lvl="0" indent="-342900" algn="just">
              <a:lnSpc>
                <a:spcPct val="115000"/>
              </a:lnSpc>
              <a:spcAft>
                <a:spcPts val="300"/>
              </a:spcAft>
              <a:buFont typeface="Wingdings" panose="05000000000000000000" pitchFamily="2" charset="2"/>
              <a:buChar char=""/>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no acréscimo, </a:t>
            </a: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somamos 1</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com a </a:t>
            </a: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forma decimal</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da porcentagem.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p:sp>
        <p:nvSpPr>
          <p:cNvPr id="6" name="CaixaDeTexto 5">
            <a:extLst>
              <a:ext uri="{FF2B5EF4-FFF2-40B4-BE49-F238E27FC236}">
                <a16:creationId xmlns:a16="http://schemas.microsoft.com/office/drawing/2014/main" id="{FDE8A8A6-2D95-90BE-C753-BFE67F94D6A2}"/>
              </a:ext>
            </a:extLst>
          </p:cNvPr>
          <p:cNvSpPr txBox="1"/>
          <p:nvPr/>
        </p:nvSpPr>
        <p:spPr>
          <a:xfrm>
            <a:off x="6276000" y="3794060"/>
            <a:ext cx="5760000" cy="836447"/>
          </a:xfrm>
          <a:prstGeom prst="rect">
            <a:avLst/>
          </a:prstGeom>
          <a:noFill/>
        </p:spPr>
        <p:txBody>
          <a:bodyPr wrap="square">
            <a:spAutoFit/>
          </a:bodyPr>
          <a:lstStyle/>
          <a:p>
            <a:pPr marL="342900" lvl="0" indent="-342900" algn="just">
              <a:lnSpc>
                <a:spcPct val="115000"/>
              </a:lnSpc>
              <a:spcAft>
                <a:spcPts val="300"/>
              </a:spcAft>
              <a:buFont typeface="Wingdings" panose="05000000000000000000" pitchFamily="2" charset="2"/>
              <a:buChar char=""/>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no decréscimo, </a:t>
            </a: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subtraímos 1</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com a </a:t>
            </a: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forma decimal</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da porcentagem.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p:pic>
        <p:nvPicPr>
          <p:cNvPr id="7" name="Imagem 6">
            <a:extLst>
              <a:ext uri="{FF2B5EF4-FFF2-40B4-BE49-F238E27FC236}">
                <a16:creationId xmlns:a16="http://schemas.microsoft.com/office/drawing/2014/main" id="{EB34FB9F-B249-70CF-3F7A-FC0CDEF2640C}"/>
              </a:ext>
            </a:extLst>
          </p:cNvPr>
          <p:cNvPicPr>
            <a:picLocks noChangeAspect="1"/>
          </p:cNvPicPr>
          <p:nvPr/>
        </p:nvPicPr>
        <p:blipFill>
          <a:blip r:embed="rId3"/>
          <a:srcRect r="69558" b="27454"/>
          <a:stretch/>
        </p:blipFill>
        <p:spPr>
          <a:xfrm>
            <a:off x="1141341" y="4773028"/>
            <a:ext cx="4320000" cy="1657207"/>
          </a:xfrm>
          <a:prstGeom prst="rect">
            <a:avLst/>
          </a:prstGeom>
        </p:spPr>
      </p:pic>
      <p:pic>
        <p:nvPicPr>
          <p:cNvPr id="9" name="Imagem 8">
            <a:extLst>
              <a:ext uri="{FF2B5EF4-FFF2-40B4-BE49-F238E27FC236}">
                <a16:creationId xmlns:a16="http://schemas.microsoft.com/office/drawing/2014/main" id="{19B2D4EA-9A72-E37D-00CC-44D48270DFD8}"/>
              </a:ext>
            </a:extLst>
          </p:cNvPr>
          <p:cNvPicPr>
            <a:picLocks noChangeAspect="1"/>
          </p:cNvPicPr>
          <p:nvPr/>
        </p:nvPicPr>
        <p:blipFill>
          <a:blip r:embed="rId4"/>
          <a:srcRect r="69746" b="26956"/>
          <a:stretch/>
        </p:blipFill>
        <p:spPr>
          <a:xfrm>
            <a:off x="6730661" y="4762143"/>
            <a:ext cx="4320000" cy="1678976"/>
          </a:xfrm>
          <a:prstGeom prst="rect">
            <a:avLst/>
          </a:prstGeom>
        </p:spPr>
      </p:pic>
    </p:spTree>
    <p:extLst>
      <p:ext uri="{BB962C8B-B14F-4D97-AF65-F5344CB8AC3E}">
        <p14:creationId xmlns:p14="http://schemas.microsoft.com/office/powerpoint/2010/main" val="366471469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aixaDeTexto 2">
                <a:extLst>
                  <a:ext uri="{FF2B5EF4-FFF2-40B4-BE49-F238E27FC236}">
                    <a16:creationId xmlns:a16="http://schemas.microsoft.com/office/drawing/2014/main" id="{4AB63E34-57F9-2B87-B38F-000F8008426C}"/>
                  </a:ext>
                </a:extLst>
              </p:cNvPr>
              <p:cNvSpPr txBox="1"/>
              <p:nvPr/>
            </p:nvSpPr>
            <p:spPr>
              <a:xfrm>
                <a:off x="156000" y="786722"/>
                <a:ext cx="11880000" cy="1913344"/>
              </a:xfrm>
              <a:prstGeom prst="rect">
                <a:avLst/>
              </a:prstGeom>
              <a:solidFill>
                <a:schemeClr val="bg1"/>
              </a:solidFill>
            </p:spPr>
            <p:txBody>
              <a:bodyPr wrap="square">
                <a:spAutoFit/>
              </a:bodyPr>
              <a:lstStyle/>
              <a:p>
                <a:pPr algn="just">
                  <a:spcAft>
                    <a:spcPts val="800"/>
                  </a:spcAft>
                </a:pPr>
                <a:r>
                  <a:rPr lang="pt-BR" sz="2100" b="1" kern="100" dirty="0">
                    <a:effectLst/>
                    <a:latin typeface="Arial Narrow" panose="020B0606020202030204" pitchFamily="34" charset="0"/>
                    <a:ea typeface="Calibri" panose="020F0502020204030204" pitchFamily="34" charset="0"/>
                    <a:cs typeface="Times New Roman" panose="02020603050405020304" pitchFamily="18" charset="0"/>
                  </a:rPr>
                  <a:t>Exemplo: </a:t>
                </a:r>
                <a:r>
                  <a:rPr lang="pt-BR" sz="2100" kern="100" dirty="0">
                    <a:effectLst/>
                    <a:latin typeface="Arial Narrow" panose="020B0606020202030204" pitchFamily="34" charset="0"/>
                    <a:ea typeface="Calibri" panose="020F0502020204030204" pitchFamily="34" charset="0"/>
                    <a:cs typeface="Times New Roman" panose="02020603050405020304" pitchFamily="18" charset="0"/>
                  </a:rPr>
                  <a:t>Pedro aluga um galpão para depósito e seu valor mensal é de </a:t>
                </a:r>
                <a14:m>
                  <m:oMath xmlns:m="http://schemas.openxmlformats.org/officeDocument/2006/math">
                    <m:r>
                      <m:rPr>
                        <m:sty m:val="p"/>
                      </m:rPr>
                      <a:rPr lang="pt-BR" sz="2100" kern="100">
                        <a:effectLst/>
                        <a:latin typeface="Cambria Math" panose="02040503050406030204" pitchFamily="18" charset="0"/>
                        <a:ea typeface="Calibri" panose="020F0502020204030204" pitchFamily="34" charset="0"/>
                        <a:cs typeface="Times New Roman" panose="02020603050405020304" pitchFamily="18" charset="0"/>
                      </a:rPr>
                      <m:t>R</m:t>
                    </m:r>
                    <m:r>
                      <a:rPr lang="pt-BR" sz="2100" kern="100">
                        <a:effectLst/>
                        <a:latin typeface="Cambria Math" panose="02040503050406030204" pitchFamily="18" charset="0"/>
                        <a:ea typeface="Calibri" panose="020F0502020204030204" pitchFamily="34" charset="0"/>
                        <a:cs typeface="Times New Roman" panose="02020603050405020304" pitchFamily="18" charset="0"/>
                      </a:rPr>
                      <m:t>$ 1200,00</m:t>
                    </m:r>
                  </m:oMath>
                </a14:m>
                <a:r>
                  <a:rPr lang="pt-BR" sz="2100" kern="100" dirty="0">
                    <a:effectLst/>
                    <a:latin typeface="Arial Narrow" panose="020B0606020202030204" pitchFamily="34" charset="0"/>
                    <a:ea typeface="Calibri" panose="020F0502020204030204" pitchFamily="34" charset="0"/>
                    <a:cs typeface="Times New Roman" panose="02020603050405020304" pitchFamily="18" charset="0"/>
                  </a:rPr>
                  <a:t>. Com o pagamento antecipado há um desconto de 5% sobre o valor e caso haja atrasos incide uma multa de 8%, sobre o valor do aluguel. Nessas condições: </a:t>
                </a:r>
                <a:endParaRPr lang="pt-BR" sz="21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pPr>
                <a:r>
                  <a:rPr lang="pt-BR" sz="2100" kern="100" dirty="0">
                    <a:effectLst/>
                    <a:latin typeface="Arial Narrow" panose="020B0606020202030204" pitchFamily="34" charset="0"/>
                    <a:ea typeface="Calibri" panose="020F0502020204030204" pitchFamily="34" charset="0"/>
                    <a:cs typeface="Times New Roman" panose="02020603050405020304" pitchFamily="18" charset="0"/>
                  </a:rPr>
                  <a:t>a) Caso Pedro atrase, qual será o valor a pagar?</a:t>
                </a:r>
                <a:endParaRPr lang="pt-BR" sz="21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pPr>
                <a:r>
                  <a:rPr lang="pt-BR" sz="2100" kern="100" dirty="0">
                    <a:effectLst/>
                    <a:latin typeface="Arial Narrow" panose="020B0606020202030204" pitchFamily="34" charset="0"/>
                    <a:ea typeface="Calibri" panose="020F0502020204030204" pitchFamily="34" charset="0"/>
                    <a:cs typeface="Times New Roman" panose="02020603050405020304" pitchFamily="18" charset="0"/>
                  </a:rPr>
                  <a:t>b) Caso Pedro antecipe, qual será o valor a pagar?</a:t>
                </a:r>
                <a:endParaRPr lang="pt-BR" sz="21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p:sp>
            <p:nvSpPr>
              <p:cNvPr id="3" name="CaixaDeTexto 2">
                <a:extLst>
                  <a:ext uri="{FF2B5EF4-FFF2-40B4-BE49-F238E27FC236}">
                    <a16:creationId xmlns:a16="http://schemas.microsoft.com/office/drawing/2014/main" id="{4AB63E34-57F9-2B87-B38F-000F8008426C}"/>
                  </a:ext>
                </a:extLst>
              </p:cNvPr>
              <p:cNvSpPr txBox="1">
                <a:spLocks noRot="1" noChangeAspect="1" noMove="1" noResize="1" noEditPoints="1" noAdjustHandles="1" noChangeArrowheads="1" noChangeShapeType="1" noTextEdit="1"/>
              </p:cNvSpPr>
              <p:nvPr/>
            </p:nvSpPr>
            <p:spPr>
              <a:xfrm>
                <a:off x="156000" y="786722"/>
                <a:ext cx="11880000" cy="1913344"/>
              </a:xfrm>
              <a:prstGeom prst="rect">
                <a:avLst/>
              </a:prstGeom>
              <a:blipFill>
                <a:blip r:embed="rId2"/>
                <a:stretch>
                  <a:fillRect l="-616" t="-1911" r="-667" b="-5414"/>
                </a:stretch>
              </a:blipFill>
            </p:spPr>
            <p:txBody>
              <a:bodyPr/>
              <a:lstStyle/>
              <a:p>
                <a:r>
                  <a:rPr lang="pt-BR">
                    <a:noFill/>
                  </a:rPr>
                  <a:t> </a:t>
                </a:r>
              </a:p>
            </p:txBody>
          </p:sp>
        </mc:Fallback>
      </mc:AlternateContent>
      <mc:AlternateContent xmlns:mc="http://schemas.openxmlformats.org/markup-compatibility/2006">
        <mc:Choice xmlns:a14="http://schemas.microsoft.com/office/drawing/2010/main" Requires="a14">
          <p:sp>
            <p:nvSpPr>
              <p:cNvPr id="5" name="CaixaDeTexto 4">
                <a:extLst>
                  <a:ext uri="{FF2B5EF4-FFF2-40B4-BE49-F238E27FC236}">
                    <a16:creationId xmlns:a16="http://schemas.microsoft.com/office/drawing/2014/main" id="{383AF533-C91F-C4A0-AC4A-53163ADBBF77}"/>
                  </a:ext>
                </a:extLst>
              </p:cNvPr>
              <p:cNvSpPr txBox="1"/>
              <p:nvPr/>
            </p:nvSpPr>
            <p:spPr>
              <a:xfrm>
                <a:off x="155996" y="2799364"/>
                <a:ext cx="5760000" cy="3749744"/>
              </a:xfrm>
              <a:prstGeom prst="rect">
                <a:avLst/>
              </a:prstGeom>
              <a:noFill/>
            </p:spPr>
            <p:txBody>
              <a:bodyPr wrap="square">
                <a:spAutoFit/>
              </a:bodyPr>
              <a:lstStyle/>
              <a:p>
                <a:pPr algn="just">
                  <a:spcAft>
                    <a:spcPts val="800"/>
                  </a:spcAft>
                </a:pPr>
                <a:r>
                  <a:rPr lang="pt-BR" sz="2100" i="1" u="sng" kern="100" dirty="0">
                    <a:effectLst/>
                    <a:latin typeface="Arial Narrow" panose="020B0606020202030204" pitchFamily="34" charset="0"/>
                    <a:ea typeface="Calibri" panose="020F0502020204030204" pitchFamily="34" charset="0"/>
                    <a:cs typeface="Times New Roman" panose="02020603050405020304" pitchFamily="18" charset="0"/>
                  </a:rPr>
                  <a:t>Resolução</a:t>
                </a:r>
                <a:r>
                  <a:rPr lang="pt-BR" sz="2100" i="1"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1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pPr>
                <a:r>
                  <a:rPr lang="pt-BR" sz="2100" i="1" kern="100" dirty="0">
                    <a:effectLst/>
                    <a:latin typeface="Arial Narrow" panose="020B0606020202030204" pitchFamily="34" charset="0"/>
                    <a:ea typeface="Times New Roman" panose="02020603050405020304" pitchFamily="18" charset="0"/>
                    <a:cs typeface="Times New Roman" panose="02020603050405020304" pitchFamily="18" charset="0"/>
                  </a:rPr>
                  <a:t>a) Valor inicial: 1200</a:t>
                </a:r>
                <a:endParaRPr lang="pt-BR" sz="21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pPr>
                <a:r>
                  <a:rPr lang="pt-BR" sz="2100" i="1" kern="100" dirty="0">
                    <a:solidFill>
                      <a:srgbClr val="00B050"/>
                    </a:solidFill>
                    <a:effectLst/>
                    <a:latin typeface="Arial Narrow" panose="020B0606020202030204" pitchFamily="34" charset="0"/>
                    <a:ea typeface="Times New Roman" panose="02020603050405020304" pitchFamily="18" charset="0"/>
                    <a:cs typeface="Times New Roman" panose="02020603050405020304" pitchFamily="18" charset="0"/>
                  </a:rPr>
                  <a:t>Acréscimo: 8% </a:t>
                </a:r>
              </a:p>
              <a:p>
                <a:pPr algn="just">
                  <a:spcAft>
                    <a:spcPts val="300"/>
                  </a:spcAft>
                </a:pPr>
                <a14:m>
                  <m:oMathPara xmlns:m="http://schemas.openxmlformats.org/officeDocument/2006/math">
                    <m:oMathParaPr>
                      <m:jc m:val="centerGroup"/>
                    </m:oMathParaPr>
                    <m:oMath xmlns:m="http://schemas.openxmlformats.org/officeDocument/2006/math">
                      <m:r>
                        <a:rPr lang="pt-BR" sz="2100" i="1" kern="100" smtClean="0">
                          <a:solidFill>
                            <a:srgbClr val="C45911"/>
                          </a:solidFill>
                          <a:effectLst/>
                          <a:latin typeface="Cambria Math" panose="02040503050406030204" pitchFamily="18" charset="0"/>
                          <a:ea typeface="Times New Roman" panose="02020603050405020304" pitchFamily="18" charset="0"/>
                          <a:cs typeface="Times New Roman" panose="02020603050405020304" pitchFamily="18" charset="0"/>
                        </a:rPr>
                        <m:t>𝑓𝑎𝑡𝑜𝑟</m:t>
                      </m:r>
                      <m:r>
                        <a:rPr lang="pt-BR" sz="2100" i="1" kern="100" smtClean="0">
                          <a:solidFill>
                            <a:srgbClr val="C45911"/>
                          </a:solidFill>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100" i="1" kern="100" smtClean="0">
                          <a:solidFill>
                            <a:srgbClr val="C45911"/>
                          </a:solidFill>
                          <a:effectLst/>
                          <a:latin typeface="Cambria Math" panose="02040503050406030204" pitchFamily="18" charset="0"/>
                          <a:ea typeface="Times New Roman" panose="02020603050405020304" pitchFamily="18" charset="0"/>
                          <a:cs typeface="Times New Roman" panose="02020603050405020304" pitchFamily="18" charset="0"/>
                        </a:rPr>
                        <m:t>𝑚𝑢𝑙𝑡𝑖𝑝𝑙𝑖𝑐𝑎𝑡𝑖𝑣𝑜</m:t>
                      </m:r>
                      <m:r>
                        <a:rPr lang="pt-BR" sz="2100" i="1" kern="100" smtClean="0">
                          <a:solidFill>
                            <a:srgbClr val="C45911"/>
                          </a:solidFill>
                          <a:effectLst/>
                          <a:latin typeface="Cambria Math" panose="02040503050406030204" pitchFamily="18" charset="0"/>
                          <a:ea typeface="Times New Roman" panose="02020603050405020304" pitchFamily="18" charset="0"/>
                          <a:cs typeface="Times New Roman" panose="02020603050405020304" pitchFamily="18" charset="0"/>
                        </a:rPr>
                        <m:t> = 1 + 0,08 = 1,08</m:t>
                      </m:r>
                    </m:oMath>
                  </m:oMathPara>
                </a14:m>
                <a:endParaRPr lang="pt-BR" sz="21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pPr>
                <a:r>
                  <a:rPr lang="pt-BR" sz="2100" i="1" kern="100" dirty="0">
                    <a:effectLst/>
                    <a:latin typeface="Arial Narrow" panose="020B0606020202030204" pitchFamily="34" charset="0"/>
                    <a:ea typeface="Times New Roman" panose="02020603050405020304" pitchFamily="18" charset="0"/>
                    <a:cs typeface="Times New Roman" panose="02020603050405020304" pitchFamily="18" charset="0"/>
                  </a:rPr>
                  <a:t>Assim,</a:t>
                </a:r>
                <a:endParaRPr lang="pt-BR" sz="21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ctr">
                  <a:spcAft>
                    <a:spcPts val="800"/>
                  </a:spcAft>
                </a:pPr>
                <a14:m>
                  <m:oMathPara xmlns:m="http://schemas.openxmlformats.org/officeDocument/2006/math">
                    <m:oMathParaPr>
                      <m:jc m:val="centerGroup"/>
                    </m:oMathParaPr>
                    <m:oMath xmlns:m="http://schemas.openxmlformats.org/officeDocument/2006/math">
                      <m:r>
                        <a:rPr lang="pt-BR" sz="20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𝑣𝑎𝑙𝑜𝑟</m:t>
                      </m:r>
                      <m:r>
                        <a:rPr lang="pt-BR" sz="20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 </m:t>
                      </m:r>
                      <m:r>
                        <a:rPr lang="pt-BR" sz="20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𝑓𝑖𝑛𝑎𝑙</m:t>
                      </m:r>
                      <m:r>
                        <a:rPr lang="pt-BR" sz="20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r>
                        <a:rPr lang="pt-BR" sz="20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𝑣𝑎𝑙𝑜𝑟</m:t>
                      </m:r>
                      <m:r>
                        <a:rPr lang="pt-BR" sz="20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 </m:t>
                      </m:r>
                      <m:r>
                        <a:rPr lang="pt-BR" sz="20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𝑖𝑛𝑖𝑐𝑖𝑎𝑙</m:t>
                      </m:r>
                      <m:r>
                        <a:rPr lang="pt-BR" sz="20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r>
                        <a:rPr lang="pt-BR" sz="2000" i="1" kern="100">
                          <a:solidFill>
                            <a:srgbClr val="C45911"/>
                          </a:solidFill>
                          <a:effectLst/>
                          <a:latin typeface="Cambria Math" panose="02040503050406030204" pitchFamily="18" charset="0"/>
                          <a:ea typeface="Calibri" panose="020F0502020204030204" pitchFamily="34" charset="0"/>
                          <a:cs typeface="Times New Roman" panose="02020603050405020304" pitchFamily="18" charset="0"/>
                        </a:rPr>
                        <m:t>𝑓𝑎𝑡𝑜𝑟</m:t>
                      </m:r>
                      <m:r>
                        <a:rPr lang="pt-BR" sz="2000" i="1" kern="100">
                          <a:solidFill>
                            <a:srgbClr val="C45911"/>
                          </a:solidFill>
                          <a:effectLst/>
                          <a:latin typeface="Cambria Math" panose="02040503050406030204" pitchFamily="18" charset="0"/>
                          <a:ea typeface="Calibri" panose="020F0502020204030204" pitchFamily="34" charset="0"/>
                          <a:cs typeface="Times New Roman" panose="02020603050405020304" pitchFamily="18" charset="0"/>
                        </a:rPr>
                        <m:t> </m:t>
                      </m:r>
                      <m:r>
                        <a:rPr lang="pt-BR" sz="2000" i="1" kern="100">
                          <a:solidFill>
                            <a:srgbClr val="C45911"/>
                          </a:solidFill>
                          <a:effectLst/>
                          <a:latin typeface="Cambria Math" panose="02040503050406030204" pitchFamily="18" charset="0"/>
                          <a:ea typeface="Calibri" panose="020F0502020204030204" pitchFamily="34" charset="0"/>
                          <a:cs typeface="Times New Roman" panose="02020603050405020304" pitchFamily="18" charset="0"/>
                        </a:rPr>
                        <m:t>𝑚𝑢𝑙𝑡𝑖𝑝𝑙𝑖𝑐𝑎𝑡𝑖𝑣𝑜</m:t>
                      </m:r>
                    </m:oMath>
                  </m:oMathPara>
                </a14:m>
                <a:endParaRPr lang="pt-BR" sz="21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pPr>
                <a14:m>
                  <m:oMathPara xmlns:m="http://schemas.openxmlformats.org/officeDocument/2006/math">
                    <m:oMathParaPr>
                      <m:jc m:val="centerGroup"/>
                    </m:oMathParaPr>
                    <m:oMath xmlns:m="http://schemas.openxmlformats.org/officeDocument/2006/math">
                      <m:r>
                        <a:rPr lang="pt-BR" sz="21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𝑣𝑎𝑙𝑜𝑟</m:t>
                      </m:r>
                      <m:r>
                        <a:rPr lang="pt-BR" sz="21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 </m:t>
                      </m:r>
                      <m:r>
                        <a:rPr lang="pt-BR" sz="21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𝑓𝑖𝑛𝑎𝑙</m:t>
                      </m:r>
                      <m:r>
                        <a:rPr lang="pt-BR" sz="21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 = 1200∙ 1,08</m:t>
                      </m:r>
                    </m:oMath>
                  </m:oMathPara>
                </a14:m>
                <a:endParaRPr lang="pt-BR" sz="21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pPr>
                <a14:m>
                  <m:oMathPara xmlns:m="http://schemas.openxmlformats.org/officeDocument/2006/math">
                    <m:oMathParaPr>
                      <m:jc m:val="centerGroup"/>
                    </m:oMathParaPr>
                    <m:oMath xmlns:m="http://schemas.openxmlformats.org/officeDocument/2006/math">
                      <m:r>
                        <a:rPr lang="pt-BR" sz="21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𝑣𝑎𝑙𝑜𝑟</m:t>
                      </m:r>
                      <m:r>
                        <a:rPr lang="pt-BR" sz="21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1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𝑓𝑖𝑛𝑎𝑙</m:t>
                      </m:r>
                      <m:r>
                        <a:rPr lang="pt-BR" sz="21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 1296</m:t>
                      </m:r>
                    </m:oMath>
                  </m:oMathPara>
                </a14:m>
                <a:endParaRPr lang="pt-BR" sz="21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Bef>
                    <a:spcPts val="300"/>
                  </a:spcBef>
                  <a:spcAft>
                    <a:spcPts val="800"/>
                  </a:spcAft>
                </a:pPr>
                <a:r>
                  <a:rPr lang="pt-BR" sz="2100" i="1" kern="100" dirty="0">
                    <a:effectLst/>
                    <a:latin typeface="Arial Narrow" panose="020B0606020202030204" pitchFamily="34" charset="0"/>
                    <a:ea typeface="Calibri" panose="020F0502020204030204" pitchFamily="34" charset="0"/>
                    <a:cs typeface="Times New Roman" panose="02020603050405020304" pitchFamily="18" charset="0"/>
                  </a:rPr>
                  <a:t>Ao pagar em atraso, o valor será </a:t>
                </a:r>
                <a14:m>
                  <m:oMath xmlns:m="http://schemas.openxmlformats.org/officeDocument/2006/math">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𝑅</m:t>
                    </m:r>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$ 1296,00</m:t>
                    </m:r>
                  </m:oMath>
                </a14:m>
                <a:r>
                  <a:rPr lang="pt-BR" sz="2100" i="1"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1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p:sp>
            <p:nvSpPr>
              <p:cNvPr id="5" name="CaixaDeTexto 4">
                <a:extLst>
                  <a:ext uri="{FF2B5EF4-FFF2-40B4-BE49-F238E27FC236}">
                    <a16:creationId xmlns:a16="http://schemas.microsoft.com/office/drawing/2014/main" id="{383AF533-C91F-C4A0-AC4A-53163ADBBF77}"/>
                  </a:ext>
                </a:extLst>
              </p:cNvPr>
              <p:cNvSpPr txBox="1">
                <a:spLocks noRot="1" noChangeAspect="1" noMove="1" noResize="1" noEditPoints="1" noAdjustHandles="1" noChangeArrowheads="1" noChangeShapeType="1" noTextEdit="1"/>
              </p:cNvSpPr>
              <p:nvPr/>
            </p:nvSpPr>
            <p:spPr>
              <a:xfrm>
                <a:off x="155996" y="2799364"/>
                <a:ext cx="5760000" cy="3749744"/>
              </a:xfrm>
              <a:prstGeom prst="rect">
                <a:avLst/>
              </a:prstGeom>
              <a:blipFill>
                <a:blip r:embed="rId3"/>
                <a:stretch>
                  <a:fillRect l="-1271" t="-976" b="-3089"/>
                </a:stretch>
              </a:blipFill>
            </p:spPr>
            <p:txBody>
              <a:bodyPr/>
              <a:lstStyle/>
              <a:p>
                <a:r>
                  <a:rPr lang="pt-BR">
                    <a:noFill/>
                  </a:rPr>
                  <a:t> </a:t>
                </a:r>
              </a:p>
            </p:txBody>
          </p:sp>
        </mc:Fallback>
      </mc:AlternateContent>
      <mc:AlternateContent xmlns:mc="http://schemas.openxmlformats.org/markup-compatibility/2006">
        <mc:Choice xmlns:a14="http://schemas.microsoft.com/office/drawing/2010/main" Requires="a14">
          <p:sp>
            <p:nvSpPr>
              <p:cNvPr id="6" name="CaixaDeTexto 5">
                <a:extLst>
                  <a:ext uri="{FF2B5EF4-FFF2-40B4-BE49-F238E27FC236}">
                    <a16:creationId xmlns:a16="http://schemas.microsoft.com/office/drawing/2014/main" id="{CF875938-3443-E24D-8E4F-02D0EF520416}"/>
                  </a:ext>
                </a:extLst>
              </p:cNvPr>
              <p:cNvSpPr txBox="1"/>
              <p:nvPr/>
            </p:nvSpPr>
            <p:spPr>
              <a:xfrm>
                <a:off x="6276000" y="3258464"/>
                <a:ext cx="5760000" cy="3290644"/>
              </a:xfrm>
              <a:prstGeom prst="rect">
                <a:avLst/>
              </a:prstGeom>
              <a:noFill/>
            </p:spPr>
            <p:txBody>
              <a:bodyPr wrap="square">
                <a:spAutoFit/>
              </a:bodyPr>
              <a:lstStyle/>
              <a:p>
                <a:pPr algn="just">
                  <a:spcAft>
                    <a:spcPts val="800"/>
                  </a:spcAft>
                </a:pPr>
                <a:r>
                  <a:rPr lang="pt-BR" sz="2100" i="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a:t>
                </a:r>
                <a:r>
                  <a:rPr lang="pt-BR" sz="2100" i="1" kern="100" dirty="0">
                    <a:effectLst/>
                    <a:latin typeface="Arial Narrow" panose="020B0606020202030204" pitchFamily="34" charset="0"/>
                    <a:ea typeface="Times New Roman" panose="02020603050405020304" pitchFamily="18" charset="0"/>
                    <a:cs typeface="Times New Roman" panose="02020603050405020304" pitchFamily="18" charset="0"/>
                  </a:rPr>
                  <a:t>Valor inicial: 1200</a:t>
                </a:r>
                <a:endParaRPr lang="pt-BR" sz="21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pPr>
                <a:r>
                  <a:rPr lang="pt-BR" sz="2100" i="1" kern="100" dirty="0">
                    <a:solidFill>
                      <a:srgbClr val="0070C0"/>
                    </a:solidFill>
                    <a:effectLst/>
                    <a:latin typeface="Arial Narrow" panose="020B0606020202030204" pitchFamily="34" charset="0"/>
                    <a:ea typeface="Times New Roman" panose="02020603050405020304" pitchFamily="18" charset="0"/>
                    <a:cs typeface="Times New Roman" panose="02020603050405020304" pitchFamily="18" charset="0"/>
                  </a:rPr>
                  <a:t>Desconto: 5% </a:t>
                </a:r>
                <a:endParaRPr lang="pt-BR" sz="21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300"/>
                  </a:spcAft>
                </a:pPr>
                <a14:m>
                  <m:oMathPara xmlns:m="http://schemas.openxmlformats.org/officeDocument/2006/math">
                    <m:oMathParaPr>
                      <m:jc m:val="centerGroup"/>
                    </m:oMathParaPr>
                    <m:oMath xmlns:m="http://schemas.openxmlformats.org/officeDocument/2006/math">
                      <m:r>
                        <a:rPr lang="pt-BR" sz="2100" i="1" kern="100">
                          <a:solidFill>
                            <a:srgbClr val="C45911"/>
                          </a:solidFill>
                          <a:effectLst/>
                          <a:latin typeface="Cambria Math" panose="02040503050406030204" pitchFamily="18" charset="0"/>
                          <a:ea typeface="Times New Roman" panose="02020603050405020304" pitchFamily="18" charset="0"/>
                          <a:cs typeface="Times New Roman" panose="02020603050405020304" pitchFamily="18" charset="0"/>
                        </a:rPr>
                        <m:t>𝑓𝑎𝑡𝑜𝑟</m:t>
                      </m:r>
                      <m:r>
                        <a:rPr lang="pt-BR" sz="2100" i="1" kern="100">
                          <a:solidFill>
                            <a:srgbClr val="C45911"/>
                          </a:solidFill>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100" i="1" kern="100">
                          <a:solidFill>
                            <a:srgbClr val="C45911"/>
                          </a:solidFill>
                          <a:effectLst/>
                          <a:latin typeface="Cambria Math" panose="02040503050406030204" pitchFamily="18" charset="0"/>
                          <a:ea typeface="Times New Roman" panose="02020603050405020304" pitchFamily="18" charset="0"/>
                          <a:cs typeface="Times New Roman" panose="02020603050405020304" pitchFamily="18" charset="0"/>
                        </a:rPr>
                        <m:t>𝑚𝑢𝑙𝑡𝑖𝑝𝑙𝑖𝑐𝑎𝑡𝑖𝑣𝑜</m:t>
                      </m:r>
                      <m:r>
                        <a:rPr lang="pt-BR" sz="2100" i="1" kern="100">
                          <a:solidFill>
                            <a:srgbClr val="C45911"/>
                          </a:solidFill>
                          <a:effectLst/>
                          <a:latin typeface="Cambria Math" panose="02040503050406030204" pitchFamily="18" charset="0"/>
                          <a:ea typeface="Times New Roman" panose="02020603050405020304" pitchFamily="18" charset="0"/>
                          <a:cs typeface="Times New Roman" panose="02020603050405020304" pitchFamily="18" charset="0"/>
                        </a:rPr>
                        <m:t> = 1 − 0,05 = 0,95</m:t>
                      </m:r>
                    </m:oMath>
                  </m:oMathPara>
                </a14:m>
                <a:endParaRPr lang="pt-BR" sz="21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300"/>
                  </a:spcAft>
                </a:pPr>
                <a:r>
                  <a:rPr lang="pt-BR" sz="21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Assim,</a:t>
                </a:r>
                <a:endParaRPr lang="pt-BR" sz="21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ctr">
                  <a:spcAft>
                    <a:spcPts val="800"/>
                  </a:spcAft>
                </a:pPr>
                <a14:m>
                  <m:oMathPara xmlns:m="http://schemas.openxmlformats.org/officeDocument/2006/math">
                    <m:oMathParaPr>
                      <m:jc m:val="left"/>
                    </m:oMathParaPr>
                    <m:oMath xmlns:m="http://schemas.openxmlformats.org/officeDocument/2006/math">
                      <m:r>
                        <a:rPr lang="pt-BR" sz="20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𝑣𝑎𝑙𝑜𝑟</m:t>
                      </m:r>
                      <m:r>
                        <a:rPr lang="pt-BR" sz="20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 </m:t>
                      </m:r>
                      <m:r>
                        <a:rPr lang="pt-BR" sz="20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𝑓𝑖𝑛𝑎𝑙</m:t>
                      </m:r>
                      <m:r>
                        <a:rPr lang="pt-BR" sz="20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r>
                        <a:rPr lang="pt-BR" sz="20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𝑣𝑎𝑙𝑜𝑟</m:t>
                      </m:r>
                      <m:r>
                        <a:rPr lang="pt-BR" sz="20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 </m:t>
                      </m:r>
                      <m:r>
                        <a:rPr lang="pt-BR" sz="20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𝑖𝑛𝑖𝑐𝑖𝑎𝑙</m:t>
                      </m:r>
                      <m:r>
                        <a:rPr lang="pt-BR" sz="20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r>
                        <a:rPr lang="pt-BR" sz="2000" i="1" kern="100">
                          <a:solidFill>
                            <a:srgbClr val="C45911"/>
                          </a:solidFill>
                          <a:effectLst/>
                          <a:latin typeface="Cambria Math" panose="02040503050406030204" pitchFamily="18" charset="0"/>
                          <a:ea typeface="Calibri" panose="020F0502020204030204" pitchFamily="34" charset="0"/>
                          <a:cs typeface="Times New Roman" panose="02020603050405020304" pitchFamily="18" charset="0"/>
                        </a:rPr>
                        <m:t>𝑓𝑎𝑡𝑜𝑟</m:t>
                      </m:r>
                      <m:r>
                        <a:rPr lang="pt-BR" sz="2000" i="1" kern="100">
                          <a:solidFill>
                            <a:srgbClr val="C45911"/>
                          </a:solidFill>
                          <a:effectLst/>
                          <a:latin typeface="Cambria Math" panose="02040503050406030204" pitchFamily="18" charset="0"/>
                          <a:ea typeface="Calibri" panose="020F0502020204030204" pitchFamily="34" charset="0"/>
                          <a:cs typeface="Times New Roman" panose="02020603050405020304" pitchFamily="18" charset="0"/>
                        </a:rPr>
                        <m:t> </m:t>
                      </m:r>
                      <m:r>
                        <a:rPr lang="pt-BR" sz="2000" i="1" kern="100">
                          <a:solidFill>
                            <a:srgbClr val="C45911"/>
                          </a:solidFill>
                          <a:effectLst/>
                          <a:latin typeface="Cambria Math" panose="02040503050406030204" pitchFamily="18" charset="0"/>
                          <a:ea typeface="Calibri" panose="020F0502020204030204" pitchFamily="34" charset="0"/>
                          <a:cs typeface="Times New Roman" panose="02020603050405020304" pitchFamily="18" charset="0"/>
                        </a:rPr>
                        <m:t>𝑚𝑢𝑙𝑡𝑖𝑝𝑙𝑖𝑐𝑎𝑡𝑖𝑣𝑜</m:t>
                      </m:r>
                    </m:oMath>
                  </m:oMathPara>
                </a14:m>
                <a:endParaRPr lang="pt-BR" sz="21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pPr>
                <a14:m>
                  <m:oMathPara xmlns:m="http://schemas.openxmlformats.org/officeDocument/2006/math">
                    <m:oMathParaPr>
                      <m:jc m:val="centerGroup"/>
                    </m:oMathParaPr>
                    <m:oMath xmlns:m="http://schemas.openxmlformats.org/officeDocument/2006/math">
                      <m:r>
                        <a:rPr lang="pt-BR" sz="21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𝑣𝑎𝑙𝑜𝑟</m:t>
                      </m:r>
                      <m:r>
                        <a:rPr lang="pt-BR" sz="21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 </m:t>
                      </m:r>
                      <m:r>
                        <a:rPr lang="pt-BR" sz="21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𝑓𝑖𝑛𝑎𝑙</m:t>
                      </m:r>
                      <m:r>
                        <a:rPr lang="pt-BR" sz="21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 = 1200 ∙ 0,95</m:t>
                      </m:r>
                    </m:oMath>
                  </m:oMathPara>
                </a14:m>
                <a:endParaRPr lang="pt-BR" sz="21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pPr>
                <a14:m>
                  <m:oMathPara xmlns:m="http://schemas.openxmlformats.org/officeDocument/2006/math">
                    <m:oMathParaPr>
                      <m:jc m:val="centerGroup"/>
                    </m:oMathParaPr>
                    <m:oMath xmlns:m="http://schemas.openxmlformats.org/officeDocument/2006/math">
                      <m:r>
                        <a:rPr lang="pt-BR" sz="2100" i="1" kern="100">
                          <a:effectLst/>
                          <a:latin typeface="Cambria Math" panose="02040503050406030204" pitchFamily="18" charset="0"/>
                          <a:ea typeface="Times New Roman" panose="02020603050405020304" pitchFamily="18" charset="0"/>
                          <a:cs typeface="Times New Roman" panose="02020603050405020304" pitchFamily="18" charset="0"/>
                        </a:rPr>
                        <m:t>𝑣𝑎𝑙𝑜𝑟</m:t>
                      </m:r>
                      <m:r>
                        <a:rPr lang="pt-BR" sz="2100" i="1" kern="100">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1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𝑓𝑖𝑛𝑎𝑙</m:t>
                      </m:r>
                      <m:r>
                        <a:rPr lang="pt-BR" sz="21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 1140</m:t>
                      </m:r>
                    </m:oMath>
                  </m:oMathPara>
                </a14:m>
                <a:endParaRPr lang="pt-BR" sz="21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Bef>
                    <a:spcPts val="300"/>
                  </a:spcBef>
                  <a:spcAft>
                    <a:spcPts val="800"/>
                  </a:spcAft>
                </a:pPr>
                <a:r>
                  <a:rPr lang="pt-BR" sz="2100" i="1" kern="100" dirty="0">
                    <a:effectLst/>
                    <a:latin typeface="Arial Narrow" panose="020B0606020202030204" pitchFamily="34" charset="0"/>
                    <a:ea typeface="Calibri" panose="020F0502020204030204" pitchFamily="34" charset="0"/>
                    <a:cs typeface="Times New Roman" panose="02020603050405020304" pitchFamily="18" charset="0"/>
                  </a:rPr>
                  <a:t>Ao pagar antecipado, o valor será </a:t>
                </a:r>
                <a14:m>
                  <m:oMath xmlns:m="http://schemas.openxmlformats.org/officeDocument/2006/math">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𝑅</m:t>
                    </m:r>
                    <m:r>
                      <a:rPr lang="pt-BR" sz="2100" i="1" kern="100">
                        <a:effectLst/>
                        <a:latin typeface="Cambria Math" panose="02040503050406030204" pitchFamily="18" charset="0"/>
                        <a:ea typeface="Calibri" panose="020F0502020204030204" pitchFamily="34" charset="0"/>
                        <a:cs typeface="Times New Roman" panose="02020603050405020304" pitchFamily="18" charset="0"/>
                      </a:rPr>
                      <m:t>$ 1140,00</m:t>
                    </m:r>
                  </m:oMath>
                </a14:m>
                <a:r>
                  <a:rPr lang="pt-BR" sz="2100" i="1"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1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p:sp>
            <p:nvSpPr>
              <p:cNvPr id="6" name="CaixaDeTexto 5">
                <a:extLst>
                  <a:ext uri="{FF2B5EF4-FFF2-40B4-BE49-F238E27FC236}">
                    <a16:creationId xmlns:a16="http://schemas.microsoft.com/office/drawing/2014/main" id="{CF875938-3443-E24D-8E4F-02D0EF520416}"/>
                  </a:ext>
                </a:extLst>
              </p:cNvPr>
              <p:cNvSpPr txBox="1">
                <a:spLocks noRot="1" noChangeAspect="1" noMove="1" noResize="1" noEditPoints="1" noAdjustHandles="1" noChangeArrowheads="1" noChangeShapeType="1" noTextEdit="1"/>
              </p:cNvSpPr>
              <p:nvPr/>
            </p:nvSpPr>
            <p:spPr>
              <a:xfrm>
                <a:off x="6276000" y="3258464"/>
                <a:ext cx="5760000" cy="3290644"/>
              </a:xfrm>
              <a:prstGeom prst="rect">
                <a:avLst/>
              </a:prstGeom>
              <a:blipFill>
                <a:blip r:embed="rId4"/>
                <a:stretch>
                  <a:fillRect l="-1271" t="-1299" b="-2783"/>
                </a:stretch>
              </a:blipFill>
            </p:spPr>
            <p:txBody>
              <a:bodyPr/>
              <a:lstStyle/>
              <a:p>
                <a:r>
                  <a:rPr lang="pt-BR">
                    <a:noFill/>
                  </a:rPr>
                  <a:t> </a:t>
                </a:r>
              </a:p>
            </p:txBody>
          </p:sp>
        </mc:Fallback>
      </mc:AlternateContent>
    </p:spTree>
    <p:extLst>
      <p:ext uri="{BB962C8B-B14F-4D97-AF65-F5344CB8AC3E}">
        <p14:creationId xmlns:p14="http://schemas.microsoft.com/office/powerpoint/2010/main" val="59718454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aixaDeTexto 2">
                <a:extLst>
                  <a:ext uri="{FF2B5EF4-FFF2-40B4-BE49-F238E27FC236}">
                    <a16:creationId xmlns:a16="http://schemas.microsoft.com/office/drawing/2014/main" id="{C3A2CAC5-7641-6131-0B30-4A8B6A87FDED}"/>
                  </a:ext>
                </a:extLst>
              </p:cNvPr>
              <p:cNvSpPr txBox="1"/>
              <p:nvPr/>
            </p:nvSpPr>
            <p:spPr>
              <a:xfrm>
                <a:off x="156000" y="880897"/>
                <a:ext cx="11880000" cy="5687711"/>
              </a:xfrm>
              <a:prstGeom prst="rect">
                <a:avLst/>
              </a:prstGeom>
              <a:solidFill>
                <a:schemeClr val="bg1"/>
              </a:solidFill>
            </p:spPr>
            <p:txBody>
              <a:bodyPr wrap="square">
                <a:spAutoFit/>
              </a:bodyPr>
              <a:lstStyle/>
              <a:p>
                <a:pPr algn="ctr">
                  <a:lnSpc>
                    <a:spcPct val="115000"/>
                  </a:lnSpc>
                  <a:spcAft>
                    <a:spcPts val="800"/>
                  </a:spcAft>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AUMENTOS E DESCONTOS SUCESSIVOS</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P</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ara calcular aumentos e descontos sucessivos, a ordem dessas variações não importa. Não é necessário calcularmos separadamente os acréscimos e/ou decréscimos sucessivos, podemos calculá-los, simultaneamente, efetuando a multiplicação de seus fatores pelo valor total.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Considere o valor de R$ 100,00: um </a:t>
                </a:r>
                <a:r>
                  <a:rPr lang="pt-BR" sz="2200" b="1" kern="100" dirty="0">
                    <a:solidFill>
                      <a:srgbClr val="4EA72E"/>
                    </a:solidFill>
                    <a:effectLst/>
                    <a:latin typeface="Arial Narrow" panose="020B0606020202030204" pitchFamily="34" charset="0"/>
                    <a:ea typeface="Times New Roman" panose="02020603050405020304" pitchFamily="18" charset="0"/>
                    <a:cs typeface="Times New Roman" panose="02020603050405020304" pitchFamily="18" charset="0"/>
                  </a:rPr>
                  <a:t>aumento de 15%</a:t>
                </a:r>
                <a:r>
                  <a:rPr lang="pt-BR" sz="2200" kern="100" dirty="0">
                    <a:solidFill>
                      <a:srgbClr val="4EA72E"/>
                    </a:solidFill>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seguido de um </a:t>
                </a:r>
                <a:r>
                  <a:rPr lang="pt-BR" sz="2200" b="1" kern="100" dirty="0">
                    <a:solidFill>
                      <a:srgbClr val="0070C0"/>
                    </a:solidFill>
                    <a:effectLst/>
                    <a:latin typeface="Arial Narrow" panose="020B0606020202030204" pitchFamily="34" charset="0"/>
                    <a:ea typeface="Times New Roman" panose="02020603050405020304" pitchFamily="18" charset="0"/>
                    <a:cs typeface="Times New Roman" panose="02020603050405020304" pitchFamily="18" charset="0"/>
                  </a:rPr>
                  <a:t>desconto de 10%</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tem o mesmo resultado de um </a:t>
                </a:r>
                <a:r>
                  <a:rPr lang="pt-BR" sz="2200" b="1" kern="100" dirty="0">
                    <a:solidFill>
                      <a:srgbClr val="0070C0"/>
                    </a:solidFill>
                    <a:effectLst/>
                    <a:latin typeface="Arial Narrow" panose="020B0606020202030204" pitchFamily="34" charset="0"/>
                    <a:ea typeface="Times New Roman" panose="02020603050405020304" pitchFamily="18" charset="0"/>
                    <a:cs typeface="Times New Roman" panose="02020603050405020304" pitchFamily="18" charset="0"/>
                  </a:rPr>
                  <a:t>desconto de 10%</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seguido de um </a:t>
                </a:r>
                <a:r>
                  <a:rPr lang="pt-BR" sz="2200" b="1" kern="100" dirty="0">
                    <a:solidFill>
                      <a:srgbClr val="4EA72E"/>
                    </a:solidFill>
                    <a:effectLst/>
                    <a:latin typeface="Arial Narrow" panose="020B0606020202030204" pitchFamily="34" charset="0"/>
                    <a:ea typeface="Times New Roman" panose="02020603050405020304" pitchFamily="18" charset="0"/>
                    <a:cs typeface="Times New Roman" panose="02020603050405020304" pitchFamily="18" charset="0"/>
                  </a:rPr>
                  <a:t>aumento de 15%</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Determinando o valor final após essas variações:</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r>
                        <a:rPr lang="pt-BR" sz="2200" kern="100">
                          <a:effectLst/>
                          <a:latin typeface="Cambria Math" panose="02040503050406030204" pitchFamily="18" charset="0"/>
                          <a:ea typeface="Calibri" panose="020F0502020204030204" pitchFamily="34" charset="0"/>
                          <a:cs typeface="Times New Roman" panose="02020603050405020304" pitchFamily="18" charset="0"/>
                        </a:rPr>
                        <m:t>100∙</m:t>
                      </m:r>
                      <m:d>
                        <m:d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200" kern="100">
                              <a:effectLst/>
                              <a:latin typeface="Cambria Math" panose="02040503050406030204" pitchFamily="18" charset="0"/>
                              <a:ea typeface="Calibri" panose="020F0502020204030204" pitchFamily="34" charset="0"/>
                              <a:cs typeface="Times New Roman" panose="02020603050405020304" pitchFamily="18" charset="0"/>
                            </a:rPr>
                            <m:t>1+</m:t>
                          </m:r>
                          <m:r>
                            <a:rPr lang="pt-BR" sz="2200" b="1" i="1" kern="100">
                              <a:solidFill>
                                <a:srgbClr val="4EA72E"/>
                              </a:solidFill>
                              <a:effectLst/>
                              <a:latin typeface="Cambria Math" panose="02040503050406030204" pitchFamily="18" charset="0"/>
                              <a:ea typeface="Calibri" panose="020F0502020204030204" pitchFamily="34" charset="0"/>
                              <a:cs typeface="Times New Roman" panose="02020603050405020304" pitchFamily="18" charset="0"/>
                            </a:rPr>
                            <m:t>𝟎</m:t>
                          </m:r>
                          <m:r>
                            <a:rPr lang="pt-BR" sz="2200" b="1" kern="100">
                              <a:solidFill>
                                <a:srgbClr val="4EA72E"/>
                              </a:solidFill>
                              <a:effectLst/>
                              <a:latin typeface="Cambria Math" panose="02040503050406030204" pitchFamily="18" charset="0"/>
                              <a:ea typeface="Calibri" panose="020F0502020204030204" pitchFamily="34" charset="0"/>
                              <a:cs typeface="Times New Roman" panose="02020603050405020304" pitchFamily="18" charset="0"/>
                            </a:rPr>
                            <m:t>,</m:t>
                          </m:r>
                          <m:r>
                            <a:rPr lang="pt-BR" sz="2200" b="1" i="1" kern="100">
                              <a:solidFill>
                                <a:srgbClr val="4EA72E"/>
                              </a:solidFill>
                              <a:effectLst/>
                              <a:latin typeface="Cambria Math" panose="02040503050406030204" pitchFamily="18" charset="0"/>
                              <a:ea typeface="Calibri" panose="020F0502020204030204" pitchFamily="34" charset="0"/>
                              <a:cs typeface="Times New Roman" panose="02020603050405020304" pitchFamily="18" charset="0"/>
                            </a:rPr>
                            <m:t>𝟏𝟓</m:t>
                          </m:r>
                        </m:e>
                      </m:d>
                      <m:r>
                        <a:rPr lang="pt-BR" sz="2200" kern="0">
                          <a:effectLst/>
                          <a:latin typeface="Cambria Math" panose="02040503050406030204" pitchFamily="18" charset="0"/>
                          <a:ea typeface="Times New Roman" panose="02020603050405020304" pitchFamily="18" charset="0"/>
                          <a:cs typeface="Times New Roman" panose="02020603050405020304" pitchFamily="18" charset="0"/>
                        </a:rPr>
                        <m:t>∙</m:t>
                      </m:r>
                      <m:d>
                        <m:d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200" kern="100">
                              <a:effectLst/>
                              <a:latin typeface="Cambria Math" panose="02040503050406030204" pitchFamily="18" charset="0"/>
                              <a:ea typeface="Calibri" panose="020F0502020204030204" pitchFamily="34" charset="0"/>
                              <a:cs typeface="Times New Roman" panose="02020603050405020304" pitchFamily="18" charset="0"/>
                            </a:rPr>
                            <m:t>1</m:t>
                          </m: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m:t>
                          </m:r>
                          <m:r>
                            <a:rPr lang="pt-BR" sz="2200" b="1" i="1" kern="100">
                              <a:solidFill>
                                <a:srgbClr val="0070C0"/>
                              </a:solidFill>
                              <a:effectLst/>
                              <a:latin typeface="Cambria Math" panose="02040503050406030204" pitchFamily="18" charset="0"/>
                              <a:ea typeface="Calibri" panose="020F0502020204030204" pitchFamily="34" charset="0"/>
                              <a:cs typeface="Times New Roman" panose="02020603050405020304" pitchFamily="18" charset="0"/>
                            </a:rPr>
                            <m:t>𝟎</m:t>
                          </m:r>
                          <m:r>
                            <a:rPr lang="pt-BR" sz="2200" b="1" kern="100">
                              <a:solidFill>
                                <a:srgbClr val="0070C0"/>
                              </a:solidFill>
                              <a:effectLst/>
                              <a:latin typeface="Cambria Math" panose="02040503050406030204" pitchFamily="18" charset="0"/>
                              <a:ea typeface="Calibri" panose="020F0502020204030204" pitchFamily="34" charset="0"/>
                              <a:cs typeface="Times New Roman" panose="02020603050405020304" pitchFamily="18" charset="0"/>
                            </a:rPr>
                            <m:t>,</m:t>
                          </m:r>
                          <m:r>
                            <a:rPr lang="pt-BR" sz="2200" b="1" i="1" kern="100">
                              <a:solidFill>
                                <a:srgbClr val="0070C0"/>
                              </a:solidFill>
                              <a:effectLst/>
                              <a:latin typeface="Cambria Math" panose="02040503050406030204" pitchFamily="18" charset="0"/>
                              <a:ea typeface="Calibri" panose="020F0502020204030204" pitchFamily="34" charset="0"/>
                              <a:cs typeface="Times New Roman" panose="02020603050405020304" pitchFamily="18" charset="0"/>
                            </a:rPr>
                            <m:t>𝟏𝟎</m:t>
                          </m:r>
                        </m:e>
                      </m:d>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r>
                        <a:rPr lang="pt-BR" sz="2200" kern="100">
                          <a:effectLst/>
                          <a:latin typeface="Cambria Math" panose="02040503050406030204" pitchFamily="18" charset="0"/>
                          <a:ea typeface="Calibri" panose="020F0502020204030204" pitchFamily="34" charset="0"/>
                          <a:cs typeface="Times New Roman" panose="02020603050405020304" pitchFamily="18" charset="0"/>
                        </a:rPr>
                        <m:t>=100∙</m:t>
                      </m:r>
                      <m:r>
                        <a:rPr lang="pt-BR" sz="2200" b="1" i="1" kern="0">
                          <a:solidFill>
                            <a:srgbClr val="4EA72E"/>
                          </a:solidFill>
                          <a:effectLst/>
                          <a:latin typeface="Cambria Math" panose="02040503050406030204" pitchFamily="18" charset="0"/>
                          <a:ea typeface="Times New Roman" panose="02020603050405020304" pitchFamily="18" charset="0"/>
                          <a:cs typeface="Times New Roman" panose="02020603050405020304" pitchFamily="18" charset="0"/>
                        </a:rPr>
                        <m:t>𝟏</m:t>
                      </m:r>
                      <m:r>
                        <a:rPr lang="pt-BR" sz="2200" b="1" kern="0">
                          <a:solidFill>
                            <a:srgbClr val="4EA72E"/>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1" kern="0">
                          <a:solidFill>
                            <a:srgbClr val="4EA72E"/>
                          </a:solidFill>
                          <a:effectLst/>
                          <a:latin typeface="Cambria Math" panose="02040503050406030204" pitchFamily="18" charset="0"/>
                          <a:ea typeface="Times New Roman" panose="02020603050405020304" pitchFamily="18" charset="0"/>
                          <a:cs typeface="Times New Roman" panose="02020603050405020304" pitchFamily="18" charset="0"/>
                        </a:rPr>
                        <m:t>𝟏𝟓</m:t>
                      </m:r>
                      <m:r>
                        <a:rPr lang="pt-BR" sz="2200" kern="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1" kern="0">
                          <a:solidFill>
                            <a:srgbClr val="0070C0"/>
                          </a:solidFill>
                          <a:effectLst/>
                          <a:latin typeface="Cambria Math" panose="02040503050406030204" pitchFamily="18" charset="0"/>
                          <a:ea typeface="Times New Roman" panose="02020603050405020304" pitchFamily="18" charset="0"/>
                          <a:cs typeface="Times New Roman" panose="02020603050405020304" pitchFamily="18" charset="0"/>
                        </a:rPr>
                        <m:t>𝟎</m:t>
                      </m:r>
                      <m:r>
                        <a:rPr lang="pt-BR" sz="2200" b="1" kern="0">
                          <a:solidFill>
                            <a:srgbClr val="0070C0"/>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1" kern="0">
                          <a:solidFill>
                            <a:srgbClr val="0070C0"/>
                          </a:solidFill>
                          <a:effectLst/>
                          <a:latin typeface="Cambria Math" panose="02040503050406030204" pitchFamily="18" charset="0"/>
                          <a:ea typeface="Times New Roman" panose="02020603050405020304" pitchFamily="18" charset="0"/>
                          <a:cs typeface="Times New Roman" panose="02020603050405020304" pitchFamily="18" charset="0"/>
                        </a:rPr>
                        <m:t>𝟗𝟎</m:t>
                      </m:r>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r>
                        <a:rPr lang="pt-BR" sz="2200" kern="0">
                          <a:effectLst/>
                          <a:latin typeface="Cambria Math" panose="02040503050406030204" pitchFamily="18" charset="0"/>
                          <a:ea typeface="Calibri" panose="020F0502020204030204" pitchFamily="34" charset="0"/>
                          <a:cs typeface="Times New Roman" panose="02020603050405020304" pitchFamily="18" charset="0"/>
                        </a:rPr>
                        <m:t>=103,50</m:t>
                      </m:r>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2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Se alterar a ordem das operações o resultado não muda, o resumo das operações acima é:</a:t>
                </a:r>
                <a:endParaRPr lang="pt-BR" sz="2200" i="1" kern="0" dirty="0">
                  <a:effectLst/>
                  <a:latin typeface="Cambria Math" panose="02040503050406030204" pitchFamily="18" charset="0"/>
                  <a:ea typeface="Times New Roman" panose="02020603050405020304" pitchFamily="18"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d>
                        <m:dPr>
                          <m:ctrlP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kern="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100∙</m:t>
                          </m:r>
                          <m:r>
                            <a:rPr lang="pt-BR" sz="2200" b="1" i="1" kern="0">
                              <a:solidFill>
                                <a:srgbClr val="4EA72E"/>
                              </a:solidFill>
                              <a:effectLst/>
                              <a:latin typeface="Cambria Math" panose="02040503050406030204" pitchFamily="18" charset="0"/>
                              <a:ea typeface="Times New Roman" panose="02020603050405020304" pitchFamily="18" charset="0"/>
                              <a:cs typeface="Times New Roman" panose="02020603050405020304" pitchFamily="18" charset="0"/>
                            </a:rPr>
                            <m:t>𝟏</m:t>
                          </m:r>
                          <m:r>
                            <a:rPr lang="pt-BR" sz="2200" b="1" kern="0">
                              <a:solidFill>
                                <a:srgbClr val="4EA72E"/>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1" kern="0">
                              <a:solidFill>
                                <a:srgbClr val="4EA72E"/>
                              </a:solidFill>
                              <a:effectLst/>
                              <a:latin typeface="Cambria Math" panose="02040503050406030204" pitchFamily="18" charset="0"/>
                              <a:ea typeface="Times New Roman" panose="02020603050405020304" pitchFamily="18" charset="0"/>
                              <a:cs typeface="Times New Roman" panose="02020603050405020304" pitchFamily="18" charset="0"/>
                            </a:rPr>
                            <m:t>𝟏𝟓</m:t>
                          </m:r>
                        </m:e>
                      </m:d>
                      <m:r>
                        <a:rPr lang="pt-BR" sz="2200" kern="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1" kern="0">
                          <a:solidFill>
                            <a:srgbClr val="0070C0"/>
                          </a:solidFill>
                          <a:effectLst/>
                          <a:latin typeface="Cambria Math" panose="02040503050406030204" pitchFamily="18" charset="0"/>
                          <a:ea typeface="Times New Roman" panose="02020603050405020304" pitchFamily="18" charset="0"/>
                          <a:cs typeface="Times New Roman" panose="02020603050405020304" pitchFamily="18" charset="0"/>
                        </a:rPr>
                        <m:t>𝟎</m:t>
                      </m:r>
                      <m:r>
                        <a:rPr lang="pt-BR" sz="2200" b="1" kern="0">
                          <a:solidFill>
                            <a:srgbClr val="0070C0"/>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1" kern="0">
                          <a:solidFill>
                            <a:srgbClr val="0070C0"/>
                          </a:solidFill>
                          <a:effectLst/>
                          <a:latin typeface="Cambria Math" panose="02040503050406030204" pitchFamily="18" charset="0"/>
                          <a:ea typeface="Times New Roman" panose="02020603050405020304" pitchFamily="18" charset="0"/>
                          <a:cs typeface="Times New Roman" panose="02020603050405020304" pitchFamily="18" charset="0"/>
                        </a:rPr>
                        <m:t>𝟗𝟎</m:t>
                      </m:r>
                      <m:r>
                        <a:rPr lang="pt-BR" sz="2200" i="1" kern="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m:t>
                      </m:r>
                      <m:r>
                        <m:rPr>
                          <m:sty m:val="p"/>
                        </m:rPr>
                        <a:rPr lang="pt-BR" sz="2200" kern="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ou</m:t>
                      </m:r>
                      <m:r>
                        <a:rPr lang="pt-BR" sz="2200" i="1" kern="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m:t>
                      </m:r>
                      <m:d>
                        <m:dPr>
                          <m:ctrlP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kern="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100∙</m:t>
                          </m:r>
                          <m:r>
                            <a:rPr lang="pt-BR" sz="2200" b="1" i="1" kern="0">
                              <a:solidFill>
                                <a:srgbClr val="0070C0"/>
                              </a:solidFill>
                              <a:effectLst/>
                              <a:latin typeface="Cambria Math" panose="02040503050406030204" pitchFamily="18" charset="0"/>
                              <a:ea typeface="Times New Roman" panose="02020603050405020304" pitchFamily="18" charset="0"/>
                              <a:cs typeface="Times New Roman" panose="02020603050405020304" pitchFamily="18" charset="0"/>
                            </a:rPr>
                            <m:t>𝟎</m:t>
                          </m:r>
                          <m:r>
                            <a:rPr lang="pt-BR" sz="2200" b="1" kern="0">
                              <a:solidFill>
                                <a:srgbClr val="0070C0"/>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1" kern="0">
                              <a:solidFill>
                                <a:srgbClr val="0070C0"/>
                              </a:solidFill>
                              <a:effectLst/>
                              <a:latin typeface="Cambria Math" panose="02040503050406030204" pitchFamily="18" charset="0"/>
                              <a:ea typeface="Times New Roman" panose="02020603050405020304" pitchFamily="18" charset="0"/>
                              <a:cs typeface="Times New Roman" panose="02020603050405020304" pitchFamily="18" charset="0"/>
                            </a:rPr>
                            <m:t>𝟗𝟎</m:t>
                          </m:r>
                        </m:e>
                      </m:d>
                      <m:r>
                        <a:rPr lang="pt-BR" sz="2200" kern="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1" kern="0">
                          <a:solidFill>
                            <a:srgbClr val="4EA72E"/>
                          </a:solidFill>
                          <a:effectLst/>
                          <a:latin typeface="Cambria Math" panose="02040503050406030204" pitchFamily="18" charset="0"/>
                          <a:ea typeface="Times New Roman" panose="02020603050405020304" pitchFamily="18" charset="0"/>
                          <a:cs typeface="Times New Roman" panose="02020603050405020304" pitchFamily="18" charset="0"/>
                        </a:rPr>
                        <m:t>𝟏</m:t>
                      </m:r>
                      <m:r>
                        <a:rPr lang="pt-BR" sz="2200" b="1" kern="0">
                          <a:solidFill>
                            <a:srgbClr val="4EA72E"/>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1" kern="0">
                          <a:solidFill>
                            <a:srgbClr val="4EA72E"/>
                          </a:solidFill>
                          <a:effectLst/>
                          <a:latin typeface="Cambria Math" panose="02040503050406030204" pitchFamily="18" charset="0"/>
                          <a:ea typeface="Times New Roman" panose="02020603050405020304" pitchFamily="18" charset="0"/>
                          <a:cs typeface="Times New Roman" panose="02020603050405020304" pitchFamily="18" charset="0"/>
                        </a:rPr>
                        <m:t>𝟏𝟓</m:t>
                      </m:r>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p:sp>
            <p:nvSpPr>
              <p:cNvPr id="3" name="CaixaDeTexto 2">
                <a:extLst>
                  <a:ext uri="{FF2B5EF4-FFF2-40B4-BE49-F238E27FC236}">
                    <a16:creationId xmlns:a16="http://schemas.microsoft.com/office/drawing/2014/main" id="{C3A2CAC5-7641-6131-0B30-4A8B6A87FDED}"/>
                  </a:ext>
                </a:extLst>
              </p:cNvPr>
              <p:cNvSpPr txBox="1">
                <a:spLocks noRot="1" noChangeAspect="1" noMove="1" noResize="1" noEditPoints="1" noAdjustHandles="1" noChangeArrowheads="1" noChangeShapeType="1" noTextEdit="1"/>
              </p:cNvSpPr>
              <p:nvPr/>
            </p:nvSpPr>
            <p:spPr>
              <a:xfrm>
                <a:off x="156000" y="880897"/>
                <a:ext cx="11880000" cy="5687711"/>
              </a:xfrm>
              <a:prstGeom prst="rect">
                <a:avLst/>
              </a:prstGeom>
              <a:blipFill>
                <a:blip r:embed="rId2"/>
                <a:stretch>
                  <a:fillRect l="-667" t="-536" r="-719"/>
                </a:stretch>
              </a:blipFill>
            </p:spPr>
            <p:txBody>
              <a:bodyPr/>
              <a:lstStyle/>
              <a:p>
                <a:r>
                  <a:rPr lang="pt-BR">
                    <a:noFill/>
                  </a:rPr>
                  <a:t> </a:t>
                </a:r>
              </a:p>
            </p:txBody>
          </p:sp>
        </mc:Fallback>
      </mc:AlternateContent>
    </p:spTree>
    <p:extLst>
      <p:ext uri="{BB962C8B-B14F-4D97-AF65-F5344CB8AC3E}">
        <p14:creationId xmlns:p14="http://schemas.microsoft.com/office/powerpoint/2010/main" val="352862564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6EC3C4F5-8E07-8D69-D698-05164D243FEA}"/>
              </a:ext>
            </a:extLst>
          </p:cNvPr>
          <p:cNvPicPr>
            <a:picLocks noChangeAspect="1"/>
          </p:cNvPicPr>
          <p:nvPr/>
        </p:nvPicPr>
        <p:blipFill rotWithShape="1">
          <a:blip r:embed="rId2">
            <a:extLst>
              <a:ext uri="{28A0092B-C50C-407E-A947-70E740481C1C}">
                <a14:useLocalDpi xmlns:a14="http://schemas.microsoft.com/office/drawing/2010/main" val="0"/>
              </a:ext>
            </a:extLst>
          </a:blip>
          <a:srcRect t="10086" r="2241" b="10883"/>
          <a:stretch/>
        </p:blipFill>
        <p:spPr bwMode="auto">
          <a:xfrm>
            <a:off x="203591" y="757684"/>
            <a:ext cx="1800000" cy="716983"/>
          </a:xfrm>
          <a:prstGeom prst="rect">
            <a:avLst/>
          </a:prstGeom>
          <a:noFill/>
          <a:ln>
            <a:noFill/>
          </a:ln>
          <a:extLst>
            <a:ext uri="{53640926-AAD7-44D8-BBD7-CCE9431645EC}">
              <a14:shadowObscured xmlns:a14="http://schemas.microsoft.com/office/drawing/2010/main"/>
            </a:ext>
          </a:extLst>
        </p:spPr>
      </p:pic>
      <p:sp>
        <p:nvSpPr>
          <p:cNvPr id="4" name="CaixaDeTexto 3">
            <a:extLst>
              <a:ext uri="{FF2B5EF4-FFF2-40B4-BE49-F238E27FC236}">
                <a16:creationId xmlns:a16="http://schemas.microsoft.com/office/drawing/2014/main" id="{713E8F06-096D-7084-D583-8DA64BBB9596}"/>
              </a:ext>
            </a:extLst>
          </p:cNvPr>
          <p:cNvSpPr txBox="1"/>
          <p:nvPr/>
        </p:nvSpPr>
        <p:spPr>
          <a:xfrm>
            <a:off x="156000" y="1124901"/>
            <a:ext cx="5859318" cy="5632311"/>
          </a:xfrm>
          <a:prstGeom prst="rect">
            <a:avLst/>
          </a:prstGeom>
          <a:noFill/>
        </p:spPr>
        <p:txBody>
          <a:bodyPr wrap="square">
            <a:spAutoFit/>
          </a:bodyPr>
          <a:lstStyle/>
          <a:p>
            <a:pPr algn="just">
              <a:spcAft>
                <a:spcPts val="400"/>
              </a:spcAft>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		(ENEM 2022)</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Em janeiro de 2013, foram declaradas 1 794 272 admissões e 1 765 372 desligamentos no Brasil, ou seja, foram criadas 28 900 vagas de emprego, segundo dados do Cadastro Geral de Empregados e Desempregados (</a:t>
            </a:r>
            <a:r>
              <a:rPr lang="pt-BR" sz="2200" kern="100" dirty="0" err="1">
                <a:effectLst/>
                <a:latin typeface="Arial Narrow" panose="020B0606020202030204" pitchFamily="34" charset="0"/>
                <a:ea typeface="MS Mincho" panose="02020609040205080304" pitchFamily="49" charset="-128"/>
                <a:cs typeface="Times New Roman" panose="02020603050405020304" pitchFamily="18" charset="0"/>
              </a:rPr>
              <a:t>Caged</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divulgados pelo Ministério do Trabalho e Emprego (MTE). Segundo o </a:t>
            </a:r>
            <a:r>
              <a:rPr lang="pt-BR" sz="2200" kern="100" dirty="0" err="1">
                <a:effectLst/>
                <a:latin typeface="Arial Narrow" panose="020B0606020202030204" pitchFamily="34" charset="0"/>
                <a:ea typeface="MS Mincho" panose="02020609040205080304" pitchFamily="49" charset="-128"/>
                <a:cs typeface="Times New Roman" panose="02020603050405020304" pitchFamily="18" charset="0"/>
              </a:rPr>
              <a:t>Caged</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o número de vagas criadas em janeiro de 2013 sofreu uma queda de 75%, quando comparado com o mesmo período de 2012.</a:t>
            </a:r>
          </a:p>
          <a:p>
            <a:pPr algn="r">
              <a:spcAft>
                <a:spcPts val="400"/>
              </a:spcAft>
            </a:pPr>
            <a:r>
              <a:rPr lang="pt-BR" sz="1600" kern="100" dirty="0">
                <a:effectLst/>
                <a:latin typeface="Arial Narrow" panose="020B0606020202030204" pitchFamily="34" charset="0"/>
                <a:ea typeface="MS Mincho" panose="02020609040205080304" pitchFamily="49" charset="-128"/>
                <a:cs typeface="Times New Roman" panose="02020603050405020304" pitchFamily="18" charset="0"/>
              </a:rPr>
              <a:t>Disponível em: http://portal.mte.gov.br. Acesso em: 23 </a:t>
            </a:r>
            <a:r>
              <a:rPr lang="pt-BR" sz="1600" kern="100" dirty="0" err="1">
                <a:effectLst/>
                <a:latin typeface="Arial Narrow" panose="020B0606020202030204" pitchFamily="34" charset="0"/>
                <a:ea typeface="MS Mincho" panose="02020609040205080304" pitchFamily="49" charset="-128"/>
                <a:cs typeface="Times New Roman" panose="02020603050405020304" pitchFamily="18" charset="0"/>
              </a:rPr>
              <a:t>fev</a:t>
            </a:r>
            <a:r>
              <a:rPr lang="pt-BR" sz="1600" kern="100" dirty="0">
                <a:effectLst/>
                <a:latin typeface="Arial Narrow" panose="020B0606020202030204" pitchFamily="34" charset="0"/>
                <a:ea typeface="MS Mincho" panose="02020609040205080304" pitchFamily="49" charset="-128"/>
                <a:cs typeface="Times New Roman" panose="02020603050405020304" pitchFamily="18" charset="0"/>
              </a:rPr>
              <a:t> 2013 (adaptado) </a:t>
            </a:r>
          </a:p>
          <a:p>
            <a:pPr algn="r">
              <a:spcAft>
                <a:spcPts val="400"/>
              </a:spcAft>
            </a:pPr>
            <a:endParaRPr lang="pt-BR" sz="16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4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De acordo com as informações dadas, o número de vagas criadas em janeiro de 2012 foi</a:t>
            </a:r>
          </a:p>
          <a:p>
            <a:pPr algn="just">
              <a:spcAft>
                <a:spcPts val="4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 16 514. 		(D) 441 343. </a:t>
            </a:r>
          </a:p>
          <a:p>
            <a:pPr algn="just">
              <a:spcAft>
                <a:spcPts val="4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(B) 86 700. 		(E) 448 568.</a:t>
            </a:r>
          </a:p>
          <a:p>
            <a:pPr algn="just">
              <a:spcAft>
                <a:spcPts val="4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(C) 115 600.</a:t>
            </a:r>
          </a:p>
        </p:txBody>
      </p:sp>
      <p:grpSp>
        <p:nvGrpSpPr>
          <p:cNvPr id="5" name="Agrupar 4">
            <a:extLst>
              <a:ext uri="{FF2B5EF4-FFF2-40B4-BE49-F238E27FC236}">
                <a16:creationId xmlns:a16="http://schemas.microsoft.com/office/drawing/2014/main" id="{CB9B3799-2861-CBCD-0161-251147C5ED46}"/>
              </a:ext>
            </a:extLst>
          </p:cNvPr>
          <p:cNvGrpSpPr/>
          <p:nvPr/>
        </p:nvGrpSpPr>
        <p:grpSpPr>
          <a:xfrm>
            <a:off x="6267037" y="1107210"/>
            <a:ext cx="5700514" cy="3805449"/>
            <a:chOff x="155559" y="744074"/>
            <a:chExt cx="5981535" cy="3805449"/>
          </a:xfrm>
        </p:grpSpPr>
        <p:sp>
          <p:nvSpPr>
            <p:cNvPr id="6" name="Retângulo: Cantos Arredondados 5">
              <a:extLst>
                <a:ext uri="{FF2B5EF4-FFF2-40B4-BE49-F238E27FC236}">
                  <a16:creationId xmlns:a16="http://schemas.microsoft.com/office/drawing/2014/main" id="{8DC575C6-000A-D7B3-690F-EBD46C289F81}"/>
                </a:ext>
              </a:extLst>
            </p:cNvPr>
            <p:cNvSpPr/>
            <p:nvPr/>
          </p:nvSpPr>
          <p:spPr>
            <a:xfrm>
              <a:off x="164966" y="974586"/>
              <a:ext cx="5972128" cy="3574937"/>
            </a:xfrm>
            <a:prstGeom prst="roundRect">
              <a:avLst>
                <a:gd name="adj" fmla="val 15453"/>
              </a:avLst>
            </a:prstGeom>
            <a:solidFill>
              <a:schemeClr val="bg1"/>
            </a:solidFill>
            <a:ln w="28575">
              <a:solidFill>
                <a:srgbClr val="A7DE1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indent="1258888" algn="just"/>
              <a:endParaRPr lang="pt-BR" sz="2200" dirty="0">
                <a:solidFill>
                  <a:schemeClr val="tx1"/>
                </a:solidFill>
                <a:latin typeface="Arial Narrow" panose="020B0606020202030204" pitchFamily="34" charset="0"/>
              </a:endParaRPr>
            </a:p>
            <a:p>
              <a:pPr indent="1344613" algn="just"/>
              <a:r>
                <a:rPr lang="pt-BR" sz="2200" dirty="0">
                  <a:solidFill>
                    <a:schemeClr val="tx1"/>
                  </a:solidFill>
                  <a:latin typeface="Arial Narrow" panose="020B0606020202030204" pitchFamily="34" charset="0"/>
                </a:rPr>
                <a:t>A questão já informa a quantidade de vagas criadas em 2013, assim, você deve observar o percentual de queda no número de vagas criadas entre 2012 e 2013. Veja:</a:t>
              </a:r>
            </a:p>
            <a:p>
              <a:pPr marL="342900" lvl="0" indent="-342900" algn="just">
                <a:buFont typeface="Arial" panose="020B0604020202020204" pitchFamily="34" charset="0"/>
                <a:buChar char="•"/>
              </a:pPr>
              <a:r>
                <a:rPr lang="pt-BR" sz="2200" dirty="0">
                  <a:solidFill>
                    <a:schemeClr val="tx1"/>
                  </a:solidFill>
                  <a:latin typeface="Arial Narrow" panose="020B0606020202030204" pitchFamily="34" charset="0"/>
                </a:rPr>
                <a:t>Se houve uma queda de 75%, as vagas criadas em 2013 corresponde a 25% do total de vagas de 2012.</a:t>
              </a:r>
            </a:p>
            <a:p>
              <a:pPr algn="just"/>
              <a:r>
                <a:rPr lang="pt-BR" sz="2200" dirty="0">
                  <a:solidFill>
                    <a:schemeClr val="tx1"/>
                  </a:solidFill>
                  <a:latin typeface="Arial Narrow" panose="020B0606020202030204" pitchFamily="34" charset="0"/>
                </a:rPr>
                <a:t>Monte uma equação para visualizar a operação a ser realizada.</a:t>
              </a:r>
              <a:endParaRPr lang="pt-BR" sz="2200" kern="100" dirty="0">
                <a:solidFill>
                  <a:schemeClr val="tx1"/>
                </a:solidFill>
                <a:latin typeface="Arial Narrow" panose="020B0606020202030204" pitchFamily="34" charset="0"/>
                <a:ea typeface="MS Mincho" panose="02020609040205080304" pitchFamily="49" charset="-128"/>
                <a:cs typeface="Times New Roman" panose="02020603050405020304" pitchFamily="18" charset="0"/>
              </a:endParaRPr>
            </a:p>
          </p:txBody>
        </p:sp>
        <p:pic>
          <p:nvPicPr>
            <p:cNvPr id="7" name="Imagem 6" descr="Interface gráfica do usuário, Logotipo&#10;&#10;O conteúdo gerado por IA pode estar incorreto.">
              <a:extLst>
                <a:ext uri="{FF2B5EF4-FFF2-40B4-BE49-F238E27FC236}">
                  <a16:creationId xmlns:a16="http://schemas.microsoft.com/office/drawing/2014/main" id="{4B5C8FA2-4970-BF87-6E21-067C82407A9E}"/>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Effect>
                        <a14:saturation sat="200000"/>
                      </a14:imgEffect>
                    </a14:imgLayer>
                  </a14:imgProps>
                </a:ext>
                <a:ext uri="{28A0092B-C50C-407E-A947-70E740481C1C}">
                  <a14:useLocalDpi xmlns:a14="http://schemas.microsoft.com/office/drawing/2010/main" val="0"/>
                </a:ext>
              </a:extLst>
            </a:blip>
            <a:srcRect l="3239" t="6425" r="8760" b="6409"/>
            <a:stretch>
              <a:fillRect/>
            </a:stretch>
          </p:blipFill>
          <p:spPr bwMode="auto">
            <a:xfrm>
              <a:off x="155559" y="744074"/>
              <a:ext cx="1579574" cy="917138"/>
            </a:xfrm>
            <a:prstGeom prst="rect">
              <a:avLst/>
            </a:prstGeom>
            <a:noFill/>
            <a:ln>
              <a:noFill/>
            </a:ln>
            <a:extLst>
              <a:ext uri="{53640926-AAD7-44D8-BBD7-CCE9431645EC}">
                <a14:shadowObscured xmlns:a14="http://schemas.microsoft.com/office/drawing/2010/main"/>
              </a:ext>
            </a:extLst>
          </p:spPr>
        </p:pic>
      </p:grpSp>
    </p:spTree>
    <p:extLst>
      <p:ext uri="{BB962C8B-B14F-4D97-AF65-F5344CB8AC3E}">
        <p14:creationId xmlns:p14="http://schemas.microsoft.com/office/powerpoint/2010/main" val="293819629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Agrupar 1">
            <a:extLst>
              <a:ext uri="{FF2B5EF4-FFF2-40B4-BE49-F238E27FC236}">
                <a16:creationId xmlns:a16="http://schemas.microsoft.com/office/drawing/2014/main" id="{AE30B7D6-DDBE-F219-2AF6-187F0D84108C}"/>
              </a:ext>
            </a:extLst>
          </p:cNvPr>
          <p:cNvGrpSpPr/>
          <p:nvPr/>
        </p:nvGrpSpPr>
        <p:grpSpPr>
          <a:xfrm>
            <a:off x="6267037" y="847232"/>
            <a:ext cx="5700514" cy="5757847"/>
            <a:chOff x="155559" y="735109"/>
            <a:chExt cx="5981535" cy="5757847"/>
          </a:xfrm>
        </p:grpSpPr>
        <mc:AlternateContent xmlns:mc="http://schemas.openxmlformats.org/markup-compatibility/2006">
          <mc:Choice xmlns:a14="http://schemas.microsoft.com/office/drawing/2010/main" Requires="a14">
            <p:sp>
              <p:nvSpPr>
                <p:cNvPr id="3" name="Retângulo: Cantos Arredondados 2">
                  <a:extLst>
                    <a:ext uri="{FF2B5EF4-FFF2-40B4-BE49-F238E27FC236}">
                      <a16:creationId xmlns:a16="http://schemas.microsoft.com/office/drawing/2014/main" id="{610F9634-0D0B-7EDE-B12A-5FDD9F8986C4}"/>
                    </a:ext>
                  </a:extLst>
                </p:cNvPr>
                <p:cNvSpPr/>
                <p:nvPr/>
              </p:nvSpPr>
              <p:spPr>
                <a:xfrm>
                  <a:off x="164966" y="974586"/>
                  <a:ext cx="5972128" cy="5518370"/>
                </a:xfrm>
                <a:prstGeom prst="roundRect">
                  <a:avLst>
                    <a:gd name="adj" fmla="val 10532"/>
                  </a:avLst>
                </a:prstGeom>
                <a:solidFill>
                  <a:schemeClr val="bg1"/>
                </a:solidFill>
                <a:ln w="28575">
                  <a:solidFill>
                    <a:srgbClr val="A7DE1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indent="1435100" algn="just">
                    <a:lnSpc>
                      <a:spcPct val="115000"/>
                    </a:lnSpc>
                    <a:spcAft>
                      <a:spcPts val="400"/>
                    </a:spcAft>
                  </a:pPr>
                  <a:r>
                    <a:rPr lang="pt-BR" sz="20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No início da resolução </a:t>
                  </a:r>
                  <a:r>
                    <a:rPr lang="pt-BR" sz="2000" b="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ignore o Custo Unitário Inicial, </a:t>
                  </a:r>
                  <a:r>
                    <a:rPr lang="pt-BR" sz="20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não tente calcular quanto custou cada bombom </a:t>
                  </a:r>
                  <a14:m>
                    <m:oMath xmlns:m="http://schemas.openxmlformats.org/officeDocument/2006/math">
                      <m:d>
                        <m:dPr>
                          <m:ctrlP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5÷ 25 = 0,20</m:t>
                          </m:r>
                        </m:e>
                      </m:d>
                    </m:oMath>
                  </a14:m>
                  <a:r>
                    <a:rPr lang="pt-BR" sz="20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e aplicar lucro em cima disso. Isso leva ao erro, pois o bombom que ela comeu também custou dinheiro e esse prejuízo precisa ser recuperado nos outros 20 bombons.</a:t>
                  </a:r>
                  <a:endParaRPr lang="pt-BR" sz="20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400"/>
                    </a:spcAft>
                  </a:pPr>
                  <a:r>
                    <a:rPr lang="pt-BR" sz="20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Para evitar isso, lembre-se desta regra: </a:t>
                  </a:r>
                  <a:r>
                    <a:rPr lang="pt-BR" sz="2000" b="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Quanto menos itens você tem para vender, maior deve ser o preço de cada um para manter o lucro total (Diluição do Prejuízo)</a:t>
                  </a:r>
                  <a:r>
                    <a:rPr lang="pt-BR" sz="20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a:t>
                  </a:r>
                  <a:endParaRPr lang="pt-BR" sz="20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400"/>
                    </a:spcAft>
                  </a:pPr>
                  <a:r>
                    <a:rPr lang="pt-BR" sz="2000" b="1"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Cálculo Mental de Porcentagem:</a:t>
                  </a:r>
                  <a:r>
                    <a:rPr lang="pt-BR" sz="20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No Enem, 10% é sempre </a:t>
                  </a:r>
                  <a:r>
                    <a:rPr lang="pt-BR" sz="2000" i="1"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"andar uma vírgula para a esquerda"</a:t>
                  </a:r>
                  <a:r>
                    <a:rPr lang="pt-BR" sz="20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10% de 5,00 = 0,50. Como ela quer 20%, basta dobrar:   </a:t>
                  </a:r>
                  <a14:m>
                    <m:oMath xmlns:m="http://schemas.openxmlformats.org/officeDocument/2006/math">
                      <m:r>
                        <a:rPr lang="pt-BR" sz="2000" i="1">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0,50×2=1,00</m:t>
                      </m:r>
                    </m:oMath>
                  </a14:m>
                  <a:r>
                    <a:rPr lang="pt-BR" sz="20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Isso economiza um tempo precioso.</a:t>
                  </a:r>
                  <a:endParaRPr lang="pt-BR" sz="2000" kern="100" dirty="0">
                    <a:solidFill>
                      <a:schemeClr val="tx1"/>
                    </a:solidFill>
                    <a:latin typeface="Arial Narrow" panose="020B0606020202030204" pitchFamily="34" charset="0"/>
                    <a:ea typeface="MS Mincho" panose="02020609040205080304" pitchFamily="49" charset="-128"/>
                    <a:cs typeface="Times New Roman" panose="02020603050405020304" pitchFamily="18" charset="0"/>
                  </a:endParaRPr>
                </a:p>
              </p:txBody>
            </p:sp>
          </mc:Choice>
          <mc:Fallback>
            <p:sp>
              <p:nvSpPr>
                <p:cNvPr id="3" name="Retângulo: Cantos Arredondados 2">
                  <a:extLst>
                    <a:ext uri="{FF2B5EF4-FFF2-40B4-BE49-F238E27FC236}">
                      <a16:creationId xmlns:a16="http://schemas.microsoft.com/office/drawing/2014/main" id="{610F9634-0D0B-7EDE-B12A-5FDD9F8986C4}"/>
                    </a:ext>
                  </a:extLst>
                </p:cNvPr>
                <p:cNvSpPr>
                  <a:spLocks noRot="1" noChangeAspect="1" noMove="1" noResize="1" noEditPoints="1" noAdjustHandles="1" noChangeArrowheads="1" noChangeShapeType="1" noTextEdit="1"/>
                </p:cNvSpPr>
                <p:nvPr/>
              </p:nvSpPr>
              <p:spPr>
                <a:xfrm>
                  <a:off x="164966" y="974586"/>
                  <a:ext cx="5972128" cy="5518370"/>
                </a:xfrm>
                <a:prstGeom prst="roundRect">
                  <a:avLst>
                    <a:gd name="adj" fmla="val 10532"/>
                  </a:avLst>
                </a:prstGeom>
                <a:blipFill>
                  <a:blip r:embed="rId2"/>
                  <a:stretch>
                    <a:fillRect/>
                  </a:stretch>
                </a:blipFill>
                <a:ln w="28575">
                  <a:solidFill>
                    <a:srgbClr val="A7DE1F"/>
                  </a:solidFill>
                </a:ln>
              </p:spPr>
              <p:txBody>
                <a:bodyPr/>
                <a:lstStyle/>
                <a:p>
                  <a:r>
                    <a:rPr lang="pt-BR">
                      <a:noFill/>
                    </a:rPr>
                    <a:t> </a:t>
                  </a:r>
                </a:p>
              </p:txBody>
            </p:sp>
          </mc:Fallback>
        </mc:AlternateContent>
        <p:pic>
          <p:nvPicPr>
            <p:cNvPr id="4" name="Imagem 3" descr="Interface gráfica do usuário, Logotipo&#10;&#10;O conteúdo gerado por IA pode estar incorreto.">
              <a:extLst>
                <a:ext uri="{FF2B5EF4-FFF2-40B4-BE49-F238E27FC236}">
                  <a16:creationId xmlns:a16="http://schemas.microsoft.com/office/drawing/2014/main" id="{E99F0C95-E39A-07AD-3ADD-C7DC1193EE91}"/>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Effect>
                        <a14:saturation sat="200000"/>
                      </a14:imgEffect>
                    </a14:imgLayer>
                  </a14:imgProps>
                </a:ext>
                <a:ext uri="{28A0092B-C50C-407E-A947-70E740481C1C}">
                  <a14:useLocalDpi xmlns:a14="http://schemas.microsoft.com/office/drawing/2010/main" val="0"/>
                </a:ext>
              </a:extLst>
            </a:blip>
            <a:srcRect l="3239" t="6425" r="8760" b="6409"/>
            <a:stretch>
              <a:fillRect/>
            </a:stretch>
          </p:blipFill>
          <p:spPr bwMode="auto">
            <a:xfrm>
              <a:off x="155559" y="735109"/>
              <a:ext cx="1579574" cy="917138"/>
            </a:xfrm>
            <a:prstGeom prst="rect">
              <a:avLst/>
            </a:prstGeom>
            <a:noFill/>
            <a:ln>
              <a:noFill/>
            </a:ln>
            <a:extLst>
              <a:ext uri="{53640926-AAD7-44D8-BBD7-CCE9431645EC}">
                <a14:shadowObscured xmlns:a14="http://schemas.microsoft.com/office/drawing/2010/main"/>
              </a:ext>
            </a:extLst>
          </p:spPr>
        </p:pic>
      </p:grpSp>
      <p:sp>
        <p:nvSpPr>
          <p:cNvPr id="6" name="CaixaDeTexto 5">
            <a:extLst>
              <a:ext uri="{FF2B5EF4-FFF2-40B4-BE49-F238E27FC236}">
                <a16:creationId xmlns:a16="http://schemas.microsoft.com/office/drawing/2014/main" id="{D30BC693-4E7B-CBC3-A0A9-61717943C987}"/>
              </a:ext>
            </a:extLst>
          </p:cNvPr>
          <p:cNvSpPr txBox="1"/>
          <p:nvPr/>
        </p:nvSpPr>
        <p:spPr>
          <a:xfrm>
            <a:off x="156000" y="887838"/>
            <a:ext cx="5760000" cy="5518370"/>
          </a:xfrm>
          <a:prstGeom prst="rect">
            <a:avLst/>
          </a:prstGeom>
          <a:noFill/>
        </p:spPr>
        <p:txBody>
          <a:bodyPr wrap="square">
            <a:spAutoFit/>
          </a:bodyPr>
          <a:lstStyle/>
          <a:p>
            <a:pPr algn="just">
              <a:lnSpc>
                <a:spcPct val="107000"/>
              </a:lnSpc>
              <a:spcAft>
                <a:spcPts val="800"/>
              </a:spcAft>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(ENEM 2023)</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Uma pessoa comprou uma caixa com 25 bombons por 5 reais. Resolveu revendê-los de forma avulsa a um preço único. Não resistindo à tentação, durante a venda, comeu cinco bombons. Obteve, mesmo assim, com a venda dos bombons restantes, um lucro de 20% sobre o valor pago pela caixa.</a:t>
            </a:r>
          </a:p>
          <a:p>
            <a:pPr algn="just">
              <a:lnSpc>
                <a:spcPct val="107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Qual foi o valor, em real, de venda de cada bombom? </a:t>
            </a: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 0,20</a:t>
            </a: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(B) 0,24</a:t>
            </a: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(C) 0,30</a:t>
            </a: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(D) 0,35</a:t>
            </a: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(E) 0,40</a:t>
            </a:r>
          </a:p>
        </p:txBody>
      </p:sp>
    </p:spTree>
    <p:extLst>
      <p:ext uri="{BB962C8B-B14F-4D97-AF65-F5344CB8AC3E}">
        <p14:creationId xmlns:p14="http://schemas.microsoft.com/office/powerpoint/2010/main" val="334337733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Agrupar 1">
            <a:extLst>
              <a:ext uri="{FF2B5EF4-FFF2-40B4-BE49-F238E27FC236}">
                <a16:creationId xmlns:a16="http://schemas.microsoft.com/office/drawing/2014/main" id="{605CB13B-B3B0-23B7-703D-303A599D2A81}"/>
              </a:ext>
            </a:extLst>
          </p:cNvPr>
          <p:cNvGrpSpPr/>
          <p:nvPr/>
        </p:nvGrpSpPr>
        <p:grpSpPr>
          <a:xfrm>
            <a:off x="6267037" y="847232"/>
            <a:ext cx="5700514" cy="5356344"/>
            <a:chOff x="155559" y="735109"/>
            <a:chExt cx="5981535" cy="5356344"/>
          </a:xfrm>
        </p:grpSpPr>
        <p:sp>
          <p:nvSpPr>
            <p:cNvPr id="3" name="Retângulo: Cantos Arredondados 2">
              <a:extLst>
                <a:ext uri="{FF2B5EF4-FFF2-40B4-BE49-F238E27FC236}">
                  <a16:creationId xmlns:a16="http://schemas.microsoft.com/office/drawing/2014/main" id="{FC70EB6E-5A17-2DBC-B90D-ACDCB58BF235}"/>
                </a:ext>
              </a:extLst>
            </p:cNvPr>
            <p:cNvSpPr/>
            <p:nvPr/>
          </p:nvSpPr>
          <p:spPr>
            <a:xfrm>
              <a:off x="164966" y="974586"/>
              <a:ext cx="5972128" cy="5116867"/>
            </a:xfrm>
            <a:prstGeom prst="roundRect">
              <a:avLst>
                <a:gd name="adj" fmla="val 10532"/>
              </a:avLst>
            </a:prstGeom>
            <a:solidFill>
              <a:schemeClr val="bg1"/>
            </a:solidFill>
            <a:ln w="28575">
              <a:solidFill>
                <a:srgbClr val="A7DE1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indent="1255713" algn="just"/>
              <a:r>
                <a:rPr lang="pt-BR" sz="2100" dirty="0">
                  <a:solidFill>
                    <a:schemeClr val="tx1"/>
                  </a:solidFill>
                  <a:latin typeface="Arial Narrow" panose="020B0606020202030204" pitchFamily="34" charset="0"/>
                </a:rPr>
                <a:t>Primeiro, ignore o excesso de peso. Calcule, por regra de três, quanto o caminhão gastaria de combustível para rodar os </a:t>
              </a:r>
              <a:r>
                <a:rPr lang="pt-BR" sz="2100" b="1" dirty="0">
                  <a:solidFill>
                    <a:schemeClr val="tx1"/>
                  </a:solidFill>
                  <a:latin typeface="Arial Narrow" panose="020B0606020202030204" pitchFamily="34" charset="0"/>
                </a:rPr>
                <a:t>75 km</a:t>
              </a:r>
              <a:r>
                <a:rPr lang="pt-BR" sz="2100" dirty="0">
                  <a:solidFill>
                    <a:schemeClr val="tx1"/>
                  </a:solidFill>
                  <a:latin typeface="Arial Narrow" panose="020B0606020202030204" pitchFamily="34" charset="0"/>
                </a:rPr>
                <a:t> mantendo a carga padrão de 10 000 kg.</a:t>
              </a:r>
            </a:p>
            <a:p>
              <a:pPr algn="just"/>
              <a:r>
                <a:rPr lang="pt-BR" sz="2100" dirty="0">
                  <a:solidFill>
                    <a:schemeClr val="tx1"/>
                  </a:solidFill>
                  <a:latin typeface="Arial Narrow" panose="020B0606020202030204" pitchFamily="34" charset="0"/>
                </a:rPr>
                <a:t>Depois, aplicamos a penalidade pelo excesso de 300 kg (os 10 300 kg informados), pois o enunciado diz que esse excesso aumenta o consumo em </a:t>
              </a:r>
              <a:r>
                <a:rPr lang="pt-BR" sz="2100" b="1" dirty="0">
                  <a:solidFill>
                    <a:schemeClr val="tx1"/>
                  </a:solidFill>
                  <a:latin typeface="Arial Narrow" panose="020B0606020202030204" pitchFamily="34" charset="0"/>
                </a:rPr>
                <a:t>2%</a:t>
              </a:r>
              <a:r>
                <a:rPr lang="pt-BR" sz="2100" dirty="0">
                  <a:solidFill>
                    <a:schemeClr val="tx1"/>
                  </a:solidFill>
                  <a:latin typeface="Arial Narrow" panose="020B0606020202030204" pitchFamily="34" charset="0"/>
                </a:rPr>
                <a:t>.</a:t>
              </a:r>
            </a:p>
            <a:p>
              <a:pPr algn="just"/>
              <a:r>
                <a:rPr lang="pt-BR" sz="2100" b="1" dirty="0">
                  <a:solidFill>
                    <a:schemeClr val="tx1"/>
                  </a:solidFill>
                  <a:latin typeface="Arial Narrow" panose="020B0606020202030204" pitchFamily="34" charset="0"/>
                </a:rPr>
                <a:t>Fique atento:</a:t>
              </a:r>
              <a:endParaRPr lang="pt-BR" sz="2100" dirty="0">
                <a:solidFill>
                  <a:schemeClr val="tx1"/>
                </a:solidFill>
                <a:latin typeface="Arial Narrow" panose="020B0606020202030204" pitchFamily="34" charset="0"/>
              </a:endParaRPr>
            </a:p>
            <a:p>
              <a:pPr algn="just"/>
              <a:r>
                <a:rPr lang="pt-BR" sz="2100" dirty="0">
                  <a:solidFill>
                    <a:schemeClr val="tx1"/>
                  </a:solidFill>
                  <a:latin typeface="Arial Narrow" panose="020B0606020202030204" pitchFamily="34" charset="0"/>
                </a:rPr>
                <a:t>Repare que se você calculasse os 2% logo no início sobre os 60 litros, chegaria a um resultado diferente do gabarito. O Enem coloca esses </a:t>
              </a:r>
              <a:r>
                <a:rPr lang="pt-BR" sz="2100" b="1" dirty="0" err="1">
                  <a:solidFill>
                    <a:schemeClr val="tx1"/>
                  </a:solidFill>
                  <a:latin typeface="Arial Narrow" panose="020B0606020202030204" pitchFamily="34" charset="0"/>
                </a:rPr>
                <a:t>distratores</a:t>
              </a:r>
              <a:r>
                <a:rPr lang="pt-BR" sz="2100" dirty="0">
                  <a:solidFill>
                    <a:schemeClr val="tx1"/>
                  </a:solidFill>
                  <a:latin typeface="Arial Narrow" panose="020B0606020202030204" pitchFamily="34" charset="0"/>
                </a:rPr>
                <a:t> para avaliar quem não ajusta a quilometragem primeiro. Sempre pergunte: </a:t>
              </a:r>
            </a:p>
            <a:p>
              <a:pPr algn="just"/>
              <a:r>
                <a:rPr lang="pt-BR" sz="2100" i="1" dirty="0">
                  <a:solidFill>
                    <a:schemeClr val="tx1"/>
                  </a:solidFill>
                  <a:latin typeface="Arial Narrow" panose="020B0606020202030204" pitchFamily="34" charset="0"/>
                </a:rPr>
                <a:t>"Esse consumo que calculei é para qual distância?"</a:t>
              </a:r>
              <a:endParaRPr lang="pt-BR" sz="2100" kern="100" dirty="0">
                <a:solidFill>
                  <a:schemeClr val="tx1"/>
                </a:solidFill>
                <a:latin typeface="Arial Narrow" panose="020B0606020202030204" pitchFamily="34" charset="0"/>
                <a:ea typeface="MS Mincho" panose="02020609040205080304" pitchFamily="49" charset="-128"/>
                <a:cs typeface="Times New Roman" panose="02020603050405020304" pitchFamily="18" charset="0"/>
              </a:endParaRPr>
            </a:p>
          </p:txBody>
        </p:sp>
        <p:pic>
          <p:nvPicPr>
            <p:cNvPr id="4" name="Imagem 3" descr="Interface gráfica do usuário, Logotipo&#10;&#10;O conteúdo gerado por IA pode estar incorreto.">
              <a:extLst>
                <a:ext uri="{FF2B5EF4-FFF2-40B4-BE49-F238E27FC236}">
                  <a16:creationId xmlns:a16="http://schemas.microsoft.com/office/drawing/2014/main" id="{A9AB997B-008F-2D8C-B87F-AAC66381D6D7}"/>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Effect>
                        <a14:saturation sat="200000"/>
                      </a14:imgEffect>
                    </a14:imgLayer>
                  </a14:imgProps>
                </a:ext>
                <a:ext uri="{28A0092B-C50C-407E-A947-70E740481C1C}">
                  <a14:useLocalDpi xmlns:a14="http://schemas.microsoft.com/office/drawing/2010/main" val="0"/>
                </a:ext>
              </a:extLst>
            </a:blip>
            <a:srcRect l="3239" t="6425" r="8760" b="6409"/>
            <a:stretch>
              <a:fillRect/>
            </a:stretch>
          </p:blipFill>
          <p:spPr bwMode="auto">
            <a:xfrm>
              <a:off x="155559" y="735109"/>
              <a:ext cx="1579574" cy="917138"/>
            </a:xfrm>
            <a:prstGeom prst="rect">
              <a:avLst/>
            </a:prstGeom>
            <a:noFill/>
            <a:ln>
              <a:noFill/>
            </a:ln>
            <a:extLst>
              <a:ext uri="{53640926-AAD7-44D8-BBD7-CCE9431645EC}">
                <a14:shadowObscured xmlns:a14="http://schemas.microsoft.com/office/drawing/2010/main"/>
              </a:ext>
            </a:extLst>
          </p:spPr>
        </p:pic>
      </p:grpSp>
      <p:sp>
        <p:nvSpPr>
          <p:cNvPr id="6" name="CaixaDeTexto 5">
            <a:extLst>
              <a:ext uri="{FF2B5EF4-FFF2-40B4-BE49-F238E27FC236}">
                <a16:creationId xmlns:a16="http://schemas.microsoft.com/office/drawing/2014/main" id="{5008071A-797A-271C-0FF7-471339C3F759}"/>
              </a:ext>
            </a:extLst>
          </p:cNvPr>
          <p:cNvSpPr txBox="1"/>
          <p:nvPr/>
        </p:nvSpPr>
        <p:spPr>
          <a:xfrm>
            <a:off x="180002" y="883092"/>
            <a:ext cx="5760000" cy="5586145"/>
          </a:xfrm>
          <a:prstGeom prst="rect">
            <a:avLst/>
          </a:prstGeom>
          <a:noFill/>
        </p:spPr>
        <p:txBody>
          <a:bodyPr wrap="square">
            <a:spAutoFit/>
          </a:bodyPr>
          <a:lstStyle/>
          <a:p>
            <a:pPr algn="just"/>
            <a:r>
              <a:rPr lang="pt-BR" sz="2100" b="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(ENEM 2024)</a:t>
            </a:r>
            <a:r>
              <a:rPr lang="pt-BR" sz="21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O limite recomendável de carga a ser transportada por um caminhão é 10 000 kg. Ao transportar uma carga que excede em 300 kg esse limite, o consumo de combustível é 2% maior que o consumo observado ao transportar 10 000 kg.</a:t>
            </a:r>
            <a:endParaRPr lang="pt-BR" sz="21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r>
              <a:rPr lang="pt-BR" sz="21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Em uma rodovia, o consumo de combustível desse caminhão é proporcional à quilometragem percorrida, quando considerada uma mesma carga transportada. Sabe-se que, transportando 10 000 kg por 90 km nessa rodovia, esse caminhão consome 60 litros de combustível. Suponha que esse caminhão irá transportar uma carga de 10 300 kg por 75 km nessa rodovia.</a:t>
            </a:r>
            <a:endParaRPr lang="pt-BR" sz="21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r>
              <a:rPr lang="pt-BR" sz="21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Quantos litros de combustível esse caminhão consumirá para efetuar esse transporte?</a:t>
            </a:r>
            <a:endParaRPr lang="pt-BR" sz="21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r>
              <a:rPr lang="pt-BR" sz="21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(A) 49,0			(D) 58,8</a:t>
            </a:r>
            <a:endParaRPr lang="pt-BR" sz="21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r>
              <a:rPr lang="pt-BR" sz="21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(B) 50,0			(E) 61,2</a:t>
            </a:r>
            <a:endParaRPr lang="pt-BR" sz="21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r>
              <a:rPr lang="pt-BR" sz="21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(C) 51,0</a:t>
            </a:r>
            <a:endParaRPr lang="pt-BR" sz="21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p:spTree>
    <p:extLst>
      <p:ext uri="{BB962C8B-B14F-4D97-AF65-F5344CB8AC3E}">
        <p14:creationId xmlns:p14="http://schemas.microsoft.com/office/powerpoint/2010/main" val="342263138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7A13EBBF-E665-8E05-DEB6-EE8ACD37D7DE}"/>
              </a:ext>
            </a:extLst>
          </p:cNvPr>
          <p:cNvSpPr txBox="1"/>
          <p:nvPr/>
        </p:nvSpPr>
        <p:spPr>
          <a:xfrm>
            <a:off x="156000" y="823373"/>
            <a:ext cx="5760000" cy="2004588"/>
          </a:xfrm>
          <a:prstGeom prst="rect">
            <a:avLst/>
          </a:prstGeom>
          <a:noFill/>
        </p:spPr>
        <p:txBody>
          <a:bodyPr wrap="square">
            <a:spAutoFit/>
          </a:bodyPr>
          <a:lstStyle/>
          <a:p>
            <a:pPr algn="just">
              <a:lnSpc>
                <a:spcPct val="115000"/>
              </a:lnSpc>
              <a:spcAft>
                <a:spcPts val="800"/>
              </a:spcAft>
            </a:pPr>
            <a:r>
              <a:rPr lang="pt-BR" sz="2200" b="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(ENEM 2025)</a:t>
            </a: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Uma escola de idiomas oferece cursos de inglês, espanhol, francês e alemão. Os gráficos apresentam a distribuição percentual das matrículas, por idioma, em 2023, e a distribuição da quantidade de matrículas, por idioma, em 2024.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p:pic>
        <p:nvPicPr>
          <p:cNvPr id="4" name="Imagem 3">
            <a:extLst>
              <a:ext uri="{FF2B5EF4-FFF2-40B4-BE49-F238E27FC236}">
                <a16:creationId xmlns:a16="http://schemas.microsoft.com/office/drawing/2014/main" id="{557E7BC5-E28E-D249-F842-706C7568CD5E}"/>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Lst>
          </a:blip>
          <a:srcRect r="54900"/>
          <a:stretch>
            <a:fillRect/>
          </a:stretch>
        </p:blipFill>
        <p:spPr bwMode="auto">
          <a:xfrm>
            <a:off x="147034" y="2954203"/>
            <a:ext cx="2880000" cy="2981617"/>
          </a:xfrm>
          <a:prstGeom prst="rect">
            <a:avLst/>
          </a:prstGeom>
          <a:ln>
            <a:noFill/>
          </a:ln>
          <a:extLst>
            <a:ext uri="{53640926-AAD7-44D8-BBD7-CCE9431645EC}">
              <a14:shadowObscured xmlns:a14="http://schemas.microsoft.com/office/drawing/2010/main"/>
            </a:ext>
          </a:extLst>
        </p:spPr>
      </p:pic>
      <p:pic>
        <p:nvPicPr>
          <p:cNvPr id="5" name="Imagem 4">
            <a:extLst>
              <a:ext uri="{FF2B5EF4-FFF2-40B4-BE49-F238E27FC236}">
                <a16:creationId xmlns:a16="http://schemas.microsoft.com/office/drawing/2014/main" id="{D91D4E0E-5B9B-9795-154A-0ACC6970C37C}"/>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Lst>
          </a:blip>
          <a:srcRect l="51155"/>
          <a:stretch>
            <a:fillRect/>
          </a:stretch>
        </p:blipFill>
        <p:spPr bwMode="auto">
          <a:xfrm>
            <a:off x="3080824" y="3182841"/>
            <a:ext cx="2880000" cy="2752979"/>
          </a:xfrm>
          <a:prstGeom prst="rect">
            <a:avLst/>
          </a:prstGeom>
          <a:ln>
            <a:noFill/>
          </a:ln>
          <a:extLst>
            <a:ext uri="{53640926-AAD7-44D8-BBD7-CCE9431645EC}">
              <a14:shadowObscured xmlns:a14="http://schemas.microsoft.com/office/drawing/2010/main"/>
            </a:ext>
          </a:extLst>
        </p:spPr>
      </p:pic>
      <p:sp>
        <p:nvSpPr>
          <p:cNvPr id="7" name="CaixaDeTexto 6">
            <a:extLst>
              <a:ext uri="{FF2B5EF4-FFF2-40B4-BE49-F238E27FC236}">
                <a16:creationId xmlns:a16="http://schemas.microsoft.com/office/drawing/2014/main" id="{D30BCD2C-59AF-1F6E-5D61-5EFB6B367D82}"/>
              </a:ext>
            </a:extLst>
          </p:cNvPr>
          <p:cNvSpPr txBox="1"/>
          <p:nvPr/>
        </p:nvSpPr>
        <p:spPr>
          <a:xfrm>
            <a:off x="6276000" y="823373"/>
            <a:ext cx="5760000" cy="5345502"/>
          </a:xfrm>
          <a:prstGeom prst="rect">
            <a:avLst/>
          </a:prstGeom>
          <a:noFill/>
        </p:spPr>
        <p:txBody>
          <a:bodyPr wrap="square">
            <a:spAutoFit/>
          </a:bodyPr>
          <a:lstStyle/>
          <a:p>
            <a:pPr algn="just">
              <a:lnSpc>
                <a:spcPct val="115000"/>
              </a:lnSpc>
              <a:spcAft>
                <a:spcPts val="800"/>
              </a:spcAft>
            </a:pP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Para planejar as atividades de 2025, o gerente da escola estimou que o total de matrículas será o mesmo de 2024, e a distribuição percentual das matrículas, por idioma, será igual à registrada em 2023.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Segundo essa estimativa, o número de matrículas no curso de francês para o ano de 2025 será</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(A) 2.</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(B) 12.</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(C) 20.</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(D) 22.</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(E) 40.</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p:spTree>
    <p:extLst>
      <p:ext uri="{BB962C8B-B14F-4D97-AF65-F5344CB8AC3E}">
        <p14:creationId xmlns:p14="http://schemas.microsoft.com/office/powerpoint/2010/main" val="196464259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Agrupar 1">
            <a:extLst>
              <a:ext uri="{FF2B5EF4-FFF2-40B4-BE49-F238E27FC236}">
                <a16:creationId xmlns:a16="http://schemas.microsoft.com/office/drawing/2014/main" id="{52A53FE2-5877-F7A6-262A-B2E2F6803A09}"/>
              </a:ext>
            </a:extLst>
          </p:cNvPr>
          <p:cNvGrpSpPr/>
          <p:nvPr/>
        </p:nvGrpSpPr>
        <p:grpSpPr>
          <a:xfrm>
            <a:off x="6267037" y="1125138"/>
            <a:ext cx="5700514" cy="4899143"/>
            <a:chOff x="155559" y="735109"/>
            <a:chExt cx="5981535" cy="4899143"/>
          </a:xfrm>
        </p:grpSpPr>
        <p:sp>
          <p:nvSpPr>
            <p:cNvPr id="3" name="Retângulo: Cantos Arredondados 2">
              <a:extLst>
                <a:ext uri="{FF2B5EF4-FFF2-40B4-BE49-F238E27FC236}">
                  <a16:creationId xmlns:a16="http://schemas.microsoft.com/office/drawing/2014/main" id="{82F3BAC3-2EEE-0BD9-3000-15E926CFDE5F}"/>
                </a:ext>
              </a:extLst>
            </p:cNvPr>
            <p:cNvSpPr/>
            <p:nvPr/>
          </p:nvSpPr>
          <p:spPr>
            <a:xfrm>
              <a:off x="164966" y="974585"/>
              <a:ext cx="5972128" cy="4659667"/>
            </a:xfrm>
            <a:prstGeom prst="roundRect">
              <a:avLst>
                <a:gd name="adj" fmla="val 10532"/>
              </a:avLst>
            </a:prstGeom>
            <a:solidFill>
              <a:schemeClr val="bg1"/>
            </a:solidFill>
            <a:ln w="28575">
              <a:solidFill>
                <a:srgbClr val="A7DE1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indent="1435100" algn="just">
                <a:spcAft>
                  <a:spcPts val="800"/>
                </a:spcAft>
              </a:pPr>
              <a:r>
                <a:rPr lang="pt-BR" sz="2100" dirty="0">
                  <a:solidFill>
                    <a:schemeClr val="tx1"/>
                  </a:solidFill>
                  <a:latin typeface="Arial Narrow" panose="020B0606020202030204" pitchFamily="34" charset="0"/>
                </a:rPr>
                <a:t>Repare que essa questão possui muitas informações, assim antes de iniciar, identifique-as separadamente, para sistematizar sua resolução. </a:t>
              </a:r>
            </a:p>
            <a:p>
              <a:pPr algn="just">
                <a:spcAft>
                  <a:spcPts val="800"/>
                </a:spcAft>
              </a:pPr>
              <a:r>
                <a:rPr lang="pt-BR" sz="2100" dirty="0">
                  <a:solidFill>
                    <a:schemeClr val="tx1"/>
                  </a:solidFill>
                  <a:latin typeface="Arial Narrow" panose="020B0606020202030204" pitchFamily="34" charset="0"/>
                </a:rPr>
                <a:t>Comece calculando o custo do frete, por televisão, no pedido inicial. Assim, é possível determinar a quantidade de televisores a serem adquiridos no novo pedido. </a:t>
              </a:r>
            </a:p>
            <a:p>
              <a:pPr algn="just">
                <a:spcAft>
                  <a:spcPts val="800"/>
                </a:spcAft>
              </a:pPr>
              <a:r>
                <a:rPr lang="pt-BR" sz="2100" dirty="0">
                  <a:solidFill>
                    <a:schemeClr val="tx1"/>
                  </a:solidFill>
                  <a:latin typeface="Arial Narrow" panose="020B0606020202030204" pitchFamily="34" charset="0"/>
                </a:rPr>
                <a:t>Essa estratégia permite que você calcule o custo da diferença entre os pedidos, apenas uma vez, ao contrário de calcular o custo total dos pedidos com o frete que levará a cálculos extensos.</a:t>
              </a:r>
              <a:endParaRPr lang="pt-BR" sz="2100" kern="100" dirty="0">
                <a:solidFill>
                  <a:schemeClr val="tx1"/>
                </a:solidFill>
                <a:latin typeface="Arial Narrow" panose="020B0606020202030204" pitchFamily="34" charset="0"/>
                <a:ea typeface="MS Mincho" panose="02020609040205080304" pitchFamily="49" charset="-128"/>
                <a:cs typeface="Times New Roman" panose="02020603050405020304" pitchFamily="18" charset="0"/>
              </a:endParaRPr>
            </a:p>
          </p:txBody>
        </p:sp>
        <p:pic>
          <p:nvPicPr>
            <p:cNvPr id="4" name="Imagem 3" descr="Interface gráfica do usuário, Logotipo&#10;&#10;O conteúdo gerado por IA pode estar incorreto.">
              <a:extLst>
                <a:ext uri="{FF2B5EF4-FFF2-40B4-BE49-F238E27FC236}">
                  <a16:creationId xmlns:a16="http://schemas.microsoft.com/office/drawing/2014/main" id="{278F970E-EC9B-2E5C-F85F-8BB17BFA59A7}"/>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Effect>
                        <a14:saturation sat="200000"/>
                      </a14:imgEffect>
                    </a14:imgLayer>
                  </a14:imgProps>
                </a:ext>
                <a:ext uri="{28A0092B-C50C-407E-A947-70E740481C1C}">
                  <a14:useLocalDpi xmlns:a14="http://schemas.microsoft.com/office/drawing/2010/main" val="0"/>
                </a:ext>
              </a:extLst>
            </a:blip>
            <a:srcRect l="3239" t="6425" r="8760" b="6409"/>
            <a:stretch>
              <a:fillRect/>
            </a:stretch>
          </p:blipFill>
          <p:spPr bwMode="auto">
            <a:xfrm>
              <a:off x="155559" y="735109"/>
              <a:ext cx="1579574" cy="917138"/>
            </a:xfrm>
            <a:prstGeom prst="rect">
              <a:avLst/>
            </a:prstGeom>
            <a:noFill/>
            <a:ln>
              <a:noFill/>
            </a:ln>
            <a:extLst>
              <a:ext uri="{53640926-AAD7-44D8-BBD7-CCE9431645EC}">
                <a14:shadowObscured xmlns:a14="http://schemas.microsoft.com/office/drawing/2010/main"/>
              </a:ext>
            </a:extLst>
          </p:spPr>
        </p:pic>
      </p:grpSp>
      <p:sp>
        <p:nvSpPr>
          <p:cNvPr id="6" name="CaixaDeTexto 5">
            <a:extLst>
              <a:ext uri="{FF2B5EF4-FFF2-40B4-BE49-F238E27FC236}">
                <a16:creationId xmlns:a16="http://schemas.microsoft.com/office/drawing/2014/main" id="{8D159932-B3D9-D6F6-4566-3A942DE9DFFB}"/>
              </a:ext>
            </a:extLst>
          </p:cNvPr>
          <p:cNvSpPr txBox="1"/>
          <p:nvPr/>
        </p:nvSpPr>
        <p:spPr>
          <a:xfrm>
            <a:off x="156000" y="859719"/>
            <a:ext cx="5760000" cy="5847755"/>
          </a:xfrm>
          <a:prstGeom prst="rect">
            <a:avLst/>
          </a:prstGeom>
          <a:noFill/>
        </p:spPr>
        <p:txBody>
          <a:bodyPr wrap="square">
            <a:spAutoFit/>
          </a:bodyPr>
          <a:lstStyle/>
          <a:p>
            <a:pPr algn="just"/>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(ENEM 2025 – Reaplicação/PPL) </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Uma fábrica de televisores de tela plana vende esse produto a lojistas pelo valor unitário de R$ 1200,00. Inicialmente, a gerência de uma loja planeja efetuar um pedido de 40 unidades de televisores para a fábrica. Uma transportadora cobra R$ 12 000,00 para o transporte de até 120 televisores. </a:t>
            </a:r>
          </a:p>
          <a:p>
            <a:pPr algn="just"/>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 gerência da loja decide aumentar a quantidade de televisores no pedido, de forma a reduzir em 60% o custo do frete por televisor em relação ao inicialmente planejado. </a:t>
            </a:r>
          </a:p>
          <a:p>
            <a:pPr algn="just"/>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O valor, em real, que a loja necessitará gastar a mais com a quantidade de televisores a serem adquiridos, em relação ao inicialmente planejado, é </a:t>
            </a:r>
          </a:p>
          <a:p>
            <a:pPr algn="just"/>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(A) </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19 200,00.</a:t>
            </a: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(D) </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72 000,00.</a:t>
            </a:r>
          </a:p>
          <a:p>
            <a:pPr algn="just"/>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(B) </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28 800,00.		</a:t>
            </a: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(E) </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96 000,00.</a:t>
            </a:r>
          </a:p>
          <a:p>
            <a:pPr algn="just"/>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(C) </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32 400,00.</a:t>
            </a:r>
          </a:p>
        </p:txBody>
      </p:sp>
    </p:spTree>
    <p:extLst>
      <p:ext uri="{BB962C8B-B14F-4D97-AF65-F5344CB8AC3E}">
        <p14:creationId xmlns:p14="http://schemas.microsoft.com/office/powerpoint/2010/main" val="106525119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Agrupar 1">
            <a:extLst>
              <a:ext uri="{FF2B5EF4-FFF2-40B4-BE49-F238E27FC236}">
                <a16:creationId xmlns:a16="http://schemas.microsoft.com/office/drawing/2014/main" id="{CD39B4BD-7C0E-1DEE-D0CD-327AD27A612D}"/>
              </a:ext>
            </a:extLst>
          </p:cNvPr>
          <p:cNvGrpSpPr/>
          <p:nvPr/>
        </p:nvGrpSpPr>
        <p:grpSpPr>
          <a:xfrm>
            <a:off x="6267037" y="847232"/>
            <a:ext cx="5700514" cy="4558485"/>
            <a:chOff x="155559" y="735109"/>
            <a:chExt cx="5981535" cy="4558485"/>
          </a:xfrm>
        </p:grpSpPr>
        <p:sp>
          <p:nvSpPr>
            <p:cNvPr id="3" name="Retângulo: Cantos Arredondados 2">
              <a:extLst>
                <a:ext uri="{FF2B5EF4-FFF2-40B4-BE49-F238E27FC236}">
                  <a16:creationId xmlns:a16="http://schemas.microsoft.com/office/drawing/2014/main" id="{286EBF36-178E-06A6-25E7-AD8D2810A6E6}"/>
                </a:ext>
              </a:extLst>
            </p:cNvPr>
            <p:cNvSpPr/>
            <p:nvPr/>
          </p:nvSpPr>
          <p:spPr>
            <a:xfrm>
              <a:off x="164966" y="974585"/>
              <a:ext cx="5972128" cy="4319009"/>
            </a:xfrm>
            <a:prstGeom prst="roundRect">
              <a:avLst>
                <a:gd name="adj" fmla="val 10532"/>
              </a:avLst>
            </a:prstGeom>
            <a:solidFill>
              <a:schemeClr val="bg1"/>
            </a:solidFill>
            <a:ln w="28575">
              <a:solidFill>
                <a:srgbClr val="A7DE1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indent="1435100" algn="just">
                <a:spcAft>
                  <a:spcPts val="400"/>
                </a:spcAft>
              </a:pPr>
              <a:r>
                <a:rPr lang="pt-BR" sz="2200" dirty="0">
                  <a:solidFill>
                    <a:schemeClr val="tx1"/>
                  </a:solidFill>
                  <a:latin typeface="Arial Narrow" panose="020B0606020202030204" pitchFamily="34" charset="0"/>
                </a:rPr>
                <a:t>Observe atentamente o comando da questão</a:t>
              </a:r>
              <a:r>
                <a:rPr lang="pt-BR" sz="2200" b="1" dirty="0">
                  <a:solidFill>
                    <a:schemeClr val="tx1"/>
                  </a:solidFill>
                  <a:latin typeface="Arial Narrow" panose="020B0606020202030204" pitchFamily="34" charset="0"/>
                </a:rPr>
                <a:t>:</a:t>
              </a:r>
              <a:r>
                <a:rPr lang="pt-BR" sz="2200" dirty="0">
                  <a:solidFill>
                    <a:schemeClr val="tx1"/>
                  </a:solidFill>
                  <a:latin typeface="Arial Narrow" panose="020B0606020202030204" pitchFamily="34" charset="0"/>
                </a:rPr>
                <a:t> </a:t>
              </a:r>
              <a:r>
                <a:rPr lang="pt-BR" sz="2200" b="1" dirty="0">
                  <a:solidFill>
                    <a:schemeClr val="tx1"/>
                  </a:solidFill>
                  <a:latin typeface="Arial Narrow" panose="020B0606020202030204" pitchFamily="34" charset="0"/>
                </a:rPr>
                <a:t>“Qual percentual da frota total das regiões Sul e Norte deverá ser transferido?”</a:t>
              </a:r>
              <a:r>
                <a:rPr lang="pt-BR" sz="2200" dirty="0">
                  <a:solidFill>
                    <a:schemeClr val="tx1"/>
                  </a:solidFill>
                  <a:latin typeface="Arial Narrow" panose="020B0606020202030204" pitchFamily="34" charset="0"/>
                </a:rPr>
                <a:t>, pois ele questiona a porcentagem que essa transferência representa na frota total das regiões Norte e Sul e não qual foi o percentual absoluto que deveria ser transferido.</a:t>
              </a:r>
            </a:p>
            <a:p>
              <a:pPr algn="just">
                <a:spcAft>
                  <a:spcPts val="400"/>
                </a:spcAft>
              </a:pPr>
              <a:r>
                <a:rPr lang="pt-BR" sz="2200" dirty="0">
                  <a:solidFill>
                    <a:schemeClr val="tx1"/>
                  </a:solidFill>
                  <a:latin typeface="Arial Narrow" panose="020B0606020202030204" pitchFamily="34" charset="0"/>
                </a:rPr>
                <a:t>Note que, essa situação pode ser vista como aumento/desconto sucessivos. </a:t>
              </a:r>
            </a:p>
            <a:p>
              <a:pPr algn="just">
                <a:spcAft>
                  <a:spcPts val="400"/>
                </a:spcAft>
              </a:pPr>
              <a:r>
                <a:rPr lang="pt-BR" sz="2200" dirty="0">
                  <a:solidFill>
                    <a:schemeClr val="tx1"/>
                  </a:solidFill>
                  <a:latin typeface="Arial Narrow" panose="020B0606020202030204" pitchFamily="34" charset="0"/>
                </a:rPr>
                <a:t>Lembre-se que</a:t>
              </a:r>
              <a:r>
                <a:rPr lang="pt-BR" sz="2200" b="1" dirty="0">
                  <a:solidFill>
                    <a:schemeClr val="tx1"/>
                  </a:solidFill>
                  <a:latin typeface="Arial Narrow" panose="020B0606020202030204" pitchFamily="34" charset="0"/>
                </a:rPr>
                <a:t>: toda fração pode ser representada em forma de porcentagem. </a:t>
              </a:r>
              <a:endParaRPr lang="pt-BR" sz="2200" kern="100" dirty="0">
                <a:solidFill>
                  <a:schemeClr val="tx1"/>
                </a:solidFill>
                <a:latin typeface="Arial Narrow" panose="020B0606020202030204" pitchFamily="34" charset="0"/>
                <a:ea typeface="MS Mincho" panose="02020609040205080304" pitchFamily="49" charset="-128"/>
                <a:cs typeface="Times New Roman" panose="02020603050405020304" pitchFamily="18" charset="0"/>
              </a:endParaRPr>
            </a:p>
          </p:txBody>
        </p:sp>
        <p:pic>
          <p:nvPicPr>
            <p:cNvPr id="4" name="Imagem 3" descr="Interface gráfica do usuário, Logotipo&#10;&#10;O conteúdo gerado por IA pode estar incorreto.">
              <a:extLst>
                <a:ext uri="{FF2B5EF4-FFF2-40B4-BE49-F238E27FC236}">
                  <a16:creationId xmlns:a16="http://schemas.microsoft.com/office/drawing/2014/main" id="{54F4E006-5F74-22F3-8418-42B33A21CCB5}"/>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Effect>
                        <a14:saturation sat="200000"/>
                      </a14:imgEffect>
                    </a14:imgLayer>
                  </a14:imgProps>
                </a:ext>
                <a:ext uri="{28A0092B-C50C-407E-A947-70E740481C1C}">
                  <a14:useLocalDpi xmlns:a14="http://schemas.microsoft.com/office/drawing/2010/main" val="0"/>
                </a:ext>
              </a:extLst>
            </a:blip>
            <a:srcRect l="3239" t="6425" r="8760" b="6409"/>
            <a:stretch>
              <a:fillRect/>
            </a:stretch>
          </p:blipFill>
          <p:spPr bwMode="auto">
            <a:xfrm>
              <a:off x="155559" y="735109"/>
              <a:ext cx="1579574" cy="917138"/>
            </a:xfrm>
            <a:prstGeom prst="rect">
              <a:avLst/>
            </a:prstGeom>
            <a:noFill/>
            <a:ln>
              <a:noFill/>
            </a:ln>
            <a:extLst>
              <a:ext uri="{53640926-AAD7-44D8-BBD7-CCE9431645EC}">
                <a14:shadowObscured xmlns:a14="http://schemas.microsoft.com/office/drawing/2010/main"/>
              </a:ext>
            </a:extLst>
          </p:spPr>
        </p:pic>
      </p:grpSp>
      <mc:AlternateContent xmlns:mc="http://schemas.openxmlformats.org/markup-compatibility/2006">
        <mc:Choice xmlns:a14="http://schemas.microsoft.com/office/drawing/2010/main" Requires="a14">
          <p:sp>
            <p:nvSpPr>
              <p:cNvPr id="6" name="CaixaDeTexto 5">
                <a:extLst>
                  <a:ext uri="{FF2B5EF4-FFF2-40B4-BE49-F238E27FC236}">
                    <a16:creationId xmlns:a16="http://schemas.microsoft.com/office/drawing/2014/main" id="{8ABD8A08-DE31-6B01-0EBF-1844B73D6704}"/>
                  </a:ext>
                </a:extLst>
              </p:cNvPr>
              <p:cNvSpPr txBox="1"/>
              <p:nvPr/>
            </p:nvSpPr>
            <p:spPr>
              <a:xfrm>
                <a:off x="156000" y="769212"/>
                <a:ext cx="5760000" cy="5990294"/>
              </a:xfrm>
              <a:prstGeom prst="rect">
                <a:avLst/>
              </a:prstGeom>
              <a:noFill/>
            </p:spPr>
            <p:txBody>
              <a:bodyPr wrap="square">
                <a:spAutoFit/>
              </a:bodyPr>
              <a:lstStyle/>
              <a:p>
                <a:pPr algn="just"/>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(ENEM 2025 – Reaplicação/PPL)</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Uma locadora de veículos possui uma frota distribuída em todas as cinco regiões brasileiras. Um levantamento indica que 18% dessa frota está no Nordeste, 12% encontra-se na região Centro-Oeste, e as regiões Sul e Norte, juntas, correspondem a </a:t>
                </a:r>
                <a14:m>
                  <m:oMath xmlns:m="http://schemas.openxmlformats.org/officeDocument/2006/math">
                    <m:f>
                      <m:f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3</m:t>
                        </m:r>
                      </m:num>
                      <m:den>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8 </m:t>
                        </m:r>
                      </m:den>
                    </m:f>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da frota. Objetivando concentrar um quantitativo maior de veículos no Sudeste, a região mais populosa do Brasil, a gerência da locadora estabelece que nessa região deverão estar 40% da frota total de veículos, e que um percentual do total da frota das regiões Sul e Norte deverá para lá ser transferido. </a:t>
                </a:r>
              </a:p>
              <a:p>
                <a:pPr algn="just"/>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Qual percentual da frota total das regiões Sul e Norte deverá ser transferido?</a:t>
                </a:r>
              </a:p>
              <a:p>
                <a:pPr algn="just"/>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(A) 4%			(D) 20%</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(B) 7,5%			(E) 23%</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(C) 14%</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p:sp>
            <p:nvSpPr>
              <p:cNvPr id="6" name="CaixaDeTexto 5">
                <a:extLst>
                  <a:ext uri="{FF2B5EF4-FFF2-40B4-BE49-F238E27FC236}">
                    <a16:creationId xmlns:a16="http://schemas.microsoft.com/office/drawing/2014/main" id="{8ABD8A08-DE31-6B01-0EBF-1844B73D6704}"/>
                  </a:ext>
                </a:extLst>
              </p:cNvPr>
              <p:cNvSpPr txBox="1">
                <a:spLocks noRot="1" noChangeAspect="1" noMove="1" noResize="1" noEditPoints="1" noAdjustHandles="1" noChangeArrowheads="1" noChangeShapeType="1" noTextEdit="1"/>
              </p:cNvSpPr>
              <p:nvPr/>
            </p:nvSpPr>
            <p:spPr>
              <a:xfrm>
                <a:off x="156000" y="769212"/>
                <a:ext cx="5760000" cy="5990294"/>
              </a:xfrm>
              <a:prstGeom prst="rect">
                <a:avLst/>
              </a:prstGeom>
              <a:blipFill>
                <a:blip r:embed="rId4"/>
                <a:stretch>
                  <a:fillRect l="-1377" t="-712" r="-1483" b="-1221"/>
                </a:stretch>
              </a:blipFill>
            </p:spPr>
            <p:txBody>
              <a:bodyPr/>
              <a:lstStyle/>
              <a:p>
                <a:r>
                  <a:rPr lang="pt-BR">
                    <a:noFill/>
                  </a:rPr>
                  <a:t> </a:t>
                </a:r>
              </a:p>
            </p:txBody>
          </p:sp>
        </mc:Fallback>
      </mc:AlternateContent>
    </p:spTree>
    <p:extLst>
      <p:ext uri="{BB962C8B-B14F-4D97-AF65-F5344CB8AC3E}">
        <p14:creationId xmlns:p14="http://schemas.microsoft.com/office/powerpoint/2010/main" val="378098150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Agrupar 1">
            <a:extLst>
              <a:ext uri="{FF2B5EF4-FFF2-40B4-BE49-F238E27FC236}">
                <a16:creationId xmlns:a16="http://schemas.microsoft.com/office/drawing/2014/main" id="{2938F572-B330-8B1A-AA68-45EC064E694C}"/>
              </a:ext>
            </a:extLst>
          </p:cNvPr>
          <p:cNvGrpSpPr/>
          <p:nvPr/>
        </p:nvGrpSpPr>
        <p:grpSpPr>
          <a:xfrm>
            <a:off x="6267037" y="847232"/>
            <a:ext cx="5700514" cy="4585379"/>
            <a:chOff x="155559" y="735109"/>
            <a:chExt cx="5981535" cy="4585379"/>
          </a:xfrm>
        </p:grpSpPr>
        <mc:AlternateContent xmlns:mc="http://schemas.openxmlformats.org/markup-compatibility/2006">
          <mc:Choice xmlns:a14="http://schemas.microsoft.com/office/drawing/2010/main" Requires="a14">
            <p:sp>
              <p:nvSpPr>
                <p:cNvPr id="3" name="Retângulo: Cantos Arredondados 2">
                  <a:extLst>
                    <a:ext uri="{FF2B5EF4-FFF2-40B4-BE49-F238E27FC236}">
                      <a16:creationId xmlns:a16="http://schemas.microsoft.com/office/drawing/2014/main" id="{CC8A6BA3-8BCD-3C83-B151-BF5EE8D3C4CB}"/>
                    </a:ext>
                  </a:extLst>
                </p:cNvPr>
                <p:cNvSpPr/>
                <p:nvPr/>
              </p:nvSpPr>
              <p:spPr>
                <a:xfrm>
                  <a:off x="164966" y="974585"/>
                  <a:ext cx="5972128" cy="4345903"/>
                </a:xfrm>
                <a:prstGeom prst="roundRect">
                  <a:avLst>
                    <a:gd name="adj" fmla="val 12993"/>
                  </a:avLst>
                </a:prstGeom>
                <a:solidFill>
                  <a:schemeClr val="bg1"/>
                </a:solidFill>
                <a:ln w="28575">
                  <a:solidFill>
                    <a:srgbClr val="A7DE1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indent="1435100" algn="just"/>
                  <a:r>
                    <a:rPr lang="pt-BR" sz="2200" dirty="0">
                      <a:solidFill>
                        <a:schemeClr val="tx1"/>
                      </a:solidFill>
                      <a:latin typeface="Arial Narrow" panose="020B0606020202030204" pitchFamily="34" charset="0"/>
                    </a:rPr>
                    <a:t>Nas situações em que é preciso fazer cálculos com números grandes o ideal é evitar operações repetitivas. </a:t>
                  </a:r>
                </a:p>
                <a:p>
                  <a:pPr algn="just"/>
                  <a:r>
                    <a:rPr lang="pt-BR" sz="2200" dirty="0">
                      <a:solidFill>
                        <a:schemeClr val="tx1"/>
                      </a:solidFill>
                      <a:latin typeface="Arial Narrow" panose="020B0606020202030204" pitchFamily="34" charset="0"/>
                    </a:rPr>
                    <a:t>Na questão, a seguir, é necessário calcular a quantidade de suco produzido, o seu aumento de 20%, a quantidade de garrafas utilizadas e seu aumento de 60%, e todas as essas operações com o número 200 000. </a:t>
                  </a:r>
                </a:p>
                <a:p>
                  <a:pPr algn="just"/>
                  <a:r>
                    <a:rPr lang="pt-BR" sz="2200" dirty="0">
                      <a:solidFill>
                        <a:schemeClr val="tx1"/>
                      </a:solidFill>
                      <a:latin typeface="Arial Narrow" panose="020B0606020202030204" pitchFamily="34" charset="0"/>
                    </a:rPr>
                    <a:t>Para evitar isso, podemos substituir esse valor por uma letra </a:t>
                  </a:r>
                  <a14:m>
                    <m:oMath xmlns:m="http://schemas.openxmlformats.org/officeDocument/2006/math">
                      <m:r>
                        <a:rPr lang="pt-BR" sz="2200" i="1">
                          <a:solidFill>
                            <a:schemeClr val="tx1"/>
                          </a:solidFill>
                          <a:latin typeface="Cambria Math" panose="02040503050406030204" pitchFamily="18" charset="0"/>
                        </a:rPr>
                        <m:t>𝑥</m:t>
                      </m:r>
                    </m:oMath>
                  </a14:m>
                  <a:r>
                    <a:rPr lang="pt-BR" sz="2200" dirty="0">
                      <a:solidFill>
                        <a:schemeClr val="tx1"/>
                      </a:solidFill>
                      <a:latin typeface="Arial Narrow" panose="020B0606020202030204" pitchFamily="34" charset="0"/>
                    </a:rPr>
                    <a:t>, qualquer, e após os cálculos, retomar com o valor numérico, se necessário. </a:t>
                  </a:r>
                </a:p>
              </p:txBody>
            </p:sp>
          </mc:Choice>
          <mc:Fallback>
            <p:sp>
              <p:nvSpPr>
                <p:cNvPr id="3" name="Retângulo: Cantos Arredondados 2">
                  <a:extLst>
                    <a:ext uri="{FF2B5EF4-FFF2-40B4-BE49-F238E27FC236}">
                      <a16:creationId xmlns:a16="http://schemas.microsoft.com/office/drawing/2014/main" id="{CC8A6BA3-8BCD-3C83-B151-BF5EE8D3C4CB}"/>
                    </a:ext>
                  </a:extLst>
                </p:cNvPr>
                <p:cNvSpPr>
                  <a:spLocks noRot="1" noChangeAspect="1" noMove="1" noResize="1" noEditPoints="1" noAdjustHandles="1" noChangeArrowheads="1" noChangeShapeType="1" noTextEdit="1"/>
                </p:cNvSpPr>
                <p:nvPr/>
              </p:nvSpPr>
              <p:spPr>
                <a:xfrm>
                  <a:off x="164966" y="974585"/>
                  <a:ext cx="5972128" cy="4345903"/>
                </a:xfrm>
                <a:prstGeom prst="roundRect">
                  <a:avLst>
                    <a:gd name="adj" fmla="val 12993"/>
                  </a:avLst>
                </a:prstGeom>
                <a:blipFill>
                  <a:blip r:embed="rId2"/>
                  <a:stretch>
                    <a:fillRect/>
                  </a:stretch>
                </a:blipFill>
                <a:ln w="28575">
                  <a:solidFill>
                    <a:srgbClr val="A7DE1F"/>
                  </a:solidFill>
                </a:ln>
              </p:spPr>
              <p:txBody>
                <a:bodyPr/>
                <a:lstStyle/>
                <a:p>
                  <a:r>
                    <a:rPr lang="pt-BR">
                      <a:noFill/>
                    </a:rPr>
                    <a:t> </a:t>
                  </a:r>
                </a:p>
              </p:txBody>
            </p:sp>
          </mc:Fallback>
        </mc:AlternateContent>
        <p:pic>
          <p:nvPicPr>
            <p:cNvPr id="4" name="Imagem 3" descr="Interface gráfica do usuário, Logotipo&#10;&#10;O conteúdo gerado por IA pode estar incorreto.">
              <a:extLst>
                <a:ext uri="{FF2B5EF4-FFF2-40B4-BE49-F238E27FC236}">
                  <a16:creationId xmlns:a16="http://schemas.microsoft.com/office/drawing/2014/main" id="{9B8222F0-BDC4-CCBC-98F6-02A497624C34}"/>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Effect>
                        <a14:saturation sat="200000"/>
                      </a14:imgEffect>
                    </a14:imgLayer>
                  </a14:imgProps>
                </a:ext>
                <a:ext uri="{28A0092B-C50C-407E-A947-70E740481C1C}">
                  <a14:useLocalDpi xmlns:a14="http://schemas.microsoft.com/office/drawing/2010/main" val="0"/>
                </a:ext>
              </a:extLst>
            </a:blip>
            <a:srcRect l="3239" t="6425" r="8760" b="6409"/>
            <a:stretch>
              <a:fillRect/>
            </a:stretch>
          </p:blipFill>
          <p:spPr bwMode="auto">
            <a:xfrm>
              <a:off x="155559" y="735109"/>
              <a:ext cx="1579574" cy="917138"/>
            </a:xfrm>
            <a:prstGeom prst="rect">
              <a:avLst/>
            </a:prstGeom>
            <a:noFill/>
            <a:ln>
              <a:noFill/>
            </a:ln>
            <a:extLst>
              <a:ext uri="{53640926-AAD7-44D8-BBD7-CCE9431645EC}">
                <a14:shadowObscured xmlns:a14="http://schemas.microsoft.com/office/drawing/2010/main"/>
              </a:ext>
            </a:extLst>
          </p:spPr>
        </p:pic>
      </p:grpSp>
      <p:sp>
        <p:nvSpPr>
          <p:cNvPr id="8" name="CaixaDeTexto 7">
            <a:extLst>
              <a:ext uri="{FF2B5EF4-FFF2-40B4-BE49-F238E27FC236}">
                <a16:creationId xmlns:a16="http://schemas.microsoft.com/office/drawing/2014/main" id="{6A97B220-FA3D-CA84-7AE0-267E5F3F612B}"/>
              </a:ext>
            </a:extLst>
          </p:cNvPr>
          <p:cNvSpPr txBox="1"/>
          <p:nvPr/>
        </p:nvSpPr>
        <p:spPr>
          <a:xfrm>
            <a:off x="156000" y="906145"/>
            <a:ext cx="5760000" cy="5242461"/>
          </a:xfrm>
          <a:prstGeom prst="rect">
            <a:avLst/>
          </a:prstGeom>
          <a:noFill/>
        </p:spPr>
        <p:txBody>
          <a:bodyPr wrap="square">
            <a:spAutoFit/>
          </a:bodyPr>
          <a:lstStyle/>
          <a:p>
            <a:pPr algn="just">
              <a:spcAft>
                <a:spcPts val="800"/>
              </a:spcAft>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(ENEM 2025 – Reaplicação/PPL)</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Uma fábrica produzia e vendia 200 000 garrafas de 2 litros de um suco. O administrador da fábrica decidiu aumentar a produção de suco em 20%, utilizando garrafas de menor capacidade. Com isso, precisou aumentar em 60% a quantidade de garrafas utilizadas, em relação à quantidade inicial, de modo a conseguir envazar todo o suco produzido. </a:t>
            </a:r>
          </a:p>
          <a:p>
            <a:pPr algn="just">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Qual é a quantidade máxima de suco, em litro, que deverá ser reduzida na nova embalagem, em relação à de 2 litros? </a:t>
            </a:r>
          </a:p>
          <a:p>
            <a:pPr algn="just">
              <a:spcAft>
                <a:spcPts val="800"/>
              </a:spcAft>
            </a:pP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(A) 0,4			(D) 0,8</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pP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(B) 0,5			(E) 1,2</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pP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(C) 0,6</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p:spTree>
    <p:extLst>
      <p:ext uri="{BB962C8B-B14F-4D97-AF65-F5344CB8AC3E}">
        <p14:creationId xmlns:p14="http://schemas.microsoft.com/office/powerpoint/2010/main" val="148142737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4334BEE-E397-89BC-DCAA-16881EB59E8A}"/>
              </a:ext>
            </a:extLst>
          </p:cNvPr>
          <p:cNvSpPr>
            <a:spLocks noGrp="1"/>
          </p:cNvSpPr>
          <p:nvPr>
            <p:ph type="title"/>
          </p:nvPr>
        </p:nvSpPr>
        <p:spPr/>
        <p:txBody>
          <a:bodyPr/>
          <a:lstStyle/>
          <a:p>
            <a:endParaRPr lang="pt-BR"/>
          </a:p>
        </p:txBody>
      </p:sp>
      <p:pic>
        <p:nvPicPr>
          <p:cNvPr id="6" name="Espaço Reservado para Conteúdo 5">
            <a:extLst>
              <a:ext uri="{FF2B5EF4-FFF2-40B4-BE49-F238E27FC236}">
                <a16:creationId xmlns:a16="http://schemas.microsoft.com/office/drawing/2014/main" id="{8CB53575-87D5-079F-F2A1-6DA032FF6A4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58877621"/>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927</TotalTime>
  <Words>11976</Words>
  <Application>Microsoft Office PowerPoint</Application>
  <PresentationFormat>Widescreen</PresentationFormat>
  <Paragraphs>1001</Paragraphs>
  <Slides>94</Slides>
  <Notes>1</Notes>
  <HiddenSlides>0</HiddenSlides>
  <MMClips>0</MMClips>
  <ScaleCrop>false</ScaleCrop>
  <HeadingPairs>
    <vt:vector size="6" baseType="variant">
      <vt:variant>
        <vt:lpstr>Fontes usadas</vt:lpstr>
      </vt:variant>
      <vt:variant>
        <vt:i4>9</vt:i4>
      </vt:variant>
      <vt:variant>
        <vt:lpstr>Tema</vt:lpstr>
      </vt:variant>
      <vt:variant>
        <vt:i4>1</vt:i4>
      </vt:variant>
      <vt:variant>
        <vt:lpstr>Títulos de slides</vt:lpstr>
      </vt:variant>
      <vt:variant>
        <vt:i4>94</vt:i4>
      </vt:variant>
    </vt:vector>
  </HeadingPairs>
  <TitlesOfParts>
    <vt:vector size="104" baseType="lpstr">
      <vt:lpstr>Aptos</vt:lpstr>
      <vt:lpstr>Arial</vt:lpstr>
      <vt:lpstr>Arial Narrow</vt:lpstr>
      <vt:lpstr>Calibri</vt:lpstr>
      <vt:lpstr>Calibri Light</vt:lpstr>
      <vt:lpstr>Cambria Math</vt:lpstr>
      <vt:lpstr>Symbol</vt:lpstr>
      <vt:lpstr>Verdana</vt:lpstr>
      <vt:lpstr>Wingdings</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Adriani Grun</dc:creator>
  <cp:lastModifiedBy>TYAGO CAVALCANTE BILIO</cp:lastModifiedBy>
  <cp:revision>12</cp:revision>
  <dcterms:created xsi:type="dcterms:W3CDTF">2024-02-02T11:27:21Z</dcterms:created>
  <dcterms:modified xsi:type="dcterms:W3CDTF">2026-07-17T14:43:12Z</dcterms:modified>
</cp:coreProperties>
</file>